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407" r:id="rId2"/>
    <p:sldId id="408" r:id="rId3"/>
    <p:sldId id="305" r:id="rId4"/>
    <p:sldId id="394" r:id="rId5"/>
    <p:sldId id="395" r:id="rId6"/>
    <p:sldId id="409" r:id="rId7"/>
    <p:sldId id="398" r:id="rId8"/>
    <p:sldId id="298" r:id="rId9"/>
    <p:sldId id="299" r:id="rId10"/>
    <p:sldId id="311" r:id="rId11"/>
    <p:sldId id="309" r:id="rId12"/>
    <p:sldId id="308" r:id="rId13"/>
    <p:sldId id="307" r:id="rId14"/>
    <p:sldId id="314" r:id="rId15"/>
    <p:sldId id="315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E79D603B-6C43-4912-B29B-AD030C45C78E}">
          <p14:sldIdLst>
            <p14:sldId id="407"/>
            <p14:sldId id="408"/>
            <p14:sldId id="305"/>
            <p14:sldId id="394"/>
            <p14:sldId id="395"/>
            <p14:sldId id="409"/>
            <p14:sldId id="398"/>
            <p14:sldId id="298"/>
            <p14:sldId id="299"/>
            <p14:sldId id="311"/>
            <p14:sldId id="309"/>
            <p14:sldId id="308"/>
            <p14:sldId id="307"/>
            <p14:sldId id="314"/>
            <p14:sldId id="315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bdull saad" initials="as" lastIdx="3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>
        <p:scale>
          <a:sx n="81" d="100"/>
          <a:sy n="81" d="100"/>
        </p:scale>
        <p:origin x="-168" y="2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761FE00E-A96B-4B41-80C6-70FF2D5E9F25}" type="datetimeFigureOut">
              <a:rPr lang="ar-SA" smtClean="0"/>
              <a:pPr/>
              <a:t>14/07/36</a:t>
            </a:fld>
            <a:endParaRPr lang="ar-S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F40A3DFB-77EF-4F1E-9287-2D893F3D9F63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951901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0A3DFB-77EF-4F1E-9287-2D893F3D9F63}" type="slidenum">
              <a:rPr lang="ar-SA" smtClean="0"/>
              <a:pPr/>
              <a:t>1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880275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0A3DFB-77EF-4F1E-9287-2D893F3D9F63}" type="slidenum">
              <a:rPr lang="ar-SA" smtClean="0"/>
              <a:pPr/>
              <a:t>2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880275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BB96D-EA40-4FC6-9BD6-0174170B4BB0}" type="datetimeFigureOut">
              <a:rPr lang="en-US" smtClean="0"/>
              <a:pPr/>
              <a:t>5/2/2015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AC2E9-5F59-47AF-AE73-6F390FFD23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528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BB96D-EA40-4FC6-9BD6-0174170B4BB0}" type="datetimeFigureOut">
              <a:rPr lang="en-US" smtClean="0"/>
              <a:pPr/>
              <a:t>5/2/2015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AC2E9-5F59-47AF-AE73-6F390FFD23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483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BB96D-EA40-4FC6-9BD6-0174170B4BB0}" type="datetimeFigureOut">
              <a:rPr lang="en-US" smtClean="0"/>
              <a:pPr/>
              <a:t>5/2/2015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AC2E9-5F59-47AF-AE73-6F390FFD23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79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BB96D-EA40-4FC6-9BD6-0174170B4BB0}" type="datetimeFigureOut">
              <a:rPr lang="en-US" smtClean="0"/>
              <a:pPr/>
              <a:t>5/2/2015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AC2E9-5F59-47AF-AE73-6F390FFD23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151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BB96D-EA40-4FC6-9BD6-0174170B4BB0}" type="datetimeFigureOut">
              <a:rPr lang="en-US" smtClean="0"/>
              <a:pPr/>
              <a:t>5/2/2015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AC2E9-5F59-47AF-AE73-6F390FFD23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864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BB96D-EA40-4FC6-9BD6-0174170B4BB0}" type="datetimeFigureOut">
              <a:rPr lang="en-US" smtClean="0"/>
              <a:pPr/>
              <a:t>5/2/2015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AC2E9-5F59-47AF-AE73-6F390FFD23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841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BB96D-EA40-4FC6-9BD6-0174170B4BB0}" type="datetimeFigureOut">
              <a:rPr lang="en-US" smtClean="0"/>
              <a:pPr/>
              <a:t>5/2/2015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AC2E9-5F59-47AF-AE73-6F390FFD23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186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BB96D-EA40-4FC6-9BD6-0174170B4BB0}" type="datetimeFigureOut">
              <a:rPr lang="en-US" smtClean="0"/>
              <a:pPr/>
              <a:t>5/2/2015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AC2E9-5F59-47AF-AE73-6F390FFD23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450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BB96D-EA40-4FC6-9BD6-0174170B4BB0}" type="datetimeFigureOut">
              <a:rPr lang="en-US" smtClean="0"/>
              <a:pPr/>
              <a:t>5/2/2015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AC2E9-5F59-47AF-AE73-6F390FFD23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227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BB96D-EA40-4FC6-9BD6-0174170B4BB0}" type="datetimeFigureOut">
              <a:rPr lang="en-US" smtClean="0"/>
              <a:pPr/>
              <a:t>5/2/2015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AC2E9-5F59-47AF-AE73-6F390FFD23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080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BB96D-EA40-4FC6-9BD6-0174170B4BB0}" type="datetimeFigureOut">
              <a:rPr lang="en-US" smtClean="0"/>
              <a:pPr/>
              <a:t>5/2/2015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AC2E9-5F59-47AF-AE73-6F390FFD23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371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7BB96D-EA40-4FC6-9BD6-0174170B4BB0}" type="datetimeFigureOut">
              <a:rPr lang="en-US" smtClean="0"/>
              <a:pPr/>
              <a:t>5/2/2015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BAC2E9-5F59-47AF-AE73-6F390FFD23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367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04304" y="364766"/>
            <a:ext cx="9144000" cy="1221592"/>
          </a:xfrm>
        </p:spPr>
        <p:txBody>
          <a:bodyPr>
            <a:normAutofit/>
          </a:bodyPr>
          <a:lstStyle/>
          <a:p>
            <a:endParaRPr lang="en-US" sz="8000" dirty="0">
              <a:solidFill>
                <a:schemeClr val="accent6">
                  <a:lumMod val="50000"/>
                </a:schemeClr>
              </a:solidFill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5088" y="1364776"/>
            <a:ext cx="11002432" cy="5036023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rmAutofit fontScale="25000" lnSpcReduction="20000"/>
          </a:bodyPr>
          <a:lstStyle/>
          <a:p>
            <a:r>
              <a:rPr lang="ar-SA" sz="28800" dirty="0" smtClean="0">
                <a:solidFill>
                  <a:srgbClr val="7030A0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برنامج</a:t>
            </a:r>
          </a:p>
          <a:p>
            <a:r>
              <a:rPr lang="ar-SA" sz="60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ar-SA" sz="32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التجارب العملية البديلة في </a:t>
            </a:r>
          </a:p>
          <a:p>
            <a:r>
              <a:rPr lang="ar-SA" sz="32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الفيزياء</a:t>
            </a:r>
          </a:p>
          <a:p>
            <a:r>
              <a:rPr lang="ar-SA" sz="28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تجربة شخصيه : خالد بن مصلح الشيباني</a:t>
            </a:r>
            <a:endParaRPr lang="ar-SA" sz="28800" b="1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accent5">
                  <a:lumMod val="75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endParaRPr lang="ar-SA" sz="4800" b="1" dirty="0" smtClean="0">
              <a:ln w="9525">
                <a:solidFill>
                  <a:schemeClr val="bg1"/>
                </a:solidFill>
                <a:prstDash val="solid"/>
              </a:ln>
              <a:solidFill>
                <a:srgbClr val="00206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endParaRPr lang="ar-SA" sz="4800" b="1" dirty="0" smtClean="0">
              <a:ln w="9525">
                <a:solidFill>
                  <a:schemeClr val="bg1"/>
                </a:solidFill>
                <a:prstDash val="solid"/>
              </a:ln>
              <a:solidFill>
                <a:srgbClr val="00206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endParaRPr lang="ar-SA" sz="4800" b="1" dirty="0">
              <a:ln w="9525">
                <a:solidFill>
                  <a:schemeClr val="bg1"/>
                </a:solidFill>
                <a:prstDash val="solid"/>
              </a:ln>
              <a:solidFill>
                <a:srgbClr val="00206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algn="r" rtl="1"/>
            <a:r>
              <a:rPr lang="ar-SA" sz="16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                 </a:t>
            </a:r>
            <a:endParaRPr lang="en-US" sz="12800" dirty="0">
              <a:solidFill>
                <a:schemeClr val="tx2">
                  <a:lumMod val="50000"/>
                </a:schemeClr>
              </a:solidFill>
              <a:latin typeface="Urdu Typesetting" panose="03020402040406030203" pitchFamily="66" charset="-78"/>
              <a:cs typeface="Urdu Typesetting" panose="03020402040406030203" pitchFamily="66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5770" y="413534"/>
            <a:ext cx="2571750" cy="1781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7408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15165"/>
            <a:ext cx="10515600" cy="3961797"/>
          </a:xfrm>
        </p:spPr>
        <p:txBody>
          <a:bodyPr>
            <a:normAutofit/>
          </a:bodyPr>
          <a:lstStyle/>
          <a:p>
            <a:pPr algn="r" rtl="1"/>
            <a:r>
              <a:rPr lang="ar-SA" sz="3200" b="1" dirty="0" smtClean="0">
                <a:solidFill>
                  <a:srgbClr val="7030A0"/>
                </a:solidFill>
              </a:rPr>
              <a:t>التفسير </a:t>
            </a:r>
          </a:p>
          <a:p>
            <a:pPr marL="0" indent="0" algn="r" rtl="1">
              <a:buNone/>
            </a:pPr>
            <a:r>
              <a:rPr lang="ar-SA" sz="3200" dirty="0" smtClean="0"/>
              <a:t>يقع مركز الثقل بالقرب من مركز الارتكاز ، فيكون الاتزان اكثر استقراراً .</a:t>
            </a:r>
          </a:p>
          <a:p>
            <a:pPr algn="r" rtl="1"/>
            <a:r>
              <a:rPr lang="ar-SA" sz="3200" b="1" dirty="0" smtClean="0">
                <a:solidFill>
                  <a:srgbClr val="7030A0"/>
                </a:solidFill>
              </a:rPr>
              <a:t>الاستنتاج </a:t>
            </a:r>
          </a:p>
          <a:p>
            <a:pPr marL="0" indent="0" algn="r" rtl="1">
              <a:buNone/>
            </a:pPr>
            <a:r>
              <a:rPr lang="ar-SA" sz="3200" dirty="0" smtClean="0"/>
              <a:t>يكون الجسم اكثر استقراراً عندما يكون مركز الثقل قريب من نقطة الارتكاز .</a:t>
            </a:r>
            <a:endParaRPr lang="ar-SA" sz="32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306096" y="365125"/>
            <a:ext cx="4958366" cy="132556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 rtl="1"/>
            <a:r>
              <a:rPr lang="ar-SA" sz="67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Californian FB" panose="0207040306080B030204" pitchFamily="18" charset="0"/>
                <a:cs typeface="Arabic Typesetting" panose="03020402040406030203" pitchFamily="66" charset="-78"/>
              </a:rPr>
              <a:t>الميكانيكا</a:t>
            </a:r>
            <a:r>
              <a:rPr lang="en-US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Californian FB" panose="0207040306080B030204" pitchFamily="18" charset="0"/>
              </a:rPr>
              <a:t>MECHANICS </a:t>
            </a:r>
            <a:r>
              <a:rPr lang="ar-SA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Californian FB" panose="0207040306080B030204" pitchFamily="18" charset="0"/>
              </a:rPr>
              <a:t> </a:t>
            </a:r>
            <a:br>
              <a:rPr lang="ar-SA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Californian FB" panose="0207040306080B030204" pitchFamily="18" charset="0"/>
              </a:rPr>
            </a:br>
            <a:r>
              <a:rPr lang="ar-SA" sz="4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الاتزان</a:t>
            </a:r>
            <a:endParaRPr lang="ar-SA" sz="4000" dirty="0"/>
          </a:p>
        </p:txBody>
      </p:sp>
      <p:sp>
        <p:nvSpPr>
          <p:cNvPr id="6" name="Rectangle 5"/>
          <p:cNvSpPr/>
          <p:nvPr/>
        </p:nvSpPr>
        <p:spPr>
          <a:xfrm>
            <a:off x="1843289" y="797073"/>
            <a:ext cx="346280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SA" sz="28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اليوم </a:t>
            </a:r>
            <a:r>
              <a:rPr lang="ar-SA" sz="28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الأولى </a:t>
            </a:r>
            <a:r>
              <a:rPr lang="ar-SA" sz="28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– الجلسة </a:t>
            </a:r>
            <a:r>
              <a:rPr lang="ar-SA" sz="28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الثالثة</a:t>
            </a:r>
            <a:endParaRPr lang="ar-SA" sz="28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68321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52241"/>
            <a:ext cx="10515600" cy="4424722"/>
          </a:xfrm>
        </p:spPr>
        <p:txBody>
          <a:bodyPr>
            <a:noAutofit/>
          </a:bodyPr>
          <a:lstStyle/>
          <a:p>
            <a:pPr algn="r" rtl="1"/>
            <a:r>
              <a:rPr lang="ar-SA" sz="3200" b="1" dirty="0" smtClean="0">
                <a:solidFill>
                  <a:srgbClr val="7030A0"/>
                </a:solidFill>
              </a:rPr>
              <a:t>التفسير </a:t>
            </a:r>
          </a:p>
          <a:p>
            <a:pPr marL="0" indent="0" algn="r" rtl="1">
              <a:buNone/>
            </a:pPr>
            <a:r>
              <a:rPr lang="ar-SA" b="1" dirty="0" smtClean="0"/>
              <a:t>يقع مركز ثقل العصا عند منتصفها . يتحمل كل أصبع نصف الوزن .</a:t>
            </a:r>
          </a:p>
          <a:p>
            <a:pPr marL="0" indent="0" algn="r" rtl="1">
              <a:buNone/>
            </a:pPr>
            <a:r>
              <a:rPr lang="ar-SA" b="1" dirty="0" smtClean="0"/>
              <a:t>عند تحريك أحد الأصابع الى الداخل فإنه يقترب من مركز الثقل فيزيد ثقل العصا عليه و تزداد تبعا لذلك قوة الاحتكاك ، بينما يقل ثقل العصا على الاصبع الثابت و ثقل قوة الاحتكاك فتتحرك العصا الى الخارج ، الى أن يكون بعد الاصبعين عن مركز الثقل متساوي فتتوقف العصا عن الحركة . و بتحريك الاصبع باستمرار الى الداخل تتكرر العملية الى ان يلتقي الاصبعان عند مركز الثقل .</a:t>
            </a:r>
          </a:p>
          <a:p>
            <a:pPr algn="r" rtl="1"/>
            <a:r>
              <a:rPr lang="ar-SA" sz="3200" b="1" dirty="0" smtClean="0">
                <a:solidFill>
                  <a:srgbClr val="7030A0"/>
                </a:solidFill>
              </a:rPr>
              <a:t>الاستنتاج</a:t>
            </a:r>
          </a:p>
          <a:p>
            <a:pPr marL="0" indent="0" algn="r" rtl="1">
              <a:buNone/>
            </a:pPr>
            <a:r>
              <a:rPr lang="ar-SA" b="1" dirty="0" smtClean="0"/>
              <a:t>بمساعدة الوزن و الاحتكاك يمكن تحديد مركز ثقل العصا </a:t>
            </a:r>
            <a:endParaRPr lang="ar-SA" b="1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306096" y="365125"/>
            <a:ext cx="4958366" cy="132556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 rtl="1"/>
            <a:r>
              <a:rPr lang="ar-SA" sz="67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Californian FB" panose="0207040306080B030204" pitchFamily="18" charset="0"/>
                <a:cs typeface="Arabic Typesetting" panose="03020402040406030203" pitchFamily="66" charset="-78"/>
              </a:rPr>
              <a:t>الميكانيكا</a:t>
            </a:r>
            <a:r>
              <a:rPr lang="en-US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Californian FB" panose="0207040306080B030204" pitchFamily="18" charset="0"/>
              </a:rPr>
              <a:t>MECHANICS </a:t>
            </a:r>
            <a:r>
              <a:rPr lang="ar-SA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Californian FB" panose="0207040306080B030204" pitchFamily="18" charset="0"/>
              </a:rPr>
              <a:t> </a:t>
            </a:r>
            <a:br>
              <a:rPr lang="ar-SA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Californian FB" panose="0207040306080B030204" pitchFamily="18" charset="0"/>
              </a:rPr>
            </a:br>
            <a:r>
              <a:rPr lang="ar-SA" sz="4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الاتزان</a:t>
            </a:r>
            <a:endParaRPr lang="ar-SA" sz="4000" dirty="0"/>
          </a:p>
        </p:txBody>
      </p:sp>
      <p:sp>
        <p:nvSpPr>
          <p:cNvPr id="6" name="Rectangle 5"/>
          <p:cNvSpPr/>
          <p:nvPr/>
        </p:nvSpPr>
        <p:spPr>
          <a:xfrm>
            <a:off x="1843289" y="797073"/>
            <a:ext cx="346280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SA" sz="28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اليوم </a:t>
            </a:r>
            <a:r>
              <a:rPr lang="ar-SA" sz="28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الأولى </a:t>
            </a:r>
            <a:r>
              <a:rPr lang="ar-SA" sz="28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– الجلسة </a:t>
            </a:r>
            <a:r>
              <a:rPr lang="ar-SA" sz="28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الثالثة</a:t>
            </a:r>
            <a:endParaRPr lang="ar-SA" sz="28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08822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306096" y="365125"/>
            <a:ext cx="4958366" cy="132556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 rtl="1"/>
            <a:r>
              <a:rPr lang="ar-SA" sz="67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Californian FB" panose="0207040306080B030204" pitchFamily="18" charset="0"/>
                <a:cs typeface="Arabic Typesetting" panose="03020402040406030203" pitchFamily="66" charset="-78"/>
              </a:rPr>
              <a:t>الميكانيكا</a:t>
            </a:r>
            <a:r>
              <a:rPr lang="en-US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Californian FB" panose="0207040306080B030204" pitchFamily="18" charset="0"/>
              </a:rPr>
              <a:t>MECHANICS </a:t>
            </a:r>
            <a:r>
              <a:rPr lang="ar-SA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Californian FB" panose="0207040306080B030204" pitchFamily="18" charset="0"/>
              </a:rPr>
              <a:t> </a:t>
            </a:r>
            <a:br>
              <a:rPr lang="ar-SA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Californian FB" panose="0207040306080B030204" pitchFamily="18" charset="0"/>
              </a:rPr>
            </a:br>
            <a:r>
              <a:rPr lang="ar-SA" sz="4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الدوران</a:t>
            </a:r>
            <a:endParaRPr lang="ar-SA" sz="4000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rtl="1">
              <a:buNone/>
            </a:pPr>
            <a:r>
              <a:rPr lang="ar-SA" sz="3200" b="1" dirty="0" smtClean="0"/>
              <a:t>( </a:t>
            </a:r>
            <a:r>
              <a:rPr lang="en-US" sz="3200" b="1" dirty="0" smtClean="0">
                <a:solidFill>
                  <a:srgbClr val="C00000"/>
                </a:solidFill>
              </a:rPr>
              <a:t>15</a:t>
            </a:r>
            <a:r>
              <a:rPr lang="ar-SA" sz="3200" b="1" dirty="0" smtClean="0">
                <a:solidFill>
                  <a:srgbClr val="C00000"/>
                </a:solidFill>
              </a:rPr>
              <a:t> </a:t>
            </a:r>
            <a:r>
              <a:rPr lang="ar-SA" sz="3200" b="1" dirty="0">
                <a:solidFill>
                  <a:srgbClr val="C00000"/>
                </a:solidFill>
              </a:rPr>
              <a:t>دقائق </a:t>
            </a:r>
            <a:r>
              <a:rPr lang="ar-SA" sz="3200" b="1" dirty="0" smtClean="0"/>
              <a:t>)</a:t>
            </a:r>
            <a:endParaRPr lang="ar-SA" sz="3200" b="1" dirty="0"/>
          </a:p>
          <a:p>
            <a:pPr algn="r" rtl="1"/>
            <a:r>
              <a:rPr lang="ar-SA" sz="3200" b="1" dirty="0" smtClean="0"/>
              <a:t>بالتعاون مع مجموعتك :</a:t>
            </a:r>
          </a:p>
          <a:p>
            <a:pPr algn="r" rtl="1"/>
            <a:r>
              <a:rPr lang="ar-SA" sz="3200" b="1" dirty="0" smtClean="0">
                <a:solidFill>
                  <a:srgbClr val="7030A0"/>
                </a:solidFill>
              </a:rPr>
              <a:t>نفذ : </a:t>
            </a:r>
            <a:endParaRPr lang="ar-SA" sz="3200" dirty="0">
              <a:solidFill>
                <a:srgbClr val="7030A0"/>
              </a:solidFill>
            </a:endParaRPr>
          </a:p>
          <a:p>
            <a:pPr marL="0" indent="0" algn="ctr" rtl="1">
              <a:buNone/>
            </a:pPr>
            <a:r>
              <a:rPr lang="ar-SA" sz="3200" dirty="0"/>
              <a:t>التجربة </a:t>
            </a:r>
            <a:r>
              <a:rPr lang="en-US" sz="3200" dirty="0" smtClean="0"/>
              <a:t>1.6.1</a:t>
            </a:r>
            <a:r>
              <a:rPr lang="ar-SA" sz="3200" dirty="0" smtClean="0"/>
              <a:t> الصفحات </a:t>
            </a:r>
            <a:r>
              <a:rPr lang="en-US" sz="3200" dirty="0" smtClean="0"/>
              <a:t>60 - 59</a:t>
            </a:r>
            <a:endParaRPr lang="ar-SA" sz="3200" dirty="0" smtClean="0"/>
          </a:p>
          <a:p>
            <a:pPr marL="0" indent="0" algn="ctr" rtl="1">
              <a:buNone/>
            </a:pPr>
            <a:endParaRPr lang="en-US" sz="3200" dirty="0"/>
          </a:p>
          <a:p>
            <a:pPr algn="r" rtl="1"/>
            <a:r>
              <a:rPr lang="ar-SA" sz="3200" b="1" dirty="0">
                <a:solidFill>
                  <a:srgbClr val="7030A0"/>
                </a:solidFill>
              </a:rPr>
              <a:t>دون مشاهدات التجربة .</a:t>
            </a:r>
          </a:p>
          <a:p>
            <a:pPr algn="r" rtl="1"/>
            <a:r>
              <a:rPr lang="ar-SA" sz="3200" b="1" dirty="0">
                <a:solidFill>
                  <a:srgbClr val="7030A0"/>
                </a:solidFill>
              </a:rPr>
              <a:t>ناقش مع مجموعتك تفسيراً للمشاهدات و دونه ، ثم دون استنتاج مجموعتك .</a:t>
            </a:r>
          </a:p>
          <a:p>
            <a:pPr algn="r" rtl="1"/>
            <a:endParaRPr lang="ar-SA" sz="3200" b="1" dirty="0"/>
          </a:p>
          <a:p>
            <a:pPr algn="r" rtl="1"/>
            <a:endParaRPr lang="ar-SA" dirty="0"/>
          </a:p>
        </p:txBody>
      </p:sp>
      <p:sp>
        <p:nvSpPr>
          <p:cNvPr id="7" name="Rectangle 6"/>
          <p:cNvSpPr/>
          <p:nvPr/>
        </p:nvSpPr>
        <p:spPr>
          <a:xfrm>
            <a:off x="1843289" y="797073"/>
            <a:ext cx="346280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SA" sz="28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اليوم </a:t>
            </a:r>
            <a:r>
              <a:rPr lang="ar-SA" sz="28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الأولى </a:t>
            </a:r>
            <a:r>
              <a:rPr lang="ar-SA" sz="28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– الجلسة </a:t>
            </a:r>
            <a:r>
              <a:rPr lang="ar-SA" sz="28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الثالثة</a:t>
            </a:r>
            <a:endParaRPr lang="ar-SA" sz="28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62140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sz="3200" b="1" dirty="0" smtClean="0">
                <a:solidFill>
                  <a:srgbClr val="7030A0"/>
                </a:solidFill>
              </a:rPr>
              <a:t>التفسير</a:t>
            </a:r>
            <a:r>
              <a:rPr lang="ar-SA" sz="3200" dirty="0" smtClean="0"/>
              <a:t> </a:t>
            </a:r>
          </a:p>
          <a:p>
            <a:pPr marL="0" indent="0" algn="r" rtl="1">
              <a:buNone/>
            </a:pPr>
            <a:r>
              <a:rPr lang="ar-SA" sz="3200" dirty="0" smtClean="0"/>
              <a:t>القوة المؤثرة لم تتغير . تزداد صعوبة حمل المسطرة مع ابتعاد الثقل بسبب العزم </a:t>
            </a:r>
          </a:p>
          <a:p>
            <a:pPr algn="r" rtl="1"/>
            <a:r>
              <a:rPr lang="ar-SA" sz="3200" b="1" dirty="0" smtClean="0">
                <a:solidFill>
                  <a:srgbClr val="7030A0"/>
                </a:solidFill>
              </a:rPr>
              <a:t>الاستنتاج </a:t>
            </a:r>
          </a:p>
          <a:p>
            <a:pPr marL="0" indent="0" algn="r" rtl="1">
              <a:buNone/>
            </a:pPr>
            <a:r>
              <a:rPr lang="ar-SA" sz="3200" dirty="0" smtClean="0"/>
              <a:t>يزداد العزم بزيادة المسافة بين القوة و محور الدوران . يعتمد العزم على القوة و ذراع القوة .</a:t>
            </a:r>
            <a:endParaRPr lang="ar-SA" sz="32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306096" y="365125"/>
            <a:ext cx="4958366" cy="132556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 rtl="1"/>
            <a:r>
              <a:rPr lang="ar-SA" sz="67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Californian FB" panose="0207040306080B030204" pitchFamily="18" charset="0"/>
                <a:cs typeface="Arabic Typesetting" panose="03020402040406030203" pitchFamily="66" charset="-78"/>
              </a:rPr>
              <a:t>الميكانيكا</a:t>
            </a:r>
            <a:r>
              <a:rPr lang="en-US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Californian FB" panose="0207040306080B030204" pitchFamily="18" charset="0"/>
              </a:rPr>
              <a:t>MECHANICS </a:t>
            </a:r>
            <a:r>
              <a:rPr lang="ar-SA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Californian FB" panose="0207040306080B030204" pitchFamily="18" charset="0"/>
              </a:rPr>
              <a:t> </a:t>
            </a:r>
            <a:br>
              <a:rPr lang="ar-SA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Californian FB" panose="0207040306080B030204" pitchFamily="18" charset="0"/>
              </a:rPr>
            </a:br>
            <a:r>
              <a:rPr lang="ar-SA" sz="4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الدوران</a:t>
            </a:r>
            <a:endParaRPr lang="ar-SA" sz="4000" dirty="0"/>
          </a:p>
        </p:txBody>
      </p:sp>
      <p:sp>
        <p:nvSpPr>
          <p:cNvPr id="6" name="Rectangle 5"/>
          <p:cNvSpPr/>
          <p:nvPr/>
        </p:nvSpPr>
        <p:spPr>
          <a:xfrm>
            <a:off x="1843289" y="797073"/>
            <a:ext cx="346280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SA" sz="28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اليوم </a:t>
            </a:r>
            <a:r>
              <a:rPr lang="ar-SA" sz="28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الأولى </a:t>
            </a:r>
            <a:r>
              <a:rPr lang="ar-SA" sz="28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– الجلسة </a:t>
            </a:r>
            <a:r>
              <a:rPr lang="ar-SA" sz="28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الثالثة</a:t>
            </a:r>
            <a:endParaRPr lang="ar-SA" sz="28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502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5306096" y="365125"/>
            <a:ext cx="4958366" cy="13255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1"/>
            <a:r>
              <a:rPr lang="ar-SA" sz="6700" b="1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Californian FB" panose="0207040306080B030204" pitchFamily="18" charset="0"/>
                <a:cs typeface="Arabic Typesetting" panose="03020402040406030203" pitchFamily="66" charset="-78"/>
              </a:rPr>
              <a:t>الميكانيكا</a:t>
            </a:r>
            <a:r>
              <a:rPr lang="en-US" b="1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Californian FB" panose="0207040306080B030204" pitchFamily="18" charset="0"/>
              </a:rPr>
              <a:t>MECHANICS </a:t>
            </a:r>
            <a:r>
              <a:rPr lang="ar-SA" b="1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Californian FB" panose="0207040306080B030204" pitchFamily="18" charset="0"/>
              </a:rPr>
              <a:t> </a:t>
            </a:r>
            <a:br>
              <a:rPr lang="ar-SA" b="1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Californian FB" panose="0207040306080B030204" pitchFamily="18" charset="0"/>
              </a:rPr>
            </a:br>
            <a:r>
              <a:rPr lang="ar-SA" sz="4000" b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الدوران</a:t>
            </a:r>
            <a:endParaRPr lang="ar-SA" sz="40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rtl="1">
              <a:buFont typeface="Arial" panose="020B0604020202020204" pitchFamily="34" charset="0"/>
              <a:buNone/>
            </a:pPr>
            <a:r>
              <a:rPr lang="ar-SA" sz="3200" b="1" dirty="0" smtClean="0"/>
              <a:t>( </a:t>
            </a:r>
            <a:r>
              <a:rPr lang="en-US" sz="3200" b="1" dirty="0" smtClean="0">
                <a:solidFill>
                  <a:srgbClr val="C00000"/>
                </a:solidFill>
              </a:rPr>
              <a:t>15</a:t>
            </a:r>
            <a:r>
              <a:rPr lang="ar-SA" sz="3200" b="1" dirty="0" smtClean="0">
                <a:solidFill>
                  <a:srgbClr val="C00000"/>
                </a:solidFill>
              </a:rPr>
              <a:t> دقائق </a:t>
            </a:r>
            <a:r>
              <a:rPr lang="ar-SA" sz="3200" b="1" dirty="0" smtClean="0"/>
              <a:t>)</a:t>
            </a:r>
          </a:p>
          <a:p>
            <a:pPr algn="r" rtl="1"/>
            <a:r>
              <a:rPr lang="ar-SA" sz="3200" b="1" dirty="0" smtClean="0"/>
              <a:t>بالتعاون مع مجموعتك :</a:t>
            </a:r>
          </a:p>
          <a:p>
            <a:pPr algn="r" rtl="1"/>
            <a:r>
              <a:rPr lang="ar-SA" sz="3200" b="1" dirty="0" smtClean="0">
                <a:solidFill>
                  <a:srgbClr val="7030A0"/>
                </a:solidFill>
              </a:rPr>
              <a:t>نفذ : </a:t>
            </a:r>
            <a:endParaRPr lang="ar-SA" sz="3200" dirty="0" smtClean="0">
              <a:solidFill>
                <a:srgbClr val="7030A0"/>
              </a:solidFill>
            </a:endParaRPr>
          </a:p>
          <a:p>
            <a:pPr marL="0" indent="0" algn="ctr" rtl="1">
              <a:buFont typeface="Arial" panose="020B0604020202020204" pitchFamily="34" charset="0"/>
              <a:buNone/>
            </a:pPr>
            <a:r>
              <a:rPr lang="ar-SA" sz="3200" dirty="0" smtClean="0"/>
              <a:t>التجربة </a:t>
            </a:r>
            <a:r>
              <a:rPr lang="en-US" sz="3200" dirty="0" smtClean="0"/>
              <a:t>5.6.1</a:t>
            </a:r>
            <a:r>
              <a:rPr lang="ar-SA" sz="3200" dirty="0" smtClean="0"/>
              <a:t> الصفحات </a:t>
            </a:r>
            <a:r>
              <a:rPr lang="en-US" sz="3200" dirty="0" smtClean="0"/>
              <a:t>68 - 67</a:t>
            </a:r>
            <a:endParaRPr lang="ar-SA" sz="3200" dirty="0" smtClean="0"/>
          </a:p>
          <a:p>
            <a:pPr marL="0" indent="0" algn="ctr" rtl="1">
              <a:buFont typeface="Arial" panose="020B0604020202020204" pitchFamily="34" charset="0"/>
              <a:buNone/>
            </a:pPr>
            <a:endParaRPr lang="en-US" sz="3200" dirty="0" smtClean="0"/>
          </a:p>
          <a:p>
            <a:pPr algn="r" rtl="1"/>
            <a:r>
              <a:rPr lang="ar-SA" sz="3200" b="1" dirty="0" smtClean="0">
                <a:solidFill>
                  <a:srgbClr val="7030A0"/>
                </a:solidFill>
              </a:rPr>
              <a:t>دون مشاهدات التجربة .</a:t>
            </a:r>
          </a:p>
          <a:p>
            <a:pPr algn="r" rtl="1"/>
            <a:r>
              <a:rPr lang="ar-SA" sz="3200" b="1" dirty="0" smtClean="0">
                <a:solidFill>
                  <a:srgbClr val="7030A0"/>
                </a:solidFill>
              </a:rPr>
              <a:t>ناقش مع مجموعتك تفسيراً للمشاهدات و دونه ، ثم دون استنتاج مجموعتك .</a:t>
            </a:r>
          </a:p>
          <a:p>
            <a:pPr algn="r" rtl="1"/>
            <a:endParaRPr lang="ar-SA" sz="3200" b="1" dirty="0" smtClean="0"/>
          </a:p>
          <a:p>
            <a:pPr algn="r" rtl="1"/>
            <a:endParaRPr lang="ar-SA" dirty="0"/>
          </a:p>
        </p:txBody>
      </p:sp>
      <p:sp>
        <p:nvSpPr>
          <p:cNvPr id="7" name="Rectangle 6"/>
          <p:cNvSpPr/>
          <p:nvPr/>
        </p:nvSpPr>
        <p:spPr>
          <a:xfrm>
            <a:off x="1843289" y="797073"/>
            <a:ext cx="346280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SA" sz="28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اليوم </a:t>
            </a:r>
            <a:r>
              <a:rPr lang="ar-SA" sz="28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الأولى </a:t>
            </a:r>
            <a:r>
              <a:rPr lang="ar-SA" sz="28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– الجلسة </a:t>
            </a:r>
            <a:r>
              <a:rPr lang="ar-SA" sz="28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الثالثة</a:t>
            </a:r>
            <a:endParaRPr lang="ar-SA" sz="28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94966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5306096" y="365125"/>
            <a:ext cx="4958366" cy="13255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1"/>
            <a:r>
              <a:rPr lang="ar-SA" sz="6700" b="1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Californian FB" panose="0207040306080B030204" pitchFamily="18" charset="0"/>
                <a:cs typeface="Arabic Typesetting" panose="03020402040406030203" pitchFamily="66" charset="-78"/>
              </a:rPr>
              <a:t>الميكانيكا</a:t>
            </a:r>
            <a:r>
              <a:rPr lang="en-US" b="1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Californian FB" panose="0207040306080B030204" pitchFamily="18" charset="0"/>
              </a:rPr>
              <a:t>MECHANICS </a:t>
            </a:r>
            <a:r>
              <a:rPr lang="ar-SA" b="1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Californian FB" panose="0207040306080B030204" pitchFamily="18" charset="0"/>
              </a:rPr>
              <a:t> </a:t>
            </a:r>
            <a:br>
              <a:rPr lang="ar-SA" b="1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Californian FB" panose="0207040306080B030204" pitchFamily="18" charset="0"/>
              </a:rPr>
            </a:br>
            <a:r>
              <a:rPr lang="ar-SA" sz="4000" b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الدوران</a:t>
            </a:r>
            <a:endParaRPr lang="ar-SA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2"/>
              <p:cNvSpPr txBox="1">
                <a:spLocks/>
              </p:cNvSpPr>
              <p:nvPr/>
            </p:nvSpPr>
            <p:spPr>
              <a:xfrm>
                <a:off x="838200" y="1825625"/>
                <a:ext cx="10515600" cy="4351338"/>
              </a:xfrm>
              <a:prstGeom prst="rect">
                <a:avLst/>
              </a:prstGeom>
            </p:spPr>
            <p:txBody>
              <a:bodyPr/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r" rtl="1"/>
                <a:r>
                  <a:rPr lang="ar-SA" sz="3200" b="1" dirty="0" smtClean="0">
                    <a:solidFill>
                      <a:srgbClr val="7030A0"/>
                    </a:solidFill>
                  </a:rPr>
                  <a:t>التفسير </a:t>
                </a:r>
                <a:endParaRPr lang="ar-SA" sz="3200" dirty="0" smtClean="0">
                  <a:solidFill>
                    <a:srgbClr val="7030A0"/>
                  </a:solidFill>
                </a:endParaRPr>
              </a:p>
              <a:p>
                <a:pPr marL="0" indent="0" algn="ctr" rtl="1">
                  <a:buNone/>
                </a:pPr>
                <a14:m>
                  <m:oMath xmlns:m="http://schemas.openxmlformats.org/officeDocument/2006/math">
                    <m:r>
                      <a:rPr lang="ar-SA" sz="3200">
                        <a:latin typeface="Cambria Math" panose="02040503050406030204" pitchFamily="18" charset="0"/>
                      </a:rPr>
                      <m:t>القوة</m:t>
                    </m:r>
                    <m:r>
                      <a:rPr lang="ar-SA" sz="3200">
                        <a:latin typeface="Cambria Math" panose="02040503050406030204" pitchFamily="18" charset="0"/>
                      </a:rPr>
                      <m:t> </m:t>
                    </m:r>
                    <m:r>
                      <a:rPr lang="ar-SA" sz="3200">
                        <a:latin typeface="Cambria Math" panose="02040503050406030204" pitchFamily="18" charset="0"/>
                      </a:rPr>
                      <m:t>ذراع</m:t>
                    </m:r>
                    <m:r>
                      <a:rPr lang="ar-SA" sz="3200">
                        <a:latin typeface="Cambria Math" panose="02040503050406030204" pitchFamily="18" charset="0"/>
                      </a:rPr>
                      <m:t> ×</m:t>
                    </m:r>
                    <m:r>
                      <a:rPr lang="ar-SA" sz="3200">
                        <a:latin typeface="Cambria Math" panose="02040503050406030204" pitchFamily="18" charset="0"/>
                      </a:rPr>
                      <m:t>القوة</m:t>
                    </m:r>
                    <m:r>
                      <a:rPr lang="ar-SA" sz="3200">
                        <a:latin typeface="Cambria Math" panose="02040503050406030204" pitchFamily="18" charset="0"/>
                      </a:rPr>
                      <m:t> =</m:t>
                    </m:r>
                    <m:r>
                      <a:rPr lang="ar-SA" sz="3200">
                        <a:latin typeface="Cambria Math" panose="02040503050406030204" pitchFamily="18" charset="0"/>
                      </a:rPr>
                      <m:t>الدوران</m:t>
                    </m:r>
                    <m:r>
                      <a:rPr lang="ar-SA" sz="3200">
                        <a:latin typeface="Cambria Math" panose="02040503050406030204" pitchFamily="18" charset="0"/>
                      </a:rPr>
                      <m:t> </m:t>
                    </m:r>
                    <m:r>
                      <a:rPr lang="ar-SA" sz="3200">
                        <a:latin typeface="Cambria Math" panose="02040503050406030204" pitchFamily="18" charset="0"/>
                      </a:rPr>
                      <m:t>عزم</m:t>
                    </m:r>
                  </m:oMath>
                </a14:m>
                <a:r>
                  <a:rPr lang="ar-SA" sz="3200" dirty="0"/>
                  <a:t> ( الوزن )</a:t>
                </a:r>
                <a:endParaRPr lang="en-US" sz="3200" dirty="0" smtClean="0"/>
              </a:p>
              <a:p>
                <a:pPr algn="r" rtl="1"/>
                <a:r>
                  <a:rPr lang="ar-SA" sz="3200" b="1" dirty="0" smtClean="0">
                    <a:solidFill>
                      <a:srgbClr val="7030A0"/>
                    </a:solidFill>
                  </a:rPr>
                  <a:t>الاستنتاج</a:t>
                </a:r>
              </a:p>
              <a:p>
                <a:pPr marL="0" indent="0" algn="r" rtl="1">
                  <a:buNone/>
                </a:pPr>
                <a:r>
                  <a:rPr lang="ar-SA" sz="3200" dirty="0"/>
                  <a:t>يحدث </a:t>
                </a:r>
                <a:r>
                  <a:rPr lang="ar-SA" sz="3200" dirty="0" smtClean="0"/>
                  <a:t>الاتزان </a:t>
                </a:r>
                <a:r>
                  <a:rPr lang="ar-SA" sz="3200" dirty="0"/>
                  <a:t>عندما تكون محصلة عزم الدوران = صفر . </a:t>
                </a:r>
                <a:endParaRPr lang="en-US" sz="3200" dirty="0"/>
              </a:p>
              <a:p>
                <a:pPr marL="0" indent="0" algn="r" rtl="1">
                  <a:buNone/>
                </a:pPr>
                <a:endParaRPr lang="ar-SA" sz="3200" b="1" dirty="0" smtClean="0"/>
              </a:p>
              <a:p>
                <a:pPr algn="r" rtl="1"/>
                <a:endParaRPr lang="ar-SA" dirty="0"/>
              </a:p>
            </p:txBody>
          </p:sp>
        </mc:Choice>
        <mc:Fallback xmlns="">
          <p:sp>
            <p:nvSpPr>
              <p:cNvPr id="6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825625"/>
                <a:ext cx="10515600" cy="4351338"/>
              </a:xfrm>
              <a:prstGeom prst="rect">
                <a:avLst/>
              </a:prstGeom>
              <a:blipFill rotWithShape="0">
                <a:blip r:embed="rId2"/>
                <a:stretch>
                  <a:fillRect t="-2941" r="-1449"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/>
          <p:cNvSpPr/>
          <p:nvPr/>
        </p:nvSpPr>
        <p:spPr>
          <a:xfrm>
            <a:off x="1843289" y="797073"/>
            <a:ext cx="346280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SA" sz="28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اليوم </a:t>
            </a:r>
            <a:r>
              <a:rPr lang="ar-SA" sz="28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الأولى </a:t>
            </a:r>
            <a:r>
              <a:rPr lang="ar-SA" sz="28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– الجلسة </a:t>
            </a:r>
            <a:r>
              <a:rPr lang="ar-SA" sz="28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الثالثة</a:t>
            </a:r>
            <a:endParaRPr lang="ar-SA" sz="28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51086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04304" y="364766"/>
            <a:ext cx="9144000" cy="1221592"/>
          </a:xfrm>
        </p:spPr>
        <p:txBody>
          <a:bodyPr>
            <a:normAutofit/>
          </a:bodyPr>
          <a:lstStyle/>
          <a:p>
            <a:endParaRPr lang="en-US" sz="8000" dirty="0">
              <a:solidFill>
                <a:schemeClr val="accent6">
                  <a:lumMod val="50000"/>
                </a:schemeClr>
              </a:solidFill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5088" y="1364776"/>
            <a:ext cx="11002432" cy="5036023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rmAutofit fontScale="25000" lnSpcReduction="20000"/>
          </a:bodyPr>
          <a:lstStyle/>
          <a:p>
            <a:endParaRPr lang="ar-SA" sz="28800" dirty="0" smtClean="0">
              <a:solidFill>
                <a:srgbClr val="7030A0"/>
              </a:solidFill>
              <a:latin typeface="Aldhabi" panose="01000000000000000000" pitchFamily="2" charset="-78"/>
              <a:cs typeface="Aldhabi" panose="01000000000000000000" pitchFamily="2" charset="-78"/>
            </a:endParaRPr>
          </a:p>
          <a:p>
            <a:r>
              <a:rPr lang="ar-SA" sz="60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ar-SA" sz="32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اهداف التجربة:</a:t>
            </a:r>
          </a:p>
          <a:p>
            <a:r>
              <a:rPr lang="ar-SA" sz="32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حل مشكلة نقص تجهيزات مختبرات الفيزياء عن طريق التجارب </a:t>
            </a:r>
            <a:r>
              <a:rPr lang="ar-SA" sz="320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البديله</a:t>
            </a:r>
            <a:endParaRPr lang="ar-SA" sz="32000" b="1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accent5">
                  <a:lumMod val="75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ar-SA" sz="320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بموادبديله</a:t>
            </a:r>
            <a:r>
              <a:rPr lang="ar-SA" sz="32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 من </a:t>
            </a:r>
            <a:r>
              <a:rPr lang="ar-SA" sz="320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البيئه</a:t>
            </a:r>
            <a:endParaRPr lang="ar-SA" sz="32000" b="1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accent5">
                  <a:lumMod val="75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endParaRPr lang="ar-SA" sz="4800" b="1" dirty="0" smtClean="0">
              <a:ln w="9525">
                <a:solidFill>
                  <a:schemeClr val="bg1"/>
                </a:solidFill>
                <a:prstDash val="solid"/>
              </a:ln>
              <a:solidFill>
                <a:srgbClr val="00206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endParaRPr lang="ar-SA" sz="4800" b="1" dirty="0" smtClean="0">
              <a:ln w="9525">
                <a:solidFill>
                  <a:schemeClr val="bg1"/>
                </a:solidFill>
                <a:prstDash val="solid"/>
              </a:ln>
              <a:solidFill>
                <a:srgbClr val="00206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endParaRPr lang="ar-SA" sz="4800" b="1" dirty="0">
              <a:ln w="9525">
                <a:solidFill>
                  <a:schemeClr val="bg1"/>
                </a:solidFill>
                <a:prstDash val="solid"/>
              </a:ln>
              <a:solidFill>
                <a:srgbClr val="00206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algn="r" rtl="1"/>
            <a:r>
              <a:rPr lang="ar-SA" sz="16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                 </a:t>
            </a:r>
            <a:endParaRPr lang="en-US" sz="12800" dirty="0">
              <a:solidFill>
                <a:schemeClr val="tx2">
                  <a:lumMod val="50000"/>
                </a:schemeClr>
              </a:solidFill>
              <a:latin typeface="Urdu Typesetting" panose="03020402040406030203" pitchFamily="66" charset="-78"/>
              <a:cs typeface="Urdu Typesetting" panose="03020402040406030203" pitchFamily="66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5770" y="413534"/>
            <a:ext cx="2571750" cy="1781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8445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0502" y="1255776"/>
            <a:ext cx="11201354" cy="5157903"/>
          </a:xfrm>
        </p:spPr>
        <p:txBody>
          <a:bodyPr>
            <a:normAutofit fontScale="32500" lnSpcReduction="20000"/>
          </a:bodyPr>
          <a:lstStyle/>
          <a:p>
            <a:pPr lvl="0" algn="r" rtl="1"/>
            <a:endParaRPr lang="ar-SA" b="1" dirty="0" smtClean="0"/>
          </a:p>
          <a:p>
            <a:pPr marL="457200" lvl="1" indent="0" algn="r" rtl="1">
              <a:lnSpc>
                <a:spcPct val="170000"/>
              </a:lnSpc>
              <a:buNone/>
            </a:pPr>
            <a:r>
              <a:rPr lang="ar-SA" sz="11200" b="1" dirty="0" smtClean="0">
                <a:solidFill>
                  <a:schemeClr val="tx2">
                    <a:lumMod val="50000"/>
                  </a:schemeClr>
                </a:solidFill>
              </a:rPr>
              <a:t>تتميز هذه التجارب بما يلي  :</a:t>
            </a:r>
            <a:endParaRPr lang="en-US" sz="11200" dirty="0" smtClean="0">
              <a:solidFill>
                <a:schemeClr val="tx2">
                  <a:lumMod val="50000"/>
                </a:schemeClr>
              </a:solidFill>
            </a:endParaRPr>
          </a:p>
          <a:p>
            <a:pPr lvl="1" algn="r" rtl="1">
              <a:lnSpc>
                <a:spcPct val="120000"/>
              </a:lnSpc>
            </a:pPr>
            <a:r>
              <a:rPr lang="ar-SA" sz="11200" b="1" dirty="0" smtClean="0">
                <a:solidFill>
                  <a:srgbClr val="002060"/>
                </a:solidFill>
              </a:rPr>
              <a:t>سهولة وسرعة تنفيذها  </a:t>
            </a:r>
            <a:endParaRPr lang="en-US" sz="11200" dirty="0" smtClean="0">
              <a:solidFill>
                <a:srgbClr val="002060"/>
              </a:solidFill>
            </a:endParaRPr>
          </a:p>
          <a:p>
            <a:pPr lvl="1" algn="r" rtl="1">
              <a:lnSpc>
                <a:spcPct val="120000"/>
              </a:lnSpc>
            </a:pPr>
            <a:r>
              <a:rPr lang="ar-SA" sz="11200" b="1" dirty="0" smtClean="0">
                <a:solidFill>
                  <a:srgbClr val="002060"/>
                </a:solidFill>
              </a:rPr>
              <a:t>توفر موادها وأدواتها  </a:t>
            </a:r>
            <a:endParaRPr lang="en-US" sz="11200" dirty="0" smtClean="0">
              <a:solidFill>
                <a:srgbClr val="002060"/>
              </a:solidFill>
            </a:endParaRPr>
          </a:p>
          <a:p>
            <a:pPr lvl="1" algn="r" rtl="1">
              <a:lnSpc>
                <a:spcPct val="120000"/>
              </a:lnSpc>
            </a:pPr>
            <a:r>
              <a:rPr lang="ar-SA" sz="11200" b="1" dirty="0" smtClean="0">
                <a:solidFill>
                  <a:srgbClr val="002060"/>
                </a:solidFill>
              </a:rPr>
              <a:t>قلة تكلفتها</a:t>
            </a:r>
            <a:endParaRPr lang="en-US" sz="11200" dirty="0" smtClean="0">
              <a:solidFill>
                <a:srgbClr val="002060"/>
              </a:solidFill>
            </a:endParaRPr>
          </a:p>
          <a:p>
            <a:pPr lvl="1" algn="r" rtl="1">
              <a:lnSpc>
                <a:spcPct val="120000"/>
              </a:lnSpc>
            </a:pPr>
            <a:r>
              <a:rPr lang="ar-SA" sz="11200" b="1" dirty="0" smtClean="0">
                <a:solidFill>
                  <a:srgbClr val="002060"/>
                </a:solidFill>
              </a:rPr>
              <a:t>ارتباط  مفاهيم التجربة بحياة الطالب اليومية , ووضعه في موقف حقيقي  يتطلب استيعاب المفهوم وتعميق الفهم في العلوم .</a:t>
            </a:r>
            <a:endParaRPr lang="en-US" sz="11200" dirty="0" smtClean="0">
              <a:solidFill>
                <a:srgbClr val="002060"/>
              </a:solidFill>
            </a:endParaRPr>
          </a:p>
          <a:p>
            <a:pPr lvl="0" algn="r" rtl="1">
              <a:buNone/>
            </a:pPr>
            <a:endParaRPr lang="en-US" sz="35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algn="r">
              <a:buNone/>
            </a:pPr>
            <a:r>
              <a:rPr lang="ar-SA" dirty="0" smtClean="0"/>
              <a:t>     </a:t>
            </a:r>
            <a:endParaRPr lang="ar-SA" dirty="0"/>
          </a:p>
        </p:txBody>
      </p:sp>
      <p:sp>
        <p:nvSpPr>
          <p:cNvPr id="4" name="عنوان 5"/>
          <p:cNvSpPr txBox="1">
            <a:spLocks noGrp="1"/>
          </p:cNvSpPr>
          <p:nvPr>
            <p:ph type="title"/>
          </p:nvPr>
        </p:nvSpPr>
        <p:spPr>
          <a:xfrm>
            <a:off x="1926336" y="452910"/>
            <a:ext cx="8378952" cy="86100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5400" dirty="0" smtClean="0">
                <a:ln>
                  <a:solidFill>
                    <a:schemeClr val="tx1"/>
                  </a:solidFill>
                </a:ln>
                <a:solidFill>
                  <a:srgbClr val="00B0F0"/>
                </a:solidFill>
                <a:cs typeface="PT Bold Heading" pitchFamily="2" charset="-78"/>
              </a:rPr>
              <a:t>مميزات التجربة</a:t>
            </a:r>
            <a:endParaRPr lang="ar-SA" sz="5400" dirty="0">
              <a:ln>
                <a:solidFill>
                  <a:schemeClr val="tx1"/>
                </a:solidFill>
              </a:ln>
              <a:solidFill>
                <a:srgbClr val="00B0F0"/>
              </a:solidFill>
              <a:cs typeface="PT Bold Heading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34583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719328" y="1097280"/>
            <a:ext cx="10634472" cy="4348177"/>
          </a:xfrm>
        </p:spPr>
        <p:txBody>
          <a:bodyPr>
            <a:normAutofit/>
          </a:bodyPr>
          <a:lstStyle/>
          <a:p>
            <a:pPr lvl="0" algn="r" rtl="1">
              <a:lnSpc>
                <a:spcPct val="150000"/>
              </a:lnSpc>
            </a:pPr>
            <a:r>
              <a:rPr lang="ar-SA" sz="3200" b="1" dirty="0" smtClean="0">
                <a:solidFill>
                  <a:srgbClr val="002060"/>
                </a:solidFill>
              </a:rPr>
              <a:t>مرتبة في كل فصل حسب ترابط المبادئ والمفاهيم الأساسية .</a:t>
            </a:r>
            <a:endParaRPr lang="en-US" sz="3200" b="1" dirty="0" smtClean="0">
              <a:solidFill>
                <a:srgbClr val="002060"/>
              </a:solidFill>
            </a:endParaRPr>
          </a:p>
          <a:p>
            <a:pPr lvl="0" algn="r" rtl="1">
              <a:lnSpc>
                <a:spcPct val="150000"/>
              </a:lnSpc>
            </a:pPr>
            <a:r>
              <a:rPr lang="ar-SA" sz="3200" b="1" dirty="0" smtClean="0">
                <a:solidFill>
                  <a:srgbClr val="002060"/>
                </a:solidFill>
              </a:rPr>
              <a:t>معرفة المفاهيم الخاطئة والبديلة لدى المتعلم .</a:t>
            </a:r>
          </a:p>
          <a:p>
            <a:pPr lvl="0" algn="r" rtl="1">
              <a:lnSpc>
                <a:spcPct val="150000"/>
              </a:lnSpc>
            </a:pPr>
            <a:r>
              <a:rPr lang="ar-SA" sz="3200" b="1" dirty="0" smtClean="0">
                <a:solidFill>
                  <a:srgbClr val="002060"/>
                </a:solidFill>
              </a:rPr>
              <a:t>تمكين المتعلم من إدراك الدلالة اللفظية  للمفهوم العلمي والقدرة على الشرح والتفسير المتعمق والتعبير عن ذلك .</a:t>
            </a:r>
            <a:endParaRPr lang="en-US" sz="3200" b="1" dirty="0" smtClean="0">
              <a:solidFill>
                <a:srgbClr val="002060"/>
              </a:solidFill>
            </a:endParaRPr>
          </a:p>
          <a:p>
            <a:pPr lvl="0" algn="r" rtl="1">
              <a:lnSpc>
                <a:spcPct val="150000"/>
              </a:lnSpc>
            </a:pPr>
            <a:r>
              <a:rPr lang="ar-SA" sz="3200" b="1" dirty="0" smtClean="0">
                <a:solidFill>
                  <a:srgbClr val="002060"/>
                </a:solidFill>
              </a:rPr>
              <a:t>تمكن المتعلم من بناء المعرفة الجديدة بالخبرات السابقة لديه .</a:t>
            </a:r>
            <a:endParaRPr lang="en-US" sz="3200" b="1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38200" y="987552"/>
            <a:ext cx="10515600" cy="4648973"/>
          </a:xfrm>
        </p:spPr>
        <p:txBody>
          <a:bodyPr>
            <a:normAutofit/>
          </a:bodyPr>
          <a:lstStyle/>
          <a:p>
            <a:pPr lvl="0" algn="r" rtl="1">
              <a:lnSpc>
                <a:spcPct val="160000"/>
              </a:lnSpc>
            </a:pPr>
            <a:r>
              <a:rPr lang="ar-SA" b="1" dirty="0" smtClean="0">
                <a:solidFill>
                  <a:srgbClr val="002060"/>
                </a:solidFill>
              </a:rPr>
              <a:t>القدرة على تطبيق المفاهيم العلمية في مواقف مختلفة وحل مشكلات جديدة .</a:t>
            </a:r>
            <a:endParaRPr lang="en-US" dirty="0" smtClean="0">
              <a:solidFill>
                <a:srgbClr val="002060"/>
              </a:solidFill>
            </a:endParaRPr>
          </a:p>
          <a:p>
            <a:pPr lvl="0" algn="r" rtl="1">
              <a:lnSpc>
                <a:spcPct val="160000"/>
              </a:lnSpc>
            </a:pPr>
            <a:r>
              <a:rPr lang="ar-SA" b="1" dirty="0" smtClean="0">
                <a:solidFill>
                  <a:srgbClr val="002060"/>
                </a:solidFill>
              </a:rPr>
              <a:t>القدرة على النقد الايجابي وتقبل التغذية الراجعة وتقييم الذات .</a:t>
            </a:r>
            <a:endParaRPr lang="en-US" dirty="0" smtClean="0">
              <a:solidFill>
                <a:srgbClr val="002060"/>
              </a:solidFill>
            </a:endParaRPr>
          </a:p>
          <a:p>
            <a:pPr lvl="0" algn="r" rtl="1">
              <a:lnSpc>
                <a:spcPct val="160000"/>
              </a:lnSpc>
            </a:pP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ar-SA" b="1" dirty="0" smtClean="0">
                <a:solidFill>
                  <a:srgbClr val="002060"/>
                </a:solidFill>
              </a:rPr>
              <a:t>توفير مجموعة من التساؤلات لنتائج غير متوقعة تمنح المتعلم مزيدا من حب الاستطلاع .</a:t>
            </a:r>
            <a:endParaRPr lang="en-US" dirty="0" smtClean="0">
              <a:solidFill>
                <a:srgbClr val="002060"/>
              </a:solidFill>
            </a:endParaRPr>
          </a:p>
          <a:p>
            <a:pPr lvl="0" algn="r" rtl="1">
              <a:lnSpc>
                <a:spcPct val="160000"/>
              </a:lnSpc>
            </a:pPr>
            <a:r>
              <a:rPr lang="ar-SA" b="1" dirty="0" smtClean="0">
                <a:solidFill>
                  <a:srgbClr val="002060"/>
                </a:solidFill>
              </a:rPr>
              <a:t> تساعد على التنبؤ المبني على التفسير العلمي المنطقي .</a:t>
            </a:r>
            <a:endParaRPr lang="en-US" dirty="0" smtClean="0">
              <a:solidFill>
                <a:srgbClr val="002060"/>
              </a:solidFill>
            </a:endParaRPr>
          </a:p>
          <a:p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38200" y="987552"/>
            <a:ext cx="10515600" cy="4648973"/>
          </a:xfrm>
        </p:spPr>
        <p:txBody>
          <a:bodyPr>
            <a:normAutofit/>
          </a:bodyPr>
          <a:lstStyle/>
          <a:p>
            <a:pPr marL="0" lvl="0" indent="0" algn="r" rtl="1">
              <a:lnSpc>
                <a:spcPct val="160000"/>
              </a:lnSpc>
              <a:buNone/>
            </a:pPr>
            <a:r>
              <a:rPr lang="ar-SA" b="1" dirty="0">
                <a:solidFill>
                  <a:srgbClr val="002060"/>
                </a:solidFill>
              </a:rPr>
              <a:t> </a:t>
            </a:r>
            <a:r>
              <a:rPr lang="ar-SA" b="1" dirty="0" smtClean="0">
                <a:solidFill>
                  <a:srgbClr val="002060"/>
                </a:solidFill>
              </a:rPr>
              <a:t>  </a:t>
            </a:r>
          </a:p>
          <a:p>
            <a:pPr marL="0" lvl="0" indent="0" algn="r" rtl="1">
              <a:lnSpc>
                <a:spcPct val="160000"/>
              </a:lnSpc>
              <a:buNone/>
            </a:pPr>
            <a:endParaRPr lang="ar-SA" b="1" dirty="0">
              <a:solidFill>
                <a:srgbClr val="002060"/>
              </a:solidFill>
            </a:endParaRPr>
          </a:p>
          <a:p>
            <a:pPr marL="0" lvl="0" indent="0" algn="r" rtl="1">
              <a:lnSpc>
                <a:spcPct val="160000"/>
              </a:lnSpc>
              <a:buNone/>
            </a:pPr>
            <a:r>
              <a:rPr lang="ar-SA" sz="5400" b="1" dirty="0" smtClean="0">
                <a:solidFill>
                  <a:srgbClr val="002060"/>
                </a:solidFill>
              </a:rPr>
              <a:t>               نماذج من التجارب </a:t>
            </a:r>
            <a:endParaRPr lang="ar-SA" sz="5400" dirty="0"/>
          </a:p>
        </p:txBody>
      </p:sp>
    </p:spTree>
    <p:extLst>
      <p:ext uri="{BB962C8B-B14F-4D97-AF65-F5344CB8AC3E}">
        <p14:creationId xmlns:p14="http://schemas.microsoft.com/office/powerpoint/2010/main" val="882386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Content Placeholder 19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0929" y="321972"/>
            <a:ext cx="5653826" cy="6194738"/>
          </a:xfrm>
        </p:spPr>
      </p:pic>
    </p:spTree>
    <p:extLst>
      <p:ext uri="{BB962C8B-B14F-4D97-AF65-F5344CB8AC3E}">
        <p14:creationId xmlns:p14="http://schemas.microsoft.com/office/powerpoint/2010/main" val="2425604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306096" y="365125"/>
            <a:ext cx="4958366" cy="132556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 rtl="1"/>
            <a:r>
              <a:rPr lang="ar-SA" sz="67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Californian FB" panose="0207040306080B030204" pitchFamily="18" charset="0"/>
                <a:cs typeface="Arabic Typesetting" panose="03020402040406030203" pitchFamily="66" charset="-78"/>
              </a:rPr>
              <a:t>الميكانيكا</a:t>
            </a:r>
            <a:r>
              <a:rPr lang="en-US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Californian FB" panose="0207040306080B030204" pitchFamily="18" charset="0"/>
              </a:rPr>
              <a:t>MECHANICS </a:t>
            </a:r>
            <a:r>
              <a:rPr lang="ar-SA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Californian FB" panose="0207040306080B030204" pitchFamily="18" charset="0"/>
              </a:rPr>
              <a:t> </a:t>
            </a:r>
            <a:br>
              <a:rPr lang="ar-SA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Californian FB" panose="0207040306080B030204" pitchFamily="18" charset="0"/>
              </a:rPr>
            </a:br>
            <a:r>
              <a:rPr lang="ar-SA" sz="4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الاتزان</a:t>
            </a:r>
            <a:endParaRPr lang="ar-SA" sz="4000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rtl="1">
              <a:buNone/>
            </a:pPr>
            <a:r>
              <a:rPr lang="ar-SA" sz="3200" b="1" dirty="0" smtClean="0"/>
              <a:t>( </a:t>
            </a:r>
            <a:r>
              <a:rPr lang="en-US" sz="3200" b="1" dirty="0" smtClean="0">
                <a:solidFill>
                  <a:srgbClr val="C00000"/>
                </a:solidFill>
              </a:rPr>
              <a:t>15</a:t>
            </a:r>
            <a:r>
              <a:rPr lang="ar-SA" sz="3200" b="1" dirty="0" smtClean="0">
                <a:solidFill>
                  <a:srgbClr val="C00000"/>
                </a:solidFill>
              </a:rPr>
              <a:t> </a:t>
            </a:r>
            <a:r>
              <a:rPr lang="ar-SA" sz="3200" b="1" dirty="0">
                <a:solidFill>
                  <a:srgbClr val="C00000"/>
                </a:solidFill>
              </a:rPr>
              <a:t>دقائق </a:t>
            </a:r>
            <a:r>
              <a:rPr lang="ar-SA" sz="3200" b="1" dirty="0" smtClean="0"/>
              <a:t>)</a:t>
            </a:r>
            <a:endParaRPr lang="ar-SA" sz="3200" b="1" dirty="0"/>
          </a:p>
          <a:p>
            <a:pPr algn="r" rtl="1"/>
            <a:r>
              <a:rPr lang="ar-SA" sz="3200" b="1" dirty="0" smtClean="0"/>
              <a:t>بالتعاون مع مجموعتك :</a:t>
            </a:r>
          </a:p>
          <a:p>
            <a:pPr algn="r" rtl="1"/>
            <a:r>
              <a:rPr lang="ar-SA" sz="3200" b="1" dirty="0" smtClean="0">
                <a:solidFill>
                  <a:srgbClr val="7030A0"/>
                </a:solidFill>
              </a:rPr>
              <a:t>نفذ : </a:t>
            </a:r>
            <a:endParaRPr lang="ar-SA" sz="3200" dirty="0">
              <a:solidFill>
                <a:srgbClr val="7030A0"/>
              </a:solidFill>
            </a:endParaRPr>
          </a:p>
          <a:p>
            <a:pPr marL="0" indent="0" algn="ctr" rtl="1">
              <a:buNone/>
            </a:pPr>
            <a:r>
              <a:rPr lang="ar-SA" sz="3200" dirty="0"/>
              <a:t>التجربة </a:t>
            </a:r>
            <a:r>
              <a:rPr lang="en-US" sz="3200" dirty="0" smtClean="0"/>
              <a:t>2.5.1</a:t>
            </a:r>
            <a:r>
              <a:rPr lang="ar-SA" sz="3200" dirty="0" smtClean="0"/>
              <a:t> الصفحة </a:t>
            </a:r>
            <a:r>
              <a:rPr lang="en-US" sz="3200" dirty="0" smtClean="0"/>
              <a:t>45</a:t>
            </a:r>
          </a:p>
          <a:p>
            <a:pPr marL="0" indent="0" algn="ctr" rtl="1">
              <a:buNone/>
            </a:pPr>
            <a:r>
              <a:rPr lang="ar-SA" sz="3200" dirty="0" smtClean="0"/>
              <a:t>المواد : لوحة خشبيه صغيره , مسامير</a:t>
            </a:r>
          </a:p>
          <a:p>
            <a:pPr marL="0" indent="0" algn="ctr" rtl="1">
              <a:buNone/>
            </a:pPr>
            <a:endParaRPr lang="en-US" sz="3200" dirty="0"/>
          </a:p>
          <a:p>
            <a:pPr algn="r" rtl="1"/>
            <a:r>
              <a:rPr lang="ar-SA" sz="3200" b="1" dirty="0">
                <a:solidFill>
                  <a:srgbClr val="7030A0"/>
                </a:solidFill>
              </a:rPr>
              <a:t>دون مشاهدات التجربة .</a:t>
            </a:r>
          </a:p>
          <a:p>
            <a:pPr algn="r" rtl="1"/>
            <a:r>
              <a:rPr lang="ar-SA" sz="3200" b="1" dirty="0">
                <a:solidFill>
                  <a:srgbClr val="7030A0"/>
                </a:solidFill>
              </a:rPr>
              <a:t>ناقش مع مجموعتك تفسيراً للمشاهدات و دونه ، ثم دون استنتاج مجموعتك .</a:t>
            </a:r>
          </a:p>
          <a:p>
            <a:pPr algn="r" rtl="1"/>
            <a:endParaRPr lang="ar-SA" sz="3200" b="1" dirty="0"/>
          </a:p>
          <a:p>
            <a:pPr algn="r" rtl="1"/>
            <a:endParaRPr lang="ar-SA" dirty="0"/>
          </a:p>
        </p:txBody>
      </p:sp>
      <p:sp>
        <p:nvSpPr>
          <p:cNvPr id="5" name="Rectangle 4"/>
          <p:cNvSpPr/>
          <p:nvPr/>
        </p:nvSpPr>
        <p:spPr>
          <a:xfrm>
            <a:off x="1937865" y="797073"/>
            <a:ext cx="33682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SA" sz="28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اليوم </a:t>
            </a:r>
            <a:r>
              <a:rPr lang="ar-SA" sz="28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الأول </a:t>
            </a:r>
            <a:r>
              <a:rPr lang="ar-SA" sz="28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– الجلسة </a:t>
            </a:r>
            <a:r>
              <a:rPr lang="ar-SA" sz="28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الثانية</a:t>
            </a:r>
            <a:endParaRPr lang="ar-SA" sz="28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90608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sz="3200" b="1" dirty="0">
                <a:solidFill>
                  <a:srgbClr val="7030A0"/>
                </a:solidFill>
              </a:rPr>
              <a:t>التفسير </a:t>
            </a:r>
            <a:endParaRPr lang="en-US" sz="3200" b="1" dirty="0">
              <a:solidFill>
                <a:srgbClr val="7030A0"/>
              </a:solidFill>
            </a:endParaRPr>
          </a:p>
          <a:p>
            <a:pPr marL="0" indent="0" algn="r" rtl="1">
              <a:buNone/>
            </a:pPr>
            <a:r>
              <a:rPr lang="ar-SA" sz="3200" dirty="0"/>
              <a:t>مركز ثقل المجموعة أسفل نقطة </a:t>
            </a:r>
            <a:r>
              <a:rPr lang="ar-SA" sz="3200" dirty="0" smtClean="0"/>
              <a:t>الارتكاز </a:t>
            </a:r>
            <a:r>
              <a:rPr lang="ar-SA" sz="3200" dirty="0"/>
              <a:t>, وهذا يعني أنها في حالة </a:t>
            </a:r>
            <a:r>
              <a:rPr lang="ar-SA" sz="3200" dirty="0" smtClean="0"/>
              <a:t>اتزان </a:t>
            </a:r>
            <a:r>
              <a:rPr lang="ar-SA" sz="3200" dirty="0"/>
              <a:t>مستقر . </a:t>
            </a:r>
            <a:endParaRPr lang="en-US" sz="3200" dirty="0"/>
          </a:p>
          <a:p>
            <a:pPr algn="r" rtl="1"/>
            <a:r>
              <a:rPr lang="ar-SA" sz="3200" b="1" dirty="0">
                <a:solidFill>
                  <a:srgbClr val="7030A0"/>
                </a:solidFill>
              </a:rPr>
              <a:t>الاستنتاج </a:t>
            </a:r>
            <a:r>
              <a:rPr lang="ar-SA" sz="3200" dirty="0"/>
              <a:t> </a:t>
            </a:r>
            <a:endParaRPr lang="en-US" sz="3200" dirty="0"/>
          </a:p>
          <a:p>
            <a:pPr marL="0" indent="0" algn="r" rtl="1">
              <a:buNone/>
            </a:pPr>
            <a:r>
              <a:rPr lang="ar-SA" sz="3200" dirty="0"/>
              <a:t>يحدث </a:t>
            </a:r>
            <a:r>
              <a:rPr lang="ar-SA" sz="3200" dirty="0" smtClean="0"/>
              <a:t>الاتزان </a:t>
            </a:r>
            <a:r>
              <a:rPr lang="ar-SA" sz="3200" dirty="0"/>
              <a:t>المستقر عندما يقع مركز الثقل أسفل نقطة </a:t>
            </a:r>
            <a:r>
              <a:rPr lang="ar-SA" sz="3200" dirty="0" smtClean="0"/>
              <a:t>الارتكاز </a:t>
            </a:r>
            <a:r>
              <a:rPr lang="ar-SA" sz="3200" dirty="0"/>
              <a:t>.</a:t>
            </a:r>
            <a:endParaRPr lang="en-US" sz="3200" dirty="0"/>
          </a:p>
          <a:p>
            <a:endParaRPr lang="ar-SA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306096" y="365125"/>
            <a:ext cx="4958366" cy="132556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 rtl="1"/>
            <a:r>
              <a:rPr lang="ar-SA" sz="67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Californian FB" panose="0207040306080B030204" pitchFamily="18" charset="0"/>
                <a:cs typeface="Arabic Typesetting" panose="03020402040406030203" pitchFamily="66" charset="-78"/>
              </a:rPr>
              <a:t>الميكانيكا</a:t>
            </a:r>
            <a:r>
              <a:rPr lang="en-US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Californian FB" panose="0207040306080B030204" pitchFamily="18" charset="0"/>
              </a:rPr>
              <a:t>MECHANICS </a:t>
            </a:r>
            <a:r>
              <a:rPr lang="ar-SA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Californian FB" panose="0207040306080B030204" pitchFamily="18" charset="0"/>
              </a:rPr>
              <a:t> </a:t>
            </a:r>
            <a:br>
              <a:rPr lang="ar-SA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Californian FB" panose="0207040306080B030204" pitchFamily="18" charset="0"/>
              </a:rPr>
            </a:br>
            <a:r>
              <a:rPr lang="ar-SA" sz="4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الاتزان</a:t>
            </a:r>
            <a:endParaRPr lang="ar-SA" sz="4000" dirty="0"/>
          </a:p>
        </p:txBody>
      </p:sp>
      <p:sp>
        <p:nvSpPr>
          <p:cNvPr id="5" name="Rectangle 4"/>
          <p:cNvSpPr/>
          <p:nvPr/>
        </p:nvSpPr>
        <p:spPr>
          <a:xfrm>
            <a:off x="1937865" y="797073"/>
            <a:ext cx="33682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SA" sz="28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اليوم </a:t>
            </a:r>
            <a:r>
              <a:rPr lang="ar-SA" sz="28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الأول </a:t>
            </a:r>
            <a:r>
              <a:rPr lang="ar-SA" sz="28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– الجلسة </a:t>
            </a:r>
            <a:r>
              <a:rPr lang="ar-SA" sz="28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الثانية</a:t>
            </a:r>
            <a:endParaRPr lang="ar-SA" sz="28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77989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1972</TotalTime>
  <Words>531</Words>
  <Application>Microsoft Office PowerPoint</Application>
  <PresentationFormat>مخصص</PresentationFormat>
  <Paragraphs>99</Paragraphs>
  <Slides>15</Slides>
  <Notes>2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15</vt:i4>
      </vt:variant>
    </vt:vector>
  </HeadingPairs>
  <TitlesOfParts>
    <vt:vector size="16" baseType="lpstr">
      <vt:lpstr>Office Theme</vt:lpstr>
      <vt:lpstr>عرض تقديمي في PowerPoint</vt:lpstr>
      <vt:lpstr>عرض تقديمي في PowerPoint</vt:lpstr>
      <vt:lpstr>مميزات التجربة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الميكانيكاMECHANICS   الاتزان</vt:lpstr>
      <vt:lpstr>الميكانيكاMECHANICS   الاتزان</vt:lpstr>
      <vt:lpstr>الميكانيكاMECHANICS   الاتزان</vt:lpstr>
      <vt:lpstr>الميكانيكاMECHANICS   الاتزان</vt:lpstr>
      <vt:lpstr>الميكانيكاMECHANICS   الدوران</vt:lpstr>
      <vt:lpstr>الميكانيكاMECHANICS   الدوران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 ibrahim</dc:creator>
  <cp:lastModifiedBy>ASUS</cp:lastModifiedBy>
  <cp:revision>122</cp:revision>
  <dcterms:created xsi:type="dcterms:W3CDTF">2014-09-13T19:43:10Z</dcterms:created>
  <dcterms:modified xsi:type="dcterms:W3CDTF">2015-05-02T15:30:05Z</dcterms:modified>
</cp:coreProperties>
</file>