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6"/>
  </p:notesMasterIdLst>
  <p:handoutMasterIdLst>
    <p:handoutMasterId r:id="rId17"/>
  </p:handout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46" d="100"/>
          <a:sy n="46" d="100"/>
        </p:scale>
        <p:origin x="-1164"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5777E0B0-AB9E-4E85-ACC4-9A731F81F409}" type="datetimeFigureOut">
              <a:rPr lang="ar-SA" smtClean="0"/>
              <a:pPr/>
              <a:t>06/07/36</a:t>
            </a:fld>
            <a:endParaRPr lang="ar-SA"/>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C09BF91A-A6CE-46A2-81C7-E558F582C31E}" type="slidenum">
              <a:rPr lang="ar-SA" smtClean="0"/>
              <a:pPr/>
              <a:t>‹#›</a:t>
            </a:fld>
            <a:endParaRPr lang="ar-SA"/>
          </a:p>
        </p:txBody>
      </p:sp>
    </p:spTree>
    <p:extLst>
      <p:ext uri="{BB962C8B-B14F-4D97-AF65-F5344CB8AC3E}">
        <p14:creationId xmlns:p14="http://schemas.microsoft.com/office/powerpoint/2010/main" val="3359187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DD66150-A8E1-4DC9-BF41-A8364E0740E6}" type="datetimeFigureOut">
              <a:rPr lang="ar-SA" smtClean="0"/>
              <a:pPr/>
              <a:t>06/07/36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400969D-3550-41F2-8582-774813CE3152}" type="slidenum">
              <a:rPr lang="ar-SA" smtClean="0"/>
              <a:pPr/>
              <a:t>‹#›</a:t>
            </a:fld>
            <a:endParaRPr lang="ar-SA"/>
          </a:p>
        </p:txBody>
      </p:sp>
    </p:spTree>
    <p:extLst>
      <p:ext uri="{BB962C8B-B14F-4D97-AF65-F5344CB8AC3E}">
        <p14:creationId xmlns:p14="http://schemas.microsoft.com/office/powerpoint/2010/main" val="361537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4400969D-3550-41F2-8582-774813CE3152}" type="slidenum">
              <a:rPr lang="ar-SA" smtClean="0"/>
              <a:pPr/>
              <a:t>1</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4400969D-3550-41F2-8582-774813CE3152}" type="slidenum">
              <a:rPr lang="ar-SA" smtClean="0"/>
              <a:pPr/>
              <a:t>2</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1B8ABB09-4A1D-463E-8065-109CC2B7EFAA}" type="datetimeFigureOut">
              <a:rPr lang="ar-SA" smtClean="0"/>
              <a:pPr/>
              <a:t>06/07/36</a:t>
            </a:fld>
            <a:endParaRPr lang="ar-SA"/>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06/07/36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06/07/36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06/07/36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06/07/36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06/07/36</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06/07/36</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pPr/>
              <a:t>06/07/36</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pPr/>
              <a:t>06/07/36</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1B8ABB09-4A1D-463E-8065-109CC2B7EFAA}" type="datetimeFigureOut">
              <a:rPr lang="ar-SA" smtClean="0"/>
              <a:pPr/>
              <a:t>06/07/36</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1B8ABB09-4A1D-463E-8065-109CC2B7EFAA}" type="datetimeFigureOut">
              <a:rPr lang="ar-SA" smtClean="0"/>
              <a:pPr/>
              <a:t>06/07/36</a:t>
            </a:fld>
            <a:endParaRPr lang="ar-SA"/>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0B34F065-1154-456A-91E3-76DE8E75E17B}" type="slidenum">
              <a:rPr lang="ar-SA" smtClean="0"/>
              <a:pPr/>
              <a:t>‹#›</a:t>
            </a:fld>
            <a:endParaRPr lang="ar-SA"/>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B8ABB09-4A1D-463E-8065-109CC2B7EFAA}" type="datetimeFigureOut">
              <a:rPr lang="ar-SA" smtClean="0"/>
              <a:pPr/>
              <a:t>06/07/36</a:t>
            </a:fld>
            <a:endParaRPr lang="ar-SA"/>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ar.wikipedia.org/wiki/%D8%A7%D8%B1%D9%83%D8%A7%D9%86%D8%B3%D8%A7%D8%B3" TargetMode="External"/><Relationship Id="rId7" Type="http://schemas.openxmlformats.org/officeDocument/2006/relationships/hyperlink" Target="http://www.google.com/url?url=http://en.wikipedia.org/wiki/J._William_Fulbright&amp;rct=j&amp;frm=1&amp;q=&amp;esrc=s&amp;sa=U&amp;ei=TwT_VPOFJoXfarScgIgH&amp;ved=0CCgQ9QEwBA&amp;usg=AFQjCNGjkPOqNeYKRjrB6TabcXbmiVZ6A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ar.wikipedia.org/wiki/1905" TargetMode="External"/><Relationship Id="rId5" Type="http://schemas.openxmlformats.org/officeDocument/2006/relationships/hyperlink" Target="http://ar.wikipedia.org/wiki/1975" TargetMode="External"/><Relationship Id="rId4" Type="http://schemas.openxmlformats.org/officeDocument/2006/relationships/hyperlink" Target="http://ar.wikipedia.org/wiki/194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500034" y="2285992"/>
            <a:ext cx="7772400" cy="4071966"/>
          </a:xfrm>
        </p:spPr>
        <p:txBody>
          <a:bodyPr>
            <a:normAutofit fontScale="70000" lnSpcReduction="20000"/>
          </a:bodyPr>
          <a:lstStyle/>
          <a:p>
            <a:endParaRPr lang="ar-SA" sz="2000" b="1" dirty="0" smtClean="0">
              <a:solidFill>
                <a:srgbClr val="FF0000"/>
              </a:solidFill>
            </a:endParaRPr>
          </a:p>
          <a:p>
            <a:endParaRPr lang="ar-SA" sz="2000" b="1" dirty="0" smtClean="0">
              <a:solidFill>
                <a:srgbClr val="FF0000"/>
              </a:solidFill>
            </a:endParaRPr>
          </a:p>
          <a:p>
            <a:r>
              <a:rPr lang="ar-SA" sz="2000" b="1" dirty="0" smtClean="0">
                <a:solidFill>
                  <a:srgbClr val="FF0000"/>
                </a:solidFill>
              </a:rPr>
              <a:t>المملكة العربية السعودية</a:t>
            </a:r>
            <a:r>
              <a:rPr lang="en-US" sz="2000" b="1" i="1" dirty="0" smtClean="0">
                <a:solidFill>
                  <a:srgbClr val="FF0000"/>
                </a:solidFill>
              </a:rPr>
              <a:t/>
            </a:r>
            <a:br>
              <a:rPr lang="en-US" sz="2000" b="1" i="1" dirty="0" smtClean="0">
                <a:solidFill>
                  <a:srgbClr val="FF0000"/>
                </a:solidFill>
              </a:rPr>
            </a:br>
            <a:r>
              <a:rPr lang="ar-SA" sz="2000" b="1" dirty="0" smtClean="0">
                <a:solidFill>
                  <a:srgbClr val="FF0000"/>
                </a:solidFill>
              </a:rPr>
              <a:t>جامعة الملِك سعود </a:t>
            </a:r>
            <a:br>
              <a:rPr lang="ar-SA" sz="2000" b="1" dirty="0" smtClean="0">
                <a:solidFill>
                  <a:srgbClr val="FF0000"/>
                </a:solidFill>
              </a:rPr>
            </a:br>
            <a:r>
              <a:rPr lang="ar-SA" sz="2000" b="1" dirty="0" smtClean="0">
                <a:solidFill>
                  <a:srgbClr val="FF0000"/>
                </a:solidFill>
              </a:rPr>
              <a:t>    كلية التربية</a:t>
            </a:r>
            <a:br>
              <a:rPr lang="ar-SA" sz="2000" b="1" dirty="0" smtClean="0">
                <a:solidFill>
                  <a:srgbClr val="FF0000"/>
                </a:solidFill>
              </a:rPr>
            </a:br>
            <a:r>
              <a:rPr lang="ar-SA" sz="2000" b="1" dirty="0" smtClean="0">
                <a:solidFill>
                  <a:srgbClr val="FF0000"/>
                </a:solidFill>
              </a:rPr>
              <a:t/>
            </a:r>
            <a:br>
              <a:rPr lang="ar-SA" sz="2000" b="1" dirty="0" smtClean="0">
                <a:solidFill>
                  <a:srgbClr val="FF0000"/>
                </a:solidFill>
              </a:rPr>
            </a:br>
            <a:r>
              <a:rPr lang="ar-SA" sz="2000" b="1" dirty="0" smtClean="0">
                <a:solidFill>
                  <a:srgbClr val="FF0000"/>
                </a:solidFill>
              </a:rPr>
              <a:t>                                        </a:t>
            </a:r>
            <a:r>
              <a:rPr lang="ar-SA" sz="2800" b="1" dirty="0" smtClean="0">
                <a:solidFill>
                  <a:srgbClr val="FF0000"/>
                </a:solidFill>
              </a:rPr>
              <a:t> </a:t>
            </a:r>
            <a:r>
              <a:rPr lang="ar-SA" sz="2800" b="1" dirty="0" smtClean="0">
                <a:solidFill>
                  <a:schemeClr val="bg2">
                    <a:lumMod val="25000"/>
                  </a:schemeClr>
                </a:solidFill>
              </a:rPr>
              <a:t>دورة الإشراف التربوي مقرر التنمية المهنية </a:t>
            </a:r>
            <a:br>
              <a:rPr lang="ar-SA" sz="2800" b="1" dirty="0" smtClean="0">
                <a:solidFill>
                  <a:schemeClr val="bg2">
                    <a:lumMod val="25000"/>
                  </a:schemeClr>
                </a:solidFill>
              </a:rPr>
            </a:br>
            <a:r>
              <a:rPr lang="ar-SA" sz="2800" b="1" dirty="0" smtClean="0">
                <a:solidFill>
                  <a:schemeClr val="bg2">
                    <a:lumMod val="25000"/>
                  </a:schemeClr>
                </a:solidFill>
              </a:rPr>
              <a:t/>
            </a:r>
            <a:br>
              <a:rPr lang="ar-SA" sz="2800" b="1" dirty="0" smtClean="0">
                <a:solidFill>
                  <a:schemeClr val="bg2">
                    <a:lumMod val="25000"/>
                  </a:schemeClr>
                </a:solidFill>
              </a:rPr>
            </a:br>
            <a:r>
              <a:rPr lang="ar-SA" sz="2800" b="1" dirty="0" smtClean="0">
                <a:solidFill>
                  <a:schemeClr val="bg2">
                    <a:lumMod val="25000"/>
                  </a:schemeClr>
                </a:solidFill>
              </a:rPr>
              <a:t>                             </a:t>
            </a:r>
            <a:r>
              <a:rPr lang="ar-SA" sz="2400" b="1" dirty="0" smtClean="0">
                <a:solidFill>
                  <a:schemeClr val="bg2">
                    <a:lumMod val="25000"/>
                  </a:schemeClr>
                </a:solidFill>
              </a:rPr>
              <a:t>برنامج فولبرايت (</a:t>
            </a:r>
            <a:r>
              <a:rPr lang="en-US" sz="2400" b="1" dirty="0" smtClean="0">
                <a:solidFill>
                  <a:schemeClr val="bg2">
                    <a:lumMod val="25000"/>
                  </a:schemeClr>
                </a:solidFill>
              </a:rPr>
              <a:t>( FLTA </a:t>
            </a:r>
            <a:r>
              <a:rPr lang="ar-SA" sz="2400" b="1" dirty="0" smtClean="0">
                <a:solidFill>
                  <a:schemeClr val="bg2">
                    <a:lumMod val="25000"/>
                  </a:schemeClr>
                </a:solidFill>
              </a:rPr>
              <a:t>برنامج تدريبي  تعليمي ثقافي.</a:t>
            </a:r>
            <a:endParaRPr lang="en-US" sz="2400" b="1" dirty="0" smtClean="0">
              <a:solidFill>
                <a:schemeClr val="bg2">
                  <a:lumMod val="25000"/>
                </a:schemeClr>
              </a:solidFill>
            </a:endParaRPr>
          </a:p>
          <a:p>
            <a:r>
              <a:rPr lang="ar-SA" sz="2800" b="1" dirty="0" smtClean="0">
                <a:solidFill>
                  <a:srgbClr val="FF0000"/>
                </a:solidFill>
              </a:rPr>
              <a:t/>
            </a:r>
            <a:br>
              <a:rPr lang="ar-SA" sz="2800" b="1" dirty="0" smtClean="0">
                <a:solidFill>
                  <a:srgbClr val="FF0000"/>
                </a:solidFill>
              </a:rPr>
            </a:br>
            <a:r>
              <a:rPr lang="ar-SA" sz="3600" b="1" dirty="0" smtClean="0">
                <a:solidFill>
                  <a:srgbClr val="FF0000"/>
                </a:solidFill>
                <a:latin typeface="Andalus" pitchFamily="18" charset="-78"/>
                <a:cs typeface="Andalus" pitchFamily="18" charset="-78"/>
              </a:rPr>
              <a:t/>
            </a:r>
            <a:br>
              <a:rPr lang="ar-SA" sz="3600" b="1" dirty="0" smtClean="0">
                <a:solidFill>
                  <a:srgbClr val="FF0000"/>
                </a:solidFill>
                <a:latin typeface="Andalus" pitchFamily="18" charset="-78"/>
                <a:cs typeface="Andalus" pitchFamily="18" charset="-78"/>
              </a:rPr>
            </a:br>
            <a:r>
              <a:rPr lang="ar-SA" sz="3600" b="1" dirty="0" smtClean="0">
                <a:solidFill>
                  <a:srgbClr val="FF0000"/>
                </a:solidFill>
                <a:latin typeface="Andalus" pitchFamily="18" charset="-78"/>
                <a:cs typeface="Andalus" pitchFamily="18" charset="-78"/>
              </a:rPr>
              <a:t>                                            تحت إشراف </a:t>
            </a:r>
            <a:br>
              <a:rPr lang="ar-SA" sz="3600" b="1" dirty="0" smtClean="0">
                <a:solidFill>
                  <a:srgbClr val="FF0000"/>
                </a:solidFill>
                <a:latin typeface="Andalus" pitchFamily="18" charset="-78"/>
                <a:cs typeface="Andalus" pitchFamily="18" charset="-78"/>
              </a:rPr>
            </a:br>
            <a:r>
              <a:rPr lang="ar-SA" sz="3600" b="1" dirty="0" smtClean="0">
                <a:solidFill>
                  <a:srgbClr val="FF0000"/>
                </a:solidFill>
                <a:latin typeface="Andalus" pitchFamily="18" charset="-78"/>
                <a:cs typeface="Andalus" pitchFamily="18" charset="-78"/>
              </a:rPr>
              <a:t>                                        أ.د فايز الفايز</a:t>
            </a:r>
            <a:r>
              <a:rPr lang="ar-SA" sz="2000" b="1" dirty="0" smtClean="0">
                <a:solidFill>
                  <a:srgbClr val="FF0000"/>
                </a:solidFill>
              </a:rPr>
              <a:t/>
            </a:r>
            <a:br>
              <a:rPr lang="ar-SA" sz="2000" b="1" dirty="0" smtClean="0">
                <a:solidFill>
                  <a:srgbClr val="FF0000"/>
                </a:solidFill>
              </a:rPr>
            </a:br>
            <a:r>
              <a:rPr lang="ar-SA" sz="3200" b="1" dirty="0" smtClean="0">
                <a:solidFill>
                  <a:srgbClr val="FF0000"/>
                </a:solidFill>
                <a:latin typeface="Algerian" pitchFamily="82" charset="0"/>
              </a:rPr>
              <a:t>                                             تقديم</a:t>
            </a:r>
            <a:r>
              <a:rPr lang="ar-SA" sz="2000" b="1" dirty="0" smtClean="0">
                <a:solidFill>
                  <a:srgbClr val="FF0000"/>
                </a:solidFill>
              </a:rPr>
              <a:t/>
            </a:r>
            <a:br>
              <a:rPr lang="ar-SA" sz="2000" b="1" dirty="0" smtClean="0">
                <a:solidFill>
                  <a:srgbClr val="FF0000"/>
                </a:solidFill>
              </a:rPr>
            </a:br>
            <a:r>
              <a:rPr lang="ar-SA" sz="2000" b="1" dirty="0" smtClean="0">
                <a:solidFill>
                  <a:srgbClr val="FF0000"/>
                </a:solidFill>
              </a:rPr>
              <a:t>                                                                 </a:t>
            </a:r>
            <a:r>
              <a:rPr lang="ar-SA" sz="2800" b="1" dirty="0" smtClean="0">
                <a:solidFill>
                  <a:srgbClr val="FF0000"/>
                </a:solidFill>
                <a:latin typeface="Arial" pitchFamily="34" charset="0"/>
                <a:cs typeface="Arial" pitchFamily="34" charset="0"/>
              </a:rPr>
              <a:t>وليد القرعاوي                               </a:t>
            </a:r>
            <a:br>
              <a:rPr lang="ar-SA" sz="2800" b="1" dirty="0" smtClean="0">
                <a:solidFill>
                  <a:srgbClr val="FF0000"/>
                </a:solidFill>
                <a:latin typeface="Arial" pitchFamily="34" charset="0"/>
                <a:cs typeface="Arial" pitchFamily="34" charset="0"/>
              </a:rPr>
            </a:br>
            <a:endParaRPr lang="ar-SA" b="1" dirty="0">
              <a:solidFill>
                <a:srgbClr val="FF0000"/>
              </a:solidFill>
            </a:endParaRPr>
          </a:p>
        </p:txBody>
      </p:sp>
      <p:pic>
        <p:nvPicPr>
          <p:cNvPr id="4" name="عنصر نائب للمحتوى 4" descr="dgs-arabic-banner.png"/>
          <p:cNvPicPr>
            <a:picLocks noGrp="1" noChangeAspect="1"/>
          </p:cNvPicPr>
          <p:nvPr>
            <p:ph idx="1"/>
          </p:nvPr>
        </p:nvPicPr>
        <p:blipFill>
          <a:blip r:embed="rId3"/>
          <a:stretch>
            <a:fillRect/>
          </a:stretch>
        </p:blipFill>
        <p:spPr>
          <a:xfrm>
            <a:off x="857224" y="357166"/>
            <a:ext cx="7772400" cy="1071570"/>
          </a:xfrm>
        </p:spPr>
      </p:pic>
      <p:pic>
        <p:nvPicPr>
          <p:cNvPr id="5" name="صورة 4" descr="F:\C\My Documents\My Pictures\Los Anglos.jpg"/>
          <p:cNvPicPr/>
          <p:nvPr/>
        </p:nvPicPr>
        <p:blipFill>
          <a:blip r:embed="rId4" cstate="print"/>
          <a:srcRect/>
          <a:stretch>
            <a:fillRect/>
          </a:stretch>
        </p:blipFill>
        <p:spPr bwMode="auto">
          <a:xfrm>
            <a:off x="1357290" y="214290"/>
            <a:ext cx="6500858" cy="2428892"/>
          </a:xfrm>
          <a:prstGeom prst="rect">
            <a:avLst/>
          </a:prstGeom>
          <a:noFill/>
          <a:ln w="9525">
            <a:noFill/>
            <a:miter lim="800000"/>
            <a:headEnd/>
            <a:tailEnd/>
          </a:ln>
        </p:spPr>
      </p:pic>
      <p:pic>
        <p:nvPicPr>
          <p:cNvPr id="6" name="صورة 5" descr="F:\C\My Documents\My Pictures\013_10[1].jpg"/>
          <p:cNvPicPr/>
          <p:nvPr/>
        </p:nvPicPr>
        <p:blipFill>
          <a:blip r:embed="rId5" cstate="print"/>
          <a:srcRect/>
          <a:stretch>
            <a:fillRect/>
          </a:stretch>
        </p:blipFill>
        <p:spPr bwMode="auto">
          <a:xfrm rot="20627671">
            <a:off x="6140030" y="4291341"/>
            <a:ext cx="2645426" cy="2277295"/>
          </a:xfrm>
          <a:prstGeom prst="rect">
            <a:avLst/>
          </a:prstGeom>
          <a:noFill/>
          <a:ln w="9525">
            <a:noFill/>
            <a:miter lim="800000"/>
            <a:headEnd/>
            <a:tailEnd/>
          </a:ln>
        </p:spPr>
      </p:pic>
      <p:pic>
        <p:nvPicPr>
          <p:cNvPr id="7" name="صورة 6" descr="F:\C\My Documents\My Pictures\17711962407_0_BG.jpg"/>
          <p:cNvPicPr/>
          <p:nvPr/>
        </p:nvPicPr>
        <p:blipFill>
          <a:blip r:embed="rId6"/>
          <a:srcRect/>
          <a:stretch>
            <a:fillRect/>
          </a:stretch>
        </p:blipFill>
        <p:spPr bwMode="auto">
          <a:xfrm rot="20707822">
            <a:off x="481731" y="4439903"/>
            <a:ext cx="2205180" cy="21673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214290"/>
            <a:ext cx="8229600" cy="6429420"/>
          </a:xfrm>
        </p:spPr>
        <p:txBody>
          <a:bodyPr>
            <a:normAutofit fontScale="92500" lnSpcReduction="20000"/>
          </a:bodyPr>
          <a:lstStyle/>
          <a:p>
            <a:pPr lvl="0"/>
            <a:endParaRPr lang="ar-SA" dirty="0" smtClean="0"/>
          </a:p>
          <a:p>
            <a:pPr lvl="0"/>
            <a:endParaRPr lang="ar-SA" dirty="0" smtClean="0"/>
          </a:p>
          <a:p>
            <a:pPr lvl="0"/>
            <a:endParaRPr lang="ar-SA" dirty="0" smtClean="0"/>
          </a:p>
          <a:p>
            <a:pPr lvl="0"/>
            <a:endParaRPr lang="ar-SA" dirty="0" smtClean="0"/>
          </a:p>
          <a:p>
            <a:pPr lvl="0"/>
            <a:endParaRPr lang="ar-SA" dirty="0" smtClean="0"/>
          </a:p>
          <a:p>
            <a:pPr lvl="0"/>
            <a:endParaRPr lang="ar-SA" sz="3000" dirty="0" smtClean="0"/>
          </a:p>
          <a:p>
            <a:pPr lvl="0"/>
            <a:r>
              <a:rPr lang="ar-SA" sz="3000" dirty="0" smtClean="0"/>
              <a:t>طبعا خلال اقل من سنه كان هناك انجازات كثيرة وخبرات اكتسبتها  على المستوى الشخصي التعليمي والتدريبي والثقافي .</a:t>
            </a:r>
            <a:endParaRPr lang="en-US" sz="3000" dirty="0" smtClean="0"/>
          </a:p>
          <a:p>
            <a:r>
              <a:rPr lang="ar-SA" sz="3000" dirty="0" smtClean="0"/>
              <a:t> تعرضت لمواقف كثيرة مع الامريكين ونقاشات عديدة حول أمور دينية وفكرية وفي حياتي العامة .وحينما أتذكر ورش العمل والمؤتمرات والزيارات فأني أرى أن التجربة لم تنتهي بل لان كثير من الخبرات والتجارب التي مررت بها أصبحت مترسخة لدى أثناء العمل أو في الحياة العامة أصبح الإنسان أكثر انفتاح ولديه احترام للتعددية والاختلاف وهي سنة الحياة أصبح الإنسان أكثر تسامح في التعامل مع الآخرين ماعدا الجانب الديني والقيم الأصيلة وأصبح لدى الإنسان فهم للكثير من القضايا المطروحة على الساحة والحقيقة أن البرنامج فرصة لان يفتح الإنسان عقله على العالم  </a:t>
            </a:r>
            <a:r>
              <a:rPr lang="en-US" sz="3000" dirty="0" smtClean="0"/>
              <a:t>Open your mind to the world</a:t>
            </a:r>
            <a:endParaRPr lang="ar-SA" sz="3000" dirty="0"/>
          </a:p>
        </p:txBody>
      </p:sp>
      <p:pic>
        <p:nvPicPr>
          <p:cNvPr id="4" name="صورة 3" descr="F:\C\My Documents\My Pictures\chicago 2.jpg"/>
          <p:cNvPicPr/>
          <p:nvPr/>
        </p:nvPicPr>
        <p:blipFill>
          <a:blip r:embed="rId2" cstate="print"/>
          <a:srcRect/>
          <a:stretch>
            <a:fillRect/>
          </a:stretch>
        </p:blipFill>
        <p:spPr bwMode="auto">
          <a:xfrm>
            <a:off x="1357290" y="214291"/>
            <a:ext cx="6643734" cy="21431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428604"/>
            <a:ext cx="8229600" cy="6215106"/>
          </a:xfrm>
        </p:spPr>
        <p:txBody>
          <a:bodyPr>
            <a:normAutofit fontScale="77500" lnSpcReduction="20000"/>
          </a:bodyPr>
          <a:lstStyle/>
          <a:p>
            <a:r>
              <a:rPr lang="ar-SA" b="1" u="sng" dirty="0" smtClean="0"/>
              <a:t>- التعليم في أمريكا</a:t>
            </a:r>
            <a:endParaRPr lang="en-US" dirty="0" smtClean="0"/>
          </a:p>
          <a:p>
            <a:pPr>
              <a:buNone/>
            </a:pPr>
            <a:r>
              <a:rPr lang="en-US" b="1" dirty="0" smtClean="0"/>
              <a:t/>
            </a:r>
            <a:br>
              <a:rPr lang="en-US" b="1" dirty="0" smtClean="0"/>
            </a:br>
            <a:r>
              <a:rPr lang="ar-SA" b="1" u="sng" dirty="0" smtClean="0"/>
              <a:t>1-</a:t>
            </a:r>
            <a:r>
              <a:rPr lang="ar-SA" b="1" u="sng" dirty="0" err="1" smtClean="0"/>
              <a:t>لاتوجد</a:t>
            </a:r>
            <a:r>
              <a:rPr lang="ar-SA" b="1" u="sng" dirty="0" smtClean="0"/>
              <a:t> وزارة للتعليم في أمريكا</a:t>
            </a:r>
            <a:r>
              <a:rPr lang="en-US" b="1" u="sng" dirty="0" smtClean="0"/>
              <a:t>:</a:t>
            </a:r>
            <a:r>
              <a:rPr lang="en-US" b="1" dirty="0" smtClean="0"/>
              <a:t> </a:t>
            </a:r>
            <a:r>
              <a:rPr lang="ar-SA" b="1" dirty="0" smtClean="0"/>
              <a:t>تعتمد أمريكا في التعليم على اللامركزية حيث أن كل ولاية مختصة ومسئولة في الدرجة الأولى عن التعليم في الولاية من حيث المخصصات وتحديد السياسات </a:t>
            </a:r>
            <a:r>
              <a:rPr lang="en-US" b="1" dirty="0" smtClean="0"/>
              <a:t>.</a:t>
            </a:r>
            <a:endParaRPr lang="en-US" dirty="0" smtClean="0"/>
          </a:p>
          <a:p>
            <a:r>
              <a:rPr lang="en-US" b="1" dirty="0" smtClean="0"/>
              <a:t/>
            </a:r>
            <a:br>
              <a:rPr lang="en-US" b="1" dirty="0" smtClean="0"/>
            </a:br>
            <a:r>
              <a:rPr lang="ar-SA" b="1" u="sng" dirty="0" smtClean="0"/>
              <a:t>2- الاستثمار في بناء العقول</a:t>
            </a:r>
            <a:r>
              <a:rPr lang="en-US" b="1" u="sng" dirty="0" smtClean="0"/>
              <a:t> :</a:t>
            </a:r>
            <a:r>
              <a:rPr lang="en-US" b="1" dirty="0" smtClean="0"/>
              <a:t> </a:t>
            </a:r>
            <a:r>
              <a:rPr lang="ar-SA" b="1" dirty="0" smtClean="0"/>
              <a:t>تستثمر أمريكا مبلغ </a:t>
            </a:r>
            <a:r>
              <a:rPr lang="en-US" b="1" dirty="0" smtClean="0"/>
              <a:t>862 </a:t>
            </a:r>
            <a:r>
              <a:rPr lang="ar-SA" b="1" dirty="0" smtClean="0"/>
              <a:t>بليون دولار في إحصائية 2004م في التعليم بجميع أنواعه ما قبل الجامعي... عدد الطلاب الملتحقين بالمدارس الأمريكية </a:t>
            </a:r>
            <a:r>
              <a:rPr lang="en-US" b="1" dirty="0" smtClean="0"/>
              <a:t>76.600.000 </a:t>
            </a:r>
            <a:r>
              <a:rPr lang="ar-SA" b="1" dirty="0" smtClean="0"/>
              <a:t>طالب وطالبة وبحسب ماذكرته صحيفة واشنطن بوست في عام 2007 أن مخصص الطالب في الولايات المتحدة حوالي 12979 دولار أي مايعادل 48671 ريال سعودي لكل طالب وفي ذلك تعتبر الولايات المتحدة ثاني أكبر دولة في العالم بعد سويسرا في مخصص كل طالب.</a:t>
            </a:r>
            <a:endParaRPr lang="en-US" dirty="0" smtClean="0"/>
          </a:p>
          <a:p>
            <a:r>
              <a:rPr lang="ar-SA" b="1" dirty="0" smtClean="0"/>
              <a:t> تشمل المدارس و تجهيزات المدارس بكل أنواعها ورواتب الإداريين والمعلمين</a:t>
            </a:r>
            <a:r>
              <a:rPr lang="en-US" b="1" dirty="0" smtClean="0"/>
              <a:t>..</a:t>
            </a:r>
            <a:endParaRPr lang="en-US" dirty="0" smtClean="0"/>
          </a:p>
          <a:p>
            <a:pPr>
              <a:buNone/>
            </a:pPr>
            <a:r>
              <a:rPr lang="en-US" b="1" dirty="0" smtClean="0"/>
              <a:t/>
            </a:r>
            <a:br>
              <a:rPr lang="en-US" b="1" dirty="0" smtClean="0"/>
            </a:br>
            <a:r>
              <a:rPr lang="ar-SA" b="1" u="sng" dirty="0" smtClean="0"/>
              <a:t>3- شعب الولايات المتحدة شعب متعلم ونسبة الأمية فيه فقط 2</a:t>
            </a:r>
            <a:r>
              <a:rPr lang="en-US" b="1" u="sng" dirty="0" smtClean="0"/>
              <a:t>% </a:t>
            </a:r>
            <a:r>
              <a:rPr lang="en-US" b="1" dirty="0" smtClean="0"/>
              <a:t/>
            </a:r>
            <a:br>
              <a:rPr lang="en-US" b="1" dirty="0" smtClean="0"/>
            </a:br>
            <a:r>
              <a:rPr lang="en-US" b="1" dirty="0" smtClean="0"/>
              <a:t/>
            </a:r>
            <a:br>
              <a:rPr lang="en-US" b="1" dirty="0" smtClean="0"/>
            </a:br>
            <a:r>
              <a:rPr lang="ar-SA" b="1" u="sng" dirty="0" smtClean="0"/>
              <a:t>4- المنظمات الحقوقية للمعلمين</a:t>
            </a:r>
            <a:r>
              <a:rPr lang="en-US" b="1" dirty="0" smtClean="0"/>
              <a:t> : </a:t>
            </a:r>
            <a:r>
              <a:rPr lang="ar-SA" b="1" dirty="0" smtClean="0"/>
              <a:t>توجد جمعيات في أمريكا تنافح عن حقوق المعلمين فبعضها تختص بمعلمي ولاية محددة وهنالك جمعية لكافة معلمي الولايات المتحدة</a:t>
            </a:r>
            <a:r>
              <a:rPr lang="en-US" b="1" dirty="0" smtClean="0"/>
              <a:t> National Education Association</a:t>
            </a:r>
            <a:br>
              <a:rPr lang="en-US" b="1" dirty="0" smtClean="0"/>
            </a:br>
            <a:r>
              <a:rPr lang="en-US" b="1" dirty="0" smtClean="0"/>
              <a:t/>
            </a:r>
            <a:br>
              <a:rPr lang="en-US" b="1" dirty="0" smtClean="0"/>
            </a:br>
            <a:r>
              <a:rPr lang="en-US" b="1" dirty="0" smtClean="0"/>
              <a:t/>
            </a:r>
            <a:br>
              <a:rPr lang="en-US" b="1" dirty="0" smtClean="0"/>
            </a:br>
            <a:endParaRPr lang="ar-S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214290"/>
            <a:ext cx="8229600" cy="6286544"/>
          </a:xfrm>
        </p:spPr>
        <p:txBody>
          <a:bodyPr>
            <a:normAutofit fontScale="85000" lnSpcReduction="10000"/>
          </a:bodyPr>
          <a:lstStyle/>
          <a:p>
            <a:r>
              <a:rPr lang="ar-SA" b="1" u="sng" dirty="0" smtClean="0"/>
              <a:t>5- الرواتب وتطورها</a:t>
            </a:r>
            <a:r>
              <a:rPr lang="en-US" b="1" u="sng" dirty="0" smtClean="0"/>
              <a:t> :</a:t>
            </a:r>
            <a:r>
              <a:rPr lang="en-US" b="1" dirty="0" smtClean="0"/>
              <a:t> </a:t>
            </a:r>
            <a:r>
              <a:rPr lang="ar-SA" b="1" dirty="0" smtClean="0"/>
              <a:t>أما بالنسبة للرواتب فأثبتت الإحصائيات تطور هائل جدا في خلال عشر سنوات فقط في زيادة رواتب المعلمين في أمريكا إذ كان المعدل في عام 1998 حوالي 25000 دولار سنويا وأصبح في نهاية 2007 أقل ولاية 35000 دولار علما أن في بعض الولايات يصل إلى 50000 دولار سنويا ..وأثبتت الإحصائيات أن هذه الرواتب سوف تتطور لأن الولايات المتحدة الأمريكية تستثمر دائما في بناء العقول ...ومما يميز سلم الرواتب في هذه الدولة أنها لاتنتهي بعد 25 سنة بل تستمر كما في بعض الولايات إلى 33 سنة وترتيب الولايات المتحدة</a:t>
            </a:r>
            <a:r>
              <a:rPr lang="en-US" b="1" dirty="0" smtClean="0"/>
              <a:t> 12 </a:t>
            </a:r>
            <a:r>
              <a:rPr lang="ar-SA" b="1" dirty="0" smtClean="0"/>
              <a:t>عالميا في أعلى رواتب للمعلمين بحسب إحصائية منظمة التعاون الاقتصادي الأخيرة لعام 2007</a:t>
            </a:r>
            <a:r>
              <a:rPr lang="en-US" b="1" dirty="0" smtClean="0"/>
              <a:t>. </a:t>
            </a:r>
            <a:r>
              <a:rPr lang="ar-SA" b="1" dirty="0" smtClean="0"/>
              <a:t>وبالنسبة للعلاوات والمكافآت والعمولات توجد لها إحصائيات أيضا حيث أن العلاوة السنوية لاتقل عن </a:t>
            </a:r>
            <a:r>
              <a:rPr lang="en-US" b="1" dirty="0" smtClean="0"/>
              <a:t>150 </a:t>
            </a:r>
            <a:r>
              <a:rPr lang="ar-SA" b="1" dirty="0" smtClean="0"/>
              <a:t>دولار سنويا في السنوات الأولى ثم تتزايد إلى أن تصل تقريبا </a:t>
            </a:r>
            <a:r>
              <a:rPr lang="en-US" b="1" dirty="0" smtClean="0"/>
              <a:t>550 </a:t>
            </a:r>
            <a:r>
              <a:rPr lang="ar-SA" b="1" dirty="0" smtClean="0"/>
              <a:t>دولار في السنوات المتقدمة في الخدمة</a:t>
            </a:r>
            <a:r>
              <a:rPr lang="en-US" b="1" dirty="0" smtClean="0"/>
              <a:t> . </a:t>
            </a:r>
            <a:r>
              <a:rPr lang="ar-SA" b="1" dirty="0" smtClean="0"/>
              <a:t>ويبلغ معدل الأجر بالساعة من</a:t>
            </a:r>
            <a:r>
              <a:rPr lang="en-US" b="1" dirty="0" smtClean="0"/>
              <a:t> 12</a:t>
            </a:r>
            <a:r>
              <a:rPr lang="ar-SA" b="1" dirty="0" smtClean="0"/>
              <a:t>دولار كحد أدني </a:t>
            </a:r>
            <a:r>
              <a:rPr lang="ar-SA" b="1" dirty="0" err="1" smtClean="0"/>
              <a:t>و</a:t>
            </a:r>
            <a:r>
              <a:rPr lang="ar-SA" b="1" dirty="0" smtClean="0"/>
              <a:t> 17.5 دولار كحد أقصى </a:t>
            </a:r>
            <a:r>
              <a:rPr lang="en-US" b="1" dirty="0" smtClean="0"/>
              <a:t>. </a:t>
            </a:r>
            <a:r>
              <a:rPr lang="ar-SA" b="1" dirty="0" smtClean="0"/>
              <a:t>ويتميز معلم الصفوف الثانوية براتب أكبر من معلم المراحل الدنيا في المدارس الأمريكية</a:t>
            </a:r>
            <a:r>
              <a:rPr lang="en-US" b="1" dirty="0" smtClean="0"/>
              <a:t> .</a:t>
            </a:r>
            <a:br>
              <a:rPr lang="en-US" b="1" dirty="0" smtClean="0"/>
            </a:br>
            <a:r>
              <a:rPr lang="en-US" b="1" dirty="0" smtClean="0"/>
              <a:t/>
            </a:r>
            <a:br>
              <a:rPr lang="en-US" b="1" dirty="0" smtClean="0"/>
            </a:br>
            <a:r>
              <a:rPr lang="ar-SA" b="1" u="sng" dirty="0" smtClean="0"/>
              <a:t>6-مميزات للمعلم</a:t>
            </a:r>
            <a:r>
              <a:rPr lang="ar-SA" b="1" dirty="0" smtClean="0"/>
              <a:t> :تخفيض في إيجار السيارات – التأمين الصحي– إكمال التعليم</a:t>
            </a:r>
            <a:r>
              <a:rPr lang="en-US" b="1" dirty="0" smtClean="0"/>
              <a:t>- </a:t>
            </a:r>
            <a:r>
              <a:rPr lang="ar-SA" b="1" dirty="0" smtClean="0"/>
              <a:t>التدريب – الدخول المجاني على الانترنت - مشاركة في أسهم المؤسسة التعليمية</a:t>
            </a:r>
            <a:r>
              <a:rPr lang="en-US" b="1" dirty="0" smtClean="0"/>
              <a:t> . </a:t>
            </a:r>
            <a:br>
              <a:rPr lang="en-US" b="1" dirty="0" smtClean="0"/>
            </a:br>
            <a:r>
              <a:rPr lang="en-US" b="1" dirty="0" smtClean="0"/>
              <a:t/>
            </a:r>
            <a:br>
              <a:rPr lang="en-US" b="1" dirty="0" smtClean="0"/>
            </a:br>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285728"/>
            <a:ext cx="8229600" cy="6286544"/>
          </a:xfrm>
        </p:spPr>
        <p:txBody>
          <a:bodyPr>
            <a:normAutofit fontScale="92500"/>
          </a:bodyPr>
          <a:lstStyle/>
          <a:p>
            <a:r>
              <a:rPr lang="ar-SA" b="1" u="sng" dirty="0" smtClean="0"/>
              <a:t>7- الفصول الدراسية</a:t>
            </a:r>
            <a:r>
              <a:rPr lang="en-US" b="1" u="sng" dirty="0" smtClean="0"/>
              <a:t> :</a:t>
            </a:r>
            <a:r>
              <a:rPr lang="en-US" b="1" dirty="0" smtClean="0"/>
              <a:t> </a:t>
            </a:r>
            <a:r>
              <a:rPr lang="ar-SA" b="1" dirty="0" smtClean="0"/>
              <a:t>فصول مجهزة تجهيزا كاملا بأغلب وسائل التعليم الحديثة وأعداد الطلاب معقولة جدا مع المساحات المتاحة داخل الفصول.</a:t>
            </a:r>
          </a:p>
          <a:p>
            <a:r>
              <a:rPr lang="ar-SA" b="1" u="sng" dirty="0" smtClean="0"/>
              <a:t> معدل الأعداد داخل الفصول الأمريكية في الابتدائي 23.6 طالب وفي المتوسط 24.9</a:t>
            </a:r>
            <a:r>
              <a:rPr lang="en-US" b="1" u="sng" dirty="0" smtClean="0"/>
              <a:t>.</a:t>
            </a:r>
            <a:r>
              <a:rPr lang="en-US" b="1" dirty="0" smtClean="0"/>
              <a:t/>
            </a:r>
            <a:br>
              <a:rPr lang="en-US" b="1" dirty="0" smtClean="0"/>
            </a:br>
            <a:r>
              <a:rPr lang="en-US" b="1" dirty="0" smtClean="0"/>
              <a:t/>
            </a:r>
            <a:br>
              <a:rPr lang="en-US" b="1" dirty="0" smtClean="0"/>
            </a:br>
            <a:r>
              <a:rPr lang="ar-SA" b="1" u="sng" dirty="0" smtClean="0"/>
              <a:t>8-  المباني المدرسية</a:t>
            </a:r>
            <a:r>
              <a:rPr lang="en-US" b="1" u="sng" dirty="0" smtClean="0"/>
              <a:t>:</a:t>
            </a:r>
            <a:r>
              <a:rPr lang="en-US" b="1" dirty="0" smtClean="0"/>
              <a:t> </a:t>
            </a:r>
            <a:r>
              <a:rPr lang="ar-SA" b="1" dirty="0" smtClean="0"/>
              <a:t>مباني مؤهلة للدراسة وتوجد في المدارس الأمريكية معامل حاسب ومعامل العلوم ومكتبات ضخمة وكافتيريا متكامل وملاعب لأغلب الرياضات وحدائق ومسابح </a:t>
            </a:r>
            <a:r>
              <a:rPr lang="en-US" b="1" dirty="0" smtClean="0"/>
              <a:t>.</a:t>
            </a:r>
            <a:br>
              <a:rPr lang="en-US" b="1" dirty="0" smtClean="0"/>
            </a:br>
            <a:r>
              <a:rPr lang="en-US" b="1" dirty="0" smtClean="0"/>
              <a:t/>
            </a:r>
            <a:br>
              <a:rPr lang="en-US" b="1" dirty="0" smtClean="0"/>
            </a:br>
            <a:r>
              <a:rPr lang="ar-SA" b="1" u="sng" dirty="0" smtClean="0"/>
              <a:t>9- كل المهمات تبدأ داخل المدرسة وتنتهي داخل المدرسة </a:t>
            </a:r>
            <a:r>
              <a:rPr lang="en-US" b="1" dirty="0" smtClean="0"/>
              <a:t>(</a:t>
            </a:r>
            <a:r>
              <a:rPr lang="ar-SA" b="1" dirty="0" smtClean="0"/>
              <a:t>صندوق لكل طالب يحتوي على الحقيبة المدرسية وجميع الأدوات التي يحتاجها يوميا ملابس رياضية –كتب</a:t>
            </a:r>
            <a:r>
              <a:rPr lang="en-US" b="1" dirty="0" smtClean="0"/>
              <a:t>). </a:t>
            </a:r>
            <a:r>
              <a:rPr lang="ar-SA" b="1" dirty="0" smtClean="0"/>
              <a:t>يدرس الطالب داخل المدرسة ويؤدي واجباته داخل المدرسة ويؤدي جميع المهمات داخل المدرسة وعندما يخرج من المدرسة يذهب إلى النوم فقط</a:t>
            </a:r>
            <a:r>
              <a:rPr lang="en-US" b="1" dirty="0" smtClean="0"/>
              <a:t> .</a:t>
            </a:r>
            <a:br>
              <a:rPr lang="en-US" b="1" dirty="0" smtClean="0"/>
            </a:br>
            <a:r>
              <a:rPr lang="en-US" b="1" dirty="0" smtClean="0"/>
              <a:t/>
            </a:r>
            <a:br>
              <a:rPr lang="en-US" b="1" dirty="0" smtClean="0"/>
            </a:b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214290"/>
            <a:ext cx="8229600" cy="5793001"/>
          </a:xfrm>
        </p:spPr>
        <p:txBody>
          <a:bodyPr>
            <a:normAutofit fontScale="85000" lnSpcReduction="20000"/>
          </a:bodyPr>
          <a:lstStyle/>
          <a:p>
            <a:r>
              <a:rPr lang="ar-SA" b="1" u="sng" dirty="0" smtClean="0"/>
              <a:t>10- اليوم الدراسي في المدارس الأمريكية</a:t>
            </a:r>
            <a:r>
              <a:rPr lang="ar-SA" b="1" dirty="0" smtClean="0"/>
              <a:t> يبدأ من الساعة 9 صباحا وينتهي الساعة الثالثة يتخللها ساعة غداء من 12 وحتى 1 ظهرا</a:t>
            </a:r>
            <a:r>
              <a:rPr lang="en-US" b="1" dirty="0" smtClean="0"/>
              <a:t> . </a:t>
            </a:r>
            <a:r>
              <a:rPr lang="ar-SA" b="1" dirty="0" smtClean="0"/>
              <a:t>وأغلب الأنشطة الرياضية وغيرها تقام في فترة الظهيرة</a:t>
            </a:r>
            <a:r>
              <a:rPr lang="en-US" b="1" dirty="0" smtClean="0"/>
              <a:t> ... </a:t>
            </a:r>
            <a:r>
              <a:rPr lang="ar-SA" b="1" dirty="0" smtClean="0"/>
              <a:t>لم أجد نظام التقويم المستمر في المدارس الأمريكية لم أجد إلا الدرجات التي نعرفها في نظام الجامعات والتي فيها رسوب عند الحصول على أقل من 60 درجة وفي بعض الولايات أقل من 70 يعتبر رسوبا .ولم أجد أيضا مايمنح الطالب النجاح بالرغم من رسوبه في مادة أو مادتين</a:t>
            </a:r>
            <a:r>
              <a:rPr lang="en-US" b="1" dirty="0" smtClean="0"/>
              <a:t> </a:t>
            </a:r>
            <a:r>
              <a:rPr lang="en-US" b="1" u="sng" dirty="0" smtClean="0"/>
              <a:t>!!! </a:t>
            </a:r>
            <a:r>
              <a:rPr lang="en-US" b="1" dirty="0" smtClean="0"/>
              <a:t/>
            </a:r>
            <a:br>
              <a:rPr lang="en-US" b="1" dirty="0" smtClean="0"/>
            </a:br>
            <a:r>
              <a:rPr lang="en-US" b="1" dirty="0" smtClean="0"/>
              <a:t/>
            </a:r>
            <a:br>
              <a:rPr lang="en-US" b="1" dirty="0" smtClean="0"/>
            </a:br>
            <a:r>
              <a:rPr lang="ar-SA" b="1" u="sng" dirty="0" smtClean="0"/>
              <a:t>11- المواد الدراسية</a:t>
            </a:r>
            <a:r>
              <a:rPr lang="en-US" b="1" u="sng" dirty="0" smtClean="0"/>
              <a:t> :</a:t>
            </a:r>
            <a:r>
              <a:rPr lang="en-US" b="1" dirty="0" smtClean="0"/>
              <a:t> </a:t>
            </a:r>
            <a:r>
              <a:rPr lang="ar-SA" b="1" dirty="0" smtClean="0"/>
              <a:t>المواد التي تدرس في الولايات المتحدة مواد قليلة ومكثفة ومن المواد التي تدرس التاريخ والجغرافيا واللغة والدين في بعض المدارس والرياضيات والعلوم ويركز على الجانب العملي وما يميز هذه المناهج أنها غير محددة بكتاب معين ، بل يعطى المعلم كتاب فيه تفاصيل بسيطة عن المواضيع التي يجب أن يتعلمها الطلاب</a:t>
            </a:r>
            <a:r>
              <a:rPr lang="en-US" b="1" dirty="0" smtClean="0"/>
              <a:t> .</a:t>
            </a:r>
            <a:br>
              <a:rPr lang="en-US" b="1" dirty="0" smtClean="0"/>
            </a:br>
            <a:r>
              <a:rPr lang="en-US" b="1" dirty="0" smtClean="0"/>
              <a:t/>
            </a:r>
            <a:br>
              <a:rPr lang="en-US" b="1" dirty="0" smtClean="0"/>
            </a:br>
            <a:r>
              <a:rPr lang="en-US" b="1" dirty="0" smtClean="0"/>
              <a:t/>
            </a:r>
            <a:br>
              <a:rPr lang="en-US" b="1" dirty="0" smtClean="0"/>
            </a:br>
            <a:r>
              <a:rPr lang="ar-SA" b="1" u="sng" dirty="0" smtClean="0"/>
              <a:t>12- الوظائف المدرسية</a:t>
            </a:r>
            <a:r>
              <a:rPr lang="en-US" b="1" dirty="0" smtClean="0"/>
              <a:t> : </a:t>
            </a:r>
            <a:r>
              <a:rPr lang="ar-SA" b="1" dirty="0" smtClean="0"/>
              <a:t>يوجد في المدارس الأمريكية وظائف إداريه تتعلق بالصحة البدنية والنفسية والاستشارات والإدارة العليا والإشراف والمراقبة والمكتبة</a:t>
            </a:r>
            <a:r>
              <a:rPr lang="en-US" b="1" dirty="0" smtClean="0"/>
              <a:t> .</a:t>
            </a:r>
            <a:endParaRPr lang="en-US" dirty="0" smtClean="0"/>
          </a:p>
          <a:p>
            <a:pPr>
              <a:buNone/>
            </a:pPr>
            <a:r>
              <a:rPr lang="ar-SA" dirty="0" smtClean="0"/>
              <a:t> </a:t>
            </a:r>
            <a:r>
              <a:rPr lang="en-US" dirty="0" smtClean="0"/>
              <a:t> </a:t>
            </a:r>
          </a:p>
          <a:p>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42852"/>
            <a:ext cx="8229600" cy="5929354"/>
          </a:xfrm>
        </p:spPr>
        <p:txBody>
          <a:bodyPr>
            <a:normAutofit/>
          </a:bodyPr>
          <a:lstStyle/>
          <a:p>
            <a:r>
              <a:rPr lang="ar-SA" b="1" u="sng" dirty="0" smtClean="0"/>
              <a:t>- نشأة البرنامج </a:t>
            </a:r>
            <a:endParaRPr lang="en-US" dirty="0" smtClean="0"/>
          </a:p>
          <a:p>
            <a:endParaRPr lang="ar-SA" dirty="0" smtClean="0"/>
          </a:p>
          <a:p>
            <a:r>
              <a:rPr lang="ar-SA" dirty="0" smtClean="0"/>
              <a:t>جيمس وليام فولبرايت سيناتور أمريكي ديموقراطى حكم ولاية </a:t>
            </a:r>
            <a:r>
              <a:rPr lang="ar-SA" u="sng" dirty="0" smtClean="0">
                <a:hlinkClick r:id="rId3" tooltip="اركانساس"/>
              </a:rPr>
              <a:t>اركانساس</a:t>
            </a:r>
            <a:r>
              <a:rPr lang="ar-SA" dirty="0" smtClean="0"/>
              <a:t> من عام </a:t>
            </a:r>
            <a:r>
              <a:rPr lang="ar-SA" u="sng" dirty="0" smtClean="0">
                <a:hlinkClick r:id="rId4" tooltip="1945"/>
              </a:rPr>
              <a:t>1945</a:t>
            </a:r>
            <a:r>
              <a:rPr lang="ar-SA" dirty="0" smtClean="0"/>
              <a:t> حتى عام </a:t>
            </a:r>
            <a:r>
              <a:rPr lang="ar-SA" u="sng" dirty="0" smtClean="0">
                <a:hlinkClick r:id="rId5" tooltip="1975"/>
              </a:rPr>
              <a:t>1975</a:t>
            </a:r>
            <a:r>
              <a:rPr lang="ar-SA" dirty="0" smtClean="0"/>
              <a:t> ولد في التاسع من أبريل عام </a:t>
            </a:r>
            <a:r>
              <a:rPr lang="ar-SA" u="sng" dirty="0" smtClean="0">
                <a:hlinkClick r:id="rId6" tooltip="1905"/>
              </a:rPr>
              <a:t>1905</a:t>
            </a:r>
            <a:r>
              <a:rPr lang="ar-SA" dirty="0" smtClean="0"/>
              <a:t>. أهم انجازاته أنه أسس برنامج فولبرايت للمنح التعليمية والتبادل الثقافي عام 1946 عن طريق اقتراحه كمشروع يحمل اسمه في الكونجرس الامريكى وبالفعل تم الموافقة عليه.</a:t>
            </a:r>
            <a:endParaRPr lang="en-US" dirty="0" smtClean="0"/>
          </a:p>
          <a:p>
            <a:r>
              <a:rPr lang="ar-SA" dirty="0" smtClean="0"/>
              <a:t>كان يهدف من مشروعه هذا تعريف العالم بأمريكا عن طريق استقطاب المبدعين من جميع أنحاء العالم عن طريق منح الدراسة أو التدريب أو البحث العلمي في الجامعات الأمريكية واستفادة الولايات المتحدة من الثقافات الأخرى من كافة بلاد العالم . ما زال هذا البرنامج موجود إلى الآن ويستفيد منه الكثيرين حول العالم.</a:t>
            </a:r>
            <a:endParaRPr lang="en-US" dirty="0" smtClean="0"/>
          </a:p>
          <a:p>
            <a:pPr>
              <a:buNone/>
            </a:pPr>
            <a:endParaRPr lang="ar-SA" dirty="0"/>
          </a:p>
        </p:txBody>
      </p:sp>
      <p:pic>
        <p:nvPicPr>
          <p:cNvPr id="4" name="صورة 3" descr="https://encrypted-tbn2.gstatic.com/images?q=tbn:ANd9GcRXqUPSjS21Qd28hJVPmoSCvXVmIy6KGug6uk7jLp4rZIFSRabOI8rq-g">
            <a:hlinkClick r:id="rId7"/>
          </p:cNvPr>
          <p:cNvPicPr/>
          <p:nvPr/>
        </p:nvPicPr>
        <p:blipFill>
          <a:blip r:embed="rId8"/>
          <a:srcRect/>
          <a:stretch>
            <a:fillRect/>
          </a:stretch>
        </p:blipFill>
        <p:spPr bwMode="auto">
          <a:xfrm>
            <a:off x="5143504" y="142852"/>
            <a:ext cx="1143008" cy="105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42852"/>
            <a:ext cx="8229600" cy="5864439"/>
          </a:xfrm>
        </p:spPr>
        <p:txBody>
          <a:bodyPr>
            <a:normAutofit fontScale="47500" lnSpcReduction="20000"/>
          </a:bodyPr>
          <a:lstStyle/>
          <a:p>
            <a:r>
              <a:rPr lang="ar-SA" sz="4400" b="1" u="sng" dirty="0" smtClean="0"/>
              <a:t>3- ضوابط الالتحاق بالبرنامج </a:t>
            </a:r>
            <a:endParaRPr lang="en-US" sz="4400" dirty="0" smtClean="0"/>
          </a:p>
          <a:p>
            <a:pPr lvl="0"/>
            <a:r>
              <a:rPr lang="ar-SA" sz="4400" dirty="0" smtClean="0"/>
              <a:t>الحصول على شهادة البكالوريوس في تخصص اللغة الانجليزية .</a:t>
            </a:r>
            <a:endParaRPr lang="en-US" sz="4400" dirty="0" smtClean="0"/>
          </a:p>
          <a:p>
            <a:pPr lvl="0"/>
            <a:r>
              <a:rPr lang="ar-SA" sz="4400" dirty="0" smtClean="0"/>
              <a:t>أن يكون المرشح معلما أومشرفا للغة الانجليزية أثناء فترة الترشيح.</a:t>
            </a:r>
            <a:endParaRPr lang="en-US" sz="4400" dirty="0" smtClean="0"/>
          </a:p>
          <a:p>
            <a:pPr lvl="0"/>
            <a:r>
              <a:rPr lang="ar-SA" sz="4400" dirty="0" smtClean="0"/>
              <a:t>خبرة في التعليم لاتقل عن ثلاث سنوات.</a:t>
            </a:r>
            <a:endParaRPr lang="en-US" sz="4400" dirty="0" smtClean="0"/>
          </a:p>
          <a:p>
            <a:pPr lvl="0"/>
            <a:r>
              <a:rPr lang="ar-SA" sz="4400" dirty="0" smtClean="0"/>
              <a:t>لايزيد عمر المرشح عن 30 سنه .</a:t>
            </a:r>
            <a:endParaRPr lang="en-US" sz="4400" dirty="0" smtClean="0"/>
          </a:p>
          <a:p>
            <a:pPr lvl="0"/>
            <a:r>
              <a:rPr lang="ar-SA" sz="4400" dirty="0" smtClean="0"/>
              <a:t>أن يكون حاصل على درجة 550 نقطة في اختبار التوفل.</a:t>
            </a:r>
            <a:endParaRPr lang="en-US" sz="4400" dirty="0" smtClean="0"/>
          </a:p>
          <a:p>
            <a:pPr lvl="0"/>
            <a:r>
              <a:rPr lang="ar-SA" sz="4400" dirty="0" smtClean="0"/>
              <a:t>تقديم مذكرة مشروع تعليمي حول تدريس اللغة العربية ونقل الثقافة الوطنية في الولايات المتحدة الأمريكية .</a:t>
            </a:r>
            <a:endParaRPr lang="en-US" sz="4400" dirty="0" smtClean="0"/>
          </a:p>
          <a:p>
            <a:pPr lvl="0"/>
            <a:r>
              <a:rPr lang="ar-SA" sz="4400" dirty="0" smtClean="0"/>
              <a:t>رصد للمنجزات التعليمية لدى المرشح واجتياز المقابلة الشخصية .</a:t>
            </a:r>
            <a:endParaRPr lang="en-US" sz="4400" dirty="0" smtClean="0"/>
          </a:p>
          <a:p>
            <a:r>
              <a:rPr lang="en-US" sz="4400" b="1" dirty="0" smtClean="0"/>
              <a:t> </a:t>
            </a:r>
            <a:r>
              <a:rPr lang="ar-SA" sz="4400" b="1" u="sng" dirty="0" smtClean="0"/>
              <a:t>2- الفكرة من البرنامج </a:t>
            </a:r>
            <a:endParaRPr lang="en-US" sz="4400" dirty="0" smtClean="0"/>
          </a:p>
          <a:p>
            <a:r>
              <a:rPr lang="ar-SA" sz="4400" dirty="0" smtClean="0"/>
              <a:t>  برنامج فولبرايت (</a:t>
            </a:r>
            <a:r>
              <a:rPr lang="en-US" sz="4400" dirty="0" smtClean="0"/>
              <a:t>( FLTA </a:t>
            </a:r>
            <a:r>
              <a:rPr lang="ar-SA" sz="4400" dirty="0" smtClean="0"/>
              <a:t>برنامج تدريبي  تعليمي ثقافي.</a:t>
            </a:r>
            <a:endParaRPr lang="en-US" sz="4400" dirty="0" smtClean="0"/>
          </a:p>
          <a:p>
            <a:r>
              <a:rPr lang="ar-SA" sz="4400" dirty="0" smtClean="0"/>
              <a:t>يُتيح الفرصة لمدرسي ومشرفي اللغة الإنجليزية الشباب لصقل وتطوير مهاراتهم المهنية و اللغوية و تعزيز معرفتهم بالعادات والتقاليد الأميركية بينما يقومون بتدريس لغتهم الأم للطلبة الأمريكيين و تقوية برامج تدريس اللغات الأجنبية في الكليات و الجامعات الأمريكية. البرنامج عبارة عن تجربة ثقافية و مهنية و يعتبر برنامج تدريبي . والجهة المانحة هي السفارة الأمريكية بالتعاون مع وزارة التربية والتعليم .</a:t>
            </a:r>
            <a:br>
              <a:rPr lang="ar-SA" sz="4400" dirty="0" smtClean="0"/>
            </a:br>
            <a:r>
              <a:rPr lang="ar-SA" sz="4400" dirty="0" smtClean="0"/>
              <a:t>خلال مدة البرنامج يقوم المبتعث بالتفاعل مع المجتمعات المضيفة من خلال المشاركة في أنشطة لاصفية و برامج توعية مجتمعية.</a:t>
            </a:r>
            <a:endParaRPr lang="en-US" sz="4400" dirty="0" smtClean="0"/>
          </a:p>
          <a:p>
            <a:endParaRPr lang="en-US" dirty="0" smtClean="0"/>
          </a:p>
          <a:p>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214290"/>
            <a:ext cx="8229600" cy="6357982"/>
          </a:xfrm>
        </p:spPr>
        <p:txBody>
          <a:bodyPr>
            <a:normAutofit/>
          </a:bodyPr>
          <a:lstStyle/>
          <a:p>
            <a:r>
              <a:rPr lang="ar-SA" b="1" u="sng" dirty="0" smtClean="0"/>
              <a:t>- لقاء مع السفير الأمريكي قبل الالتحاق بالبرنامج </a:t>
            </a:r>
          </a:p>
          <a:p>
            <a:endParaRPr lang="ar-SA" b="1" u="sng" dirty="0" smtClean="0"/>
          </a:p>
          <a:p>
            <a:endParaRPr lang="ar-SA" b="1" u="sng" dirty="0" smtClean="0"/>
          </a:p>
          <a:p>
            <a:endParaRPr lang="ar-SA" dirty="0" smtClean="0"/>
          </a:p>
          <a:p>
            <a:pPr>
              <a:buNone/>
            </a:pPr>
            <a:endParaRPr lang="en-US" dirty="0" smtClean="0"/>
          </a:p>
          <a:p>
            <a:r>
              <a:rPr lang="ar-SA" sz="2800" dirty="0" smtClean="0"/>
              <a:t>تمت الدعوة مع الزملاء لاجتماع غداء مع السفير الأمريكي بمنزله في حي السفارات وذلك قبل رحلتي بيوم واحد في 29 يوليو2004 . </a:t>
            </a:r>
            <a:endParaRPr lang="en-US" sz="2800" dirty="0" smtClean="0"/>
          </a:p>
          <a:p>
            <a:r>
              <a:rPr lang="ar-SA" sz="2800" dirty="0" smtClean="0"/>
              <a:t>في البداية كان عندنا دورة تحضيرية لمدة ساعتين عن البرنامج بشكل عام بالإضافة لبعض المعلومات الخاصة باجراءت المطار في أمريكا- بعدها سيكون دورة تحضيرية في أمريكا في نيويورك لمدة أربع أيام لاطلاعنا بالتفصيل عن البرنامج والمهام المناط بها خلال العام – في هذه الدورة تعرفت على الزملاء الستة السعوديين اللي شاركوني البرنامج – توجهنا بعدها لمقابلة السفير في منزلة وكان معنا مسئول الشؤون الثقافية بالسفارة</a:t>
            </a:r>
            <a:r>
              <a:rPr lang="ar-SA" dirty="0" smtClean="0"/>
              <a:t>.</a:t>
            </a:r>
            <a:endParaRPr lang="en-US" dirty="0" smtClean="0"/>
          </a:p>
          <a:p>
            <a:endParaRPr lang="en-US" dirty="0" smtClean="0"/>
          </a:p>
          <a:p>
            <a:endParaRPr lang="ar-SA" dirty="0"/>
          </a:p>
        </p:txBody>
      </p:sp>
      <p:pic>
        <p:nvPicPr>
          <p:cNvPr id="4" name="صورة 3" descr="C:\Users\welcome\Desktop\دورة الاشراف\Waleed with ambassador.jpg"/>
          <p:cNvPicPr/>
          <p:nvPr/>
        </p:nvPicPr>
        <p:blipFill>
          <a:blip r:embed="rId2"/>
          <a:srcRect/>
          <a:stretch>
            <a:fillRect/>
          </a:stretch>
        </p:blipFill>
        <p:spPr bwMode="auto">
          <a:xfrm>
            <a:off x="1285852" y="714356"/>
            <a:ext cx="7143800" cy="185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357166"/>
            <a:ext cx="8229600" cy="6072230"/>
          </a:xfrm>
        </p:spPr>
        <p:txBody>
          <a:bodyPr>
            <a:normAutofit fontScale="55000" lnSpcReduction="20000"/>
          </a:bodyPr>
          <a:lstStyle/>
          <a:p>
            <a:r>
              <a:rPr lang="ar-SA" sz="5100" b="1" u="sng" dirty="0" smtClean="0"/>
              <a:t>-  تجربتي في برنامج فولبرايت : </a:t>
            </a:r>
          </a:p>
          <a:p>
            <a:endParaRPr lang="ar-SA" b="1" u="sng" dirty="0" smtClean="0"/>
          </a:p>
          <a:p>
            <a:endParaRPr lang="ar-SA" b="1" u="sng" dirty="0" smtClean="0"/>
          </a:p>
          <a:p>
            <a:endParaRPr lang="ar-SA" dirty="0" smtClean="0"/>
          </a:p>
          <a:p>
            <a:endParaRPr lang="ar-SA" dirty="0" smtClean="0"/>
          </a:p>
          <a:p>
            <a:endParaRPr lang="ar-SA" dirty="0" smtClean="0"/>
          </a:p>
          <a:p>
            <a:endParaRPr lang="ar-SA" dirty="0" smtClean="0"/>
          </a:p>
          <a:p>
            <a:endParaRPr lang="en-US" dirty="0" smtClean="0"/>
          </a:p>
          <a:p>
            <a:pPr lvl="0"/>
            <a:endParaRPr lang="ar-SA" sz="3000" dirty="0" smtClean="0"/>
          </a:p>
          <a:p>
            <a:pPr lvl="0"/>
            <a:r>
              <a:rPr lang="ar-SA" sz="3000" dirty="0" smtClean="0"/>
              <a:t> </a:t>
            </a:r>
          </a:p>
          <a:p>
            <a:pPr lvl="0"/>
            <a:endParaRPr lang="ar-SA" sz="3000" dirty="0" smtClean="0"/>
          </a:p>
          <a:p>
            <a:pPr lvl="0"/>
            <a:r>
              <a:rPr lang="ar-SA" sz="4500" dirty="0" smtClean="0"/>
              <a:t>قبل البدء بسرد قصتي في برنامج فولبرايت أود أن أوضح أن الغرض من البرنامج مساعد مدرس اللغة الأجنبية هو تقوية مستوى اللغة الانجليزية لدى مشرفي ومعلمي اللغة الانجليزية ورفع المستوى الثقافي والفكري من خلال تبادل الثقافة مع المجتمع الأمريكي.</a:t>
            </a:r>
          </a:p>
          <a:p>
            <a:pPr lvl="0"/>
            <a:endParaRPr lang="en-US" sz="4500" dirty="0" smtClean="0"/>
          </a:p>
          <a:p>
            <a:r>
              <a:rPr lang="ar-SA" sz="4500" dirty="0" smtClean="0"/>
              <a:t>المشاركون في البرنامج يتواصلون مع الآخرين من خلال المؤتمرات والندوات أثناء فترة البرنامج للنقاش حول الكثير من القضايا التعليمية ,الثقافية ,الاقتصادية والفكرية .</a:t>
            </a:r>
            <a:endParaRPr lang="en-US" sz="4500" dirty="0" smtClean="0"/>
          </a:p>
          <a:p>
            <a:pPr>
              <a:buNone/>
            </a:pPr>
            <a:endParaRPr lang="en-US" dirty="0" smtClean="0"/>
          </a:p>
          <a:p>
            <a:pPr>
              <a:buNone/>
            </a:pPr>
            <a:r>
              <a:rPr lang="ar-SA" dirty="0" smtClean="0"/>
              <a:t> </a:t>
            </a:r>
            <a:endParaRPr lang="en-US" dirty="0" smtClean="0"/>
          </a:p>
          <a:p>
            <a:endParaRPr lang="ar-SA" dirty="0"/>
          </a:p>
        </p:txBody>
      </p:sp>
      <p:pic>
        <p:nvPicPr>
          <p:cNvPr id="4" name="صورة 3" descr="F:\C\My Documents\My Pictures\UF.jpg"/>
          <p:cNvPicPr/>
          <p:nvPr/>
        </p:nvPicPr>
        <p:blipFill>
          <a:blip r:embed="rId2" cstate="print"/>
          <a:srcRect/>
          <a:stretch>
            <a:fillRect/>
          </a:stretch>
        </p:blipFill>
        <p:spPr bwMode="auto">
          <a:xfrm>
            <a:off x="1785918" y="714356"/>
            <a:ext cx="6000792" cy="2286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357166"/>
            <a:ext cx="8229600" cy="5650125"/>
          </a:xfrm>
        </p:spPr>
        <p:txBody>
          <a:bodyPr>
            <a:normAutofit fontScale="92500" lnSpcReduction="20000"/>
          </a:bodyPr>
          <a:lstStyle/>
          <a:p>
            <a:pPr lvl="0"/>
            <a:r>
              <a:rPr lang="ar-SA" dirty="0" smtClean="0"/>
              <a:t>في عام 2004 حصلت لي منحة تدريبية لمدة عام كامل من قبل برنامج فولبرايت حيث كنت مساعد مدرس اللغة الأجنبية ( اللغة العربية ) في( جامعة فلوريدا) بمدينة (قينزفل) في ولاية فلوريدا بالولايات المتحدة الأمريكية .كانت تجربة وخبرة كبيرة على المستوى الشخصي ,المهني ,الثقافي والتعليمي.</a:t>
            </a:r>
            <a:endParaRPr lang="en-US" dirty="0" smtClean="0"/>
          </a:p>
          <a:p>
            <a:r>
              <a:rPr lang="ar-SA" dirty="0" smtClean="0"/>
              <a:t>كنت ادرس اللغة العربية للطلاب الأمريكيين بالجامعة 12 محاضرة أسبوعيا بالإضافة إلي 8 ساعات مكتبية كمساعد مدرس اللغة الأجنبية ولثلاث مستويات المبتدئ والمتوسط والعالي</a:t>
            </a:r>
            <a:endParaRPr lang="en-US" dirty="0" smtClean="0"/>
          </a:p>
          <a:p>
            <a:r>
              <a:rPr lang="ar-SA" dirty="0" smtClean="0"/>
              <a:t>حيث كنت اعمل بالقسم العربي بالجامعة والذي يعمل فيه 6 دكاترة ومحاضرين  .</a:t>
            </a:r>
            <a:endParaRPr lang="en-US" dirty="0" smtClean="0"/>
          </a:p>
          <a:p>
            <a:r>
              <a:rPr lang="ar-SA" dirty="0" smtClean="0"/>
              <a:t>بالإضافة لعمل التدريس كان مطلوب مني دراسة مادتين دراسية كل فصل درسي بكلية التربية بالجامعة تتعلق بالتخصص كمنحة تدريبية من الجامعة .درست أربع مواد خلال الفصلين الدراسيين منها طرق تدريس اللغة الانجليزية وأساسيات اللغة الإنجليزية كان لها اثر كبير جدا بعد عودتي مشرف للغة الانجليزية مع زملائي المعلمين.</a:t>
            </a:r>
            <a:endParaRPr lang="en-US" dirty="0" smtClean="0"/>
          </a:p>
          <a:p>
            <a:r>
              <a:rPr lang="ar-SA" dirty="0" smtClean="0"/>
              <a:t>أيضا كان هناك كثير من البرامج الثقافية التي قدمناها بالجامعة واشتركنا ببرامج ثقافية أخرى كانت موجودة بالجامعة . </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42852"/>
            <a:ext cx="8229600" cy="5864439"/>
          </a:xfrm>
        </p:spPr>
        <p:txBody>
          <a:bodyPr>
            <a:normAutofit fontScale="85000" lnSpcReduction="20000"/>
          </a:bodyPr>
          <a:lstStyle/>
          <a:p>
            <a:pPr lvl="0"/>
            <a:r>
              <a:rPr lang="ar-SA" sz="2800" dirty="0" smtClean="0"/>
              <a:t>بالنسبة للطلاب الامريكين بالجامعة كان يغلب عليهم الاهتمام والحرص على تعلم اللغة العربية . كان هناك انضباط وحضور دائم رغم كثرة الواجبات والاختبارات اللي عملتها مع الدكتور بالإضافة إلي أنهم كانوا يهتموا بمعرفة الثقافة العربية من خلال أسئلتهم أثناء شرح المقرر الدراسي وكذلك تاريخ الدولة السعودية .</a:t>
            </a:r>
            <a:endParaRPr lang="en-US" sz="2800" dirty="0" smtClean="0"/>
          </a:p>
          <a:p>
            <a:r>
              <a:rPr lang="ar-SA" sz="2800" dirty="0" smtClean="0"/>
              <a:t>قدمنا خلال البرنامج كقسم اللغة العربية سيرة النبي محمد صلى الله عليه وسلم كشخصية عظيمة في التاريخ أسهمت في تغيير البشرية . </a:t>
            </a:r>
            <a:endParaRPr lang="en-US" sz="2800" dirty="0" smtClean="0"/>
          </a:p>
          <a:p>
            <a:r>
              <a:rPr lang="ar-SA" sz="2800" dirty="0" smtClean="0"/>
              <a:t>كذلك عملنا مؤتمر لمدة أسبوع كامل بالجامعة عن دولة فلسطين المحتلة وبدايات الاحتلال الصهيوني للدولة بالإضافة إلي استعراض فلم سينمائي عن حياة عائلة فلسطينية حقيقية تعيش في غزة والمعاناة التي تلقاها من العدو الصهيوني.  وكذلك قدمت محاضرة عن الدولة السعودية بداية نشأتها وتنوعها الجغرافي واقتصادها بالإضافة لعادات وتقاليد المجتمع السعودي.</a:t>
            </a:r>
          </a:p>
          <a:p>
            <a:endParaRPr lang="en-US" sz="2800" dirty="0" smtClean="0"/>
          </a:p>
          <a:p>
            <a:pPr lvl="0"/>
            <a:r>
              <a:rPr lang="ar-SA" sz="2800" dirty="0" smtClean="0"/>
              <a:t>حقيقة كان العمل في الجامعة والتدريس ممتع وأنت تدرس اللغة الأم للطلاب الأجانب وترى تفاعل وحرص كبير منهم وكان من ضمن النقاشات ارتفاع أسعار البترول وأثرها على حياة المواطن الأمريكي وكذلك انتخاب الرئيس الأمريكي ونظام الضرائب بأمريكا .</a:t>
            </a:r>
            <a:endParaRPr lang="en-US" sz="2800" dirty="0" smtClean="0"/>
          </a:p>
          <a:p>
            <a:pPr lvl="0"/>
            <a:r>
              <a:rPr lang="ar-SA" sz="2800" dirty="0" smtClean="0"/>
              <a:t>خبرتي في البرنامج لم تكن في فلوريدا فقط الولاية اللي سكنت فيها بل كان فيه برامج عديدة في مناطق أخرى. </a:t>
            </a:r>
            <a:endParaRPr lang="en-US" sz="2800" dirty="0" smtClean="0"/>
          </a:p>
          <a:p>
            <a:endParaRPr lang="ar-S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F:\pics\saudi group.jpg"/>
          <p:cNvPicPr>
            <a:picLocks noGrp="1"/>
          </p:cNvPicPr>
          <p:nvPr>
            <p:ph idx="1"/>
          </p:nvPr>
        </p:nvPicPr>
        <p:blipFill>
          <a:blip r:embed="rId2"/>
          <a:srcRect/>
          <a:stretch>
            <a:fillRect/>
          </a:stretch>
        </p:blipFill>
        <p:spPr bwMode="auto">
          <a:xfrm>
            <a:off x="6286512" y="2500306"/>
            <a:ext cx="45719" cy="506398"/>
          </a:xfrm>
          <a:prstGeom prst="rect">
            <a:avLst/>
          </a:prstGeom>
          <a:noFill/>
          <a:ln w="9525">
            <a:noFill/>
            <a:miter lim="800000"/>
            <a:headEnd/>
            <a:tailEnd/>
          </a:ln>
        </p:spPr>
      </p:pic>
      <p:pic>
        <p:nvPicPr>
          <p:cNvPr id="5" name="صورة 4" descr="F:\C\My Documents\My Pictures\Washington DC siminar.jpg"/>
          <p:cNvPicPr/>
          <p:nvPr/>
        </p:nvPicPr>
        <p:blipFill>
          <a:blip r:embed="rId2" cstate="print"/>
          <a:srcRect/>
          <a:stretch>
            <a:fillRect/>
          </a:stretch>
        </p:blipFill>
        <p:spPr bwMode="auto">
          <a:xfrm>
            <a:off x="5286380" y="3714752"/>
            <a:ext cx="71438" cy="2286016"/>
          </a:xfrm>
          <a:prstGeom prst="rect">
            <a:avLst/>
          </a:prstGeom>
          <a:noFill/>
          <a:ln w="9525">
            <a:noFill/>
            <a:miter lim="800000"/>
            <a:headEnd/>
            <a:tailEnd/>
          </a:ln>
        </p:spPr>
      </p:pic>
      <p:pic>
        <p:nvPicPr>
          <p:cNvPr id="6" name="صورة 5" descr="F:\C\My Documents\My Pictures\009_6[1].jpg"/>
          <p:cNvPicPr/>
          <p:nvPr/>
        </p:nvPicPr>
        <p:blipFill>
          <a:blip r:embed="rId2" cstate="print"/>
          <a:srcRect/>
          <a:stretch>
            <a:fillRect/>
          </a:stretch>
        </p:blipFill>
        <p:spPr bwMode="auto">
          <a:xfrm>
            <a:off x="2835568" y="3286124"/>
            <a:ext cx="45719" cy="142876"/>
          </a:xfrm>
          <a:prstGeom prst="rect">
            <a:avLst/>
          </a:prstGeom>
          <a:noFill/>
          <a:ln w="9525">
            <a:noFill/>
            <a:miter lim="800000"/>
            <a:headEnd/>
            <a:tailEnd/>
          </a:ln>
        </p:spPr>
      </p:pic>
      <p:pic>
        <p:nvPicPr>
          <p:cNvPr id="7" name="صورة 6" descr="F:\C\My Documents\My Pictures\005_2[1].jpg"/>
          <p:cNvPicPr/>
          <p:nvPr/>
        </p:nvPicPr>
        <p:blipFill>
          <a:blip r:embed="rId2" cstate="print"/>
          <a:srcRect/>
          <a:stretch>
            <a:fillRect/>
          </a:stretch>
        </p:blipFill>
        <p:spPr bwMode="auto">
          <a:xfrm>
            <a:off x="8026743" y="1500174"/>
            <a:ext cx="45719" cy="71438"/>
          </a:xfrm>
          <a:prstGeom prst="rect">
            <a:avLst/>
          </a:prstGeom>
          <a:noFill/>
          <a:ln w="9525">
            <a:noFill/>
            <a:miter lim="800000"/>
            <a:headEnd/>
            <a:tailEnd/>
          </a:ln>
        </p:spPr>
      </p:pic>
      <p:pic>
        <p:nvPicPr>
          <p:cNvPr id="8" name="صورة 7" descr="F:\C\My Documents\My Pictures\006_3[1].jpg"/>
          <p:cNvPicPr/>
          <p:nvPr/>
        </p:nvPicPr>
        <p:blipFill>
          <a:blip r:embed="rId2" cstate="print"/>
          <a:srcRect/>
          <a:stretch>
            <a:fillRect/>
          </a:stretch>
        </p:blipFill>
        <p:spPr bwMode="auto">
          <a:xfrm>
            <a:off x="4500562" y="4214818"/>
            <a:ext cx="71438" cy="2328866"/>
          </a:xfrm>
          <a:prstGeom prst="rect">
            <a:avLst/>
          </a:prstGeom>
          <a:noFill/>
          <a:ln w="9525">
            <a:noFill/>
            <a:miter lim="800000"/>
            <a:headEnd/>
            <a:tailEnd/>
          </a:ln>
        </p:spPr>
      </p:pic>
      <p:pic>
        <p:nvPicPr>
          <p:cNvPr id="10" name="صورة 9" descr="F:\pics\saudi group.jpg"/>
          <p:cNvPicPr/>
          <p:nvPr/>
        </p:nvPicPr>
        <p:blipFill>
          <a:blip r:embed="rId3"/>
          <a:srcRect/>
          <a:stretch>
            <a:fillRect/>
          </a:stretch>
        </p:blipFill>
        <p:spPr bwMode="auto">
          <a:xfrm>
            <a:off x="4500562" y="428604"/>
            <a:ext cx="4500594" cy="3571900"/>
          </a:xfrm>
          <a:prstGeom prst="rect">
            <a:avLst/>
          </a:prstGeom>
          <a:noFill/>
          <a:ln w="9525">
            <a:noFill/>
            <a:miter lim="800000"/>
            <a:headEnd/>
            <a:tailEnd/>
          </a:ln>
        </p:spPr>
      </p:pic>
      <p:pic>
        <p:nvPicPr>
          <p:cNvPr id="12" name="صورة 11" descr="F:\C\My Documents\My Pictures\009_6[1].jpg"/>
          <p:cNvPicPr/>
          <p:nvPr/>
        </p:nvPicPr>
        <p:blipFill>
          <a:blip r:embed="rId4" cstate="print"/>
          <a:srcRect/>
          <a:stretch>
            <a:fillRect/>
          </a:stretch>
        </p:blipFill>
        <p:spPr bwMode="auto">
          <a:xfrm>
            <a:off x="285721" y="428604"/>
            <a:ext cx="3500461" cy="3714776"/>
          </a:xfrm>
          <a:prstGeom prst="rect">
            <a:avLst/>
          </a:prstGeom>
          <a:noFill/>
          <a:ln w="9525">
            <a:noFill/>
            <a:miter lim="800000"/>
            <a:headEnd/>
            <a:tailEnd/>
          </a:ln>
        </p:spPr>
      </p:pic>
      <p:pic>
        <p:nvPicPr>
          <p:cNvPr id="13" name="صورة 12" descr="F:\C\My Documents\My Pictures\006_3[1].jpg"/>
          <p:cNvPicPr/>
          <p:nvPr/>
        </p:nvPicPr>
        <p:blipFill>
          <a:blip r:embed="rId5" cstate="print"/>
          <a:srcRect/>
          <a:stretch>
            <a:fillRect/>
          </a:stretch>
        </p:blipFill>
        <p:spPr bwMode="auto">
          <a:xfrm>
            <a:off x="4214810" y="4214818"/>
            <a:ext cx="4786346" cy="2428892"/>
          </a:xfrm>
          <a:prstGeom prst="rect">
            <a:avLst/>
          </a:prstGeom>
          <a:noFill/>
          <a:ln w="9525">
            <a:noFill/>
            <a:miter lim="800000"/>
            <a:headEnd/>
            <a:tailEnd/>
          </a:ln>
        </p:spPr>
      </p:pic>
      <p:pic>
        <p:nvPicPr>
          <p:cNvPr id="16" name="صورة 15" descr="F:\C\My Documents\My Pictures\013_10[1].jpg"/>
          <p:cNvPicPr/>
          <p:nvPr/>
        </p:nvPicPr>
        <p:blipFill>
          <a:blip r:embed="rId6" cstate="print"/>
          <a:srcRect/>
          <a:stretch>
            <a:fillRect/>
          </a:stretch>
        </p:blipFill>
        <p:spPr bwMode="auto">
          <a:xfrm>
            <a:off x="142844" y="4214818"/>
            <a:ext cx="3643338"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500042"/>
            <a:ext cx="8229600" cy="5786478"/>
          </a:xfrm>
        </p:spPr>
        <p:txBody>
          <a:bodyPr>
            <a:normAutofit/>
          </a:bodyPr>
          <a:lstStyle/>
          <a:p>
            <a:pPr lvl="0"/>
            <a:r>
              <a:rPr lang="ar-SA" sz="2800" dirty="0" smtClean="0"/>
              <a:t>حضرت وشاركت في ورش عمل  ومؤتمرات كانت تخص كثير من القضايا السياسية والاقتصادية والثقافية والتعليمية بدايتها كانت دورة  في نيويورك والتي كانت كدورة تحضيرية للبرنامج وماهو مطلوب من المتدرب أثناء فترة التدريب .. وفي واشنطن كان هنالك ورشة عمل عن الفرق بين المتعلم العربي والأمريكي للغة الأجنبية والاختلافات التي يجب مراعاتها أثناء تدريس اللغة .. ومؤتمر في شيكاجو وكان حول وضع المدارس والتعليم في أمريكا تخللها زيارات لمدارس ثانوية بمدينة شيكاجو ..وورشة عمل هيوستن  كانت حول مناقشة مقرر اللغة العربية المقدم  للطلاب الامريكين.</a:t>
            </a:r>
            <a:endParaRPr lang="en-US" sz="2800" dirty="0" smtClean="0"/>
          </a:p>
          <a:p>
            <a:pPr lvl="0"/>
            <a:r>
              <a:rPr lang="ar-SA" sz="2800" dirty="0" smtClean="0"/>
              <a:t>سافرت على المستوى الشخصي </a:t>
            </a:r>
            <a:r>
              <a:rPr lang="en-US" sz="2800" dirty="0" smtClean="0"/>
              <a:t>Buffalo</a:t>
            </a:r>
            <a:r>
              <a:rPr lang="ar-SA" sz="2800" dirty="0" smtClean="0"/>
              <a:t> شلالات (نياقرا ) </a:t>
            </a:r>
            <a:r>
              <a:rPr lang="en-US" sz="2800" dirty="0" smtClean="0"/>
              <a:t>Colorado-  </a:t>
            </a:r>
            <a:r>
              <a:rPr lang="ar-SA" sz="2800" dirty="0" smtClean="0"/>
              <a:t>- ولاية كاليفورنيا وهاواي وفيلادلفيا.طبعا هناك تنوع واختلاف بين الولايات على المستوى الجغرافي أوالأشخاص أنفسهم .</a:t>
            </a:r>
            <a:endParaRPr lang="en-US" sz="2800" dirty="0" smtClean="0"/>
          </a:p>
          <a:p>
            <a:endParaRPr lang="ar-S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1208</Words>
  <Application>Microsoft Office PowerPoint</Application>
  <PresentationFormat>عرض على الشاشة (3:4)‏</PresentationFormat>
  <Paragraphs>75</Paragraphs>
  <Slides>14</Slides>
  <Notes>2</Notes>
  <HiddenSlides>0</HiddenSlides>
  <MMClips>0</MMClip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welcome</dc:creator>
  <cp:lastModifiedBy>pc</cp:lastModifiedBy>
  <cp:revision>10</cp:revision>
  <dcterms:modified xsi:type="dcterms:W3CDTF">2015-04-24T13:48:30Z</dcterms:modified>
</cp:coreProperties>
</file>