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46" d="100"/>
          <a:sy n="46" d="100"/>
        </p:scale>
        <p:origin x="-116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pPr/>
              <a:t>26/05/36</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pPr/>
              <a:t>26/05/36</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pPr/>
              <a:t>26/05/36</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pPr/>
              <a:t>26/05/36</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26/05/36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pPr/>
              <a:t>26/05/36</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4" descr="dgs-arabic-banner.png"/>
          <p:cNvPicPr>
            <a:picLocks noGrp="1" noChangeAspect="1"/>
          </p:cNvPicPr>
          <p:nvPr>
            <p:ph idx="1"/>
          </p:nvPr>
        </p:nvPicPr>
        <p:blipFill>
          <a:blip r:embed="rId2"/>
          <a:stretch>
            <a:fillRect/>
          </a:stretch>
        </p:blipFill>
        <p:spPr>
          <a:xfrm>
            <a:off x="714348" y="285728"/>
            <a:ext cx="7772400" cy="1071570"/>
          </a:xfrm>
        </p:spPr>
      </p:pic>
      <p:sp>
        <p:nvSpPr>
          <p:cNvPr id="5" name="مستطيل 4"/>
          <p:cNvSpPr/>
          <p:nvPr/>
        </p:nvSpPr>
        <p:spPr>
          <a:xfrm>
            <a:off x="428596" y="1428736"/>
            <a:ext cx="8429684" cy="5632311"/>
          </a:xfrm>
          <a:prstGeom prst="rect">
            <a:avLst/>
          </a:prstGeom>
        </p:spPr>
        <p:txBody>
          <a:bodyPr wrap="square">
            <a:spAutoFit/>
          </a:bodyPr>
          <a:lstStyle/>
          <a:p>
            <a:r>
              <a:rPr lang="ar-SA" sz="2400" dirty="0" smtClean="0">
                <a:latin typeface="Andalus" pitchFamily="18" charset="-78"/>
                <a:cs typeface="Andalus" pitchFamily="18" charset="-78"/>
              </a:rPr>
              <a:t>المملكة العربية السعودية</a:t>
            </a:r>
            <a:r>
              <a:rPr lang="en-US" sz="2400" b="1" i="1" dirty="0" smtClean="0">
                <a:latin typeface="Andalus" pitchFamily="18" charset="-78"/>
                <a:cs typeface="Andalus" pitchFamily="18" charset="-78"/>
              </a:rPr>
              <a:t/>
            </a:r>
            <a:br>
              <a:rPr lang="en-US" sz="2400" b="1" i="1" dirty="0" smtClean="0">
                <a:latin typeface="Andalus" pitchFamily="18" charset="-78"/>
                <a:cs typeface="Andalus" pitchFamily="18" charset="-78"/>
              </a:rPr>
            </a:br>
            <a:r>
              <a:rPr lang="ar-SA" sz="2400" dirty="0" smtClean="0">
                <a:latin typeface="Andalus" pitchFamily="18" charset="-78"/>
                <a:cs typeface="Andalus" pitchFamily="18" charset="-78"/>
              </a:rPr>
              <a:t>جامعة الملك سعود </a:t>
            </a:r>
            <a:br>
              <a:rPr lang="ar-SA" sz="2400" dirty="0" smtClean="0">
                <a:latin typeface="Andalus" pitchFamily="18" charset="-78"/>
                <a:cs typeface="Andalus" pitchFamily="18" charset="-78"/>
              </a:rPr>
            </a:br>
            <a:r>
              <a:rPr lang="ar-SA" sz="2400" dirty="0" smtClean="0">
                <a:latin typeface="Andalus" pitchFamily="18" charset="-78"/>
                <a:cs typeface="Andalus" pitchFamily="18" charset="-78"/>
              </a:rPr>
              <a:t>    كلية التربية</a:t>
            </a:r>
            <a:br>
              <a:rPr lang="ar-SA" sz="2400" dirty="0" smtClean="0">
                <a:latin typeface="Andalus" pitchFamily="18" charset="-78"/>
                <a:cs typeface="Andalus" pitchFamily="18" charset="-78"/>
              </a:rPr>
            </a:br>
            <a:r>
              <a:rPr lang="ar-SA" sz="2400" dirty="0" smtClean="0">
                <a:latin typeface="Andalus" pitchFamily="18" charset="-78"/>
                <a:cs typeface="Andalus" pitchFamily="18" charset="-78"/>
              </a:rPr>
              <a:t/>
            </a:r>
            <a:br>
              <a:rPr lang="ar-SA" sz="2400" dirty="0" smtClean="0">
                <a:latin typeface="Andalus" pitchFamily="18" charset="-78"/>
                <a:cs typeface="Andalus" pitchFamily="18" charset="-78"/>
              </a:rPr>
            </a:br>
            <a:r>
              <a:rPr lang="ar-SA" sz="2400" dirty="0" smtClean="0">
                <a:latin typeface="Andalus" pitchFamily="18" charset="-78"/>
                <a:cs typeface="Andalus" pitchFamily="18" charset="-78"/>
              </a:rPr>
              <a:t>                            </a:t>
            </a:r>
            <a:r>
              <a:rPr lang="ar-SA" sz="3200" dirty="0" smtClean="0">
                <a:latin typeface="Andalus" pitchFamily="18" charset="-78"/>
                <a:cs typeface="Andalus" pitchFamily="18" charset="-78"/>
              </a:rPr>
              <a:t>دورة الإشراف التربوي مقرر التعليم والتعلم</a:t>
            </a:r>
          </a:p>
          <a:p>
            <a:r>
              <a:rPr lang="ar-SA" sz="2400" dirty="0" smtClean="0">
                <a:latin typeface="Andalus" pitchFamily="18" charset="-78"/>
                <a:cs typeface="Andalus" pitchFamily="18" charset="-78"/>
              </a:rPr>
              <a:t>                                                       </a:t>
            </a:r>
          </a:p>
          <a:p>
            <a:r>
              <a:rPr lang="ar-SA" sz="2400" dirty="0" smtClean="0">
                <a:solidFill>
                  <a:schemeClr val="bg1"/>
                </a:solidFill>
                <a:latin typeface="Andalus" pitchFamily="18" charset="-78"/>
                <a:cs typeface="Andalus" pitchFamily="18" charset="-78"/>
              </a:rPr>
              <a:t>                                                       عنوان التجربة</a:t>
            </a:r>
            <a:r>
              <a:rPr lang="ar-SA" sz="2400" dirty="0" smtClean="0">
                <a:latin typeface="Andalus" pitchFamily="18" charset="-78"/>
                <a:cs typeface="Andalus" pitchFamily="18" charset="-78"/>
              </a:rPr>
              <a:t/>
            </a:r>
            <a:br>
              <a:rPr lang="ar-SA" sz="2400" dirty="0" smtClean="0">
                <a:latin typeface="Andalus" pitchFamily="18" charset="-78"/>
                <a:cs typeface="Andalus" pitchFamily="18" charset="-78"/>
              </a:rPr>
            </a:br>
            <a:r>
              <a:rPr lang="ar-SA" sz="4000" dirty="0" smtClean="0">
                <a:solidFill>
                  <a:srgbClr val="FFFF00"/>
                </a:solidFill>
                <a:latin typeface="Arial Unicode MS" pitchFamily="34" charset="-128"/>
                <a:ea typeface="Arial Unicode MS" pitchFamily="34" charset="-128"/>
                <a:cs typeface="Arial Unicode MS" pitchFamily="34" charset="-128"/>
              </a:rPr>
              <a:t>                        قرار ارتجالي</a:t>
            </a:r>
            <a:r>
              <a:rPr lang="ar-SA" sz="2400" dirty="0" smtClean="0">
                <a:latin typeface="Andalus" pitchFamily="18" charset="-78"/>
                <a:cs typeface="Andalus" pitchFamily="18" charset="-78"/>
              </a:rPr>
              <a:t/>
            </a:r>
            <a:br>
              <a:rPr lang="ar-SA" sz="2400" dirty="0" smtClean="0">
                <a:latin typeface="Andalus" pitchFamily="18" charset="-78"/>
                <a:cs typeface="Andalus" pitchFamily="18" charset="-78"/>
              </a:rPr>
            </a:br>
            <a:r>
              <a:rPr lang="ar-SA" sz="3200" dirty="0" smtClean="0">
                <a:latin typeface="Andalus" pitchFamily="18" charset="-78"/>
                <a:cs typeface="Andalus" pitchFamily="18" charset="-78"/>
              </a:rPr>
              <a:t>                                        تحت إشراف </a:t>
            </a:r>
            <a:br>
              <a:rPr lang="ar-SA" sz="3200" dirty="0" smtClean="0">
                <a:latin typeface="Andalus" pitchFamily="18" charset="-78"/>
                <a:cs typeface="Andalus" pitchFamily="18" charset="-78"/>
              </a:rPr>
            </a:br>
            <a:r>
              <a:rPr lang="ar-SA" sz="3200" dirty="0" smtClean="0">
                <a:latin typeface="Andalus" pitchFamily="18" charset="-78"/>
                <a:cs typeface="Andalus" pitchFamily="18" charset="-78"/>
              </a:rPr>
              <a:t>                                      </a:t>
            </a:r>
            <a:r>
              <a:rPr lang="ar-SA" sz="3200" dirty="0" err="1" smtClean="0">
                <a:latin typeface="Andalus" pitchFamily="18" charset="-78"/>
                <a:cs typeface="Andalus" pitchFamily="18" charset="-78"/>
              </a:rPr>
              <a:t>د</a:t>
            </a:r>
            <a:r>
              <a:rPr lang="ar-SA" sz="3200" dirty="0" smtClean="0">
                <a:latin typeface="Andalus" pitchFamily="18" charset="-78"/>
                <a:cs typeface="Andalus" pitchFamily="18" charset="-78"/>
              </a:rPr>
              <a:t> . فايز الفايز</a:t>
            </a:r>
            <a:br>
              <a:rPr lang="ar-SA" sz="3200" dirty="0" smtClean="0">
                <a:latin typeface="Andalus" pitchFamily="18" charset="-78"/>
                <a:cs typeface="Andalus" pitchFamily="18" charset="-78"/>
              </a:rPr>
            </a:br>
            <a:r>
              <a:rPr lang="ar-SA" sz="2800" dirty="0" smtClean="0">
                <a:latin typeface="Andalus" pitchFamily="18" charset="-78"/>
                <a:cs typeface="Andalus" pitchFamily="18" charset="-78"/>
              </a:rPr>
              <a:t>                                                  تقديم</a:t>
            </a:r>
            <a:br>
              <a:rPr lang="ar-SA" sz="2800" dirty="0" smtClean="0">
                <a:latin typeface="Andalus" pitchFamily="18" charset="-78"/>
                <a:cs typeface="Andalus" pitchFamily="18" charset="-78"/>
              </a:rPr>
            </a:br>
            <a:r>
              <a:rPr lang="ar-SA" sz="2800" dirty="0" smtClean="0">
                <a:latin typeface="Andalus" pitchFamily="18" charset="-78"/>
                <a:cs typeface="Andalus" pitchFamily="18" charset="-78"/>
              </a:rPr>
              <a:t>                                        </a:t>
            </a:r>
            <a:r>
              <a:rPr lang="ar-SA" sz="2800" b="1" dirty="0" smtClean="0">
                <a:latin typeface="Andalus" pitchFamily="18" charset="-78"/>
                <a:cs typeface="Andalus" pitchFamily="18" charset="-78"/>
              </a:rPr>
              <a:t>عبدا لله محمد </a:t>
            </a:r>
            <a:r>
              <a:rPr lang="ar-SA" sz="2800" b="1" dirty="0" err="1" smtClean="0">
                <a:latin typeface="Andalus" pitchFamily="18" charset="-78"/>
                <a:cs typeface="Andalus" pitchFamily="18" charset="-78"/>
              </a:rPr>
              <a:t>الختلان</a:t>
            </a:r>
            <a:r>
              <a:rPr lang="ar-SA" sz="2400" b="1" dirty="0" smtClean="0">
                <a:latin typeface="Andalus" pitchFamily="18" charset="-78"/>
                <a:cs typeface="Andalus" pitchFamily="18" charset="-78"/>
              </a:rPr>
              <a:t/>
            </a:r>
            <a:br>
              <a:rPr lang="ar-SA" sz="2400" b="1" dirty="0" smtClean="0">
                <a:latin typeface="Andalus" pitchFamily="18" charset="-78"/>
                <a:cs typeface="Andalus" pitchFamily="18" charset="-78"/>
              </a:rPr>
            </a:br>
            <a:endParaRPr lang="ar-SA" sz="2400" dirty="0">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728" y="571480"/>
            <a:ext cx="7500990" cy="5143536"/>
          </a:xfrm>
        </p:spPr>
        <p:txBody>
          <a:bodyPr>
            <a:normAutofit lnSpcReduction="10000"/>
          </a:bodyPr>
          <a:lstStyle/>
          <a:p>
            <a:r>
              <a:rPr lang="ar-SA" sz="3200" dirty="0" smtClean="0">
                <a:solidFill>
                  <a:schemeClr val="bg1"/>
                </a:solidFill>
                <a:latin typeface="Arial" pitchFamily="34" charset="0"/>
                <a:cs typeface="Arial" pitchFamily="34" charset="0"/>
              </a:rPr>
              <a:t>تجربتي عنونتها بعنوان  قرار ارتجالي وهو </a:t>
            </a:r>
            <a:r>
              <a:rPr lang="ar-SA" sz="3200" dirty="0" smtClean="0">
                <a:solidFill>
                  <a:schemeClr val="tx1"/>
                </a:solidFill>
                <a:latin typeface="Arial" pitchFamily="34" charset="0"/>
                <a:cs typeface="Arial" pitchFamily="34" charset="0"/>
              </a:rPr>
              <a:t>بالفعل بداية </a:t>
            </a:r>
            <a:r>
              <a:rPr lang="ar-SA" sz="3200" dirty="0" smtClean="0">
                <a:solidFill>
                  <a:schemeClr val="bg1"/>
                </a:solidFill>
                <a:latin typeface="Arial" pitchFamily="34" charset="0"/>
                <a:cs typeface="Arial" pitchFamily="34" charset="0"/>
              </a:rPr>
              <a:t>التجربة</a:t>
            </a:r>
          </a:p>
          <a:p>
            <a:r>
              <a:rPr lang="ar-SA" sz="3200" dirty="0" smtClean="0">
                <a:solidFill>
                  <a:schemeClr val="tx1">
                    <a:lumMod val="95000"/>
                    <a:lumOff val="5000"/>
                  </a:schemeClr>
                </a:solidFill>
                <a:latin typeface="Arial" pitchFamily="34" charset="0"/>
                <a:cs typeface="Arial" pitchFamily="34" charset="0"/>
              </a:rPr>
              <a:t>ففي عام 1421هـ حدث تكدس في خريجي كليات إعداد المعلمين تخصص تربية فنية وكانت هذه الكليات تحت إشراف وزارة التربية والتعليم مما حدا بصانعي القرار في الوزارة ومن خلال اجتماع اتخاذ قرار ارتجالي بإغلاق أقسام التربية الفنية في جميع كليات المعلمين وسط صيحات رؤساء الأقسام بعدم صحة هذا القرار ولكن دوني جدوى </a:t>
            </a:r>
          </a:p>
          <a:p>
            <a:r>
              <a:rPr lang="ar-SA" sz="3200" dirty="0" smtClean="0">
                <a:solidFill>
                  <a:schemeClr val="tx1">
                    <a:lumMod val="95000"/>
                    <a:lumOff val="5000"/>
                  </a:schemeClr>
                </a:solidFill>
                <a:latin typeface="Arial" pitchFamily="34" charset="0"/>
                <a:cs typeface="Arial" pitchFamily="34" charset="0"/>
              </a:rPr>
              <a:t>وبالفعل تم إغلاق جميع أقسام التربية الفنية في كليات إعداد المعلمين</a:t>
            </a:r>
            <a:endParaRPr lang="ar-SA" sz="3200" dirty="0">
              <a:solidFill>
                <a:schemeClr val="tx1">
                  <a:lumMod val="95000"/>
                  <a:lumOff val="5000"/>
                </a:schemeClr>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57224" y="500042"/>
            <a:ext cx="8001056" cy="5643602"/>
          </a:xfrm>
        </p:spPr>
        <p:txBody>
          <a:bodyPr>
            <a:normAutofit/>
          </a:bodyPr>
          <a:lstStyle/>
          <a:p>
            <a:r>
              <a:rPr lang="ar-SA" sz="2800" dirty="0" smtClean="0">
                <a:latin typeface="Arial" pitchFamily="34" charset="0"/>
                <a:cs typeface="Arial" pitchFamily="34" charset="0"/>
              </a:rPr>
              <a:t>تبعات هذا القرار :</a:t>
            </a:r>
          </a:p>
          <a:p>
            <a:r>
              <a:rPr lang="ar-SA" sz="2800" dirty="0" smtClean="0">
                <a:solidFill>
                  <a:schemeClr val="tx1">
                    <a:lumMod val="95000"/>
                    <a:lumOff val="5000"/>
                  </a:schemeClr>
                </a:solidFill>
                <a:latin typeface="Arial" pitchFamily="34" charset="0"/>
                <a:cs typeface="Arial" pitchFamily="34" charset="0"/>
              </a:rPr>
              <a:t>بعد تعين المعلمين المتكدسين في عام 1421هـ في عام 23/24هـ  أصبح لدينا عجز في عام 1425 هـ بشكل كبير</a:t>
            </a:r>
          </a:p>
          <a:p>
            <a:r>
              <a:rPr lang="ar-SA" sz="2800" dirty="0" smtClean="0">
                <a:solidFill>
                  <a:schemeClr val="tx1">
                    <a:lumMod val="95000"/>
                    <a:lumOff val="5000"/>
                  </a:schemeClr>
                </a:solidFill>
                <a:latin typeface="Arial" pitchFamily="34" charset="0"/>
                <a:cs typeface="Arial" pitchFamily="34" charset="0"/>
              </a:rPr>
              <a:t> </a:t>
            </a:r>
          </a:p>
          <a:p>
            <a:r>
              <a:rPr lang="ar-SA" sz="2800" dirty="0" smtClean="0">
                <a:solidFill>
                  <a:schemeClr val="tx1">
                    <a:lumMod val="95000"/>
                    <a:lumOff val="5000"/>
                  </a:schemeClr>
                </a:solidFill>
                <a:latin typeface="Arial" pitchFamily="34" charset="0"/>
                <a:cs typeface="Arial" pitchFamily="34" charset="0"/>
              </a:rPr>
              <a:t>حيث لم يبقى أقسام تربية فنية إلا في كل من جامعة الملك سعود وجامعة الملك عبدا لعزيز في جدة على مستوى المملكة حيث يصل عدد جميع الخرجين في العام الواحد إلى 50 معلم فقط </a:t>
            </a:r>
          </a:p>
          <a:p>
            <a:endParaRPr lang="ar-SA" sz="2800" dirty="0" smtClean="0">
              <a:solidFill>
                <a:schemeClr val="tx1">
                  <a:lumMod val="95000"/>
                  <a:lumOff val="5000"/>
                </a:schemeClr>
              </a:solidFill>
              <a:latin typeface="Arial" pitchFamily="34" charset="0"/>
              <a:cs typeface="Arial" pitchFamily="34" charset="0"/>
            </a:endParaRPr>
          </a:p>
          <a:p>
            <a:r>
              <a:rPr lang="ar-SA" sz="2800" dirty="0" smtClean="0">
                <a:solidFill>
                  <a:schemeClr val="tx1">
                    <a:lumMod val="95000"/>
                    <a:lumOff val="5000"/>
                  </a:schemeClr>
                </a:solidFill>
                <a:latin typeface="Arial" pitchFamily="34" charset="0"/>
                <a:cs typeface="Arial" pitchFamily="34" charset="0"/>
              </a:rPr>
              <a:t> فأصبح لدي في محافظة القويعية عجز كبير في قطاع القويعية  ولدينا برامج على مستوى الوزارة لن نتمكن من المشاركة فيها إضافة إلى أن المادة أصبحت حصص انتظار في المدارس</a:t>
            </a:r>
            <a:endParaRPr lang="ar-SA" sz="2800" dirty="0">
              <a:solidFill>
                <a:schemeClr val="tx1">
                  <a:lumMod val="95000"/>
                  <a:lumOff val="5000"/>
                </a:schemeClr>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357166"/>
            <a:ext cx="7826310" cy="6143668"/>
          </a:xfrm>
        </p:spPr>
        <p:txBody>
          <a:bodyPr>
            <a:normAutofit lnSpcReduction="10000"/>
          </a:bodyPr>
          <a:lstStyle/>
          <a:p>
            <a:r>
              <a:rPr lang="ar-SA" dirty="0" smtClean="0"/>
              <a:t>بداية التجربة </a:t>
            </a:r>
          </a:p>
          <a:p>
            <a:r>
              <a:rPr lang="ar-SA" sz="2800" dirty="0" smtClean="0">
                <a:solidFill>
                  <a:schemeClr val="tx1">
                    <a:lumMod val="95000"/>
                    <a:lumOff val="5000"/>
                  </a:schemeClr>
                </a:solidFill>
                <a:latin typeface="Arial" pitchFamily="34" charset="0"/>
                <a:cs typeface="Arial" pitchFamily="34" charset="0"/>
              </a:rPr>
              <a:t>من خلال زيارتي لمعلم متخصص وجدت لدية معلم تخصص عام من خريجي معهد المعلمين فوجدت لدية حب للمادة ورغبة في تدريس التربية الفنية فقلت له لماذا لم تتخصص في التربية الفنية فذكر لي بان معهد التربية الفنية كان في العاصمة الرياض والمحافظات كان بها معهد معلمين فرفضت </a:t>
            </a:r>
            <a:r>
              <a:rPr lang="ar-SA" sz="2800" dirty="0" err="1" smtClean="0">
                <a:solidFill>
                  <a:schemeClr val="tx1">
                    <a:lumMod val="95000"/>
                    <a:lumOff val="5000"/>
                  </a:schemeClr>
                </a:solidFill>
                <a:latin typeface="Arial" pitchFamily="34" charset="0"/>
                <a:cs typeface="Arial" pitchFamily="34" charset="0"/>
              </a:rPr>
              <a:t>اسرتة</a:t>
            </a:r>
            <a:r>
              <a:rPr lang="ar-SA" sz="2800" dirty="0" smtClean="0">
                <a:solidFill>
                  <a:schemeClr val="tx1">
                    <a:lumMod val="95000"/>
                    <a:lumOff val="5000"/>
                  </a:schemeClr>
                </a:solidFill>
                <a:latin typeface="Arial" pitchFamily="34" charset="0"/>
                <a:cs typeface="Arial" pitchFamily="34" charset="0"/>
              </a:rPr>
              <a:t> ذهابه للرياض بسبب الخوف عليه والتكلفة المادية  وأيضا بسبب وجود بديل وهو المعهد المعلمين في محافظة القويعية وجميعها تعطي دبلوم</a:t>
            </a:r>
          </a:p>
          <a:p>
            <a:endParaRPr lang="ar-SA" sz="2800" dirty="0" smtClean="0">
              <a:solidFill>
                <a:schemeClr val="tx1">
                  <a:lumMod val="95000"/>
                  <a:lumOff val="5000"/>
                </a:schemeClr>
              </a:solidFill>
              <a:latin typeface="Arial" pitchFamily="34" charset="0"/>
              <a:cs typeface="Arial" pitchFamily="34" charset="0"/>
            </a:endParaRPr>
          </a:p>
          <a:p>
            <a:r>
              <a:rPr lang="ar-SA" sz="2800" dirty="0" smtClean="0">
                <a:solidFill>
                  <a:schemeClr val="tx1">
                    <a:lumMod val="95000"/>
                    <a:lumOff val="5000"/>
                  </a:schemeClr>
                </a:solidFill>
                <a:latin typeface="Arial" pitchFamily="34" charset="0"/>
                <a:cs typeface="Arial" pitchFamily="34" charset="0"/>
              </a:rPr>
              <a:t>ومن خلال حديثي مع المعلم وبتوفيق الله عز وجل جاءت الفكرة بان اصدر تعميم يخص خرجين معهد المعلمين أصحاب التخصص العام أن من تتوفر لدية الرغبة والموهبة في تدريس مادة التربية الفنية أن يتقدم لشعبة التربية الفنية</a:t>
            </a:r>
          </a:p>
          <a:p>
            <a:r>
              <a:rPr lang="ar-SA" sz="2800" dirty="0" smtClean="0">
                <a:solidFill>
                  <a:schemeClr val="tx1">
                    <a:lumMod val="95000"/>
                    <a:lumOff val="5000"/>
                  </a:schemeClr>
                </a:solidFill>
                <a:latin typeface="Arial" pitchFamily="34" charset="0"/>
                <a:cs typeface="Arial" pitchFamily="34" charset="0"/>
              </a:rPr>
              <a:t>وكان أمامي عقبتين موافقة مدير التعلم وشؤون المعلمين</a:t>
            </a:r>
            <a:endParaRPr lang="ar-SA" sz="2800" dirty="0">
              <a:solidFill>
                <a:schemeClr val="tx1">
                  <a:lumMod val="95000"/>
                  <a:lumOff val="5000"/>
                </a:schemeClr>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85786" y="571480"/>
            <a:ext cx="8001056" cy="5572164"/>
          </a:xfrm>
        </p:spPr>
        <p:txBody>
          <a:bodyPr>
            <a:normAutofit lnSpcReduction="10000"/>
          </a:bodyPr>
          <a:lstStyle/>
          <a:p>
            <a:r>
              <a:rPr lang="ar-SA" sz="3200" dirty="0" smtClean="0">
                <a:solidFill>
                  <a:schemeClr val="tx1">
                    <a:lumMod val="95000"/>
                    <a:lumOff val="5000"/>
                  </a:schemeClr>
                </a:solidFill>
                <a:latin typeface="Arial" pitchFamily="34" charset="0"/>
                <a:cs typeface="Arial" pitchFamily="34" charset="0"/>
              </a:rPr>
              <a:t>وتم الاجتماع مع مدير التعليم وشرحت له الموضوع وبفضل الله وافق ولكن بشرط موافقة شؤون المعلمين</a:t>
            </a:r>
          </a:p>
          <a:p>
            <a:r>
              <a:rPr lang="ar-SA" sz="3200" dirty="0" smtClean="0">
                <a:solidFill>
                  <a:schemeClr val="tx1">
                    <a:lumMod val="95000"/>
                    <a:lumOff val="5000"/>
                  </a:schemeClr>
                </a:solidFill>
                <a:latin typeface="Arial" pitchFamily="34" charset="0"/>
                <a:cs typeface="Arial" pitchFamily="34" charset="0"/>
              </a:rPr>
              <a:t>وذهبت لشؤون المعلمين وتم إقناعهم وموافقتهم</a:t>
            </a:r>
          </a:p>
          <a:p>
            <a:endParaRPr lang="ar-SA" sz="3200" dirty="0" smtClean="0">
              <a:solidFill>
                <a:schemeClr val="tx1">
                  <a:lumMod val="95000"/>
                  <a:lumOff val="5000"/>
                </a:schemeClr>
              </a:solidFill>
              <a:latin typeface="Arial" pitchFamily="34" charset="0"/>
              <a:cs typeface="Arial" pitchFamily="34" charset="0"/>
            </a:endParaRPr>
          </a:p>
          <a:p>
            <a:r>
              <a:rPr lang="ar-SA" sz="3200" dirty="0" smtClean="0">
                <a:solidFill>
                  <a:schemeClr val="tx1">
                    <a:lumMod val="95000"/>
                    <a:lumOff val="5000"/>
                  </a:schemeClr>
                </a:solidFill>
                <a:latin typeface="Arial" pitchFamily="34" charset="0"/>
                <a:cs typeface="Arial" pitchFamily="34" charset="0"/>
              </a:rPr>
              <a:t>وتم تصدير التعميم وتقدم 20 معلم وتم إقامة دورة لهم مسائية وتم اختيار  الأفضل منهم وتحويل تخصصه وتوجيههم إلى المدارس التي بها عجز</a:t>
            </a:r>
          </a:p>
          <a:p>
            <a:endParaRPr lang="ar-SA" sz="3200" dirty="0" smtClean="0">
              <a:solidFill>
                <a:schemeClr val="tx1">
                  <a:lumMod val="95000"/>
                  <a:lumOff val="5000"/>
                </a:schemeClr>
              </a:solidFill>
              <a:latin typeface="Arial" pitchFamily="34" charset="0"/>
              <a:cs typeface="Arial" pitchFamily="34" charset="0"/>
            </a:endParaRPr>
          </a:p>
          <a:p>
            <a:r>
              <a:rPr lang="ar-SA" sz="3200" dirty="0" smtClean="0">
                <a:solidFill>
                  <a:schemeClr val="tx1">
                    <a:lumMod val="95000"/>
                    <a:lumOff val="5000"/>
                  </a:schemeClr>
                </a:solidFill>
                <a:latin typeface="Arial" pitchFamily="34" charset="0"/>
                <a:cs typeface="Arial" pitchFamily="34" charset="0"/>
              </a:rPr>
              <a:t>والذي حصل شيء غير متوقع اثبتوا تفوق ومنافسه قوية بينهم وبين معلمي التخصص لدرجة أنهم أصبحوا يحصلون على المراكز المتقدة في المسابقات  </a:t>
            </a:r>
          </a:p>
          <a:p>
            <a:endParaRPr lang="ar-SA" dirty="0">
              <a:solidFill>
                <a:schemeClr val="tx1">
                  <a:lumMod val="95000"/>
                  <a:lumOff val="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TotalTime>
  <Words>345</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وافر</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pc</cp:lastModifiedBy>
  <cp:revision>15</cp:revision>
  <dcterms:created xsi:type="dcterms:W3CDTF">2015-03-14T15:50:27Z</dcterms:created>
  <dcterms:modified xsi:type="dcterms:W3CDTF">2015-03-15T21:46:04Z</dcterms:modified>
</cp:coreProperties>
</file>