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7" r:id="rId6"/>
    <p:sldId id="261" r:id="rId7"/>
    <p:sldId id="278" r:id="rId8"/>
    <p:sldId id="262" r:id="rId9"/>
    <p:sldId id="263" r:id="rId10"/>
    <p:sldId id="264" r:id="rId11"/>
    <p:sldId id="265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30" r:id="rId63"/>
    <p:sldId id="329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227DBDF-D498-4D6E-958D-4C616F07C663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F16807C-803C-4856-9AE5-D2E9E0F7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4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DF-D498-4D6E-958D-4C616F07C663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807C-803C-4856-9AE5-D2E9E0F7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4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DF-D498-4D6E-958D-4C616F07C663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807C-803C-4856-9AE5-D2E9E0F7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1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DF-D498-4D6E-958D-4C616F07C663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807C-803C-4856-9AE5-D2E9E0F7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6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DF-D498-4D6E-958D-4C616F07C663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807C-803C-4856-9AE5-D2E9E0F7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DF-D498-4D6E-958D-4C616F07C663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807C-803C-4856-9AE5-D2E9E0F7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DF-D498-4D6E-958D-4C616F07C663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807C-803C-4856-9AE5-D2E9E0F7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0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DF-D498-4D6E-958D-4C616F07C663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807C-803C-4856-9AE5-D2E9E0F7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DF-D498-4D6E-958D-4C616F07C663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807C-803C-4856-9AE5-D2E9E0F7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9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DF-D498-4D6E-958D-4C616F07C663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F16807C-803C-4856-9AE5-D2E9E0F7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8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227DBDF-D498-4D6E-958D-4C616F07C663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F16807C-803C-4856-9AE5-D2E9E0F7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57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227DBDF-D498-4D6E-958D-4C616F07C663}" type="datetimeFigureOut">
              <a:rPr lang="en-US" smtClean="0"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F16807C-803C-4856-9AE5-D2E9E0F7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2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uangbacafmipa.staff.ub.ac.id/files/2012/02/Time-Series-Analysis-by.-Wei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emf"/><Relationship Id="rId4" Type="http://schemas.openxmlformats.org/officeDocument/2006/relationships/image" Target="../media/image10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7" Type="http://schemas.openxmlformats.org/officeDocument/2006/relationships/image" Target="../media/image133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7" Type="http://schemas.openxmlformats.org/officeDocument/2006/relationships/image" Target="../media/image142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emf"/><Relationship Id="rId5" Type="http://schemas.openxmlformats.org/officeDocument/2006/relationships/image" Target="../media/image140.emf"/><Relationship Id="rId4" Type="http://schemas.openxmlformats.org/officeDocument/2006/relationships/image" Target="../media/image139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emf"/><Relationship Id="rId4" Type="http://schemas.openxmlformats.org/officeDocument/2006/relationships/image" Target="../media/image145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7.e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7" Type="http://schemas.openxmlformats.org/officeDocument/2006/relationships/image" Target="../media/image174.emf"/><Relationship Id="rId2" Type="http://schemas.openxmlformats.org/officeDocument/2006/relationships/image" Target="../media/image16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emf"/><Relationship Id="rId5" Type="http://schemas.openxmlformats.org/officeDocument/2006/relationships/image" Target="../media/image172.emf"/><Relationship Id="rId4" Type="http://schemas.openxmlformats.org/officeDocument/2006/relationships/image" Target="../media/image17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Series Course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Dr. Maha Omair</a:t>
            </a:r>
          </a:p>
          <a:p>
            <a:r>
              <a:rPr lang="en-US" b="1" dirty="0" smtClean="0"/>
              <a:t>Book: Time Series Analysis Univariate and Multivariate</a:t>
            </a:r>
          </a:p>
          <a:p>
            <a:r>
              <a:rPr lang="en-US" b="1" dirty="0">
                <a:hlinkClick r:id="rId2"/>
              </a:rPr>
              <a:t>http://ruangbacafmipa.staff.ub.ac.id/files/2012/02/Time-Series-Analysis-by.-</a:t>
            </a:r>
            <a:r>
              <a:rPr lang="en-US" b="1" dirty="0" smtClean="0">
                <a:hlinkClick r:id="rId2"/>
              </a:rPr>
              <a:t>Wei.pdf</a:t>
            </a:r>
            <a:endParaRPr lang="en-US" b="1" dirty="0" smtClean="0"/>
          </a:p>
          <a:p>
            <a:r>
              <a:rPr lang="en-US" b="1" dirty="0"/>
              <a:t>https://wiki.math.ntnu.no/tma4285/2011h/start</a:t>
            </a:r>
            <a:endParaRPr lang="en-US" b="1" dirty="0" smtClean="0"/>
          </a:p>
          <a:p>
            <a:r>
              <a:rPr lang="en-US" b="1" dirty="0"/>
              <a:t>http://astro.temple.edu/~wwei/data.html</a:t>
            </a:r>
          </a:p>
          <a:p>
            <a:r>
              <a:rPr lang="en-US" b="1" dirty="0" smtClean="0"/>
              <a:t>By William Wei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2.1 Stochastic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6656" y="2011680"/>
                <a:ext cx="10753725" cy="4490720"/>
              </a:xfrm>
            </p:spPr>
            <p:txBody>
              <a:bodyPr>
                <a:normAutofit/>
              </a:bodyPr>
              <a:lstStyle/>
              <a:p>
                <a:r>
                  <a:rPr lang="en-US" sz="1800" b="1" dirty="0" smtClean="0"/>
                  <a:t>For a given real valued process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,±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,±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define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mean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function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process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2011680"/>
                <a:ext cx="10753725" cy="4490720"/>
              </a:xfrm>
              <a:blipFill>
                <a:blip r:embed="rId2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" y="2591779"/>
            <a:ext cx="6709798" cy="426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2.1 Stochastic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5" y="1664959"/>
            <a:ext cx="9531208" cy="1967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71" y="3632549"/>
            <a:ext cx="9531209" cy="169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9" y="5495675"/>
            <a:ext cx="9589851" cy="8299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32723" y="6125227"/>
            <a:ext cx="718757" cy="20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</a:t>
            </a:r>
            <a:r>
              <a:rPr lang="en-US" b="1" dirty="0" smtClean="0"/>
              <a:t>-</a:t>
            </a:r>
            <a:r>
              <a:rPr lang="en-US" b="1" dirty="0" err="1" smtClean="0"/>
              <a:t>th</a:t>
            </a:r>
            <a:r>
              <a:rPr lang="en-US" b="1" dirty="0" smtClean="0"/>
              <a:t> order weakly stationary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5" y="2054268"/>
            <a:ext cx="10753725" cy="2982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71967" y="4609578"/>
            <a:ext cx="688932" cy="526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1699825"/>
            <a:ext cx="10190315" cy="51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140" y="1603333"/>
            <a:ext cx="9945665" cy="521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141" y="1735791"/>
            <a:ext cx="9633388" cy="460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79116"/>
            <a:ext cx="12324851" cy="38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Autocovariance</a:t>
            </a:r>
            <a:r>
              <a:rPr lang="en-US" dirty="0" smtClean="0"/>
              <a:t> and Autocorrelation functions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86" y="1969572"/>
            <a:ext cx="10759856" cy="47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4" y="1823473"/>
            <a:ext cx="12003545" cy="43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2011363"/>
            <a:ext cx="10772775" cy="46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1.1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partial autocorrelation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5" y="2376068"/>
            <a:ext cx="10753725" cy="303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partial autocorrelation function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735" y="1845108"/>
            <a:ext cx="7190509" cy="47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Noise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325" y="1836700"/>
            <a:ext cx="6519376" cy="178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91" y="855256"/>
            <a:ext cx="4377300" cy="2770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15" y="3625600"/>
            <a:ext cx="10366750" cy="3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the mean, </a:t>
            </a:r>
            <a:r>
              <a:rPr lang="en-US" dirty="0" err="1" smtClean="0"/>
              <a:t>autocovariances</a:t>
            </a:r>
            <a:r>
              <a:rPr lang="en-US" dirty="0" smtClean="0"/>
              <a:t> and autocorrelations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820" y="2348924"/>
            <a:ext cx="10764999" cy="1090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3" y="3439206"/>
            <a:ext cx="10937224" cy="28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49" y="75584"/>
            <a:ext cx="10772775" cy="1658198"/>
          </a:xfrm>
        </p:spPr>
        <p:txBody>
          <a:bodyPr/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898" y="1379913"/>
            <a:ext cx="5705017" cy="52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71" y="-123921"/>
            <a:ext cx="10772775" cy="1658198"/>
          </a:xfrm>
        </p:spPr>
        <p:txBody>
          <a:bodyPr/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025" y="1072024"/>
            <a:ext cx="5563581" cy="56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9972" y="0"/>
            <a:ext cx="10772775" cy="1658198"/>
          </a:xfrm>
        </p:spPr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Autocovariance</a:t>
            </a:r>
            <a:r>
              <a:rPr lang="en-US" dirty="0" smtClean="0"/>
              <a:t> Function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920" y="1129732"/>
            <a:ext cx="10043150" cy="282979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13" y="3856008"/>
            <a:ext cx="9784773" cy="29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809" y="1337433"/>
            <a:ext cx="9660285" cy="3010280"/>
          </a:xfrm>
          <a:prstGeom prst="rect">
            <a:avLst/>
          </a:prstGeom>
        </p:spPr>
      </p:pic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657225" y="111125"/>
            <a:ext cx="10772775" cy="1658938"/>
          </a:xfrm>
        </p:spPr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Autocovariance</a:t>
            </a:r>
            <a:r>
              <a:rPr lang="en-US" dirty="0" smtClean="0"/>
              <a:t> Function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11" y="4445621"/>
            <a:ext cx="8745885" cy="22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1497" y="0"/>
            <a:ext cx="10772775" cy="1658198"/>
          </a:xfrm>
        </p:spPr>
        <p:txBody>
          <a:bodyPr/>
          <a:lstStyle/>
          <a:p>
            <a:r>
              <a:rPr lang="en-US" dirty="0" smtClean="0"/>
              <a:t>Sample Autocorrelation Function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816" y="1121886"/>
            <a:ext cx="9420486" cy="162131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68" y="2780084"/>
            <a:ext cx="9471549" cy="39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742" y="119971"/>
            <a:ext cx="10772775" cy="1658198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47461"/>
            <a:ext cx="6150744" cy="440669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45" y="1757507"/>
            <a:ext cx="5525060" cy="46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time series is a collection of observations made sequentially through time. Examples occur in a variety </a:t>
            </a:r>
            <a:r>
              <a:rPr lang="en-US" dirty="0" smtClean="0"/>
              <a:t>of fields</a:t>
            </a:r>
            <a:r>
              <a:rPr lang="en-US" dirty="0"/>
              <a:t>, ranging from economics to engineering, and methods of </a:t>
            </a:r>
            <a:r>
              <a:rPr lang="en-US" dirty="0" smtClean="0"/>
              <a:t>analyzing </a:t>
            </a:r>
            <a:r>
              <a:rPr lang="en-US" dirty="0"/>
              <a:t>time series constitute an </a:t>
            </a:r>
            <a:r>
              <a:rPr lang="en-US" dirty="0" smtClean="0"/>
              <a:t>important area </a:t>
            </a:r>
            <a:r>
              <a:rPr lang="en-US" dirty="0"/>
              <a:t>of statistics.</a:t>
            </a:r>
          </a:p>
        </p:txBody>
      </p:sp>
    </p:spTree>
    <p:extLst>
      <p:ext uri="{BB962C8B-B14F-4D97-AF65-F5344CB8AC3E}">
        <p14:creationId xmlns:p14="http://schemas.microsoft.com/office/powerpoint/2010/main" val="42105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Partial Autocorrelation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644" y="1554164"/>
            <a:ext cx="7929038" cy="51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6454" y="0"/>
            <a:ext cx="10772775" cy="1658198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394" y="1113749"/>
            <a:ext cx="8885598" cy="498174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699" y="5474094"/>
            <a:ext cx="3187800" cy="12428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641" y="2708743"/>
            <a:ext cx="1821600" cy="25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0353" y="-126028"/>
            <a:ext cx="10772775" cy="1658198"/>
          </a:xfrm>
        </p:spPr>
        <p:txBody>
          <a:bodyPr/>
          <a:lstStyle/>
          <a:p>
            <a:r>
              <a:rPr lang="en-US" dirty="0" smtClean="0"/>
              <a:t>Moving Average and Autoregressive Representations of Time Series Process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601" y="1388853"/>
            <a:ext cx="9974277" cy="51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6454" y="171730"/>
            <a:ext cx="10772775" cy="5442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058" y="968797"/>
            <a:ext cx="8227984" cy="391498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93" y="4934018"/>
            <a:ext cx="7355714" cy="4051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93" y="5434456"/>
            <a:ext cx="9206581" cy="11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Autoregressive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829" y="1660919"/>
            <a:ext cx="9415341" cy="47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74" y="283856"/>
            <a:ext cx="9841752" cy="65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 </a:t>
            </a:r>
            <a:endParaRPr lang="en-US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Stationary Time Series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Autoregressive Process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autoregressive model of order p is denoted by AR(p) and is given by</a:t>
            </a:r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83" y="2435800"/>
            <a:ext cx="9809972" cy="356582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65" y="6001625"/>
            <a:ext cx="5799029" cy="373295"/>
          </a:xfrm>
          <a:prstGeom prst="rect">
            <a:avLst/>
          </a:prstGeom>
        </p:spPr>
      </p:pic>
      <p:sp>
        <p:nvSpPr>
          <p:cNvPr id="6" name="وسيلة شرح على شكل سحابة 5"/>
          <p:cNvSpPr/>
          <p:nvPr/>
        </p:nvSpPr>
        <p:spPr>
          <a:xfrm>
            <a:off x="8652294" y="221464"/>
            <a:ext cx="3303917" cy="152657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603" y="684828"/>
            <a:ext cx="2269859" cy="3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order autoregressive AR(1) process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252" y="2157731"/>
            <a:ext cx="8782543" cy="41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AR(1)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426" y="2304512"/>
            <a:ext cx="6382521" cy="4502638"/>
          </a:xfrm>
          <a:prstGeom prst="rect">
            <a:avLst/>
          </a:prstGeom>
        </p:spPr>
      </p:pic>
      <p:sp>
        <p:nvSpPr>
          <p:cNvPr id="5" name="وسيلة شرح على شكل سحابة 4"/>
          <p:cNvSpPr/>
          <p:nvPr/>
        </p:nvSpPr>
        <p:spPr>
          <a:xfrm>
            <a:off x="5796951" y="284672"/>
            <a:ext cx="2613804" cy="19581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147" y="499533"/>
            <a:ext cx="1185978" cy="146729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203" y="1966822"/>
            <a:ext cx="4285735" cy="46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1.2 Examples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224" y="1770166"/>
            <a:ext cx="5029593" cy="4595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424" y="1719875"/>
            <a:ext cx="4951875" cy="46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173" y="1606205"/>
            <a:ext cx="7495234" cy="158556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35" y="2762844"/>
            <a:ext cx="7359020" cy="275702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513" y="475831"/>
            <a:ext cx="3586959" cy="324781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401" y="5452592"/>
            <a:ext cx="3893288" cy="134478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0892" y="3994498"/>
            <a:ext cx="3865232" cy="25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233" y="1804131"/>
            <a:ext cx="6517087" cy="200586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359" y="250494"/>
            <a:ext cx="3567584" cy="332300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643" y="3573500"/>
            <a:ext cx="3710356" cy="25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9612" y="559918"/>
            <a:ext cx="10772775" cy="1658198"/>
          </a:xfrm>
        </p:spPr>
        <p:txBody>
          <a:bodyPr/>
          <a:lstStyle/>
          <a:p>
            <a:r>
              <a:rPr lang="en-US" dirty="0" smtClean="0"/>
              <a:t>Second order Autoregressive AR(2)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2157730"/>
            <a:ext cx="7166934" cy="307566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55" y="4847101"/>
            <a:ext cx="7761167" cy="165721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36" y="5452855"/>
            <a:ext cx="2009552" cy="120552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546" y="2157730"/>
            <a:ext cx="4243500" cy="2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4092" y="0"/>
            <a:ext cx="10772775" cy="1017917"/>
          </a:xfrm>
        </p:spPr>
        <p:txBody>
          <a:bodyPr/>
          <a:lstStyle/>
          <a:p>
            <a:r>
              <a:rPr lang="en-US" dirty="0" smtClean="0"/>
              <a:t>Properties of AR(2)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698" y="1017917"/>
            <a:ext cx="6996439" cy="252729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55" y="3343639"/>
            <a:ext cx="6929422" cy="344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8816" y="0"/>
            <a:ext cx="10772775" cy="888521"/>
          </a:xfrm>
        </p:spPr>
        <p:txBody>
          <a:bodyPr/>
          <a:lstStyle/>
          <a:p>
            <a:r>
              <a:rPr lang="en-US" dirty="0" smtClean="0"/>
              <a:t>Properties of AR(2)</a:t>
            </a:r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17" y="781608"/>
            <a:ext cx="6222918" cy="330731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117" y="3805645"/>
            <a:ext cx="5114780" cy="187053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645" y="1390121"/>
            <a:ext cx="4911218" cy="299209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634" y="4870529"/>
            <a:ext cx="6351897" cy="9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35" y="112142"/>
            <a:ext cx="5116430" cy="66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26" y="1730145"/>
            <a:ext cx="6465594" cy="156514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186" y="2091568"/>
            <a:ext cx="4973411" cy="4309231"/>
          </a:xfrm>
          <a:prstGeom prst="rect">
            <a:avLst/>
          </a:prstGeom>
        </p:spPr>
      </p:pic>
      <p:sp>
        <p:nvSpPr>
          <p:cNvPr id="6" name="وسيلة شرح على شكل سحابة 5"/>
          <p:cNvSpPr/>
          <p:nvPr/>
        </p:nvSpPr>
        <p:spPr>
          <a:xfrm>
            <a:off x="6254151" y="241540"/>
            <a:ext cx="4149306" cy="15872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623" y="499533"/>
            <a:ext cx="2180094" cy="46340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103" y="1066750"/>
            <a:ext cx="1094622" cy="576143"/>
          </a:xfrm>
          <a:prstGeom prst="rect">
            <a:avLst/>
          </a:prstGeom>
        </p:spPr>
      </p:pic>
      <p:sp>
        <p:nvSpPr>
          <p:cNvPr id="9" name="انفجار 2 8"/>
          <p:cNvSpPr/>
          <p:nvPr/>
        </p:nvSpPr>
        <p:spPr>
          <a:xfrm>
            <a:off x="802257" y="3157268"/>
            <a:ext cx="5840083" cy="40716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454" y="4220304"/>
            <a:ext cx="2309482" cy="82443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454" y="5044742"/>
            <a:ext cx="1731512" cy="35010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3454" y="5522384"/>
            <a:ext cx="1929920" cy="1058669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7953" y="6051718"/>
            <a:ext cx="567723" cy="3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755" y="1683467"/>
            <a:ext cx="6183472" cy="165495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54" y="3114602"/>
            <a:ext cx="6101055" cy="332070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821" y="1683466"/>
            <a:ext cx="4809532" cy="28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</a:t>
            </a:r>
            <a:r>
              <a:rPr lang="en-US" dirty="0" err="1"/>
              <a:t>pth</a:t>
            </a:r>
            <a:r>
              <a:rPr lang="en-US" dirty="0"/>
              <a:t> order </a:t>
            </a:r>
            <a:r>
              <a:rPr lang="en-US" dirty="0" smtClean="0"/>
              <a:t>autoregressive AR(p) process 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315" y="2083085"/>
            <a:ext cx="7384899" cy="388929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02" y="5625298"/>
            <a:ext cx="6983182" cy="123270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784" y="2356637"/>
            <a:ext cx="4359215" cy="11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3" y="1953174"/>
            <a:ext cx="6948921" cy="48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1.2 Examples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2" y="1769980"/>
            <a:ext cx="5023125" cy="464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110" y="1761080"/>
            <a:ext cx="5094375" cy="46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 of Order one MA(1)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103" y="2019676"/>
            <a:ext cx="7091112" cy="4719985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8478982" y="2078182"/>
            <a:ext cx="3566160" cy="32419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944" y="2886825"/>
            <a:ext cx="2073304" cy="16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48" y="28058"/>
            <a:ext cx="10772775" cy="1658198"/>
          </a:xfrm>
        </p:spPr>
        <p:txBody>
          <a:bodyPr/>
          <a:lstStyle/>
          <a:p>
            <a:r>
              <a:rPr lang="en-US" dirty="0" smtClean="0"/>
              <a:t>MA (1)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46" y="1192123"/>
            <a:ext cx="5446664" cy="2834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572" y="255711"/>
            <a:ext cx="3739024" cy="4996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388" y="5183229"/>
            <a:ext cx="5264756" cy="1674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57" y="4329312"/>
            <a:ext cx="5089388" cy="20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465" y="66395"/>
            <a:ext cx="7572895" cy="66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671"/>
            <a:ext cx="10772775" cy="1658198"/>
          </a:xfrm>
        </p:spPr>
        <p:txBody>
          <a:bodyPr/>
          <a:lstStyle/>
          <a:p>
            <a:r>
              <a:rPr lang="en-US" dirty="0" smtClean="0"/>
              <a:t>Moving Average of Order 2</a:t>
            </a:r>
            <a:br>
              <a:rPr lang="en-US" dirty="0" smtClean="0"/>
            </a:br>
            <a:r>
              <a:rPr lang="en-US" dirty="0" smtClean="0"/>
              <a:t> MA(2)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713" y="2011363"/>
            <a:ext cx="7124007" cy="4409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936" y="297865"/>
            <a:ext cx="4195010" cy="63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MA(2)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1945177"/>
            <a:ext cx="4637859" cy="4613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78" y="1862050"/>
            <a:ext cx="5965022" cy="31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59" y="61388"/>
            <a:ext cx="10772775" cy="1658198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81" y="1247025"/>
            <a:ext cx="8908300" cy="1364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467" y="2502247"/>
            <a:ext cx="5225436" cy="42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MA(q)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461" y="1745356"/>
            <a:ext cx="8421732" cy="44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825" y="2390897"/>
            <a:ext cx="5596477" cy="2276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75" y="4163142"/>
            <a:ext cx="5450626" cy="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874" y="2929922"/>
            <a:ext cx="5593126" cy="76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374" y="3652533"/>
            <a:ext cx="5735626" cy="2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8672" y="5681733"/>
            <a:ext cx="5450626" cy="11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05" y="1199810"/>
            <a:ext cx="5940901" cy="2168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5" y="3368210"/>
            <a:ext cx="5630401" cy="33644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701" y="92364"/>
            <a:ext cx="4981647" cy="126899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102" y="1361363"/>
            <a:ext cx="4840245" cy="53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88" y="1140420"/>
            <a:ext cx="5485501" cy="19188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36" y="242331"/>
            <a:ext cx="5281766" cy="60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Terminology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5830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/>
              <a:t>A time series is said to be </a:t>
            </a:r>
            <a:r>
              <a:rPr lang="en-US" sz="2000" b="1" dirty="0"/>
              <a:t>continuous </a:t>
            </a:r>
            <a:r>
              <a:rPr lang="en-US" sz="2000" dirty="0"/>
              <a:t>when observations are made continuously through </a:t>
            </a:r>
            <a:r>
              <a:rPr lang="en-US" sz="2000" dirty="0" smtClean="0"/>
              <a:t>time.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/>
              <a:t>A time series is said to be </a:t>
            </a:r>
            <a:r>
              <a:rPr lang="en-US" sz="2000" b="1" dirty="0"/>
              <a:t>discrete </a:t>
            </a:r>
            <a:r>
              <a:rPr lang="en-US" sz="2000" dirty="0"/>
              <a:t>when observations are </a:t>
            </a:r>
            <a:r>
              <a:rPr lang="en-US" sz="2000" dirty="0" smtClean="0"/>
              <a:t>taken only </a:t>
            </a:r>
            <a:r>
              <a:rPr lang="en-US" sz="2000" dirty="0"/>
              <a:t>at specific times, usually equally spaced. The term ‘discrete’ is used for series of this type even when </a:t>
            </a:r>
            <a:r>
              <a:rPr lang="en-US" sz="2000" dirty="0" smtClean="0"/>
              <a:t>the measured </a:t>
            </a:r>
            <a:r>
              <a:rPr lang="en-US" sz="2000" dirty="0"/>
              <a:t>variable is a continuous variable</a:t>
            </a:r>
            <a:r>
              <a:rPr lang="en-US" sz="20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Time series that vary about a fixed level are said to be stationary in the mean like Figure 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In Figure b the time series does not vary about a fixed level and exhibits an overall trend . Moreover, the variance increases as the level of the series increases. Time series that exhibits these phenomena are said to be nonstationary in mean and variance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Time series containing seasonal variation are called seasonal time series.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989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733" y="2296338"/>
            <a:ext cx="5426567" cy="159865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22" y="3877079"/>
            <a:ext cx="5272236" cy="31304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585" y="2157730"/>
            <a:ext cx="4993414" cy="46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41" y="3421930"/>
            <a:ext cx="5663161" cy="129446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1" y="2011680"/>
            <a:ext cx="5510873" cy="14102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001" y="863165"/>
            <a:ext cx="5109997" cy="48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Stationary time series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" y="1863931"/>
            <a:ext cx="5766120" cy="152971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60" y="3660819"/>
            <a:ext cx="5639257" cy="136366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546" y="3983803"/>
            <a:ext cx="3217581" cy="265464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439" y="747704"/>
            <a:ext cx="3465888" cy="25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Trend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395" y="2536155"/>
            <a:ext cx="5719935" cy="243263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610" y="2659134"/>
            <a:ext cx="5630577" cy="264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24870" y="197874"/>
            <a:ext cx="4800896" cy="3374883"/>
          </a:xfrm>
        </p:spPr>
        <p:txBody>
          <a:bodyPr/>
          <a:lstStyle/>
          <a:p>
            <a:r>
              <a:rPr lang="en-US" dirty="0" smtClean="0"/>
              <a:t>Stochastic trend and differencing model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531" y="3572757"/>
            <a:ext cx="5743574" cy="158978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449" y="1634180"/>
            <a:ext cx="4443339" cy="492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ARIMA (Autoregressive integrated moving average)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36" y="1947438"/>
            <a:ext cx="8440651" cy="48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random Walk model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585" y="1761874"/>
            <a:ext cx="6762167" cy="50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57224" y="16454"/>
            <a:ext cx="10772775" cy="1658198"/>
          </a:xfrm>
        </p:spPr>
        <p:txBody>
          <a:bodyPr/>
          <a:lstStyle/>
          <a:p>
            <a:r>
              <a:rPr lang="en-US" dirty="0" smtClean="0"/>
              <a:t>The random walk model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699" y="1674652"/>
            <a:ext cx="5475022" cy="50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28" y="1433112"/>
            <a:ext cx="5491231" cy="321652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7828" y="0"/>
            <a:ext cx="10772775" cy="1658198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878" y="330304"/>
            <a:ext cx="3183148" cy="193984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577" y="2441275"/>
            <a:ext cx="2745750" cy="360584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10" y="4603034"/>
            <a:ext cx="4045030" cy="222046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594" y="2441275"/>
            <a:ext cx="2803602" cy="352820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7613" y="416569"/>
            <a:ext cx="2883583" cy="17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Fundamental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2333" y="0"/>
            <a:ext cx="10772775" cy="1658198"/>
          </a:xfrm>
        </p:spPr>
        <p:txBody>
          <a:bodyPr/>
          <a:lstStyle/>
          <a:p>
            <a:r>
              <a:rPr lang="en-US" dirty="0" smtClean="0"/>
              <a:t>The ARIMA (0,1,1) or IMA(1,1)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62" y="1250090"/>
            <a:ext cx="5302106" cy="427944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25" y="5352732"/>
            <a:ext cx="5272409" cy="84966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127" y="1440698"/>
            <a:ext cx="5849035" cy="47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9" y="2157731"/>
            <a:ext cx="5851868" cy="110946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60" y="3267190"/>
            <a:ext cx="5753472" cy="179651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836" y="166131"/>
            <a:ext cx="2952922" cy="363811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4898" y="0"/>
            <a:ext cx="2907102" cy="385507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6197" y="3959524"/>
            <a:ext cx="3386200" cy="289847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8890" y="3779600"/>
            <a:ext cx="2676717" cy="30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57224" y="7827"/>
            <a:ext cx="10772775" cy="1658198"/>
          </a:xfrm>
        </p:spPr>
        <p:txBody>
          <a:bodyPr/>
          <a:lstStyle/>
          <a:p>
            <a:r>
              <a:rPr lang="en-US" dirty="0" smtClean="0"/>
              <a:t>Variance and </a:t>
            </a:r>
            <a:r>
              <a:rPr lang="en-US" dirty="0" err="1" smtClean="0"/>
              <a:t>autocovariance</a:t>
            </a:r>
            <a:r>
              <a:rPr lang="en-US" dirty="0" smtClean="0"/>
              <a:t> of the ARIMA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95" y="1760897"/>
            <a:ext cx="5129679" cy="61999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95" y="2380890"/>
            <a:ext cx="5207044" cy="297611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103" y="1842127"/>
            <a:ext cx="5712596" cy="412735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103" y="5443170"/>
            <a:ext cx="5390742" cy="14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3" y="2292032"/>
            <a:ext cx="5741175" cy="202980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97" y="2292031"/>
            <a:ext cx="5650169" cy="29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stabilizing transformation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4" y="1663136"/>
            <a:ext cx="4415959" cy="507816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014" y="1912728"/>
            <a:ext cx="5766464" cy="166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80" y="299399"/>
            <a:ext cx="5230519" cy="5135243"/>
          </a:xfrm>
          <a:prstGeom prst="rect">
            <a:avLst/>
          </a:prstGeom>
        </p:spPr>
      </p:pic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/>
          <a:srcRect r="51742"/>
          <a:stretch/>
        </p:blipFill>
        <p:spPr>
          <a:xfrm>
            <a:off x="5356657" y="167054"/>
            <a:ext cx="5264452" cy="60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8" y="430200"/>
            <a:ext cx="5378786" cy="318343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r="51887"/>
          <a:stretch/>
        </p:blipFill>
        <p:spPr>
          <a:xfrm>
            <a:off x="83222" y="3613638"/>
            <a:ext cx="3181157" cy="371914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/>
          <a:srcRect r="43913"/>
          <a:stretch/>
        </p:blipFill>
        <p:spPr>
          <a:xfrm>
            <a:off x="5850976" y="140457"/>
            <a:ext cx="5023337" cy="503799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/>
          <a:srcRect l="-2935" t="-6269" r="38886" b="28373"/>
          <a:stretch/>
        </p:blipFill>
        <p:spPr>
          <a:xfrm>
            <a:off x="3514800" y="3238540"/>
            <a:ext cx="5372559" cy="43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2.1 Stochastic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stochastic process is a family of time indexed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belongs to a sample space and t belongs to an index set. In our discussion, we assume that the index set is the set of all integers.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 time series is a realization or sample function from a certain stochastic process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}.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50994"/>
            <a:ext cx="3313125" cy="1192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6057" y="2272393"/>
            <a:ext cx="5521549" cy="1850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179" y="2272393"/>
            <a:ext cx="4313470" cy="345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400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AR(1) &amp; MA(1)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03" y="1952921"/>
            <a:ext cx="5602682" cy="3736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906" y="1952921"/>
            <a:ext cx="5693314" cy="39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270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73" y="517972"/>
            <a:ext cx="10359668" cy="47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114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54" y="1492010"/>
            <a:ext cx="7944376" cy="45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948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60" y="860241"/>
            <a:ext cx="9412174" cy="52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25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72" y="103732"/>
            <a:ext cx="4890197" cy="6621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730" y="347782"/>
            <a:ext cx="5493310" cy="8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362" y="1471352"/>
            <a:ext cx="5588181" cy="31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620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29" y="1058863"/>
            <a:ext cx="8086876" cy="29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517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41" y="535675"/>
            <a:ext cx="8507658" cy="544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69" y="1478095"/>
            <a:ext cx="5978421" cy="726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29" y="2428615"/>
            <a:ext cx="6140632" cy="624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926" y="2979741"/>
            <a:ext cx="6552790" cy="1219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95" y="4020649"/>
            <a:ext cx="5713948" cy="1217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721" y="735172"/>
            <a:ext cx="5918640" cy="57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3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2.1 Stochastic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6656" y="2011680"/>
                <a:ext cx="10753725" cy="449072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Strictly stationary</a:t>
                </a:r>
              </a:p>
              <a:p>
                <a:r>
                  <a:rPr lang="en-US" dirty="0" smtClean="0"/>
                  <a:t>A process is said to be first order stationary in distribution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any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Second order stationary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any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nth order </a:t>
                </a:r>
                <a:r>
                  <a:rPr lang="en-US" dirty="0"/>
                  <a:t>stationary if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any </a:t>
                </a:r>
                <a:r>
                  <a:rPr lang="en-US" dirty="0" smtClean="0"/>
                  <a:t>n-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k.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Higher order stationary always implies a lower order of stationarity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process is said to be strictly (complete or strongly) stationary if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any n and k.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656" y="2011680"/>
                <a:ext cx="10753725" cy="4490720"/>
              </a:xfrm>
              <a:blipFill>
                <a:blip r:embed="rId2"/>
                <a:stretch>
                  <a:fillRect l="-737" t="-3121" r="-340" b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متروبوليتان">
  <a:themeElements>
    <a:clrScheme name="متروبوليتان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متروبوليتان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تروبوليتان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TM03457491[[fn=متروبوليتان]]</Template>
  <TotalTime>15882</TotalTime>
  <Words>509</Words>
  <Application>Microsoft Office PowerPoint</Application>
  <PresentationFormat>Widescreen</PresentationFormat>
  <Paragraphs>102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Arial</vt:lpstr>
      <vt:lpstr>Calibri Light</vt:lpstr>
      <vt:lpstr>Cambria Math</vt:lpstr>
      <vt:lpstr>Times New Roman</vt:lpstr>
      <vt:lpstr>Wingdings</vt:lpstr>
      <vt:lpstr>متروبوليتان</vt:lpstr>
      <vt:lpstr>Time Series Course</vt:lpstr>
      <vt:lpstr>Chapter 1</vt:lpstr>
      <vt:lpstr>Introduction</vt:lpstr>
      <vt:lpstr>1.2 Examples</vt:lpstr>
      <vt:lpstr>1.2 Examples</vt:lpstr>
      <vt:lpstr>Terminology</vt:lpstr>
      <vt:lpstr>Chapter 2</vt:lpstr>
      <vt:lpstr>2.1 Stochastic Process</vt:lpstr>
      <vt:lpstr>2.1 Stochastic Process</vt:lpstr>
      <vt:lpstr>2.1 Stochastic Process</vt:lpstr>
      <vt:lpstr>2.1 Stochastic Process</vt:lpstr>
      <vt:lpstr>n-th order weakly stationary</vt:lpstr>
      <vt:lpstr>Example</vt:lpstr>
      <vt:lpstr>Example</vt:lpstr>
      <vt:lpstr>Example</vt:lpstr>
      <vt:lpstr>note</vt:lpstr>
      <vt:lpstr>The Autocovariance and Autocorrelation functions</vt:lpstr>
      <vt:lpstr>Properties</vt:lpstr>
      <vt:lpstr>Properties</vt:lpstr>
      <vt:lpstr>The partial autocorrelation function</vt:lpstr>
      <vt:lpstr>The partial autocorrelation function</vt:lpstr>
      <vt:lpstr>White Noise</vt:lpstr>
      <vt:lpstr>Estimation of the mean, autocovariances and autocorrelations</vt:lpstr>
      <vt:lpstr>Sample Mean</vt:lpstr>
      <vt:lpstr>Sample mean</vt:lpstr>
      <vt:lpstr>Sample Autocovariance Function</vt:lpstr>
      <vt:lpstr>Sample Autocovariance Function</vt:lpstr>
      <vt:lpstr>Sample Autocorrelation Function</vt:lpstr>
      <vt:lpstr>Example</vt:lpstr>
      <vt:lpstr>Sample Partial Autocorrelation</vt:lpstr>
      <vt:lpstr>Example</vt:lpstr>
      <vt:lpstr>Moving Average and Autoregressive Representations of Time Series Process</vt:lpstr>
      <vt:lpstr>PowerPoint Presentation</vt:lpstr>
      <vt:lpstr>Autoregressive</vt:lpstr>
      <vt:lpstr>PowerPoint Presentation</vt:lpstr>
      <vt:lpstr>Chapter 3 </vt:lpstr>
      <vt:lpstr>3.1 Autoregressive Process</vt:lpstr>
      <vt:lpstr>The First order autoregressive AR(1) process</vt:lpstr>
      <vt:lpstr>Properties of AR(1)</vt:lpstr>
      <vt:lpstr>Example</vt:lpstr>
      <vt:lpstr>Example</vt:lpstr>
      <vt:lpstr>Second order Autoregressive AR(2)</vt:lpstr>
      <vt:lpstr>Properties of AR(2)</vt:lpstr>
      <vt:lpstr>Properties of AR(2)</vt:lpstr>
      <vt:lpstr>PowerPoint Presentation</vt:lpstr>
      <vt:lpstr>Example</vt:lpstr>
      <vt:lpstr>Example</vt:lpstr>
      <vt:lpstr>The general pth order autoregressive AR(p) process </vt:lpstr>
      <vt:lpstr>Moving Average</vt:lpstr>
      <vt:lpstr>Moving Average of Order one MA(1)</vt:lpstr>
      <vt:lpstr>MA (1)</vt:lpstr>
      <vt:lpstr>Example</vt:lpstr>
      <vt:lpstr>Moving Average of Order 2  MA(2)</vt:lpstr>
      <vt:lpstr>MA(2)</vt:lpstr>
      <vt:lpstr>Example</vt:lpstr>
      <vt:lpstr>MA(q)</vt:lpstr>
      <vt:lpstr>PowerPoint Presentation</vt:lpstr>
      <vt:lpstr>PowerPoint Presentation</vt:lpstr>
      <vt:lpstr>PowerPoint Presentation</vt:lpstr>
      <vt:lpstr>Example</vt:lpstr>
      <vt:lpstr>Example</vt:lpstr>
      <vt:lpstr>Chapter 4</vt:lpstr>
      <vt:lpstr>Non Stationary time series</vt:lpstr>
      <vt:lpstr>Deterministic Trend</vt:lpstr>
      <vt:lpstr>Stochastic trend and differencing model</vt:lpstr>
      <vt:lpstr>ARIMA (Autoregressive integrated moving average)</vt:lpstr>
      <vt:lpstr>The random Walk model</vt:lpstr>
      <vt:lpstr>The random walk model</vt:lpstr>
      <vt:lpstr>Example</vt:lpstr>
      <vt:lpstr>The ARIMA (0,1,1) or IMA(1,1)</vt:lpstr>
      <vt:lpstr>Example</vt:lpstr>
      <vt:lpstr>Variance and autocovariance of the ARIMA</vt:lpstr>
      <vt:lpstr>PowerPoint Presentation</vt:lpstr>
      <vt:lpstr>Variance stabilizing transformation</vt:lpstr>
      <vt:lpstr>PowerPoint Presentation</vt:lpstr>
      <vt:lpstr>PowerPoint Presentation</vt:lpstr>
      <vt:lpstr>Chapter 6</vt:lpstr>
      <vt:lpstr>PowerPoint Presentation</vt:lpstr>
      <vt:lpstr>PowerPoint Presentation</vt:lpstr>
      <vt:lpstr>PowerPoint Presentation</vt:lpstr>
      <vt:lpstr>AR(1) &amp; MA(1)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 Course</dc:title>
  <dc:creator>maha omair</dc:creator>
  <cp:lastModifiedBy>Maha Omair</cp:lastModifiedBy>
  <cp:revision>92</cp:revision>
  <dcterms:created xsi:type="dcterms:W3CDTF">2016-07-18T11:46:42Z</dcterms:created>
  <dcterms:modified xsi:type="dcterms:W3CDTF">2017-01-01T11:54:30Z</dcterms:modified>
</cp:coreProperties>
</file>