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DAF60829-80C3-4438-B1FD-A3F0D834B7B7}" type="datetimeFigureOut">
              <a:rPr lang="ar-SA" smtClean="0"/>
              <a:t>19/02/39</a:t>
            </a:fld>
            <a:endParaRPr lang="ar-SA"/>
          </a:p>
        </p:txBody>
      </p:sp>
      <p:sp>
        <p:nvSpPr>
          <p:cNvPr id="5" name="Footer Placeholder 4"/>
          <p:cNvSpPr>
            <a:spLocks noGrp="1"/>
          </p:cNvSpPr>
          <p:nvPr>
            <p:ph type="ftr" sz="quarter" idx="11"/>
          </p:nvPr>
        </p:nvSpPr>
        <p:spPr/>
        <p:txBody>
          <a:bodyPr/>
          <a:lstStyle/>
          <a:p>
            <a:endParaRPr lang="ar-SA"/>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6F6F329-6D9C-4070-AC79-DA8534BA12FA}"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AF60829-80C3-4438-B1FD-A3F0D834B7B7}" type="datetimeFigureOut">
              <a:rPr lang="ar-SA" smtClean="0"/>
              <a:t>19/02/39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6F6F329-6D9C-4070-AC79-DA8534BA12FA}"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AF60829-80C3-4438-B1FD-A3F0D834B7B7}" type="datetimeFigureOut">
              <a:rPr lang="ar-SA" smtClean="0"/>
              <a:t>19/02/39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6F6F329-6D9C-4070-AC79-DA8534BA12FA}"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AF60829-80C3-4438-B1FD-A3F0D834B7B7}" type="datetimeFigureOut">
              <a:rPr lang="ar-SA" smtClean="0"/>
              <a:t>19/02/39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6F6F329-6D9C-4070-AC79-DA8534BA12FA}"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DAF60829-80C3-4438-B1FD-A3F0D834B7B7}" type="datetimeFigureOut">
              <a:rPr lang="ar-SA" smtClean="0"/>
              <a:t>19/02/39</a:t>
            </a:fld>
            <a:endParaRPr lang="ar-SA"/>
          </a:p>
        </p:txBody>
      </p:sp>
      <p:sp>
        <p:nvSpPr>
          <p:cNvPr id="8" name="Slide Number Placeholder 7"/>
          <p:cNvSpPr>
            <a:spLocks noGrp="1"/>
          </p:cNvSpPr>
          <p:nvPr>
            <p:ph type="sldNum" sz="quarter" idx="11"/>
          </p:nvPr>
        </p:nvSpPr>
        <p:spPr/>
        <p:txBody>
          <a:bodyPr/>
          <a:lstStyle/>
          <a:p>
            <a:fld id="{46F6F329-6D9C-4070-AC79-DA8534BA12FA}" type="slidenum">
              <a:rPr lang="ar-SA" smtClean="0"/>
              <a:t>‹#›</a:t>
            </a:fld>
            <a:endParaRPr lang="ar-SA"/>
          </a:p>
        </p:txBody>
      </p:sp>
      <p:sp>
        <p:nvSpPr>
          <p:cNvPr id="9" name="Footer Placeholder 8"/>
          <p:cNvSpPr>
            <a:spLocks noGrp="1"/>
          </p:cNvSpPr>
          <p:nvPr>
            <p:ph type="ftr" sz="quarter" idx="12"/>
          </p:nvPr>
        </p:nvSpPr>
        <p:spPr/>
        <p:txBody>
          <a:bodyPr/>
          <a:lstStyle/>
          <a:p>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DAF60829-80C3-4438-B1FD-A3F0D834B7B7}" type="datetimeFigureOut">
              <a:rPr lang="ar-SA" smtClean="0"/>
              <a:t>19/02/39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6F6F329-6D9C-4070-AC79-DA8534BA12FA}"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DAF60829-80C3-4438-B1FD-A3F0D834B7B7}" type="datetimeFigureOut">
              <a:rPr lang="ar-SA" smtClean="0"/>
              <a:t>19/02/39</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46F6F329-6D9C-4070-AC79-DA8534BA12FA}"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DAF60829-80C3-4438-B1FD-A3F0D834B7B7}" type="datetimeFigureOut">
              <a:rPr lang="ar-SA" smtClean="0"/>
              <a:t>19/02/39</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46F6F329-6D9C-4070-AC79-DA8534BA12FA}"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F60829-80C3-4438-B1FD-A3F0D834B7B7}" type="datetimeFigureOut">
              <a:rPr lang="ar-SA" smtClean="0"/>
              <a:t>19/02/39</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46F6F329-6D9C-4070-AC79-DA8534BA12FA}"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AF60829-80C3-4438-B1FD-A3F0D834B7B7}" type="datetimeFigureOut">
              <a:rPr lang="ar-SA" smtClean="0"/>
              <a:t>19/02/39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6F6F329-6D9C-4070-AC79-DA8534BA12FA}"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AF60829-80C3-4438-B1FD-A3F0D834B7B7}" type="datetimeFigureOut">
              <a:rPr lang="ar-SA" smtClean="0"/>
              <a:t>19/02/39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46F6F329-6D9C-4070-AC79-DA8534BA12FA}" type="slidenum">
              <a:rPr lang="ar-SA" smtClean="0"/>
              <a:t>‹#›</a:t>
            </a:fld>
            <a:endParaRPr lang="ar-SA"/>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ar-SA" smtClean="0"/>
              <a:t>انقر لتحرير نمط العنوان الرئيسي</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DAF60829-80C3-4438-B1FD-A3F0D834B7B7}" type="datetimeFigureOut">
              <a:rPr lang="ar-SA" smtClean="0"/>
              <a:t>19/02/39</a:t>
            </a:fld>
            <a:endParaRPr lang="ar-SA"/>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ar-SA"/>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46F6F329-6D9C-4070-AC79-DA8534BA12FA}" type="slidenum">
              <a:rPr lang="ar-SA" smtClean="0"/>
              <a:t>‹#›</a:t>
            </a:fld>
            <a:endParaRPr lang="ar-SA"/>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r" defTabSz="914400" rtl="1"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r" defTabSz="914400" rtl="1"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763688" y="404664"/>
            <a:ext cx="5544616" cy="936104"/>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sp>
        <p:nvSpPr>
          <p:cNvPr id="5" name="مربع نص 4"/>
          <p:cNvSpPr txBox="1"/>
          <p:nvPr/>
        </p:nvSpPr>
        <p:spPr>
          <a:xfrm>
            <a:off x="2843808" y="692696"/>
            <a:ext cx="4248472" cy="461665"/>
          </a:xfrm>
          <a:prstGeom prst="rect">
            <a:avLst/>
          </a:prstGeom>
          <a:noFill/>
        </p:spPr>
        <p:txBody>
          <a:bodyPr wrap="square" rtlCol="1">
            <a:spAutoFit/>
          </a:bodyPr>
          <a:lstStyle/>
          <a:p>
            <a:pPr algn="ctr"/>
            <a:r>
              <a:rPr lang="ar-SA" sz="2400" b="1" dirty="0" smtClean="0">
                <a:solidFill>
                  <a:srgbClr val="FF0000"/>
                </a:solidFill>
              </a:rPr>
              <a:t>برامج التأهيل</a:t>
            </a:r>
            <a:endParaRPr lang="ar-SA" sz="2400" b="1" dirty="0">
              <a:solidFill>
                <a:srgbClr val="FF0000"/>
              </a:solidFill>
            </a:endParaRPr>
          </a:p>
        </p:txBody>
      </p:sp>
      <p:sp>
        <p:nvSpPr>
          <p:cNvPr id="6" name="مربع نص 5"/>
          <p:cNvSpPr txBox="1"/>
          <p:nvPr/>
        </p:nvSpPr>
        <p:spPr>
          <a:xfrm>
            <a:off x="467544" y="1772816"/>
            <a:ext cx="8136904" cy="4154984"/>
          </a:xfrm>
          <a:prstGeom prst="rect">
            <a:avLst/>
          </a:prstGeom>
          <a:noFill/>
        </p:spPr>
        <p:txBody>
          <a:bodyPr wrap="square" rtlCol="1">
            <a:spAutoFit/>
          </a:bodyPr>
          <a:lstStyle/>
          <a:p>
            <a:pPr marL="342900" indent="-342900">
              <a:buFont typeface="Wingdings" pitchFamily="2" charset="2"/>
              <a:buChar char="Ø"/>
            </a:pPr>
            <a:r>
              <a:rPr lang="ar-SA" sz="2400" dirty="0"/>
              <a:t>تتكون عملية التأهيل من مجموعة من البرامج والأنشطة تضم مجموعة </a:t>
            </a:r>
            <a:r>
              <a:rPr lang="ar-SA" sz="2400" dirty="0" smtClean="0"/>
              <a:t>من الاختصاصات </a:t>
            </a:r>
            <a:r>
              <a:rPr lang="ar-SA" sz="2400" dirty="0"/>
              <a:t>والمهن وتشكل فيما بينهما ما يسمى بفريق التأهيل متعدد الاختصاصات</a:t>
            </a:r>
            <a:r>
              <a:rPr lang="ar-SA" sz="2400" dirty="0" smtClean="0"/>
              <a:t>.</a:t>
            </a:r>
          </a:p>
          <a:p>
            <a:pPr marL="342900" indent="-342900">
              <a:buFont typeface="Wingdings" pitchFamily="2" charset="2"/>
              <a:buChar char="Ø"/>
            </a:pPr>
            <a:endParaRPr lang="en-US" sz="2400" dirty="0"/>
          </a:p>
          <a:p>
            <a:pPr marL="342900" indent="-342900">
              <a:buFont typeface="Wingdings" pitchFamily="2" charset="2"/>
              <a:buChar char="Ø"/>
            </a:pPr>
            <a:r>
              <a:rPr lang="ar-SA" sz="2400" dirty="0"/>
              <a:t>ويسعى فريق التأهيل إلى وضع الخطط والبرامج والأنشطة التأهيلية المطلوبة لكل حالة على انفراد وفقاً لما يتوفر لدى هذا الفريق من معلومات وتقارير واختبارات حول الحالة و وفقاً للظروف والاحتياجات الخاصة للفرد المعاق</a:t>
            </a:r>
            <a:r>
              <a:rPr lang="ar-SA" sz="2400" dirty="0" smtClean="0"/>
              <a:t>.</a:t>
            </a:r>
          </a:p>
          <a:p>
            <a:pPr marL="342900" indent="-342900">
              <a:buFont typeface="Wingdings" pitchFamily="2" charset="2"/>
              <a:buChar char="Ø"/>
            </a:pPr>
            <a:endParaRPr lang="ar-SA" sz="2400" dirty="0"/>
          </a:p>
          <a:p>
            <a:pPr marL="342900" indent="-342900">
              <a:buFont typeface="Wingdings" pitchFamily="2" charset="2"/>
              <a:buChar char="Ø"/>
            </a:pPr>
            <a:r>
              <a:rPr lang="ar-SA" sz="2400" dirty="0" smtClean="0"/>
              <a:t> </a:t>
            </a:r>
            <a:r>
              <a:rPr lang="ar-SA" sz="2400" dirty="0"/>
              <a:t>ولأن كل حالة لها ظروفها وأوضاعها ومتطلباتها الخاصة فأن تشكيل فريق تأهيل وبالتالي البرامج والأنشطة التأهيلية تختلف وفقاً لاختلاف الاحتياجات التأهيلية الخاصة للفرد.</a:t>
            </a:r>
          </a:p>
        </p:txBody>
      </p:sp>
    </p:spTree>
    <p:extLst>
      <p:ext uri="{BB962C8B-B14F-4D97-AF65-F5344CB8AC3E}">
        <p14:creationId xmlns:p14="http://schemas.microsoft.com/office/powerpoint/2010/main" val="2334185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887904" y="110437"/>
            <a:ext cx="5184576" cy="7200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SA"/>
          </a:p>
        </p:txBody>
      </p:sp>
      <p:sp>
        <p:nvSpPr>
          <p:cNvPr id="5" name="مربع نص 4"/>
          <p:cNvSpPr txBox="1"/>
          <p:nvPr/>
        </p:nvSpPr>
        <p:spPr>
          <a:xfrm>
            <a:off x="195716" y="980728"/>
            <a:ext cx="8568952" cy="5632311"/>
          </a:xfrm>
          <a:prstGeom prst="rect">
            <a:avLst/>
          </a:prstGeom>
          <a:noFill/>
        </p:spPr>
        <p:txBody>
          <a:bodyPr wrap="square" rtlCol="1">
            <a:spAutoFit/>
          </a:bodyPr>
          <a:lstStyle/>
          <a:p>
            <a:pPr marL="342900" indent="-342900">
              <a:buFont typeface="Wingdings" pitchFamily="2" charset="2"/>
              <a:buChar char="Ø"/>
            </a:pPr>
            <a:r>
              <a:rPr lang="ar-SA" sz="2400" dirty="0" smtClean="0"/>
              <a:t>يتعرض </a:t>
            </a:r>
            <a:r>
              <a:rPr lang="ar-SA" sz="2400" dirty="0"/>
              <a:t>الأفراد الذين يصابون بحالة من العجز لمشاكل عديدة ومعقدة تعود عليهم وعلى أسرهم بآثار سلبية </a:t>
            </a:r>
            <a:r>
              <a:rPr lang="ar-SA" sz="2400" dirty="0" smtClean="0"/>
              <a:t>ولابد </a:t>
            </a:r>
            <a:r>
              <a:rPr lang="ar-SA" sz="2400" dirty="0"/>
              <a:t>من العمل على مواجهتها ووضع حلول لها حتى لا يكون لها أي تأثير سلبي على نجاح برنامج </a:t>
            </a:r>
            <a:r>
              <a:rPr lang="ar-SA" sz="2400" dirty="0" smtClean="0"/>
              <a:t>التأهيل.</a:t>
            </a:r>
            <a:endParaRPr lang="en-US" sz="2400" dirty="0"/>
          </a:p>
          <a:p>
            <a:pPr marL="342900" indent="-342900">
              <a:buFont typeface="Wingdings" pitchFamily="2" charset="2"/>
              <a:buChar char="Ø"/>
            </a:pPr>
            <a:r>
              <a:rPr lang="ar-SA" sz="2400" dirty="0"/>
              <a:t>إن الآثار النفسية التي تتركها حالة العجز على حياة الفرد وعلى حياة أسرته غالباً ما تكون من الدرجة العميقة وتحتاج إلى جهود كبيرة في العمل على التخفيف من المشاعر والضغوط النفسية التي يمكن إن تنشأ عن حالة العجز </a:t>
            </a:r>
            <a:r>
              <a:rPr lang="ar-SA" sz="2400" dirty="0" smtClean="0"/>
              <a:t>.</a:t>
            </a:r>
            <a:endParaRPr lang="en-US" sz="2400" dirty="0"/>
          </a:p>
          <a:p>
            <a:pPr marL="342900" indent="-342900">
              <a:buFont typeface="Wingdings" pitchFamily="2" charset="2"/>
              <a:buChar char="Ø"/>
            </a:pPr>
            <a:r>
              <a:rPr lang="ar-SA" sz="2400" dirty="0" smtClean="0"/>
              <a:t>وتشير الدارسات </a:t>
            </a:r>
            <a:r>
              <a:rPr lang="ar-SA" sz="2400" dirty="0"/>
              <a:t>التي اهتمت بالآثار النفسية الناجمة عن ولادة طفل </a:t>
            </a:r>
            <a:r>
              <a:rPr lang="ar-SA" sz="2400" dirty="0" smtClean="0"/>
              <a:t>معاق </a:t>
            </a:r>
            <a:r>
              <a:rPr lang="ar-SA" sz="2400" dirty="0"/>
              <a:t>في الأسرة أكدت أن هذه الأسرة </a:t>
            </a:r>
            <a:r>
              <a:rPr lang="ar-SA" sz="2400" dirty="0" smtClean="0"/>
              <a:t>تتعرض لعدد من الضغوط </a:t>
            </a:r>
            <a:r>
              <a:rPr lang="ar-SA" sz="2400" dirty="0"/>
              <a:t>ومن بين أهم و أبرز هذه الضغوط النفسية التي يتعرض إليها أفراد الأسرة هي الشعور بالخجل أو الدونية أو الشعور بالذنب </a:t>
            </a:r>
            <a:r>
              <a:rPr lang="ar-SA" sz="2400" dirty="0" smtClean="0"/>
              <a:t>و </a:t>
            </a:r>
            <a:r>
              <a:rPr lang="ar-SA" sz="2400" dirty="0"/>
              <a:t>إنكار الإعاقة , الحماية الزائدة أو رفض الطفل أو رفض الإعاقة أو الانعزال عن الحياة الاجتماعية وعدم المشاركة فيها وتحديد علاقة الأسرة بغيرها من </a:t>
            </a:r>
            <a:r>
              <a:rPr lang="ar-SA" sz="2400" dirty="0" smtClean="0"/>
              <a:t>الأسر.</a:t>
            </a:r>
            <a:endParaRPr lang="en-US" sz="2400" dirty="0"/>
          </a:p>
          <a:p>
            <a:pPr marL="342900" indent="-342900">
              <a:buFont typeface="Wingdings" pitchFamily="2" charset="2"/>
              <a:buChar char="Ø"/>
            </a:pPr>
            <a:r>
              <a:rPr lang="ar-SA" sz="2400" dirty="0"/>
              <a:t>إن حالة العجز تؤثر بشكل كبير على فهم وتقدير الفرد  </a:t>
            </a:r>
            <a:r>
              <a:rPr lang="ar-SA" sz="2400" dirty="0" smtClean="0"/>
              <a:t>لذاته </a:t>
            </a:r>
            <a:r>
              <a:rPr lang="ar-SA" sz="2400" dirty="0"/>
              <a:t>وتجعله يعيش في حالة من القلق و التوتر و الخوف وتزيد من الضغوط النفسية عليه إلى درجة قد تؤثر على نظرته للحياة وثقته بالآخرين وتقدمه في البرنامج التأهيلي </a:t>
            </a:r>
            <a:r>
              <a:rPr lang="ar-SA" sz="2400" dirty="0" smtClean="0"/>
              <a:t>.</a:t>
            </a:r>
            <a:endParaRPr lang="ar-SA" sz="2400" b="1" dirty="0">
              <a:solidFill>
                <a:srgbClr val="FF0000"/>
              </a:solidFill>
            </a:endParaRPr>
          </a:p>
        </p:txBody>
      </p:sp>
      <p:sp>
        <p:nvSpPr>
          <p:cNvPr id="2" name="مربع نص 1"/>
          <p:cNvSpPr txBox="1"/>
          <p:nvPr/>
        </p:nvSpPr>
        <p:spPr>
          <a:xfrm>
            <a:off x="2139932" y="245664"/>
            <a:ext cx="4680520" cy="461665"/>
          </a:xfrm>
          <a:prstGeom prst="rect">
            <a:avLst/>
          </a:prstGeom>
          <a:noFill/>
        </p:spPr>
        <p:txBody>
          <a:bodyPr wrap="square" rtlCol="1">
            <a:spAutoFit/>
          </a:bodyPr>
          <a:lstStyle/>
          <a:p>
            <a:pPr algn="ctr"/>
            <a:r>
              <a:rPr lang="ar-SA" sz="2400" b="1" dirty="0" smtClean="0">
                <a:solidFill>
                  <a:srgbClr val="00B050"/>
                </a:solidFill>
              </a:rPr>
              <a:t>ثانياً : برنامج التأهيل النفسي</a:t>
            </a:r>
            <a:endParaRPr lang="ar-SA" sz="2400" b="1" dirty="0">
              <a:solidFill>
                <a:srgbClr val="00B050"/>
              </a:solidFill>
            </a:endParaRPr>
          </a:p>
        </p:txBody>
      </p:sp>
    </p:spTree>
    <p:extLst>
      <p:ext uri="{BB962C8B-B14F-4D97-AF65-F5344CB8AC3E}">
        <p14:creationId xmlns:p14="http://schemas.microsoft.com/office/powerpoint/2010/main" val="163833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887904" y="0"/>
            <a:ext cx="5184576" cy="7200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SA"/>
          </a:p>
        </p:txBody>
      </p:sp>
      <p:sp>
        <p:nvSpPr>
          <p:cNvPr id="5" name="مربع نص 4"/>
          <p:cNvSpPr txBox="1"/>
          <p:nvPr/>
        </p:nvSpPr>
        <p:spPr>
          <a:xfrm>
            <a:off x="195716" y="786408"/>
            <a:ext cx="8568952" cy="6001643"/>
          </a:xfrm>
          <a:prstGeom prst="rect">
            <a:avLst/>
          </a:prstGeom>
          <a:noFill/>
        </p:spPr>
        <p:txBody>
          <a:bodyPr wrap="square" rtlCol="1">
            <a:spAutoFit/>
          </a:bodyPr>
          <a:lstStyle/>
          <a:p>
            <a:pPr marL="342900" indent="-342900">
              <a:buFont typeface="Arial" pitchFamily="34" charset="0"/>
              <a:buChar char="•"/>
            </a:pPr>
            <a:r>
              <a:rPr lang="ar-SA" sz="2400" dirty="0" smtClean="0"/>
              <a:t>التأهيل </a:t>
            </a:r>
            <a:r>
              <a:rPr lang="ar-SA" sz="2400" dirty="0"/>
              <a:t>النفسي هو برنامج من برامج علمية التأهيل الشامل والتي تركز على شخصية الفرد </a:t>
            </a:r>
            <a:r>
              <a:rPr lang="ar-SA" sz="2400" dirty="0" smtClean="0"/>
              <a:t>و </a:t>
            </a:r>
            <a:r>
              <a:rPr lang="ar-SA" sz="2400" dirty="0"/>
              <a:t>على أسرته بهدف مساعدتهم على تقبل فكرة العجز والتكيف أو التأقلم معها لتحقيق أقصى فائدة ممكنة من برامج التأهيل </a:t>
            </a:r>
            <a:r>
              <a:rPr lang="ar-SA" sz="2400" dirty="0" smtClean="0"/>
              <a:t>.</a:t>
            </a:r>
            <a:endParaRPr lang="en-US" sz="2400" dirty="0"/>
          </a:p>
          <a:p>
            <a:pPr marL="342900" indent="-342900">
              <a:buFont typeface="Arial" pitchFamily="34" charset="0"/>
              <a:buChar char="•"/>
            </a:pPr>
            <a:r>
              <a:rPr lang="ar-SA" sz="2400" dirty="0"/>
              <a:t>إن الظروف النفسية للفرد </a:t>
            </a:r>
            <a:r>
              <a:rPr lang="ar-SA" sz="2400" dirty="0" smtClean="0"/>
              <a:t>وأسرته </a:t>
            </a:r>
            <a:r>
              <a:rPr lang="ar-SA" sz="2400" dirty="0"/>
              <a:t>تلعب دورا بارزاً وحيوياً في تقبل حالة العجز والحد من نواتجها و التغلب على آثارها السلبية أو في تحول حالة العجز إلى إعاقة .</a:t>
            </a:r>
            <a:endParaRPr lang="en-US" sz="2400" dirty="0"/>
          </a:p>
          <a:p>
            <a:pPr marL="342900" indent="-342900">
              <a:buFont typeface="Arial" pitchFamily="34" charset="0"/>
              <a:buChar char="•"/>
            </a:pPr>
            <a:r>
              <a:rPr lang="ar-SA" sz="2400" dirty="0"/>
              <a:t>لذا فأن برنامج التأهيل النفسي يركز على مجموعة من الأنشطة والخدمات التي تهدف إلى مساعدة </a:t>
            </a:r>
            <a:r>
              <a:rPr lang="ar-SA" sz="2400" dirty="0" smtClean="0"/>
              <a:t>الفرد </a:t>
            </a:r>
            <a:r>
              <a:rPr lang="ar-SA" sz="2400" dirty="0"/>
              <a:t>وأسرته على التكيف مع حالة العجز والتعامل </a:t>
            </a:r>
            <a:r>
              <a:rPr lang="ar-SA" sz="2400" dirty="0" smtClean="0"/>
              <a:t>بإيجابية </a:t>
            </a:r>
            <a:r>
              <a:rPr lang="ar-SA" sz="2400" dirty="0"/>
              <a:t>مع الآثار النفسية السلبية لحالة العجز للإفادة إلى أكبر حد ممكن من عملية التأهيل </a:t>
            </a:r>
            <a:r>
              <a:rPr lang="ar-SA" sz="2400" dirty="0" smtClean="0"/>
              <a:t>.</a:t>
            </a:r>
            <a:endParaRPr lang="en-US" sz="2400" dirty="0"/>
          </a:p>
          <a:p>
            <a:pPr marL="342900" indent="-342900">
              <a:buFont typeface="Arial" pitchFamily="34" charset="0"/>
              <a:buChar char="•"/>
            </a:pPr>
            <a:r>
              <a:rPr lang="ar-SA" sz="2400" dirty="0"/>
              <a:t>يعرف </a:t>
            </a:r>
            <a:r>
              <a:rPr lang="ar-SA" sz="2400" dirty="0" smtClean="0"/>
              <a:t>التأهيل </a:t>
            </a:r>
            <a:r>
              <a:rPr lang="ar-SA" sz="2400" dirty="0"/>
              <a:t>النفسي </a:t>
            </a:r>
            <a:r>
              <a:rPr lang="ar-SA" sz="2400" dirty="0" smtClean="0"/>
              <a:t>بأنه ( </a:t>
            </a:r>
            <a:r>
              <a:rPr lang="ar-SA" sz="2400" dirty="0"/>
              <a:t>مجموعة الخدمات المتخصصة التي تهدف إلى مساعدة الفرد على مواجهة المشكلات وتحديد أسبابها وفهمها </a:t>
            </a:r>
            <a:r>
              <a:rPr lang="ar-SA" sz="2400" dirty="0" smtClean="0"/>
              <a:t>واتخاذ </a:t>
            </a:r>
            <a:r>
              <a:rPr lang="ar-SA" sz="2400" dirty="0"/>
              <a:t>القرارات المناسبة </a:t>
            </a:r>
            <a:r>
              <a:rPr lang="ar-SA" sz="2400" dirty="0" smtClean="0"/>
              <a:t> </a:t>
            </a:r>
            <a:r>
              <a:rPr lang="ar-SA" sz="2400" dirty="0"/>
              <a:t>التي من خلاها سيتم فهم أبعاد شخصيته وقدراته وتحقيق أقصى درجة ممكنة من التكيف و العمل و الوصول إلى مفهوم ايجابي لذات </a:t>
            </a:r>
            <a:r>
              <a:rPr lang="ar-SA" sz="2400" dirty="0" smtClean="0"/>
              <a:t>) .</a:t>
            </a:r>
            <a:endParaRPr lang="en-US" sz="2400" dirty="0"/>
          </a:p>
          <a:p>
            <a:pPr marL="342900" indent="-342900">
              <a:buFont typeface="Arial" pitchFamily="34" charset="0"/>
              <a:buChar char="•"/>
            </a:pPr>
            <a:r>
              <a:rPr lang="ar-SA" sz="2400" dirty="0" smtClean="0"/>
              <a:t>لا </a:t>
            </a:r>
            <a:r>
              <a:rPr lang="ar-SA" sz="2400" dirty="0"/>
              <a:t>يقتصر برنامج التأهيل النفسي على مرحلة بعينها من مراحل عملية التأهيل بل هو عملية أساسية يجب أن تتزامن مع جميع المراحل بدءاً من مرحلة الاكتشاف المبكر وتشخيص الإعاقة وحتى مرحلة الاندماج في المجتمع وإقفال الحالة.</a:t>
            </a:r>
            <a:endParaRPr lang="en-US" sz="2400" dirty="0"/>
          </a:p>
          <a:p>
            <a:pPr marL="342900" indent="-342900">
              <a:buFont typeface="Wingdings" pitchFamily="2" charset="2"/>
              <a:buChar char="Ø"/>
            </a:pPr>
            <a:endParaRPr lang="ar-SA" sz="2400" b="1" dirty="0">
              <a:solidFill>
                <a:srgbClr val="FF0000"/>
              </a:solidFill>
            </a:endParaRPr>
          </a:p>
        </p:txBody>
      </p:sp>
      <p:sp>
        <p:nvSpPr>
          <p:cNvPr id="2" name="مربع نص 1"/>
          <p:cNvSpPr txBox="1"/>
          <p:nvPr/>
        </p:nvSpPr>
        <p:spPr>
          <a:xfrm>
            <a:off x="2139932" y="129207"/>
            <a:ext cx="4680520" cy="461665"/>
          </a:xfrm>
          <a:prstGeom prst="rect">
            <a:avLst/>
          </a:prstGeom>
          <a:noFill/>
        </p:spPr>
        <p:txBody>
          <a:bodyPr wrap="square" rtlCol="1">
            <a:spAutoFit/>
          </a:bodyPr>
          <a:lstStyle/>
          <a:p>
            <a:pPr algn="ctr"/>
            <a:r>
              <a:rPr lang="ar-SA" sz="2400" b="1" dirty="0" smtClean="0">
                <a:solidFill>
                  <a:srgbClr val="00B050"/>
                </a:solidFill>
              </a:rPr>
              <a:t>مفهوم التأهيل النفسي</a:t>
            </a:r>
            <a:endParaRPr lang="ar-SA" sz="2400" b="1" dirty="0">
              <a:solidFill>
                <a:srgbClr val="00B050"/>
              </a:solidFill>
            </a:endParaRPr>
          </a:p>
        </p:txBody>
      </p:sp>
    </p:spTree>
    <p:extLst>
      <p:ext uri="{BB962C8B-B14F-4D97-AF65-F5344CB8AC3E}">
        <p14:creationId xmlns:p14="http://schemas.microsoft.com/office/powerpoint/2010/main" val="2193648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887904" y="0"/>
            <a:ext cx="5184576" cy="7200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SA"/>
          </a:p>
        </p:txBody>
      </p:sp>
      <p:sp>
        <p:nvSpPr>
          <p:cNvPr id="5" name="مربع نص 4"/>
          <p:cNvSpPr txBox="1"/>
          <p:nvPr/>
        </p:nvSpPr>
        <p:spPr>
          <a:xfrm>
            <a:off x="195716" y="720080"/>
            <a:ext cx="8568952" cy="6001643"/>
          </a:xfrm>
          <a:prstGeom prst="rect">
            <a:avLst/>
          </a:prstGeom>
          <a:noFill/>
        </p:spPr>
        <p:txBody>
          <a:bodyPr wrap="square" rtlCol="1">
            <a:spAutoFit/>
          </a:bodyPr>
          <a:lstStyle/>
          <a:p>
            <a:r>
              <a:rPr lang="ar-SA" sz="2400" u="sng" dirty="0" smtClean="0">
                <a:solidFill>
                  <a:srgbClr val="FF0000"/>
                </a:solidFill>
              </a:rPr>
              <a:t>أولاً </a:t>
            </a:r>
            <a:r>
              <a:rPr lang="ar-SA" sz="2400" u="sng" dirty="0">
                <a:solidFill>
                  <a:srgbClr val="FF0000"/>
                </a:solidFill>
              </a:rPr>
              <a:t>: الأهداف الموجهة نحو الفرد المعاق : </a:t>
            </a:r>
            <a:endParaRPr lang="en-US" sz="2400" u="sng" dirty="0">
              <a:solidFill>
                <a:srgbClr val="FF0000"/>
              </a:solidFill>
            </a:endParaRPr>
          </a:p>
          <a:p>
            <a:pPr marL="342900" lvl="0" indent="-342900">
              <a:buFont typeface="Arial" pitchFamily="34" charset="0"/>
              <a:buChar char="•"/>
            </a:pPr>
            <a:r>
              <a:rPr lang="ar-SA" sz="2400" dirty="0"/>
              <a:t>مساعده الفرد المعاق على فهم وتقدير خصائصه النفسية ومعرفه إمكاناته الجسمية والعقلية والاجتماعية والمهنية وتطوير اتجاهات ايجابية نحو الذات </a:t>
            </a:r>
            <a:r>
              <a:rPr lang="ar-SA" sz="2400" dirty="0" smtClean="0"/>
              <a:t>.</a:t>
            </a:r>
            <a:endParaRPr lang="en-US" sz="2400" dirty="0"/>
          </a:p>
          <a:p>
            <a:pPr marL="342900" lvl="0" indent="-342900">
              <a:buFont typeface="Arial" pitchFamily="34" charset="0"/>
              <a:buChar char="•"/>
            </a:pPr>
            <a:r>
              <a:rPr lang="ar-SA" sz="2400" dirty="0"/>
              <a:t>خفض مشاعر التوتر والقلق التي تعانى منها الفرد المعوق ومساعدته على ضبط عواطفه وانفعالاته.</a:t>
            </a:r>
            <a:endParaRPr lang="en-US" sz="2400" dirty="0"/>
          </a:p>
          <a:p>
            <a:pPr marL="342900" lvl="0" indent="-342900">
              <a:buFont typeface="Arial" pitchFamily="34" charset="0"/>
              <a:buChar char="•"/>
            </a:pPr>
            <a:r>
              <a:rPr lang="ar-SA" sz="2400" dirty="0"/>
              <a:t>مساعده الفرد لمعوق على تطوير اتجاهات ايجابيه نحو الحياة والعمل والمجتمع .</a:t>
            </a:r>
            <a:endParaRPr lang="en-US" sz="2400" dirty="0"/>
          </a:p>
          <a:p>
            <a:pPr marL="342900" lvl="0" indent="-342900">
              <a:buFont typeface="Arial" pitchFamily="34" charset="0"/>
              <a:buChar char="•"/>
            </a:pPr>
            <a:r>
              <a:rPr lang="ar-SA" sz="2400" dirty="0"/>
              <a:t>مساعده الفرد المعوق على تحقيق أقصى درجه ممكنه من التوافق الشخصي وتقبله لذاته وظروفه وواقعه الجديد.</a:t>
            </a:r>
            <a:endParaRPr lang="en-US" sz="2400" dirty="0"/>
          </a:p>
          <a:p>
            <a:pPr marL="342900" lvl="0" indent="-342900">
              <a:buFont typeface="Arial" pitchFamily="34" charset="0"/>
              <a:buChar char="•"/>
            </a:pPr>
            <a:r>
              <a:rPr lang="ar-SA" sz="2400" dirty="0"/>
              <a:t>مساعدة الفرد المعوق على فهم خصائصه الشخصية ومعرفة إمكانياته المتبقية وتنمية قدرته على مواجهة المشكلات التي يمكن إن تواجهه خلال عملية التأهيل.</a:t>
            </a:r>
            <a:endParaRPr lang="en-US" sz="2400" dirty="0"/>
          </a:p>
          <a:p>
            <a:pPr marL="342900" lvl="0" indent="-342900">
              <a:buFont typeface="Arial" pitchFamily="34" charset="0"/>
              <a:buChar char="•"/>
            </a:pPr>
            <a:r>
              <a:rPr lang="ar-SA" sz="2400" dirty="0"/>
              <a:t>مساعده الفرد المعوق على تحقيق أقصى ما يمكن من التوافق الاجتماعي والمهني وذلك من خلال مساعدته على تكوين علاقات ناجحة مع الآخرين والخروج من العزلة والاندماج في الحياة العامة .</a:t>
            </a:r>
            <a:endParaRPr lang="en-US" sz="2400" dirty="0"/>
          </a:p>
          <a:p>
            <a:pPr marL="342900" lvl="0" indent="-342900">
              <a:buFont typeface="Arial" pitchFamily="34" charset="0"/>
              <a:buChar char="•"/>
            </a:pPr>
            <a:r>
              <a:rPr lang="ar-SA" sz="2400" dirty="0"/>
              <a:t>مساعده الفرد المعوق على الاختيار المهني السليم الذي يتناسب مع عجزه وميوله واستعداداته المهنية ومتطلبات سوق العمل .</a:t>
            </a:r>
            <a:endParaRPr lang="en-US" sz="2400" dirty="0"/>
          </a:p>
          <a:p>
            <a:pPr marL="342900" lvl="0" indent="-342900">
              <a:buFont typeface="Arial" pitchFamily="34" charset="0"/>
              <a:buChar char="•"/>
            </a:pPr>
            <a:r>
              <a:rPr lang="ar-SA" sz="2400" dirty="0"/>
              <a:t> العمل على تعديل بعض العادات السلوكية الخاطئة التي قد تنشا عن حالة الإعاقة </a:t>
            </a:r>
            <a:r>
              <a:rPr lang="ar-SA" sz="2400" dirty="0" smtClean="0"/>
              <a:t>.</a:t>
            </a:r>
            <a:endParaRPr lang="en-US" sz="2400" dirty="0"/>
          </a:p>
        </p:txBody>
      </p:sp>
      <p:sp>
        <p:nvSpPr>
          <p:cNvPr id="2" name="مربع نص 1"/>
          <p:cNvSpPr txBox="1"/>
          <p:nvPr/>
        </p:nvSpPr>
        <p:spPr>
          <a:xfrm>
            <a:off x="2139932" y="129207"/>
            <a:ext cx="4680520" cy="461665"/>
          </a:xfrm>
          <a:prstGeom prst="rect">
            <a:avLst/>
          </a:prstGeom>
          <a:noFill/>
        </p:spPr>
        <p:txBody>
          <a:bodyPr wrap="square" rtlCol="1">
            <a:spAutoFit/>
          </a:bodyPr>
          <a:lstStyle/>
          <a:p>
            <a:pPr algn="ctr"/>
            <a:r>
              <a:rPr lang="ar-SA" sz="2400" b="1" dirty="0" smtClean="0">
                <a:solidFill>
                  <a:srgbClr val="00B050"/>
                </a:solidFill>
              </a:rPr>
              <a:t>أهداف التأهيل النفسي</a:t>
            </a:r>
            <a:endParaRPr lang="ar-SA" sz="2400" b="1" dirty="0">
              <a:solidFill>
                <a:srgbClr val="00B050"/>
              </a:solidFill>
            </a:endParaRPr>
          </a:p>
        </p:txBody>
      </p:sp>
    </p:spTree>
    <p:extLst>
      <p:ext uri="{BB962C8B-B14F-4D97-AF65-F5344CB8AC3E}">
        <p14:creationId xmlns:p14="http://schemas.microsoft.com/office/powerpoint/2010/main" val="3618421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887904" y="0"/>
            <a:ext cx="5184576" cy="7200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SA"/>
          </a:p>
        </p:txBody>
      </p:sp>
      <p:sp>
        <p:nvSpPr>
          <p:cNvPr id="5" name="مربع نص 4"/>
          <p:cNvSpPr txBox="1"/>
          <p:nvPr/>
        </p:nvSpPr>
        <p:spPr>
          <a:xfrm>
            <a:off x="195716" y="980728"/>
            <a:ext cx="8568952" cy="3785652"/>
          </a:xfrm>
          <a:prstGeom prst="rect">
            <a:avLst/>
          </a:prstGeom>
          <a:noFill/>
        </p:spPr>
        <p:txBody>
          <a:bodyPr wrap="square" rtlCol="1">
            <a:spAutoFit/>
          </a:bodyPr>
          <a:lstStyle/>
          <a:p>
            <a:r>
              <a:rPr lang="ar-SA" sz="2400" u="sng" dirty="0" smtClean="0">
                <a:solidFill>
                  <a:srgbClr val="FF0000"/>
                </a:solidFill>
              </a:rPr>
              <a:t>ثانيا </a:t>
            </a:r>
            <a:r>
              <a:rPr lang="ar-SA" sz="2400" u="sng" dirty="0">
                <a:solidFill>
                  <a:srgbClr val="FF0000"/>
                </a:solidFill>
              </a:rPr>
              <a:t>: الأهداف الموجهة نحو </a:t>
            </a:r>
            <a:r>
              <a:rPr lang="ar-SA" sz="2400" u="sng" dirty="0" smtClean="0">
                <a:solidFill>
                  <a:srgbClr val="FF0000"/>
                </a:solidFill>
              </a:rPr>
              <a:t>أسرة </a:t>
            </a:r>
            <a:r>
              <a:rPr lang="ar-SA" sz="2400" u="sng" dirty="0">
                <a:solidFill>
                  <a:srgbClr val="FF0000"/>
                </a:solidFill>
              </a:rPr>
              <a:t>المعاق :  </a:t>
            </a:r>
            <a:endParaRPr lang="ar-SA" sz="2400" u="sng" dirty="0" smtClean="0">
              <a:solidFill>
                <a:srgbClr val="FF0000"/>
              </a:solidFill>
            </a:endParaRPr>
          </a:p>
          <a:p>
            <a:endParaRPr lang="en-US" sz="2400" u="sng" dirty="0">
              <a:solidFill>
                <a:srgbClr val="FF0000"/>
              </a:solidFill>
            </a:endParaRPr>
          </a:p>
          <a:p>
            <a:pPr marL="342900" lvl="0" indent="-342900">
              <a:buFont typeface="Wingdings" pitchFamily="2" charset="2"/>
              <a:buChar char="Ø"/>
            </a:pPr>
            <a:r>
              <a:rPr lang="ar-SA" sz="2400" dirty="0"/>
              <a:t>مساعدة الأسرة على فهم وتقدير وتقبل حاله العجز وذلك من خلال تزويدها بالمعلومات الضرورية عن الحالة ومتطلباتها وتعديل اتجاهات أفراد الأسرة نحو </a:t>
            </a:r>
            <a:r>
              <a:rPr lang="ar-SA" sz="2400" dirty="0" smtClean="0"/>
              <a:t>طفلها.</a:t>
            </a:r>
            <a:endParaRPr lang="en-US" sz="2400" dirty="0"/>
          </a:p>
          <a:p>
            <a:pPr marL="342900" lvl="0" indent="-342900">
              <a:buFont typeface="Wingdings" pitchFamily="2" charset="2"/>
              <a:buChar char="Ø"/>
            </a:pPr>
            <a:r>
              <a:rPr lang="ar-SA" sz="2400" dirty="0"/>
              <a:t> تقديم المساعدة والدعم النفسي لتمكين الأسرة ومساعدتها على المواجهة والضغوط التي يمكن أن تنشا عن حاله العجز والتخفيف من أثارها. </a:t>
            </a:r>
            <a:endParaRPr lang="en-US" sz="2400" dirty="0"/>
          </a:p>
          <a:p>
            <a:pPr marL="342900" lvl="0" indent="-342900">
              <a:buFont typeface="Wingdings" pitchFamily="2" charset="2"/>
              <a:buChar char="Ø"/>
            </a:pPr>
            <a:r>
              <a:rPr lang="ar-SA" sz="2400" dirty="0"/>
              <a:t> </a:t>
            </a:r>
            <a:r>
              <a:rPr lang="ar-SA" sz="2400" dirty="0" smtClean="0"/>
              <a:t>مساعدة </a:t>
            </a:r>
            <a:r>
              <a:rPr lang="ar-SA" sz="2400" dirty="0"/>
              <a:t>الأسرة على بناء توقعات ايجابيه وموضوعيه عن قدرات وإمكانيات المعاق.</a:t>
            </a:r>
            <a:endParaRPr lang="en-US" sz="2400" dirty="0"/>
          </a:p>
          <a:p>
            <a:pPr marL="342900" lvl="0" indent="-342900">
              <a:buFont typeface="Wingdings" pitchFamily="2" charset="2"/>
              <a:buChar char="Ø"/>
            </a:pPr>
            <a:r>
              <a:rPr lang="ar-SA" sz="2400" dirty="0"/>
              <a:t> العمل على إرشاد الأسرة وتدريب أفرادها على المعاق وتلبيه احتياجاته الخاصة.</a:t>
            </a:r>
            <a:endParaRPr lang="en-US" sz="2400" dirty="0"/>
          </a:p>
          <a:p>
            <a:endParaRPr lang="en-US" sz="2400" dirty="0"/>
          </a:p>
        </p:txBody>
      </p:sp>
      <p:sp>
        <p:nvSpPr>
          <p:cNvPr id="2" name="مربع نص 1"/>
          <p:cNvSpPr txBox="1"/>
          <p:nvPr/>
        </p:nvSpPr>
        <p:spPr>
          <a:xfrm>
            <a:off x="2139932" y="129207"/>
            <a:ext cx="4680520" cy="461665"/>
          </a:xfrm>
          <a:prstGeom prst="rect">
            <a:avLst/>
          </a:prstGeom>
          <a:noFill/>
        </p:spPr>
        <p:txBody>
          <a:bodyPr wrap="square" rtlCol="1">
            <a:spAutoFit/>
          </a:bodyPr>
          <a:lstStyle/>
          <a:p>
            <a:pPr algn="ctr"/>
            <a:r>
              <a:rPr lang="ar-SA" sz="2400" b="1" dirty="0" smtClean="0">
                <a:solidFill>
                  <a:srgbClr val="00B050"/>
                </a:solidFill>
              </a:rPr>
              <a:t>أهداف التأهيل النفسي</a:t>
            </a:r>
            <a:endParaRPr lang="ar-SA" sz="2400" b="1" dirty="0">
              <a:solidFill>
                <a:srgbClr val="00B050"/>
              </a:solidFill>
            </a:endParaRPr>
          </a:p>
        </p:txBody>
      </p:sp>
    </p:spTree>
    <p:extLst>
      <p:ext uri="{BB962C8B-B14F-4D97-AF65-F5344CB8AC3E}">
        <p14:creationId xmlns:p14="http://schemas.microsoft.com/office/powerpoint/2010/main" val="3766777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887904" y="0"/>
            <a:ext cx="5184576" cy="7200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SA"/>
          </a:p>
        </p:txBody>
      </p:sp>
      <p:sp>
        <p:nvSpPr>
          <p:cNvPr id="5" name="مربع نص 4"/>
          <p:cNvSpPr txBox="1"/>
          <p:nvPr/>
        </p:nvSpPr>
        <p:spPr>
          <a:xfrm>
            <a:off x="166981" y="757379"/>
            <a:ext cx="8568952" cy="5262979"/>
          </a:xfrm>
          <a:prstGeom prst="rect">
            <a:avLst/>
          </a:prstGeom>
          <a:noFill/>
        </p:spPr>
        <p:txBody>
          <a:bodyPr wrap="square" rtlCol="1">
            <a:spAutoFit/>
          </a:bodyPr>
          <a:lstStyle/>
          <a:p>
            <a:r>
              <a:rPr lang="ar-SA" sz="2400" dirty="0" smtClean="0"/>
              <a:t>تتعدد </a:t>
            </a:r>
            <a:r>
              <a:rPr lang="ar-SA" sz="2400" dirty="0"/>
              <a:t>تتنوع وسئل وأساليب التأهيل النفسي والتي تختلف باختلاف طبيعة الحالة ( فرد – </a:t>
            </a:r>
            <a:r>
              <a:rPr lang="ar-SA" sz="2400" dirty="0" smtClean="0"/>
              <a:t>أسرة) </a:t>
            </a:r>
            <a:r>
              <a:rPr lang="ar-SA" sz="2400" dirty="0"/>
              <a:t>ونوع ودرجة الاضطراب الذي يعانى منه </a:t>
            </a:r>
            <a:r>
              <a:rPr lang="ar-SA" sz="2400" dirty="0" smtClean="0"/>
              <a:t>الفرد </a:t>
            </a:r>
            <a:r>
              <a:rPr lang="ar-SA" sz="2400" dirty="0"/>
              <a:t>وسيتم ذكر بعض الوسائل والأساليب التي تشمل ما يلي </a:t>
            </a:r>
            <a:r>
              <a:rPr lang="ar-SA" sz="2400" dirty="0" smtClean="0"/>
              <a:t>:</a:t>
            </a:r>
          </a:p>
          <a:p>
            <a:endParaRPr lang="en-US" sz="2400" dirty="0"/>
          </a:p>
          <a:p>
            <a:r>
              <a:rPr lang="ar-SA" sz="2400" b="1" dirty="0">
                <a:solidFill>
                  <a:srgbClr val="FF0000"/>
                </a:solidFill>
              </a:rPr>
              <a:t>1. الإرشاد النفسي :</a:t>
            </a:r>
            <a:endParaRPr lang="en-US" sz="2400" dirty="0">
              <a:solidFill>
                <a:srgbClr val="FF0000"/>
              </a:solidFill>
            </a:endParaRPr>
          </a:p>
          <a:p>
            <a:r>
              <a:rPr lang="ar-SA" sz="2400" dirty="0"/>
              <a:t>تتضح أهميه الإرشاد النفسي للمعوقين من حيث حاجتهم إلى خدمات متخصصة تؤدى إلى مساعدتهم في التخفيف من الآثار السلبية لإعاقتهم, ولمساعدتهم على فهم ذواتهم وقدراتهم لتحقيق مستوى مناسب من التكيف يساعدهم على الاندماج في الحياة بشكل طبيعي .</a:t>
            </a:r>
            <a:endParaRPr lang="en-US" sz="2400" dirty="0"/>
          </a:p>
          <a:p>
            <a:r>
              <a:rPr lang="ar-SA" sz="2400" dirty="0"/>
              <a:t>ويعرف الإرشاد النفسي بأنه تلك العملية التي تتم من خلال علاقة مهنيه بين الأخصائي (المرشد) والعميل (المسترشد) لمساعده العميل على فهم نفسه والاستفادة مما لديه من قدرات وإمكانات في التغلب على المشكلات التي تواجهه وتحقيق أعلى درجه ممكنه من الاندماج في الحياة </a:t>
            </a:r>
            <a:r>
              <a:rPr lang="ar-SA" sz="2400" dirty="0" smtClean="0"/>
              <a:t>بإيجابية . </a:t>
            </a:r>
          </a:p>
          <a:p>
            <a:endParaRPr lang="en-US" sz="2400" dirty="0"/>
          </a:p>
        </p:txBody>
      </p:sp>
      <p:sp>
        <p:nvSpPr>
          <p:cNvPr id="2" name="مربع نص 1"/>
          <p:cNvSpPr txBox="1"/>
          <p:nvPr/>
        </p:nvSpPr>
        <p:spPr>
          <a:xfrm>
            <a:off x="2139932" y="129207"/>
            <a:ext cx="4680520" cy="461665"/>
          </a:xfrm>
          <a:prstGeom prst="rect">
            <a:avLst/>
          </a:prstGeom>
          <a:noFill/>
        </p:spPr>
        <p:txBody>
          <a:bodyPr wrap="square" rtlCol="1">
            <a:spAutoFit/>
          </a:bodyPr>
          <a:lstStyle/>
          <a:p>
            <a:pPr algn="ctr"/>
            <a:r>
              <a:rPr lang="ar-SA" sz="2400" b="1" dirty="0" smtClean="0">
                <a:solidFill>
                  <a:srgbClr val="00B050"/>
                </a:solidFill>
              </a:rPr>
              <a:t>أساليب التأهيل النفسي</a:t>
            </a:r>
            <a:endParaRPr lang="ar-SA" sz="2400" b="1" dirty="0">
              <a:solidFill>
                <a:srgbClr val="00B050"/>
              </a:solidFill>
            </a:endParaRPr>
          </a:p>
        </p:txBody>
      </p:sp>
    </p:spTree>
    <p:extLst>
      <p:ext uri="{BB962C8B-B14F-4D97-AF65-F5344CB8AC3E}">
        <p14:creationId xmlns:p14="http://schemas.microsoft.com/office/powerpoint/2010/main" val="4284175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887904" y="0"/>
            <a:ext cx="5184576" cy="7200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SA"/>
          </a:p>
        </p:txBody>
      </p:sp>
      <p:sp>
        <p:nvSpPr>
          <p:cNvPr id="5" name="مربع نص 4"/>
          <p:cNvSpPr txBox="1"/>
          <p:nvPr/>
        </p:nvSpPr>
        <p:spPr>
          <a:xfrm>
            <a:off x="166981" y="757379"/>
            <a:ext cx="8568952" cy="6001643"/>
          </a:xfrm>
          <a:prstGeom prst="rect">
            <a:avLst/>
          </a:prstGeom>
          <a:noFill/>
        </p:spPr>
        <p:txBody>
          <a:bodyPr wrap="square" rtlCol="1">
            <a:spAutoFit/>
          </a:bodyPr>
          <a:lstStyle/>
          <a:p>
            <a:r>
              <a:rPr lang="ar-SA" sz="2400" b="1" dirty="0" smtClean="0">
                <a:solidFill>
                  <a:srgbClr val="FF0000"/>
                </a:solidFill>
              </a:rPr>
              <a:t>2- الإرشاد الأسرى </a:t>
            </a:r>
            <a:r>
              <a:rPr lang="en-US" sz="2400" b="1" dirty="0" smtClean="0">
                <a:solidFill>
                  <a:srgbClr val="FF0000"/>
                </a:solidFill>
              </a:rPr>
              <a:t>:</a:t>
            </a:r>
            <a:endParaRPr lang="en-US" sz="2400" dirty="0" smtClean="0">
              <a:solidFill>
                <a:srgbClr val="FF0000"/>
              </a:solidFill>
            </a:endParaRPr>
          </a:p>
          <a:p>
            <a:r>
              <a:rPr lang="ar-SA" sz="2400" dirty="0" smtClean="0"/>
              <a:t>حيث تقدم خدمات الإرشاد النفسي من خلال اشتراك الوالدين في عمليه الإرشاد وكافة المعلومات المتعلقة بالإعاقة أو الاضطراب الذي يعانى منه الطفل وكيفيه التعامل مع الطفل ورعايته مع الطفل ورعايته في ضوء خصائص إعاقته, مع توعية وتدريب الأهل على كيفيه رعاية وتعليم وتدريب وتأهيل طفلهم المعاق لمساعدته للمشاركة في أنشطه الحياة اليومية, كما تتضمن خدمات الإرشاد النفسي الأسرى اشتراك أولياء الأمور في الاجتماعات التي تبحث الأمور المتعلقة بطرق الوقاية من الإعاقة, وكيفيه التعامل مع المعاق ووضع البرامج الخاصة لتدريبه .</a:t>
            </a:r>
          </a:p>
          <a:p>
            <a:r>
              <a:rPr lang="ar-SA" sz="2400" b="1" dirty="0" smtClean="0">
                <a:solidFill>
                  <a:srgbClr val="FF0000"/>
                </a:solidFill>
              </a:rPr>
              <a:t>3- تعديل السلوك : </a:t>
            </a:r>
            <a:endParaRPr lang="en-US" sz="2400" b="1" dirty="0" smtClean="0">
              <a:solidFill>
                <a:srgbClr val="FF0000"/>
              </a:solidFill>
            </a:endParaRPr>
          </a:p>
          <a:p>
            <a:r>
              <a:rPr lang="ar-SA" sz="2400" dirty="0" smtClean="0"/>
              <a:t>عمليه تعديل السلوك في جوهرها تعتبر محو تعليم وإعادة تعلم وتتضمن عملية محو تعلم السلوك الخاطئ غير السوي أو غير المتوافق أو غير المرغوب والذي يظهر في الأغراض وذلك بالعمل على إطفائه والتخلص منه وتتضمن عمليه إعادة التعلم إعادة التنظيم الإدراكي للعميل, وأعاده تنظيم سلوكه والتعلم من جديد لأنماط سلوكيه تحل محل الأنماط السلوكية التي محيت بحيث ينتقل اثر التعليم والتدريب الجديد من الموقف الإرشادي إلى موقف الحياة اليومية .</a:t>
            </a:r>
            <a:endParaRPr lang="en-US" sz="2400" dirty="0" smtClean="0"/>
          </a:p>
          <a:p>
            <a:endParaRPr lang="en-US" sz="2400" dirty="0"/>
          </a:p>
        </p:txBody>
      </p:sp>
      <p:sp>
        <p:nvSpPr>
          <p:cNvPr id="2" name="مربع نص 1"/>
          <p:cNvSpPr txBox="1"/>
          <p:nvPr/>
        </p:nvSpPr>
        <p:spPr>
          <a:xfrm>
            <a:off x="2139932" y="129207"/>
            <a:ext cx="4680520" cy="461665"/>
          </a:xfrm>
          <a:prstGeom prst="rect">
            <a:avLst/>
          </a:prstGeom>
          <a:noFill/>
        </p:spPr>
        <p:txBody>
          <a:bodyPr wrap="square" rtlCol="1">
            <a:spAutoFit/>
          </a:bodyPr>
          <a:lstStyle/>
          <a:p>
            <a:pPr algn="ctr"/>
            <a:r>
              <a:rPr lang="ar-SA" sz="2400" b="1" dirty="0" smtClean="0">
                <a:solidFill>
                  <a:srgbClr val="00B050"/>
                </a:solidFill>
              </a:rPr>
              <a:t>أساليب التأهيل النفسي</a:t>
            </a:r>
            <a:endParaRPr lang="ar-SA" sz="2400" b="1" dirty="0">
              <a:solidFill>
                <a:srgbClr val="00B050"/>
              </a:solidFill>
            </a:endParaRPr>
          </a:p>
        </p:txBody>
      </p:sp>
    </p:spTree>
    <p:extLst>
      <p:ext uri="{BB962C8B-B14F-4D97-AF65-F5344CB8AC3E}">
        <p14:creationId xmlns:p14="http://schemas.microsoft.com/office/powerpoint/2010/main" val="722857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887904" y="0"/>
            <a:ext cx="5184576" cy="7200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SA"/>
          </a:p>
        </p:txBody>
      </p:sp>
      <p:sp>
        <p:nvSpPr>
          <p:cNvPr id="5" name="مربع نص 4"/>
          <p:cNvSpPr txBox="1"/>
          <p:nvPr/>
        </p:nvSpPr>
        <p:spPr>
          <a:xfrm>
            <a:off x="166981" y="757379"/>
            <a:ext cx="8568952" cy="5262979"/>
          </a:xfrm>
          <a:prstGeom prst="rect">
            <a:avLst/>
          </a:prstGeom>
          <a:noFill/>
        </p:spPr>
        <p:txBody>
          <a:bodyPr wrap="square" rtlCol="1">
            <a:spAutoFit/>
          </a:bodyPr>
          <a:lstStyle/>
          <a:p>
            <a:r>
              <a:rPr lang="ar-SA" sz="2400" b="1" dirty="0" smtClean="0">
                <a:solidFill>
                  <a:srgbClr val="FF0000"/>
                </a:solidFill>
              </a:rPr>
              <a:t>4- خدمات الإرشاد والتوجيه المهني : </a:t>
            </a:r>
            <a:endParaRPr lang="en-US" sz="2400" dirty="0" smtClean="0">
              <a:solidFill>
                <a:srgbClr val="FF0000"/>
              </a:solidFill>
            </a:endParaRPr>
          </a:p>
          <a:p>
            <a:r>
              <a:rPr lang="ar-SA" sz="2400" dirty="0" smtClean="0"/>
              <a:t>تهدف إلى مساعده الشخص المعوق وتوجيهه نحو اختيار المهنة المناسبة من خلال إجراء اختبارات القدرات والميول المهنية لإعطاء صوره موضوعيه عن قدرات وإمكانيات وميول المعوق ومساعدته على التدريب عليها والعمل بها ومساعدته على التغلب على بعض المشكلات التي تواجهه في بداية التدريب أو في بداية الممارسة الفعلية لهذه المهنة التي تم اختيارها حتى يثابر ويواصل العمل والترقي فيها .</a:t>
            </a:r>
          </a:p>
          <a:p>
            <a:endParaRPr lang="en-US" sz="2400" dirty="0" smtClean="0"/>
          </a:p>
          <a:p>
            <a:r>
              <a:rPr lang="ar-SA" sz="2400" b="1" dirty="0" smtClean="0">
                <a:solidFill>
                  <a:srgbClr val="FF0000"/>
                </a:solidFill>
              </a:rPr>
              <a:t>5- خدمات العلاج النفسي : </a:t>
            </a:r>
            <a:endParaRPr lang="en-US" sz="2400" dirty="0" smtClean="0">
              <a:solidFill>
                <a:srgbClr val="FF0000"/>
              </a:solidFill>
            </a:endParaRPr>
          </a:p>
          <a:p>
            <a:r>
              <a:rPr lang="ar-SA" sz="2400" dirty="0" smtClean="0"/>
              <a:t>وتهتم بتناول وعلاج المشكلات الأكثر حده والتي تعيق تكيف الفرد مع نفسه ومع الأسرة والمجتمع الذي يعيش فيه , لمساعدته على أن يكون أكثر توافقا وتكيفا مع نفسه ومع أسرته ومع مهنته ومع عمله ومع مجتمعه ويتم ذلك ن خلال الجلسات الإرشادية, واستخدام نظريات العلاج النفسي مثل التحليل النفسي, والعلاج المتمركز حول العميل, والعلاج السلوكي .......الخ .</a:t>
            </a:r>
            <a:endParaRPr lang="en-US" sz="2400" dirty="0" smtClean="0"/>
          </a:p>
          <a:p>
            <a:endParaRPr lang="en-US" sz="2400" dirty="0"/>
          </a:p>
        </p:txBody>
      </p:sp>
      <p:sp>
        <p:nvSpPr>
          <p:cNvPr id="2" name="مربع نص 1"/>
          <p:cNvSpPr txBox="1"/>
          <p:nvPr/>
        </p:nvSpPr>
        <p:spPr>
          <a:xfrm>
            <a:off x="2139932" y="129207"/>
            <a:ext cx="4680520" cy="461665"/>
          </a:xfrm>
          <a:prstGeom prst="rect">
            <a:avLst/>
          </a:prstGeom>
          <a:noFill/>
        </p:spPr>
        <p:txBody>
          <a:bodyPr wrap="square" rtlCol="1">
            <a:spAutoFit/>
          </a:bodyPr>
          <a:lstStyle/>
          <a:p>
            <a:pPr algn="ctr"/>
            <a:r>
              <a:rPr lang="ar-SA" sz="2400" b="1" dirty="0" smtClean="0">
                <a:solidFill>
                  <a:srgbClr val="00B050"/>
                </a:solidFill>
              </a:rPr>
              <a:t>أساليب التأهيل النفسي</a:t>
            </a:r>
            <a:endParaRPr lang="ar-SA" sz="2400" b="1" dirty="0">
              <a:solidFill>
                <a:srgbClr val="00B050"/>
              </a:solidFill>
            </a:endParaRPr>
          </a:p>
        </p:txBody>
      </p:sp>
    </p:spTree>
    <p:extLst>
      <p:ext uri="{BB962C8B-B14F-4D97-AF65-F5344CB8AC3E}">
        <p14:creationId xmlns:p14="http://schemas.microsoft.com/office/powerpoint/2010/main" val="1053706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887904" y="0"/>
            <a:ext cx="5184576" cy="7200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SA"/>
          </a:p>
        </p:txBody>
      </p:sp>
      <p:sp>
        <p:nvSpPr>
          <p:cNvPr id="5" name="مربع نص 4"/>
          <p:cNvSpPr txBox="1"/>
          <p:nvPr/>
        </p:nvSpPr>
        <p:spPr>
          <a:xfrm>
            <a:off x="166981" y="757379"/>
            <a:ext cx="8568952" cy="4524315"/>
          </a:xfrm>
          <a:prstGeom prst="rect">
            <a:avLst/>
          </a:prstGeom>
          <a:noFill/>
        </p:spPr>
        <p:txBody>
          <a:bodyPr wrap="square" rtlCol="1">
            <a:spAutoFit/>
          </a:bodyPr>
          <a:lstStyle/>
          <a:p>
            <a:endParaRPr lang="ar-SA" sz="2400" b="1" dirty="0" smtClean="0"/>
          </a:p>
          <a:p>
            <a:r>
              <a:rPr lang="ar-SA" sz="2400" u="sng" dirty="0" smtClean="0">
                <a:solidFill>
                  <a:srgbClr val="FF0000"/>
                </a:solidFill>
              </a:rPr>
              <a:t>دور </a:t>
            </a:r>
            <a:r>
              <a:rPr lang="ar-SA" sz="2400" u="sng" dirty="0">
                <a:solidFill>
                  <a:srgbClr val="FF0000"/>
                </a:solidFill>
              </a:rPr>
              <a:t>الأخصائي النفسي في التأهيل </a:t>
            </a:r>
            <a:r>
              <a:rPr lang="ar-SA" sz="2400" u="sng" dirty="0" smtClean="0">
                <a:solidFill>
                  <a:srgbClr val="FF0000"/>
                </a:solidFill>
              </a:rPr>
              <a:t>:</a:t>
            </a:r>
          </a:p>
          <a:p>
            <a:endParaRPr lang="en-US" sz="2400" dirty="0"/>
          </a:p>
          <a:p>
            <a:r>
              <a:rPr lang="ar-SA" sz="2400" dirty="0" smtClean="0"/>
              <a:t>1- </a:t>
            </a:r>
            <a:r>
              <a:rPr lang="ar-SA" sz="2400" dirty="0"/>
              <a:t>المشاركة في فرز الحالات .</a:t>
            </a:r>
            <a:endParaRPr lang="en-US" sz="2400" dirty="0"/>
          </a:p>
          <a:p>
            <a:r>
              <a:rPr lang="ar-SA" sz="2400" dirty="0"/>
              <a:t>2- المشاركة في عمليه التشخيص والتقييم , من خلال استخدام المقاييس والاختبارات.</a:t>
            </a:r>
            <a:endParaRPr lang="en-US" sz="2400" dirty="0"/>
          </a:p>
          <a:p>
            <a:r>
              <a:rPr lang="ar-SA" sz="2400" dirty="0"/>
              <a:t>3- المشاركة في قرار توجيه الحالات وقبولها في المؤسسة التربوية أو في مراكز التأهيل المهني .</a:t>
            </a:r>
            <a:endParaRPr lang="en-US" sz="2400" dirty="0"/>
          </a:p>
          <a:p>
            <a:r>
              <a:rPr lang="ar-SA" sz="2400" dirty="0"/>
              <a:t>4- المشاركة في رسم البرنامج التأهيلي الفردي ( التربوي والمهني ) </a:t>
            </a:r>
            <a:r>
              <a:rPr lang="ar-SA" sz="2400" dirty="0" smtClean="0"/>
              <a:t>.</a:t>
            </a:r>
            <a:endParaRPr lang="en-US" sz="2400" dirty="0"/>
          </a:p>
          <a:p>
            <a:r>
              <a:rPr lang="ar-SA" sz="2400" dirty="0"/>
              <a:t>5- القيام بعمليات التوجيه والإرشاد النفسي والمهني .</a:t>
            </a:r>
            <a:endParaRPr lang="en-US" sz="2400" dirty="0"/>
          </a:p>
          <a:p>
            <a:r>
              <a:rPr lang="ar-SA" sz="2400" dirty="0"/>
              <a:t>6- متابعه الحالات بعد تخرجها بهدف تحقيق التوافق الاجتماعي والمهني .</a:t>
            </a:r>
            <a:endParaRPr lang="en-US" sz="2400" dirty="0"/>
          </a:p>
          <a:p>
            <a:r>
              <a:rPr lang="ar-SA" sz="2400" dirty="0"/>
              <a:t>7- المشاركة في تدريب وتثقيف اسر المعوقين .</a:t>
            </a:r>
            <a:endParaRPr lang="en-US" sz="2400" dirty="0"/>
          </a:p>
          <a:p>
            <a:r>
              <a:rPr lang="ar-SA" sz="2400" dirty="0"/>
              <a:t>8- المشاركة في الدفاع عن حقوق المعوقين . </a:t>
            </a:r>
            <a:endParaRPr lang="en-US" sz="2400" dirty="0"/>
          </a:p>
        </p:txBody>
      </p:sp>
      <p:sp>
        <p:nvSpPr>
          <p:cNvPr id="2" name="مربع نص 1"/>
          <p:cNvSpPr txBox="1"/>
          <p:nvPr/>
        </p:nvSpPr>
        <p:spPr>
          <a:xfrm>
            <a:off x="2139932" y="129207"/>
            <a:ext cx="4680520" cy="461665"/>
          </a:xfrm>
          <a:prstGeom prst="rect">
            <a:avLst/>
          </a:prstGeom>
          <a:noFill/>
        </p:spPr>
        <p:txBody>
          <a:bodyPr wrap="square" rtlCol="1">
            <a:spAutoFit/>
          </a:bodyPr>
          <a:lstStyle/>
          <a:p>
            <a:pPr algn="ctr"/>
            <a:r>
              <a:rPr lang="ar-SA" sz="2400" b="1" dirty="0" smtClean="0">
                <a:solidFill>
                  <a:srgbClr val="00B050"/>
                </a:solidFill>
              </a:rPr>
              <a:t>دور الأخصائي النفسي في التأهيل</a:t>
            </a:r>
            <a:endParaRPr lang="ar-SA" sz="2400" b="1" dirty="0">
              <a:solidFill>
                <a:srgbClr val="00B050"/>
              </a:solidFill>
            </a:endParaRPr>
          </a:p>
        </p:txBody>
      </p:sp>
    </p:spTree>
    <p:extLst>
      <p:ext uri="{BB962C8B-B14F-4D97-AF65-F5344CB8AC3E}">
        <p14:creationId xmlns:p14="http://schemas.microsoft.com/office/powerpoint/2010/main" val="363019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887904" y="0"/>
            <a:ext cx="5184576" cy="7200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SA"/>
          </a:p>
        </p:txBody>
      </p:sp>
      <p:sp>
        <p:nvSpPr>
          <p:cNvPr id="5" name="مربع نص 4"/>
          <p:cNvSpPr txBox="1"/>
          <p:nvPr/>
        </p:nvSpPr>
        <p:spPr>
          <a:xfrm>
            <a:off x="195716" y="627608"/>
            <a:ext cx="8568952" cy="6001643"/>
          </a:xfrm>
          <a:prstGeom prst="rect">
            <a:avLst/>
          </a:prstGeom>
          <a:noFill/>
        </p:spPr>
        <p:txBody>
          <a:bodyPr wrap="square" rtlCol="1">
            <a:spAutoFit/>
          </a:bodyPr>
          <a:lstStyle/>
          <a:p>
            <a:endParaRPr lang="ar-SA" sz="2400" b="1" dirty="0" smtClean="0"/>
          </a:p>
          <a:p>
            <a:r>
              <a:rPr lang="ar-SA" sz="2400" dirty="0" smtClean="0"/>
              <a:t>تلعب </a:t>
            </a:r>
            <a:r>
              <a:rPr lang="ar-SA" sz="2400" dirty="0"/>
              <a:t>العوامل الثقافية والاجتماعية </a:t>
            </a:r>
            <a:r>
              <a:rPr lang="ar-SA" sz="2400" dirty="0" smtClean="0"/>
              <a:t>دوراً رئيسياً ومهماً </a:t>
            </a:r>
            <a:r>
              <a:rPr lang="ar-SA" sz="2400" dirty="0"/>
              <a:t>في حدوث الإعاقة من جهة وفى قبول الإعاقة وتسهيل اندماج المعوق في المجتمع من جهة </a:t>
            </a:r>
            <a:r>
              <a:rPr lang="ar-SA" sz="2400" dirty="0" smtClean="0"/>
              <a:t>ثانية </a:t>
            </a:r>
            <a:r>
              <a:rPr lang="ar-SA" sz="2400" dirty="0"/>
              <a:t>. ولو لاحظنا ما حدث من تطور في مفاهيم التأهيل حتى يومنا هذا نستطيع أن نلمس الدور المهم والكبير الذي لعبته ولازالت تلعبه المكونات الثقافية والاجتماعية في هذا التطور </a:t>
            </a:r>
            <a:r>
              <a:rPr lang="ar-SA" sz="2400" dirty="0" smtClean="0"/>
              <a:t>.</a:t>
            </a:r>
          </a:p>
          <a:p>
            <a:endParaRPr lang="en-US" sz="2400" dirty="0"/>
          </a:p>
          <a:p>
            <a:r>
              <a:rPr lang="ar-SA" sz="2400" dirty="0"/>
              <a:t>كما أن المتتبع لحركه التأهيل والتربية الخاصة يستطيع أن يلمس أيضا الدور الكبير والمهم الذي تعيشه المؤسسات الاجتماعية الخيرية والتطوعية في الوصول إلى ما وصلت إليه حركه التربية الخاصة وتأهيل المعوقين من مفاهيم مثل الدمج والتطبيع والتحرر من المؤسسات وتكافؤ الفرص وظهور التشريعات الخاصة بتأهيل المعوقين وحركات الأهل والتأهيل المجتمعي </a:t>
            </a:r>
            <a:r>
              <a:rPr lang="ar-SA" sz="2400" dirty="0" smtClean="0"/>
              <a:t>.</a:t>
            </a:r>
          </a:p>
          <a:p>
            <a:endParaRPr lang="en-US" sz="2400" dirty="0"/>
          </a:p>
          <a:p>
            <a:r>
              <a:rPr lang="ar-SA" sz="2400" dirty="0"/>
              <a:t>أن الفهم والدعم الاجتماعي للمعوقين ودعم برامج تأهيلهم وتحوله من مفهوم العطف والشفقة والمشاعر الإنسانية إلى مفهوم تكافؤ الفرص والدمج الشامل وحق المعوقين في التعلم والعمل والحياة المستقلة , يؤكد الدور المهم الرئيسي ليرامح التأهيل الاجتماعي التي نحن بصدد الحديث منها .</a:t>
            </a:r>
            <a:endParaRPr lang="en-US" sz="2400" dirty="0"/>
          </a:p>
        </p:txBody>
      </p:sp>
      <p:sp>
        <p:nvSpPr>
          <p:cNvPr id="2" name="مربع نص 1"/>
          <p:cNvSpPr txBox="1"/>
          <p:nvPr/>
        </p:nvSpPr>
        <p:spPr>
          <a:xfrm>
            <a:off x="2139932" y="129207"/>
            <a:ext cx="4680520" cy="461665"/>
          </a:xfrm>
          <a:prstGeom prst="rect">
            <a:avLst/>
          </a:prstGeom>
          <a:noFill/>
        </p:spPr>
        <p:txBody>
          <a:bodyPr wrap="square" rtlCol="1">
            <a:spAutoFit/>
          </a:bodyPr>
          <a:lstStyle/>
          <a:p>
            <a:pPr algn="ctr"/>
            <a:r>
              <a:rPr lang="ar-SA" sz="2400" b="1" dirty="0" smtClean="0">
                <a:solidFill>
                  <a:srgbClr val="00B050"/>
                </a:solidFill>
              </a:rPr>
              <a:t>ثالثاً : برنامج التأهيل الاجتماعي</a:t>
            </a:r>
            <a:endParaRPr lang="ar-SA" sz="2400" b="1" dirty="0">
              <a:solidFill>
                <a:srgbClr val="00B050"/>
              </a:solidFill>
            </a:endParaRPr>
          </a:p>
        </p:txBody>
      </p:sp>
    </p:spTree>
    <p:extLst>
      <p:ext uri="{BB962C8B-B14F-4D97-AF65-F5344CB8AC3E}">
        <p14:creationId xmlns:p14="http://schemas.microsoft.com/office/powerpoint/2010/main" val="3449958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887904" y="0"/>
            <a:ext cx="5184576" cy="7200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SA"/>
          </a:p>
        </p:txBody>
      </p:sp>
      <p:sp>
        <p:nvSpPr>
          <p:cNvPr id="5" name="مربع نص 4"/>
          <p:cNvSpPr txBox="1"/>
          <p:nvPr/>
        </p:nvSpPr>
        <p:spPr>
          <a:xfrm>
            <a:off x="195716" y="627608"/>
            <a:ext cx="8568952" cy="5632311"/>
          </a:xfrm>
          <a:prstGeom prst="rect">
            <a:avLst/>
          </a:prstGeom>
          <a:noFill/>
        </p:spPr>
        <p:txBody>
          <a:bodyPr wrap="square" rtlCol="1">
            <a:spAutoFit/>
          </a:bodyPr>
          <a:lstStyle/>
          <a:p>
            <a:endParaRPr lang="ar-SA" sz="2400" dirty="0" smtClean="0"/>
          </a:p>
          <a:p>
            <a:pPr marL="342900" indent="-342900">
              <a:buFont typeface="Wingdings" pitchFamily="2" charset="2"/>
              <a:buChar char="Ø"/>
            </a:pPr>
            <a:r>
              <a:rPr lang="ar-SA" sz="2400" dirty="0" smtClean="0"/>
              <a:t>التأهيل </a:t>
            </a:r>
            <a:r>
              <a:rPr lang="ar-SA" sz="2400" dirty="0"/>
              <a:t>الاجتماعي وهو ذلك الجانب الذي تهتم بمساعده </a:t>
            </a:r>
            <a:r>
              <a:rPr lang="ar-SA" sz="2400" dirty="0" smtClean="0"/>
              <a:t>الفرد </a:t>
            </a:r>
            <a:r>
              <a:rPr lang="ar-SA" sz="2400" dirty="0"/>
              <a:t>وأسرته على التكيف والتفاعل الاجتماعي والايجابي عل المستوى الأسرى وعلى المستوى المجتمعي . والتأهيل الاجتماعي  لا يجب أن يقف عند حد التعامل مع المعاق وأسرته فقط بل يشمل التعامل مع البيئة الاجتماعية </a:t>
            </a:r>
            <a:r>
              <a:rPr lang="ar-SA" sz="2400" dirty="0" smtClean="0"/>
              <a:t>للفرد , والعمل </a:t>
            </a:r>
            <a:r>
              <a:rPr lang="ar-SA" sz="2400" dirty="0"/>
              <a:t>على أحداث التعديلات والتغييرات سواء في مجال اتجاهات الناس نحو الإعاقة والمعوقين أو في مجال تعديل البيئة الطبيعية لتمكين المعاقين من الاندماج في المجتمع وتسهيل مهمتهم في الوصول إلى كافه المرافق والخدمات المتوفرة في </a:t>
            </a:r>
            <a:r>
              <a:rPr lang="ar-SA" sz="2400" dirty="0" smtClean="0"/>
              <a:t>المجتمع .</a:t>
            </a:r>
            <a:endParaRPr lang="en-US" sz="2400" dirty="0"/>
          </a:p>
          <a:p>
            <a:pPr marL="342900" indent="-342900">
              <a:buFont typeface="Wingdings" pitchFamily="2" charset="2"/>
              <a:buChar char="Ø"/>
            </a:pPr>
            <a:endParaRPr lang="ar-SA" sz="2400" dirty="0" smtClean="0"/>
          </a:p>
          <a:p>
            <a:pPr marL="342900" indent="-342900">
              <a:buFont typeface="Wingdings" pitchFamily="2" charset="2"/>
              <a:buChar char="Ø"/>
            </a:pPr>
            <a:r>
              <a:rPr lang="ar-SA" sz="2400" dirty="0" smtClean="0"/>
              <a:t>التأهيل الاجتماعي ( </a:t>
            </a:r>
            <a:r>
              <a:rPr lang="ar-SA" sz="2400" dirty="0"/>
              <a:t>يعنى إعادة تكيف </a:t>
            </a:r>
            <a:r>
              <a:rPr lang="ar-SA" sz="2400" dirty="0" smtClean="0"/>
              <a:t>المعاق </a:t>
            </a:r>
            <a:r>
              <a:rPr lang="ar-SA" sz="2400" dirty="0"/>
              <a:t>مع المجتمع الذي يعيش فيه عن طريق تسهيل الوسائل التي تساعده على الانخراط في المجتمع وإعطاءه الثقة ومساعدته في حل مشاكله الفردية الناتجة عن الإعاقة والعمل على إيجاد التوافق بين </a:t>
            </a:r>
            <a:r>
              <a:rPr lang="ar-SA" sz="2400" dirty="0" smtClean="0"/>
              <a:t>الفرد </a:t>
            </a:r>
            <a:r>
              <a:rPr lang="ar-SA" sz="2400" dirty="0"/>
              <a:t>وأسرته ومساعدته على تكوين علاقات ايجابيه وتسهيل تقبل المجتمع له والتعامل معه على انه شخص </a:t>
            </a:r>
            <a:r>
              <a:rPr lang="ar-SA" sz="2400" dirty="0" smtClean="0"/>
              <a:t>طبيعي</a:t>
            </a:r>
            <a:r>
              <a:rPr lang="ar-SA" sz="2400" dirty="0"/>
              <a:t> </a:t>
            </a:r>
            <a:r>
              <a:rPr lang="ar-SA" sz="2400" dirty="0" smtClean="0"/>
              <a:t>) .</a:t>
            </a:r>
            <a:endParaRPr lang="en-US" sz="2400" dirty="0"/>
          </a:p>
          <a:p>
            <a:endParaRPr lang="en-US" sz="2400" dirty="0"/>
          </a:p>
        </p:txBody>
      </p:sp>
      <p:sp>
        <p:nvSpPr>
          <p:cNvPr id="2" name="مربع نص 1"/>
          <p:cNvSpPr txBox="1"/>
          <p:nvPr/>
        </p:nvSpPr>
        <p:spPr>
          <a:xfrm>
            <a:off x="2139932" y="129207"/>
            <a:ext cx="4680520" cy="461665"/>
          </a:xfrm>
          <a:prstGeom prst="rect">
            <a:avLst/>
          </a:prstGeom>
          <a:noFill/>
        </p:spPr>
        <p:txBody>
          <a:bodyPr wrap="square" rtlCol="1">
            <a:spAutoFit/>
          </a:bodyPr>
          <a:lstStyle/>
          <a:p>
            <a:pPr algn="ctr"/>
            <a:r>
              <a:rPr lang="ar-SA" sz="2400" b="1" dirty="0" smtClean="0">
                <a:solidFill>
                  <a:srgbClr val="00B050"/>
                </a:solidFill>
              </a:rPr>
              <a:t>معنى التأهيل الاجتماعي</a:t>
            </a:r>
            <a:endParaRPr lang="ar-SA" sz="2400" b="1" dirty="0">
              <a:solidFill>
                <a:srgbClr val="00B050"/>
              </a:solidFill>
            </a:endParaRPr>
          </a:p>
        </p:txBody>
      </p:sp>
    </p:spTree>
    <p:extLst>
      <p:ext uri="{BB962C8B-B14F-4D97-AF65-F5344CB8AC3E}">
        <p14:creationId xmlns:p14="http://schemas.microsoft.com/office/powerpoint/2010/main" val="2670907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763688" y="404664"/>
            <a:ext cx="5544616" cy="936104"/>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sp>
        <p:nvSpPr>
          <p:cNvPr id="5" name="مربع نص 4"/>
          <p:cNvSpPr txBox="1"/>
          <p:nvPr/>
        </p:nvSpPr>
        <p:spPr>
          <a:xfrm>
            <a:off x="2843808" y="692696"/>
            <a:ext cx="4248472" cy="461665"/>
          </a:xfrm>
          <a:prstGeom prst="rect">
            <a:avLst/>
          </a:prstGeom>
          <a:noFill/>
        </p:spPr>
        <p:txBody>
          <a:bodyPr wrap="square" rtlCol="1">
            <a:spAutoFit/>
          </a:bodyPr>
          <a:lstStyle/>
          <a:p>
            <a:pPr algn="ctr"/>
            <a:r>
              <a:rPr lang="ar-SA" sz="2400" b="1" dirty="0" smtClean="0">
                <a:solidFill>
                  <a:srgbClr val="FF0000"/>
                </a:solidFill>
              </a:rPr>
              <a:t>أولاً : برنامج التأهيل الطبي</a:t>
            </a:r>
            <a:endParaRPr lang="ar-SA" sz="2400" b="1" dirty="0">
              <a:solidFill>
                <a:srgbClr val="FF0000"/>
              </a:solidFill>
            </a:endParaRPr>
          </a:p>
        </p:txBody>
      </p:sp>
      <p:sp>
        <p:nvSpPr>
          <p:cNvPr id="6" name="مربع نص 5"/>
          <p:cNvSpPr txBox="1"/>
          <p:nvPr/>
        </p:nvSpPr>
        <p:spPr>
          <a:xfrm>
            <a:off x="467544" y="2060848"/>
            <a:ext cx="8136904" cy="2308324"/>
          </a:xfrm>
          <a:prstGeom prst="rect">
            <a:avLst/>
          </a:prstGeom>
          <a:noFill/>
        </p:spPr>
        <p:txBody>
          <a:bodyPr wrap="square" rtlCol="1">
            <a:spAutoFit/>
          </a:bodyPr>
          <a:lstStyle/>
          <a:p>
            <a:pPr marL="342900" indent="-342900">
              <a:buFont typeface="Wingdings" pitchFamily="2" charset="2"/>
              <a:buChar char="Ø"/>
            </a:pPr>
            <a:r>
              <a:rPr lang="ar-SA" sz="2400" dirty="0"/>
              <a:t>يعتبر برنامج التأهيل الطبي الأساس في عملية التأهيل ويلعب دوراً على درجة عالية من الأهمية سواءً على مستوى الوقاية من الإصابة بالعجز والإعاقة أو على مستوى التشخيص والكشف المبكر واتخاذ الإجراءات اللازمة للتقليل ما أمكن من مستوى العجز و الإعاقة  وإعادة القدرات البدنية للفرد إلى أعلى مستوى ممكن ، والحد من درجة القصور الوظيفي في جميع الوظائف والقدرات البدنية والنفسية للفرد.</a:t>
            </a:r>
          </a:p>
        </p:txBody>
      </p:sp>
    </p:spTree>
    <p:extLst>
      <p:ext uri="{BB962C8B-B14F-4D97-AF65-F5344CB8AC3E}">
        <p14:creationId xmlns:p14="http://schemas.microsoft.com/office/powerpoint/2010/main" val="751742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887904" y="0"/>
            <a:ext cx="5184576" cy="7200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SA"/>
          </a:p>
        </p:txBody>
      </p:sp>
      <p:sp>
        <p:nvSpPr>
          <p:cNvPr id="5" name="مربع نص 4"/>
          <p:cNvSpPr txBox="1"/>
          <p:nvPr/>
        </p:nvSpPr>
        <p:spPr>
          <a:xfrm>
            <a:off x="195716" y="627608"/>
            <a:ext cx="8568952" cy="6370975"/>
          </a:xfrm>
          <a:prstGeom prst="rect">
            <a:avLst/>
          </a:prstGeom>
          <a:noFill/>
        </p:spPr>
        <p:txBody>
          <a:bodyPr wrap="square" rtlCol="1">
            <a:spAutoFit/>
          </a:bodyPr>
          <a:lstStyle/>
          <a:p>
            <a:endParaRPr lang="ar-SA" sz="2400" dirty="0" smtClean="0"/>
          </a:p>
          <a:p>
            <a:r>
              <a:rPr lang="ar-SA" sz="2400" dirty="0" smtClean="0"/>
              <a:t>1- </a:t>
            </a:r>
            <a:r>
              <a:rPr lang="ar-SA" sz="2400" dirty="0"/>
              <a:t>العمل على تطوير مهارات السلوك الاجتماعي التكيفي عند الفرد </a:t>
            </a:r>
            <a:r>
              <a:rPr lang="ar-SA" sz="2400" dirty="0" smtClean="0"/>
              <a:t>المعاق </a:t>
            </a:r>
            <a:r>
              <a:rPr lang="ar-SA" sz="2400" dirty="0"/>
              <a:t>.</a:t>
            </a:r>
            <a:endParaRPr lang="en-US" sz="2400" dirty="0"/>
          </a:p>
          <a:p>
            <a:r>
              <a:rPr lang="ar-SA" sz="2400" dirty="0"/>
              <a:t>2- تعديل اتجاهات الأسرة نحو طفلها المعاق وتوفير المساعدات ووسائل الدعم لتمكين الأسرة من التكيف مع حاله الإعاقة وتوفير ظروف التنشئة السليمة له .</a:t>
            </a:r>
            <a:endParaRPr lang="en-US" sz="2400" dirty="0"/>
          </a:p>
          <a:p>
            <a:r>
              <a:rPr lang="ar-SA" sz="2400" dirty="0"/>
              <a:t>3- توفير الظروف التي تمكن الفرد المعوق وأسرته من ممارسه حياتهم والاندماج في الحياة العامة وتلبيه احتياجاتهم التي تنشا عن حاله العجز .</a:t>
            </a:r>
            <a:endParaRPr lang="en-US" sz="2400" dirty="0"/>
          </a:p>
          <a:p>
            <a:r>
              <a:rPr lang="ar-SA" sz="2400" dirty="0"/>
              <a:t>4- العمل على تعديل اتجاهات المجتمع نحو الإعاقة والمعوقين لتوفير الظروف البيئية الملائمة لتقبل اندماجهم في المجتمع والنظر إليهم بشكل ايجابي كأشخاص لهم قيمه بغض النظر عن جوانب القصور التي تظهر عليهم .</a:t>
            </a:r>
            <a:endParaRPr lang="en-US" sz="2400" dirty="0"/>
          </a:p>
          <a:p>
            <a:r>
              <a:rPr lang="ar-SA" sz="2400" dirty="0"/>
              <a:t>5- العمل على توفير الخدمات الاجتماعية اللازمة </a:t>
            </a:r>
            <a:r>
              <a:rPr lang="ar-SA" sz="2400" dirty="0" smtClean="0"/>
              <a:t>لتلبية </a:t>
            </a:r>
            <a:r>
              <a:rPr lang="ar-SA" sz="2400" dirty="0"/>
              <a:t>الاحتياجات الخاصة للأفراد </a:t>
            </a:r>
            <a:r>
              <a:rPr lang="ar-SA" sz="2400" dirty="0" smtClean="0"/>
              <a:t>المعاقين </a:t>
            </a:r>
            <a:r>
              <a:rPr lang="ar-SA" sz="2400" dirty="0"/>
              <a:t>وأسرهم وتوفير التشريعات والقوانين واللازمة لتامين حقوقهم .</a:t>
            </a:r>
            <a:endParaRPr lang="en-US" sz="2400" dirty="0"/>
          </a:p>
          <a:p>
            <a:r>
              <a:rPr lang="ar-SA" sz="2400" dirty="0"/>
              <a:t>6- توفير الظروف الملائمة لتسهيل ودعم مشاركه </a:t>
            </a:r>
            <a:r>
              <a:rPr lang="ar-SA" sz="2400" dirty="0" smtClean="0"/>
              <a:t>المعاقين </a:t>
            </a:r>
            <a:r>
              <a:rPr lang="ar-SA" sz="2400" dirty="0"/>
              <a:t>في الأنشطة والبرامج التي يوفرها المجتمع لأفراده سواء كانت هذه البرامج التعليمية أم الاجتماعية أم ثقافيه أو ترويجية .</a:t>
            </a:r>
            <a:endParaRPr lang="en-US" sz="2400" dirty="0"/>
          </a:p>
          <a:p>
            <a:r>
              <a:rPr lang="ar-SA" sz="2400" dirty="0"/>
              <a:t>7- دعم وتشجيع العمل الاجتماعي التطوعي وتشجيع وتأسيس جمعيات </a:t>
            </a:r>
            <a:r>
              <a:rPr lang="ar-SA" sz="2400" dirty="0" smtClean="0"/>
              <a:t>المعاقين </a:t>
            </a:r>
            <a:r>
              <a:rPr lang="ar-SA" sz="2400" dirty="0"/>
              <a:t>وجمعيات أهالي </a:t>
            </a:r>
            <a:r>
              <a:rPr lang="ar-SA" sz="2400" dirty="0" smtClean="0"/>
              <a:t>المعاقين </a:t>
            </a:r>
            <a:r>
              <a:rPr lang="ar-SA" sz="2400" dirty="0"/>
              <a:t>وجمعيات دعم </a:t>
            </a:r>
            <a:r>
              <a:rPr lang="ar-SA" sz="2400" dirty="0" smtClean="0"/>
              <a:t>المعاقين </a:t>
            </a:r>
            <a:r>
              <a:rPr lang="ar-SA" sz="2400" dirty="0"/>
              <a:t>وأسرهم .</a:t>
            </a:r>
            <a:endParaRPr lang="en-US" sz="2400" dirty="0"/>
          </a:p>
          <a:p>
            <a:endParaRPr lang="en-US" sz="2400" dirty="0"/>
          </a:p>
        </p:txBody>
      </p:sp>
      <p:sp>
        <p:nvSpPr>
          <p:cNvPr id="2" name="مربع نص 1"/>
          <p:cNvSpPr txBox="1"/>
          <p:nvPr/>
        </p:nvSpPr>
        <p:spPr>
          <a:xfrm>
            <a:off x="2139932" y="129207"/>
            <a:ext cx="4680520" cy="461665"/>
          </a:xfrm>
          <a:prstGeom prst="rect">
            <a:avLst/>
          </a:prstGeom>
          <a:noFill/>
        </p:spPr>
        <p:txBody>
          <a:bodyPr wrap="square" rtlCol="1">
            <a:spAutoFit/>
          </a:bodyPr>
          <a:lstStyle/>
          <a:p>
            <a:pPr algn="ctr"/>
            <a:r>
              <a:rPr lang="ar-SA" sz="2400" b="1" dirty="0" smtClean="0">
                <a:solidFill>
                  <a:srgbClr val="00B050"/>
                </a:solidFill>
              </a:rPr>
              <a:t>أهداف التأهيل الاجتماعي</a:t>
            </a:r>
            <a:endParaRPr lang="ar-SA" sz="2400" b="1" dirty="0">
              <a:solidFill>
                <a:srgbClr val="00B050"/>
              </a:solidFill>
            </a:endParaRPr>
          </a:p>
        </p:txBody>
      </p:sp>
    </p:spTree>
    <p:extLst>
      <p:ext uri="{BB962C8B-B14F-4D97-AF65-F5344CB8AC3E}">
        <p14:creationId xmlns:p14="http://schemas.microsoft.com/office/powerpoint/2010/main" val="34775108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887904" y="360040"/>
            <a:ext cx="5184576" cy="7200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SA"/>
          </a:p>
        </p:txBody>
      </p:sp>
      <p:sp>
        <p:nvSpPr>
          <p:cNvPr id="5" name="مربع نص 4"/>
          <p:cNvSpPr txBox="1"/>
          <p:nvPr/>
        </p:nvSpPr>
        <p:spPr>
          <a:xfrm>
            <a:off x="194319" y="1196752"/>
            <a:ext cx="8568952" cy="3785652"/>
          </a:xfrm>
          <a:prstGeom prst="rect">
            <a:avLst/>
          </a:prstGeom>
          <a:noFill/>
        </p:spPr>
        <p:txBody>
          <a:bodyPr wrap="square" rtlCol="1">
            <a:spAutoFit/>
          </a:bodyPr>
          <a:lstStyle/>
          <a:p>
            <a:endParaRPr lang="ar-SA" sz="2400" dirty="0" smtClean="0"/>
          </a:p>
          <a:p>
            <a:r>
              <a:rPr lang="ar-SA" sz="2400" dirty="0" smtClean="0"/>
              <a:t>يعتبر </a:t>
            </a:r>
            <a:r>
              <a:rPr lang="ar-SA" sz="2400" dirty="0"/>
              <a:t>الأخصائي الاجتماعي احد الأعضاء الأساسين في فريق تأهيل </a:t>
            </a:r>
            <a:r>
              <a:rPr lang="ar-SA" sz="2400" dirty="0" smtClean="0"/>
              <a:t>المعاقين </a:t>
            </a:r>
            <a:r>
              <a:rPr lang="ar-SA" sz="2400" dirty="0"/>
              <a:t>ويسهم هذا الدور في تحقيق الأهداف المنشودة من عمليه التأهيل, حيث يعمل </a:t>
            </a:r>
            <a:r>
              <a:rPr lang="ar-SA" sz="2400" dirty="0" smtClean="0"/>
              <a:t>الأخصائي </a:t>
            </a:r>
            <a:r>
              <a:rPr lang="ar-SA" sz="2400" dirty="0"/>
              <a:t>مع الفرد </a:t>
            </a:r>
            <a:r>
              <a:rPr lang="ar-SA" sz="2400" dirty="0" smtClean="0"/>
              <a:t> </a:t>
            </a:r>
            <a:r>
              <a:rPr lang="ar-SA" sz="2400" dirty="0"/>
              <a:t>في مراحل العجز المختلفة ويعمل مع أسره </a:t>
            </a:r>
            <a:r>
              <a:rPr lang="ar-SA" sz="2400" dirty="0" smtClean="0"/>
              <a:t>الفرد </a:t>
            </a:r>
            <a:r>
              <a:rPr lang="ar-SA" sz="2400" dirty="0"/>
              <a:t>في مراحل التكييف المتعاقبة كما يعمل مع المجتمع في مراحل التقبل المختلفة . </a:t>
            </a:r>
            <a:endParaRPr lang="ar-SA" sz="2400" dirty="0" smtClean="0"/>
          </a:p>
          <a:p>
            <a:endParaRPr lang="en-US" sz="2400" dirty="0"/>
          </a:p>
          <a:p>
            <a:r>
              <a:rPr lang="ar-SA" sz="2400" dirty="0" smtClean="0"/>
              <a:t>يستخدم </a:t>
            </a:r>
            <a:r>
              <a:rPr lang="ar-SA" sz="2400" dirty="0"/>
              <a:t>الأخصائي الاجتماعي أساليب مختلفة ما بين عمله مع الفرد أو المجتمع .</a:t>
            </a:r>
            <a:endParaRPr lang="en-US" sz="2400" dirty="0"/>
          </a:p>
          <a:p>
            <a:endParaRPr lang="ar-SA" sz="2400" dirty="0" smtClean="0"/>
          </a:p>
          <a:p>
            <a:r>
              <a:rPr lang="ar-SA" sz="2400" dirty="0" smtClean="0"/>
              <a:t>الأخصائي </a:t>
            </a:r>
            <a:r>
              <a:rPr lang="ar-SA" sz="2400" dirty="0"/>
              <a:t>الاجتماعي هو </a:t>
            </a:r>
            <a:r>
              <a:rPr lang="ar-SA" sz="2400" dirty="0" smtClean="0"/>
              <a:t>ذلك ( </a:t>
            </a:r>
            <a:r>
              <a:rPr lang="ar-SA" sz="2400" dirty="0"/>
              <a:t>الشخص الذي يتصف بخصائص فرديه ومهارات عملية وكفاءة علمية تؤهله للعمل في مختلف قطاعات وميادين الخدمة </a:t>
            </a:r>
            <a:r>
              <a:rPr lang="ar-SA" sz="2400" dirty="0" smtClean="0"/>
              <a:t>الاجتماعية ) </a:t>
            </a:r>
            <a:r>
              <a:rPr lang="ar-SA" sz="2400" dirty="0"/>
              <a:t>.</a:t>
            </a:r>
            <a:endParaRPr lang="en-US" sz="2400" dirty="0"/>
          </a:p>
        </p:txBody>
      </p:sp>
      <p:sp>
        <p:nvSpPr>
          <p:cNvPr id="2" name="مربع نص 1"/>
          <p:cNvSpPr txBox="1"/>
          <p:nvPr/>
        </p:nvSpPr>
        <p:spPr>
          <a:xfrm>
            <a:off x="2158819" y="489247"/>
            <a:ext cx="4680520" cy="461665"/>
          </a:xfrm>
          <a:prstGeom prst="rect">
            <a:avLst/>
          </a:prstGeom>
          <a:noFill/>
        </p:spPr>
        <p:txBody>
          <a:bodyPr wrap="square" rtlCol="1">
            <a:spAutoFit/>
          </a:bodyPr>
          <a:lstStyle/>
          <a:p>
            <a:pPr algn="ctr"/>
            <a:r>
              <a:rPr lang="ar-SA" sz="2400" b="1" dirty="0" smtClean="0">
                <a:solidFill>
                  <a:srgbClr val="00B050"/>
                </a:solidFill>
              </a:rPr>
              <a:t>أساليب التأهيل الاجتماعي وأنشطته</a:t>
            </a:r>
            <a:endParaRPr lang="ar-SA" sz="2400" b="1" dirty="0">
              <a:solidFill>
                <a:srgbClr val="00B050"/>
              </a:solidFill>
            </a:endParaRPr>
          </a:p>
        </p:txBody>
      </p:sp>
    </p:spTree>
    <p:extLst>
      <p:ext uri="{BB962C8B-B14F-4D97-AF65-F5344CB8AC3E}">
        <p14:creationId xmlns:p14="http://schemas.microsoft.com/office/powerpoint/2010/main" val="22872384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887904" y="360040"/>
            <a:ext cx="5184576" cy="7200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SA"/>
          </a:p>
        </p:txBody>
      </p:sp>
      <p:sp>
        <p:nvSpPr>
          <p:cNvPr id="5" name="مربع نص 4"/>
          <p:cNvSpPr txBox="1"/>
          <p:nvPr/>
        </p:nvSpPr>
        <p:spPr>
          <a:xfrm>
            <a:off x="194319" y="1196752"/>
            <a:ext cx="8568952" cy="3785652"/>
          </a:xfrm>
          <a:prstGeom prst="rect">
            <a:avLst/>
          </a:prstGeom>
          <a:noFill/>
        </p:spPr>
        <p:txBody>
          <a:bodyPr wrap="square" rtlCol="1">
            <a:spAutoFit/>
          </a:bodyPr>
          <a:lstStyle/>
          <a:p>
            <a:endParaRPr lang="ar-SA" sz="2400" dirty="0" smtClean="0"/>
          </a:p>
          <a:p>
            <a:r>
              <a:rPr lang="ar-SA" sz="2400" dirty="0" smtClean="0"/>
              <a:t>يعتبر </a:t>
            </a:r>
            <a:r>
              <a:rPr lang="ar-SA" sz="2400" dirty="0"/>
              <a:t>الأخصائي الاجتماعي احد الأعضاء الأساسين في فريق تأهيل </a:t>
            </a:r>
            <a:r>
              <a:rPr lang="ar-SA" sz="2400" dirty="0" smtClean="0"/>
              <a:t>المعاقين </a:t>
            </a:r>
            <a:r>
              <a:rPr lang="ar-SA" sz="2400" dirty="0"/>
              <a:t>ويسهم هذا الدور في تحقيق الأهداف المنشودة من عمليه التأهيل, حيث يعمل </a:t>
            </a:r>
            <a:r>
              <a:rPr lang="ar-SA" sz="2400" dirty="0" smtClean="0"/>
              <a:t>الأخصائي </a:t>
            </a:r>
            <a:r>
              <a:rPr lang="ar-SA" sz="2400" dirty="0"/>
              <a:t>مع الفرد </a:t>
            </a:r>
            <a:r>
              <a:rPr lang="ar-SA" sz="2400" dirty="0" smtClean="0"/>
              <a:t> </a:t>
            </a:r>
            <a:r>
              <a:rPr lang="ar-SA" sz="2400" dirty="0"/>
              <a:t>في مراحل العجز المختلفة ويعمل مع أسره </a:t>
            </a:r>
            <a:r>
              <a:rPr lang="ar-SA" sz="2400" dirty="0" smtClean="0"/>
              <a:t>الفرد </a:t>
            </a:r>
            <a:r>
              <a:rPr lang="ar-SA" sz="2400" dirty="0"/>
              <a:t>في مراحل التكييف المتعاقبة كما يعمل مع المجتمع في مراحل التقبل المختلفة . </a:t>
            </a:r>
            <a:endParaRPr lang="ar-SA" sz="2400" dirty="0" smtClean="0"/>
          </a:p>
          <a:p>
            <a:endParaRPr lang="en-US" sz="2400" dirty="0"/>
          </a:p>
          <a:p>
            <a:r>
              <a:rPr lang="ar-SA" sz="2400" dirty="0" smtClean="0"/>
              <a:t>يستخدم </a:t>
            </a:r>
            <a:r>
              <a:rPr lang="ar-SA" sz="2400" dirty="0"/>
              <a:t>الأخصائي الاجتماعي أساليب مختلفة ما بين عمله مع الفرد أو المجتمع .</a:t>
            </a:r>
            <a:endParaRPr lang="en-US" sz="2400" dirty="0"/>
          </a:p>
          <a:p>
            <a:endParaRPr lang="ar-SA" sz="2400" dirty="0" smtClean="0"/>
          </a:p>
          <a:p>
            <a:r>
              <a:rPr lang="ar-SA" sz="2400" dirty="0" smtClean="0"/>
              <a:t>الأخصائي </a:t>
            </a:r>
            <a:r>
              <a:rPr lang="ar-SA" sz="2400" dirty="0"/>
              <a:t>الاجتماعي هو </a:t>
            </a:r>
            <a:r>
              <a:rPr lang="ar-SA" sz="2400" dirty="0" smtClean="0"/>
              <a:t>ذلك ( </a:t>
            </a:r>
            <a:r>
              <a:rPr lang="ar-SA" sz="2400" dirty="0"/>
              <a:t>الشخص الذي يتصف بخصائص فرديه ومهارات عملية وكفاءة علمية تؤهله للعمل في مختلف قطاعات وميادين الخدمة </a:t>
            </a:r>
            <a:r>
              <a:rPr lang="ar-SA" sz="2400" dirty="0" smtClean="0"/>
              <a:t>الاجتماعية ) </a:t>
            </a:r>
            <a:r>
              <a:rPr lang="ar-SA" sz="2400" dirty="0"/>
              <a:t>.</a:t>
            </a:r>
            <a:endParaRPr lang="en-US" sz="2400" dirty="0"/>
          </a:p>
        </p:txBody>
      </p:sp>
      <p:sp>
        <p:nvSpPr>
          <p:cNvPr id="2" name="مربع نص 1"/>
          <p:cNvSpPr txBox="1"/>
          <p:nvPr/>
        </p:nvSpPr>
        <p:spPr>
          <a:xfrm>
            <a:off x="2158819" y="489247"/>
            <a:ext cx="4680520" cy="461665"/>
          </a:xfrm>
          <a:prstGeom prst="rect">
            <a:avLst/>
          </a:prstGeom>
          <a:noFill/>
        </p:spPr>
        <p:txBody>
          <a:bodyPr wrap="square" rtlCol="1">
            <a:spAutoFit/>
          </a:bodyPr>
          <a:lstStyle/>
          <a:p>
            <a:pPr algn="ctr"/>
            <a:r>
              <a:rPr lang="ar-SA" sz="2400" b="1" dirty="0" smtClean="0">
                <a:solidFill>
                  <a:srgbClr val="00B050"/>
                </a:solidFill>
              </a:rPr>
              <a:t>أساليب التأهيل الاجتماعي وأنشطته</a:t>
            </a:r>
            <a:endParaRPr lang="ar-SA" sz="2400" b="1" dirty="0">
              <a:solidFill>
                <a:srgbClr val="00B050"/>
              </a:solidFill>
            </a:endParaRPr>
          </a:p>
        </p:txBody>
      </p:sp>
    </p:spTree>
    <p:extLst>
      <p:ext uri="{BB962C8B-B14F-4D97-AF65-F5344CB8AC3E}">
        <p14:creationId xmlns:p14="http://schemas.microsoft.com/office/powerpoint/2010/main" val="1781185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763688" y="360040"/>
            <a:ext cx="5472608" cy="836712"/>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SA"/>
          </a:p>
        </p:txBody>
      </p:sp>
      <p:sp>
        <p:nvSpPr>
          <p:cNvPr id="5" name="مربع نص 4"/>
          <p:cNvSpPr txBox="1"/>
          <p:nvPr/>
        </p:nvSpPr>
        <p:spPr>
          <a:xfrm>
            <a:off x="214603" y="1556792"/>
            <a:ext cx="8568952" cy="3785652"/>
          </a:xfrm>
          <a:prstGeom prst="rect">
            <a:avLst/>
          </a:prstGeom>
          <a:noFill/>
        </p:spPr>
        <p:txBody>
          <a:bodyPr wrap="square" rtlCol="1">
            <a:spAutoFit/>
          </a:bodyPr>
          <a:lstStyle/>
          <a:p>
            <a:r>
              <a:rPr lang="ar-SA" sz="2400" dirty="0" smtClean="0"/>
              <a:t>يلعب الأخصائي </a:t>
            </a:r>
            <a:r>
              <a:rPr lang="ar-SA" sz="2400" dirty="0"/>
              <a:t>الاجتماعي </a:t>
            </a:r>
            <a:r>
              <a:rPr lang="ar-SA" sz="2400" dirty="0" smtClean="0"/>
              <a:t>دوراً مهماً </a:t>
            </a:r>
            <a:r>
              <a:rPr lang="ar-SA" sz="2400" dirty="0"/>
              <a:t>مع الفرد </a:t>
            </a:r>
            <a:r>
              <a:rPr lang="ar-SA" sz="2400" dirty="0" smtClean="0"/>
              <a:t>في </a:t>
            </a:r>
            <a:r>
              <a:rPr lang="ar-SA" sz="2400" dirty="0"/>
              <a:t>مراحل مختلفة من حياته </a:t>
            </a:r>
            <a:r>
              <a:rPr lang="ar-SA" sz="2400" dirty="0" smtClean="0"/>
              <a:t>بدءاً </a:t>
            </a:r>
            <a:r>
              <a:rPr lang="ar-SA" sz="2400" dirty="0"/>
              <a:t>من مرحله اكتشاف الإعاقة وحتى مرحله الاندماج في </a:t>
            </a:r>
            <a:r>
              <a:rPr lang="ar-SA" sz="2400" dirty="0" smtClean="0"/>
              <a:t>المجتمع . ويهدف الأخصائي الاجتماعي </a:t>
            </a:r>
            <a:r>
              <a:rPr lang="ar-SA" sz="2400" dirty="0"/>
              <a:t>خلال عمله مع </a:t>
            </a:r>
            <a:r>
              <a:rPr lang="ar-SA" sz="2400" dirty="0" smtClean="0"/>
              <a:t>المعاقين </a:t>
            </a:r>
            <a:r>
              <a:rPr lang="ar-SA" sz="2400" dirty="0"/>
              <a:t>كأفراد إلى مساعدتهم على مواجهة المشاكل الاجتماعية التي يمكن أن تنشا عن حاله العجز .</a:t>
            </a:r>
            <a:endParaRPr lang="en-US" sz="2400" dirty="0"/>
          </a:p>
          <a:p>
            <a:r>
              <a:rPr lang="ar-SA" sz="2400" dirty="0"/>
              <a:t>ومن ابرز المشكلات الاجتماعية </a:t>
            </a:r>
            <a:r>
              <a:rPr lang="ar-SA" sz="2400" dirty="0" smtClean="0"/>
              <a:t>:</a:t>
            </a:r>
            <a:endParaRPr lang="en-US" sz="2400" dirty="0"/>
          </a:p>
          <a:p>
            <a:r>
              <a:rPr lang="ar-SA" sz="2400" dirty="0"/>
              <a:t>1- مشكلات ضعف أو تفكك شبكه العلاقات الاجتماعية ما بين المعوق وبين من يتعاملون معه كأفراد أسرته أو اقرأنه .</a:t>
            </a:r>
            <a:endParaRPr lang="en-US" sz="2400" dirty="0"/>
          </a:p>
          <a:p>
            <a:r>
              <a:rPr lang="ar-SA" sz="2400" dirty="0"/>
              <a:t>2- مشكلات تتعلق بانهيار أو اهتزاز مكانته الاجتماعية .</a:t>
            </a:r>
            <a:endParaRPr lang="en-US" sz="2400" dirty="0"/>
          </a:p>
          <a:p>
            <a:r>
              <a:rPr lang="ar-SA" sz="2400" dirty="0"/>
              <a:t>3- مشكلات تتعلق باختلال قدره المعوق على القيام بالأدوار الاجتماعية داخل أسرته أو خارجها </a:t>
            </a:r>
            <a:r>
              <a:rPr lang="ar-SA" sz="2400" dirty="0" smtClean="0"/>
              <a:t>.</a:t>
            </a:r>
            <a:endParaRPr lang="en-US" sz="2400" dirty="0"/>
          </a:p>
        </p:txBody>
      </p:sp>
      <p:sp>
        <p:nvSpPr>
          <p:cNvPr id="2" name="مربع نص 1"/>
          <p:cNvSpPr txBox="1"/>
          <p:nvPr/>
        </p:nvSpPr>
        <p:spPr>
          <a:xfrm>
            <a:off x="2158819" y="365755"/>
            <a:ext cx="4680520" cy="830997"/>
          </a:xfrm>
          <a:prstGeom prst="rect">
            <a:avLst/>
          </a:prstGeom>
          <a:noFill/>
        </p:spPr>
        <p:txBody>
          <a:bodyPr wrap="square" rtlCol="1">
            <a:spAutoFit/>
          </a:bodyPr>
          <a:lstStyle/>
          <a:p>
            <a:pPr algn="ctr"/>
            <a:r>
              <a:rPr lang="ar-SA" sz="2400" b="1" dirty="0" smtClean="0">
                <a:solidFill>
                  <a:srgbClr val="00B050"/>
                </a:solidFill>
              </a:rPr>
              <a:t>دور الأخصائي الاجتماعي في العمل مع المعاقين كأفراد</a:t>
            </a:r>
            <a:endParaRPr lang="ar-SA" sz="2400" b="1" dirty="0">
              <a:solidFill>
                <a:srgbClr val="00B050"/>
              </a:solidFill>
            </a:endParaRPr>
          </a:p>
        </p:txBody>
      </p:sp>
    </p:spTree>
    <p:extLst>
      <p:ext uri="{BB962C8B-B14F-4D97-AF65-F5344CB8AC3E}">
        <p14:creationId xmlns:p14="http://schemas.microsoft.com/office/powerpoint/2010/main" val="41666403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763688" y="81710"/>
            <a:ext cx="5472608" cy="836712"/>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SA"/>
          </a:p>
        </p:txBody>
      </p:sp>
      <p:sp>
        <p:nvSpPr>
          <p:cNvPr id="5" name="مربع نص 4"/>
          <p:cNvSpPr txBox="1"/>
          <p:nvPr/>
        </p:nvSpPr>
        <p:spPr>
          <a:xfrm>
            <a:off x="194319" y="1029500"/>
            <a:ext cx="8568952" cy="5262979"/>
          </a:xfrm>
          <a:prstGeom prst="rect">
            <a:avLst/>
          </a:prstGeom>
          <a:noFill/>
        </p:spPr>
        <p:txBody>
          <a:bodyPr wrap="square" rtlCol="1">
            <a:spAutoFit/>
          </a:bodyPr>
          <a:lstStyle/>
          <a:p>
            <a:r>
              <a:rPr lang="ar-SA" sz="2400" dirty="0"/>
              <a:t>4- مشكلات تتعلق بضعف شعور </a:t>
            </a:r>
            <a:r>
              <a:rPr lang="ar-SA" sz="2400" dirty="0" smtClean="0"/>
              <a:t>المعاق </a:t>
            </a:r>
            <a:r>
              <a:rPr lang="ar-SA" sz="2400" dirty="0"/>
              <a:t>بالانتماء للجماعات التي يتعامل معها في حياته وما قد ينتج عنها من انعزال أو الشعور بالدونية أو الانطواء أو الشعور </a:t>
            </a:r>
            <a:r>
              <a:rPr lang="ar-SA" sz="2400" dirty="0" smtClean="0"/>
              <a:t>المعادي </a:t>
            </a:r>
            <a:r>
              <a:rPr lang="ar-SA" sz="2400" dirty="0"/>
              <a:t>للمجتمع.</a:t>
            </a:r>
            <a:endParaRPr lang="en-US" sz="2400" dirty="0"/>
          </a:p>
          <a:p>
            <a:r>
              <a:rPr lang="ar-SA" sz="2400" dirty="0"/>
              <a:t>5- مشكلات تتعلق بعدم التوافق الاجتماعي والنفسي .</a:t>
            </a:r>
            <a:endParaRPr lang="en-US" sz="2400" dirty="0"/>
          </a:p>
          <a:p>
            <a:r>
              <a:rPr lang="ar-SA" sz="2400" dirty="0"/>
              <a:t>6- مشكلات تذبذب المعاملة وعدم الثبات مما قد يسبب </a:t>
            </a:r>
            <a:r>
              <a:rPr lang="ar-SA" sz="2400" dirty="0" smtClean="0"/>
              <a:t>للمعاق </a:t>
            </a:r>
            <a:r>
              <a:rPr lang="ar-SA" sz="2400" dirty="0"/>
              <a:t>مشكلات كضعف الثقة بالنفس والاضطراب والقلق والخوف من المستقبل .</a:t>
            </a:r>
            <a:endParaRPr lang="en-US" sz="2400" dirty="0"/>
          </a:p>
          <a:p>
            <a:r>
              <a:rPr lang="ar-SA" sz="2400" dirty="0"/>
              <a:t>7- مشكلات عدم إشباع الاحتياجات الخاصة وقصور الخدمات المجتمعية .</a:t>
            </a:r>
            <a:endParaRPr lang="en-US" sz="2400" dirty="0"/>
          </a:p>
          <a:p>
            <a:endParaRPr lang="ar-SA" sz="2400" dirty="0" smtClean="0"/>
          </a:p>
          <a:p>
            <a:r>
              <a:rPr lang="ar-SA" sz="2400" dirty="0" smtClean="0"/>
              <a:t>وتختلف هذه </a:t>
            </a:r>
            <a:r>
              <a:rPr lang="ar-SA" sz="2400" dirty="0"/>
              <a:t>المشكلات تبعا لنوع الإعاقة والعجز ودرجته وسن المعاق </a:t>
            </a:r>
            <a:r>
              <a:rPr lang="ar-SA" sz="2400" dirty="0" smtClean="0"/>
              <a:t>والبيئة</a:t>
            </a:r>
          </a:p>
          <a:p>
            <a:r>
              <a:rPr lang="ar-SA" sz="2400" dirty="0" smtClean="0"/>
              <a:t>الاجتماعية </a:t>
            </a:r>
            <a:r>
              <a:rPr lang="ar-SA" sz="2400" dirty="0"/>
              <a:t>التي يعيش في ظلها </a:t>
            </a:r>
            <a:r>
              <a:rPr lang="ar-SA" sz="2400" dirty="0" smtClean="0"/>
              <a:t>.كما </a:t>
            </a:r>
            <a:r>
              <a:rPr lang="ar-SA" sz="2400" dirty="0"/>
              <a:t>وتختلف أساليب التعامل مع هذه المشكلات فقد يستخدم </a:t>
            </a:r>
            <a:r>
              <a:rPr lang="ar-SA" sz="2400" dirty="0" smtClean="0"/>
              <a:t>الأخصائي </a:t>
            </a:r>
            <a:r>
              <a:rPr lang="ar-SA" sz="2400" dirty="0"/>
              <a:t>أساليب مباشره تركز على شخصيه </a:t>
            </a:r>
            <a:r>
              <a:rPr lang="ar-SA" sz="2400" dirty="0" smtClean="0"/>
              <a:t>الفرد </a:t>
            </a:r>
            <a:r>
              <a:rPr lang="ar-SA" sz="2400" dirty="0"/>
              <a:t>وذلك باستخدام أساليب علاجيه أو تصحيحيه أو تثقيفية أو بالتركيز على بيئة الفرد </a:t>
            </a:r>
            <a:r>
              <a:rPr lang="ar-SA" sz="2400" dirty="0" smtClean="0"/>
              <a:t>الاجتماعية </a:t>
            </a:r>
            <a:r>
              <a:rPr lang="ar-SA" sz="2400" dirty="0"/>
              <a:t>أو الاقتصادية أو المادية . وقد يستخدم </a:t>
            </a:r>
            <a:r>
              <a:rPr lang="ar-SA" sz="2400" dirty="0" smtClean="0"/>
              <a:t>الأخصائي </a:t>
            </a:r>
            <a:r>
              <a:rPr lang="ar-SA" sz="2400" dirty="0"/>
              <a:t>أساليب غير مباشره في التعامل مع هذه المشكلات من خلال أساليب خدمه الجماعة أو خدمه المجتمع .</a:t>
            </a:r>
            <a:endParaRPr lang="en-US" sz="2400" dirty="0"/>
          </a:p>
        </p:txBody>
      </p:sp>
      <p:sp>
        <p:nvSpPr>
          <p:cNvPr id="2" name="مربع نص 1"/>
          <p:cNvSpPr txBox="1"/>
          <p:nvPr/>
        </p:nvSpPr>
        <p:spPr>
          <a:xfrm>
            <a:off x="2158819" y="119351"/>
            <a:ext cx="4680520" cy="830997"/>
          </a:xfrm>
          <a:prstGeom prst="rect">
            <a:avLst/>
          </a:prstGeom>
          <a:noFill/>
        </p:spPr>
        <p:txBody>
          <a:bodyPr wrap="square" rtlCol="1">
            <a:spAutoFit/>
          </a:bodyPr>
          <a:lstStyle/>
          <a:p>
            <a:pPr algn="ctr"/>
            <a:r>
              <a:rPr lang="ar-SA" sz="2400" b="1" dirty="0" smtClean="0">
                <a:solidFill>
                  <a:srgbClr val="00B050"/>
                </a:solidFill>
              </a:rPr>
              <a:t>دور الأخصائي الاجتماعي في العمل مع المعاقين كأفراد</a:t>
            </a:r>
            <a:endParaRPr lang="ar-SA" sz="2400" b="1" dirty="0">
              <a:solidFill>
                <a:srgbClr val="00B050"/>
              </a:solidFill>
            </a:endParaRPr>
          </a:p>
        </p:txBody>
      </p:sp>
    </p:spTree>
    <p:extLst>
      <p:ext uri="{BB962C8B-B14F-4D97-AF65-F5344CB8AC3E}">
        <p14:creationId xmlns:p14="http://schemas.microsoft.com/office/powerpoint/2010/main" val="14763143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763688" y="81710"/>
            <a:ext cx="5472608" cy="836712"/>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SA"/>
          </a:p>
        </p:txBody>
      </p:sp>
      <p:sp>
        <p:nvSpPr>
          <p:cNvPr id="5" name="مربع نص 4"/>
          <p:cNvSpPr txBox="1"/>
          <p:nvPr/>
        </p:nvSpPr>
        <p:spPr>
          <a:xfrm>
            <a:off x="194319" y="1628800"/>
            <a:ext cx="8568952" cy="3416320"/>
          </a:xfrm>
          <a:prstGeom prst="rect">
            <a:avLst/>
          </a:prstGeom>
          <a:noFill/>
        </p:spPr>
        <p:txBody>
          <a:bodyPr wrap="square" rtlCol="1">
            <a:spAutoFit/>
          </a:bodyPr>
          <a:lstStyle/>
          <a:p>
            <a:r>
              <a:rPr lang="ar-SA" sz="2400" dirty="0" smtClean="0"/>
              <a:t>1- </a:t>
            </a:r>
            <a:r>
              <a:rPr lang="ar-SA" sz="2400" dirty="0"/>
              <a:t>مساعده الأسرة على تفهم وتقبل إعاقة الطفل من خلال استخدام أساليب خاصة للتخفيف من صدمه الإعاقة وما يليها من ردود فعل . ومن أهم الأساليب التي يمكن استخدامها هنا هي إعطاء الأسرة فصه كافيه للتعبير عن مشاعرها عند تلقيها خبر إعاقة الطفل وتوجيه هذه المشاعر </a:t>
            </a:r>
            <a:r>
              <a:rPr lang="ar-SA" sz="2400" dirty="0" smtClean="0"/>
              <a:t>ايجابياً </a:t>
            </a:r>
            <a:r>
              <a:rPr lang="ar-SA" sz="2400" dirty="0"/>
              <a:t>نحو مستقبل الطفل ووضع البرنامج التأهيلي الملائم له .</a:t>
            </a:r>
            <a:endParaRPr lang="en-US" sz="2400" dirty="0"/>
          </a:p>
          <a:p>
            <a:r>
              <a:rPr lang="ar-SA" sz="2400" dirty="0"/>
              <a:t>2- تعريف لأسرة وتزويدها بالمعلومات الضرورية حول الإعاقة وأسبابها واحتياجات الطفل المعاق وأساليب تلبيتها .</a:t>
            </a:r>
            <a:endParaRPr lang="en-US" sz="2400" dirty="0"/>
          </a:p>
          <a:p>
            <a:r>
              <a:rPr lang="ar-SA" sz="2400" dirty="0"/>
              <a:t>3- تعريف الأسرة بمصادر الخدمات المتوفرة في المجتمع في مجال تأهيل في مجال </a:t>
            </a:r>
            <a:r>
              <a:rPr lang="ar-SA" sz="2400" dirty="0" smtClean="0"/>
              <a:t>المعاقين </a:t>
            </a:r>
            <a:r>
              <a:rPr lang="ar-SA" sz="2400" dirty="0"/>
              <a:t>ومساعدتها على الوصول إلى هذه المصادر</a:t>
            </a:r>
            <a:r>
              <a:rPr lang="ar-SA" sz="2400" dirty="0" smtClean="0"/>
              <a:t>.</a:t>
            </a:r>
            <a:endParaRPr lang="en-US" sz="2400" dirty="0"/>
          </a:p>
        </p:txBody>
      </p:sp>
      <p:sp>
        <p:nvSpPr>
          <p:cNvPr id="2" name="مربع نص 1"/>
          <p:cNvSpPr txBox="1"/>
          <p:nvPr/>
        </p:nvSpPr>
        <p:spPr>
          <a:xfrm>
            <a:off x="2158819" y="119351"/>
            <a:ext cx="4680520" cy="830997"/>
          </a:xfrm>
          <a:prstGeom prst="rect">
            <a:avLst/>
          </a:prstGeom>
          <a:noFill/>
        </p:spPr>
        <p:txBody>
          <a:bodyPr wrap="square" rtlCol="1">
            <a:spAutoFit/>
          </a:bodyPr>
          <a:lstStyle/>
          <a:p>
            <a:pPr algn="ctr"/>
            <a:r>
              <a:rPr lang="ar-SA" sz="2400" b="1" dirty="0">
                <a:solidFill>
                  <a:srgbClr val="00B050"/>
                </a:solidFill>
              </a:rPr>
              <a:t>دور </a:t>
            </a:r>
            <a:r>
              <a:rPr lang="ar-SA" sz="2400" b="1" dirty="0" smtClean="0">
                <a:solidFill>
                  <a:srgbClr val="00B050"/>
                </a:solidFill>
              </a:rPr>
              <a:t>الأخصائي </a:t>
            </a:r>
            <a:r>
              <a:rPr lang="ar-SA" sz="2400" b="1" dirty="0">
                <a:solidFill>
                  <a:srgbClr val="00B050"/>
                </a:solidFill>
              </a:rPr>
              <a:t>الاجتماعي في العمل مع اسر المعوقين</a:t>
            </a:r>
            <a:endParaRPr lang="ar-SA" sz="2400" b="1" dirty="0">
              <a:solidFill>
                <a:srgbClr val="00B050"/>
              </a:solidFill>
            </a:endParaRPr>
          </a:p>
        </p:txBody>
      </p:sp>
    </p:spTree>
    <p:extLst>
      <p:ext uri="{BB962C8B-B14F-4D97-AF65-F5344CB8AC3E}">
        <p14:creationId xmlns:p14="http://schemas.microsoft.com/office/powerpoint/2010/main" val="22004202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763688" y="81710"/>
            <a:ext cx="5472608" cy="836712"/>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SA"/>
          </a:p>
        </p:txBody>
      </p:sp>
      <p:sp>
        <p:nvSpPr>
          <p:cNvPr id="5" name="مربع نص 4"/>
          <p:cNvSpPr txBox="1"/>
          <p:nvPr/>
        </p:nvSpPr>
        <p:spPr>
          <a:xfrm>
            <a:off x="214603" y="1916832"/>
            <a:ext cx="8568952" cy="2677656"/>
          </a:xfrm>
          <a:prstGeom prst="rect">
            <a:avLst/>
          </a:prstGeom>
          <a:noFill/>
        </p:spPr>
        <p:txBody>
          <a:bodyPr wrap="square" rtlCol="1">
            <a:spAutoFit/>
          </a:bodyPr>
          <a:lstStyle/>
          <a:p>
            <a:r>
              <a:rPr lang="ar-SA" sz="2400" dirty="0"/>
              <a:t>4-  مساعدة الأسرة على بناء توقعات موضوعية وايجابية عن مستقبل طفلها المعاق</a:t>
            </a:r>
            <a:endParaRPr lang="en-US" sz="2400" dirty="0"/>
          </a:p>
          <a:p>
            <a:r>
              <a:rPr lang="ar-SA" sz="2400" dirty="0"/>
              <a:t>وتبنى ادوار تشاركيه مع مؤسسات التأهيل في تطبيق برنامج الطفل التأهيلي. </a:t>
            </a:r>
            <a:endParaRPr lang="en-US" sz="2400" dirty="0"/>
          </a:p>
          <a:p>
            <a:r>
              <a:rPr lang="ar-SA" sz="2400" dirty="0"/>
              <a:t>5- تعريف الأسرة بالقوانين والتشريعات التي تكفل حقوق المعوقين ومساعدتها على المطالبة بهذه الحقوق .</a:t>
            </a:r>
            <a:endParaRPr lang="en-US" sz="2400" dirty="0"/>
          </a:p>
          <a:p>
            <a:r>
              <a:rPr lang="ar-SA" sz="2400" dirty="0"/>
              <a:t>6- تشجيه الأسرة على المساهمة والانخراط في الأنشطة والتنظيمات الاجتماعية  والمجتمعية التي تهدف إلى خدمه المعوقين وتلبيه احتياجاتهم .</a:t>
            </a:r>
            <a:endParaRPr lang="en-US" sz="2400" dirty="0"/>
          </a:p>
          <a:p>
            <a:r>
              <a:rPr lang="ar-SA" sz="2400" dirty="0"/>
              <a:t>7- المساهمة في رسم برامج التوعوية والتثقيفية والتدريبية الموجهة نحو اسر المعوقين.</a:t>
            </a:r>
            <a:endParaRPr lang="en-US" sz="2400" dirty="0"/>
          </a:p>
        </p:txBody>
      </p:sp>
      <p:sp>
        <p:nvSpPr>
          <p:cNvPr id="2" name="مربع نص 1"/>
          <p:cNvSpPr txBox="1"/>
          <p:nvPr/>
        </p:nvSpPr>
        <p:spPr>
          <a:xfrm>
            <a:off x="2158819" y="119351"/>
            <a:ext cx="4680520" cy="830997"/>
          </a:xfrm>
          <a:prstGeom prst="rect">
            <a:avLst/>
          </a:prstGeom>
          <a:noFill/>
        </p:spPr>
        <p:txBody>
          <a:bodyPr wrap="square" rtlCol="1">
            <a:spAutoFit/>
          </a:bodyPr>
          <a:lstStyle/>
          <a:p>
            <a:pPr algn="ctr"/>
            <a:r>
              <a:rPr lang="ar-SA" sz="2400" b="1" dirty="0">
                <a:solidFill>
                  <a:srgbClr val="00B050"/>
                </a:solidFill>
              </a:rPr>
              <a:t>دور </a:t>
            </a:r>
            <a:r>
              <a:rPr lang="ar-SA" sz="2400" b="1" dirty="0" smtClean="0">
                <a:solidFill>
                  <a:srgbClr val="00B050"/>
                </a:solidFill>
              </a:rPr>
              <a:t>الأخصائي </a:t>
            </a:r>
            <a:r>
              <a:rPr lang="ar-SA" sz="2400" b="1" dirty="0">
                <a:solidFill>
                  <a:srgbClr val="00B050"/>
                </a:solidFill>
              </a:rPr>
              <a:t>الاجتماعي في العمل مع اسر المعوقين</a:t>
            </a:r>
            <a:endParaRPr lang="ar-SA" sz="2400" b="1" dirty="0">
              <a:solidFill>
                <a:srgbClr val="00B050"/>
              </a:solidFill>
            </a:endParaRPr>
          </a:p>
        </p:txBody>
      </p:sp>
    </p:spTree>
    <p:extLst>
      <p:ext uri="{BB962C8B-B14F-4D97-AF65-F5344CB8AC3E}">
        <p14:creationId xmlns:p14="http://schemas.microsoft.com/office/powerpoint/2010/main" val="42030902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763688" y="81710"/>
            <a:ext cx="5472608" cy="836712"/>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SA"/>
          </a:p>
        </p:txBody>
      </p:sp>
      <p:sp>
        <p:nvSpPr>
          <p:cNvPr id="5" name="مربع نص 4"/>
          <p:cNvSpPr txBox="1"/>
          <p:nvPr/>
        </p:nvSpPr>
        <p:spPr>
          <a:xfrm>
            <a:off x="214603" y="1340768"/>
            <a:ext cx="8568952" cy="4524315"/>
          </a:xfrm>
          <a:prstGeom prst="rect">
            <a:avLst/>
          </a:prstGeom>
          <a:noFill/>
        </p:spPr>
        <p:txBody>
          <a:bodyPr wrap="square" rtlCol="1">
            <a:spAutoFit/>
          </a:bodyPr>
          <a:lstStyle/>
          <a:p>
            <a:r>
              <a:rPr lang="ar-SA" sz="2400" dirty="0" smtClean="0"/>
              <a:t>1-العمل </a:t>
            </a:r>
            <a:r>
              <a:rPr lang="ar-SA" sz="2400" dirty="0"/>
              <a:t>على توفير اتجاهات اجتماعية إيجابية لدى افرد المجتمع </a:t>
            </a:r>
            <a:r>
              <a:rPr lang="ar-SA" sz="2400" dirty="0" smtClean="0"/>
              <a:t>.</a:t>
            </a:r>
            <a:endParaRPr lang="en-US" sz="2400" dirty="0"/>
          </a:p>
          <a:p>
            <a:r>
              <a:rPr lang="ar-SA" sz="2400" dirty="0"/>
              <a:t>2-العمل على دعم الجهود التطوعية للجماعات والجمعيات الأهلية لتقديم كافة الخدمات والتسهيلات المطلوبة لتأهيل </a:t>
            </a:r>
            <a:r>
              <a:rPr lang="ar-SA" sz="2400" dirty="0" smtClean="0"/>
              <a:t>المعاقين .</a:t>
            </a:r>
            <a:endParaRPr lang="en-US" sz="2400" dirty="0"/>
          </a:p>
          <a:p>
            <a:r>
              <a:rPr lang="ar-SA" sz="2400" dirty="0"/>
              <a:t>3-العمل على تثقيف المجتمع المحلي ونشر الوعي الاجتماعي والصحي في كل ما يتعلق بحالات </a:t>
            </a:r>
            <a:r>
              <a:rPr lang="ar-SA" sz="2400" dirty="0" smtClean="0"/>
              <a:t>الإعاقة </a:t>
            </a:r>
            <a:r>
              <a:rPr lang="ar-SA" sz="2400" dirty="0"/>
              <a:t>وسبل الوقاية منها </a:t>
            </a:r>
            <a:r>
              <a:rPr lang="ar-SA" sz="2400" dirty="0" smtClean="0"/>
              <a:t>.</a:t>
            </a:r>
            <a:endParaRPr lang="en-US" sz="2400" dirty="0"/>
          </a:p>
          <a:p>
            <a:r>
              <a:rPr lang="ar-SA" sz="2400" dirty="0" smtClean="0"/>
              <a:t>4-المساعدةعلى </a:t>
            </a:r>
            <a:r>
              <a:rPr lang="ar-SA" sz="2400" dirty="0"/>
              <a:t>تشكيل الجمعيات الأهلية وجماعات دعم المعوقين وأسرهم </a:t>
            </a:r>
            <a:r>
              <a:rPr lang="ar-SA" sz="2400" dirty="0" smtClean="0"/>
              <a:t>.</a:t>
            </a:r>
            <a:endParaRPr lang="en-US" sz="2400" dirty="0"/>
          </a:p>
          <a:p>
            <a:r>
              <a:rPr lang="ar-SA" sz="2400" dirty="0"/>
              <a:t>5-العمل على توفير فرص تشغيل </a:t>
            </a:r>
            <a:r>
              <a:rPr lang="ar-SA" sz="2400" dirty="0" smtClean="0"/>
              <a:t>المعاقين </a:t>
            </a:r>
            <a:r>
              <a:rPr lang="ar-SA" sz="2400" dirty="0"/>
              <a:t>في المجتمع </a:t>
            </a:r>
            <a:r>
              <a:rPr lang="ar-SA" sz="2400" dirty="0" smtClean="0"/>
              <a:t>المحلي .</a:t>
            </a:r>
            <a:endParaRPr lang="en-US" sz="2400" dirty="0"/>
          </a:p>
          <a:p>
            <a:r>
              <a:rPr lang="ar-SA" sz="2400" dirty="0"/>
              <a:t>6-المساعدة في إحداث التعديلات البيئية اللازمة لتسهيل مهمة </a:t>
            </a:r>
            <a:r>
              <a:rPr lang="ar-SA" sz="2400" dirty="0" smtClean="0"/>
              <a:t>المعاقين .</a:t>
            </a:r>
            <a:endParaRPr lang="en-US" sz="2400" dirty="0"/>
          </a:p>
          <a:p>
            <a:r>
              <a:rPr lang="ar-SA" sz="2400" dirty="0"/>
              <a:t>7-المساعدة في التعريف بحقوق </a:t>
            </a:r>
            <a:r>
              <a:rPr lang="ar-SA" sz="2400" dirty="0" smtClean="0"/>
              <a:t>المعاقين </a:t>
            </a:r>
            <a:r>
              <a:rPr lang="ar-SA" sz="2400" dirty="0"/>
              <a:t>ودعم التوجه نحو سن التشريعات والأنظمة التي تكفل هذه الحقوق </a:t>
            </a:r>
            <a:r>
              <a:rPr lang="ar-SA" sz="2400" dirty="0" smtClean="0"/>
              <a:t>.</a:t>
            </a:r>
            <a:endParaRPr lang="en-US" sz="2400" dirty="0"/>
          </a:p>
          <a:p>
            <a:r>
              <a:rPr lang="ar-SA" sz="2400" dirty="0"/>
              <a:t>8-القيام بالدراسات و البحوث الاجتماعية التي تسهم في تطور مستوى الخدمات وتحسينها </a:t>
            </a:r>
            <a:r>
              <a:rPr lang="ar-SA" sz="2400" dirty="0" smtClean="0"/>
              <a:t>.</a:t>
            </a:r>
            <a:endParaRPr lang="en-US" sz="2400" dirty="0"/>
          </a:p>
        </p:txBody>
      </p:sp>
      <p:sp>
        <p:nvSpPr>
          <p:cNvPr id="2" name="مربع نص 1"/>
          <p:cNvSpPr txBox="1"/>
          <p:nvPr/>
        </p:nvSpPr>
        <p:spPr>
          <a:xfrm>
            <a:off x="2158819" y="119351"/>
            <a:ext cx="4680520" cy="830997"/>
          </a:xfrm>
          <a:prstGeom prst="rect">
            <a:avLst/>
          </a:prstGeom>
          <a:noFill/>
        </p:spPr>
        <p:txBody>
          <a:bodyPr wrap="square" rtlCol="1">
            <a:spAutoFit/>
          </a:bodyPr>
          <a:lstStyle/>
          <a:p>
            <a:pPr algn="ctr"/>
            <a:r>
              <a:rPr lang="ar-SA" sz="2400" b="1" dirty="0">
                <a:solidFill>
                  <a:srgbClr val="00B050"/>
                </a:solidFill>
              </a:rPr>
              <a:t>دور الأخصائي الاجتماعي في العمل مع المجتمع المحلي </a:t>
            </a:r>
            <a:endParaRPr lang="en-US" sz="2400" dirty="0">
              <a:solidFill>
                <a:srgbClr val="00B050"/>
              </a:solidFill>
            </a:endParaRPr>
          </a:p>
        </p:txBody>
      </p:sp>
    </p:spTree>
    <p:extLst>
      <p:ext uri="{BB962C8B-B14F-4D97-AF65-F5344CB8AC3E}">
        <p14:creationId xmlns:p14="http://schemas.microsoft.com/office/powerpoint/2010/main" val="1935318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701980" y="-12576"/>
            <a:ext cx="5544616" cy="936104"/>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ar-SA"/>
          </a:p>
        </p:txBody>
      </p:sp>
      <p:sp>
        <p:nvSpPr>
          <p:cNvPr id="5" name="مربع نص 4"/>
          <p:cNvSpPr txBox="1"/>
          <p:nvPr/>
        </p:nvSpPr>
        <p:spPr>
          <a:xfrm>
            <a:off x="2699792" y="259205"/>
            <a:ext cx="4248472" cy="461665"/>
          </a:xfrm>
          <a:prstGeom prst="rect">
            <a:avLst/>
          </a:prstGeom>
          <a:noFill/>
        </p:spPr>
        <p:txBody>
          <a:bodyPr wrap="square" rtlCol="1">
            <a:spAutoFit/>
          </a:bodyPr>
          <a:lstStyle/>
          <a:p>
            <a:pPr algn="ctr"/>
            <a:r>
              <a:rPr lang="ar-SA" sz="2400" b="1" dirty="0" smtClean="0">
                <a:solidFill>
                  <a:srgbClr val="FF0000"/>
                </a:solidFill>
              </a:rPr>
              <a:t>مفهوم التأهيل الطبي</a:t>
            </a:r>
            <a:endParaRPr lang="ar-SA" sz="2400" b="1" dirty="0">
              <a:solidFill>
                <a:srgbClr val="FF0000"/>
              </a:solidFill>
            </a:endParaRPr>
          </a:p>
        </p:txBody>
      </p:sp>
      <p:sp>
        <p:nvSpPr>
          <p:cNvPr id="6" name="مربع نص 5"/>
          <p:cNvSpPr txBox="1"/>
          <p:nvPr/>
        </p:nvSpPr>
        <p:spPr>
          <a:xfrm>
            <a:off x="467544" y="923528"/>
            <a:ext cx="8136904" cy="5324535"/>
          </a:xfrm>
          <a:prstGeom prst="rect">
            <a:avLst/>
          </a:prstGeom>
          <a:noFill/>
        </p:spPr>
        <p:txBody>
          <a:bodyPr wrap="square" rtlCol="1">
            <a:spAutoFit/>
          </a:bodyPr>
          <a:lstStyle/>
          <a:p>
            <a:pPr marL="342900" indent="-342900">
              <a:buFont typeface="Wingdings" pitchFamily="2" charset="2"/>
              <a:buChar char="Ø"/>
            </a:pPr>
            <a:r>
              <a:rPr lang="ar-SA" sz="2000" dirty="0" smtClean="0"/>
              <a:t>التأهيل </a:t>
            </a:r>
            <a:r>
              <a:rPr lang="ar-SA" sz="2000" dirty="0"/>
              <a:t>الطبي هو برنامج يعمل على استعادة أقصى ما يمكن توفيره للفرد المعاق من قدرات بدنية سواء عن طريق العلاج بالعقاقير الطبية والأدوية أو عن طريق العلاج بالجراحة أو العلاج الطبي أو الوظيفي </a:t>
            </a:r>
            <a:r>
              <a:rPr lang="ar-SA" sz="2000" dirty="0" smtClean="0"/>
              <a:t>.</a:t>
            </a:r>
          </a:p>
          <a:p>
            <a:endParaRPr lang="ar-SA" sz="2000" dirty="0" smtClean="0"/>
          </a:p>
          <a:p>
            <a:pPr marL="342900" indent="-342900">
              <a:buFont typeface="Wingdings" pitchFamily="2" charset="2"/>
              <a:buChar char="Ø"/>
            </a:pPr>
            <a:r>
              <a:rPr lang="ar-SA" sz="2000" dirty="0" smtClean="0"/>
              <a:t>كما يعرف بأنها </a:t>
            </a:r>
            <a:r>
              <a:rPr lang="ar-SA" sz="2000" dirty="0"/>
              <a:t>أحد البرامج و الأنشطة الأساسية لعملية التأهيل يهتم بالجوانب المرضية سواء تلك المسببة للعجز أو الجوانب المرضية والصحية التي تنشأ عن العجز </a:t>
            </a:r>
            <a:r>
              <a:rPr lang="ar-SA" sz="2000" dirty="0" smtClean="0"/>
              <a:t>.</a:t>
            </a:r>
          </a:p>
          <a:p>
            <a:endParaRPr lang="en-US" sz="2000" dirty="0"/>
          </a:p>
          <a:p>
            <a:pPr marL="342900" indent="-342900">
              <a:buFont typeface="Wingdings" pitchFamily="2" charset="2"/>
              <a:buChar char="Ø"/>
            </a:pPr>
            <a:r>
              <a:rPr lang="ar-SA" sz="2000" dirty="0"/>
              <a:t>هذا ويختلف التأهيل الطبي للأفراد المعوقين وذوي الاحتياجات الخاصة باختلاف حالاتهم واحتياجاتهم التأهيلية ، فبعض الحالات قد تحتاج إلى تأهيل طبي مكثف ومستمر لفترة طويلة بينما قد يحتاج البعض الآخر إلى جهد و وقت أقل ، وقد تحتاج بعض الحالات إلى أجهزة تعويضية أو أجهزة مساعدة وبرامج تأهيلية لاستخدامها بشكل جيد، وقد تحتاج بعض الحالات إلى إجراءات وتدخلات جراحية علاجية أو تصحيحية أو تقويمية </a:t>
            </a:r>
            <a:r>
              <a:rPr lang="ar-SA" sz="2000" dirty="0" smtClean="0"/>
              <a:t>بينما </a:t>
            </a:r>
            <a:r>
              <a:rPr lang="ar-SA" sz="2000" dirty="0"/>
              <a:t>قد تحتاج بعضها إلى علاج بالعقاقير أو الأدوية </a:t>
            </a:r>
            <a:r>
              <a:rPr lang="ar-SA" sz="2000" dirty="0" smtClean="0"/>
              <a:t>.</a:t>
            </a:r>
          </a:p>
          <a:p>
            <a:endParaRPr lang="ar-SA" sz="2000" dirty="0" smtClean="0"/>
          </a:p>
          <a:p>
            <a:pPr marL="342900" indent="-342900">
              <a:buFont typeface="Wingdings" pitchFamily="2" charset="2"/>
              <a:buChar char="Ø"/>
            </a:pPr>
            <a:r>
              <a:rPr lang="ar-SA" sz="2000" dirty="0" smtClean="0"/>
              <a:t>كما </a:t>
            </a:r>
            <a:r>
              <a:rPr lang="ar-SA" sz="2000" dirty="0"/>
              <a:t>وتجدر الإشارة إلى أن برامج التأهيل الطبي لا يجب أن تقتصر فقط على الفرد المعاق بينما يجب أن تشمل الأسرة والمجتمع وذلك من خلال برامج وأنشطة التثقيف الصحي والصحة الوقائية و الإرشاد و التدريب والدراسات و الأبحاث .</a:t>
            </a:r>
            <a:endParaRPr lang="en-US" sz="2000" dirty="0"/>
          </a:p>
        </p:txBody>
      </p:sp>
    </p:spTree>
    <p:extLst>
      <p:ext uri="{BB962C8B-B14F-4D97-AF65-F5344CB8AC3E}">
        <p14:creationId xmlns:p14="http://schemas.microsoft.com/office/powerpoint/2010/main" val="3053563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701980" y="-12576"/>
            <a:ext cx="5544616" cy="936104"/>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ar-SA"/>
          </a:p>
        </p:txBody>
      </p:sp>
      <p:sp>
        <p:nvSpPr>
          <p:cNvPr id="5" name="مربع نص 4"/>
          <p:cNvSpPr txBox="1"/>
          <p:nvPr/>
        </p:nvSpPr>
        <p:spPr>
          <a:xfrm>
            <a:off x="2699792" y="259205"/>
            <a:ext cx="4248472" cy="461665"/>
          </a:xfrm>
          <a:prstGeom prst="rect">
            <a:avLst/>
          </a:prstGeom>
          <a:noFill/>
        </p:spPr>
        <p:txBody>
          <a:bodyPr wrap="square" rtlCol="1">
            <a:spAutoFit/>
          </a:bodyPr>
          <a:lstStyle/>
          <a:p>
            <a:pPr algn="ctr"/>
            <a:r>
              <a:rPr lang="ar-SA" sz="2400" b="1" dirty="0" smtClean="0">
                <a:solidFill>
                  <a:srgbClr val="FF0000"/>
                </a:solidFill>
              </a:rPr>
              <a:t>أهداف التأهيل الطبي</a:t>
            </a:r>
            <a:endParaRPr lang="ar-SA" sz="2400" b="1" dirty="0">
              <a:solidFill>
                <a:srgbClr val="FF0000"/>
              </a:solidFill>
            </a:endParaRPr>
          </a:p>
        </p:txBody>
      </p:sp>
      <p:sp>
        <p:nvSpPr>
          <p:cNvPr id="6" name="مربع نص 5"/>
          <p:cNvSpPr txBox="1"/>
          <p:nvPr/>
        </p:nvSpPr>
        <p:spPr>
          <a:xfrm>
            <a:off x="467544" y="923528"/>
            <a:ext cx="8136904" cy="5632311"/>
          </a:xfrm>
          <a:prstGeom prst="rect">
            <a:avLst/>
          </a:prstGeom>
          <a:noFill/>
        </p:spPr>
        <p:txBody>
          <a:bodyPr wrap="square" rtlCol="1">
            <a:spAutoFit/>
          </a:bodyPr>
          <a:lstStyle/>
          <a:p>
            <a:endParaRPr lang="ar-SA" sz="2000" dirty="0" smtClean="0"/>
          </a:p>
          <a:p>
            <a:r>
              <a:rPr lang="ar-SA" sz="2000" b="1" dirty="0" smtClean="0">
                <a:solidFill>
                  <a:srgbClr val="00B050"/>
                </a:solidFill>
              </a:rPr>
              <a:t>تهدف </a:t>
            </a:r>
            <a:r>
              <a:rPr lang="ar-SA" sz="2000" b="1" dirty="0">
                <a:solidFill>
                  <a:srgbClr val="00B050"/>
                </a:solidFill>
              </a:rPr>
              <a:t>برامج وأنشطة التأهيل الطبي إلى </a:t>
            </a:r>
            <a:r>
              <a:rPr lang="ar-SA" sz="2000" b="1" dirty="0" smtClean="0">
                <a:solidFill>
                  <a:srgbClr val="00B050"/>
                </a:solidFill>
              </a:rPr>
              <a:t>:</a:t>
            </a:r>
          </a:p>
          <a:p>
            <a:endParaRPr lang="en-US" sz="2000" dirty="0"/>
          </a:p>
          <a:p>
            <a:pPr marL="457200" indent="-457200">
              <a:buFont typeface="+mj-lt"/>
              <a:buAutoNum type="arabicParenR"/>
            </a:pPr>
            <a:r>
              <a:rPr lang="ar-SA" sz="2000" dirty="0" smtClean="0"/>
              <a:t>الوقاية </a:t>
            </a:r>
            <a:r>
              <a:rPr lang="ar-SA" sz="2000" dirty="0"/>
              <a:t>من حصول حالات الإصابة بالعجز والإعاقة أو استفحالها وذلك باستخدام إجراءات الكشف المبكر والفحوص الطبية والجنية والإرشاد والتوعية الصحية </a:t>
            </a:r>
            <a:r>
              <a:rPr lang="ar-SA" sz="2000" dirty="0" smtClean="0"/>
              <a:t>.</a:t>
            </a:r>
          </a:p>
          <a:p>
            <a:pPr marL="457200" indent="-457200">
              <a:buFont typeface="+mj-lt"/>
              <a:buAutoNum type="arabicParenR"/>
            </a:pPr>
            <a:endParaRPr lang="ar-SA" sz="2000" dirty="0" smtClean="0"/>
          </a:p>
          <a:p>
            <a:pPr marL="457200" indent="-457200">
              <a:buFont typeface="+mj-lt"/>
              <a:buAutoNum type="arabicParenR"/>
            </a:pPr>
            <a:r>
              <a:rPr lang="ar-SA" sz="2000" dirty="0" smtClean="0"/>
              <a:t>الاكتشاف </a:t>
            </a:r>
            <a:r>
              <a:rPr lang="ar-SA" sz="2000" dirty="0"/>
              <a:t>المبكر لحالات العجز والإعاقة وأجراء عمليات التدخل المبكر والأعداد البدني والنفسي وتوفير الأجهزة المساعدة والتدريب عليها للحيلولة دون تفاقم مشكلة العجز</a:t>
            </a:r>
            <a:r>
              <a:rPr lang="ar-SA" sz="2000" dirty="0" smtClean="0"/>
              <a:t>.</a:t>
            </a:r>
          </a:p>
          <a:p>
            <a:pPr marL="457200" indent="-457200">
              <a:buFont typeface="+mj-lt"/>
              <a:buAutoNum type="arabicParenR"/>
            </a:pPr>
            <a:endParaRPr lang="ar-SA" sz="2000" dirty="0" smtClean="0"/>
          </a:p>
          <a:p>
            <a:pPr marL="457200" indent="-457200">
              <a:buFont typeface="+mj-lt"/>
              <a:buAutoNum type="arabicParenR"/>
            </a:pPr>
            <a:r>
              <a:rPr lang="ar-SA" sz="2000" dirty="0" smtClean="0"/>
              <a:t>تحسين </a:t>
            </a:r>
            <a:r>
              <a:rPr lang="ar-SA" sz="2000" dirty="0"/>
              <a:t>القدرات الجسمية و الوظيفية للفرد أو تعديلها باستخدام وسائل العلاج الطبي المختلف</a:t>
            </a:r>
            <a:r>
              <a:rPr lang="ar-SA" sz="2000" dirty="0" smtClean="0"/>
              <a:t>.</a:t>
            </a:r>
          </a:p>
          <a:p>
            <a:pPr marL="457200" indent="-457200">
              <a:buFont typeface="+mj-lt"/>
              <a:buAutoNum type="arabicParenR"/>
            </a:pPr>
            <a:endParaRPr lang="ar-SA" sz="2000" dirty="0" smtClean="0"/>
          </a:p>
          <a:p>
            <a:pPr marL="457200" indent="-457200">
              <a:buFont typeface="+mj-lt"/>
              <a:buAutoNum type="arabicParenR"/>
            </a:pPr>
            <a:r>
              <a:rPr lang="ar-SA" sz="2000" dirty="0" smtClean="0"/>
              <a:t>تحسين </a:t>
            </a:r>
            <a:r>
              <a:rPr lang="ar-SA" sz="2000" dirty="0"/>
              <a:t>الصحة الجسمية والنفسية للفرد المعاق للمحافظة على طاقته حتى يتمكن من القيام بالأنشطة الحياتية اليومية العامة والعمل</a:t>
            </a:r>
            <a:r>
              <a:rPr lang="ar-SA" sz="2000" dirty="0" smtClean="0"/>
              <a:t>.</a:t>
            </a:r>
          </a:p>
          <a:p>
            <a:pPr marL="457200" indent="-457200">
              <a:buFont typeface="+mj-lt"/>
              <a:buAutoNum type="arabicParenR"/>
            </a:pPr>
            <a:endParaRPr lang="en-US" sz="2000" dirty="0"/>
          </a:p>
          <a:p>
            <a:pPr marL="457200" indent="-457200">
              <a:buFont typeface="+mj-lt"/>
              <a:buAutoNum type="arabicParenR"/>
            </a:pPr>
            <a:r>
              <a:rPr lang="ar-SA" sz="2000" dirty="0" smtClean="0"/>
              <a:t>تقيم </a:t>
            </a:r>
            <a:r>
              <a:rPr lang="ar-SA" sz="2000" dirty="0"/>
              <a:t>الوضع الصحي العام للفرد وتحديد قدراته الجسمية ودرجة القصور الجسمي واتخاذ التدابير الطبية والصحية اللازمة لتحسين أو تعديل الحالة الجسمية للفرد بشكل يساعده على استعادة أقصى ما يمكن من قدراته خصوصاً في مجال العناية بالذات والاستقلال المعيشي.</a:t>
            </a:r>
            <a:endParaRPr lang="en-US" sz="2000" dirty="0"/>
          </a:p>
          <a:p>
            <a:pPr marL="342900" indent="-342900">
              <a:buFont typeface="Wingdings" pitchFamily="2" charset="2"/>
              <a:buChar char="Ø"/>
            </a:pPr>
            <a:endParaRPr lang="en-US" sz="2000" dirty="0"/>
          </a:p>
        </p:txBody>
      </p:sp>
    </p:spTree>
    <p:extLst>
      <p:ext uri="{BB962C8B-B14F-4D97-AF65-F5344CB8AC3E}">
        <p14:creationId xmlns:p14="http://schemas.microsoft.com/office/powerpoint/2010/main" val="3519535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359532" y="980728"/>
            <a:ext cx="8280920" cy="4464496"/>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SA"/>
          </a:p>
        </p:txBody>
      </p:sp>
      <p:sp>
        <p:nvSpPr>
          <p:cNvPr id="5" name="مربع نص 4"/>
          <p:cNvSpPr txBox="1"/>
          <p:nvPr/>
        </p:nvSpPr>
        <p:spPr>
          <a:xfrm>
            <a:off x="539552" y="1392158"/>
            <a:ext cx="7920880" cy="3416320"/>
          </a:xfrm>
          <a:prstGeom prst="rect">
            <a:avLst/>
          </a:prstGeom>
          <a:noFill/>
        </p:spPr>
        <p:txBody>
          <a:bodyPr wrap="square" rtlCol="1">
            <a:spAutoFit/>
          </a:bodyPr>
          <a:lstStyle/>
          <a:p>
            <a:pPr algn="ctr"/>
            <a:r>
              <a:rPr lang="ar-SA" sz="2400" b="1" u="sng" dirty="0">
                <a:solidFill>
                  <a:srgbClr val="00B050"/>
                </a:solidFill>
              </a:rPr>
              <a:t>أنشطة التأهيل </a:t>
            </a:r>
            <a:r>
              <a:rPr lang="ar-SA" sz="2400" b="1" u="sng" dirty="0" smtClean="0">
                <a:solidFill>
                  <a:srgbClr val="00B050"/>
                </a:solidFill>
              </a:rPr>
              <a:t>الطبي</a:t>
            </a:r>
          </a:p>
          <a:p>
            <a:endParaRPr lang="en-US" sz="2400" dirty="0"/>
          </a:p>
          <a:p>
            <a:r>
              <a:rPr lang="ar-SA" sz="2400" dirty="0"/>
              <a:t>المقصود بأنشطة التأهيل الطبي هي تلك الإجراءات التي يقررها ويقوم بها أعضاء فريق التأهيل الطبي للفرد الذي يعاني من حالة عجز وذلك بهدف تخليصه من هذه الحالة أو الحد من تأثير حالة العجز على حياته الشخصية والاجتماعية والمهنية وذلك باستخدام الوسائل المناسبة والتي تختلف حسب نوع الحالة ودرجة العجز. </a:t>
            </a:r>
            <a:endParaRPr lang="ar-SA" sz="2400" dirty="0" smtClean="0"/>
          </a:p>
          <a:p>
            <a:endParaRPr lang="ar-SA" sz="2400" dirty="0">
              <a:solidFill>
                <a:srgbClr val="FF0000"/>
              </a:solidFill>
            </a:endParaRPr>
          </a:p>
          <a:p>
            <a:r>
              <a:rPr lang="ar-SA" sz="2400" dirty="0" smtClean="0">
                <a:solidFill>
                  <a:srgbClr val="FF0000"/>
                </a:solidFill>
              </a:rPr>
              <a:t>وتشمل  </a:t>
            </a:r>
            <a:r>
              <a:rPr lang="ar-SA" sz="2400" dirty="0">
                <a:solidFill>
                  <a:srgbClr val="FF0000"/>
                </a:solidFill>
              </a:rPr>
              <a:t>أنشطة التأهيل الطبي ما يلي :</a:t>
            </a:r>
            <a:endParaRPr lang="ar-SA" sz="2400" b="1" dirty="0">
              <a:solidFill>
                <a:srgbClr val="FF0000"/>
              </a:solidFill>
            </a:endParaRPr>
          </a:p>
        </p:txBody>
      </p:sp>
    </p:spTree>
    <p:extLst>
      <p:ext uri="{BB962C8B-B14F-4D97-AF65-F5344CB8AC3E}">
        <p14:creationId xmlns:p14="http://schemas.microsoft.com/office/powerpoint/2010/main" val="3201451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907704" y="260648"/>
            <a:ext cx="5184576" cy="7200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SA"/>
          </a:p>
        </p:txBody>
      </p:sp>
      <p:sp>
        <p:nvSpPr>
          <p:cNvPr id="5" name="مربع نص 4"/>
          <p:cNvSpPr txBox="1"/>
          <p:nvPr/>
        </p:nvSpPr>
        <p:spPr>
          <a:xfrm>
            <a:off x="251520" y="1002386"/>
            <a:ext cx="8568952" cy="6001643"/>
          </a:xfrm>
          <a:prstGeom prst="rect">
            <a:avLst/>
          </a:prstGeom>
          <a:noFill/>
        </p:spPr>
        <p:txBody>
          <a:bodyPr wrap="square" rtlCol="1">
            <a:spAutoFit/>
          </a:bodyPr>
          <a:lstStyle/>
          <a:p>
            <a:pPr marL="342900" indent="-342900">
              <a:buFont typeface="Wingdings" pitchFamily="2" charset="2"/>
              <a:buChar char="Ø"/>
            </a:pPr>
            <a:r>
              <a:rPr lang="ar-SA" sz="2400" dirty="0" smtClean="0"/>
              <a:t>تعتبر </a:t>
            </a:r>
            <a:r>
              <a:rPr lang="ar-SA" sz="2400" dirty="0"/>
              <a:t>الأنشطة الطبية الوقائية أنشطة أساسية وعلى درجة عالية من الأهمية في جميع المجتمعات الإنسانية وذلك بهدف وقاية المجتمعات من الإصابة بالأمراض والتخفيف من حدتها وتأثيرها على المرضى والمصابين </a:t>
            </a:r>
            <a:r>
              <a:rPr lang="ar-SA" sz="2400" dirty="0" smtClean="0"/>
              <a:t>.</a:t>
            </a:r>
          </a:p>
          <a:p>
            <a:pPr marL="342900" indent="-342900">
              <a:buFont typeface="Wingdings" pitchFamily="2" charset="2"/>
              <a:buChar char="Ø"/>
            </a:pPr>
            <a:endParaRPr lang="en-US" sz="2400" dirty="0"/>
          </a:p>
          <a:p>
            <a:pPr marL="342900" indent="-342900">
              <a:buFont typeface="Wingdings" pitchFamily="2" charset="2"/>
              <a:buChar char="Ø"/>
            </a:pPr>
            <a:r>
              <a:rPr lang="ar-SA" sz="2400" dirty="0"/>
              <a:t>أن المهمة الرئيسية لأنشطة التأهيل الطبي الوقائية </a:t>
            </a:r>
            <a:r>
              <a:rPr lang="ar-SA" sz="2400" dirty="0" err="1" smtClean="0"/>
              <a:t>تركزعلى</a:t>
            </a:r>
            <a:r>
              <a:rPr lang="ar-SA" sz="2400" dirty="0" smtClean="0"/>
              <a:t> </a:t>
            </a:r>
            <a:r>
              <a:rPr lang="ar-SA" sz="2400" dirty="0"/>
              <a:t>وقاية المجتمع </a:t>
            </a:r>
            <a:r>
              <a:rPr lang="ar-SA" sz="2400" dirty="0" smtClean="0"/>
              <a:t>من الأمراض </a:t>
            </a:r>
            <a:r>
              <a:rPr lang="ar-SA" sz="2400" dirty="0"/>
              <a:t>المسببة للإعاقة وذلك باستخدام الوسائل الطبية الوقائية و التوعية والاهتمام بصحة البيئة وصحة المجتمع وصحة الأم والطفل والاهتمام بالإجراءات الطبية العلاجية والصحية والوراثية </a:t>
            </a:r>
            <a:r>
              <a:rPr lang="ar-SA" sz="2400" dirty="0" smtClean="0"/>
              <a:t>.</a:t>
            </a:r>
          </a:p>
          <a:p>
            <a:pPr marL="342900" indent="-342900">
              <a:buFont typeface="Wingdings" pitchFamily="2" charset="2"/>
              <a:buChar char="Ø"/>
            </a:pPr>
            <a:endParaRPr lang="ar-SA" sz="2400" dirty="0" smtClean="0"/>
          </a:p>
          <a:p>
            <a:pPr marL="342900" indent="-342900">
              <a:buFont typeface="Wingdings" pitchFamily="2" charset="2"/>
              <a:buChar char="Ø"/>
            </a:pPr>
            <a:r>
              <a:rPr lang="ar-SA" sz="2400" dirty="0" smtClean="0"/>
              <a:t> كما أنه من الضروري </a:t>
            </a:r>
            <a:r>
              <a:rPr lang="ar-SA" sz="2400" dirty="0"/>
              <a:t>القيام بتوعية المواطنين وتبصيرهم بالمشكلات الصحية السائدة وتوجيههم للاستفادة المثلى من الخدمات الصحية المتوفرة ، والعمل على سن التشريعات واللوائح التنظيمية والضوابط والاستراتيجيات والخطط التي تكفل الحفاظ على صحة المواطنين وحمايتهم من الإصابة بالمرض ، والعمل على توزيع شبكة خدمات الرعاية الصحية وعى جميع المناطق الجغرافية لتصل إلى جميع المواطنين في مواقعهم .</a:t>
            </a:r>
            <a:endParaRPr lang="en-US" sz="2400" dirty="0"/>
          </a:p>
          <a:p>
            <a:pPr algn="ctr"/>
            <a:endParaRPr lang="ar-SA" sz="2400" b="1" dirty="0">
              <a:solidFill>
                <a:srgbClr val="FF0000"/>
              </a:solidFill>
            </a:endParaRPr>
          </a:p>
        </p:txBody>
      </p:sp>
      <p:sp>
        <p:nvSpPr>
          <p:cNvPr id="2" name="مربع نص 1"/>
          <p:cNvSpPr txBox="1"/>
          <p:nvPr/>
        </p:nvSpPr>
        <p:spPr>
          <a:xfrm>
            <a:off x="2159732" y="436022"/>
            <a:ext cx="4680520" cy="461665"/>
          </a:xfrm>
          <a:prstGeom prst="rect">
            <a:avLst/>
          </a:prstGeom>
          <a:noFill/>
        </p:spPr>
        <p:txBody>
          <a:bodyPr wrap="square" rtlCol="1">
            <a:spAutoFit/>
          </a:bodyPr>
          <a:lstStyle/>
          <a:p>
            <a:pPr algn="ctr"/>
            <a:r>
              <a:rPr lang="ar-SA" sz="2400" b="1" dirty="0" smtClean="0">
                <a:solidFill>
                  <a:srgbClr val="00B050"/>
                </a:solidFill>
              </a:rPr>
              <a:t>أولاً : الأنشطة الوقائية</a:t>
            </a:r>
            <a:endParaRPr lang="ar-SA" sz="2400" b="1" dirty="0">
              <a:solidFill>
                <a:srgbClr val="00B050"/>
              </a:solidFill>
            </a:endParaRPr>
          </a:p>
        </p:txBody>
      </p:sp>
    </p:spTree>
    <p:extLst>
      <p:ext uri="{BB962C8B-B14F-4D97-AF65-F5344CB8AC3E}">
        <p14:creationId xmlns:p14="http://schemas.microsoft.com/office/powerpoint/2010/main" val="963303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907704" y="260648"/>
            <a:ext cx="5184576" cy="7200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SA"/>
          </a:p>
        </p:txBody>
      </p:sp>
      <p:sp>
        <p:nvSpPr>
          <p:cNvPr id="5" name="مربع نص 4"/>
          <p:cNvSpPr txBox="1"/>
          <p:nvPr/>
        </p:nvSpPr>
        <p:spPr>
          <a:xfrm>
            <a:off x="215516" y="980728"/>
            <a:ext cx="8568952" cy="6001643"/>
          </a:xfrm>
          <a:prstGeom prst="rect">
            <a:avLst/>
          </a:prstGeom>
          <a:noFill/>
        </p:spPr>
        <p:txBody>
          <a:bodyPr wrap="square" rtlCol="1">
            <a:spAutoFit/>
          </a:bodyPr>
          <a:lstStyle/>
          <a:p>
            <a:r>
              <a:rPr lang="ar-SA" sz="2400" b="1" u="sng" dirty="0" smtClean="0">
                <a:solidFill>
                  <a:srgbClr val="C00000"/>
                </a:solidFill>
              </a:rPr>
              <a:t>يجب أن يسعى التأهيل </a:t>
            </a:r>
            <a:r>
              <a:rPr lang="ar-SA" sz="2400" b="1" u="sng" dirty="0">
                <a:solidFill>
                  <a:srgbClr val="C00000"/>
                </a:solidFill>
              </a:rPr>
              <a:t>الطبي الوقائي </a:t>
            </a:r>
            <a:r>
              <a:rPr lang="ar-SA" sz="2400" b="1" u="sng" dirty="0" smtClean="0">
                <a:solidFill>
                  <a:srgbClr val="C00000"/>
                </a:solidFill>
              </a:rPr>
              <a:t>لتحقيق </a:t>
            </a:r>
            <a:r>
              <a:rPr lang="ar-SA" sz="2400" b="1" u="sng" dirty="0">
                <a:solidFill>
                  <a:srgbClr val="C00000"/>
                </a:solidFill>
              </a:rPr>
              <a:t>الأهداف التالية </a:t>
            </a:r>
            <a:r>
              <a:rPr lang="ar-SA" sz="2400" b="1" u="sng" dirty="0" smtClean="0">
                <a:solidFill>
                  <a:srgbClr val="C00000"/>
                </a:solidFill>
              </a:rPr>
              <a:t>:</a:t>
            </a:r>
          </a:p>
          <a:p>
            <a:endParaRPr lang="en-US" sz="2400" b="1" u="sng" dirty="0">
              <a:solidFill>
                <a:srgbClr val="C00000"/>
              </a:solidFill>
            </a:endParaRPr>
          </a:p>
          <a:p>
            <a:pPr marL="457200" indent="-457200">
              <a:buFont typeface="+mj-lt"/>
              <a:buAutoNum type="arabicParenR"/>
            </a:pPr>
            <a:r>
              <a:rPr lang="ar-SA" sz="2400" dirty="0" smtClean="0"/>
              <a:t>العمل </a:t>
            </a:r>
            <a:r>
              <a:rPr lang="ar-SA" sz="2400" dirty="0"/>
              <a:t>على منع حدوث الإعاقة وذلك عن طريق دعم برامج الوقاية من الحوادث وتحسين وتدعيم البرامج الصحية وإصدار التشريعات التي تكفل إيقاف ممارسة بعض العادات التي تسهم في التسبب بالإعاقة ، وخطورة استخدام العقاقير الطبية التي تؤدي إلى حدوث الإعاقة .</a:t>
            </a:r>
            <a:endParaRPr lang="en-US" sz="2400" dirty="0"/>
          </a:p>
          <a:p>
            <a:pPr marL="457200" indent="-457200">
              <a:buFont typeface="+mj-lt"/>
              <a:buAutoNum type="arabicParenR"/>
            </a:pPr>
            <a:r>
              <a:rPr lang="ar-SA" sz="2400" dirty="0" smtClean="0"/>
              <a:t>التوعية </a:t>
            </a:r>
            <a:r>
              <a:rPr lang="ar-SA" sz="2400" dirty="0"/>
              <a:t>بالعوامل المسببة للإعاقة . ومن أهمها توعية المقبلين على الزواج للقيام ببعض التحاليل والفحوصات اللازمة التي تكشف عن وجود استعداد وراثي أو فسيولوجي يؤدي إلى أنجاب أطفال معوقين أو معرضين لخطر الإعاقة ،وتوعية النساء الحوامل وتحصينهن من الفيروسات والأمراض التي تسبب الإعاقات .</a:t>
            </a:r>
            <a:endParaRPr lang="en-US" sz="2400" dirty="0"/>
          </a:p>
          <a:p>
            <a:pPr marL="457200" indent="-457200">
              <a:buFont typeface="+mj-lt"/>
              <a:buAutoNum type="arabicParenR"/>
            </a:pPr>
            <a:r>
              <a:rPr lang="ar-SA" sz="2400" dirty="0"/>
              <a:t>ا</a:t>
            </a:r>
            <a:r>
              <a:rPr lang="ar-SA" sz="2400" dirty="0" smtClean="0"/>
              <a:t>لكشف </a:t>
            </a:r>
            <a:r>
              <a:rPr lang="ar-SA" sz="2400" dirty="0"/>
              <a:t>عن الإعاقة في مراحل مبكرة من عمر الطفل والقيام بإجراءات التدخل التأهيلي المبكر للتقليل ما أمكن من ازدياد حالة العجز ومواجهة الآثار التي يمكن أن تنتج عن </a:t>
            </a:r>
            <a:r>
              <a:rPr lang="ar-SA" sz="2400" dirty="0" smtClean="0"/>
              <a:t>الإعاقة.</a:t>
            </a:r>
          </a:p>
          <a:p>
            <a:pPr marL="457200" indent="-457200">
              <a:buFont typeface="+mj-lt"/>
              <a:buAutoNum type="arabicParenR"/>
            </a:pPr>
            <a:r>
              <a:rPr lang="ar-SA" sz="2400" dirty="0" smtClean="0"/>
              <a:t>توفير </a:t>
            </a:r>
            <a:r>
              <a:rPr lang="ar-SA" sz="2400" dirty="0"/>
              <a:t>كافة الأساليب و الإجراءات الإرشادية لأسر المعوقين لتمكينهم وتدعيم قدرتهم على مواجهة الآثار التي يمكن أن تنتج عن الإعاقة وطلب التأهيل المبكر للطفل.</a:t>
            </a:r>
            <a:endParaRPr lang="en-US" sz="2400" dirty="0"/>
          </a:p>
          <a:p>
            <a:pPr algn="ctr"/>
            <a:endParaRPr lang="ar-SA" sz="2400" b="1" dirty="0">
              <a:solidFill>
                <a:srgbClr val="FF0000"/>
              </a:solidFill>
            </a:endParaRPr>
          </a:p>
        </p:txBody>
      </p:sp>
      <p:sp>
        <p:nvSpPr>
          <p:cNvPr id="2" name="مربع نص 1"/>
          <p:cNvSpPr txBox="1"/>
          <p:nvPr/>
        </p:nvSpPr>
        <p:spPr>
          <a:xfrm>
            <a:off x="2159732" y="436022"/>
            <a:ext cx="4680520" cy="461665"/>
          </a:xfrm>
          <a:prstGeom prst="rect">
            <a:avLst/>
          </a:prstGeom>
          <a:noFill/>
        </p:spPr>
        <p:txBody>
          <a:bodyPr wrap="square" rtlCol="1">
            <a:spAutoFit/>
          </a:bodyPr>
          <a:lstStyle/>
          <a:p>
            <a:pPr algn="ctr"/>
            <a:r>
              <a:rPr lang="ar-SA" sz="2400" b="1" dirty="0" smtClean="0">
                <a:solidFill>
                  <a:srgbClr val="00B050"/>
                </a:solidFill>
              </a:rPr>
              <a:t>أولاً : الأنشطة الوقائية</a:t>
            </a:r>
            <a:endParaRPr lang="ar-SA" sz="2400" b="1" dirty="0">
              <a:solidFill>
                <a:srgbClr val="00B050"/>
              </a:solidFill>
            </a:endParaRPr>
          </a:p>
        </p:txBody>
      </p:sp>
    </p:spTree>
    <p:extLst>
      <p:ext uri="{BB962C8B-B14F-4D97-AF65-F5344CB8AC3E}">
        <p14:creationId xmlns:p14="http://schemas.microsoft.com/office/powerpoint/2010/main" val="381882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887904" y="105629"/>
            <a:ext cx="5184576" cy="7200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SA"/>
          </a:p>
        </p:txBody>
      </p:sp>
      <p:sp>
        <p:nvSpPr>
          <p:cNvPr id="5" name="مربع نص 4"/>
          <p:cNvSpPr txBox="1"/>
          <p:nvPr/>
        </p:nvSpPr>
        <p:spPr>
          <a:xfrm>
            <a:off x="237085" y="833415"/>
            <a:ext cx="8568952" cy="5632311"/>
          </a:xfrm>
          <a:prstGeom prst="rect">
            <a:avLst/>
          </a:prstGeom>
          <a:noFill/>
        </p:spPr>
        <p:txBody>
          <a:bodyPr wrap="square" rtlCol="1">
            <a:spAutoFit/>
          </a:bodyPr>
          <a:lstStyle/>
          <a:p>
            <a:r>
              <a:rPr lang="ar-SA" sz="2400" dirty="0" smtClean="0"/>
              <a:t>يقصد بالأنشطة التأهيلية العلاجية مجموعة الإجراءات التي يتخذها الفريق الطبي لعلاج أو تصحيح حالة العجز والحد من تدهورها ، وتأهيل الفرد وتدريبه على القيام بالوظائف التي تتناسب مع حالة العجز و الإعاقة .</a:t>
            </a:r>
          </a:p>
          <a:p>
            <a:endParaRPr lang="ar-SA" sz="2400" dirty="0" smtClean="0"/>
          </a:p>
          <a:p>
            <a:r>
              <a:rPr lang="ar-SA" sz="2400" b="1" dirty="0">
                <a:solidFill>
                  <a:srgbClr val="FF0000"/>
                </a:solidFill>
              </a:rPr>
              <a:t>وتشمل الأنشطة العلاجية التالية:</a:t>
            </a:r>
            <a:endParaRPr lang="en-US" sz="2400" dirty="0">
              <a:solidFill>
                <a:srgbClr val="FF0000"/>
              </a:solidFill>
            </a:endParaRPr>
          </a:p>
          <a:p>
            <a:pPr marL="342900" indent="-342900">
              <a:buFont typeface="Arial" pitchFamily="34" charset="0"/>
              <a:buChar char="•"/>
            </a:pPr>
            <a:r>
              <a:rPr lang="ar-SA" sz="2400" dirty="0" smtClean="0"/>
              <a:t>تشخيص </a:t>
            </a:r>
            <a:r>
              <a:rPr lang="ar-SA" sz="2400" dirty="0"/>
              <a:t>الحالة وتحديد نوع ودرجة الإعاقة ووضع البرنامج العلاجي و التأهيلي المناسب.</a:t>
            </a:r>
            <a:endParaRPr lang="en-US" sz="2400" dirty="0"/>
          </a:p>
          <a:p>
            <a:pPr marL="342900" indent="-342900">
              <a:buFont typeface="Arial" pitchFamily="34" charset="0"/>
              <a:buChar char="•"/>
            </a:pPr>
            <a:r>
              <a:rPr lang="ar-SA" sz="2400" dirty="0" smtClean="0"/>
              <a:t>وصف </a:t>
            </a:r>
            <a:r>
              <a:rPr lang="ar-SA" sz="2400" dirty="0"/>
              <a:t>الأدوية والعقاقير الطبية المناسبة للحالة لمنع حدوث مضاعفات مرضية كما هو الحال بالنسبة لحالات مثل الصرع , النشاط الزائد ’ التوحد ’ تشتت الانتباه وغيرها.</a:t>
            </a:r>
            <a:endParaRPr lang="en-US" sz="2400" dirty="0"/>
          </a:p>
          <a:p>
            <a:pPr marL="342900" indent="-342900">
              <a:buFont typeface="Arial" pitchFamily="34" charset="0"/>
              <a:buChar char="•"/>
            </a:pPr>
            <a:r>
              <a:rPr lang="ar-SA" sz="2400" dirty="0" smtClean="0"/>
              <a:t>إقرار </a:t>
            </a:r>
            <a:r>
              <a:rPr lang="ar-SA" sz="2400" dirty="0"/>
              <a:t>التدخلات العلاجية السريرية والعمليات و الجراحة اللازمة للحد من تدهور الحالة أو العلاج أو تقويم أو تصحيح أية آثار جسمية أو مرضية تنتج عن حالة العجز </a:t>
            </a:r>
            <a:endParaRPr lang="en-US" sz="2400" dirty="0"/>
          </a:p>
          <a:p>
            <a:pPr marL="342900" indent="-342900">
              <a:buFont typeface="Arial" pitchFamily="34" charset="0"/>
              <a:buChar char="•"/>
            </a:pPr>
            <a:r>
              <a:rPr lang="ar-SA" sz="2400" dirty="0" smtClean="0"/>
              <a:t>تقرير </a:t>
            </a:r>
            <a:r>
              <a:rPr lang="ar-SA" sz="2400" dirty="0"/>
              <a:t>الأجهزة التعويضية و الوسائل المساعدة المناسبة للحالة والتدريب عليها .</a:t>
            </a:r>
            <a:endParaRPr lang="en-US" sz="2400" dirty="0"/>
          </a:p>
          <a:p>
            <a:pPr marL="342900" indent="-342900">
              <a:buFont typeface="Arial" pitchFamily="34" charset="0"/>
              <a:buChar char="•"/>
            </a:pPr>
            <a:r>
              <a:rPr lang="ar-SA" sz="2400" dirty="0" smtClean="0"/>
              <a:t>وضع </a:t>
            </a:r>
            <a:r>
              <a:rPr lang="ar-SA" sz="2400" dirty="0"/>
              <a:t>برنامج التدريب و التأهيل الطبي و الأشراف على تنفيذه من جانب المختصين في خدمات الطبية المساندة </a:t>
            </a:r>
            <a:r>
              <a:rPr lang="ar-SA" sz="2400" dirty="0" smtClean="0"/>
              <a:t>.</a:t>
            </a:r>
            <a:endParaRPr lang="ar-SA" sz="2400" b="1" dirty="0">
              <a:solidFill>
                <a:srgbClr val="FF0000"/>
              </a:solidFill>
            </a:endParaRPr>
          </a:p>
        </p:txBody>
      </p:sp>
      <p:sp>
        <p:nvSpPr>
          <p:cNvPr id="2" name="مربع نص 1"/>
          <p:cNvSpPr txBox="1"/>
          <p:nvPr/>
        </p:nvSpPr>
        <p:spPr>
          <a:xfrm>
            <a:off x="2159732" y="188640"/>
            <a:ext cx="4680520" cy="461665"/>
          </a:xfrm>
          <a:prstGeom prst="rect">
            <a:avLst/>
          </a:prstGeom>
          <a:noFill/>
        </p:spPr>
        <p:txBody>
          <a:bodyPr wrap="square" rtlCol="1">
            <a:spAutoFit/>
          </a:bodyPr>
          <a:lstStyle/>
          <a:p>
            <a:pPr algn="ctr"/>
            <a:r>
              <a:rPr lang="ar-SA" sz="2400" b="1" dirty="0" smtClean="0">
                <a:solidFill>
                  <a:srgbClr val="00B050"/>
                </a:solidFill>
              </a:rPr>
              <a:t>ثانياً : الأنشطة التأهيلية العلاجية</a:t>
            </a:r>
            <a:endParaRPr lang="ar-SA" sz="2400" b="1" dirty="0">
              <a:solidFill>
                <a:srgbClr val="00B050"/>
              </a:solidFill>
            </a:endParaRPr>
          </a:p>
        </p:txBody>
      </p:sp>
    </p:spTree>
    <p:extLst>
      <p:ext uri="{BB962C8B-B14F-4D97-AF65-F5344CB8AC3E}">
        <p14:creationId xmlns:p14="http://schemas.microsoft.com/office/powerpoint/2010/main" val="500306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887904" y="341270"/>
            <a:ext cx="5184576" cy="7200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SA"/>
          </a:p>
        </p:txBody>
      </p:sp>
      <p:sp>
        <p:nvSpPr>
          <p:cNvPr id="5" name="مربع نص 4"/>
          <p:cNvSpPr txBox="1"/>
          <p:nvPr/>
        </p:nvSpPr>
        <p:spPr>
          <a:xfrm>
            <a:off x="219190" y="1196752"/>
            <a:ext cx="8568952" cy="5016758"/>
          </a:xfrm>
          <a:prstGeom prst="rect">
            <a:avLst/>
          </a:prstGeom>
          <a:noFill/>
        </p:spPr>
        <p:txBody>
          <a:bodyPr wrap="square" rtlCol="1">
            <a:spAutoFit/>
          </a:bodyPr>
          <a:lstStyle/>
          <a:p>
            <a:pPr marL="342900" indent="-342900">
              <a:buFont typeface="Arial" pitchFamily="34" charset="0"/>
              <a:buChar char="•"/>
            </a:pPr>
            <a:r>
              <a:rPr lang="ar-SA" sz="2000" dirty="0" smtClean="0"/>
              <a:t>يتكون </a:t>
            </a:r>
            <a:r>
              <a:rPr lang="ar-SA" sz="2000" dirty="0"/>
              <a:t>فريق التأهيل الطبي من مجموعة الاختصاصات الطبية والصحية والخدمات المساندة . ويختلف تكوين الفريق تبعاً لحالة العجز التي يعاني منها </a:t>
            </a:r>
            <a:r>
              <a:rPr lang="ar-SA" sz="2000" dirty="0" smtClean="0"/>
              <a:t>الفرد .</a:t>
            </a:r>
          </a:p>
          <a:p>
            <a:endParaRPr lang="ar-SA" sz="2000" dirty="0" smtClean="0"/>
          </a:p>
          <a:p>
            <a:pPr marL="342900" indent="-342900">
              <a:buFont typeface="Arial" pitchFamily="34" charset="0"/>
              <a:buChar char="•"/>
            </a:pPr>
            <a:r>
              <a:rPr lang="ar-SA" sz="2000" dirty="0" smtClean="0"/>
              <a:t> </a:t>
            </a:r>
            <a:r>
              <a:rPr lang="ar-SA" sz="2000" dirty="0"/>
              <a:t>ففي حالة العجز الجسمي يتكون فريق التأهيل من أطباء اختصاص في مجال الأعصاب والعظام والعضلات تبعاً </a:t>
            </a:r>
            <a:r>
              <a:rPr lang="ar-SA" sz="2000" dirty="0" smtClean="0"/>
              <a:t>للحالة </a:t>
            </a:r>
            <a:r>
              <a:rPr lang="ar-SA" sz="2000" dirty="0"/>
              <a:t>إضافة إلى الأخصائي النفسي و الاجتماعي وأخصائي العلاج الطبيعي والوظيفي و أخصائي تمريض , وأخصائي الأجهزة التعويضية </a:t>
            </a:r>
            <a:r>
              <a:rPr lang="ar-SA" sz="2000" dirty="0" smtClean="0"/>
              <a:t>.</a:t>
            </a:r>
          </a:p>
          <a:p>
            <a:endParaRPr lang="en-US" sz="2000" dirty="0"/>
          </a:p>
          <a:p>
            <a:pPr marL="342900" indent="-342900">
              <a:buFont typeface="Arial" pitchFamily="34" charset="0"/>
              <a:buChar char="•"/>
            </a:pPr>
            <a:r>
              <a:rPr lang="ar-SA" sz="2000" dirty="0"/>
              <a:t>أما في حالة العجز السمعي فيتكون فريق التأهيل من طبيب الأنف و الأذن والحنجرة </a:t>
            </a:r>
            <a:r>
              <a:rPr lang="ar-SA" sz="2000" dirty="0" smtClean="0"/>
              <a:t>وأخصائي </a:t>
            </a:r>
            <a:r>
              <a:rPr lang="ar-SA" sz="2000" dirty="0"/>
              <a:t>قياس السمع ’ وأخصائي التدريب السمعي ’ أخصائي نفسي و أخصائي اجتماعي و أخصائي تدريب النطق والكلام </a:t>
            </a:r>
            <a:r>
              <a:rPr lang="ar-SA" sz="2000" dirty="0" smtClean="0"/>
              <a:t>.</a:t>
            </a:r>
          </a:p>
          <a:p>
            <a:endParaRPr lang="en-US" sz="2000" dirty="0"/>
          </a:p>
          <a:p>
            <a:pPr marL="342900" indent="-342900">
              <a:buFont typeface="Arial" pitchFamily="34" charset="0"/>
              <a:buChar char="•"/>
            </a:pPr>
            <a:r>
              <a:rPr lang="ar-SA" sz="2000" dirty="0"/>
              <a:t>وفي حالة العجز البصري يتكون فريق التأهيل من طبيب أخصائي في طب العيون و أخصائي أجهزة بصرية ’ وأخصائي نفسي ’ أخصائي اجتماعي و أخصائي فن الحركة والتنقل ’ وأخصائي في العلاج الوظيفي هذا وتجدر الإشارة إلى ضرورة تمثيل </a:t>
            </a:r>
            <a:r>
              <a:rPr lang="ar-SA" sz="2000" dirty="0" smtClean="0"/>
              <a:t>الفرد </a:t>
            </a:r>
            <a:r>
              <a:rPr lang="ar-SA" sz="2000" dirty="0"/>
              <a:t>في فريق التأهيل سواءً كان ذلك في أن يمثل الشخص </a:t>
            </a:r>
            <a:r>
              <a:rPr lang="ar-SA" sz="2000" dirty="0" smtClean="0"/>
              <a:t>نفسه </a:t>
            </a:r>
            <a:r>
              <a:rPr lang="ar-SA" sz="2000" dirty="0"/>
              <a:t>في عضوية الفريق (في حال كونه قادراً على ذلك) أو أن يمثله والده أو والدته (إذا كان غير قادر أو صغير سن ) </a:t>
            </a:r>
            <a:r>
              <a:rPr lang="ar-SA" sz="2000" dirty="0" smtClean="0"/>
              <a:t>.</a:t>
            </a:r>
            <a:endParaRPr lang="ar-SA" sz="2000" b="1" dirty="0">
              <a:solidFill>
                <a:srgbClr val="FF0000"/>
              </a:solidFill>
            </a:endParaRPr>
          </a:p>
        </p:txBody>
      </p:sp>
      <p:sp>
        <p:nvSpPr>
          <p:cNvPr id="2" name="مربع نص 1"/>
          <p:cNvSpPr txBox="1"/>
          <p:nvPr/>
        </p:nvSpPr>
        <p:spPr>
          <a:xfrm>
            <a:off x="2163406" y="470477"/>
            <a:ext cx="4680520" cy="461665"/>
          </a:xfrm>
          <a:prstGeom prst="rect">
            <a:avLst/>
          </a:prstGeom>
          <a:noFill/>
        </p:spPr>
        <p:txBody>
          <a:bodyPr wrap="square" rtlCol="1">
            <a:spAutoFit/>
          </a:bodyPr>
          <a:lstStyle/>
          <a:p>
            <a:pPr algn="ctr"/>
            <a:r>
              <a:rPr lang="ar-SA" sz="2400" b="1" dirty="0" smtClean="0">
                <a:solidFill>
                  <a:srgbClr val="00B050"/>
                </a:solidFill>
              </a:rPr>
              <a:t>فريق العمل في برنامج التأهيل الطبي</a:t>
            </a:r>
            <a:endParaRPr lang="ar-SA" sz="2400" b="1" dirty="0">
              <a:solidFill>
                <a:srgbClr val="00B050"/>
              </a:solidFill>
            </a:endParaRPr>
          </a:p>
        </p:txBody>
      </p:sp>
    </p:spTree>
    <p:extLst>
      <p:ext uri="{BB962C8B-B14F-4D97-AF65-F5344CB8AC3E}">
        <p14:creationId xmlns:p14="http://schemas.microsoft.com/office/powerpoint/2010/main" val="38982325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ساسية">
  <a:themeElements>
    <a:clrScheme name="أساسية">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أساسي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ساسي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117</TotalTime>
  <Words>3419</Words>
  <Application>Microsoft Office PowerPoint</Application>
  <PresentationFormat>عرض على الشاشة (3:4)‏</PresentationFormat>
  <Paragraphs>189</Paragraphs>
  <Slides>27</Slides>
  <Notes>0</Notes>
  <HiddenSlides>0</HiddenSlides>
  <MMClips>0</MMClips>
  <ScaleCrop>false</ScaleCrop>
  <HeadingPairs>
    <vt:vector size="4" baseType="variant">
      <vt:variant>
        <vt:lpstr>نسق</vt:lpstr>
      </vt:variant>
      <vt:variant>
        <vt:i4>1</vt:i4>
      </vt:variant>
      <vt:variant>
        <vt:lpstr>عناوين الشرائح</vt:lpstr>
      </vt:variant>
      <vt:variant>
        <vt:i4>27</vt:i4>
      </vt:variant>
    </vt:vector>
  </HeadingPairs>
  <TitlesOfParts>
    <vt:vector size="28" baseType="lpstr">
      <vt:lpstr>أساسية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SONY</dc:creator>
  <cp:lastModifiedBy>SONY</cp:lastModifiedBy>
  <cp:revision>12</cp:revision>
  <dcterms:created xsi:type="dcterms:W3CDTF">2017-11-08T16:59:15Z</dcterms:created>
  <dcterms:modified xsi:type="dcterms:W3CDTF">2017-11-08T19:10:33Z</dcterms:modified>
</cp:coreProperties>
</file>