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82" r:id="rId2"/>
    <p:sldId id="283" r:id="rId3"/>
    <p:sldId id="285" r:id="rId4"/>
    <p:sldId id="286" r:id="rId5"/>
    <p:sldId id="287" r:id="rId6"/>
    <p:sldId id="288" r:id="rId7"/>
    <p:sldId id="289" r:id="rId8"/>
    <p:sldId id="301" r:id="rId9"/>
    <p:sldId id="290" r:id="rId10"/>
    <p:sldId id="291" r:id="rId11"/>
    <p:sldId id="299" r:id="rId12"/>
    <p:sldId id="298" r:id="rId13"/>
    <p:sldId id="292" r:id="rId14"/>
    <p:sldId id="297" r:id="rId15"/>
    <p:sldId id="296" r:id="rId16"/>
    <p:sldId id="295" r:id="rId17"/>
    <p:sldId id="294" r:id="rId18"/>
    <p:sldId id="307" r:id="rId19"/>
    <p:sldId id="313" r:id="rId20"/>
    <p:sldId id="312" r:id="rId21"/>
    <p:sldId id="311" r:id="rId22"/>
    <p:sldId id="310" r:id="rId23"/>
    <p:sldId id="309" r:id="rId24"/>
    <p:sldId id="308" r:id="rId25"/>
    <p:sldId id="305" r:id="rId26"/>
    <p:sldId id="306" r:id="rId27"/>
    <p:sldId id="302" r:id="rId28"/>
    <p:sldId id="293" r:id="rId29"/>
    <p:sldId id="304"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459C4F-78A4-45E3-B276-35742BED9CD9}"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pPr rtl="1"/>
          <a:endParaRPr lang="ar-SA"/>
        </a:p>
      </dgm:t>
    </dgm:pt>
    <dgm:pt modelId="{80B0E234-CBA5-4CD8-B92B-5D4D66070EB4}">
      <dgm:prSet phldrT="[نص]" phldr="1"/>
      <dgm:spPr/>
      <dgm:t>
        <a:bodyPr/>
        <a:lstStyle/>
        <a:p>
          <a:pPr rtl="1"/>
          <a:endParaRPr lang="ar-SA"/>
        </a:p>
      </dgm:t>
    </dgm:pt>
    <dgm:pt modelId="{6BF6E804-5F7C-4FBE-8992-8FB58140CC93}" type="parTrans" cxnId="{819993ED-99FB-44D6-8ADB-2CF8233B4AE4}">
      <dgm:prSet/>
      <dgm:spPr/>
      <dgm:t>
        <a:bodyPr/>
        <a:lstStyle/>
        <a:p>
          <a:pPr rtl="1"/>
          <a:endParaRPr lang="ar-SA"/>
        </a:p>
      </dgm:t>
    </dgm:pt>
    <dgm:pt modelId="{9D2ECAE0-2966-48B7-BCFC-348DD5A7D3D5}" type="sibTrans" cxnId="{819993ED-99FB-44D6-8ADB-2CF8233B4AE4}">
      <dgm:prSet/>
      <dgm:spPr/>
      <dgm:t>
        <a:bodyPr/>
        <a:lstStyle/>
        <a:p>
          <a:pPr rtl="1"/>
          <a:endParaRPr lang="ar-SA"/>
        </a:p>
      </dgm:t>
    </dgm:pt>
    <dgm:pt modelId="{B6F193A4-B7ED-4E93-AE2A-60018C2685A6}">
      <dgm:prSet phldrT="[نص]"/>
      <dgm:spPr/>
      <dgm:t>
        <a:bodyPr/>
        <a:lstStyle/>
        <a:p>
          <a:pPr rtl="1"/>
          <a:r>
            <a:rPr lang="ar-SA" dirty="0" smtClean="0"/>
            <a:t>ان تأهيل المعاقين بصريا قد حظى باهتمام العديد من المجتمعات في وقت مبكر جدا مقارنة مع اهتمامها بفئات الاعاقة الاخرى .</a:t>
          </a:r>
          <a:endParaRPr lang="ar-SA" dirty="0"/>
        </a:p>
      </dgm:t>
    </dgm:pt>
    <dgm:pt modelId="{93283092-67D3-40D3-AF45-64388128045D}" type="parTrans" cxnId="{22CCD365-17C5-4670-98D2-718FA3F51A43}">
      <dgm:prSet/>
      <dgm:spPr/>
      <dgm:t>
        <a:bodyPr/>
        <a:lstStyle/>
        <a:p>
          <a:pPr rtl="1"/>
          <a:endParaRPr lang="ar-SA"/>
        </a:p>
      </dgm:t>
    </dgm:pt>
    <dgm:pt modelId="{DF939ACB-F813-47B6-AD09-256FBB791275}" type="sibTrans" cxnId="{22CCD365-17C5-4670-98D2-718FA3F51A43}">
      <dgm:prSet/>
      <dgm:spPr/>
      <dgm:t>
        <a:bodyPr/>
        <a:lstStyle/>
        <a:p>
          <a:pPr rtl="1"/>
          <a:endParaRPr lang="ar-SA"/>
        </a:p>
      </dgm:t>
    </dgm:pt>
    <dgm:pt modelId="{F1E51886-5DA5-4506-A1B7-FEBE3F66DD57}">
      <dgm:prSet phldrT="[نص]" phldr="1"/>
      <dgm:spPr/>
      <dgm:t>
        <a:bodyPr/>
        <a:lstStyle/>
        <a:p>
          <a:pPr rtl="1"/>
          <a:endParaRPr lang="ar-SA"/>
        </a:p>
      </dgm:t>
    </dgm:pt>
    <dgm:pt modelId="{914B2CD3-0A20-4230-B5AA-EA476D30BD63}" type="parTrans" cxnId="{A7AE882A-D7CB-4138-82E3-D0A996527D11}">
      <dgm:prSet/>
      <dgm:spPr/>
      <dgm:t>
        <a:bodyPr/>
        <a:lstStyle/>
        <a:p>
          <a:pPr rtl="1"/>
          <a:endParaRPr lang="ar-SA"/>
        </a:p>
      </dgm:t>
    </dgm:pt>
    <dgm:pt modelId="{5C823F62-F3E2-41FB-8B09-B9081DCE79D6}" type="sibTrans" cxnId="{A7AE882A-D7CB-4138-82E3-D0A996527D11}">
      <dgm:prSet/>
      <dgm:spPr/>
      <dgm:t>
        <a:bodyPr/>
        <a:lstStyle/>
        <a:p>
          <a:pPr rtl="1"/>
          <a:endParaRPr lang="ar-SA"/>
        </a:p>
      </dgm:t>
    </dgm:pt>
    <dgm:pt modelId="{76FD3CA2-D180-4D09-9C07-59EB688155CA}">
      <dgm:prSet phldrT="[نص]"/>
      <dgm:spPr/>
      <dgm:t>
        <a:bodyPr/>
        <a:lstStyle/>
        <a:p>
          <a:pPr rtl="1"/>
          <a:r>
            <a:rPr lang="ar-SA" dirty="0" smtClean="0"/>
            <a:t>برامج التأهيل للمعوقين بصريا يجب ان تركز على تلبية الاحتياجات التأهيلية الخاصة التي تنتج عن الاعاقة والتي تختلف بحسب درجة العجز البصري . </a:t>
          </a:r>
          <a:endParaRPr lang="ar-SA" dirty="0"/>
        </a:p>
      </dgm:t>
    </dgm:pt>
    <dgm:pt modelId="{8F2372FB-B705-4A62-AADB-14BC8B808D4A}" type="parTrans" cxnId="{DBAB1BA5-9AFD-431E-B971-41859F92C061}">
      <dgm:prSet/>
      <dgm:spPr/>
      <dgm:t>
        <a:bodyPr/>
        <a:lstStyle/>
        <a:p>
          <a:pPr rtl="1"/>
          <a:endParaRPr lang="ar-SA"/>
        </a:p>
      </dgm:t>
    </dgm:pt>
    <dgm:pt modelId="{A697A53F-914E-4674-B8FC-3C011EE811A0}" type="sibTrans" cxnId="{DBAB1BA5-9AFD-431E-B971-41859F92C061}">
      <dgm:prSet/>
      <dgm:spPr/>
      <dgm:t>
        <a:bodyPr/>
        <a:lstStyle/>
        <a:p>
          <a:pPr rtl="1"/>
          <a:endParaRPr lang="ar-SA"/>
        </a:p>
      </dgm:t>
    </dgm:pt>
    <dgm:pt modelId="{1E389D8A-58AB-4790-A9E2-F607BA8B78A9}" type="pres">
      <dgm:prSet presAssocID="{BD459C4F-78A4-45E3-B276-35742BED9CD9}" presName="linearFlow" presStyleCnt="0">
        <dgm:presLayoutVars>
          <dgm:dir/>
          <dgm:animLvl val="lvl"/>
          <dgm:resizeHandles val="exact"/>
        </dgm:presLayoutVars>
      </dgm:prSet>
      <dgm:spPr/>
      <dgm:t>
        <a:bodyPr/>
        <a:lstStyle/>
        <a:p>
          <a:pPr rtl="1"/>
          <a:endParaRPr lang="ar-SA"/>
        </a:p>
      </dgm:t>
    </dgm:pt>
    <dgm:pt modelId="{E525525E-56C9-438A-9E6A-E1E230A7B97D}" type="pres">
      <dgm:prSet presAssocID="{80B0E234-CBA5-4CD8-B92B-5D4D66070EB4}" presName="composite" presStyleCnt="0"/>
      <dgm:spPr/>
    </dgm:pt>
    <dgm:pt modelId="{263D24DB-86FD-47B9-895B-648BB34ECF67}" type="pres">
      <dgm:prSet presAssocID="{80B0E234-CBA5-4CD8-B92B-5D4D66070EB4}" presName="parentText" presStyleLbl="alignNode1" presStyleIdx="0" presStyleCnt="2">
        <dgm:presLayoutVars>
          <dgm:chMax val="1"/>
          <dgm:bulletEnabled val="1"/>
        </dgm:presLayoutVars>
      </dgm:prSet>
      <dgm:spPr/>
      <dgm:t>
        <a:bodyPr/>
        <a:lstStyle/>
        <a:p>
          <a:pPr rtl="1"/>
          <a:endParaRPr lang="ar-SA"/>
        </a:p>
      </dgm:t>
    </dgm:pt>
    <dgm:pt modelId="{6E7DF400-3973-43D7-8356-E43E0E76D7D2}" type="pres">
      <dgm:prSet presAssocID="{80B0E234-CBA5-4CD8-B92B-5D4D66070EB4}" presName="descendantText" presStyleLbl="alignAcc1" presStyleIdx="0" presStyleCnt="2">
        <dgm:presLayoutVars>
          <dgm:bulletEnabled val="1"/>
        </dgm:presLayoutVars>
      </dgm:prSet>
      <dgm:spPr/>
      <dgm:t>
        <a:bodyPr/>
        <a:lstStyle/>
        <a:p>
          <a:pPr rtl="1"/>
          <a:endParaRPr lang="ar-SA"/>
        </a:p>
      </dgm:t>
    </dgm:pt>
    <dgm:pt modelId="{9E2E51EE-8F2F-43E1-9961-DFB31327858B}" type="pres">
      <dgm:prSet presAssocID="{9D2ECAE0-2966-48B7-BCFC-348DD5A7D3D5}" presName="sp" presStyleCnt="0"/>
      <dgm:spPr/>
    </dgm:pt>
    <dgm:pt modelId="{DB4F58F5-8001-4805-BAE4-81663A79AFD2}" type="pres">
      <dgm:prSet presAssocID="{F1E51886-5DA5-4506-A1B7-FEBE3F66DD57}" presName="composite" presStyleCnt="0"/>
      <dgm:spPr/>
    </dgm:pt>
    <dgm:pt modelId="{CD948A36-B815-4EEC-A93F-11DD71B43193}" type="pres">
      <dgm:prSet presAssocID="{F1E51886-5DA5-4506-A1B7-FEBE3F66DD57}" presName="parentText" presStyleLbl="alignNode1" presStyleIdx="1" presStyleCnt="2">
        <dgm:presLayoutVars>
          <dgm:chMax val="1"/>
          <dgm:bulletEnabled val="1"/>
        </dgm:presLayoutVars>
      </dgm:prSet>
      <dgm:spPr/>
      <dgm:t>
        <a:bodyPr/>
        <a:lstStyle/>
        <a:p>
          <a:pPr rtl="1"/>
          <a:endParaRPr lang="ar-SA"/>
        </a:p>
      </dgm:t>
    </dgm:pt>
    <dgm:pt modelId="{E7E19456-BEED-4AFA-B766-68246C8E57AA}" type="pres">
      <dgm:prSet presAssocID="{F1E51886-5DA5-4506-A1B7-FEBE3F66DD57}" presName="descendantText" presStyleLbl="alignAcc1" presStyleIdx="1" presStyleCnt="2">
        <dgm:presLayoutVars>
          <dgm:bulletEnabled val="1"/>
        </dgm:presLayoutVars>
      </dgm:prSet>
      <dgm:spPr/>
      <dgm:t>
        <a:bodyPr/>
        <a:lstStyle/>
        <a:p>
          <a:pPr rtl="1"/>
          <a:endParaRPr lang="ar-SA"/>
        </a:p>
      </dgm:t>
    </dgm:pt>
  </dgm:ptLst>
  <dgm:cxnLst>
    <dgm:cxn modelId="{E6E298D7-2539-44C3-B85C-C13C6C3C66F8}" type="presOf" srcId="{80B0E234-CBA5-4CD8-B92B-5D4D66070EB4}" destId="{263D24DB-86FD-47B9-895B-648BB34ECF67}" srcOrd="0" destOrd="0" presId="urn:microsoft.com/office/officeart/2005/8/layout/chevron2"/>
    <dgm:cxn modelId="{22CCD365-17C5-4670-98D2-718FA3F51A43}" srcId="{80B0E234-CBA5-4CD8-B92B-5D4D66070EB4}" destId="{B6F193A4-B7ED-4E93-AE2A-60018C2685A6}" srcOrd="0" destOrd="0" parTransId="{93283092-67D3-40D3-AF45-64388128045D}" sibTransId="{DF939ACB-F813-47B6-AD09-256FBB791275}"/>
    <dgm:cxn modelId="{C8B69294-5FEE-4EA5-B5DD-362F900E4B2F}" type="presOf" srcId="{B6F193A4-B7ED-4E93-AE2A-60018C2685A6}" destId="{6E7DF400-3973-43D7-8356-E43E0E76D7D2}" srcOrd="0" destOrd="0" presId="urn:microsoft.com/office/officeart/2005/8/layout/chevron2"/>
    <dgm:cxn modelId="{8BDAA6CD-489C-42D9-B659-2491C061521E}" type="presOf" srcId="{76FD3CA2-D180-4D09-9C07-59EB688155CA}" destId="{E7E19456-BEED-4AFA-B766-68246C8E57AA}" srcOrd="0" destOrd="0" presId="urn:microsoft.com/office/officeart/2005/8/layout/chevron2"/>
    <dgm:cxn modelId="{975160EC-395A-4593-A53A-985207B0D0E5}" type="presOf" srcId="{BD459C4F-78A4-45E3-B276-35742BED9CD9}" destId="{1E389D8A-58AB-4790-A9E2-F607BA8B78A9}" srcOrd="0" destOrd="0" presId="urn:microsoft.com/office/officeart/2005/8/layout/chevron2"/>
    <dgm:cxn modelId="{DBAB1BA5-9AFD-431E-B971-41859F92C061}" srcId="{F1E51886-5DA5-4506-A1B7-FEBE3F66DD57}" destId="{76FD3CA2-D180-4D09-9C07-59EB688155CA}" srcOrd="0" destOrd="0" parTransId="{8F2372FB-B705-4A62-AADB-14BC8B808D4A}" sibTransId="{A697A53F-914E-4674-B8FC-3C011EE811A0}"/>
    <dgm:cxn modelId="{A7AE882A-D7CB-4138-82E3-D0A996527D11}" srcId="{BD459C4F-78A4-45E3-B276-35742BED9CD9}" destId="{F1E51886-5DA5-4506-A1B7-FEBE3F66DD57}" srcOrd="1" destOrd="0" parTransId="{914B2CD3-0A20-4230-B5AA-EA476D30BD63}" sibTransId="{5C823F62-F3E2-41FB-8B09-B9081DCE79D6}"/>
    <dgm:cxn modelId="{819993ED-99FB-44D6-8ADB-2CF8233B4AE4}" srcId="{BD459C4F-78A4-45E3-B276-35742BED9CD9}" destId="{80B0E234-CBA5-4CD8-B92B-5D4D66070EB4}" srcOrd="0" destOrd="0" parTransId="{6BF6E804-5F7C-4FBE-8992-8FB58140CC93}" sibTransId="{9D2ECAE0-2966-48B7-BCFC-348DD5A7D3D5}"/>
    <dgm:cxn modelId="{2D460DEA-AF19-4294-9810-7F085EB6F8B3}" type="presOf" srcId="{F1E51886-5DA5-4506-A1B7-FEBE3F66DD57}" destId="{CD948A36-B815-4EEC-A93F-11DD71B43193}" srcOrd="0" destOrd="0" presId="urn:microsoft.com/office/officeart/2005/8/layout/chevron2"/>
    <dgm:cxn modelId="{94BD76DB-1E17-439B-B971-B663025BA7D2}" type="presParOf" srcId="{1E389D8A-58AB-4790-A9E2-F607BA8B78A9}" destId="{E525525E-56C9-438A-9E6A-E1E230A7B97D}" srcOrd="0" destOrd="0" presId="urn:microsoft.com/office/officeart/2005/8/layout/chevron2"/>
    <dgm:cxn modelId="{08E5D1A5-C9A4-4F23-8119-98A2A57A3811}" type="presParOf" srcId="{E525525E-56C9-438A-9E6A-E1E230A7B97D}" destId="{263D24DB-86FD-47B9-895B-648BB34ECF67}" srcOrd="0" destOrd="0" presId="urn:microsoft.com/office/officeart/2005/8/layout/chevron2"/>
    <dgm:cxn modelId="{7E9001FD-2183-4789-91EA-FF8EA85A51DD}" type="presParOf" srcId="{E525525E-56C9-438A-9E6A-E1E230A7B97D}" destId="{6E7DF400-3973-43D7-8356-E43E0E76D7D2}" srcOrd="1" destOrd="0" presId="urn:microsoft.com/office/officeart/2005/8/layout/chevron2"/>
    <dgm:cxn modelId="{1E4BF980-272B-412D-A24B-4B10E4654D0B}" type="presParOf" srcId="{1E389D8A-58AB-4790-A9E2-F607BA8B78A9}" destId="{9E2E51EE-8F2F-43E1-9961-DFB31327858B}" srcOrd="1" destOrd="0" presId="urn:microsoft.com/office/officeart/2005/8/layout/chevron2"/>
    <dgm:cxn modelId="{94A62442-0256-4BAE-B313-2E6670568577}" type="presParOf" srcId="{1E389D8A-58AB-4790-A9E2-F607BA8B78A9}" destId="{DB4F58F5-8001-4805-BAE4-81663A79AFD2}" srcOrd="2" destOrd="0" presId="urn:microsoft.com/office/officeart/2005/8/layout/chevron2"/>
    <dgm:cxn modelId="{D2B2AFDB-723E-4DC1-905A-4D7B148933D8}" type="presParOf" srcId="{DB4F58F5-8001-4805-BAE4-81663A79AFD2}" destId="{CD948A36-B815-4EEC-A93F-11DD71B43193}" srcOrd="0" destOrd="0" presId="urn:microsoft.com/office/officeart/2005/8/layout/chevron2"/>
    <dgm:cxn modelId="{F9B12BAB-CE6B-4806-9F07-90D19ACCB26C}" type="presParOf" srcId="{DB4F58F5-8001-4805-BAE4-81663A79AFD2}" destId="{E7E19456-BEED-4AFA-B766-68246C8E57A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D24DB-86FD-47B9-895B-648BB34ECF67}">
      <dsp:nvSpPr>
        <dsp:cNvPr id="0" name=""/>
        <dsp:cNvSpPr/>
      </dsp:nvSpPr>
      <dsp:spPr>
        <a:xfrm rot="5400000">
          <a:off x="-326231" y="326692"/>
          <a:ext cx="2174874" cy="1522412"/>
        </a:xfrm>
        <a:prstGeom prst="chevron">
          <a:avLst/>
        </a:prstGeom>
        <a:solidFill>
          <a:schemeClr val="accent4">
            <a:hueOff val="0"/>
            <a:satOff val="0"/>
            <a:lumOff val="0"/>
            <a:alphaOff val="0"/>
          </a:schemeClr>
        </a:solidFill>
        <a:ln w="285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endParaRPr lang="ar-SA" sz="4500" kern="1200"/>
        </a:p>
      </dsp:txBody>
      <dsp:txXfrm rot="-5400000">
        <a:off x="0" y="761667"/>
        <a:ext cx="1522412" cy="652462"/>
      </dsp:txXfrm>
    </dsp:sp>
    <dsp:sp modelId="{6E7DF400-3973-43D7-8356-E43E0E76D7D2}">
      <dsp:nvSpPr>
        <dsp:cNvPr id="0" name=""/>
        <dsp:cNvSpPr/>
      </dsp:nvSpPr>
      <dsp:spPr>
        <a:xfrm rot="5400000">
          <a:off x="3306563" y="-1783690"/>
          <a:ext cx="1413668" cy="4981971"/>
        </a:xfrm>
        <a:prstGeom prst="round2SameRect">
          <a:avLst/>
        </a:prstGeom>
        <a:solidFill>
          <a:schemeClr val="lt1">
            <a:alpha val="90000"/>
            <a:hueOff val="0"/>
            <a:satOff val="0"/>
            <a:lumOff val="0"/>
            <a:alphaOff val="0"/>
          </a:schemeClr>
        </a:solidFill>
        <a:ln w="285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r" defTabSz="1022350" rtl="1">
            <a:lnSpc>
              <a:spcPct val="90000"/>
            </a:lnSpc>
            <a:spcBef>
              <a:spcPct val="0"/>
            </a:spcBef>
            <a:spcAft>
              <a:spcPct val="15000"/>
            </a:spcAft>
            <a:buChar char="••"/>
          </a:pPr>
          <a:r>
            <a:rPr lang="ar-SA" sz="2300" kern="1200" dirty="0" smtClean="0"/>
            <a:t>ان تأهيل المعاقين بصريا قد حظى باهتمام العديد من المجتمعات في وقت مبكر جدا مقارنة مع اهتمامها بفئات الاعاقة الاخرى .</a:t>
          </a:r>
          <a:endParaRPr lang="ar-SA" sz="2300" kern="1200" dirty="0"/>
        </a:p>
      </dsp:txBody>
      <dsp:txXfrm rot="-5400000">
        <a:off x="1522412" y="69471"/>
        <a:ext cx="4912961" cy="1275648"/>
      </dsp:txXfrm>
    </dsp:sp>
    <dsp:sp modelId="{CD948A36-B815-4EEC-A93F-11DD71B43193}">
      <dsp:nvSpPr>
        <dsp:cNvPr id="0" name=""/>
        <dsp:cNvSpPr/>
      </dsp:nvSpPr>
      <dsp:spPr>
        <a:xfrm rot="5400000">
          <a:off x="-326231" y="2214895"/>
          <a:ext cx="2174874" cy="1522412"/>
        </a:xfrm>
        <a:prstGeom prst="chevron">
          <a:avLst/>
        </a:prstGeom>
        <a:solidFill>
          <a:schemeClr val="accent4">
            <a:hueOff val="-13003162"/>
            <a:satOff val="61689"/>
            <a:lumOff val="-13333"/>
            <a:alphaOff val="0"/>
          </a:schemeClr>
        </a:solidFill>
        <a:ln w="28575" cap="flat" cmpd="sng" algn="ctr">
          <a:solidFill>
            <a:schemeClr val="accent4">
              <a:hueOff val="-13003162"/>
              <a:satOff val="61689"/>
              <a:lumOff val="-133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endParaRPr lang="ar-SA" sz="4500" kern="1200"/>
        </a:p>
      </dsp:txBody>
      <dsp:txXfrm rot="-5400000">
        <a:off x="0" y="2649870"/>
        <a:ext cx="1522412" cy="652462"/>
      </dsp:txXfrm>
    </dsp:sp>
    <dsp:sp modelId="{E7E19456-BEED-4AFA-B766-68246C8E57AA}">
      <dsp:nvSpPr>
        <dsp:cNvPr id="0" name=""/>
        <dsp:cNvSpPr/>
      </dsp:nvSpPr>
      <dsp:spPr>
        <a:xfrm rot="5400000">
          <a:off x="3306563" y="104512"/>
          <a:ext cx="1413668" cy="4981971"/>
        </a:xfrm>
        <a:prstGeom prst="round2SameRect">
          <a:avLst/>
        </a:prstGeom>
        <a:solidFill>
          <a:schemeClr val="lt1">
            <a:alpha val="90000"/>
            <a:hueOff val="0"/>
            <a:satOff val="0"/>
            <a:lumOff val="0"/>
            <a:alphaOff val="0"/>
          </a:schemeClr>
        </a:solidFill>
        <a:ln w="28575" cap="flat" cmpd="sng" algn="ctr">
          <a:solidFill>
            <a:schemeClr val="accent4">
              <a:hueOff val="-13003162"/>
              <a:satOff val="61689"/>
              <a:lumOff val="-133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r" defTabSz="1022350" rtl="1">
            <a:lnSpc>
              <a:spcPct val="90000"/>
            </a:lnSpc>
            <a:spcBef>
              <a:spcPct val="0"/>
            </a:spcBef>
            <a:spcAft>
              <a:spcPct val="15000"/>
            </a:spcAft>
            <a:buChar char="••"/>
          </a:pPr>
          <a:r>
            <a:rPr lang="ar-SA" sz="2300" kern="1200" dirty="0" smtClean="0"/>
            <a:t>برامج التأهيل للمعوقين بصريا يجب ان تركز على تلبية الاحتياجات التأهيلية الخاصة التي تنتج عن الاعاقة والتي تختلف بحسب درجة العجز البصري . </a:t>
          </a:r>
          <a:endParaRPr lang="ar-SA" sz="2300" kern="1200" dirty="0"/>
        </a:p>
      </dsp:txBody>
      <dsp:txXfrm rot="-5400000">
        <a:off x="1522412" y="1957673"/>
        <a:ext cx="4912961" cy="12756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CA74FD7-AFD2-429D-BA0A-3A6362F21CAC}" type="datetimeFigureOut">
              <a:rPr lang="ar-SA" smtClean="0"/>
              <a:t>12/02/39</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20E2916-DA52-4963-85CA-9E54A9C9CA56}"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A74FD7-AFD2-429D-BA0A-3A6362F21CAC}" type="datetimeFigureOut">
              <a:rPr lang="ar-SA" smtClean="0"/>
              <a:t>12/02/39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20E2916-DA52-4963-85CA-9E54A9C9CA5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A74FD7-AFD2-429D-BA0A-3A6362F21CAC}" type="datetimeFigureOut">
              <a:rPr lang="ar-SA" smtClean="0"/>
              <a:t>12/02/39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20E2916-DA52-4963-85CA-9E54A9C9CA5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CA74FD7-AFD2-429D-BA0A-3A6362F21CAC}" type="datetimeFigureOut">
              <a:rPr lang="ar-SA" smtClean="0"/>
              <a:t>12/02/39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20E2916-DA52-4963-85CA-9E54A9C9CA5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ACA74FD7-AFD2-429D-BA0A-3A6362F21CAC}" type="datetimeFigureOut">
              <a:rPr lang="ar-SA" smtClean="0"/>
              <a:t>12/02/39</a:t>
            </a:fld>
            <a:endParaRPr lang="ar-SA"/>
          </a:p>
        </p:txBody>
      </p:sp>
      <p:sp>
        <p:nvSpPr>
          <p:cNvPr id="8" name="Slide Number Placeholder 7"/>
          <p:cNvSpPr>
            <a:spLocks noGrp="1"/>
          </p:cNvSpPr>
          <p:nvPr>
            <p:ph type="sldNum" sz="quarter" idx="11"/>
          </p:nvPr>
        </p:nvSpPr>
        <p:spPr/>
        <p:txBody>
          <a:bodyPr/>
          <a:lstStyle/>
          <a:p>
            <a:fld id="{820E2916-DA52-4963-85CA-9E54A9C9CA56}"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CA74FD7-AFD2-429D-BA0A-3A6362F21CAC}" type="datetimeFigureOut">
              <a:rPr lang="ar-SA" smtClean="0"/>
              <a:t>12/02/39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20E2916-DA52-4963-85CA-9E54A9C9CA5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CA74FD7-AFD2-429D-BA0A-3A6362F21CAC}" type="datetimeFigureOut">
              <a:rPr lang="ar-SA" smtClean="0"/>
              <a:t>12/02/39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20E2916-DA52-4963-85CA-9E54A9C9CA5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CA74FD7-AFD2-429D-BA0A-3A6362F21CAC}" type="datetimeFigureOut">
              <a:rPr lang="ar-SA" smtClean="0"/>
              <a:t>12/02/39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20E2916-DA52-4963-85CA-9E54A9C9CA5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74FD7-AFD2-429D-BA0A-3A6362F21CAC}" type="datetimeFigureOut">
              <a:rPr lang="ar-SA" smtClean="0"/>
              <a:t>12/02/39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20E2916-DA52-4963-85CA-9E54A9C9CA5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CA74FD7-AFD2-429D-BA0A-3A6362F21CAC}" type="datetimeFigureOut">
              <a:rPr lang="ar-SA" smtClean="0"/>
              <a:t>12/02/39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20E2916-DA52-4963-85CA-9E54A9C9CA56}"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CA74FD7-AFD2-429D-BA0A-3A6362F21CAC}" type="datetimeFigureOut">
              <a:rPr lang="ar-SA" smtClean="0"/>
              <a:t>12/02/39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20E2916-DA52-4963-85CA-9E54A9C9CA56}" type="slidenum">
              <a:rPr lang="ar-SA" smtClean="0"/>
              <a:t>‹#›</a:t>
            </a:fld>
            <a:endParaRPr lang="ar-S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CA74FD7-AFD2-429D-BA0A-3A6362F21CAC}" type="datetimeFigureOut">
              <a:rPr lang="ar-SA" smtClean="0"/>
              <a:t>12/02/39</a:t>
            </a:fld>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20E2916-DA52-4963-85CA-9E54A9C9CA56}" type="slidenum">
              <a:rPr lang="ar-SA" smtClean="0"/>
              <a:t>‹#›</a:t>
            </a:fld>
            <a:endParaRPr lang="ar-S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1475656" y="1916832"/>
            <a:ext cx="6264696" cy="223224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a:p>
        </p:txBody>
      </p:sp>
      <p:sp>
        <p:nvSpPr>
          <p:cNvPr id="7" name="مربع نص 6"/>
          <p:cNvSpPr txBox="1"/>
          <p:nvPr/>
        </p:nvSpPr>
        <p:spPr>
          <a:xfrm>
            <a:off x="2123728" y="2492895"/>
            <a:ext cx="4968552" cy="1384995"/>
          </a:xfrm>
          <a:prstGeom prst="rect">
            <a:avLst/>
          </a:prstGeom>
          <a:noFill/>
        </p:spPr>
        <p:txBody>
          <a:bodyPr wrap="square" rtlCol="1">
            <a:spAutoFit/>
          </a:bodyPr>
          <a:lstStyle/>
          <a:p>
            <a:pPr algn="ctr"/>
            <a:r>
              <a:rPr lang="ar-SA" sz="2800" dirty="0" smtClean="0"/>
              <a:t>المحاضرة الرابعة</a:t>
            </a:r>
          </a:p>
          <a:p>
            <a:pPr algn="ctr"/>
            <a:r>
              <a:rPr lang="ar-SA" sz="2800" dirty="0" smtClean="0"/>
              <a:t> </a:t>
            </a:r>
          </a:p>
          <a:p>
            <a:pPr algn="ctr"/>
            <a:r>
              <a:rPr lang="ar-SA" sz="2800" b="1" u="sng" dirty="0" smtClean="0">
                <a:solidFill>
                  <a:srgbClr val="FF0000"/>
                </a:solidFill>
              </a:rPr>
              <a:t>أنواع التأهيل </a:t>
            </a:r>
            <a:endParaRPr lang="ar-SA" sz="2800" b="1" u="sng" dirty="0">
              <a:solidFill>
                <a:srgbClr val="FF0000"/>
              </a:solidFill>
            </a:endParaRPr>
          </a:p>
        </p:txBody>
      </p:sp>
    </p:spTree>
    <p:extLst>
      <p:ext uri="{BB962C8B-B14F-4D97-AF65-F5344CB8AC3E}">
        <p14:creationId xmlns:p14="http://schemas.microsoft.com/office/powerpoint/2010/main" val="1291949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683568" y="1484784"/>
            <a:ext cx="7848872" cy="36004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7" name="مستطيل مستدير الزوايا 6"/>
          <p:cNvSpPr/>
          <p:nvPr/>
        </p:nvSpPr>
        <p:spPr>
          <a:xfrm>
            <a:off x="1763688" y="332656"/>
            <a:ext cx="5472608" cy="648072"/>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SA"/>
          </a:p>
        </p:txBody>
      </p:sp>
      <p:sp>
        <p:nvSpPr>
          <p:cNvPr id="8" name="مربع نص 7"/>
          <p:cNvSpPr txBox="1"/>
          <p:nvPr/>
        </p:nvSpPr>
        <p:spPr>
          <a:xfrm>
            <a:off x="539552" y="1844824"/>
            <a:ext cx="7992888" cy="2215991"/>
          </a:xfrm>
          <a:prstGeom prst="rect">
            <a:avLst/>
          </a:prstGeom>
          <a:noFill/>
        </p:spPr>
        <p:txBody>
          <a:bodyPr wrap="square" rtlCol="1">
            <a:spAutoFit/>
          </a:bodyPr>
          <a:lstStyle/>
          <a:p>
            <a:pPr latinLnBrk="1"/>
            <a:r>
              <a:rPr lang="ar-SA" sz="2400" dirty="0" smtClean="0"/>
              <a:t>وهي </a:t>
            </a:r>
            <a:r>
              <a:rPr lang="ar-SA" sz="2400" dirty="0"/>
              <a:t>مجموعة المهارات </a:t>
            </a:r>
            <a:r>
              <a:rPr lang="ar-SA" sz="2400" dirty="0" smtClean="0"/>
              <a:t>التي </a:t>
            </a:r>
            <a:r>
              <a:rPr lang="ar-SA" sz="2400" dirty="0"/>
              <a:t>تتعلق بعملية التفاعل الاجتماعي بين الكفيف </a:t>
            </a:r>
            <a:endParaRPr lang="ar-SA" sz="2400" dirty="0" smtClean="0"/>
          </a:p>
          <a:p>
            <a:pPr latinLnBrk="1"/>
            <a:r>
              <a:rPr lang="ar-SA" sz="2400" dirty="0" smtClean="0"/>
              <a:t>و </a:t>
            </a:r>
            <a:r>
              <a:rPr lang="ar-SA" sz="2400" dirty="0"/>
              <a:t>الاخرين سواء من افراد الاسرة او زملاء الدراسة او العمل او أي اشخاص </a:t>
            </a:r>
            <a:endParaRPr lang="ar-SA" sz="2400" dirty="0" smtClean="0"/>
          </a:p>
          <a:p>
            <a:pPr latinLnBrk="1"/>
            <a:r>
              <a:rPr lang="ar-SA" sz="2400" dirty="0" smtClean="0"/>
              <a:t>اخرين </a:t>
            </a:r>
            <a:r>
              <a:rPr lang="ar-SA" sz="2400" dirty="0"/>
              <a:t>وتتطلب هذه العملية التدريب على مهارات السلوك التكيفي المناسب </a:t>
            </a:r>
            <a:endParaRPr lang="ar-SA" sz="2400" dirty="0" smtClean="0"/>
          </a:p>
          <a:p>
            <a:pPr latinLnBrk="1"/>
            <a:r>
              <a:rPr lang="ar-SA" sz="2400" dirty="0" smtClean="0"/>
              <a:t>للمتطلبات </a:t>
            </a:r>
            <a:r>
              <a:rPr lang="ar-SA" sz="2400" dirty="0"/>
              <a:t>الاجتماعية ومهارات التواصل اللغوي والتصرف السليم في المناسبات والمواقف </a:t>
            </a:r>
            <a:r>
              <a:rPr lang="ar-SA" sz="2400" dirty="0" smtClean="0"/>
              <a:t>الاجتماعية المختلفة .</a:t>
            </a:r>
            <a:endParaRPr lang="en-US" sz="2400" dirty="0"/>
          </a:p>
          <a:p>
            <a:endParaRPr lang="ar-SA" dirty="0"/>
          </a:p>
        </p:txBody>
      </p:sp>
      <p:sp>
        <p:nvSpPr>
          <p:cNvPr id="9" name="مربع نص 8"/>
          <p:cNvSpPr txBox="1"/>
          <p:nvPr/>
        </p:nvSpPr>
        <p:spPr>
          <a:xfrm>
            <a:off x="2565783" y="458088"/>
            <a:ext cx="4104456" cy="738664"/>
          </a:xfrm>
          <a:prstGeom prst="rect">
            <a:avLst/>
          </a:prstGeom>
          <a:noFill/>
        </p:spPr>
        <p:txBody>
          <a:bodyPr wrap="square" rtlCol="1">
            <a:spAutoFit/>
          </a:bodyPr>
          <a:lstStyle/>
          <a:p>
            <a:pPr algn="ctr"/>
            <a:r>
              <a:rPr lang="ar-SA" sz="2400" b="1" dirty="0" smtClean="0">
                <a:solidFill>
                  <a:srgbClr val="C00000"/>
                </a:solidFill>
              </a:rPr>
              <a:t>5- المهارات </a:t>
            </a:r>
            <a:r>
              <a:rPr lang="ar-SA" sz="2400" b="1" dirty="0">
                <a:solidFill>
                  <a:srgbClr val="C00000"/>
                </a:solidFill>
              </a:rPr>
              <a:t>الاجتماعية</a:t>
            </a:r>
            <a:endParaRPr lang="en-US" sz="2400" b="1" dirty="0">
              <a:solidFill>
                <a:srgbClr val="C00000"/>
              </a:solidFill>
            </a:endParaRPr>
          </a:p>
          <a:p>
            <a:endParaRPr lang="ar-SA" dirty="0"/>
          </a:p>
        </p:txBody>
      </p:sp>
    </p:spTree>
    <p:extLst>
      <p:ext uri="{BB962C8B-B14F-4D97-AF65-F5344CB8AC3E}">
        <p14:creationId xmlns:p14="http://schemas.microsoft.com/office/powerpoint/2010/main" val="416580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827584" y="908720"/>
            <a:ext cx="7056784" cy="504056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SA"/>
          </a:p>
        </p:txBody>
      </p:sp>
      <p:sp>
        <p:nvSpPr>
          <p:cNvPr id="7" name="مربع نص 6"/>
          <p:cNvSpPr txBox="1"/>
          <p:nvPr/>
        </p:nvSpPr>
        <p:spPr>
          <a:xfrm>
            <a:off x="611560" y="1397674"/>
            <a:ext cx="7056784" cy="4062651"/>
          </a:xfrm>
          <a:prstGeom prst="rect">
            <a:avLst/>
          </a:prstGeom>
          <a:noFill/>
        </p:spPr>
        <p:txBody>
          <a:bodyPr wrap="square" rtlCol="1">
            <a:spAutoFit/>
          </a:bodyPr>
          <a:lstStyle/>
          <a:p>
            <a:pPr marL="342900" indent="-342900" latinLnBrk="1">
              <a:buFont typeface="Wingdings" pitchFamily="2" charset="2"/>
              <a:buChar char="Ø"/>
            </a:pPr>
            <a:r>
              <a:rPr lang="ar-SA" sz="2400" dirty="0" smtClean="0"/>
              <a:t>وهي </a:t>
            </a:r>
            <a:r>
              <a:rPr lang="ar-SA" sz="2400" dirty="0"/>
              <a:t>مجموعة المهارات والمتطلبات اللزمة للاستخدام الفعال </a:t>
            </a:r>
            <a:endParaRPr lang="ar-SA" sz="2400" dirty="0" smtClean="0"/>
          </a:p>
          <a:p>
            <a:pPr latinLnBrk="1"/>
            <a:r>
              <a:rPr lang="ar-SA" sz="2400" dirty="0" smtClean="0"/>
              <a:t>لأجهزة </a:t>
            </a:r>
            <a:r>
              <a:rPr lang="ar-SA" sz="2400" dirty="0"/>
              <a:t>والوسائل المساعدة التي يحتاج اليها الكفيف سواء </a:t>
            </a:r>
            <a:r>
              <a:rPr lang="ar-SA" sz="2400" dirty="0" smtClean="0"/>
              <a:t>فيما </a:t>
            </a:r>
          </a:p>
          <a:p>
            <a:pPr latinLnBrk="1"/>
            <a:r>
              <a:rPr lang="ar-SA" sz="2400" dirty="0" smtClean="0"/>
              <a:t>تعلق </a:t>
            </a:r>
            <a:r>
              <a:rPr lang="ar-SA" sz="2400" dirty="0"/>
              <a:t>بمجال الحركة او التنقل او مهارات الحياة اليومية او في </a:t>
            </a:r>
          </a:p>
          <a:p>
            <a:pPr latinLnBrk="1"/>
            <a:r>
              <a:rPr lang="ar-SA" sz="2400" dirty="0" smtClean="0"/>
              <a:t>مجال التعليم .</a:t>
            </a:r>
          </a:p>
          <a:p>
            <a:pPr marL="342900" indent="-342900" latinLnBrk="1">
              <a:buFont typeface="Wingdings" pitchFamily="2" charset="2"/>
              <a:buChar char="Ø"/>
            </a:pPr>
            <a:r>
              <a:rPr lang="ar-SA" sz="2400" dirty="0" smtClean="0"/>
              <a:t>اهم </a:t>
            </a:r>
            <a:r>
              <a:rPr lang="ar-SA" sz="2400" dirty="0"/>
              <a:t>ما يجب على الكفيف اتقانه هو مهارات القراءة والكتابة </a:t>
            </a:r>
            <a:endParaRPr lang="ar-SA" sz="2400" dirty="0" smtClean="0"/>
          </a:p>
          <a:p>
            <a:pPr latinLnBrk="1"/>
            <a:r>
              <a:rPr lang="ar-SA" sz="2400" dirty="0" smtClean="0"/>
              <a:t>باستخدام </a:t>
            </a:r>
            <a:r>
              <a:rPr lang="ar-SA" sz="2400" dirty="0"/>
              <a:t>طريقة </a:t>
            </a:r>
            <a:r>
              <a:rPr lang="ar-SA" sz="2400" dirty="0" err="1" smtClean="0"/>
              <a:t>برايل</a:t>
            </a:r>
            <a:r>
              <a:rPr lang="ar-SA" sz="2400" dirty="0" smtClean="0"/>
              <a:t> , </a:t>
            </a:r>
            <a:r>
              <a:rPr lang="ar-SA" sz="2400" dirty="0"/>
              <a:t>والمهارة في استخدام التقنيات الحديثة </a:t>
            </a:r>
            <a:endParaRPr lang="ar-SA" sz="2400" dirty="0" smtClean="0"/>
          </a:p>
          <a:p>
            <a:pPr latinLnBrk="1"/>
            <a:r>
              <a:rPr lang="ar-SA" sz="2400" dirty="0" smtClean="0"/>
              <a:t>كالحاسوب .</a:t>
            </a:r>
          </a:p>
          <a:p>
            <a:pPr marL="342900" indent="-342900" latinLnBrk="1">
              <a:buFont typeface="Wingdings" pitchFamily="2" charset="2"/>
              <a:buChar char="Ø"/>
            </a:pPr>
            <a:r>
              <a:rPr lang="ar-SA" sz="2400" dirty="0" smtClean="0"/>
              <a:t>تعتبر </a:t>
            </a:r>
            <a:r>
              <a:rPr lang="ar-SA" sz="2400" dirty="0"/>
              <a:t>طريقة </a:t>
            </a:r>
            <a:r>
              <a:rPr lang="ar-SA" sz="2400" dirty="0" err="1"/>
              <a:t>برايل</a:t>
            </a:r>
            <a:r>
              <a:rPr lang="ar-SA" sz="2400" dirty="0"/>
              <a:t> هي الطريقة الاساسية التي يجب على المكفوفين </a:t>
            </a:r>
            <a:endParaRPr lang="ar-SA" sz="2400" dirty="0" smtClean="0"/>
          </a:p>
          <a:p>
            <a:pPr latinLnBrk="1"/>
            <a:r>
              <a:rPr lang="ar-SA" sz="2400" dirty="0" smtClean="0"/>
              <a:t>اجادتها </a:t>
            </a:r>
            <a:r>
              <a:rPr lang="ar-SA" sz="2400" dirty="0"/>
              <a:t>وتعلمها لأنها الطريقة الوحيدة المستخدمة في التعليم وهي </a:t>
            </a:r>
            <a:endParaRPr lang="ar-SA" sz="2400" dirty="0" smtClean="0"/>
          </a:p>
          <a:p>
            <a:pPr latinLnBrk="1"/>
            <a:r>
              <a:rPr lang="ar-SA" sz="2400" dirty="0" smtClean="0"/>
              <a:t>نظام </a:t>
            </a:r>
            <a:r>
              <a:rPr lang="ar-SA" sz="2400" dirty="0"/>
              <a:t>للقراءة والكتابة يستخدم النقاط البارزة ويعتمد على حاسة </a:t>
            </a:r>
            <a:r>
              <a:rPr lang="ar-SA" sz="2400" dirty="0" smtClean="0"/>
              <a:t>اللمس .</a:t>
            </a:r>
            <a:endParaRPr lang="en-US" sz="2400" dirty="0"/>
          </a:p>
          <a:p>
            <a:endParaRPr lang="ar-SA" dirty="0"/>
          </a:p>
        </p:txBody>
      </p:sp>
      <p:sp>
        <p:nvSpPr>
          <p:cNvPr id="8" name="مربع نص 7"/>
          <p:cNvSpPr txBox="1"/>
          <p:nvPr/>
        </p:nvSpPr>
        <p:spPr>
          <a:xfrm>
            <a:off x="1043608" y="289682"/>
            <a:ext cx="5904656" cy="738664"/>
          </a:xfrm>
          <a:prstGeom prst="rect">
            <a:avLst/>
          </a:prstGeom>
          <a:noFill/>
        </p:spPr>
        <p:txBody>
          <a:bodyPr wrap="square" rtlCol="1">
            <a:spAutoFit/>
          </a:bodyPr>
          <a:lstStyle/>
          <a:p>
            <a:r>
              <a:rPr lang="ar-SA" sz="2400" b="1" u="sng" dirty="0" smtClean="0">
                <a:solidFill>
                  <a:srgbClr val="C00000"/>
                </a:solidFill>
              </a:rPr>
              <a:t>6- مهارات </a:t>
            </a:r>
            <a:r>
              <a:rPr lang="ar-SA" sz="2400" b="1" u="sng" dirty="0">
                <a:solidFill>
                  <a:srgbClr val="C00000"/>
                </a:solidFill>
              </a:rPr>
              <a:t>استخدام  الاجهزة والوسائل المساعدة </a:t>
            </a:r>
            <a:endParaRPr lang="en-US" sz="2400" b="1" u="sng" dirty="0">
              <a:solidFill>
                <a:srgbClr val="C00000"/>
              </a:solidFill>
            </a:endParaRPr>
          </a:p>
          <a:p>
            <a:endParaRPr lang="ar-SA" dirty="0"/>
          </a:p>
        </p:txBody>
      </p:sp>
    </p:spTree>
    <p:extLst>
      <p:ext uri="{BB962C8B-B14F-4D97-AF65-F5344CB8AC3E}">
        <p14:creationId xmlns:p14="http://schemas.microsoft.com/office/powerpoint/2010/main" val="392469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539552" y="764704"/>
            <a:ext cx="7776864" cy="4176464"/>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7" name="مربع نص 6"/>
          <p:cNvSpPr txBox="1"/>
          <p:nvPr/>
        </p:nvSpPr>
        <p:spPr>
          <a:xfrm>
            <a:off x="1115616" y="1412776"/>
            <a:ext cx="6840760" cy="2954655"/>
          </a:xfrm>
          <a:prstGeom prst="rect">
            <a:avLst/>
          </a:prstGeom>
          <a:noFill/>
        </p:spPr>
        <p:txBody>
          <a:bodyPr wrap="square" rtlCol="1">
            <a:spAutoFit/>
          </a:bodyPr>
          <a:lstStyle/>
          <a:p>
            <a:pPr algn="ctr" latinLnBrk="1"/>
            <a:r>
              <a:rPr lang="ar-SA" sz="2400" b="1" u="sng" dirty="0" smtClean="0">
                <a:solidFill>
                  <a:schemeClr val="tx2"/>
                </a:solidFill>
              </a:rPr>
              <a:t>ثانياً : </a:t>
            </a:r>
            <a:r>
              <a:rPr lang="ar-SA" sz="2400" b="1" u="sng" dirty="0">
                <a:solidFill>
                  <a:schemeClr val="tx2"/>
                </a:solidFill>
              </a:rPr>
              <a:t>التأهيل </a:t>
            </a:r>
            <a:r>
              <a:rPr lang="ar-SA" sz="2400" b="1" u="sng" dirty="0" smtClean="0">
                <a:solidFill>
                  <a:schemeClr val="tx2"/>
                </a:solidFill>
              </a:rPr>
              <a:t>التربوي</a:t>
            </a:r>
          </a:p>
          <a:p>
            <a:pPr latinLnBrk="1"/>
            <a:r>
              <a:rPr lang="ar-SA" sz="2400" dirty="0" smtClean="0"/>
              <a:t> </a:t>
            </a:r>
            <a:endParaRPr lang="en-US" sz="2400" dirty="0"/>
          </a:p>
          <a:p>
            <a:pPr latinLnBrk="1"/>
            <a:r>
              <a:rPr lang="ar-SA" sz="2400" dirty="0"/>
              <a:t>تمر برامج التأهيل التربوي للمكفوفين بثلاثة مراحل اساسة </a:t>
            </a:r>
            <a:r>
              <a:rPr lang="ar-SA" sz="2400" dirty="0" smtClean="0"/>
              <a:t>هي :</a:t>
            </a:r>
          </a:p>
          <a:p>
            <a:pPr latinLnBrk="1"/>
            <a:endParaRPr lang="en-US" sz="2400" dirty="0"/>
          </a:p>
          <a:p>
            <a:pPr marL="342900" indent="-342900" latinLnBrk="1">
              <a:buFont typeface="Wingdings" pitchFamily="2" charset="2"/>
              <a:buChar char="Ø"/>
            </a:pPr>
            <a:r>
              <a:rPr lang="ar-SA" sz="2400" dirty="0" smtClean="0"/>
              <a:t>مرحلة ما قبل المدرسة .</a:t>
            </a:r>
            <a:endParaRPr lang="en-US" sz="2400" dirty="0"/>
          </a:p>
          <a:p>
            <a:pPr marL="342900" indent="-342900" latinLnBrk="1">
              <a:buFont typeface="Wingdings" pitchFamily="2" charset="2"/>
              <a:buChar char="Ø"/>
            </a:pPr>
            <a:r>
              <a:rPr lang="ar-SA" sz="2400" dirty="0" smtClean="0"/>
              <a:t>مرحلة المدرسة .</a:t>
            </a:r>
            <a:endParaRPr lang="en-US" sz="2400" dirty="0"/>
          </a:p>
          <a:p>
            <a:pPr marL="342900" indent="-342900" latinLnBrk="1">
              <a:buFont typeface="Wingdings" pitchFamily="2" charset="2"/>
              <a:buChar char="Ø"/>
            </a:pPr>
            <a:r>
              <a:rPr lang="ar-SA" sz="2400" dirty="0" smtClean="0"/>
              <a:t>مرحلة </a:t>
            </a:r>
            <a:r>
              <a:rPr lang="ar-SA" sz="2400" dirty="0"/>
              <a:t>ما بعد </a:t>
            </a:r>
            <a:r>
              <a:rPr lang="ar-SA" sz="2400" dirty="0" smtClean="0"/>
              <a:t>المدرسة .</a:t>
            </a:r>
            <a:endParaRPr lang="en-US" sz="2400" dirty="0"/>
          </a:p>
          <a:p>
            <a:endParaRPr lang="ar-SA" dirty="0"/>
          </a:p>
        </p:txBody>
      </p:sp>
    </p:spTree>
    <p:extLst>
      <p:ext uri="{BB962C8B-B14F-4D97-AF65-F5344CB8AC3E}">
        <p14:creationId xmlns:p14="http://schemas.microsoft.com/office/powerpoint/2010/main" val="319230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1871700" y="80734"/>
            <a:ext cx="5328592" cy="792088"/>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endParaRPr lang="ar-SA"/>
          </a:p>
        </p:txBody>
      </p:sp>
      <p:sp>
        <p:nvSpPr>
          <p:cNvPr id="7" name="مربع نص 6"/>
          <p:cNvSpPr txBox="1"/>
          <p:nvPr/>
        </p:nvSpPr>
        <p:spPr>
          <a:xfrm>
            <a:off x="683568" y="272780"/>
            <a:ext cx="5976664" cy="461665"/>
          </a:xfrm>
          <a:prstGeom prst="rect">
            <a:avLst/>
          </a:prstGeom>
          <a:noFill/>
        </p:spPr>
        <p:txBody>
          <a:bodyPr wrap="square" rtlCol="1">
            <a:spAutoFit/>
          </a:bodyPr>
          <a:lstStyle/>
          <a:p>
            <a:r>
              <a:rPr lang="ar-SA" sz="2400" b="1" u="sng" dirty="0" smtClean="0">
                <a:solidFill>
                  <a:srgbClr val="00B050"/>
                </a:solidFill>
              </a:rPr>
              <a:t>التأهيل التربوي في مرحلة المدرسة </a:t>
            </a:r>
            <a:endParaRPr lang="ar-SA" b="1" u="sng" dirty="0">
              <a:solidFill>
                <a:srgbClr val="00B050"/>
              </a:solidFill>
            </a:endParaRPr>
          </a:p>
        </p:txBody>
      </p:sp>
      <p:sp>
        <p:nvSpPr>
          <p:cNvPr id="8" name="مستطيل مستدير الزوايا 7"/>
          <p:cNvSpPr/>
          <p:nvPr/>
        </p:nvSpPr>
        <p:spPr>
          <a:xfrm>
            <a:off x="323528" y="1081155"/>
            <a:ext cx="8352928" cy="5372181"/>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SA"/>
          </a:p>
        </p:txBody>
      </p:sp>
      <p:sp>
        <p:nvSpPr>
          <p:cNvPr id="9" name="مربع نص 8"/>
          <p:cNvSpPr txBox="1"/>
          <p:nvPr/>
        </p:nvSpPr>
        <p:spPr>
          <a:xfrm>
            <a:off x="467544" y="1102767"/>
            <a:ext cx="7848872" cy="5262979"/>
          </a:xfrm>
          <a:prstGeom prst="rect">
            <a:avLst/>
          </a:prstGeom>
          <a:noFill/>
        </p:spPr>
        <p:txBody>
          <a:bodyPr wrap="square" rtlCol="1">
            <a:spAutoFit/>
          </a:bodyPr>
          <a:lstStyle/>
          <a:p>
            <a:pPr latinLnBrk="1"/>
            <a:r>
              <a:rPr lang="ar-SA" sz="2400" dirty="0"/>
              <a:t>1-التأهيل التربوي في مرحلة </a:t>
            </a:r>
            <a:r>
              <a:rPr lang="ar-SA" sz="2400" dirty="0" smtClean="0"/>
              <a:t>ما قبل </a:t>
            </a:r>
            <a:r>
              <a:rPr lang="ar-SA" sz="2400" dirty="0"/>
              <a:t>المدرسة</a:t>
            </a:r>
            <a:endParaRPr lang="en-US" sz="2400" dirty="0"/>
          </a:p>
          <a:p>
            <a:pPr latinLnBrk="1"/>
            <a:r>
              <a:rPr lang="ar-SA" sz="2400" dirty="0"/>
              <a:t>يجب ان تركز برامج التأهيل التربوي على في مرحلة </a:t>
            </a:r>
            <a:r>
              <a:rPr lang="ar-SA" sz="2400" dirty="0" smtClean="0"/>
              <a:t>ما قبل </a:t>
            </a:r>
            <a:r>
              <a:rPr lang="ar-SA" sz="2400" dirty="0"/>
              <a:t>المدرسة للمكفوفين على الجوانب التالية</a:t>
            </a:r>
            <a:endParaRPr lang="en-US" sz="2400" dirty="0"/>
          </a:p>
          <a:p>
            <a:pPr marL="285750" indent="-285750" latinLnBrk="1">
              <a:buFont typeface="Wingdings" pitchFamily="2" charset="2"/>
              <a:buChar char="Ø"/>
            </a:pPr>
            <a:r>
              <a:rPr lang="ar-SA" sz="2400" dirty="0" smtClean="0"/>
              <a:t>تدريب </a:t>
            </a:r>
            <a:r>
              <a:rPr lang="ar-SA" sz="2400" dirty="0"/>
              <a:t>الطفل على مهارات التواصل </a:t>
            </a:r>
            <a:r>
              <a:rPr lang="ar-SA" sz="2400" dirty="0" smtClean="0"/>
              <a:t>اللغوي .</a:t>
            </a:r>
            <a:endParaRPr lang="en-US" sz="2400" dirty="0"/>
          </a:p>
          <a:p>
            <a:pPr marL="285750" indent="-285750" latinLnBrk="1">
              <a:buFont typeface="Wingdings" pitchFamily="2" charset="2"/>
              <a:buChar char="Ø"/>
            </a:pPr>
            <a:r>
              <a:rPr lang="ar-SA" sz="2400" dirty="0" smtClean="0"/>
              <a:t>تطوير </a:t>
            </a:r>
            <a:r>
              <a:rPr lang="ar-SA" sz="2400" dirty="0"/>
              <a:t>مفهوم ايجابي عن الذات </a:t>
            </a:r>
            <a:r>
              <a:rPr lang="ar-SA" sz="2400" dirty="0" smtClean="0"/>
              <a:t>وتنمية مشاعر الامن لديه .</a:t>
            </a:r>
          </a:p>
          <a:p>
            <a:pPr marL="285750" indent="-285750" latinLnBrk="1">
              <a:buFont typeface="Wingdings" pitchFamily="2" charset="2"/>
              <a:buChar char="Ø"/>
            </a:pPr>
            <a:r>
              <a:rPr lang="ar-SA" sz="2400" dirty="0" smtClean="0"/>
              <a:t> تدريب </a:t>
            </a:r>
            <a:r>
              <a:rPr lang="ar-SA" sz="2400" dirty="0"/>
              <a:t>الطفل على مهارات التعرف والتنقل والتكيف وذلك باستخدام الحواس المتبقية </a:t>
            </a:r>
            <a:r>
              <a:rPr lang="ar-SA" sz="2400" dirty="0" smtClean="0"/>
              <a:t>.</a:t>
            </a:r>
          </a:p>
          <a:p>
            <a:pPr marL="285750" indent="-285750" latinLnBrk="1">
              <a:buFont typeface="Wingdings" pitchFamily="2" charset="2"/>
              <a:buChar char="Ø"/>
            </a:pPr>
            <a:r>
              <a:rPr lang="ar-SA" sz="2400" dirty="0" smtClean="0"/>
              <a:t> </a:t>
            </a:r>
            <a:r>
              <a:rPr lang="ar-SA" sz="2400" dirty="0"/>
              <a:t>تطوير المهارات الحسية الاخرى وتدريبه على استخدامها بشكل فعال </a:t>
            </a:r>
            <a:endParaRPr lang="ar-SA" sz="2400" dirty="0" smtClean="0"/>
          </a:p>
          <a:p>
            <a:pPr latinLnBrk="1"/>
            <a:r>
              <a:rPr lang="ar-SA" sz="2400" dirty="0"/>
              <a:t> </a:t>
            </a:r>
            <a:r>
              <a:rPr lang="ar-SA" sz="2400" dirty="0" smtClean="0"/>
              <a:t>    لما </a:t>
            </a:r>
            <a:r>
              <a:rPr lang="ar-SA" sz="2400" dirty="0"/>
              <a:t>لذلك من اهمية في ادراك </a:t>
            </a:r>
            <a:r>
              <a:rPr lang="ar-SA" sz="2400" dirty="0" smtClean="0"/>
              <a:t>الاشكال </a:t>
            </a:r>
            <a:r>
              <a:rPr lang="ar-SA" sz="2400" dirty="0"/>
              <a:t>والاحجام والحرارة </a:t>
            </a:r>
            <a:r>
              <a:rPr lang="ar-SA" sz="2400" dirty="0" smtClean="0"/>
              <a:t>.</a:t>
            </a:r>
          </a:p>
          <a:p>
            <a:pPr marL="285750" indent="-285750" latinLnBrk="1">
              <a:buFont typeface="Wingdings" pitchFamily="2" charset="2"/>
              <a:buChar char="Ø"/>
            </a:pPr>
            <a:r>
              <a:rPr lang="ar-SA" sz="2400" dirty="0"/>
              <a:t>ت</a:t>
            </a:r>
            <a:r>
              <a:rPr lang="ar-SA" sz="2400" dirty="0" smtClean="0"/>
              <a:t>دريب </a:t>
            </a:r>
            <a:r>
              <a:rPr lang="ar-SA" sz="2400" dirty="0"/>
              <a:t>الطفل على مهارات العناية بالذات والاستقلالية بهدف تطوير قدرته </a:t>
            </a:r>
            <a:endParaRPr lang="ar-SA" sz="2400" dirty="0" smtClean="0"/>
          </a:p>
          <a:p>
            <a:pPr latinLnBrk="1"/>
            <a:r>
              <a:rPr lang="ar-SA" sz="2400" dirty="0"/>
              <a:t> </a:t>
            </a:r>
            <a:r>
              <a:rPr lang="ar-SA" sz="2400" dirty="0" smtClean="0"/>
              <a:t>  على </a:t>
            </a:r>
            <a:r>
              <a:rPr lang="ar-SA" sz="2400" dirty="0"/>
              <a:t>الاستقلال والاعتماد على الذات </a:t>
            </a:r>
            <a:r>
              <a:rPr lang="ar-SA" sz="2400" dirty="0" smtClean="0"/>
              <a:t>.</a:t>
            </a:r>
            <a:endParaRPr lang="en-US" sz="2400" dirty="0"/>
          </a:p>
          <a:p>
            <a:pPr marL="285750" indent="-285750" latinLnBrk="1">
              <a:buFont typeface="Wingdings" pitchFamily="2" charset="2"/>
              <a:buChar char="Ø"/>
            </a:pPr>
            <a:r>
              <a:rPr lang="ar-SA" sz="2400" dirty="0" smtClean="0"/>
              <a:t>تدريب </a:t>
            </a:r>
            <a:r>
              <a:rPr lang="ar-SA" sz="2400" dirty="0"/>
              <a:t>الطفل على مهارات التفاعل الاجتماعي مع الاخرين </a:t>
            </a:r>
            <a:r>
              <a:rPr lang="ar-SA" sz="2400" dirty="0" smtClean="0"/>
              <a:t>.</a:t>
            </a:r>
          </a:p>
          <a:p>
            <a:pPr marL="285750" indent="-285750" latinLnBrk="1">
              <a:buFont typeface="Wingdings" pitchFamily="2" charset="2"/>
              <a:buChar char="Ø"/>
            </a:pPr>
            <a:r>
              <a:rPr lang="ar-SA" sz="2400" dirty="0" smtClean="0"/>
              <a:t> تدريب الطفل على </a:t>
            </a:r>
            <a:r>
              <a:rPr lang="ar-SA" sz="2400" dirty="0"/>
              <a:t>المهارات الاساسية اللازم للتعليم ونعني بذلك تدريبه على لغة </a:t>
            </a:r>
            <a:r>
              <a:rPr lang="ar-SA" sz="2400" dirty="0" err="1"/>
              <a:t>برايل</a:t>
            </a:r>
            <a:r>
              <a:rPr lang="ar-SA" sz="2400" dirty="0"/>
              <a:t> باستخدام </a:t>
            </a:r>
            <a:r>
              <a:rPr lang="ar-SA" sz="2400" dirty="0" smtClean="0"/>
              <a:t>الاجهزة </a:t>
            </a:r>
            <a:r>
              <a:rPr lang="ar-SA" sz="2400" dirty="0"/>
              <a:t>الاولية والوسائل للتدريب على طريقة </a:t>
            </a:r>
            <a:r>
              <a:rPr lang="ar-SA" sz="2400" dirty="0" err="1"/>
              <a:t>برايل</a:t>
            </a:r>
            <a:r>
              <a:rPr lang="ar-SA" sz="2400" dirty="0"/>
              <a:t> </a:t>
            </a:r>
            <a:r>
              <a:rPr lang="ar-SA" sz="2400" dirty="0" smtClean="0"/>
              <a:t>.</a:t>
            </a:r>
            <a:endParaRPr lang="en-US" sz="2400" dirty="0"/>
          </a:p>
        </p:txBody>
      </p:sp>
    </p:spTree>
    <p:extLst>
      <p:ext uri="{BB962C8B-B14F-4D97-AF65-F5344CB8AC3E}">
        <p14:creationId xmlns:p14="http://schemas.microsoft.com/office/powerpoint/2010/main" val="105149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1835696" y="116632"/>
            <a:ext cx="5112568" cy="72008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a:p>
        </p:txBody>
      </p:sp>
      <p:sp>
        <p:nvSpPr>
          <p:cNvPr id="7" name="مربع نص 6"/>
          <p:cNvSpPr txBox="1"/>
          <p:nvPr/>
        </p:nvSpPr>
        <p:spPr>
          <a:xfrm>
            <a:off x="1979712" y="245839"/>
            <a:ext cx="4824536" cy="461665"/>
          </a:xfrm>
          <a:prstGeom prst="rect">
            <a:avLst/>
          </a:prstGeom>
          <a:noFill/>
        </p:spPr>
        <p:txBody>
          <a:bodyPr wrap="square" rtlCol="1">
            <a:spAutoFit/>
          </a:bodyPr>
          <a:lstStyle/>
          <a:p>
            <a:pPr algn="ctr"/>
            <a:r>
              <a:rPr lang="ar-SA" sz="2400" b="1" dirty="0" smtClean="0">
                <a:solidFill>
                  <a:srgbClr val="C00000"/>
                </a:solidFill>
              </a:rPr>
              <a:t>التأهيل التربوي في مرحلة المدرسة</a:t>
            </a:r>
            <a:endParaRPr lang="ar-SA" sz="2400" b="1" dirty="0">
              <a:solidFill>
                <a:srgbClr val="C00000"/>
              </a:solidFill>
            </a:endParaRPr>
          </a:p>
        </p:txBody>
      </p:sp>
      <p:sp>
        <p:nvSpPr>
          <p:cNvPr id="8" name="مربع نص 7"/>
          <p:cNvSpPr txBox="1"/>
          <p:nvPr/>
        </p:nvSpPr>
        <p:spPr>
          <a:xfrm>
            <a:off x="0" y="836712"/>
            <a:ext cx="8964488" cy="6278642"/>
          </a:xfrm>
          <a:prstGeom prst="rect">
            <a:avLst/>
          </a:prstGeom>
          <a:noFill/>
        </p:spPr>
        <p:txBody>
          <a:bodyPr wrap="square" rtlCol="1">
            <a:spAutoFit/>
          </a:bodyPr>
          <a:lstStyle/>
          <a:p>
            <a:pPr latinLnBrk="1"/>
            <a:r>
              <a:rPr lang="ar-SA" sz="2400" dirty="0" smtClean="0"/>
              <a:t>قد </a:t>
            </a:r>
            <a:r>
              <a:rPr lang="ar-SA" sz="2400" dirty="0"/>
              <a:t>يترتب على فقدان البصر صعوبات اكاديمية الا ان ذلك </a:t>
            </a:r>
            <a:r>
              <a:rPr lang="ar-SA" sz="2400" dirty="0" smtClean="0"/>
              <a:t>لا يعني </a:t>
            </a:r>
            <a:r>
              <a:rPr lang="ar-SA" sz="2400" dirty="0"/>
              <a:t>انهم يختلفون عن </a:t>
            </a:r>
            <a:endParaRPr lang="ar-SA" sz="2400" dirty="0" smtClean="0"/>
          </a:p>
          <a:p>
            <a:pPr latinLnBrk="1"/>
            <a:r>
              <a:rPr lang="ar-SA" sz="2400" dirty="0" smtClean="0"/>
              <a:t>المبصرين </a:t>
            </a:r>
            <a:r>
              <a:rPr lang="ar-SA" sz="2400" dirty="0"/>
              <a:t>في قدراتهم العقلية </a:t>
            </a:r>
            <a:r>
              <a:rPr lang="ar-SA" sz="2400" dirty="0" smtClean="0"/>
              <a:t>لكنهم </a:t>
            </a:r>
            <a:r>
              <a:rPr lang="ar-SA" sz="2400" dirty="0"/>
              <a:t>بحاجة الى تفهم قدراتهم من جانب المعلمين وبحاجة الى اساليب ووسائل تعليمية خاصة تراعي </a:t>
            </a:r>
            <a:r>
              <a:rPr lang="ar-SA" sz="2400" dirty="0" smtClean="0"/>
              <a:t>القصور. </a:t>
            </a:r>
          </a:p>
          <a:p>
            <a:pPr marL="342900" indent="-342900" latinLnBrk="1">
              <a:buFont typeface="Wingdings" pitchFamily="2" charset="2"/>
              <a:buChar char="Ø"/>
            </a:pPr>
            <a:r>
              <a:rPr lang="ar-SA" sz="2400" dirty="0" smtClean="0"/>
              <a:t>اختيار </a:t>
            </a:r>
            <a:r>
              <a:rPr lang="ar-SA" sz="2400" dirty="0"/>
              <a:t>المكان التربوي الملائم للاحتياجات التربوية الخاصة </a:t>
            </a:r>
            <a:r>
              <a:rPr lang="ar-SA" sz="2400" dirty="0" smtClean="0"/>
              <a:t>للكفيف.</a:t>
            </a:r>
            <a:endParaRPr lang="en-US" sz="2400" dirty="0"/>
          </a:p>
          <a:p>
            <a:pPr marL="342900" indent="-342900" latinLnBrk="1">
              <a:buFont typeface="Wingdings" pitchFamily="2" charset="2"/>
              <a:buChar char="Ø"/>
            </a:pPr>
            <a:r>
              <a:rPr lang="ar-SA" sz="2400" dirty="0" smtClean="0"/>
              <a:t>احداث </a:t>
            </a:r>
            <a:r>
              <a:rPr lang="ar-SA" sz="2400" dirty="0"/>
              <a:t>تعديلات على المنهج الدراسي العادي </a:t>
            </a:r>
            <a:r>
              <a:rPr lang="ar-SA" sz="2400" dirty="0" err="1"/>
              <a:t>ليتواءم</a:t>
            </a:r>
            <a:r>
              <a:rPr lang="ar-SA" sz="2400" dirty="0"/>
              <a:t> مع متطلباتهم </a:t>
            </a:r>
            <a:r>
              <a:rPr lang="ar-SA" sz="2400" dirty="0" smtClean="0"/>
              <a:t>التعليمية .</a:t>
            </a:r>
            <a:endParaRPr lang="en-US" sz="2400" dirty="0"/>
          </a:p>
          <a:p>
            <a:pPr marL="342900" indent="-342900" latinLnBrk="1">
              <a:buFont typeface="Wingdings" pitchFamily="2" charset="2"/>
              <a:buChar char="Ø"/>
            </a:pPr>
            <a:r>
              <a:rPr lang="ar-SA" sz="2400" dirty="0" smtClean="0"/>
              <a:t>الحاجة </a:t>
            </a:r>
            <a:r>
              <a:rPr lang="ar-SA" sz="2400" dirty="0"/>
              <a:t>الى وسائل ومواد تعليمية خاصة تعتمد على حاستي السمع </a:t>
            </a:r>
            <a:r>
              <a:rPr lang="ar-SA" sz="2400" dirty="0" smtClean="0"/>
              <a:t>واللمس . </a:t>
            </a:r>
            <a:endParaRPr lang="en-US" sz="2400" dirty="0"/>
          </a:p>
          <a:p>
            <a:pPr marL="342900" indent="-342900" latinLnBrk="1">
              <a:buFont typeface="Wingdings" pitchFamily="2" charset="2"/>
              <a:buChar char="Ø"/>
            </a:pPr>
            <a:r>
              <a:rPr lang="ar-SA" sz="2400" dirty="0" smtClean="0"/>
              <a:t>الحاجة </a:t>
            </a:r>
            <a:r>
              <a:rPr lang="ar-SA" sz="2400" dirty="0"/>
              <a:t>الى معلمين متخصصين قادرين على التعامل مع هذه الفئة ولديهم المام </a:t>
            </a:r>
            <a:r>
              <a:rPr lang="ar-SA" sz="2400" dirty="0" smtClean="0"/>
              <a:t>تام </a:t>
            </a:r>
          </a:p>
          <a:p>
            <a:pPr latinLnBrk="1"/>
            <a:r>
              <a:rPr lang="ar-SA" sz="2400" dirty="0" smtClean="0"/>
              <a:t>     بخصائصهم </a:t>
            </a:r>
            <a:r>
              <a:rPr lang="ar-SA" sz="2400" dirty="0"/>
              <a:t>ومتطلباتهم </a:t>
            </a:r>
            <a:r>
              <a:rPr lang="ar-SA" sz="2400" dirty="0" smtClean="0"/>
              <a:t>.</a:t>
            </a:r>
          </a:p>
          <a:p>
            <a:pPr marL="342900" indent="-342900" latinLnBrk="1">
              <a:buFont typeface="Wingdings" pitchFamily="2" charset="2"/>
              <a:buChar char="Ø"/>
            </a:pPr>
            <a:r>
              <a:rPr lang="ar-SA" sz="2400" dirty="0" smtClean="0"/>
              <a:t>الحاجة </a:t>
            </a:r>
            <a:r>
              <a:rPr lang="ar-SA" sz="2400" dirty="0"/>
              <a:t>الى نظام خاص للتقييم ووضع الاختبارات التحصيلية وتصحيحها اعتمادا على  </a:t>
            </a:r>
            <a:r>
              <a:rPr lang="ar-SA" sz="2400" dirty="0" smtClean="0"/>
              <a:t> لطريقة </a:t>
            </a:r>
            <a:r>
              <a:rPr lang="ar-SA" sz="2400" dirty="0"/>
              <a:t>التي يجيدها </a:t>
            </a:r>
            <a:r>
              <a:rPr lang="ar-SA" sz="2400" dirty="0" smtClean="0"/>
              <a:t>الكفيف .</a:t>
            </a:r>
            <a:endParaRPr lang="en-US" sz="2400" dirty="0"/>
          </a:p>
          <a:p>
            <a:pPr marL="342900" indent="-342900" latinLnBrk="1">
              <a:buFont typeface="Wingdings" pitchFamily="2" charset="2"/>
              <a:buChar char="Ø"/>
            </a:pPr>
            <a:r>
              <a:rPr lang="ar-SA" sz="2400" dirty="0" smtClean="0"/>
              <a:t>الحاجة </a:t>
            </a:r>
            <a:r>
              <a:rPr lang="ar-SA" sz="2400" dirty="0"/>
              <a:t>الى خدمات تخصصية مساندة مثل معلمي التربية الخاصة واخصائي اجتماعي </a:t>
            </a:r>
            <a:endParaRPr lang="ar-SA" sz="2400" dirty="0" smtClean="0"/>
          </a:p>
          <a:p>
            <a:pPr latinLnBrk="1"/>
            <a:r>
              <a:rPr lang="ar-SA" sz="2400" dirty="0" smtClean="0"/>
              <a:t>     واخصائي </a:t>
            </a:r>
            <a:r>
              <a:rPr lang="ar-SA" sz="2400" dirty="0"/>
              <a:t>نفسي </a:t>
            </a:r>
            <a:r>
              <a:rPr lang="ar-SA" sz="2400" dirty="0" smtClean="0"/>
              <a:t>...</a:t>
            </a:r>
            <a:endParaRPr lang="en-US" sz="2400" dirty="0"/>
          </a:p>
          <a:p>
            <a:pPr latinLnBrk="1"/>
            <a:r>
              <a:rPr lang="ar-SA" sz="2400" dirty="0" smtClean="0"/>
              <a:t>   </a:t>
            </a:r>
            <a:r>
              <a:rPr lang="ar-SA" sz="2400" u="sng" dirty="0" smtClean="0">
                <a:solidFill>
                  <a:srgbClr val="C00000"/>
                </a:solidFill>
              </a:rPr>
              <a:t>ان نجاح </a:t>
            </a:r>
            <a:r>
              <a:rPr lang="ar-SA" sz="2400" u="sng" dirty="0">
                <a:solidFill>
                  <a:srgbClr val="C00000"/>
                </a:solidFill>
              </a:rPr>
              <a:t>الطالب في اجتياز مرحلة المدرسة </a:t>
            </a:r>
            <a:r>
              <a:rPr lang="ar-SA" sz="2400" u="sng" dirty="0" smtClean="0">
                <a:solidFill>
                  <a:srgbClr val="C00000"/>
                </a:solidFill>
              </a:rPr>
              <a:t>يعتمد </a:t>
            </a:r>
            <a:r>
              <a:rPr lang="ar-SA" sz="2400" u="sng" dirty="0">
                <a:solidFill>
                  <a:srgbClr val="C00000"/>
                </a:solidFill>
              </a:rPr>
              <a:t>بشكل اساسي على مرحلة التأهيل </a:t>
            </a:r>
            <a:endParaRPr lang="ar-SA" sz="2400" u="sng" dirty="0" smtClean="0">
              <a:solidFill>
                <a:srgbClr val="C00000"/>
              </a:solidFill>
            </a:endParaRPr>
          </a:p>
          <a:p>
            <a:pPr latinLnBrk="1"/>
            <a:r>
              <a:rPr lang="ar-SA" sz="2400" u="sng" dirty="0">
                <a:solidFill>
                  <a:srgbClr val="C00000"/>
                </a:solidFill>
              </a:rPr>
              <a:t> </a:t>
            </a:r>
            <a:r>
              <a:rPr lang="ar-SA" sz="2400" u="sng" dirty="0" smtClean="0">
                <a:solidFill>
                  <a:srgbClr val="C00000"/>
                </a:solidFill>
              </a:rPr>
              <a:t>   السابقة </a:t>
            </a:r>
            <a:r>
              <a:rPr lang="ar-SA" sz="2400" u="sng" dirty="0">
                <a:solidFill>
                  <a:srgbClr val="C00000"/>
                </a:solidFill>
              </a:rPr>
              <a:t>(</a:t>
            </a:r>
            <a:r>
              <a:rPr lang="ar-SA" sz="2400" u="sng" dirty="0" smtClean="0">
                <a:solidFill>
                  <a:srgbClr val="C00000"/>
                </a:solidFill>
              </a:rPr>
              <a:t>ما قبل </a:t>
            </a:r>
            <a:r>
              <a:rPr lang="ar-SA" sz="2400" u="sng" dirty="0">
                <a:solidFill>
                  <a:srgbClr val="C00000"/>
                </a:solidFill>
              </a:rPr>
              <a:t>المدرسة ) ومدى </a:t>
            </a:r>
            <a:r>
              <a:rPr lang="ar-SA" sz="2400" u="sng" dirty="0" smtClean="0">
                <a:solidFill>
                  <a:srgbClr val="C00000"/>
                </a:solidFill>
              </a:rPr>
              <a:t>ما يحققه </a:t>
            </a:r>
            <a:r>
              <a:rPr lang="ar-SA" sz="2400" u="sng" dirty="0">
                <a:solidFill>
                  <a:srgbClr val="C00000"/>
                </a:solidFill>
              </a:rPr>
              <a:t>منها من نجاح في المهارات المتعلقة بإجادة </a:t>
            </a:r>
            <a:endParaRPr lang="ar-SA" sz="2400" u="sng" dirty="0" smtClean="0">
              <a:solidFill>
                <a:srgbClr val="C00000"/>
              </a:solidFill>
            </a:endParaRPr>
          </a:p>
          <a:p>
            <a:pPr latinLnBrk="1"/>
            <a:r>
              <a:rPr lang="ar-SA" sz="2400" u="sng" dirty="0">
                <a:solidFill>
                  <a:srgbClr val="C00000"/>
                </a:solidFill>
              </a:rPr>
              <a:t> </a:t>
            </a:r>
            <a:r>
              <a:rPr lang="ar-SA" sz="2400" u="sng" dirty="0" smtClean="0">
                <a:solidFill>
                  <a:srgbClr val="C00000"/>
                </a:solidFill>
              </a:rPr>
              <a:t>   طريقة </a:t>
            </a:r>
            <a:r>
              <a:rPr lang="ar-SA" sz="2400" u="sng" dirty="0" err="1">
                <a:solidFill>
                  <a:srgbClr val="C00000"/>
                </a:solidFill>
              </a:rPr>
              <a:t>برايل</a:t>
            </a:r>
            <a:r>
              <a:rPr lang="ar-SA" sz="2400" u="sng" dirty="0">
                <a:solidFill>
                  <a:srgbClr val="C00000"/>
                </a:solidFill>
              </a:rPr>
              <a:t> قراءة وكتابة ومهارات التنقل والتوجه والحركة </a:t>
            </a:r>
            <a:r>
              <a:rPr lang="ar-SA" sz="2400" u="sng" dirty="0" smtClean="0">
                <a:solidFill>
                  <a:srgbClr val="C00000"/>
                </a:solidFill>
              </a:rPr>
              <a:t>والمهارات </a:t>
            </a:r>
            <a:r>
              <a:rPr lang="ar-SA" sz="2400" u="sng" dirty="0">
                <a:solidFill>
                  <a:srgbClr val="C00000"/>
                </a:solidFill>
              </a:rPr>
              <a:t>الاستقلالية </a:t>
            </a:r>
            <a:endParaRPr lang="ar-SA" sz="2400" u="sng" dirty="0" smtClean="0">
              <a:solidFill>
                <a:srgbClr val="C00000"/>
              </a:solidFill>
            </a:endParaRPr>
          </a:p>
          <a:p>
            <a:pPr latinLnBrk="1"/>
            <a:r>
              <a:rPr lang="ar-SA" sz="2400" u="sng" dirty="0">
                <a:solidFill>
                  <a:srgbClr val="C00000"/>
                </a:solidFill>
              </a:rPr>
              <a:t> </a:t>
            </a:r>
            <a:r>
              <a:rPr lang="ar-SA" sz="2400" u="sng" dirty="0" smtClean="0">
                <a:solidFill>
                  <a:srgbClr val="C00000"/>
                </a:solidFill>
              </a:rPr>
              <a:t>   والسلوك </a:t>
            </a:r>
            <a:r>
              <a:rPr lang="ar-SA" sz="2400" u="sng" dirty="0">
                <a:solidFill>
                  <a:srgbClr val="C00000"/>
                </a:solidFill>
              </a:rPr>
              <a:t>التكيفي </a:t>
            </a:r>
            <a:r>
              <a:rPr lang="ar-SA" sz="2400" u="sng" dirty="0" smtClean="0">
                <a:solidFill>
                  <a:srgbClr val="C00000"/>
                </a:solidFill>
              </a:rPr>
              <a:t>والمهارات </a:t>
            </a:r>
            <a:r>
              <a:rPr lang="ar-SA" sz="2400" u="sng" dirty="0">
                <a:solidFill>
                  <a:srgbClr val="C00000"/>
                </a:solidFill>
              </a:rPr>
              <a:t>الاجتماعية واللغوية .</a:t>
            </a:r>
            <a:endParaRPr lang="en-US" sz="2400" u="sng" dirty="0">
              <a:solidFill>
                <a:srgbClr val="C00000"/>
              </a:solidFill>
            </a:endParaRPr>
          </a:p>
          <a:p>
            <a:endParaRPr lang="ar-SA" dirty="0"/>
          </a:p>
        </p:txBody>
      </p:sp>
    </p:spTree>
    <p:extLst>
      <p:ext uri="{BB962C8B-B14F-4D97-AF65-F5344CB8AC3E}">
        <p14:creationId xmlns:p14="http://schemas.microsoft.com/office/powerpoint/2010/main" val="51383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827584" y="1268760"/>
            <a:ext cx="7344816" cy="396044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a:p>
        </p:txBody>
      </p:sp>
      <p:sp>
        <p:nvSpPr>
          <p:cNvPr id="7" name="مربع نص 6"/>
          <p:cNvSpPr txBox="1"/>
          <p:nvPr/>
        </p:nvSpPr>
        <p:spPr>
          <a:xfrm>
            <a:off x="971600" y="1700808"/>
            <a:ext cx="6984776" cy="1938992"/>
          </a:xfrm>
          <a:prstGeom prst="rect">
            <a:avLst/>
          </a:prstGeom>
          <a:noFill/>
        </p:spPr>
        <p:txBody>
          <a:bodyPr wrap="square" rtlCol="1">
            <a:spAutoFit/>
          </a:bodyPr>
          <a:lstStyle/>
          <a:p>
            <a:pPr algn="ctr" latinLnBrk="1"/>
            <a:r>
              <a:rPr lang="ar-SA" sz="2400" b="1" u="sng" dirty="0">
                <a:solidFill>
                  <a:srgbClr val="C00000"/>
                </a:solidFill>
              </a:rPr>
              <a:t>التأهيل في المرحلة </a:t>
            </a:r>
            <a:r>
              <a:rPr lang="ar-SA" sz="2400" b="1" u="sng" dirty="0" smtClean="0">
                <a:solidFill>
                  <a:srgbClr val="C00000"/>
                </a:solidFill>
              </a:rPr>
              <a:t>ما بعد المدرسة</a:t>
            </a:r>
          </a:p>
          <a:p>
            <a:pPr algn="ctr" latinLnBrk="1"/>
            <a:r>
              <a:rPr lang="ar-SA" sz="2400" dirty="0" smtClean="0">
                <a:solidFill>
                  <a:srgbClr val="C00000"/>
                </a:solidFill>
              </a:rPr>
              <a:t> </a:t>
            </a:r>
            <a:endParaRPr lang="en-US" sz="2400" dirty="0">
              <a:solidFill>
                <a:srgbClr val="C00000"/>
              </a:solidFill>
            </a:endParaRPr>
          </a:p>
          <a:p>
            <a:r>
              <a:rPr lang="ar-SA" sz="2400" dirty="0"/>
              <a:t>مرحلة ما بعد الدراسة ويمكن ان تتفرغ الى اتجاهين يمثل الاتجاه متابعة الدراسة الجامعية واما الاتجاه الثاني فهو يمثل الانتقال الى التدريب المهني </a:t>
            </a:r>
            <a:r>
              <a:rPr lang="ar-SA" sz="2400" dirty="0" smtClean="0"/>
              <a:t>والذي </a:t>
            </a:r>
            <a:r>
              <a:rPr lang="ar-SA" sz="2400" dirty="0"/>
              <a:t>يهدف الى تمكين الكفيف على مهنة ملائمة والعمل فيها </a:t>
            </a:r>
            <a:r>
              <a:rPr lang="ar-SA" sz="2400" dirty="0" smtClean="0"/>
              <a:t>.</a:t>
            </a:r>
            <a:endParaRPr lang="ar-SA" sz="2400" dirty="0"/>
          </a:p>
        </p:txBody>
      </p:sp>
    </p:spTree>
    <p:extLst>
      <p:ext uri="{BB962C8B-B14F-4D97-AF65-F5344CB8AC3E}">
        <p14:creationId xmlns:p14="http://schemas.microsoft.com/office/powerpoint/2010/main" val="9614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251520" y="260648"/>
            <a:ext cx="8496944" cy="648072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ar-SA"/>
          </a:p>
        </p:txBody>
      </p:sp>
      <p:sp>
        <p:nvSpPr>
          <p:cNvPr id="7" name="مربع نص 6"/>
          <p:cNvSpPr txBox="1"/>
          <p:nvPr/>
        </p:nvSpPr>
        <p:spPr>
          <a:xfrm>
            <a:off x="251520" y="270046"/>
            <a:ext cx="8064896" cy="6647974"/>
          </a:xfrm>
          <a:prstGeom prst="rect">
            <a:avLst/>
          </a:prstGeom>
          <a:noFill/>
        </p:spPr>
        <p:txBody>
          <a:bodyPr wrap="square" rtlCol="1">
            <a:spAutoFit/>
          </a:bodyPr>
          <a:lstStyle/>
          <a:p>
            <a:pPr algn="ctr" latinLnBrk="1"/>
            <a:r>
              <a:rPr lang="ar-SA" sz="2400" b="1" u="sng" dirty="0">
                <a:solidFill>
                  <a:srgbClr val="C00000"/>
                </a:solidFill>
              </a:rPr>
              <a:t>البرامج التأهيلية لذوي الإعاقات الجسمية </a:t>
            </a:r>
            <a:endParaRPr lang="ar-SA" sz="2400" b="1" u="sng" dirty="0" smtClean="0">
              <a:solidFill>
                <a:srgbClr val="C00000"/>
              </a:solidFill>
            </a:endParaRPr>
          </a:p>
          <a:p>
            <a:pPr algn="ctr" latinLnBrk="1"/>
            <a:endParaRPr lang="en-US" sz="2400" b="1" u="sng" dirty="0">
              <a:solidFill>
                <a:srgbClr val="C00000"/>
              </a:solidFill>
            </a:endParaRPr>
          </a:p>
          <a:p>
            <a:pPr latinLnBrk="1"/>
            <a:r>
              <a:rPr lang="ar-SA" sz="2400" dirty="0"/>
              <a:t>تختلف حالات القصور والعجز الجسمي من شخص </a:t>
            </a:r>
            <a:r>
              <a:rPr lang="ar-SA" sz="2400" dirty="0" smtClean="0"/>
              <a:t>لآخر </a:t>
            </a:r>
            <a:r>
              <a:rPr lang="ar-SA" sz="2400" dirty="0"/>
              <a:t>باختلاف مكان </a:t>
            </a:r>
            <a:endParaRPr lang="ar-SA" sz="2400" dirty="0" smtClean="0"/>
          </a:p>
          <a:p>
            <a:pPr latinLnBrk="1"/>
            <a:r>
              <a:rPr lang="ar-SA" sz="2400" dirty="0" smtClean="0"/>
              <a:t>الاصابة </a:t>
            </a:r>
            <a:r>
              <a:rPr lang="ar-SA" sz="2400" dirty="0"/>
              <a:t>ودرجتها حيث يمكن تصنيفها بشكل عام الى ثلاث فئات </a:t>
            </a:r>
            <a:r>
              <a:rPr lang="ar-SA" sz="2400" dirty="0" smtClean="0"/>
              <a:t> </a:t>
            </a:r>
            <a:r>
              <a:rPr lang="ar-SA" sz="2400" dirty="0"/>
              <a:t>فئة الاعاقات </a:t>
            </a:r>
            <a:endParaRPr lang="ar-SA" sz="2400" dirty="0" smtClean="0"/>
          </a:p>
          <a:p>
            <a:pPr latinLnBrk="1"/>
            <a:r>
              <a:rPr lang="ar-SA" sz="2400" dirty="0" smtClean="0"/>
              <a:t>الناتجة </a:t>
            </a:r>
            <a:r>
              <a:rPr lang="ar-SA" sz="2400" dirty="0"/>
              <a:t>عن اصابات الجهاز العصبي و </a:t>
            </a:r>
            <a:r>
              <a:rPr lang="ar-SA" sz="2400" dirty="0" smtClean="0"/>
              <a:t>اصابات </a:t>
            </a:r>
            <a:r>
              <a:rPr lang="ar-SA" sz="2400" dirty="0"/>
              <a:t>الجهاز العظمي و اصابات </a:t>
            </a:r>
            <a:endParaRPr lang="ar-SA" sz="2400" dirty="0" smtClean="0"/>
          </a:p>
          <a:p>
            <a:pPr latinLnBrk="1"/>
            <a:r>
              <a:rPr lang="ar-SA" sz="2400" dirty="0" smtClean="0"/>
              <a:t>الجهاز </a:t>
            </a:r>
            <a:r>
              <a:rPr lang="ar-SA" sz="2400" dirty="0"/>
              <a:t>العضلي وبغض النظر عن نوع </a:t>
            </a:r>
            <a:r>
              <a:rPr lang="ar-SA" sz="2400" dirty="0" smtClean="0"/>
              <a:t>اعاقتهم </a:t>
            </a:r>
            <a:r>
              <a:rPr lang="ar-SA" sz="2400" dirty="0"/>
              <a:t>فإن اكبر </a:t>
            </a:r>
            <a:r>
              <a:rPr lang="ar-SA" sz="2400" dirty="0" smtClean="0"/>
              <a:t>تحدي </a:t>
            </a:r>
            <a:r>
              <a:rPr lang="ar-SA" sz="2400" dirty="0"/>
              <a:t>يمكن ان </a:t>
            </a:r>
            <a:endParaRPr lang="ar-SA" sz="2400" dirty="0" smtClean="0"/>
          </a:p>
          <a:p>
            <a:pPr latinLnBrk="1"/>
            <a:r>
              <a:rPr lang="ar-SA" sz="2400" dirty="0" err="1" smtClean="0"/>
              <a:t>يواجههم</a:t>
            </a:r>
            <a:r>
              <a:rPr lang="ar-SA" sz="2400" dirty="0" smtClean="0"/>
              <a:t> </a:t>
            </a:r>
            <a:r>
              <a:rPr lang="ar-SA" sz="2400" dirty="0"/>
              <a:t>هي قدرتهم على اداء الوظائف والانشطة الحياتية المختلفة وقدرتهم </a:t>
            </a:r>
            <a:endParaRPr lang="ar-SA" sz="2400" dirty="0" smtClean="0"/>
          </a:p>
          <a:p>
            <a:pPr latinLnBrk="1"/>
            <a:r>
              <a:rPr lang="ar-SA" sz="2400" dirty="0" smtClean="0"/>
              <a:t>على </a:t>
            </a:r>
            <a:r>
              <a:rPr lang="ar-SA" sz="2400" dirty="0"/>
              <a:t>التنقل </a:t>
            </a:r>
            <a:r>
              <a:rPr lang="ar-SA" sz="2400" dirty="0" smtClean="0"/>
              <a:t>والحركة .</a:t>
            </a:r>
          </a:p>
          <a:p>
            <a:pPr latinLnBrk="1"/>
            <a:r>
              <a:rPr lang="ar-SA" sz="2400" b="1" u="sng" dirty="0">
                <a:solidFill>
                  <a:srgbClr val="00B050"/>
                </a:solidFill>
              </a:rPr>
              <a:t>يجب ان تركز برامج التأهيل الخاصة لذوي الاعاقات الجسمية :</a:t>
            </a:r>
            <a:endParaRPr lang="en-US" sz="2400" b="1" u="sng" dirty="0">
              <a:solidFill>
                <a:srgbClr val="00B050"/>
              </a:solidFill>
            </a:endParaRPr>
          </a:p>
          <a:p>
            <a:r>
              <a:rPr lang="ar-SA" sz="2400" dirty="0"/>
              <a:t> </a:t>
            </a:r>
            <a:endParaRPr lang="en-US" sz="2400" dirty="0"/>
          </a:p>
          <a:p>
            <a:pPr marL="342900" indent="-342900" latinLnBrk="1">
              <a:buFont typeface="Wingdings" pitchFamily="2" charset="2"/>
              <a:buChar char="Ø"/>
            </a:pPr>
            <a:r>
              <a:rPr lang="ar-SA" sz="2400" dirty="0" smtClean="0"/>
              <a:t>مساعدة </a:t>
            </a:r>
            <a:r>
              <a:rPr lang="ar-SA" sz="2400" dirty="0"/>
              <a:t>الشخص </a:t>
            </a:r>
            <a:r>
              <a:rPr lang="ar-SA" sz="2400" dirty="0" smtClean="0"/>
              <a:t>على </a:t>
            </a:r>
            <a:r>
              <a:rPr lang="ar-SA" sz="2400" dirty="0"/>
              <a:t>مواجهة والتعامل مع الاثار النفسية والاجتماعية </a:t>
            </a:r>
            <a:endParaRPr lang="ar-SA" sz="2400" dirty="0" smtClean="0"/>
          </a:p>
          <a:p>
            <a:pPr latinLnBrk="1"/>
            <a:r>
              <a:rPr lang="ar-SA" sz="2400" dirty="0"/>
              <a:t> </a:t>
            </a:r>
            <a:r>
              <a:rPr lang="ar-SA" sz="2400" dirty="0" smtClean="0"/>
              <a:t>   السلبية </a:t>
            </a:r>
            <a:r>
              <a:rPr lang="ar-SA" sz="2400" dirty="0"/>
              <a:t>.</a:t>
            </a:r>
            <a:endParaRPr lang="ar-SA" sz="2400" dirty="0" smtClean="0"/>
          </a:p>
          <a:p>
            <a:pPr marL="342900" indent="-342900" latinLnBrk="1">
              <a:buFont typeface="Wingdings" pitchFamily="2" charset="2"/>
              <a:buChar char="Ø"/>
            </a:pPr>
            <a:r>
              <a:rPr lang="ar-SA" sz="2400" dirty="0" smtClean="0"/>
              <a:t>مساعدة الشخص على </a:t>
            </a:r>
            <a:r>
              <a:rPr lang="ar-SA" sz="2400" dirty="0"/>
              <a:t>اداء المهارات الحركية ومهارات التنقل </a:t>
            </a:r>
            <a:r>
              <a:rPr lang="ar-SA" sz="2400" dirty="0" smtClean="0"/>
              <a:t>.</a:t>
            </a:r>
          </a:p>
          <a:p>
            <a:pPr marL="342900" indent="-342900" latinLnBrk="1">
              <a:buFont typeface="Wingdings" pitchFamily="2" charset="2"/>
              <a:buChar char="Ø"/>
            </a:pPr>
            <a:r>
              <a:rPr lang="ar-SA" sz="2400" dirty="0" smtClean="0"/>
              <a:t>تمكين من </a:t>
            </a:r>
            <a:r>
              <a:rPr lang="ar-SA" sz="2400" dirty="0"/>
              <a:t>اداء مهنة ملائمة لحالة العجز </a:t>
            </a:r>
            <a:r>
              <a:rPr lang="ar-SA" sz="2400" dirty="0" smtClean="0"/>
              <a:t>.</a:t>
            </a:r>
            <a:endParaRPr lang="en-US" sz="2400" dirty="0"/>
          </a:p>
          <a:p>
            <a:pPr marL="342900" indent="-342900" latinLnBrk="1">
              <a:buFont typeface="Wingdings" pitchFamily="2" charset="2"/>
              <a:buChar char="Ø"/>
            </a:pPr>
            <a:r>
              <a:rPr lang="ar-SA" sz="2400" dirty="0" smtClean="0"/>
              <a:t>مساعدة </a:t>
            </a:r>
            <a:r>
              <a:rPr lang="ar-SA" sz="2400" dirty="0"/>
              <a:t>الشخص </a:t>
            </a:r>
            <a:r>
              <a:rPr lang="ar-SA" sz="2400" dirty="0" smtClean="0"/>
              <a:t>على </a:t>
            </a:r>
            <a:r>
              <a:rPr lang="ar-SA" sz="2400" dirty="0"/>
              <a:t>الاندماج في المجتمع </a:t>
            </a:r>
            <a:r>
              <a:rPr lang="ar-SA" sz="2400" dirty="0" smtClean="0"/>
              <a:t>.</a:t>
            </a:r>
          </a:p>
          <a:p>
            <a:pPr marL="342900" indent="-342900" latinLnBrk="1">
              <a:buFont typeface="Wingdings" pitchFamily="2" charset="2"/>
              <a:buChar char="Ø"/>
            </a:pPr>
            <a:r>
              <a:rPr lang="ar-SA" sz="2400" dirty="0" smtClean="0"/>
              <a:t>تمكين </a:t>
            </a:r>
            <a:r>
              <a:rPr lang="ar-SA" sz="2400" dirty="0"/>
              <a:t>الشخص </a:t>
            </a:r>
            <a:r>
              <a:rPr lang="ar-SA" sz="2400" dirty="0" smtClean="0"/>
              <a:t>من </a:t>
            </a:r>
            <a:r>
              <a:rPr lang="ar-SA" sz="2400" dirty="0"/>
              <a:t>التعلم في اقل البيئات تقييدا والى اعلى مراحل </a:t>
            </a:r>
            <a:endParaRPr lang="ar-SA" sz="2400" dirty="0" smtClean="0"/>
          </a:p>
          <a:p>
            <a:pPr marL="342900" indent="-342900" latinLnBrk="1">
              <a:buFont typeface="Wingdings" pitchFamily="2" charset="2"/>
              <a:buChar char="Ø"/>
            </a:pPr>
            <a:r>
              <a:rPr lang="ar-SA" sz="2400" dirty="0" smtClean="0"/>
              <a:t>التعليم .</a:t>
            </a:r>
            <a:endParaRPr lang="en-US" sz="2400" dirty="0"/>
          </a:p>
          <a:p>
            <a:endParaRPr lang="ar-SA" dirty="0"/>
          </a:p>
        </p:txBody>
      </p:sp>
    </p:spTree>
    <p:extLst>
      <p:ext uri="{BB962C8B-B14F-4D97-AF65-F5344CB8AC3E}">
        <p14:creationId xmlns:p14="http://schemas.microsoft.com/office/powerpoint/2010/main" val="334465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548680"/>
            <a:ext cx="8712968" cy="5539978"/>
          </a:xfrm>
          <a:prstGeom prst="rect">
            <a:avLst/>
          </a:prstGeom>
          <a:noFill/>
        </p:spPr>
        <p:txBody>
          <a:bodyPr wrap="square" rtlCol="1">
            <a:spAutoFit/>
          </a:bodyPr>
          <a:lstStyle/>
          <a:p>
            <a:pPr algn="ctr" latinLnBrk="1"/>
            <a:r>
              <a:rPr lang="ar-SA" sz="2400" b="1" u="sng" dirty="0" smtClean="0">
                <a:solidFill>
                  <a:srgbClr val="FF0000"/>
                </a:solidFill>
              </a:rPr>
              <a:t>برامج </a:t>
            </a:r>
            <a:r>
              <a:rPr lang="ar-SA" sz="2400" b="1" u="sng" dirty="0">
                <a:solidFill>
                  <a:srgbClr val="FF0000"/>
                </a:solidFill>
              </a:rPr>
              <a:t>التأهيل النفسي والاجتماعي</a:t>
            </a:r>
            <a:endParaRPr lang="en-US" sz="2400" b="1" u="sng" dirty="0">
              <a:solidFill>
                <a:srgbClr val="FF0000"/>
              </a:solidFill>
            </a:endParaRPr>
          </a:p>
          <a:p>
            <a:pPr latinLnBrk="1"/>
            <a:r>
              <a:rPr lang="ar-SA" sz="2400" dirty="0"/>
              <a:t> </a:t>
            </a:r>
            <a:endParaRPr lang="en-US" sz="2400" dirty="0"/>
          </a:p>
          <a:p>
            <a:pPr marL="342900" indent="-342900" latinLnBrk="1">
              <a:buFont typeface="Wingdings" pitchFamily="2" charset="2"/>
              <a:buChar char="Ø"/>
            </a:pPr>
            <a:r>
              <a:rPr lang="ar-SA" sz="2400" dirty="0" smtClean="0"/>
              <a:t>تهتم </a:t>
            </a:r>
            <a:r>
              <a:rPr lang="ar-SA" sz="2400" b="1" u="sng" dirty="0" smtClean="0">
                <a:solidFill>
                  <a:srgbClr val="00B050"/>
                </a:solidFill>
              </a:rPr>
              <a:t>برامج التأهيل النفسي </a:t>
            </a:r>
            <a:r>
              <a:rPr lang="ar-SA" sz="2400" dirty="0"/>
              <a:t>بإعداد الشخص ومساعدته على تقبل حالة العجز ومواجهة </a:t>
            </a:r>
            <a:endParaRPr lang="ar-SA" sz="2400" dirty="0" smtClean="0"/>
          </a:p>
          <a:p>
            <a:pPr latinLnBrk="1"/>
            <a:r>
              <a:rPr lang="ar-SA" sz="2400" dirty="0" smtClean="0"/>
              <a:t> ما يترتب </a:t>
            </a:r>
            <a:r>
              <a:rPr lang="ar-SA" sz="2400" dirty="0"/>
              <a:t>عليها من اثار نفسية وتدعيم مقوماته الشخصية ومواجهة </a:t>
            </a:r>
            <a:r>
              <a:rPr lang="ar-SA" sz="2400" dirty="0" smtClean="0"/>
              <a:t>المخاوف </a:t>
            </a:r>
            <a:r>
              <a:rPr lang="ar-SA" sz="2400" dirty="0"/>
              <a:t>والصعوبات التي قد تواجهه اثناء التدريب وتقوم هذه العملية على استخدام اساليب الارشاد والعلاج </a:t>
            </a:r>
            <a:endParaRPr lang="ar-SA" sz="2400" dirty="0" smtClean="0"/>
          </a:p>
          <a:p>
            <a:pPr latinLnBrk="1"/>
            <a:r>
              <a:rPr lang="ar-SA" sz="2400" dirty="0" smtClean="0"/>
              <a:t>النفسي </a:t>
            </a:r>
            <a:r>
              <a:rPr lang="ar-SA" sz="2400" dirty="0"/>
              <a:t>السلوكي </a:t>
            </a:r>
            <a:r>
              <a:rPr lang="ar-SA" sz="2400" dirty="0" smtClean="0"/>
              <a:t>.</a:t>
            </a:r>
            <a:endParaRPr lang="en-US" sz="2400" dirty="0"/>
          </a:p>
          <a:p>
            <a:pPr marL="342900" indent="-342900" latinLnBrk="1">
              <a:buFont typeface="Wingdings" pitchFamily="2" charset="2"/>
              <a:buChar char="Ø"/>
            </a:pPr>
            <a:r>
              <a:rPr lang="ar-SA" sz="2400" dirty="0"/>
              <a:t>اما </a:t>
            </a:r>
            <a:r>
              <a:rPr lang="ar-SA" sz="2400" b="1" u="sng" dirty="0">
                <a:solidFill>
                  <a:srgbClr val="00B050"/>
                </a:solidFill>
              </a:rPr>
              <a:t>برامج التأهيل الاجتماعي </a:t>
            </a:r>
            <a:r>
              <a:rPr lang="ar-SA" sz="2400" dirty="0"/>
              <a:t>فهي تهتم بإعداد ومساعدة الشخص على التكيف </a:t>
            </a:r>
            <a:endParaRPr lang="ar-SA" sz="2400" dirty="0" smtClean="0"/>
          </a:p>
          <a:p>
            <a:pPr latinLnBrk="1"/>
            <a:r>
              <a:rPr lang="ar-SA" sz="2400" dirty="0" smtClean="0"/>
              <a:t>و </a:t>
            </a:r>
            <a:r>
              <a:rPr lang="ar-SA" sz="2400" dirty="0"/>
              <a:t>التفاعل </a:t>
            </a:r>
            <a:r>
              <a:rPr lang="ar-SA" sz="2400" dirty="0" smtClean="0"/>
              <a:t>الايجابي </a:t>
            </a:r>
            <a:r>
              <a:rPr lang="ar-SA" sz="2400" dirty="0"/>
              <a:t>مع المجتمع ومتطلبات الحياة وذلك من خلال مجموعة من الانشطة </a:t>
            </a:r>
            <a:endParaRPr lang="ar-SA" sz="2400" dirty="0" smtClean="0"/>
          </a:p>
          <a:p>
            <a:pPr latinLnBrk="1"/>
            <a:r>
              <a:rPr lang="ar-SA" sz="2400" dirty="0" smtClean="0"/>
              <a:t>والبرامج الاجتماعية </a:t>
            </a:r>
            <a:r>
              <a:rPr lang="ar-SA" sz="2400" dirty="0"/>
              <a:t>والتي من اهمها تطوير مهارات السلوك التكيفي وتوفير الظروف </a:t>
            </a:r>
            <a:endParaRPr lang="ar-SA" sz="2400" dirty="0" smtClean="0"/>
          </a:p>
          <a:p>
            <a:pPr latinLnBrk="1"/>
            <a:r>
              <a:rPr lang="ar-SA" sz="2400" dirty="0" smtClean="0"/>
              <a:t>الوظيفية الملائمة </a:t>
            </a:r>
            <a:r>
              <a:rPr lang="ar-SA" sz="2400" dirty="0"/>
              <a:t>لتمكين المعوق من ممارسة حياته والاندماج في المجتمع وتكوين اسرة </a:t>
            </a:r>
            <a:r>
              <a:rPr lang="ar-SA" sz="2400" dirty="0" smtClean="0"/>
              <a:t>.</a:t>
            </a:r>
          </a:p>
          <a:p>
            <a:pPr marL="342900" indent="-342900" latinLnBrk="1">
              <a:buFont typeface="Wingdings" pitchFamily="2" charset="2"/>
              <a:buChar char="Ø"/>
            </a:pPr>
            <a:r>
              <a:rPr lang="ar-SA" sz="2400" dirty="0" smtClean="0"/>
              <a:t>توفير </a:t>
            </a:r>
            <a:r>
              <a:rPr lang="ar-SA" sz="2400" dirty="0"/>
              <a:t>الخدمات الاجتماعية اللازمة لتلبية احتياجاته الخاصة وحث المجتمع على سن </a:t>
            </a:r>
            <a:endParaRPr lang="ar-SA" sz="2400" dirty="0" smtClean="0"/>
          </a:p>
          <a:p>
            <a:pPr latinLnBrk="1"/>
            <a:r>
              <a:rPr lang="ar-SA" sz="2400" dirty="0" smtClean="0"/>
              <a:t>واصدار </a:t>
            </a:r>
            <a:r>
              <a:rPr lang="ar-SA" sz="2400" dirty="0"/>
              <a:t>التشريعات الضرورية لتلبية حقوق المعوقين جسميا </a:t>
            </a:r>
            <a:r>
              <a:rPr lang="ar-SA" sz="2400" dirty="0" smtClean="0"/>
              <a:t>.</a:t>
            </a:r>
          </a:p>
          <a:p>
            <a:pPr marL="342900" indent="-342900" latinLnBrk="1">
              <a:buFont typeface="Wingdings" pitchFamily="2" charset="2"/>
              <a:buChar char="Ø"/>
            </a:pPr>
            <a:r>
              <a:rPr lang="ar-SA" sz="2400" dirty="0" smtClean="0"/>
              <a:t>العمل </a:t>
            </a:r>
            <a:r>
              <a:rPr lang="ar-SA" sz="2400" dirty="0"/>
              <a:t>على تشجيع الجمعيات الاهلية على العمل من اجل تأمين مجتمع يكون اكثر </a:t>
            </a:r>
            <a:r>
              <a:rPr lang="ar-SA" sz="2400" dirty="0" smtClean="0"/>
              <a:t>تقبلاً </a:t>
            </a:r>
          </a:p>
          <a:p>
            <a:pPr latinLnBrk="1"/>
            <a:r>
              <a:rPr lang="ar-SA" sz="2400" dirty="0" smtClean="0"/>
              <a:t>واقل عزلاً </a:t>
            </a:r>
            <a:r>
              <a:rPr lang="ar-SA" sz="2400" dirty="0"/>
              <a:t>وخالي من </a:t>
            </a:r>
            <a:r>
              <a:rPr lang="ar-SA" sz="2400" dirty="0" smtClean="0"/>
              <a:t>العوائق .  </a:t>
            </a:r>
            <a:endParaRPr lang="en-US" sz="2400" dirty="0"/>
          </a:p>
          <a:p>
            <a:endParaRPr lang="ar-SA" dirty="0"/>
          </a:p>
        </p:txBody>
      </p:sp>
    </p:spTree>
    <p:extLst>
      <p:ext uri="{BB962C8B-B14F-4D97-AF65-F5344CB8AC3E}">
        <p14:creationId xmlns:p14="http://schemas.microsoft.com/office/powerpoint/2010/main" val="137613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323528" y="404664"/>
            <a:ext cx="8280920" cy="632811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a:p>
        </p:txBody>
      </p:sp>
      <p:sp>
        <p:nvSpPr>
          <p:cNvPr id="7" name="مربع نص 6"/>
          <p:cNvSpPr txBox="1"/>
          <p:nvPr/>
        </p:nvSpPr>
        <p:spPr>
          <a:xfrm>
            <a:off x="310006" y="454138"/>
            <a:ext cx="7920880" cy="6278642"/>
          </a:xfrm>
          <a:prstGeom prst="rect">
            <a:avLst/>
          </a:prstGeom>
          <a:noFill/>
        </p:spPr>
        <p:txBody>
          <a:bodyPr wrap="square" rtlCol="1">
            <a:spAutoFit/>
          </a:bodyPr>
          <a:lstStyle/>
          <a:p>
            <a:pPr algn="ctr" latinLnBrk="1"/>
            <a:r>
              <a:rPr lang="ar-SA" sz="2400" b="1" u="sng" dirty="0">
                <a:solidFill>
                  <a:schemeClr val="tx2"/>
                </a:solidFill>
              </a:rPr>
              <a:t>ب</a:t>
            </a:r>
            <a:r>
              <a:rPr lang="ar-SA" sz="2400" b="1" u="sng" dirty="0" smtClean="0">
                <a:solidFill>
                  <a:schemeClr val="tx2"/>
                </a:solidFill>
              </a:rPr>
              <a:t>رامج </a:t>
            </a:r>
            <a:r>
              <a:rPr lang="ar-SA" sz="2400" b="1" u="sng" dirty="0">
                <a:solidFill>
                  <a:schemeClr val="tx2"/>
                </a:solidFill>
              </a:rPr>
              <a:t>التأهيل الطبي</a:t>
            </a:r>
            <a:endParaRPr lang="en-US" sz="2400" b="1" u="sng" dirty="0">
              <a:solidFill>
                <a:schemeClr val="tx2"/>
              </a:solidFill>
            </a:endParaRPr>
          </a:p>
          <a:p>
            <a:pPr latinLnBrk="1"/>
            <a:r>
              <a:rPr lang="ar-SA" sz="2400" dirty="0"/>
              <a:t>يعتبر احد اهم برامج </a:t>
            </a:r>
            <a:r>
              <a:rPr lang="ar-SA" sz="2400" dirty="0" smtClean="0"/>
              <a:t>التأهيل </a:t>
            </a:r>
            <a:r>
              <a:rPr lang="ar-SA" sz="2400" dirty="0"/>
              <a:t>لذوي الاعاقة </a:t>
            </a:r>
            <a:r>
              <a:rPr lang="ar-SA" sz="2400" dirty="0" smtClean="0"/>
              <a:t>الجسمية </a:t>
            </a:r>
            <a:r>
              <a:rPr lang="ar-SA" sz="2400" dirty="0"/>
              <a:t>بل يمكن القول هي الاساس </a:t>
            </a:r>
            <a:endParaRPr lang="ar-SA" sz="2400" dirty="0" smtClean="0"/>
          </a:p>
          <a:p>
            <a:pPr latinLnBrk="1"/>
            <a:r>
              <a:rPr lang="ar-SA" sz="2400" dirty="0" smtClean="0"/>
              <a:t>الذي </a:t>
            </a:r>
            <a:r>
              <a:rPr lang="ar-SA" sz="2400" dirty="0"/>
              <a:t>يعتمد عليه برامج التأهيل الاخرى وتعتبر برامج التأهيل الطبي الخطوة </a:t>
            </a:r>
            <a:endParaRPr lang="ar-SA" sz="2400" dirty="0" smtClean="0"/>
          </a:p>
          <a:p>
            <a:pPr latinLnBrk="1"/>
            <a:r>
              <a:rPr lang="ar-SA" sz="2400" dirty="0" smtClean="0"/>
              <a:t>الاولى </a:t>
            </a:r>
            <a:r>
              <a:rPr lang="ar-SA" sz="2400" dirty="0"/>
              <a:t>للخروج بالشخص من مرحلة العجز الى مرحلة التدريب والتأهيل واعادة </a:t>
            </a:r>
            <a:endParaRPr lang="ar-SA" sz="2400" dirty="0" smtClean="0"/>
          </a:p>
          <a:p>
            <a:pPr latinLnBrk="1"/>
            <a:r>
              <a:rPr lang="ar-SA" sz="2400" dirty="0" smtClean="0"/>
              <a:t>القدرات </a:t>
            </a:r>
            <a:r>
              <a:rPr lang="ar-SA" sz="2400" dirty="0"/>
              <a:t>عنده </a:t>
            </a:r>
            <a:r>
              <a:rPr lang="ar-SA" sz="2400" dirty="0" smtClean="0"/>
              <a:t>.</a:t>
            </a:r>
            <a:endParaRPr lang="en-US" sz="2400" dirty="0"/>
          </a:p>
          <a:p>
            <a:pPr latinLnBrk="1"/>
            <a:r>
              <a:rPr lang="ar-SA" sz="2400" u="sng" dirty="0">
                <a:solidFill>
                  <a:srgbClr val="00B050"/>
                </a:solidFill>
              </a:rPr>
              <a:t>ومن اهم الوسائل التي تتضمنها البرامج التأهيل الطبي للمعاقين </a:t>
            </a:r>
            <a:r>
              <a:rPr lang="ar-SA" sz="2400" u="sng" dirty="0" smtClean="0">
                <a:solidFill>
                  <a:srgbClr val="00B050"/>
                </a:solidFill>
              </a:rPr>
              <a:t>جسمياً:</a:t>
            </a:r>
            <a:endParaRPr lang="en-US" sz="2400" u="sng" dirty="0">
              <a:solidFill>
                <a:srgbClr val="00B050"/>
              </a:solidFill>
            </a:endParaRPr>
          </a:p>
          <a:p>
            <a:pPr latinLnBrk="1"/>
            <a:r>
              <a:rPr lang="ar-SA" sz="2400" dirty="0"/>
              <a:t>أ-وسائل العلاج الطبي بنوعية العلاج </a:t>
            </a:r>
            <a:r>
              <a:rPr lang="ar-SA" sz="2400" dirty="0" smtClean="0"/>
              <a:t>بالأدوية </a:t>
            </a:r>
            <a:r>
              <a:rPr lang="ar-SA" sz="2400" dirty="0"/>
              <a:t>والعقاقير الطبية او وسائل التدخل </a:t>
            </a:r>
            <a:endParaRPr lang="ar-SA" sz="2400" dirty="0" smtClean="0"/>
          </a:p>
          <a:p>
            <a:pPr latinLnBrk="1"/>
            <a:r>
              <a:rPr lang="ar-SA" sz="2400" dirty="0" smtClean="0"/>
              <a:t>العلاجي </a:t>
            </a:r>
            <a:r>
              <a:rPr lang="ar-SA" sz="2400" dirty="0"/>
              <a:t>الاخرى كالعمليات الجراحية والارشاد </a:t>
            </a:r>
            <a:r>
              <a:rPr lang="ar-SA" sz="2400" dirty="0" smtClean="0"/>
              <a:t>والتثقيف </a:t>
            </a:r>
            <a:r>
              <a:rPr lang="ar-SA" sz="2400" dirty="0"/>
              <a:t>الصحي </a:t>
            </a:r>
            <a:r>
              <a:rPr lang="ar-SA" sz="2400" dirty="0" smtClean="0"/>
              <a:t>.</a:t>
            </a:r>
            <a:endParaRPr lang="en-US" sz="2400" dirty="0"/>
          </a:p>
          <a:p>
            <a:pPr latinLnBrk="1"/>
            <a:r>
              <a:rPr lang="ar-SA" sz="2400" dirty="0"/>
              <a:t>ب- العلاج الطبيعي يهدف الى تدريب الشخص </a:t>
            </a:r>
            <a:r>
              <a:rPr lang="ar-SA" sz="2400" dirty="0" smtClean="0"/>
              <a:t>على </a:t>
            </a:r>
            <a:r>
              <a:rPr lang="ar-SA" sz="2400" dirty="0"/>
              <a:t>الاستفادة والاستغلال الامثل لقدراته وامكاناته </a:t>
            </a:r>
            <a:r>
              <a:rPr lang="ar-SA" sz="2400" dirty="0" smtClean="0"/>
              <a:t>الجسدية .</a:t>
            </a:r>
            <a:endParaRPr lang="en-US" sz="2400" dirty="0"/>
          </a:p>
          <a:p>
            <a:pPr latinLnBrk="1"/>
            <a:r>
              <a:rPr lang="ar-SA" sz="2400" u="sng" dirty="0">
                <a:solidFill>
                  <a:srgbClr val="00B050"/>
                </a:solidFill>
              </a:rPr>
              <a:t>وشمل العلاج الطبي العديد من الاساليب العلاجية التي </a:t>
            </a:r>
            <a:r>
              <a:rPr lang="ar-SA" sz="2400" u="sng" dirty="0" smtClean="0">
                <a:solidFill>
                  <a:srgbClr val="00B050"/>
                </a:solidFill>
              </a:rPr>
              <a:t>من </a:t>
            </a:r>
            <a:r>
              <a:rPr lang="ar-SA" sz="2400" u="sng" dirty="0">
                <a:solidFill>
                  <a:srgbClr val="00B050"/>
                </a:solidFill>
              </a:rPr>
              <a:t>اهمها :</a:t>
            </a:r>
            <a:endParaRPr lang="en-US" sz="2400" u="sng" dirty="0">
              <a:solidFill>
                <a:srgbClr val="00B050"/>
              </a:solidFill>
            </a:endParaRPr>
          </a:p>
          <a:p>
            <a:pPr marL="342900" indent="-342900" latinLnBrk="1">
              <a:buFont typeface="Wingdings" pitchFamily="2" charset="2"/>
              <a:buChar char="Ø"/>
            </a:pPr>
            <a:r>
              <a:rPr lang="ar-SA" sz="2400" dirty="0" smtClean="0"/>
              <a:t>العلاج </a:t>
            </a:r>
            <a:r>
              <a:rPr lang="ar-SA" sz="2400" dirty="0"/>
              <a:t>باستخدام الاجهزة الكهربائية (الحرارية</a:t>
            </a:r>
            <a:r>
              <a:rPr lang="ar-SA" sz="2400" dirty="0" smtClean="0"/>
              <a:t>) .</a:t>
            </a:r>
            <a:endParaRPr lang="en-US" sz="2400" dirty="0"/>
          </a:p>
          <a:p>
            <a:pPr marL="342900" indent="-342900" latinLnBrk="1">
              <a:buFont typeface="Wingdings" pitchFamily="2" charset="2"/>
              <a:buChar char="Ø"/>
            </a:pPr>
            <a:r>
              <a:rPr lang="ar-SA" sz="2400" dirty="0" smtClean="0"/>
              <a:t>العلاج بالماء .</a:t>
            </a:r>
            <a:endParaRPr lang="en-US" sz="2400" dirty="0"/>
          </a:p>
          <a:p>
            <a:pPr marL="342900" indent="-342900">
              <a:buFont typeface="Wingdings" pitchFamily="2" charset="2"/>
              <a:buChar char="Ø"/>
            </a:pPr>
            <a:r>
              <a:rPr lang="ar-SA" sz="2400" dirty="0" smtClean="0"/>
              <a:t>التدليك .</a:t>
            </a:r>
            <a:endParaRPr lang="en-US" sz="2400" dirty="0"/>
          </a:p>
          <a:p>
            <a:pPr marL="342900" indent="-342900" latinLnBrk="1">
              <a:buFont typeface="Wingdings" pitchFamily="2" charset="2"/>
              <a:buChar char="Ø"/>
            </a:pPr>
            <a:r>
              <a:rPr lang="ar-SA" sz="2400" dirty="0" smtClean="0"/>
              <a:t>التمارين </a:t>
            </a:r>
            <a:r>
              <a:rPr lang="ar-SA" sz="2400" dirty="0"/>
              <a:t>العلاجية لمرونة المفاصل وتحسين الدورة الدموية .</a:t>
            </a:r>
            <a:endParaRPr lang="en-US" sz="2400" dirty="0"/>
          </a:p>
          <a:p>
            <a:pPr marL="342900" indent="-342900" latinLnBrk="1">
              <a:buFont typeface="Wingdings" pitchFamily="2" charset="2"/>
              <a:buChar char="Ø"/>
            </a:pPr>
            <a:r>
              <a:rPr lang="ar-SA" sz="2400" dirty="0" smtClean="0"/>
              <a:t>التدريب </a:t>
            </a:r>
            <a:r>
              <a:rPr lang="ar-SA" sz="2400" dirty="0"/>
              <a:t>على استخدام الاجهزة التعويضية والتكيف </a:t>
            </a:r>
            <a:r>
              <a:rPr lang="ar-SA" sz="2400" dirty="0" smtClean="0"/>
              <a:t>معها .</a:t>
            </a:r>
            <a:endParaRPr lang="en-US" sz="2400" dirty="0"/>
          </a:p>
          <a:p>
            <a:endParaRPr lang="ar-SA" dirty="0"/>
          </a:p>
        </p:txBody>
      </p:sp>
    </p:spTree>
    <p:extLst>
      <p:ext uri="{BB962C8B-B14F-4D97-AF65-F5344CB8AC3E}">
        <p14:creationId xmlns:p14="http://schemas.microsoft.com/office/powerpoint/2010/main" val="364577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55419" y="1628800"/>
            <a:ext cx="8568952" cy="2954655"/>
          </a:xfrm>
          <a:prstGeom prst="rect">
            <a:avLst/>
          </a:prstGeom>
          <a:noFill/>
        </p:spPr>
        <p:txBody>
          <a:bodyPr wrap="square" rtlCol="1">
            <a:spAutoFit/>
          </a:bodyPr>
          <a:lstStyle/>
          <a:p>
            <a:pPr algn="ctr" latinLnBrk="1"/>
            <a:r>
              <a:rPr lang="ar-SA" sz="2400" b="1" u="sng" dirty="0" smtClean="0">
                <a:solidFill>
                  <a:schemeClr val="tx2"/>
                </a:solidFill>
              </a:rPr>
              <a:t>العلاج </a:t>
            </a:r>
            <a:r>
              <a:rPr lang="ar-SA" sz="2400" b="1" u="sng" dirty="0">
                <a:solidFill>
                  <a:schemeClr val="tx2"/>
                </a:solidFill>
              </a:rPr>
              <a:t>الوظيفي </a:t>
            </a:r>
            <a:endParaRPr lang="ar-SA" sz="2400" b="1" u="sng" dirty="0" smtClean="0">
              <a:solidFill>
                <a:schemeClr val="tx2"/>
              </a:solidFill>
            </a:endParaRPr>
          </a:p>
          <a:p>
            <a:pPr latinLnBrk="1"/>
            <a:endParaRPr lang="en-US" sz="2400" dirty="0"/>
          </a:p>
          <a:p>
            <a:pPr latinLnBrk="1"/>
            <a:r>
              <a:rPr lang="ar-SA" sz="2400" dirty="0"/>
              <a:t>يسعى العلاج الوظيفي الى تدريب الشخص </a:t>
            </a:r>
            <a:r>
              <a:rPr lang="ar-SA" sz="2400" dirty="0" smtClean="0"/>
              <a:t>على </a:t>
            </a:r>
            <a:r>
              <a:rPr lang="ar-SA" sz="2400" dirty="0"/>
              <a:t>تنمية مهارات الحركة الدقيقة والتارز </a:t>
            </a:r>
            <a:endParaRPr lang="ar-SA" sz="2400" dirty="0" smtClean="0"/>
          </a:p>
          <a:p>
            <a:pPr latinLnBrk="1"/>
            <a:r>
              <a:rPr lang="ar-SA" sz="2400" dirty="0" smtClean="0"/>
              <a:t>الحركي </a:t>
            </a:r>
            <a:r>
              <a:rPr lang="ar-SA" sz="2400" dirty="0"/>
              <a:t>البصري وذلك لتمكينه من القيام بمهارات الحياة اليومية والاستقلالية ومهارة </a:t>
            </a:r>
            <a:endParaRPr lang="ar-SA" sz="2400" dirty="0" smtClean="0"/>
          </a:p>
          <a:p>
            <a:pPr latinLnBrk="1"/>
            <a:r>
              <a:rPr lang="ar-SA" sz="2400" dirty="0" smtClean="0"/>
              <a:t>العناية </a:t>
            </a:r>
            <a:r>
              <a:rPr lang="ar-SA" sz="2400" dirty="0"/>
              <a:t>بالذات من خلال استغلال الاعضاء المصابة للقيام </a:t>
            </a:r>
            <a:r>
              <a:rPr lang="ar-SA" sz="2400" dirty="0" smtClean="0"/>
              <a:t>بوظائف </a:t>
            </a:r>
            <a:r>
              <a:rPr lang="ar-SA" sz="2400" dirty="0"/>
              <a:t>محددة تتناسب مع </a:t>
            </a:r>
            <a:endParaRPr lang="ar-SA" sz="2400" dirty="0" smtClean="0"/>
          </a:p>
          <a:p>
            <a:pPr latinLnBrk="1"/>
            <a:r>
              <a:rPr lang="ar-SA" sz="2400" dirty="0" smtClean="0"/>
              <a:t>طبيعة </a:t>
            </a:r>
            <a:r>
              <a:rPr lang="ar-SA" sz="2400" dirty="0"/>
              <a:t>ودرجة الاصابة من جهة والاستخدام الامثل </a:t>
            </a:r>
            <a:r>
              <a:rPr lang="ar-SA" sz="2400" dirty="0" smtClean="0"/>
              <a:t>للأجهزة </a:t>
            </a:r>
            <a:r>
              <a:rPr lang="ar-SA" sz="2400" dirty="0"/>
              <a:t>والوسائل المساعدة من جهة ا</a:t>
            </a:r>
            <a:r>
              <a:rPr lang="ar-SA" sz="2400" dirty="0" smtClean="0"/>
              <a:t>خرى .</a:t>
            </a:r>
            <a:endParaRPr lang="en-US" sz="2400" dirty="0"/>
          </a:p>
          <a:p>
            <a:endParaRPr lang="ar-SA" dirty="0"/>
          </a:p>
        </p:txBody>
      </p:sp>
    </p:spTree>
    <p:extLst>
      <p:ext uri="{BB962C8B-B14F-4D97-AF65-F5344CB8AC3E}">
        <p14:creationId xmlns:p14="http://schemas.microsoft.com/office/powerpoint/2010/main" val="5398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28983"/>
            <a:ext cx="5791200" cy="1371600"/>
          </a:xfrm>
        </p:spPr>
        <p:txBody>
          <a:bodyPr>
            <a:normAutofit/>
          </a:bodyPr>
          <a:lstStyle/>
          <a:p>
            <a:pPr algn="r"/>
            <a:r>
              <a:rPr lang="ar-SA" u="sng" dirty="0" smtClean="0">
                <a:solidFill>
                  <a:srgbClr val="FF0000"/>
                </a:solidFill>
                <a:cs typeface="+mn-cs"/>
              </a:rPr>
              <a:t>البرامج التأهيلية للمعاقين بصرياً </a:t>
            </a:r>
            <a:r>
              <a:rPr lang="ar-SA" dirty="0" smtClean="0">
                <a:solidFill>
                  <a:srgbClr val="00B050"/>
                </a:solidFill>
              </a:rPr>
              <a:t/>
            </a:r>
            <a:br>
              <a:rPr lang="ar-SA" dirty="0" smtClean="0">
                <a:solidFill>
                  <a:srgbClr val="00B050"/>
                </a:solidFill>
              </a:rPr>
            </a:br>
            <a:endParaRPr lang="ar-SA" dirty="0">
              <a:solidFill>
                <a:srgbClr val="00B050"/>
              </a:solidFill>
            </a:endParaRPr>
          </a:p>
        </p:txBody>
      </p:sp>
      <p:sp>
        <p:nvSpPr>
          <p:cNvPr id="4" name="مستطيل مستدير الزوايا 3"/>
          <p:cNvSpPr/>
          <p:nvPr/>
        </p:nvSpPr>
        <p:spPr>
          <a:xfrm>
            <a:off x="755576" y="1340768"/>
            <a:ext cx="7488832" cy="504056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a:p>
        </p:txBody>
      </p:sp>
      <p:sp>
        <p:nvSpPr>
          <p:cNvPr id="5" name="مربع نص 4"/>
          <p:cNvSpPr txBox="1"/>
          <p:nvPr/>
        </p:nvSpPr>
        <p:spPr>
          <a:xfrm>
            <a:off x="755576" y="1916832"/>
            <a:ext cx="7416824" cy="3785652"/>
          </a:xfrm>
          <a:prstGeom prst="rect">
            <a:avLst/>
          </a:prstGeom>
          <a:noFill/>
        </p:spPr>
        <p:txBody>
          <a:bodyPr wrap="square" rtlCol="1">
            <a:spAutoFit/>
          </a:bodyPr>
          <a:lstStyle/>
          <a:p>
            <a:pPr marL="285750" indent="-285750">
              <a:buFont typeface="Wingdings" pitchFamily="2" charset="2"/>
              <a:buChar char="Ø"/>
            </a:pPr>
            <a:r>
              <a:rPr lang="ar-SA" sz="2400" dirty="0"/>
              <a:t>تعتبر حاسة الابصار من اهم الحواس التي منحها الله سبحانه وتعالى </a:t>
            </a:r>
            <a:r>
              <a:rPr lang="ar-SA" sz="2400" dirty="0" smtClean="0"/>
              <a:t>للإنسان </a:t>
            </a:r>
            <a:r>
              <a:rPr lang="ar-SA" sz="2400" dirty="0"/>
              <a:t>كونها لا تؤثر على عملية الرؤية فقط بل تؤثر على عمليات اخرى اساسية </a:t>
            </a:r>
            <a:r>
              <a:rPr lang="ar-SA" sz="2400" dirty="0" smtClean="0"/>
              <a:t>للإنسان .</a:t>
            </a:r>
          </a:p>
          <a:p>
            <a:pPr marL="285750" indent="-285750">
              <a:buFont typeface="Wingdings" pitchFamily="2" charset="2"/>
              <a:buChar char="Ø"/>
            </a:pPr>
            <a:endParaRPr lang="ar-SA" sz="2400" dirty="0"/>
          </a:p>
          <a:p>
            <a:pPr marL="285750" indent="-285750">
              <a:buFont typeface="Wingdings" pitchFamily="2" charset="2"/>
              <a:buChar char="Ø"/>
            </a:pPr>
            <a:r>
              <a:rPr lang="ar-SA" sz="2400" dirty="0" smtClean="0"/>
              <a:t>من ابرز التأثيرات تكون على الإدراك </a:t>
            </a:r>
            <a:r>
              <a:rPr lang="ar-SA" sz="2400" dirty="0"/>
              <a:t>المعرفي للذات والعلاقة بين الذات والمحيط الخارجي وعملية الحركة والتنقل والمجال العاطفي والنفسي والمجال التعليمي وغيرها </a:t>
            </a:r>
            <a:r>
              <a:rPr lang="ar-SA" sz="2400" dirty="0" smtClean="0"/>
              <a:t>.</a:t>
            </a:r>
          </a:p>
          <a:p>
            <a:pPr marL="285750" indent="-285750">
              <a:buFont typeface="Wingdings" pitchFamily="2" charset="2"/>
              <a:buChar char="Ø"/>
            </a:pPr>
            <a:endParaRPr lang="ar-SA" sz="2400" dirty="0"/>
          </a:p>
          <a:p>
            <a:pPr marL="285750" indent="-285750">
              <a:buFont typeface="Wingdings" pitchFamily="2" charset="2"/>
              <a:buChar char="Ø"/>
            </a:pPr>
            <a:r>
              <a:rPr lang="ar-SA" sz="2400" dirty="0"/>
              <a:t>ان تأهيل المعاقين بصريا قد حظى باهتمام العديد من المجتمعات في وقت مبكر جدا مقارنة مع اهتمامها بفئات الاعاقة الاخرى .</a:t>
            </a:r>
          </a:p>
        </p:txBody>
      </p:sp>
    </p:spTree>
    <p:extLst>
      <p:ext uri="{BB962C8B-B14F-4D97-AF65-F5344CB8AC3E}">
        <p14:creationId xmlns:p14="http://schemas.microsoft.com/office/powerpoint/2010/main" val="172392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467544" y="548680"/>
            <a:ext cx="8136904" cy="540060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a:p>
        </p:txBody>
      </p:sp>
      <p:sp>
        <p:nvSpPr>
          <p:cNvPr id="7" name="مربع نص 6"/>
          <p:cNvSpPr txBox="1"/>
          <p:nvPr/>
        </p:nvSpPr>
        <p:spPr>
          <a:xfrm>
            <a:off x="611560" y="1268760"/>
            <a:ext cx="7848872" cy="4062651"/>
          </a:xfrm>
          <a:prstGeom prst="rect">
            <a:avLst/>
          </a:prstGeom>
          <a:noFill/>
        </p:spPr>
        <p:txBody>
          <a:bodyPr wrap="square" rtlCol="1">
            <a:spAutoFit/>
          </a:bodyPr>
          <a:lstStyle/>
          <a:p>
            <a:pPr algn="ctr" latinLnBrk="1"/>
            <a:r>
              <a:rPr lang="ar-SA" sz="2400" b="1" u="sng" dirty="0" smtClean="0">
                <a:solidFill>
                  <a:schemeClr val="tx2"/>
                </a:solidFill>
              </a:rPr>
              <a:t>التدريب </a:t>
            </a:r>
            <a:r>
              <a:rPr lang="ar-SA" sz="2400" b="1" u="sng" dirty="0">
                <a:solidFill>
                  <a:schemeClr val="tx2"/>
                </a:solidFill>
              </a:rPr>
              <a:t>على استخدام الاجهزة التعويضية والوسائل المساعدة </a:t>
            </a:r>
            <a:endParaRPr lang="ar-SA" sz="2400" b="1" u="sng" dirty="0" smtClean="0">
              <a:solidFill>
                <a:schemeClr val="tx2"/>
              </a:solidFill>
            </a:endParaRPr>
          </a:p>
          <a:p>
            <a:pPr algn="ctr" latinLnBrk="1"/>
            <a:endParaRPr lang="en-US" sz="2400" b="1" u="sng" dirty="0">
              <a:solidFill>
                <a:schemeClr val="tx2"/>
              </a:solidFill>
            </a:endParaRPr>
          </a:p>
          <a:p>
            <a:pPr marL="342900" indent="-342900" latinLnBrk="1">
              <a:buFont typeface="Wingdings" pitchFamily="2" charset="2"/>
              <a:buChar char="Ø"/>
            </a:pPr>
            <a:r>
              <a:rPr lang="ar-SA" sz="2400" dirty="0"/>
              <a:t>تعتبر الاجهزة التعويضية ووسائل المساعدة احد اهم العناصر الاساسية </a:t>
            </a:r>
            <a:r>
              <a:rPr lang="ar-SA" sz="2400" dirty="0" smtClean="0"/>
              <a:t>ا</a:t>
            </a:r>
          </a:p>
          <a:p>
            <a:pPr latinLnBrk="1"/>
            <a:r>
              <a:rPr lang="ar-SA" sz="2400" dirty="0" smtClean="0"/>
              <a:t>    للازمة </a:t>
            </a:r>
            <a:r>
              <a:rPr lang="ar-SA" sz="2400" dirty="0"/>
              <a:t>في تأهيل الأشخاص ذوي العجز الجسمي من جهة والطريقة </a:t>
            </a:r>
            <a:r>
              <a:rPr lang="ar-SA" sz="2400" dirty="0" smtClean="0"/>
              <a:t>الاساس                   لتحقيق الاندماج في </a:t>
            </a:r>
            <a:r>
              <a:rPr lang="ar-SA" sz="2400" dirty="0"/>
              <a:t>الحياة العامة </a:t>
            </a:r>
            <a:r>
              <a:rPr lang="ar-SA" sz="2400" dirty="0" smtClean="0"/>
              <a:t>.</a:t>
            </a:r>
          </a:p>
          <a:p>
            <a:pPr marL="342900" indent="-342900" latinLnBrk="1">
              <a:buFont typeface="Wingdings" pitchFamily="2" charset="2"/>
              <a:buChar char="Ø"/>
            </a:pPr>
            <a:r>
              <a:rPr lang="ar-SA" sz="2400" dirty="0" smtClean="0"/>
              <a:t>تختلف </a:t>
            </a:r>
            <a:r>
              <a:rPr lang="ar-SA" sz="2400" dirty="0"/>
              <a:t>انواع وطبيعة الاجهزة التعويضية والوسائل المساعدة التي يحتاجون </a:t>
            </a:r>
            <a:r>
              <a:rPr lang="ar-SA" sz="2400" dirty="0" smtClean="0"/>
              <a:t> الى </a:t>
            </a:r>
            <a:r>
              <a:rPr lang="ar-SA" sz="2400" dirty="0"/>
              <a:t>ا</a:t>
            </a:r>
            <a:r>
              <a:rPr lang="ar-SA" sz="2400" dirty="0" smtClean="0"/>
              <a:t>ستخدامها </a:t>
            </a:r>
            <a:r>
              <a:rPr lang="ar-SA" sz="2400" dirty="0"/>
              <a:t>بحسب نوعية العجز وشدته والبيئة الطبيعية والاجتماعية التي سوف </a:t>
            </a:r>
            <a:r>
              <a:rPr lang="ar-SA" sz="2400" dirty="0" smtClean="0"/>
              <a:t>يتم </a:t>
            </a:r>
            <a:r>
              <a:rPr lang="ar-SA" sz="2400" dirty="0"/>
              <a:t>استخدام هذه الاجهزة فيها وبشكل عام فإن الاجهزة تتراوح </a:t>
            </a:r>
            <a:r>
              <a:rPr lang="ar-SA" sz="2400" dirty="0" smtClean="0"/>
              <a:t>ما بين  </a:t>
            </a:r>
            <a:r>
              <a:rPr lang="ar-SA" sz="2400" dirty="0"/>
              <a:t>استخدام ا</a:t>
            </a:r>
            <a:r>
              <a:rPr lang="ar-SA" sz="2400" dirty="0" smtClean="0"/>
              <a:t>لعصي </a:t>
            </a:r>
            <a:r>
              <a:rPr lang="ar-SA" sz="2400" dirty="0"/>
              <a:t>والعكازات مرورا بالكراسي المتحركة فالسيارات الخاصة </a:t>
            </a:r>
            <a:r>
              <a:rPr lang="ar-SA" sz="2400" dirty="0" smtClean="0"/>
              <a:t> واستخدام </a:t>
            </a:r>
            <a:r>
              <a:rPr lang="ar-SA" sz="2400" dirty="0"/>
              <a:t>ا</a:t>
            </a:r>
            <a:r>
              <a:rPr lang="ar-SA" sz="2400" dirty="0" smtClean="0"/>
              <a:t>لاطراف </a:t>
            </a:r>
            <a:r>
              <a:rPr lang="ar-SA" sz="2400" dirty="0"/>
              <a:t>الصناعية والاجهزة التقويمية المساعدة </a:t>
            </a:r>
            <a:r>
              <a:rPr lang="ar-SA" sz="2400" dirty="0" smtClean="0"/>
              <a:t>.</a:t>
            </a:r>
            <a:endParaRPr lang="en-US" sz="2400" dirty="0"/>
          </a:p>
          <a:p>
            <a:endParaRPr lang="ar-SA" dirty="0"/>
          </a:p>
        </p:txBody>
      </p:sp>
    </p:spTree>
    <p:extLst>
      <p:ext uri="{BB962C8B-B14F-4D97-AF65-F5344CB8AC3E}">
        <p14:creationId xmlns:p14="http://schemas.microsoft.com/office/powerpoint/2010/main" val="166357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395536" y="620687"/>
            <a:ext cx="8208912" cy="5929841"/>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endParaRPr lang="ar-SA"/>
          </a:p>
        </p:txBody>
      </p:sp>
      <p:sp>
        <p:nvSpPr>
          <p:cNvPr id="7" name="مربع نص 6"/>
          <p:cNvSpPr txBox="1"/>
          <p:nvPr/>
        </p:nvSpPr>
        <p:spPr>
          <a:xfrm>
            <a:off x="539552" y="641219"/>
            <a:ext cx="7920880" cy="5909310"/>
          </a:xfrm>
          <a:prstGeom prst="rect">
            <a:avLst/>
          </a:prstGeom>
          <a:noFill/>
        </p:spPr>
        <p:txBody>
          <a:bodyPr wrap="square" rtlCol="1">
            <a:spAutoFit/>
          </a:bodyPr>
          <a:lstStyle/>
          <a:p>
            <a:pPr algn="ctr" latinLnBrk="1"/>
            <a:r>
              <a:rPr lang="ar-SA" sz="2400" dirty="0" smtClean="0"/>
              <a:t> </a:t>
            </a:r>
            <a:r>
              <a:rPr lang="ar-SA" sz="2400" b="1" u="sng" dirty="0">
                <a:solidFill>
                  <a:schemeClr val="tx2"/>
                </a:solidFill>
              </a:rPr>
              <a:t>برامج التأهيل المهني </a:t>
            </a:r>
            <a:endParaRPr lang="en-US" sz="2400" b="1" u="sng" dirty="0">
              <a:solidFill>
                <a:schemeClr val="tx2"/>
              </a:solidFill>
            </a:endParaRPr>
          </a:p>
          <a:p>
            <a:pPr latinLnBrk="1"/>
            <a:r>
              <a:rPr lang="ar-SA" sz="2400" dirty="0"/>
              <a:t>ان برامج التأهيل المهني </a:t>
            </a:r>
            <a:r>
              <a:rPr lang="ar-SA" sz="2400" dirty="0" smtClean="0"/>
              <a:t>لذوي الاعاقة الجسمية من وجهة نظر الكاتب هي </a:t>
            </a:r>
            <a:r>
              <a:rPr lang="ar-SA" sz="2400" dirty="0"/>
              <a:t>برامج </a:t>
            </a:r>
            <a:endParaRPr lang="ar-SA" sz="2400" dirty="0" smtClean="0"/>
          </a:p>
          <a:p>
            <a:pPr latinLnBrk="1"/>
            <a:r>
              <a:rPr lang="ar-SA" sz="2400" dirty="0" smtClean="0"/>
              <a:t>اختيارية </a:t>
            </a:r>
            <a:r>
              <a:rPr lang="ar-SA" sz="2400" dirty="0"/>
              <a:t>تعتمد على ميول واستعدادات </a:t>
            </a:r>
            <a:r>
              <a:rPr lang="ar-SA" sz="2400" dirty="0" smtClean="0"/>
              <a:t>الفرد </a:t>
            </a:r>
            <a:r>
              <a:rPr lang="ar-SA" sz="2400" dirty="0"/>
              <a:t>المهنية من </a:t>
            </a:r>
            <a:r>
              <a:rPr lang="ar-SA" sz="2400" dirty="0" smtClean="0"/>
              <a:t>جهة </a:t>
            </a:r>
            <a:r>
              <a:rPr lang="ar-SA" sz="2400" dirty="0"/>
              <a:t>ورغبته في التدريب على مهنة والاشتغال فيها اكثر من رغبته في التعليم الاكاديمي من </a:t>
            </a:r>
            <a:r>
              <a:rPr lang="ar-SA" sz="2400" dirty="0" smtClean="0"/>
              <a:t>جهة </a:t>
            </a:r>
            <a:r>
              <a:rPr lang="ar-SA" sz="2400" dirty="0"/>
              <a:t>اخرى لذا فبرامج التأهيل المهني  يجب ان تهدف الى تمكين </a:t>
            </a:r>
            <a:r>
              <a:rPr lang="ar-SA" sz="2400" dirty="0" smtClean="0"/>
              <a:t>الفرد </a:t>
            </a:r>
            <a:r>
              <a:rPr lang="ar-SA" sz="2400" dirty="0"/>
              <a:t>من العيش باستقلالية </a:t>
            </a:r>
            <a:endParaRPr lang="ar-SA" sz="2400" dirty="0" smtClean="0"/>
          </a:p>
          <a:p>
            <a:pPr latinLnBrk="1"/>
            <a:r>
              <a:rPr lang="ar-SA" sz="2400" dirty="0" smtClean="0"/>
              <a:t>والاعتماد </a:t>
            </a:r>
            <a:r>
              <a:rPr lang="ar-SA" sz="2400" dirty="0"/>
              <a:t>على النفس من حيث الدخل والجوانب الحياة الشخصية والاجتماعية </a:t>
            </a:r>
            <a:endParaRPr lang="ar-SA" sz="2400" dirty="0" smtClean="0"/>
          </a:p>
          <a:p>
            <a:pPr latinLnBrk="1"/>
            <a:r>
              <a:rPr lang="ar-SA" sz="2400" dirty="0" smtClean="0"/>
              <a:t>الاخرى .</a:t>
            </a:r>
            <a:endParaRPr lang="en-US" sz="2400" dirty="0"/>
          </a:p>
          <a:p>
            <a:pPr latinLnBrk="1"/>
            <a:r>
              <a:rPr lang="ar-SA" sz="2400" u="sng" dirty="0">
                <a:solidFill>
                  <a:srgbClr val="00B050"/>
                </a:solidFill>
              </a:rPr>
              <a:t>وحتى تكون </a:t>
            </a:r>
            <a:r>
              <a:rPr lang="ar-SA" sz="2400" u="sng" dirty="0" smtClean="0">
                <a:solidFill>
                  <a:srgbClr val="00B050"/>
                </a:solidFill>
              </a:rPr>
              <a:t>برامج </a:t>
            </a:r>
            <a:r>
              <a:rPr lang="ar-SA" sz="2400" u="sng" dirty="0">
                <a:solidFill>
                  <a:srgbClr val="00B050"/>
                </a:solidFill>
              </a:rPr>
              <a:t>التأهيل المهني اكثر فعالية يجب تأكيد على ضرورة مراعاة </a:t>
            </a:r>
            <a:endParaRPr lang="ar-SA" sz="2400" u="sng" dirty="0" smtClean="0">
              <a:solidFill>
                <a:srgbClr val="00B050"/>
              </a:solidFill>
            </a:endParaRPr>
          </a:p>
          <a:p>
            <a:pPr latinLnBrk="1"/>
            <a:r>
              <a:rPr lang="ar-SA" sz="2400" u="sng" dirty="0" smtClean="0">
                <a:solidFill>
                  <a:srgbClr val="00B050"/>
                </a:solidFill>
              </a:rPr>
              <a:t>الجوانب </a:t>
            </a:r>
            <a:r>
              <a:rPr lang="ar-SA" sz="2400" u="sng" dirty="0">
                <a:solidFill>
                  <a:srgbClr val="00B050"/>
                </a:solidFill>
              </a:rPr>
              <a:t>الاساسية التالية:</a:t>
            </a:r>
            <a:endParaRPr lang="en-US" sz="2400" u="sng" dirty="0">
              <a:solidFill>
                <a:srgbClr val="00B050"/>
              </a:solidFill>
            </a:endParaRPr>
          </a:p>
          <a:p>
            <a:pPr marL="342900" indent="-342900" latinLnBrk="1">
              <a:buFont typeface="Wingdings" pitchFamily="2" charset="2"/>
              <a:buChar char="Ø"/>
            </a:pPr>
            <a:r>
              <a:rPr lang="ar-SA" sz="2400" dirty="0" smtClean="0"/>
              <a:t>ضرورية </a:t>
            </a:r>
            <a:r>
              <a:rPr lang="ar-SA" sz="2400" dirty="0"/>
              <a:t>التأكيد من ان طبيعة العجز الجسمي التي يعاني منه </a:t>
            </a:r>
            <a:r>
              <a:rPr lang="ar-SA" sz="2400" dirty="0" smtClean="0"/>
              <a:t>الفرد </a:t>
            </a:r>
            <a:r>
              <a:rPr lang="ar-SA" sz="2400" dirty="0" err="1" smtClean="0"/>
              <a:t>لاتعيقه</a:t>
            </a:r>
            <a:r>
              <a:rPr lang="ar-SA" sz="2400" dirty="0" smtClean="0"/>
              <a:t>   عن </a:t>
            </a:r>
            <a:r>
              <a:rPr lang="ar-SA" sz="2400" dirty="0"/>
              <a:t>التدريب على المهنة المراد تدريبه عليها </a:t>
            </a:r>
            <a:r>
              <a:rPr lang="ar-SA" sz="2400" dirty="0" smtClean="0"/>
              <a:t>.</a:t>
            </a:r>
            <a:endParaRPr lang="en-US" sz="2400" dirty="0"/>
          </a:p>
          <a:p>
            <a:pPr marL="342900" indent="-342900" latinLnBrk="1">
              <a:buFont typeface="Wingdings" pitchFamily="2" charset="2"/>
              <a:buChar char="Ø"/>
            </a:pPr>
            <a:r>
              <a:rPr lang="ar-SA" sz="2400" dirty="0" smtClean="0"/>
              <a:t>ضرورة </a:t>
            </a:r>
            <a:r>
              <a:rPr lang="ar-SA" sz="2400" dirty="0"/>
              <a:t>التأكيد ان الاجهزة التعويضية والوسائل المساعدة </a:t>
            </a:r>
            <a:r>
              <a:rPr lang="ar-SA" sz="2400" dirty="0" smtClean="0"/>
              <a:t>التي يحتاج </a:t>
            </a:r>
          </a:p>
          <a:p>
            <a:pPr latinLnBrk="1"/>
            <a:r>
              <a:rPr lang="ar-SA" sz="2400" dirty="0" smtClean="0"/>
              <a:t>    يستخدمها الفرد </a:t>
            </a:r>
            <a:r>
              <a:rPr lang="ar-SA" sz="2400" dirty="0"/>
              <a:t>ملائمة لمتطلبات </a:t>
            </a:r>
            <a:r>
              <a:rPr lang="ar-SA" sz="2400" dirty="0" smtClean="0"/>
              <a:t> المهنة </a:t>
            </a:r>
            <a:r>
              <a:rPr lang="ar-SA" sz="2400" dirty="0"/>
              <a:t>وظروف </a:t>
            </a:r>
            <a:r>
              <a:rPr lang="ar-SA" sz="2400" dirty="0" smtClean="0"/>
              <a:t>العمل .</a:t>
            </a:r>
            <a:endParaRPr lang="en-US" sz="2400" dirty="0"/>
          </a:p>
          <a:p>
            <a:pPr marL="342900" indent="-342900" latinLnBrk="1">
              <a:buFont typeface="Wingdings" pitchFamily="2" charset="2"/>
              <a:buChar char="Ø"/>
            </a:pPr>
            <a:r>
              <a:rPr lang="ar-SA" sz="2400" dirty="0" smtClean="0"/>
              <a:t>ضرورة </a:t>
            </a:r>
            <a:r>
              <a:rPr lang="ar-SA" sz="2400" dirty="0"/>
              <a:t>التأكد من ان برامج التأهيل المهني المتوفرة تنسجم مع ظروف العمل </a:t>
            </a:r>
            <a:endParaRPr lang="ar-SA" sz="2400" dirty="0" smtClean="0"/>
          </a:p>
          <a:p>
            <a:pPr latinLnBrk="1"/>
            <a:r>
              <a:rPr lang="ar-SA" sz="2400" dirty="0" smtClean="0"/>
              <a:t>    والمهن </a:t>
            </a:r>
            <a:r>
              <a:rPr lang="ar-SA" sz="2400" dirty="0"/>
              <a:t>المتوفرة في </a:t>
            </a:r>
            <a:r>
              <a:rPr lang="ar-SA" sz="2400" dirty="0" smtClean="0"/>
              <a:t>السوق .</a:t>
            </a:r>
            <a:endParaRPr lang="en-US" sz="2400" dirty="0"/>
          </a:p>
          <a:p>
            <a:endParaRPr lang="ar-SA" dirty="0"/>
          </a:p>
        </p:txBody>
      </p:sp>
    </p:spTree>
    <p:extLst>
      <p:ext uri="{BB962C8B-B14F-4D97-AF65-F5344CB8AC3E}">
        <p14:creationId xmlns:p14="http://schemas.microsoft.com/office/powerpoint/2010/main" val="188651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179512" y="476672"/>
            <a:ext cx="8496944" cy="6048672"/>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7" name="مربع نص 6"/>
          <p:cNvSpPr txBox="1"/>
          <p:nvPr/>
        </p:nvSpPr>
        <p:spPr>
          <a:xfrm>
            <a:off x="359532" y="546353"/>
            <a:ext cx="8136904" cy="5909310"/>
          </a:xfrm>
          <a:prstGeom prst="rect">
            <a:avLst/>
          </a:prstGeom>
          <a:noFill/>
        </p:spPr>
        <p:txBody>
          <a:bodyPr wrap="square" rtlCol="1">
            <a:spAutoFit/>
          </a:bodyPr>
          <a:lstStyle/>
          <a:p>
            <a:pPr algn="ctr" latinLnBrk="1"/>
            <a:r>
              <a:rPr lang="ar-SA" sz="2400" b="1" u="sng" dirty="0">
                <a:solidFill>
                  <a:srgbClr val="C00000"/>
                </a:solidFill>
              </a:rPr>
              <a:t>برامج التأهيل التربوي </a:t>
            </a:r>
            <a:endParaRPr lang="ar-SA" sz="2400" b="1" u="sng" dirty="0" smtClean="0">
              <a:solidFill>
                <a:srgbClr val="C00000"/>
              </a:solidFill>
            </a:endParaRPr>
          </a:p>
          <a:p>
            <a:pPr algn="ctr" latinLnBrk="1"/>
            <a:endParaRPr lang="en-US" sz="2400" b="1" u="sng" dirty="0">
              <a:solidFill>
                <a:srgbClr val="C00000"/>
              </a:solidFill>
            </a:endParaRPr>
          </a:p>
          <a:p>
            <a:pPr latinLnBrk="1"/>
            <a:r>
              <a:rPr lang="ar-SA" sz="2400" dirty="0"/>
              <a:t>ان التوجيهات الحديثة في مجال التربية الخاصة لذوي الاعاقة الجسمية تؤكد على ضرورة تعليمهم في المدارس العادية وحتى يتحقق ذلك لابد من توفير البيئات </a:t>
            </a:r>
            <a:endParaRPr lang="ar-SA" sz="2400" dirty="0" smtClean="0"/>
          </a:p>
          <a:p>
            <a:pPr latinLnBrk="1"/>
            <a:r>
              <a:rPr lang="ar-SA" sz="2400" dirty="0" smtClean="0"/>
              <a:t>والظروف </a:t>
            </a:r>
            <a:r>
              <a:rPr lang="ar-SA" sz="2400" dirty="0"/>
              <a:t>التعليمية الملائمة لطبيعة الاحتياجات التربوية الخاصة لهذه الفئات من </a:t>
            </a:r>
            <a:endParaRPr lang="ar-SA" sz="2400" dirty="0" smtClean="0"/>
          </a:p>
          <a:p>
            <a:pPr latinLnBrk="1"/>
            <a:r>
              <a:rPr lang="ar-SA" sz="2400" dirty="0" smtClean="0"/>
              <a:t>اهمها</a:t>
            </a:r>
            <a:r>
              <a:rPr lang="ar-SA" sz="2400" dirty="0"/>
              <a:t>:</a:t>
            </a:r>
            <a:endParaRPr lang="en-US" sz="2400" dirty="0"/>
          </a:p>
          <a:p>
            <a:pPr marL="342900" indent="-342900" latinLnBrk="1">
              <a:buFont typeface="Wingdings" pitchFamily="2" charset="2"/>
              <a:buChar char="Ø"/>
            </a:pPr>
            <a:r>
              <a:rPr lang="ar-SA" sz="2400" dirty="0" smtClean="0"/>
              <a:t>ضرورة </a:t>
            </a:r>
            <a:r>
              <a:rPr lang="ar-SA" sz="2400" dirty="0"/>
              <a:t>توفير البيئة التعليمية الملائمة من النواحي الفيزيقية </a:t>
            </a:r>
            <a:r>
              <a:rPr lang="ar-SA" sz="2400" dirty="0" smtClean="0"/>
              <a:t>ومن </a:t>
            </a:r>
            <a:r>
              <a:rPr lang="ar-SA" sz="2400" dirty="0"/>
              <a:t>النواحي </a:t>
            </a:r>
            <a:endParaRPr lang="ar-SA" sz="2400" dirty="0" smtClean="0"/>
          </a:p>
          <a:p>
            <a:pPr latinLnBrk="1"/>
            <a:r>
              <a:rPr lang="ar-SA" sz="2400" dirty="0" smtClean="0"/>
              <a:t>    الاجتماعية </a:t>
            </a:r>
            <a:r>
              <a:rPr lang="ar-SA" sz="2400" dirty="0"/>
              <a:t>فمن الضروري ان يتقبل العاملون في المدرسة من ادارة ومعلمين </a:t>
            </a:r>
            <a:r>
              <a:rPr lang="ar-SA" sz="2400" dirty="0" smtClean="0"/>
              <a:t>         </a:t>
            </a:r>
            <a:r>
              <a:rPr lang="ar-SA" sz="2400" dirty="0" smtClean="0">
                <a:solidFill>
                  <a:schemeClr val="bg1"/>
                </a:solidFill>
              </a:rPr>
              <a:t>و</a:t>
            </a:r>
            <a:r>
              <a:rPr lang="ar-SA" sz="2400" dirty="0" smtClean="0"/>
              <a:t>   وتلاميذ </a:t>
            </a:r>
            <a:r>
              <a:rPr lang="ar-SA" sz="2400" dirty="0"/>
              <a:t>وجود تلاميذ </a:t>
            </a:r>
            <a:r>
              <a:rPr lang="ar-SA" sz="2400" dirty="0" smtClean="0"/>
              <a:t>من ذوي الإعاقة الجسمية .</a:t>
            </a:r>
          </a:p>
          <a:p>
            <a:pPr marL="342900" indent="-342900" latinLnBrk="1">
              <a:buFont typeface="Wingdings" pitchFamily="2" charset="2"/>
              <a:buChar char="Ø"/>
            </a:pPr>
            <a:r>
              <a:rPr lang="ar-SA" sz="2400" dirty="0" smtClean="0"/>
              <a:t> ضرورة </a:t>
            </a:r>
            <a:r>
              <a:rPr lang="ar-SA" sz="2400" dirty="0"/>
              <a:t>توفير الخدمات المساندة في المدرسة </a:t>
            </a:r>
            <a:r>
              <a:rPr lang="ar-SA" sz="2400" dirty="0" smtClean="0"/>
              <a:t>.</a:t>
            </a:r>
            <a:endParaRPr lang="ar-SA" sz="2400" dirty="0"/>
          </a:p>
          <a:p>
            <a:pPr marL="342900" indent="-342900" latinLnBrk="1">
              <a:buFont typeface="Wingdings" pitchFamily="2" charset="2"/>
              <a:buChar char="Ø"/>
            </a:pPr>
            <a:r>
              <a:rPr lang="ar-SA" sz="2400" dirty="0" smtClean="0"/>
              <a:t>ضرورة </a:t>
            </a:r>
            <a:r>
              <a:rPr lang="ar-SA" sz="2400" dirty="0"/>
              <a:t>توفير الاجهزة والوسائل التعليمية والتجهيزات الصفية الخاصة </a:t>
            </a:r>
            <a:r>
              <a:rPr lang="ar-SA" sz="2400" dirty="0" smtClean="0"/>
              <a:t>والمكيفة</a:t>
            </a:r>
            <a:endParaRPr lang="en-US" sz="2400" dirty="0"/>
          </a:p>
          <a:p>
            <a:pPr marL="342900" indent="-342900" latinLnBrk="1">
              <a:buFont typeface="Wingdings" pitchFamily="2" charset="2"/>
              <a:buChar char="Ø"/>
            </a:pPr>
            <a:r>
              <a:rPr lang="ar-SA" sz="2400" dirty="0" smtClean="0"/>
              <a:t>ضرورة </a:t>
            </a:r>
            <a:r>
              <a:rPr lang="ar-SA" sz="2400" dirty="0"/>
              <a:t>تنظيم البيئة الصفية بشكل يعكس تفهم الفروق الفردية ويراعي الحاجات </a:t>
            </a:r>
            <a:endParaRPr lang="ar-SA" sz="2400" dirty="0" smtClean="0"/>
          </a:p>
          <a:p>
            <a:pPr latinLnBrk="1"/>
            <a:r>
              <a:rPr lang="ar-SA" sz="2400" dirty="0" smtClean="0"/>
              <a:t>     الخاصة للتلاميذ من ذوي الإعاقة الجسمية بما </a:t>
            </a:r>
            <a:r>
              <a:rPr lang="ar-SA" sz="2400" dirty="0"/>
              <a:t>يتيح لهم الفرصة لاستثارة التعلم  </a:t>
            </a:r>
            <a:r>
              <a:rPr lang="ar-SA" sz="2400" dirty="0" smtClean="0"/>
              <a:t>      </a:t>
            </a:r>
            <a:r>
              <a:rPr lang="ar-SA" sz="2400" dirty="0" smtClean="0">
                <a:solidFill>
                  <a:schemeClr val="bg1"/>
                </a:solidFill>
              </a:rPr>
              <a:t>و</a:t>
            </a:r>
            <a:r>
              <a:rPr lang="ar-SA" sz="2400" dirty="0" smtClean="0"/>
              <a:t>    وتشجيعه </a:t>
            </a:r>
            <a:r>
              <a:rPr lang="ar-SA" sz="2400" dirty="0"/>
              <a:t>وبما يسمح للتلميذ بحرية التنقل والجلوس الصحيح وتأدية الواجبات  </a:t>
            </a:r>
            <a:r>
              <a:rPr lang="ar-SA" sz="2400" dirty="0" smtClean="0"/>
              <a:t>    </a:t>
            </a:r>
            <a:r>
              <a:rPr lang="ar-SA" sz="2400" dirty="0" smtClean="0">
                <a:solidFill>
                  <a:schemeClr val="bg1"/>
                </a:solidFill>
              </a:rPr>
              <a:t>ا </a:t>
            </a:r>
            <a:r>
              <a:rPr lang="ar-SA" sz="2400" dirty="0" smtClean="0"/>
              <a:t>    المدرسية </a:t>
            </a:r>
            <a:r>
              <a:rPr lang="ar-SA" sz="2400" dirty="0"/>
              <a:t>بالحد الادنى من الصعوبات والعوائق للتلميذ ولبقية تلاميذ الصف </a:t>
            </a:r>
            <a:r>
              <a:rPr lang="ar-SA" sz="2400" dirty="0" smtClean="0"/>
              <a:t>.</a:t>
            </a:r>
            <a:endParaRPr lang="en-US" sz="2400" dirty="0"/>
          </a:p>
          <a:p>
            <a:endParaRPr lang="ar-SA" dirty="0"/>
          </a:p>
        </p:txBody>
      </p:sp>
    </p:spTree>
    <p:extLst>
      <p:ext uri="{BB962C8B-B14F-4D97-AF65-F5344CB8AC3E}">
        <p14:creationId xmlns:p14="http://schemas.microsoft.com/office/powerpoint/2010/main" val="262092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556792"/>
            <a:ext cx="8424936" cy="2677656"/>
          </a:xfrm>
          <a:prstGeom prst="rect">
            <a:avLst/>
          </a:prstGeom>
          <a:noFill/>
        </p:spPr>
        <p:txBody>
          <a:bodyPr wrap="square" rtlCol="1">
            <a:spAutoFit/>
          </a:bodyPr>
          <a:lstStyle/>
          <a:p>
            <a:pPr algn="ctr" latinLnBrk="1"/>
            <a:r>
              <a:rPr lang="ar-SA" sz="2400" b="1" u="sng" dirty="0">
                <a:solidFill>
                  <a:schemeClr val="tx2"/>
                </a:solidFill>
              </a:rPr>
              <a:t>البرامج التأهيلية لذوي الاضطرابات الانفعالية </a:t>
            </a:r>
            <a:r>
              <a:rPr lang="ar-SA" sz="2400" b="1" u="sng" dirty="0" smtClean="0">
                <a:solidFill>
                  <a:schemeClr val="tx2"/>
                </a:solidFill>
              </a:rPr>
              <a:t>والسلوكية</a:t>
            </a:r>
            <a:endParaRPr lang="ar-SA" sz="2400" b="1" u="sng" dirty="0">
              <a:solidFill>
                <a:schemeClr val="tx2"/>
              </a:solidFill>
            </a:endParaRPr>
          </a:p>
          <a:p>
            <a:pPr latinLnBrk="1"/>
            <a:endParaRPr lang="en-US" sz="2400" dirty="0"/>
          </a:p>
          <a:p>
            <a:r>
              <a:rPr lang="ar-SA" sz="2400" dirty="0"/>
              <a:t>من ابرز التحديات التي تواجه العاملين في مجال تأهيل ذوي الاضطرابات الانفعالية والسلوكية هي عدم وجود تعريف محدد لهذه الفئة الا ان الباحثين يتفقون على ان هذه الفئة من الافراد تقوم بأفعال سلوكية لها اثار سلبية على الفرد نفسه وعلى عائلته واقرانه ومعلميه ومدرسته وتؤثر على تكيفه الاجتماعي والتعليمي كما تتميز هذه الافعال السلوكية بأنها مستمرة ودائمة وخارجة عن </a:t>
            </a:r>
            <a:r>
              <a:rPr lang="ar-SA" sz="2400" dirty="0" smtClean="0"/>
              <a:t>القيم .</a:t>
            </a:r>
            <a:endParaRPr lang="ar-SA" sz="2400" dirty="0"/>
          </a:p>
        </p:txBody>
      </p:sp>
    </p:spTree>
    <p:extLst>
      <p:ext uri="{BB962C8B-B14F-4D97-AF65-F5344CB8AC3E}">
        <p14:creationId xmlns:p14="http://schemas.microsoft.com/office/powerpoint/2010/main" val="352487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289857" y="692696"/>
            <a:ext cx="8460432" cy="5262979"/>
          </a:xfrm>
          <a:prstGeom prst="rect">
            <a:avLst/>
          </a:prstGeom>
          <a:noFill/>
        </p:spPr>
        <p:txBody>
          <a:bodyPr wrap="square" rtlCol="1">
            <a:spAutoFit/>
          </a:bodyPr>
          <a:lstStyle/>
          <a:p>
            <a:pPr algn="ctr"/>
            <a:r>
              <a:rPr lang="ar-SA" sz="2400" b="1" u="sng" dirty="0" smtClean="0">
                <a:solidFill>
                  <a:schemeClr val="tx2"/>
                </a:solidFill>
              </a:rPr>
              <a:t>برامج التأهيل الطبي</a:t>
            </a:r>
          </a:p>
          <a:p>
            <a:pPr latinLnBrk="1"/>
            <a:r>
              <a:rPr lang="ar-SA" sz="2400" dirty="0"/>
              <a:t> </a:t>
            </a:r>
            <a:r>
              <a:rPr lang="ar-SA" sz="2400" dirty="0" smtClean="0"/>
              <a:t>تجدر الاشارة </a:t>
            </a:r>
            <a:r>
              <a:rPr lang="ar-SA" sz="2400" dirty="0"/>
              <a:t>الى ان العلاج بالعقاقير المهدئة يلعب </a:t>
            </a:r>
            <a:r>
              <a:rPr lang="ar-SA" sz="2400" dirty="0" smtClean="0"/>
              <a:t>دوراً في </a:t>
            </a:r>
            <a:r>
              <a:rPr lang="ar-SA" sz="2400" dirty="0"/>
              <a:t>الحد من السلوك الزائد </a:t>
            </a:r>
            <a:endParaRPr lang="ar-SA" sz="2400" dirty="0" smtClean="0"/>
          </a:p>
          <a:p>
            <a:pPr latinLnBrk="1"/>
            <a:r>
              <a:rPr lang="ar-SA" sz="2400" dirty="0" smtClean="0"/>
              <a:t>لكن </a:t>
            </a:r>
            <a:r>
              <a:rPr lang="ar-SA" sz="2400" dirty="0"/>
              <a:t>الكثير من الباحثين والدارسين يفضلون استخدام الاساليب السلوكية والتربوية </a:t>
            </a:r>
            <a:endParaRPr lang="ar-SA" sz="2400" dirty="0" smtClean="0"/>
          </a:p>
          <a:p>
            <a:pPr latinLnBrk="1"/>
            <a:r>
              <a:rPr lang="ar-SA" sz="2400" dirty="0"/>
              <a:t>إ</a:t>
            </a:r>
            <a:r>
              <a:rPr lang="ar-SA" sz="2400" dirty="0" smtClean="0"/>
              <a:t>ضافة </a:t>
            </a:r>
            <a:r>
              <a:rPr lang="ar-SA" sz="2400" dirty="0"/>
              <a:t>الى استخدام العقاقير </a:t>
            </a:r>
            <a:r>
              <a:rPr lang="ar-SA" sz="2400" dirty="0" smtClean="0"/>
              <a:t>وتعتبر </a:t>
            </a:r>
            <a:r>
              <a:rPr lang="ar-SA" sz="2400" dirty="0"/>
              <a:t>حالات </a:t>
            </a:r>
            <a:r>
              <a:rPr lang="ar-SA" sz="2400" dirty="0" smtClean="0"/>
              <a:t>التوحد </a:t>
            </a:r>
            <a:r>
              <a:rPr lang="ar-SA" sz="2400" dirty="0"/>
              <a:t>واضطرابات الانتباه وفرط الحركة </a:t>
            </a:r>
            <a:endParaRPr lang="ar-SA" sz="2400" dirty="0" smtClean="0"/>
          </a:p>
          <a:p>
            <a:pPr latinLnBrk="1"/>
            <a:r>
              <a:rPr lang="ar-SA" sz="2400" dirty="0" smtClean="0"/>
              <a:t>هي </a:t>
            </a:r>
            <a:r>
              <a:rPr lang="ar-SA" sz="2400" dirty="0"/>
              <a:t>من اكثر الحالات </a:t>
            </a:r>
            <a:r>
              <a:rPr lang="ar-SA" sz="2400" dirty="0" smtClean="0"/>
              <a:t>التي </a:t>
            </a:r>
            <a:r>
              <a:rPr lang="ar-SA" sz="2400" dirty="0"/>
              <a:t>تستخدم العقاقير الطبية ويجب ان نذكر ان العلاج بالعقاقير </a:t>
            </a:r>
            <a:endParaRPr lang="ar-SA" sz="2400" dirty="0" smtClean="0"/>
          </a:p>
          <a:p>
            <a:pPr latinLnBrk="1"/>
            <a:r>
              <a:rPr lang="ar-SA" sz="2400" dirty="0" smtClean="0"/>
              <a:t>يجب </a:t>
            </a:r>
            <a:r>
              <a:rPr lang="ar-SA" sz="2400" dirty="0"/>
              <a:t>ان يتم </a:t>
            </a:r>
            <a:r>
              <a:rPr lang="ar-SA" sz="2400" dirty="0" smtClean="0"/>
              <a:t>اولاً </a:t>
            </a:r>
            <a:r>
              <a:rPr lang="ar-SA" sz="2400" dirty="0"/>
              <a:t>بعد تشخيص دقيق للحالة وبإشراف طبي كامل وثانيا يجب ان يقترن </a:t>
            </a:r>
            <a:endParaRPr lang="ar-SA" sz="2400" dirty="0" smtClean="0"/>
          </a:p>
          <a:p>
            <a:pPr latinLnBrk="1"/>
            <a:r>
              <a:rPr lang="ar-SA" sz="2400" dirty="0" smtClean="0"/>
              <a:t>بأساليب </a:t>
            </a:r>
            <a:r>
              <a:rPr lang="ar-SA" sz="2400" dirty="0"/>
              <a:t>علاجية اخرى كالعلاج النفسي والمعرفي والسلوكي </a:t>
            </a:r>
            <a:r>
              <a:rPr lang="ar-SA" sz="2400" dirty="0" smtClean="0"/>
              <a:t>والتربوي.</a:t>
            </a:r>
          </a:p>
          <a:p>
            <a:pPr latinLnBrk="1"/>
            <a:endParaRPr lang="en-US" sz="2400" dirty="0"/>
          </a:p>
          <a:p>
            <a:pPr algn="ctr" latinLnBrk="1"/>
            <a:r>
              <a:rPr lang="ar-SA" sz="2400" b="1" u="sng" dirty="0" smtClean="0">
                <a:solidFill>
                  <a:schemeClr val="tx2"/>
                </a:solidFill>
              </a:rPr>
              <a:t>برامج </a:t>
            </a:r>
            <a:r>
              <a:rPr lang="ar-SA" sz="2400" b="1" u="sng" dirty="0">
                <a:solidFill>
                  <a:schemeClr val="tx2"/>
                </a:solidFill>
              </a:rPr>
              <a:t>التأهيل </a:t>
            </a:r>
            <a:r>
              <a:rPr lang="ar-SA" sz="2400" b="1" u="sng" dirty="0" smtClean="0">
                <a:solidFill>
                  <a:schemeClr val="tx2"/>
                </a:solidFill>
              </a:rPr>
              <a:t>النفسي </a:t>
            </a:r>
            <a:endParaRPr lang="en-US" sz="2400" b="1" u="sng" dirty="0">
              <a:solidFill>
                <a:schemeClr val="tx2"/>
              </a:solidFill>
            </a:endParaRPr>
          </a:p>
          <a:p>
            <a:pPr latinLnBrk="1"/>
            <a:r>
              <a:rPr lang="ar-SA" sz="2400" dirty="0"/>
              <a:t>ان برامج التأهيل النفسي تأخذ عدة اشكال من اهمها:</a:t>
            </a:r>
            <a:endParaRPr lang="en-US" sz="2400" dirty="0"/>
          </a:p>
          <a:p>
            <a:pPr marL="342900" indent="-342900" latinLnBrk="1">
              <a:buFont typeface="Wingdings" pitchFamily="2" charset="2"/>
              <a:buChar char="Ø"/>
            </a:pPr>
            <a:r>
              <a:rPr lang="ar-SA" sz="2400" dirty="0" smtClean="0"/>
              <a:t>التحليل </a:t>
            </a:r>
            <a:r>
              <a:rPr lang="ar-SA" sz="2400" dirty="0"/>
              <a:t>النفسي</a:t>
            </a:r>
            <a:endParaRPr lang="en-US" sz="2400" dirty="0"/>
          </a:p>
          <a:p>
            <a:pPr marL="342900" indent="-342900" latinLnBrk="1">
              <a:buFont typeface="Wingdings" pitchFamily="2" charset="2"/>
              <a:buChar char="Ø"/>
            </a:pPr>
            <a:r>
              <a:rPr lang="ar-SA" sz="2400" dirty="0" smtClean="0"/>
              <a:t>العلاج </a:t>
            </a:r>
            <a:r>
              <a:rPr lang="ar-SA" sz="2400" dirty="0"/>
              <a:t>النفسي التربوي</a:t>
            </a:r>
            <a:endParaRPr lang="en-US" sz="2400" dirty="0"/>
          </a:p>
          <a:p>
            <a:pPr marL="342900" indent="-342900" latinLnBrk="1">
              <a:buFont typeface="Wingdings" pitchFamily="2" charset="2"/>
              <a:buChar char="Ø"/>
            </a:pPr>
            <a:r>
              <a:rPr lang="ar-SA" sz="2400" dirty="0" smtClean="0"/>
              <a:t>العلاج </a:t>
            </a:r>
            <a:r>
              <a:rPr lang="ar-SA" sz="2400" dirty="0"/>
              <a:t>السلوكي العيادي</a:t>
            </a:r>
            <a:endParaRPr lang="en-US" sz="2400" dirty="0"/>
          </a:p>
          <a:p>
            <a:pPr marL="342900" indent="-342900" latinLnBrk="1">
              <a:buFont typeface="Wingdings" pitchFamily="2" charset="2"/>
              <a:buChar char="Ø"/>
            </a:pPr>
            <a:r>
              <a:rPr lang="ar-SA" sz="2400" dirty="0" smtClean="0"/>
              <a:t>الارشاد النفسي</a:t>
            </a:r>
            <a:endParaRPr lang="ar-SA" dirty="0"/>
          </a:p>
        </p:txBody>
      </p:sp>
    </p:spTree>
    <p:extLst>
      <p:ext uri="{BB962C8B-B14F-4D97-AF65-F5344CB8AC3E}">
        <p14:creationId xmlns:p14="http://schemas.microsoft.com/office/powerpoint/2010/main" val="42548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303568" cy="5760640"/>
          </a:xfrm>
        </p:spPr>
        <p:txBody>
          <a:bodyPr>
            <a:noAutofit/>
          </a:bodyPr>
          <a:lstStyle/>
          <a:p>
            <a:pPr algn="ctr" latinLnBrk="1"/>
            <a:r>
              <a:rPr lang="ar-SA" sz="2400" u="sng" dirty="0" smtClean="0">
                <a:solidFill>
                  <a:schemeClr val="tx2"/>
                </a:solidFill>
              </a:rPr>
              <a:t>برامج </a:t>
            </a:r>
            <a:r>
              <a:rPr lang="ar-SA" sz="2400" u="sng" dirty="0">
                <a:solidFill>
                  <a:schemeClr val="tx2"/>
                </a:solidFill>
              </a:rPr>
              <a:t>التأهيل </a:t>
            </a:r>
            <a:r>
              <a:rPr lang="ar-SA" sz="2400" u="sng" dirty="0" smtClean="0">
                <a:solidFill>
                  <a:schemeClr val="tx2"/>
                </a:solidFill>
              </a:rPr>
              <a:t>الاجتماعي</a:t>
            </a:r>
            <a:endParaRPr lang="en-US" sz="2400" u="sng" dirty="0">
              <a:solidFill>
                <a:schemeClr val="tx2"/>
              </a:solidFill>
            </a:endParaRPr>
          </a:p>
          <a:p>
            <a:pPr latinLnBrk="1"/>
            <a:r>
              <a:rPr lang="ar-SA" sz="2400" b="0" dirty="0"/>
              <a:t>يعاني الافراد المضطربون انفعاليا وسلوكيا من مشاكل كبيرة في مهارات السلوك </a:t>
            </a:r>
            <a:endParaRPr lang="ar-SA" sz="2400" b="0" dirty="0" smtClean="0"/>
          </a:p>
          <a:p>
            <a:pPr latinLnBrk="1"/>
            <a:r>
              <a:rPr lang="ar-SA" sz="2400" b="0" dirty="0" smtClean="0"/>
              <a:t>التكيفي </a:t>
            </a:r>
            <a:r>
              <a:rPr lang="ar-SA" sz="2400" b="0" dirty="0"/>
              <a:t>والمهارات الاجتماعية الامر الذي يؤثر بشكل سلبي على علاقاتهم </a:t>
            </a:r>
            <a:r>
              <a:rPr lang="ar-SA" sz="2400" b="0" dirty="0" smtClean="0"/>
              <a:t>بأسرهم </a:t>
            </a:r>
            <a:r>
              <a:rPr lang="ar-SA" sz="2400" b="0" dirty="0"/>
              <a:t>ومعلميهم واقرانهم لذلك يعتبر تطوير مهارات السلوك الاجتماعي والتكيفي من أهم </a:t>
            </a:r>
            <a:endParaRPr lang="ar-SA" sz="2400" b="0" dirty="0" smtClean="0"/>
          </a:p>
          <a:p>
            <a:pPr latinLnBrk="1"/>
            <a:r>
              <a:rPr lang="ar-SA" sz="2400" b="0" dirty="0" smtClean="0"/>
              <a:t>اهداف </a:t>
            </a:r>
            <a:r>
              <a:rPr lang="ar-SA" sz="2400" b="0" dirty="0"/>
              <a:t>برامج التأهيل الاجتماعي .</a:t>
            </a:r>
            <a:endParaRPr lang="en-US" sz="2400" b="0" dirty="0"/>
          </a:p>
          <a:p>
            <a:pPr latinLnBrk="1"/>
            <a:r>
              <a:rPr lang="ar-SA" sz="2400" u="sng" dirty="0">
                <a:solidFill>
                  <a:srgbClr val="00B050"/>
                </a:solidFill>
              </a:rPr>
              <a:t>ويجب ان تركز برامج التأهيل الاجتماعي على:</a:t>
            </a:r>
            <a:endParaRPr lang="en-US" sz="2400" u="sng" dirty="0">
              <a:solidFill>
                <a:srgbClr val="00B050"/>
              </a:solidFill>
            </a:endParaRPr>
          </a:p>
          <a:p>
            <a:pPr marL="342900" indent="-342900" latinLnBrk="1">
              <a:buFont typeface="Wingdings" pitchFamily="2" charset="2"/>
              <a:buChar char="Ø"/>
            </a:pPr>
            <a:r>
              <a:rPr lang="ar-SA" sz="2400" b="0" dirty="0" smtClean="0"/>
              <a:t>تحسين </a:t>
            </a:r>
            <a:r>
              <a:rPr lang="ar-SA" sz="2400" b="0" dirty="0"/>
              <a:t>علاقة الفرد بالآخرين ودفعه لتطوير علاقات اجتماعية مع </a:t>
            </a:r>
            <a:r>
              <a:rPr lang="ar-SA" sz="2400" b="0" dirty="0" smtClean="0"/>
              <a:t>الاخرين. </a:t>
            </a:r>
            <a:endParaRPr lang="en-US" sz="2400" b="0" dirty="0"/>
          </a:p>
          <a:p>
            <a:pPr marL="342900" indent="-342900" latinLnBrk="1">
              <a:buFont typeface="Wingdings" pitchFamily="2" charset="2"/>
              <a:buChar char="Ø"/>
            </a:pPr>
            <a:r>
              <a:rPr lang="ar-SA" sz="2400" b="0" dirty="0"/>
              <a:t>تحسين قدرة الفرد على التعامل بفاعلية مع المتطلبات السلوكية للمواقف </a:t>
            </a:r>
            <a:endParaRPr lang="ar-SA" sz="2400" b="0" dirty="0" smtClean="0"/>
          </a:p>
          <a:p>
            <a:pPr latinLnBrk="1"/>
            <a:r>
              <a:rPr lang="ar-SA" sz="2400" b="0" dirty="0" smtClean="0"/>
              <a:t>    الاجتماعية </a:t>
            </a:r>
            <a:r>
              <a:rPr lang="ar-SA" sz="2400" b="0" dirty="0"/>
              <a:t>بما يتلاءم مع توقعات الاخرين .</a:t>
            </a:r>
            <a:endParaRPr lang="en-US" sz="2400" b="0" dirty="0"/>
          </a:p>
          <a:p>
            <a:pPr marL="342900" indent="-342900" latinLnBrk="1">
              <a:buFont typeface="Wingdings" pitchFamily="2" charset="2"/>
              <a:buChar char="Ø"/>
            </a:pPr>
            <a:r>
              <a:rPr lang="ar-SA" sz="2400" b="0" dirty="0"/>
              <a:t>تحسين قدرة الفرد على التواصل الملائم وتأكيد احتياجاته واولوياته وطموحاته</a:t>
            </a:r>
            <a:endParaRPr lang="en-US" sz="2400" b="0" dirty="0"/>
          </a:p>
          <a:p>
            <a:pPr marL="342900" indent="-342900" latinLnBrk="1">
              <a:buFont typeface="Wingdings" pitchFamily="2" charset="2"/>
              <a:buChar char="Ø"/>
            </a:pPr>
            <a:r>
              <a:rPr lang="ar-SA" sz="2400" b="0" dirty="0"/>
              <a:t>تعديل اتجاهات افراد الاسرة والأقران والمعلمين وخلق مناخ اجتماعي تعاوني </a:t>
            </a:r>
            <a:endParaRPr lang="ar-SA" sz="2400" b="0" dirty="0" smtClean="0"/>
          </a:p>
          <a:p>
            <a:pPr latinLnBrk="1"/>
            <a:r>
              <a:rPr lang="ar-SA" sz="2400" b="0" dirty="0" smtClean="0"/>
              <a:t>    لمساعدة </a:t>
            </a:r>
            <a:r>
              <a:rPr lang="ar-SA" sz="2400" b="0" dirty="0"/>
              <a:t>الفرد على الاستجابة الملائمة للمتطلبات الاجتماعية . </a:t>
            </a:r>
            <a:endParaRPr lang="en-US" sz="2400" b="0" dirty="0"/>
          </a:p>
        </p:txBody>
      </p:sp>
    </p:spTree>
    <p:extLst>
      <p:ext uri="{BB962C8B-B14F-4D97-AF65-F5344CB8AC3E}">
        <p14:creationId xmlns:p14="http://schemas.microsoft.com/office/powerpoint/2010/main" val="145674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0" y="210026"/>
            <a:ext cx="8892480" cy="6647974"/>
          </a:xfrm>
          <a:prstGeom prst="rect">
            <a:avLst/>
          </a:prstGeom>
          <a:noFill/>
        </p:spPr>
        <p:txBody>
          <a:bodyPr wrap="square" rtlCol="1">
            <a:spAutoFit/>
          </a:bodyPr>
          <a:lstStyle/>
          <a:p>
            <a:pPr algn="ctr" latinLnBrk="1"/>
            <a:r>
              <a:rPr lang="ar-SA" sz="2400" b="1" u="sng" dirty="0" smtClean="0">
                <a:solidFill>
                  <a:schemeClr val="tx2"/>
                </a:solidFill>
              </a:rPr>
              <a:t>برامج </a:t>
            </a:r>
            <a:r>
              <a:rPr lang="ar-SA" sz="2400" b="1" u="sng" dirty="0">
                <a:solidFill>
                  <a:schemeClr val="tx2"/>
                </a:solidFill>
              </a:rPr>
              <a:t>التأهيل </a:t>
            </a:r>
            <a:r>
              <a:rPr lang="ar-SA" sz="2400" b="1" u="sng" dirty="0" smtClean="0">
                <a:solidFill>
                  <a:schemeClr val="tx2"/>
                </a:solidFill>
              </a:rPr>
              <a:t>التربوي</a:t>
            </a:r>
          </a:p>
          <a:p>
            <a:pPr marL="342900" indent="-342900" algn="ctr" latinLnBrk="1">
              <a:buFont typeface="Wingdings" pitchFamily="2" charset="2"/>
              <a:buChar char="Ø"/>
            </a:pPr>
            <a:endParaRPr lang="en-US" sz="2400" b="1" u="sng" dirty="0">
              <a:solidFill>
                <a:schemeClr val="tx2"/>
              </a:solidFill>
            </a:endParaRPr>
          </a:p>
          <a:p>
            <a:pPr marL="342900" indent="-342900" latinLnBrk="1">
              <a:buFont typeface="Wingdings" pitchFamily="2" charset="2"/>
              <a:buChar char="Ø"/>
            </a:pPr>
            <a:r>
              <a:rPr lang="ar-SA" sz="2400" dirty="0"/>
              <a:t>يعاني ذوي الاضطرابات السلوكية والانفعالية من مشاكل في التعلم وذلك قد يعود الى </a:t>
            </a:r>
            <a:endParaRPr lang="ar-SA" sz="2400" dirty="0" smtClean="0"/>
          </a:p>
          <a:p>
            <a:pPr latinLnBrk="1"/>
            <a:r>
              <a:rPr lang="ar-SA" sz="2400" dirty="0"/>
              <a:t> </a:t>
            </a:r>
            <a:r>
              <a:rPr lang="ar-SA" sz="2400" dirty="0" smtClean="0"/>
              <a:t>  اسباب </a:t>
            </a:r>
            <a:r>
              <a:rPr lang="ar-SA" sz="2400" dirty="0"/>
              <a:t>رئيسية منها طبيعة الاضطرابات السلوكية التي تعيقهم عن التعليم وردة </a:t>
            </a:r>
            <a:r>
              <a:rPr lang="ar-SA" sz="2400" dirty="0" smtClean="0"/>
              <a:t>فعل </a:t>
            </a:r>
          </a:p>
          <a:p>
            <a:pPr latinLnBrk="1"/>
            <a:r>
              <a:rPr lang="ar-SA" sz="2400" dirty="0" smtClean="0"/>
              <a:t> الاخرين </a:t>
            </a:r>
            <a:r>
              <a:rPr lang="ar-SA" sz="2400" dirty="0"/>
              <a:t>التي </a:t>
            </a:r>
            <a:r>
              <a:rPr lang="ar-SA" sz="2400" dirty="0" smtClean="0"/>
              <a:t>تتميز </a:t>
            </a:r>
            <a:r>
              <a:rPr lang="ar-SA" sz="2400" dirty="0"/>
              <a:t>بالرفض وعدم التعامل معهم الامر الذي يؤدي الى ضعف التحصيل </a:t>
            </a:r>
            <a:endParaRPr lang="ar-SA" sz="2400" dirty="0" smtClean="0"/>
          </a:p>
          <a:p>
            <a:pPr latinLnBrk="1"/>
            <a:r>
              <a:rPr lang="ar-SA" sz="2400" dirty="0" smtClean="0"/>
              <a:t>    الدراسي </a:t>
            </a:r>
            <a:r>
              <a:rPr lang="ar-SA" sz="2400" dirty="0"/>
              <a:t>او في </a:t>
            </a:r>
            <a:r>
              <a:rPr lang="ar-SA" sz="2400" dirty="0" smtClean="0"/>
              <a:t>كثير </a:t>
            </a:r>
            <a:r>
              <a:rPr lang="ar-SA" sz="2400" dirty="0"/>
              <a:t>من الاحيان التسرب من </a:t>
            </a:r>
            <a:r>
              <a:rPr lang="ar-SA" sz="2400" dirty="0" smtClean="0"/>
              <a:t>المدرسة .</a:t>
            </a:r>
            <a:endParaRPr lang="en-US" sz="2400" dirty="0"/>
          </a:p>
          <a:p>
            <a:pPr marL="342900" indent="-342900" latinLnBrk="1">
              <a:buFont typeface="Wingdings" pitchFamily="2" charset="2"/>
              <a:buChar char="Ø"/>
            </a:pPr>
            <a:r>
              <a:rPr lang="ar-SA" sz="2400" dirty="0" smtClean="0"/>
              <a:t>ان </a:t>
            </a:r>
            <a:r>
              <a:rPr lang="ar-SA" sz="2400" dirty="0"/>
              <a:t>من اهم الاهداف </a:t>
            </a:r>
            <a:r>
              <a:rPr lang="ar-SA" sz="2400" dirty="0" smtClean="0"/>
              <a:t>التي </a:t>
            </a:r>
            <a:r>
              <a:rPr lang="ar-SA" sz="2400" dirty="0"/>
              <a:t>يجب ان تسعى لها برامج التأهيل التربوي لذوي الاضطرابات </a:t>
            </a:r>
            <a:endParaRPr lang="ar-SA" sz="2400" dirty="0" smtClean="0"/>
          </a:p>
          <a:p>
            <a:pPr latinLnBrk="1"/>
            <a:r>
              <a:rPr lang="ar-SA" sz="2400" dirty="0" smtClean="0"/>
              <a:t>الانفعالية </a:t>
            </a:r>
            <a:r>
              <a:rPr lang="ar-SA" sz="2400" dirty="0"/>
              <a:t>والسلوكية هي تدعيم وزيادة السلوكيات الايجابية وتخفيض السلوكيات السلبية </a:t>
            </a:r>
            <a:endParaRPr lang="ar-SA" sz="2400" dirty="0" smtClean="0"/>
          </a:p>
          <a:p>
            <a:pPr latinLnBrk="1"/>
            <a:r>
              <a:rPr lang="ar-SA" sz="2400" dirty="0" smtClean="0"/>
              <a:t>وزيادة </a:t>
            </a:r>
            <a:r>
              <a:rPr lang="ar-SA" sz="2400" dirty="0"/>
              <a:t>التفاعل الاجتماعي وتنمية المهارات الاجتماعية المقبولة اضافة للمهارات الاكاديمية والمهنية .</a:t>
            </a:r>
            <a:endParaRPr lang="en-US" sz="2400" dirty="0"/>
          </a:p>
          <a:p>
            <a:pPr algn="ctr" latinLnBrk="1"/>
            <a:r>
              <a:rPr lang="ar-SA" sz="2400" b="1" u="sng" dirty="0" smtClean="0">
                <a:solidFill>
                  <a:schemeClr val="tx2"/>
                </a:solidFill>
              </a:rPr>
              <a:t>برامج </a:t>
            </a:r>
            <a:r>
              <a:rPr lang="ar-SA" sz="2400" b="1" u="sng" dirty="0">
                <a:solidFill>
                  <a:schemeClr val="tx2"/>
                </a:solidFill>
              </a:rPr>
              <a:t>التأهيل </a:t>
            </a:r>
            <a:r>
              <a:rPr lang="ar-SA" sz="2400" b="1" u="sng" dirty="0" smtClean="0">
                <a:solidFill>
                  <a:schemeClr val="tx2"/>
                </a:solidFill>
              </a:rPr>
              <a:t>المهني</a:t>
            </a:r>
          </a:p>
          <a:p>
            <a:pPr algn="ctr" latinLnBrk="1"/>
            <a:r>
              <a:rPr lang="ar-SA" sz="2400" dirty="0" smtClean="0"/>
              <a:t> </a:t>
            </a:r>
            <a:endParaRPr lang="en-US" sz="2400" dirty="0"/>
          </a:p>
          <a:p>
            <a:pPr latinLnBrk="1"/>
            <a:r>
              <a:rPr lang="ar-SA" sz="2400" dirty="0"/>
              <a:t>تعاني نسبة كبيرة من ذوي الاضطرابات الانفعالية والسلوكية من الاخفاق التعليمي فإنهم </a:t>
            </a:r>
            <a:endParaRPr lang="ar-SA" sz="2400" dirty="0" smtClean="0"/>
          </a:p>
          <a:p>
            <a:pPr latinLnBrk="1"/>
            <a:r>
              <a:rPr lang="ar-SA" sz="2400" dirty="0" smtClean="0"/>
              <a:t>غالباً </a:t>
            </a:r>
            <a:r>
              <a:rPr lang="ar-SA" sz="2400" dirty="0"/>
              <a:t>ما يتخرجون بنتائج متواضعة لا تؤهلهم لاستكمال تعليمهم </a:t>
            </a:r>
            <a:r>
              <a:rPr lang="ar-SA" sz="2400" dirty="0" smtClean="0"/>
              <a:t>, لذا </a:t>
            </a:r>
            <a:r>
              <a:rPr lang="ar-SA" sz="2400" dirty="0"/>
              <a:t>من الضروري والمهم ان تولي المجتمعات اهمية خاصة </a:t>
            </a:r>
            <a:r>
              <a:rPr lang="ar-SA" sz="2400" dirty="0" smtClean="0"/>
              <a:t>لتأهيلهم </a:t>
            </a:r>
            <a:r>
              <a:rPr lang="ar-SA" sz="2400" dirty="0"/>
              <a:t>على مهنة ملائمة تمكنهم من الحصول على عمل ومواجهة متطلبات الحياة بعد التخرج من المدرسة حتى لا يتعرضوا للانحراف وبالتالي </a:t>
            </a:r>
            <a:endParaRPr lang="ar-SA" sz="2400" dirty="0" smtClean="0"/>
          </a:p>
          <a:p>
            <a:pPr latinLnBrk="1"/>
            <a:r>
              <a:rPr lang="ar-SA" sz="2400" dirty="0" smtClean="0"/>
              <a:t>العرض </a:t>
            </a:r>
            <a:r>
              <a:rPr lang="ar-SA" sz="2400" dirty="0"/>
              <a:t>لدخول اصلاحيات الاحداث او </a:t>
            </a:r>
            <a:r>
              <a:rPr lang="ar-SA" sz="2400" dirty="0" smtClean="0"/>
              <a:t>السجون .</a:t>
            </a:r>
            <a:endParaRPr lang="en-US" sz="2400" dirty="0"/>
          </a:p>
          <a:p>
            <a:endParaRPr lang="ar-SA" dirty="0"/>
          </a:p>
        </p:txBody>
      </p:sp>
    </p:spTree>
    <p:extLst>
      <p:ext uri="{BB962C8B-B14F-4D97-AF65-F5344CB8AC3E}">
        <p14:creationId xmlns:p14="http://schemas.microsoft.com/office/powerpoint/2010/main" val="381888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07504" y="404664"/>
            <a:ext cx="8640960" cy="6001643"/>
          </a:xfrm>
          <a:prstGeom prst="rect">
            <a:avLst/>
          </a:prstGeom>
          <a:noFill/>
        </p:spPr>
        <p:txBody>
          <a:bodyPr wrap="square" rtlCol="1">
            <a:spAutoFit/>
          </a:bodyPr>
          <a:lstStyle/>
          <a:p>
            <a:pPr algn="ctr" latinLnBrk="1"/>
            <a:r>
              <a:rPr lang="ar-SA" sz="2400" b="1" u="sng" dirty="0">
                <a:solidFill>
                  <a:schemeClr val="tx2"/>
                </a:solidFill>
              </a:rPr>
              <a:t>البرامج التأهيلية لذوي صعوبات </a:t>
            </a:r>
            <a:r>
              <a:rPr lang="ar-SA" sz="2400" b="1" u="sng" dirty="0" smtClean="0">
                <a:solidFill>
                  <a:schemeClr val="tx2"/>
                </a:solidFill>
              </a:rPr>
              <a:t>التعلم</a:t>
            </a:r>
          </a:p>
          <a:p>
            <a:pPr algn="ctr" latinLnBrk="1"/>
            <a:endParaRPr lang="en-US" sz="2400" b="1" u="sng" dirty="0">
              <a:solidFill>
                <a:schemeClr val="tx2"/>
              </a:solidFill>
            </a:endParaRPr>
          </a:p>
          <a:p>
            <a:pPr latinLnBrk="1"/>
            <a:r>
              <a:rPr lang="ar-SA" sz="2400" dirty="0"/>
              <a:t>صعوبات التعلم هي الفئة الاكبر من بين فئات الاعاقات الاخرى وتتميز هذه الفئة بأنها </a:t>
            </a:r>
            <a:endParaRPr lang="ar-SA" sz="2400" dirty="0" smtClean="0"/>
          </a:p>
          <a:p>
            <a:pPr latinLnBrk="1"/>
            <a:r>
              <a:rPr lang="ar-SA" sz="2400" dirty="0" smtClean="0"/>
              <a:t>تتكون </a:t>
            </a:r>
            <a:r>
              <a:rPr lang="ar-SA" sz="2400" dirty="0"/>
              <a:t>من جماعات غير متجانسة من التلاميذ تجمعهم خصائص مشتركة منها ضعف </a:t>
            </a:r>
            <a:endParaRPr lang="ar-SA" sz="2400" dirty="0" smtClean="0"/>
          </a:p>
          <a:p>
            <a:pPr latinLnBrk="1"/>
            <a:r>
              <a:rPr lang="ar-SA" sz="2400" dirty="0" smtClean="0"/>
              <a:t>التحصيل </a:t>
            </a:r>
            <a:r>
              <a:rPr lang="ar-SA" sz="2400" dirty="0"/>
              <a:t>الاكاديمي خصوصا بموضوع القراءة والكتابة </a:t>
            </a:r>
            <a:r>
              <a:rPr lang="ar-SA" sz="2400" dirty="0" smtClean="0"/>
              <a:t>والرياضيات. </a:t>
            </a:r>
            <a:r>
              <a:rPr lang="ar-SA" sz="2400" dirty="0"/>
              <a:t>وبعضهم يعاني </a:t>
            </a:r>
            <a:endParaRPr lang="ar-SA" sz="2400" dirty="0" smtClean="0"/>
          </a:p>
          <a:p>
            <a:pPr latinLnBrk="1"/>
            <a:r>
              <a:rPr lang="ar-SA" sz="2400" dirty="0" smtClean="0"/>
              <a:t>من </a:t>
            </a:r>
            <a:r>
              <a:rPr lang="ar-SA" sz="2400" dirty="0"/>
              <a:t>تشتت انتباه وحركة زائدة </a:t>
            </a:r>
            <a:r>
              <a:rPr lang="ar-SA" sz="2400" dirty="0" smtClean="0"/>
              <a:t>.</a:t>
            </a:r>
          </a:p>
          <a:p>
            <a:pPr latinLnBrk="1"/>
            <a:r>
              <a:rPr lang="ar-SA" sz="2400" dirty="0" smtClean="0"/>
              <a:t>البرنامج </a:t>
            </a:r>
            <a:r>
              <a:rPr lang="ar-SA" sz="2400" dirty="0"/>
              <a:t>التأهيلي الامثل لهذه الفئة هو برنامج التأهيل التربوي الذي يركز على الاساليب والاستراتيجيات اللازمة لمواجهة الصعوبات التي يعاني منها ذوي صعوبات التعلم وفقا </a:t>
            </a:r>
            <a:endParaRPr lang="ar-SA" sz="2400" dirty="0" smtClean="0"/>
          </a:p>
          <a:p>
            <a:pPr latinLnBrk="1"/>
            <a:r>
              <a:rPr lang="ar-SA" sz="2400" dirty="0" smtClean="0"/>
              <a:t>لمبدأ </a:t>
            </a:r>
            <a:r>
              <a:rPr lang="ar-SA" sz="2400" dirty="0"/>
              <a:t>فردية التعليم </a:t>
            </a:r>
            <a:r>
              <a:rPr lang="ar-SA" sz="2400" dirty="0" smtClean="0"/>
              <a:t>. ومن أبرز هذه الاساليب :</a:t>
            </a:r>
          </a:p>
          <a:p>
            <a:pPr latinLnBrk="1"/>
            <a:endParaRPr lang="en-US" sz="2400" dirty="0"/>
          </a:p>
          <a:p>
            <a:pPr latinLnBrk="1"/>
            <a:r>
              <a:rPr lang="ar-SA" sz="2400" dirty="0" smtClean="0">
                <a:solidFill>
                  <a:srgbClr val="00B050"/>
                </a:solidFill>
              </a:rPr>
              <a:t>1- </a:t>
            </a:r>
            <a:r>
              <a:rPr lang="ar-SA" sz="2400" dirty="0">
                <a:solidFill>
                  <a:srgbClr val="00B050"/>
                </a:solidFill>
              </a:rPr>
              <a:t>استراتيجية التدريب القائمة على تحليل المهمة التعليمية </a:t>
            </a:r>
            <a:r>
              <a:rPr lang="ar-SA" sz="2400" dirty="0" smtClean="0"/>
              <a:t>وتستخدم </a:t>
            </a:r>
            <a:r>
              <a:rPr lang="ar-SA" sz="2400" dirty="0"/>
              <a:t>هذه الطريقة اسلوب تحليل المهمة التعليمية بشكل يسمح للطفل ان يتقن عناصر المهمة </a:t>
            </a:r>
            <a:r>
              <a:rPr lang="ar-SA" sz="2400" dirty="0" smtClean="0"/>
              <a:t>البسيطة حتى المعقدة. </a:t>
            </a:r>
            <a:r>
              <a:rPr lang="ar-SA" sz="2400" dirty="0" smtClean="0">
                <a:solidFill>
                  <a:srgbClr val="00B050"/>
                </a:solidFill>
              </a:rPr>
              <a:t>2- </a:t>
            </a:r>
            <a:r>
              <a:rPr lang="ar-SA" sz="2400" dirty="0">
                <a:solidFill>
                  <a:srgbClr val="00B050"/>
                </a:solidFill>
              </a:rPr>
              <a:t>استراتيجية التدريب القائم على العمليات النفسية والنمائية </a:t>
            </a:r>
            <a:r>
              <a:rPr lang="ar-SA" sz="2400" dirty="0"/>
              <a:t>وتركز هذه الاستراتيجية </a:t>
            </a:r>
            <a:endParaRPr lang="ar-SA" sz="2400" dirty="0" smtClean="0"/>
          </a:p>
          <a:p>
            <a:pPr latinLnBrk="1"/>
            <a:r>
              <a:rPr lang="ar-SA" sz="2400" dirty="0" smtClean="0"/>
              <a:t>على </a:t>
            </a:r>
            <a:r>
              <a:rPr lang="ar-SA" sz="2400" dirty="0"/>
              <a:t>تدريب الطفل على مهارات الاستعدادات الفردية للتعلم مثل مهارات الادراك </a:t>
            </a:r>
            <a:endParaRPr lang="ar-SA" sz="2400" dirty="0" smtClean="0"/>
          </a:p>
          <a:p>
            <a:pPr latinLnBrk="1"/>
            <a:r>
              <a:rPr lang="ar-SA" sz="2400" dirty="0" smtClean="0"/>
              <a:t>والتمييز </a:t>
            </a:r>
            <a:r>
              <a:rPr lang="ar-SA" sz="2400" dirty="0"/>
              <a:t>البصري والسمعي </a:t>
            </a:r>
            <a:r>
              <a:rPr lang="ar-SA" sz="2400" dirty="0" smtClean="0"/>
              <a:t>.</a:t>
            </a:r>
            <a:endParaRPr lang="en-US" sz="2400" dirty="0"/>
          </a:p>
          <a:p>
            <a:pPr latinLnBrk="1"/>
            <a:r>
              <a:rPr lang="ar-SA" sz="2400" dirty="0">
                <a:solidFill>
                  <a:srgbClr val="00B050"/>
                </a:solidFill>
              </a:rPr>
              <a:t>3- استراتيجية التدريب المبنية على الجمع </a:t>
            </a:r>
            <a:r>
              <a:rPr lang="ar-SA" sz="2400" dirty="0"/>
              <a:t>بين التحليل المهن والعمليات </a:t>
            </a:r>
            <a:r>
              <a:rPr lang="ar-SA" sz="2400" dirty="0" smtClean="0"/>
              <a:t>النفسية.</a:t>
            </a:r>
            <a:endParaRPr lang="ar-SA" dirty="0"/>
          </a:p>
        </p:txBody>
      </p:sp>
    </p:spTree>
    <p:extLst>
      <p:ext uri="{BB962C8B-B14F-4D97-AF65-F5344CB8AC3E}">
        <p14:creationId xmlns:p14="http://schemas.microsoft.com/office/powerpoint/2010/main" val="286222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052736"/>
            <a:ext cx="8568952" cy="4431983"/>
          </a:xfrm>
          <a:prstGeom prst="rect">
            <a:avLst/>
          </a:prstGeom>
          <a:noFill/>
        </p:spPr>
        <p:txBody>
          <a:bodyPr wrap="square" rtlCol="1">
            <a:spAutoFit/>
          </a:bodyPr>
          <a:lstStyle/>
          <a:p>
            <a:pPr algn="ctr" latinLnBrk="1"/>
            <a:r>
              <a:rPr lang="ar-SA" b="1" u="sng" dirty="0" smtClean="0">
                <a:solidFill>
                  <a:srgbClr val="C00000"/>
                </a:solidFill>
              </a:rPr>
              <a:t> </a:t>
            </a:r>
            <a:r>
              <a:rPr lang="ar-SA" sz="2400" b="1" u="sng" dirty="0">
                <a:solidFill>
                  <a:srgbClr val="C00000"/>
                </a:solidFill>
              </a:rPr>
              <a:t>استراتيجيات تقنيات الحاسب </a:t>
            </a:r>
            <a:r>
              <a:rPr lang="ar-SA" sz="2400" b="1" u="sng" dirty="0" smtClean="0">
                <a:solidFill>
                  <a:srgbClr val="C00000"/>
                </a:solidFill>
              </a:rPr>
              <a:t>الالي</a:t>
            </a:r>
          </a:p>
          <a:p>
            <a:pPr latinLnBrk="1"/>
            <a:endParaRPr lang="en-US" sz="2400" dirty="0"/>
          </a:p>
          <a:p>
            <a:pPr latinLnBrk="1"/>
            <a:r>
              <a:rPr lang="ar-SA" sz="2400" dirty="0"/>
              <a:t>ان الحواسب اصبحت تعتبر من الوسائل المهمة في تعليم ذوي صعوبات التعلم حتى ان بعضهم وصفها بأنها اجهزة </a:t>
            </a:r>
            <a:r>
              <a:rPr lang="ar-SA" sz="2400" dirty="0" smtClean="0"/>
              <a:t>تعويضية </a:t>
            </a:r>
            <a:r>
              <a:rPr lang="ar-SA" sz="2400" dirty="0"/>
              <a:t>معرفية </a:t>
            </a:r>
            <a:r>
              <a:rPr lang="ar-SA" sz="2400" dirty="0" smtClean="0"/>
              <a:t>.</a:t>
            </a:r>
          </a:p>
          <a:p>
            <a:pPr latinLnBrk="1"/>
            <a:endParaRPr lang="ar-SA" sz="2400" dirty="0"/>
          </a:p>
          <a:p>
            <a:pPr latinLnBrk="1"/>
            <a:r>
              <a:rPr lang="ar-SA" sz="2400" dirty="0" smtClean="0"/>
              <a:t> </a:t>
            </a:r>
            <a:r>
              <a:rPr lang="ar-SA" sz="2400" dirty="0"/>
              <a:t>يسهم </a:t>
            </a:r>
            <a:r>
              <a:rPr lang="ar-SA" sz="2400" dirty="0" smtClean="0"/>
              <a:t>الحاسب بشكل </a:t>
            </a:r>
            <a:r>
              <a:rPr lang="ar-SA" sz="2400" dirty="0"/>
              <a:t>فعال في تعليم الرياضيات والكتابة والاملاء والخط والقراءة </a:t>
            </a:r>
            <a:r>
              <a:rPr lang="ar-SA" sz="2400" dirty="0" smtClean="0"/>
              <a:t> .</a:t>
            </a:r>
          </a:p>
          <a:p>
            <a:pPr latinLnBrk="1"/>
            <a:endParaRPr lang="ar-SA" sz="2400" dirty="0" smtClean="0"/>
          </a:p>
          <a:p>
            <a:pPr latinLnBrk="1"/>
            <a:r>
              <a:rPr lang="ar-SA" sz="2400" dirty="0" smtClean="0"/>
              <a:t>استخدام </a:t>
            </a:r>
            <a:r>
              <a:rPr lang="ar-SA" sz="2400" dirty="0"/>
              <a:t>الحاسب </a:t>
            </a:r>
            <a:r>
              <a:rPr lang="ar-SA" sz="2400" dirty="0" smtClean="0"/>
              <a:t>الآلي </a:t>
            </a:r>
            <a:r>
              <a:rPr lang="ar-SA" sz="2400" dirty="0"/>
              <a:t>يؤدي العديد من الوظائف مثل الاستثارة البصرية والاستثارة </a:t>
            </a:r>
            <a:endParaRPr lang="ar-SA" sz="2400" dirty="0" smtClean="0"/>
          </a:p>
          <a:p>
            <a:pPr latinLnBrk="1"/>
            <a:r>
              <a:rPr lang="ar-SA" sz="2400" dirty="0" smtClean="0"/>
              <a:t>السمعية </a:t>
            </a:r>
            <a:r>
              <a:rPr lang="ar-SA" sz="2400" dirty="0"/>
              <a:t>والتفكير والبحث عن </a:t>
            </a:r>
            <a:r>
              <a:rPr lang="ar-SA" sz="2400" dirty="0" smtClean="0"/>
              <a:t>الحلول </a:t>
            </a:r>
            <a:r>
              <a:rPr lang="ar-SA" sz="2400" dirty="0"/>
              <a:t>وتوفير التغذية الراجعة وتوفير بدائل تعديل </a:t>
            </a:r>
            <a:endParaRPr lang="ar-SA" sz="2400" dirty="0" smtClean="0"/>
          </a:p>
          <a:p>
            <a:pPr latinLnBrk="1"/>
            <a:r>
              <a:rPr lang="ar-SA" sz="2400" dirty="0" smtClean="0"/>
              <a:t>الاستجابات </a:t>
            </a:r>
            <a:r>
              <a:rPr lang="ar-SA" sz="2400" dirty="0"/>
              <a:t>ومن هنا فلابد من ادخال هذه الاجهزة في التعليم </a:t>
            </a:r>
            <a:r>
              <a:rPr lang="ar-SA" sz="2400" dirty="0" smtClean="0"/>
              <a:t>خصوصاً </a:t>
            </a:r>
            <a:r>
              <a:rPr lang="ar-SA" sz="2400" dirty="0"/>
              <a:t>انها اصبحت </a:t>
            </a:r>
            <a:endParaRPr lang="ar-SA" sz="2400" dirty="0" smtClean="0"/>
          </a:p>
          <a:p>
            <a:pPr latinLnBrk="1"/>
            <a:r>
              <a:rPr lang="ar-SA" sz="2400" dirty="0" smtClean="0"/>
              <a:t>اكثر </a:t>
            </a:r>
            <a:r>
              <a:rPr lang="ar-SA" sz="2400" dirty="0"/>
              <a:t>فائدة واقل تكلفة </a:t>
            </a:r>
            <a:r>
              <a:rPr lang="ar-SA" sz="2400" dirty="0" smtClean="0"/>
              <a:t>.</a:t>
            </a:r>
            <a:endParaRPr lang="en-US" sz="2400" dirty="0"/>
          </a:p>
          <a:p>
            <a:endParaRPr lang="ar-SA" dirty="0"/>
          </a:p>
        </p:txBody>
      </p:sp>
    </p:spTree>
    <p:extLst>
      <p:ext uri="{BB962C8B-B14F-4D97-AF65-F5344CB8AC3E}">
        <p14:creationId xmlns:p14="http://schemas.microsoft.com/office/powerpoint/2010/main" val="89390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07504" y="41807"/>
            <a:ext cx="8784976" cy="6647974"/>
          </a:xfrm>
          <a:prstGeom prst="rect">
            <a:avLst/>
          </a:prstGeom>
          <a:noFill/>
        </p:spPr>
        <p:txBody>
          <a:bodyPr wrap="square" rtlCol="1">
            <a:spAutoFit/>
          </a:bodyPr>
          <a:lstStyle/>
          <a:p>
            <a:pPr algn="ctr" latinLnBrk="1"/>
            <a:r>
              <a:rPr lang="ar-SA" sz="2400" b="1" u="sng" dirty="0">
                <a:solidFill>
                  <a:srgbClr val="C00000"/>
                </a:solidFill>
              </a:rPr>
              <a:t>البرامج التأهيلية لذوي الاعاقات المتعددة والشديدة </a:t>
            </a:r>
            <a:endParaRPr lang="ar-SA" sz="2400" b="1" u="sng" dirty="0" smtClean="0">
              <a:solidFill>
                <a:srgbClr val="C00000"/>
              </a:solidFill>
            </a:endParaRPr>
          </a:p>
          <a:p>
            <a:pPr algn="ctr" latinLnBrk="1"/>
            <a:endParaRPr lang="en-US" sz="2400" b="1" u="sng" dirty="0">
              <a:solidFill>
                <a:srgbClr val="C00000"/>
              </a:solidFill>
            </a:endParaRPr>
          </a:p>
          <a:p>
            <a:pPr latinLnBrk="1"/>
            <a:r>
              <a:rPr lang="ar-SA" sz="2400" dirty="0" smtClean="0"/>
              <a:t>هم </a:t>
            </a:r>
            <a:r>
              <a:rPr lang="ar-SA" sz="2400" dirty="0"/>
              <a:t>اولئك الافراد من كافة الاعمار الزمنية الذين يحتاجون الى دعم مستمر ومكثف في اكثر نشاط حياتي رئيسي من اجل المشاركة في الانشطة الاجتماعية التكاملية والاستمتاع </a:t>
            </a:r>
            <a:endParaRPr lang="ar-SA" sz="2400" dirty="0" smtClean="0"/>
          </a:p>
          <a:p>
            <a:pPr latinLnBrk="1"/>
            <a:r>
              <a:rPr lang="ar-SA" sz="2400" dirty="0" smtClean="0"/>
              <a:t>بالمستوى </a:t>
            </a:r>
            <a:r>
              <a:rPr lang="ar-SA" sz="2400" dirty="0"/>
              <a:t>المعيشي المتوفر </a:t>
            </a:r>
            <a:r>
              <a:rPr lang="ar-SA" sz="2400" dirty="0" smtClean="0"/>
              <a:t>لأفراد </a:t>
            </a:r>
            <a:r>
              <a:rPr lang="ar-SA" sz="2400" dirty="0"/>
              <a:t>المجتمع </a:t>
            </a:r>
            <a:r>
              <a:rPr lang="ar-SA" sz="2400" dirty="0" smtClean="0"/>
              <a:t>.</a:t>
            </a:r>
            <a:endParaRPr lang="en-US" sz="2400" dirty="0"/>
          </a:p>
          <a:p>
            <a:pPr latinLnBrk="1"/>
            <a:r>
              <a:rPr lang="ar-SA" sz="2400" dirty="0">
                <a:solidFill>
                  <a:srgbClr val="00B050"/>
                </a:solidFill>
              </a:rPr>
              <a:t>ان تأهيل ذوي الاعاقات المتعددة والشديدة هي عملية معقدة وصعبة وتحتاج الى تضافر </a:t>
            </a:r>
            <a:endParaRPr lang="ar-SA" sz="2400" dirty="0" smtClean="0">
              <a:solidFill>
                <a:srgbClr val="00B050"/>
              </a:solidFill>
            </a:endParaRPr>
          </a:p>
          <a:p>
            <a:pPr latinLnBrk="1"/>
            <a:r>
              <a:rPr lang="ar-SA" sz="2400" dirty="0" smtClean="0">
                <a:solidFill>
                  <a:srgbClr val="00B050"/>
                </a:solidFill>
              </a:rPr>
              <a:t>جهود </a:t>
            </a:r>
            <a:r>
              <a:rPr lang="ar-SA" sz="2400" dirty="0">
                <a:solidFill>
                  <a:srgbClr val="00B050"/>
                </a:solidFill>
              </a:rPr>
              <a:t>عدد كبير من الاختصاصات الطبية والنفسية والاجتماعية والتربوية وغيرها نظرا </a:t>
            </a:r>
            <a:endParaRPr lang="ar-SA" sz="2400" dirty="0" smtClean="0">
              <a:solidFill>
                <a:srgbClr val="00B050"/>
              </a:solidFill>
            </a:endParaRPr>
          </a:p>
          <a:p>
            <a:pPr latinLnBrk="1"/>
            <a:r>
              <a:rPr lang="ar-SA" sz="2400" dirty="0" smtClean="0">
                <a:solidFill>
                  <a:srgbClr val="00B050"/>
                </a:solidFill>
              </a:rPr>
              <a:t>لتعدد </a:t>
            </a:r>
            <a:r>
              <a:rPr lang="ar-SA" sz="2400" dirty="0">
                <a:solidFill>
                  <a:srgbClr val="00B050"/>
                </a:solidFill>
              </a:rPr>
              <a:t>الاحتياجات التأهيلية الخاصة لهذه الفئة ومن بين ابرز الاحتياجات الخاصة لهذه الفئة</a:t>
            </a:r>
            <a:r>
              <a:rPr lang="ar-SA" sz="2400" dirty="0" smtClean="0">
                <a:solidFill>
                  <a:srgbClr val="00B050"/>
                </a:solidFill>
              </a:rPr>
              <a:t>:</a:t>
            </a:r>
          </a:p>
          <a:p>
            <a:pPr latinLnBrk="1"/>
            <a:endParaRPr lang="en-US" sz="2400" dirty="0">
              <a:solidFill>
                <a:srgbClr val="00B050"/>
              </a:solidFill>
            </a:endParaRPr>
          </a:p>
          <a:p>
            <a:pPr latinLnBrk="1"/>
            <a:r>
              <a:rPr lang="ar-SA" sz="2400" dirty="0"/>
              <a:t>1- الحاجة الى الرعاية الطبية والصحية </a:t>
            </a:r>
            <a:r>
              <a:rPr lang="ar-SA" sz="2400" dirty="0" smtClean="0"/>
              <a:t>المكثفة. </a:t>
            </a:r>
            <a:endParaRPr lang="en-US" sz="2400" dirty="0"/>
          </a:p>
          <a:p>
            <a:pPr latinLnBrk="1"/>
            <a:r>
              <a:rPr lang="ar-SA" sz="2400" dirty="0"/>
              <a:t>2-الحاجة الى اجهزة تعويضية ووسائل </a:t>
            </a:r>
            <a:r>
              <a:rPr lang="ar-SA" sz="2400" dirty="0" smtClean="0"/>
              <a:t>مساعدة .</a:t>
            </a:r>
            <a:endParaRPr lang="en-US" sz="2400" dirty="0"/>
          </a:p>
          <a:p>
            <a:pPr latinLnBrk="1"/>
            <a:r>
              <a:rPr lang="ar-SA" sz="2400" dirty="0"/>
              <a:t>3- الحاجة لخدمات طبية مساندة مثل العلاج الطبيعي والعلاج الوظيفي وعلاج النطق والكلام والتدريب </a:t>
            </a:r>
            <a:r>
              <a:rPr lang="ar-SA" sz="2400" dirty="0" smtClean="0"/>
              <a:t>السمعي .</a:t>
            </a:r>
            <a:endParaRPr lang="en-US" sz="2400" dirty="0"/>
          </a:p>
          <a:p>
            <a:pPr latinLnBrk="1"/>
            <a:r>
              <a:rPr lang="ar-SA" sz="2400" dirty="0"/>
              <a:t>4- الحاجة الى التواصل اللفظي وغير اللفظي </a:t>
            </a:r>
            <a:r>
              <a:rPr lang="ar-SA" sz="2400" dirty="0" smtClean="0"/>
              <a:t>.</a:t>
            </a:r>
            <a:endParaRPr lang="en-US" sz="2400" dirty="0"/>
          </a:p>
          <a:p>
            <a:pPr latinLnBrk="1"/>
            <a:r>
              <a:rPr lang="ar-SA" sz="2400" dirty="0"/>
              <a:t>5- الحاجة الى برامج تعليمية خاصة </a:t>
            </a:r>
            <a:r>
              <a:rPr lang="ar-SA" sz="2400" dirty="0" smtClean="0"/>
              <a:t>.</a:t>
            </a:r>
            <a:endParaRPr lang="en-US" sz="2400" dirty="0"/>
          </a:p>
          <a:p>
            <a:pPr latinLnBrk="1"/>
            <a:r>
              <a:rPr lang="ar-SA" sz="2400" dirty="0"/>
              <a:t>6- الحاجة الى برامج تأهيل اجتماعي في مجالات المهارات الاجتماعية والسلوك التكيفي </a:t>
            </a:r>
            <a:r>
              <a:rPr lang="ar-SA" sz="2400" dirty="0" smtClean="0"/>
              <a:t>.</a:t>
            </a:r>
            <a:endParaRPr lang="en-US" sz="2400" dirty="0"/>
          </a:p>
          <a:p>
            <a:pPr latinLnBrk="1"/>
            <a:r>
              <a:rPr lang="ar-SA" sz="2400" dirty="0"/>
              <a:t>7-  الحاجة الى احداث تعديلات وتكييف البيئة المنزلية والبيئة </a:t>
            </a:r>
            <a:r>
              <a:rPr lang="ar-SA" sz="2400" dirty="0" smtClean="0"/>
              <a:t>المدرسية.</a:t>
            </a:r>
            <a:endParaRPr lang="en-US" sz="2400" dirty="0"/>
          </a:p>
          <a:p>
            <a:endParaRPr lang="ar-SA" dirty="0"/>
          </a:p>
        </p:txBody>
      </p:sp>
    </p:spTree>
    <p:extLst>
      <p:ext uri="{BB962C8B-B14F-4D97-AF65-F5344CB8AC3E}">
        <p14:creationId xmlns:p14="http://schemas.microsoft.com/office/powerpoint/2010/main" val="391887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val="1085091069"/>
              </p:ext>
            </p:extLst>
          </p:nvPr>
        </p:nvGraphicFramePr>
        <p:xfrm>
          <a:off x="1524000" y="1397000"/>
          <a:ext cx="650438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954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827584" y="476672"/>
            <a:ext cx="7416824" cy="830997"/>
          </a:xfrm>
          <a:prstGeom prst="rect">
            <a:avLst/>
          </a:prstGeom>
          <a:noFill/>
        </p:spPr>
        <p:txBody>
          <a:bodyPr wrap="square" rtlCol="1">
            <a:spAutoFit/>
          </a:bodyPr>
          <a:lstStyle/>
          <a:p>
            <a:r>
              <a:rPr lang="ar-SA" sz="2400" b="1" u="sng" dirty="0" smtClean="0">
                <a:solidFill>
                  <a:srgbClr val="FF0000"/>
                </a:solidFill>
              </a:rPr>
              <a:t>أولاً : تأهيل </a:t>
            </a:r>
            <a:r>
              <a:rPr lang="ar-SA" sz="2400" b="1" u="sng" dirty="0">
                <a:solidFill>
                  <a:srgbClr val="FF0000"/>
                </a:solidFill>
              </a:rPr>
              <a:t>المكفوفين على المهارات الخاصة التي تتأثر </a:t>
            </a:r>
            <a:r>
              <a:rPr lang="ar-SA" sz="2400" b="1" u="sng" dirty="0" smtClean="0">
                <a:solidFill>
                  <a:srgbClr val="FF0000"/>
                </a:solidFill>
              </a:rPr>
              <a:t>سلبياً بفقدان البصر  </a:t>
            </a:r>
            <a:endParaRPr lang="en-US" sz="2400" b="1" u="sng" dirty="0">
              <a:solidFill>
                <a:srgbClr val="FF0000"/>
              </a:solidFill>
            </a:endParaRPr>
          </a:p>
        </p:txBody>
      </p:sp>
      <p:sp>
        <p:nvSpPr>
          <p:cNvPr id="7" name="مستطيل مستدير الزوايا 6"/>
          <p:cNvSpPr/>
          <p:nvPr/>
        </p:nvSpPr>
        <p:spPr>
          <a:xfrm>
            <a:off x="539552" y="1484784"/>
            <a:ext cx="7848872" cy="4824536"/>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8" name="مربع نص 7"/>
          <p:cNvSpPr txBox="1"/>
          <p:nvPr/>
        </p:nvSpPr>
        <p:spPr>
          <a:xfrm>
            <a:off x="827584" y="1484784"/>
            <a:ext cx="7272808" cy="5170646"/>
          </a:xfrm>
          <a:prstGeom prst="rect">
            <a:avLst/>
          </a:prstGeom>
          <a:noFill/>
        </p:spPr>
        <p:txBody>
          <a:bodyPr wrap="square" rtlCol="1">
            <a:spAutoFit/>
          </a:bodyPr>
          <a:lstStyle/>
          <a:p>
            <a:r>
              <a:rPr lang="ar-SA" sz="2400" dirty="0" smtClean="0"/>
              <a:t>   </a:t>
            </a:r>
            <a:r>
              <a:rPr lang="ar-SA" sz="2400" b="1" u="sng" dirty="0" smtClean="0">
                <a:solidFill>
                  <a:srgbClr val="00B050"/>
                </a:solidFill>
              </a:rPr>
              <a:t>1- مهارات الحركة والتنقل والتوجه </a:t>
            </a:r>
            <a:endParaRPr lang="ar-SA" sz="2400" dirty="0"/>
          </a:p>
          <a:p>
            <a:pPr marL="342900" indent="-342900">
              <a:buFont typeface="Wingdings" pitchFamily="2" charset="2"/>
              <a:buChar char="Ø"/>
            </a:pPr>
            <a:r>
              <a:rPr lang="ar-SA" sz="2400" dirty="0" smtClean="0"/>
              <a:t>تعتبر </a:t>
            </a:r>
            <a:r>
              <a:rPr lang="ar-SA" sz="2400" dirty="0"/>
              <a:t>مهارات الحركة والتنقل والتوجه من اهم المهارات التي يحتاجها الشخص الكفيف </a:t>
            </a:r>
            <a:r>
              <a:rPr lang="ar-SA" sz="2400" dirty="0" smtClean="0"/>
              <a:t>.</a:t>
            </a:r>
          </a:p>
          <a:p>
            <a:pPr marL="342900" indent="-342900">
              <a:buFont typeface="Wingdings" pitchFamily="2" charset="2"/>
              <a:buChar char="Ø"/>
            </a:pPr>
            <a:endParaRPr lang="ar-SA" sz="2400" dirty="0"/>
          </a:p>
          <a:p>
            <a:pPr marL="342900" indent="-342900">
              <a:buFont typeface="Wingdings" pitchFamily="2" charset="2"/>
              <a:buChar char="Ø"/>
            </a:pPr>
            <a:r>
              <a:rPr lang="ar-SA" sz="2400" dirty="0"/>
              <a:t>مهارات الحركة فهي تشمل مجموعة المهارات الحركية التي يحتاجها الشخص كي يصل الى أي مكان يريد الوصول اليه وتشمل مهارات </a:t>
            </a:r>
            <a:r>
              <a:rPr lang="ar-SA" sz="2400" dirty="0" err="1"/>
              <a:t>كالحبو</a:t>
            </a:r>
            <a:r>
              <a:rPr lang="ar-SA" sz="2400" dirty="0"/>
              <a:t> والمشي </a:t>
            </a:r>
            <a:r>
              <a:rPr lang="ar-SA" sz="2400" dirty="0" smtClean="0"/>
              <a:t>والركض .</a:t>
            </a:r>
          </a:p>
          <a:p>
            <a:pPr marL="342900" indent="-342900">
              <a:buFont typeface="Wingdings" pitchFamily="2" charset="2"/>
              <a:buChar char="Ø"/>
            </a:pPr>
            <a:endParaRPr lang="ar-SA" sz="2400" dirty="0"/>
          </a:p>
          <a:p>
            <a:pPr marL="342900" indent="-342900">
              <a:buFont typeface="Wingdings" pitchFamily="2" charset="2"/>
              <a:buChar char="Ø"/>
            </a:pPr>
            <a:r>
              <a:rPr lang="ar-SA" sz="2400" dirty="0"/>
              <a:t>مهارات التنقل فهي تعني القدرة على الانتقال من مكان الى اخر ضمن البيئة المحيطة </a:t>
            </a:r>
            <a:r>
              <a:rPr lang="ar-SA" sz="2400" dirty="0" smtClean="0"/>
              <a:t>.</a:t>
            </a:r>
          </a:p>
          <a:p>
            <a:pPr marL="342900" indent="-342900">
              <a:buFont typeface="Wingdings" pitchFamily="2" charset="2"/>
              <a:buChar char="Ø"/>
            </a:pPr>
            <a:endParaRPr lang="ar-SA" sz="2400" dirty="0"/>
          </a:p>
          <a:p>
            <a:pPr marL="342900" indent="-342900">
              <a:buFont typeface="Wingdings" pitchFamily="2" charset="2"/>
              <a:buChar char="Ø"/>
            </a:pPr>
            <a:r>
              <a:rPr lang="ar-SA" sz="2400" dirty="0"/>
              <a:t>التوجه فهي تعني القدرة على فهم البيئة المحيطة من خلال الادراك المعرفي للفراغ والعلاقات الفراغية </a:t>
            </a:r>
            <a:r>
              <a:rPr lang="ar-SA" sz="2400" dirty="0" smtClean="0"/>
              <a:t>.</a:t>
            </a:r>
          </a:p>
          <a:p>
            <a:endParaRPr lang="ar-SA" dirty="0"/>
          </a:p>
        </p:txBody>
      </p:sp>
    </p:spTree>
    <p:extLst>
      <p:ext uri="{BB962C8B-B14F-4D97-AF65-F5344CB8AC3E}">
        <p14:creationId xmlns:p14="http://schemas.microsoft.com/office/powerpoint/2010/main" val="112316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467544" y="260648"/>
            <a:ext cx="8280920" cy="1107996"/>
          </a:xfrm>
          <a:prstGeom prst="rect">
            <a:avLst/>
          </a:prstGeom>
          <a:noFill/>
        </p:spPr>
        <p:txBody>
          <a:bodyPr wrap="square" rtlCol="1">
            <a:spAutoFit/>
          </a:bodyPr>
          <a:lstStyle/>
          <a:p>
            <a:r>
              <a:rPr lang="ar-SA" sz="2400" b="1" dirty="0">
                <a:solidFill>
                  <a:srgbClr val="FF0000"/>
                </a:solidFill>
              </a:rPr>
              <a:t>ان تدريب المكفوفين على هذه المهارات يعتبر امر اساسيا وضروريا لان هذه الفئة تعاني من قصور حاد في مهارات الحركة </a:t>
            </a:r>
            <a:r>
              <a:rPr lang="ar-SA" sz="2400" b="1" dirty="0" smtClean="0">
                <a:solidFill>
                  <a:srgbClr val="FF0000"/>
                </a:solidFill>
              </a:rPr>
              <a:t>لأسباب </a:t>
            </a:r>
            <a:r>
              <a:rPr lang="ar-SA" sz="2400" b="1" dirty="0">
                <a:solidFill>
                  <a:srgbClr val="FF0000"/>
                </a:solidFill>
              </a:rPr>
              <a:t>عديدة </a:t>
            </a:r>
            <a:r>
              <a:rPr lang="ar-SA" sz="2400" b="1" dirty="0" smtClean="0">
                <a:solidFill>
                  <a:srgbClr val="FF0000"/>
                </a:solidFill>
              </a:rPr>
              <a:t>اهمها :</a:t>
            </a:r>
            <a:endParaRPr lang="en-US" sz="2400" b="1" dirty="0">
              <a:solidFill>
                <a:srgbClr val="FF0000"/>
              </a:solidFill>
            </a:endParaRPr>
          </a:p>
          <a:p>
            <a:endParaRPr lang="ar-SA" dirty="0"/>
          </a:p>
        </p:txBody>
      </p:sp>
      <p:sp>
        <p:nvSpPr>
          <p:cNvPr id="8" name="مستطيل مستدير الزوايا 7"/>
          <p:cNvSpPr/>
          <p:nvPr/>
        </p:nvSpPr>
        <p:spPr>
          <a:xfrm>
            <a:off x="467544" y="1368644"/>
            <a:ext cx="8136904" cy="486866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9" name="مربع نص 8"/>
          <p:cNvSpPr txBox="1"/>
          <p:nvPr/>
        </p:nvSpPr>
        <p:spPr>
          <a:xfrm>
            <a:off x="755576" y="1484784"/>
            <a:ext cx="7416824" cy="5170646"/>
          </a:xfrm>
          <a:prstGeom prst="rect">
            <a:avLst/>
          </a:prstGeom>
          <a:noFill/>
        </p:spPr>
        <p:txBody>
          <a:bodyPr wrap="square" rtlCol="1">
            <a:spAutoFit/>
          </a:bodyPr>
          <a:lstStyle/>
          <a:p>
            <a:pPr marL="342900" indent="-342900">
              <a:buFont typeface="Wingdings" pitchFamily="2" charset="2"/>
              <a:buChar char="Ø"/>
            </a:pPr>
            <a:r>
              <a:rPr lang="ar-SA" sz="2400" dirty="0" smtClean="0"/>
              <a:t>نقص </a:t>
            </a:r>
            <a:r>
              <a:rPr lang="ar-SA" sz="2400" dirty="0"/>
              <a:t>الخبرات البيئة الناتجة عن محدودية الحركة وقلة المعرفة بالمكونات البيئية ونقص المفاهيم الخاصة بالعلاقات المكانية وقصور في التناسق الحركي والتناسق العام اضافة الى فقدان </a:t>
            </a:r>
            <a:r>
              <a:rPr lang="ar-SA" sz="2400" dirty="0" smtClean="0"/>
              <a:t>الحافز .</a:t>
            </a:r>
            <a:endParaRPr lang="ar-SA" sz="2400" dirty="0"/>
          </a:p>
          <a:p>
            <a:pPr marL="342900" indent="-342900">
              <a:buFont typeface="Wingdings" pitchFamily="2" charset="2"/>
              <a:buChar char="Ø"/>
            </a:pPr>
            <a:r>
              <a:rPr lang="ar-SA" sz="2400" dirty="0" smtClean="0"/>
              <a:t>عدم </a:t>
            </a:r>
            <a:r>
              <a:rPr lang="ar-SA" sz="2400" dirty="0"/>
              <a:t>القدرة على المحاكاة والتقليد الذي يلعب دورا مهما في عملية </a:t>
            </a:r>
            <a:r>
              <a:rPr lang="ar-SA" sz="2400" dirty="0" smtClean="0"/>
              <a:t>التعلم .</a:t>
            </a:r>
            <a:endParaRPr lang="ar-SA" sz="2400" dirty="0"/>
          </a:p>
          <a:p>
            <a:pPr marL="342900" indent="-342900">
              <a:buFont typeface="Wingdings" pitchFamily="2" charset="2"/>
              <a:buChar char="Ø"/>
            </a:pPr>
            <a:r>
              <a:rPr lang="ar-SA" sz="2400" dirty="0" smtClean="0"/>
              <a:t>قلة </a:t>
            </a:r>
            <a:r>
              <a:rPr lang="ar-SA" sz="2400" dirty="0"/>
              <a:t>الفرص المتاحة للتدريب على مهارات الحركية </a:t>
            </a:r>
            <a:r>
              <a:rPr lang="ar-SA" sz="2400" dirty="0" smtClean="0"/>
              <a:t>.</a:t>
            </a:r>
            <a:endParaRPr lang="en-US" sz="2400" dirty="0"/>
          </a:p>
          <a:p>
            <a:pPr marL="342900" indent="-342900">
              <a:buFont typeface="Wingdings" pitchFamily="2" charset="2"/>
              <a:buChar char="Ø"/>
            </a:pPr>
            <a:r>
              <a:rPr lang="ar-SA" sz="2400" dirty="0"/>
              <a:t>ا</a:t>
            </a:r>
            <a:r>
              <a:rPr lang="ar-SA" sz="2400" dirty="0" smtClean="0"/>
              <a:t>لحماية </a:t>
            </a:r>
            <a:r>
              <a:rPr lang="ar-SA" sz="2400" dirty="0"/>
              <a:t>الزائدة التي قد يلاقيها الطفل من </a:t>
            </a:r>
            <a:r>
              <a:rPr lang="ar-SA" sz="2400" dirty="0" smtClean="0"/>
              <a:t>الاسرة .</a:t>
            </a:r>
            <a:endParaRPr lang="ar-SA" sz="2400" dirty="0"/>
          </a:p>
          <a:p>
            <a:pPr marL="342900" indent="-342900">
              <a:buFont typeface="Wingdings" pitchFamily="2" charset="2"/>
              <a:buChar char="Ø"/>
            </a:pPr>
            <a:r>
              <a:rPr lang="ar-SA" sz="2400" dirty="0" smtClean="0"/>
              <a:t>عدم وجود الاستثارة  </a:t>
            </a:r>
            <a:r>
              <a:rPr lang="ar-SA" sz="2400" dirty="0"/>
              <a:t>الحسية البصرية </a:t>
            </a:r>
            <a:r>
              <a:rPr lang="ar-SA" sz="2400" dirty="0" err="1" smtClean="0"/>
              <a:t>التى</a:t>
            </a:r>
            <a:r>
              <a:rPr lang="ar-SA" sz="2400" dirty="0" smtClean="0"/>
              <a:t> </a:t>
            </a:r>
            <a:r>
              <a:rPr lang="ar-SA" sz="2400" dirty="0"/>
              <a:t>تلعب دورا مهما في النمو الحركي عند الافراد </a:t>
            </a:r>
            <a:r>
              <a:rPr lang="ar-SA" sz="2400" dirty="0" smtClean="0"/>
              <a:t>المبصرين .</a:t>
            </a:r>
          </a:p>
          <a:p>
            <a:pPr marL="342900" indent="-342900">
              <a:buFont typeface="Wingdings" pitchFamily="2" charset="2"/>
              <a:buChar char="Ø"/>
            </a:pPr>
            <a:endParaRPr lang="ar-SA" sz="2400" dirty="0"/>
          </a:p>
          <a:p>
            <a:r>
              <a:rPr lang="ar-SA" sz="2400" b="1" u="sng" dirty="0" smtClean="0">
                <a:solidFill>
                  <a:srgbClr val="00B050"/>
                </a:solidFill>
              </a:rPr>
              <a:t>التدريب </a:t>
            </a:r>
            <a:r>
              <a:rPr lang="ar-SA" sz="2400" b="1" u="sng" dirty="0">
                <a:solidFill>
                  <a:srgbClr val="00B050"/>
                </a:solidFill>
              </a:rPr>
              <a:t>على هذه المهارات مهم واساسي ايضا </a:t>
            </a:r>
            <a:r>
              <a:rPr lang="ar-SA" sz="2400" b="1" u="sng" dirty="0" smtClean="0">
                <a:solidFill>
                  <a:srgbClr val="00B050"/>
                </a:solidFill>
              </a:rPr>
              <a:t>لإحساس </a:t>
            </a:r>
            <a:r>
              <a:rPr lang="ar-SA" sz="2400" b="1" u="sng" dirty="0">
                <a:solidFill>
                  <a:srgbClr val="00B050"/>
                </a:solidFill>
              </a:rPr>
              <a:t>الكفيف بالاستقلالية وتسهيل مهمته في التعلم العمل والاندماج في المجتمع وكلما كان التدريب مبكرا كانت النتيجة الايجابية المترتبة عليه </a:t>
            </a:r>
            <a:r>
              <a:rPr lang="ar-SA" sz="2400" b="1" u="sng" dirty="0" smtClean="0">
                <a:solidFill>
                  <a:srgbClr val="00B050"/>
                </a:solidFill>
              </a:rPr>
              <a:t>اكبر. </a:t>
            </a:r>
            <a:endParaRPr lang="en-US" sz="2400" b="1" u="sng" dirty="0">
              <a:solidFill>
                <a:srgbClr val="00B050"/>
              </a:solidFill>
            </a:endParaRPr>
          </a:p>
          <a:p>
            <a:endParaRPr lang="en-US" sz="2400" dirty="0"/>
          </a:p>
          <a:p>
            <a:endParaRPr lang="en-US" dirty="0"/>
          </a:p>
        </p:txBody>
      </p:sp>
    </p:spTree>
    <p:extLst>
      <p:ext uri="{BB962C8B-B14F-4D97-AF65-F5344CB8AC3E}">
        <p14:creationId xmlns:p14="http://schemas.microsoft.com/office/powerpoint/2010/main" val="38068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467544" y="620688"/>
            <a:ext cx="8208912" cy="489654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endParaRPr lang="ar-SA"/>
          </a:p>
        </p:txBody>
      </p:sp>
      <p:sp>
        <p:nvSpPr>
          <p:cNvPr id="7" name="مربع نص 6"/>
          <p:cNvSpPr txBox="1"/>
          <p:nvPr/>
        </p:nvSpPr>
        <p:spPr>
          <a:xfrm>
            <a:off x="755576" y="1628800"/>
            <a:ext cx="7488832" cy="3785652"/>
          </a:xfrm>
          <a:prstGeom prst="rect">
            <a:avLst/>
          </a:prstGeom>
          <a:noFill/>
        </p:spPr>
        <p:txBody>
          <a:bodyPr wrap="square" rtlCol="1">
            <a:spAutoFit/>
          </a:bodyPr>
          <a:lstStyle/>
          <a:p>
            <a:pPr marL="285750" indent="-285750">
              <a:buFont typeface="Wingdings" pitchFamily="2" charset="2"/>
              <a:buChar char="Ø"/>
            </a:pPr>
            <a:r>
              <a:rPr lang="ar-SA" dirty="0" smtClean="0"/>
              <a:t> </a:t>
            </a:r>
            <a:r>
              <a:rPr lang="ar-SA" sz="2400" dirty="0"/>
              <a:t>طريقة التدريب على تنمية واستخدام الحواس الاخرى كحاسة السمع واللمس </a:t>
            </a:r>
            <a:r>
              <a:rPr lang="ar-SA" sz="2400" dirty="0" smtClean="0"/>
              <a:t>والشم .</a:t>
            </a:r>
          </a:p>
          <a:p>
            <a:pPr marL="285750" indent="-285750">
              <a:buFont typeface="Wingdings" pitchFamily="2" charset="2"/>
              <a:buChar char="Ø"/>
            </a:pPr>
            <a:endParaRPr lang="en-US" sz="2400" dirty="0"/>
          </a:p>
          <a:p>
            <a:pPr marL="285750" indent="-285750">
              <a:buFont typeface="Wingdings" pitchFamily="2" charset="2"/>
              <a:buChar char="Ø"/>
            </a:pPr>
            <a:r>
              <a:rPr lang="ar-SA" sz="2400" dirty="0" smtClean="0"/>
              <a:t>طريقة </a:t>
            </a:r>
            <a:r>
              <a:rPr lang="ar-SA" sz="2400" dirty="0"/>
              <a:t>التدريب على استخدام الاجهزة والوسائل المساعدة على الحركة والتنقل كاستخدام </a:t>
            </a:r>
            <a:r>
              <a:rPr lang="ar-SA" sz="2400" dirty="0" smtClean="0"/>
              <a:t>العصا </a:t>
            </a:r>
            <a:r>
              <a:rPr lang="ar-SA" sz="2400" dirty="0"/>
              <a:t>البيضاء او عصا الليزر او المرشد المبصر او المرشد </a:t>
            </a:r>
            <a:r>
              <a:rPr lang="ar-SA" sz="2400" dirty="0" smtClean="0"/>
              <a:t>الصوتي .</a:t>
            </a:r>
          </a:p>
          <a:p>
            <a:pPr marL="285750" indent="-285750">
              <a:buFont typeface="Wingdings" pitchFamily="2" charset="2"/>
              <a:buChar char="Ø"/>
            </a:pPr>
            <a:endParaRPr lang="en-US" sz="2400" dirty="0"/>
          </a:p>
          <a:p>
            <a:pPr marL="285750" indent="-285750">
              <a:buFont typeface="Wingdings" pitchFamily="2" charset="2"/>
              <a:buChar char="Ø"/>
            </a:pPr>
            <a:r>
              <a:rPr lang="ar-SA" sz="2400" dirty="0" smtClean="0"/>
              <a:t>طريقة </a:t>
            </a:r>
            <a:r>
              <a:rPr lang="ar-SA" sz="2400" dirty="0"/>
              <a:t>التدريب على استخدام استراتيجيات التنقل الخاصة كطريقة اقتفاء اثر القدمين واليدين والصوت  استراتيجية استخدام الذراع واستراتيجية بناء خط الاتجاه واستراتيجية المرشد المبصر </a:t>
            </a:r>
            <a:r>
              <a:rPr lang="ar-SA" sz="2400" dirty="0" smtClean="0"/>
              <a:t>وغيرها .</a:t>
            </a:r>
            <a:endParaRPr lang="ar-SA" sz="2400" dirty="0"/>
          </a:p>
        </p:txBody>
      </p:sp>
      <p:sp>
        <p:nvSpPr>
          <p:cNvPr id="8" name="مربع نص 7"/>
          <p:cNvSpPr txBox="1"/>
          <p:nvPr/>
        </p:nvSpPr>
        <p:spPr>
          <a:xfrm>
            <a:off x="971600" y="729570"/>
            <a:ext cx="7272808" cy="1200329"/>
          </a:xfrm>
          <a:prstGeom prst="rect">
            <a:avLst/>
          </a:prstGeom>
          <a:noFill/>
        </p:spPr>
        <p:txBody>
          <a:bodyPr wrap="square" rtlCol="1">
            <a:spAutoFit/>
          </a:bodyPr>
          <a:lstStyle/>
          <a:p>
            <a:r>
              <a:rPr lang="ar-SA" sz="2400" b="1" u="sng" dirty="0">
                <a:solidFill>
                  <a:schemeClr val="tx2"/>
                </a:solidFill>
              </a:rPr>
              <a:t>ان تدرب المكفوفين على مهارات الحركة والتنقل يمكن ان يتم بالطرق التالية  :</a:t>
            </a:r>
            <a:endParaRPr lang="en-US" sz="2400" b="1" u="sng" dirty="0">
              <a:solidFill>
                <a:schemeClr val="tx2"/>
              </a:solidFill>
            </a:endParaRPr>
          </a:p>
          <a:p>
            <a:endParaRPr lang="ar-SA" sz="2400" b="1" u="sng" dirty="0">
              <a:solidFill>
                <a:schemeClr val="tx2"/>
              </a:solidFill>
            </a:endParaRPr>
          </a:p>
        </p:txBody>
      </p:sp>
    </p:spTree>
    <p:extLst>
      <p:ext uri="{BB962C8B-B14F-4D97-AF65-F5344CB8AC3E}">
        <p14:creationId xmlns:p14="http://schemas.microsoft.com/office/powerpoint/2010/main" val="128335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395536" y="620688"/>
            <a:ext cx="8136904" cy="468052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a:p>
        </p:txBody>
      </p:sp>
      <p:sp>
        <p:nvSpPr>
          <p:cNvPr id="6" name="مربع نص 5"/>
          <p:cNvSpPr txBox="1"/>
          <p:nvPr/>
        </p:nvSpPr>
        <p:spPr>
          <a:xfrm>
            <a:off x="539552" y="889756"/>
            <a:ext cx="7704856" cy="4431983"/>
          </a:xfrm>
          <a:prstGeom prst="rect">
            <a:avLst/>
          </a:prstGeom>
          <a:noFill/>
        </p:spPr>
        <p:txBody>
          <a:bodyPr wrap="square" rtlCol="1">
            <a:spAutoFit/>
          </a:bodyPr>
          <a:lstStyle/>
          <a:p>
            <a:r>
              <a:rPr lang="ar-SA" sz="2400" b="1" u="sng" dirty="0" smtClean="0">
                <a:solidFill>
                  <a:schemeClr val="tx2"/>
                </a:solidFill>
              </a:rPr>
              <a:t>2- مهارات </a:t>
            </a:r>
            <a:r>
              <a:rPr lang="ar-SA" sz="2400" b="1" u="sng" dirty="0">
                <a:solidFill>
                  <a:schemeClr val="tx2"/>
                </a:solidFill>
              </a:rPr>
              <a:t>العناية بالذات :</a:t>
            </a:r>
            <a:endParaRPr lang="en-US" sz="2400" b="1" u="sng" dirty="0">
              <a:solidFill>
                <a:schemeClr val="tx2"/>
              </a:solidFill>
            </a:endParaRPr>
          </a:p>
          <a:p>
            <a:r>
              <a:rPr lang="ar-SA" sz="2400" dirty="0"/>
              <a:t>تعتبر مهارات العناية بالذات من اهم المهارات التي يجب تدريب الكفيف عليها بصورة مبكرة لما لها من اثر كبير على إحساس الكفيف بالاستقلالية والاعتماد على الذات </a:t>
            </a:r>
            <a:r>
              <a:rPr lang="ar-SA" sz="2400" dirty="0" smtClean="0"/>
              <a:t>.</a:t>
            </a:r>
          </a:p>
          <a:p>
            <a:endParaRPr lang="en-US" sz="2400" dirty="0"/>
          </a:p>
          <a:p>
            <a:r>
              <a:rPr lang="ar-SA" sz="2400" dirty="0"/>
              <a:t>ان اهم المهارات التي يحتاج اليها الشخص الكفيف </a:t>
            </a:r>
            <a:r>
              <a:rPr lang="ar-SA" sz="2400" dirty="0" smtClean="0"/>
              <a:t>هي :</a:t>
            </a:r>
            <a:endParaRPr lang="en-US" sz="2400" dirty="0"/>
          </a:p>
          <a:p>
            <a:pPr marL="285750" indent="-285750">
              <a:buFont typeface="Wingdings" pitchFamily="2" charset="2"/>
              <a:buChar char="Ø"/>
            </a:pPr>
            <a:r>
              <a:rPr lang="ar-SA" sz="2400" dirty="0" smtClean="0"/>
              <a:t>مهارات </a:t>
            </a:r>
            <a:r>
              <a:rPr lang="ar-SA" sz="2400" dirty="0"/>
              <a:t>الاكل والشرب</a:t>
            </a:r>
            <a:endParaRPr lang="en-US" sz="2400" dirty="0"/>
          </a:p>
          <a:p>
            <a:pPr marL="285750" indent="-285750">
              <a:buFont typeface="Wingdings" pitchFamily="2" charset="2"/>
              <a:buChar char="Ø"/>
            </a:pPr>
            <a:r>
              <a:rPr lang="ar-SA" sz="2400" dirty="0" smtClean="0"/>
              <a:t>مهارات </a:t>
            </a:r>
            <a:r>
              <a:rPr lang="ar-SA" sz="2400" dirty="0"/>
              <a:t>ارتداء الملابس </a:t>
            </a:r>
            <a:endParaRPr lang="en-US" sz="2400" dirty="0"/>
          </a:p>
          <a:p>
            <a:pPr marL="285750" indent="-285750">
              <a:buFont typeface="Wingdings" pitchFamily="2" charset="2"/>
              <a:buChar char="Ø"/>
            </a:pPr>
            <a:r>
              <a:rPr lang="ar-SA" sz="2400" dirty="0" smtClean="0"/>
              <a:t>مهارات </a:t>
            </a:r>
            <a:r>
              <a:rPr lang="ar-SA" sz="2400" dirty="0"/>
              <a:t>النظافة الشخصية </a:t>
            </a:r>
            <a:endParaRPr lang="en-US" sz="2400" dirty="0"/>
          </a:p>
          <a:p>
            <a:pPr marL="285750" indent="-285750">
              <a:buFont typeface="Wingdings" pitchFamily="2" charset="2"/>
              <a:buChar char="Ø"/>
            </a:pPr>
            <a:r>
              <a:rPr lang="ar-SA" sz="2400" dirty="0" smtClean="0"/>
              <a:t>مهارات </a:t>
            </a:r>
            <a:r>
              <a:rPr lang="ar-SA" sz="2400" dirty="0"/>
              <a:t>السلامة</a:t>
            </a:r>
            <a:endParaRPr lang="en-US" sz="2400" dirty="0"/>
          </a:p>
          <a:p>
            <a:pPr marL="285750" indent="-285750">
              <a:buFont typeface="Wingdings" pitchFamily="2" charset="2"/>
              <a:buChar char="Ø"/>
            </a:pPr>
            <a:r>
              <a:rPr lang="ar-SA" sz="2400" dirty="0" smtClean="0"/>
              <a:t>مهارات </a:t>
            </a:r>
            <a:r>
              <a:rPr lang="ar-SA" sz="2400" dirty="0"/>
              <a:t>استخدام الحمام</a:t>
            </a:r>
            <a:endParaRPr lang="en-US" sz="2400" dirty="0"/>
          </a:p>
          <a:p>
            <a:endParaRPr lang="ar-SA" dirty="0"/>
          </a:p>
        </p:txBody>
      </p:sp>
    </p:spTree>
    <p:extLst>
      <p:ext uri="{BB962C8B-B14F-4D97-AF65-F5344CB8AC3E}">
        <p14:creationId xmlns:p14="http://schemas.microsoft.com/office/powerpoint/2010/main" val="204218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611560" y="1052736"/>
            <a:ext cx="8136904" cy="482453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endParaRPr lang="ar-SA"/>
          </a:p>
        </p:txBody>
      </p:sp>
      <p:sp>
        <p:nvSpPr>
          <p:cNvPr id="7" name="مربع نص 6"/>
          <p:cNvSpPr txBox="1"/>
          <p:nvPr/>
        </p:nvSpPr>
        <p:spPr>
          <a:xfrm>
            <a:off x="755576" y="1340768"/>
            <a:ext cx="7776864" cy="4801314"/>
          </a:xfrm>
          <a:prstGeom prst="rect">
            <a:avLst/>
          </a:prstGeom>
          <a:noFill/>
        </p:spPr>
        <p:txBody>
          <a:bodyPr wrap="square" rtlCol="1">
            <a:spAutoFit/>
          </a:bodyPr>
          <a:lstStyle/>
          <a:p>
            <a:r>
              <a:rPr lang="ar-SA" sz="2400" b="1" u="sng" dirty="0" smtClean="0">
                <a:solidFill>
                  <a:schemeClr val="tx2"/>
                </a:solidFill>
              </a:rPr>
              <a:t>3- </a:t>
            </a:r>
            <a:r>
              <a:rPr lang="ar-SA" sz="2400" b="1" u="sng" dirty="0">
                <a:solidFill>
                  <a:schemeClr val="tx2"/>
                </a:solidFill>
              </a:rPr>
              <a:t>مهارات الحياة </a:t>
            </a:r>
            <a:r>
              <a:rPr lang="ar-SA" sz="2400" b="1" u="sng" dirty="0" smtClean="0">
                <a:solidFill>
                  <a:schemeClr val="tx2"/>
                </a:solidFill>
              </a:rPr>
              <a:t>اليومية :</a:t>
            </a:r>
            <a:endParaRPr lang="en-US" sz="2400" b="1" u="sng" dirty="0">
              <a:solidFill>
                <a:schemeClr val="tx2"/>
              </a:solidFill>
            </a:endParaRPr>
          </a:p>
          <a:p>
            <a:r>
              <a:rPr lang="ar-SA" sz="2400" dirty="0"/>
              <a:t>وهي مجموعة المهارات التي تعبر عن متطلبات الحياة اليومية التي يجب تدريب عليها لمساعدته على الاستقلال المعيشي ومن اهمها</a:t>
            </a:r>
            <a:r>
              <a:rPr lang="ar-SA" sz="2400" dirty="0" smtClean="0"/>
              <a:t>:</a:t>
            </a:r>
          </a:p>
          <a:p>
            <a:endParaRPr lang="en-US" sz="2400" dirty="0"/>
          </a:p>
          <a:p>
            <a:pPr marL="342900" indent="-342900">
              <a:buFont typeface="Wingdings" pitchFamily="2" charset="2"/>
              <a:buChar char="Ø"/>
            </a:pPr>
            <a:r>
              <a:rPr lang="ar-SA" sz="2400" dirty="0" smtClean="0"/>
              <a:t>مهارات </a:t>
            </a:r>
            <a:r>
              <a:rPr lang="ar-SA" sz="2400" dirty="0"/>
              <a:t>العناية بالمنزل</a:t>
            </a:r>
            <a:endParaRPr lang="en-US" sz="2400" dirty="0"/>
          </a:p>
          <a:p>
            <a:pPr marL="342900" indent="-342900">
              <a:buFont typeface="Wingdings" pitchFamily="2" charset="2"/>
              <a:buChar char="Ø"/>
            </a:pPr>
            <a:r>
              <a:rPr lang="ar-SA" sz="2400" dirty="0" smtClean="0"/>
              <a:t>مهارات </a:t>
            </a:r>
            <a:r>
              <a:rPr lang="ar-SA" sz="2400" dirty="0"/>
              <a:t>العناية بالبس </a:t>
            </a:r>
            <a:endParaRPr lang="en-US" sz="2400" dirty="0"/>
          </a:p>
          <a:p>
            <a:pPr marL="342900" indent="-342900" latinLnBrk="1">
              <a:buFont typeface="Wingdings" pitchFamily="2" charset="2"/>
              <a:buChar char="Ø"/>
            </a:pPr>
            <a:r>
              <a:rPr lang="ar-SA" sz="2400" dirty="0" smtClean="0"/>
              <a:t>مهارات </a:t>
            </a:r>
            <a:r>
              <a:rPr lang="ar-SA" sz="2400" dirty="0"/>
              <a:t>استخدام الهاتف </a:t>
            </a:r>
            <a:endParaRPr lang="en-US" sz="2400" dirty="0"/>
          </a:p>
          <a:p>
            <a:pPr marL="342900" indent="-342900" latinLnBrk="1">
              <a:buFont typeface="Wingdings" pitchFamily="2" charset="2"/>
              <a:buChar char="Ø"/>
            </a:pPr>
            <a:r>
              <a:rPr lang="ar-SA" sz="2400" dirty="0" smtClean="0"/>
              <a:t>مهارات </a:t>
            </a:r>
            <a:r>
              <a:rPr lang="ar-SA" sz="2400" dirty="0"/>
              <a:t>استخدام الموصلات ووسائل النقل </a:t>
            </a:r>
            <a:endParaRPr lang="en-US" sz="2400" dirty="0"/>
          </a:p>
          <a:p>
            <a:pPr marL="342900" indent="-342900" latinLnBrk="1">
              <a:buFont typeface="Wingdings" pitchFamily="2" charset="2"/>
              <a:buChar char="Ø"/>
            </a:pPr>
            <a:r>
              <a:rPr lang="ar-SA" sz="2400" dirty="0" smtClean="0"/>
              <a:t>مهارات </a:t>
            </a:r>
            <a:r>
              <a:rPr lang="ar-SA" sz="2400" dirty="0"/>
              <a:t>استخدام النقود والتسوق</a:t>
            </a:r>
            <a:endParaRPr lang="en-US" sz="2400" dirty="0"/>
          </a:p>
          <a:p>
            <a:pPr marL="342900" indent="-342900" latinLnBrk="1">
              <a:buFont typeface="Wingdings" pitchFamily="2" charset="2"/>
              <a:buChar char="Ø"/>
            </a:pPr>
            <a:r>
              <a:rPr lang="ar-SA" sz="2400" dirty="0" smtClean="0"/>
              <a:t>مهارات </a:t>
            </a:r>
            <a:r>
              <a:rPr lang="ar-SA" sz="2400" dirty="0"/>
              <a:t>استخدام خدمات المجتمع المألوفة للحياة اليومية </a:t>
            </a:r>
            <a:endParaRPr lang="en-US" sz="2400" dirty="0"/>
          </a:p>
          <a:p>
            <a:pPr marL="342900" indent="-342900" latinLnBrk="1">
              <a:buFont typeface="Wingdings" pitchFamily="2" charset="2"/>
              <a:buChar char="Ø"/>
            </a:pPr>
            <a:r>
              <a:rPr lang="ar-SA" sz="2400" dirty="0" smtClean="0"/>
              <a:t>مهارة </a:t>
            </a:r>
            <a:r>
              <a:rPr lang="ar-SA" sz="2400" dirty="0"/>
              <a:t>اختيار وتحديد الاتجاهات </a:t>
            </a:r>
            <a:endParaRPr lang="en-US" sz="2400" dirty="0"/>
          </a:p>
          <a:p>
            <a:pPr marL="342900" indent="-342900" latinLnBrk="1">
              <a:buFont typeface="Wingdings" pitchFamily="2" charset="2"/>
              <a:buChar char="Ø"/>
            </a:pPr>
            <a:r>
              <a:rPr lang="ar-SA" sz="2400" dirty="0" smtClean="0"/>
              <a:t>مهارة </a:t>
            </a:r>
            <a:r>
              <a:rPr lang="ar-SA" sz="2400" dirty="0"/>
              <a:t>عبور الطرق</a:t>
            </a:r>
            <a:endParaRPr lang="en-US" sz="2400" dirty="0"/>
          </a:p>
          <a:p>
            <a:endParaRPr lang="ar-SA" dirty="0"/>
          </a:p>
        </p:txBody>
      </p:sp>
    </p:spTree>
    <p:extLst>
      <p:ext uri="{BB962C8B-B14F-4D97-AF65-F5344CB8AC3E}">
        <p14:creationId xmlns:p14="http://schemas.microsoft.com/office/powerpoint/2010/main" val="181350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539552" y="764704"/>
            <a:ext cx="8064896" cy="532859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7" name="مربع نص 6"/>
          <p:cNvSpPr txBox="1"/>
          <p:nvPr/>
        </p:nvSpPr>
        <p:spPr>
          <a:xfrm>
            <a:off x="620869" y="982176"/>
            <a:ext cx="7740860" cy="5262979"/>
          </a:xfrm>
          <a:prstGeom prst="rect">
            <a:avLst/>
          </a:prstGeom>
          <a:noFill/>
        </p:spPr>
        <p:txBody>
          <a:bodyPr wrap="square" rtlCol="1">
            <a:spAutoFit/>
          </a:bodyPr>
          <a:lstStyle/>
          <a:p>
            <a:pPr latinLnBrk="1"/>
            <a:endParaRPr lang="en-US" sz="2400" dirty="0"/>
          </a:p>
          <a:p>
            <a:r>
              <a:rPr lang="ar-SA" sz="2400" dirty="0"/>
              <a:t>وهي مجموعة المهارات التي تتعلق بتنمية وتوظيف الحواس السمع واللمس والشم عند المكفوفين لاستخدامها كبديل لحاسة البصر ويعتبر تدريب المكفوفين على تنمية واستخدام الحواس الاخرى من اهم البرامج التدريبية لما لها من اثر كبير على حياة الكفيف ويستخدم الكفيف حواسه الاخرى في حياته المنزلية والمدرسية والوظيفية والاجتماعية </a:t>
            </a:r>
            <a:r>
              <a:rPr lang="ar-SA" sz="2400" dirty="0" smtClean="0"/>
              <a:t>.</a:t>
            </a:r>
          </a:p>
          <a:p>
            <a:endParaRPr lang="ar-SA" sz="2400" dirty="0" smtClean="0"/>
          </a:p>
          <a:p>
            <a:pPr latinLnBrk="1"/>
            <a:r>
              <a:rPr lang="ar-SA" sz="2400" dirty="0"/>
              <a:t>ان اهم </a:t>
            </a:r>
            <a:r>
              <a:rPr lang="ar-SA" sz="2400" dirty="0" smtClean="0"/>
              <a:t>المهارات التي </a:t>
            </a:r>
            <a:r>
              <a:rPr lang="ar-SA" sz="2400" dirty="0"/>
              <a:t>يجب التركيز عليها </a:t>
            </a:r>
            <a:r>
              <a:rPr lang="ar-SA" sz="2400" dirty="0" smtClean="0"/>
              <a:t>هي :</a:t>
            </a:r>
            <a:endParaRPr lang="en-US" sz="2400" dirty="0"/>
          </a:p>
          <a:p>
            <a:pPr marL="342900" indent="-342900" latinLnBrk="1">
              <a:buFont typeface="Wingdings" pitchFamily="2" charset="2"/>
              <a:buChar char="Ø"/>
            </a:pPr>
            <a:r>
              <a:rPr lang="ar-SA" sz="2400" dirty="0"/>
              <a:t>مهارات الادراك السمعي  وتشمل مهارة الوعي والانتباه والاستجابة للصوت وتمييز الاصوات والاستماع الانتقائي والاستماع للتعلم </a:t>
            </a:r>
            <a:r>
              <a:rPr lang="ar-SA" sz="2400" dirty="0" smtClean="0"/>
              <a:t>.</a:t>
            </a:r>
            <a:endParaRPr lang="en-US" sz="2400" dirty="0"/>
          </a:p>
          <a:p>
            <a:pPr marL="342900" indent="-342900" latinLnBrk="1">
              <a:buFont typeface="Wingdings" pitchFamily="2" charset="2"/>
              <a:buChar char="Ø"/>
            </a:pPr>
            <a:r>
              <a:rPr lang="ar-SA" sz="2400" dirty="0"/>
              <a:t>والمهارات اللمسية والحركية وتشمل مهارة تطوير الجسم والادراك الحركي وعلاقة اجزاء الجسم ببعضها البعض واثارة الانتباه للمثيرات الحسية اللمسية ومهارات رموز </a:t>
            </a:r>
            <a:r>
              <a:rPr lang="ar-SA" sz="2400" dirty="0" err="1" smtClean="0"/>
              <a:t>برايل</a:t>
            </a:r>
            <a:r>
              <a:rPr lang="ar-SA" sz="2400" dirty="0" smtClean="0"/>
              <a:t> . </a:t>
            </a:r>
            <a:endParaRPr lang="en-US" sz="2400" dirty="0"/>
          </a:p>
          <a:p>
            <a:endParaRPr lang="ar-SA" sz="2400" dirty="0"/>
          </a:p>
        </p:txBody>
      </p:sp>
      <p:sp>
        <p:nvSpPr>
          <p:cNvPr id="8" name="مربع نص 7"/>
          <p:cNvSpPr txBox="1"/>
          <p:nvPr/>
        </p:nvSpPr>
        <p:spPr>
          <a:xfrm>
            <a:off x="1763688" y="332656"/>
            <a:ext cx="5400600" cy="738664"/>
          </a:xfrm>
          <a:prstGeom prst="rect">
            <a:avLst/>
          </a:prstGeom>
          <a:noFill/>
        </p:spPr>
        <p:txBody>
          <a:bodyPr wrap="square" rtlCol="1">
            <a:spAutoFit/>
          </a:bodyPr>
          <a:lstStyle/>
          <a:p>
            <a:pPr algn="ctr"/>
            <a:r>
              <a:rPr lang="ar-SA" sz="2400" b="1" u="sng" dirty="0">
                <a:solidFill>
                  <a:srgbClr val="FF0000"/>
                </a:solidFill>
              </a:rPr>
              <a:t>4- المهارات الحسية :</a:t>
            </a:r>
          </a:p>
          <a:p>
            <a:endParaRPr lang="ar-SA" dirty="0"/>
          </a:p>
        </p:txBody>
      </p:sp>
    </p:spTree>
    <p:extLst>
      <p:ext uri="{BB962C8B-B14F-4D97-AF65-F5344CB8AC3E}">
        <p14:creationId xmlns:p14="http://schemas.microsoft.com/office/powerpoint/2010/main" val="277235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1265</TotalTime>
  <Words>2565</Words>
  <Application>Microsoft Office PowerPoint</Application>
  <PresentationFormat>عرض على الشاشة (3:4)‏</PresentationFormat>
  <Paragraphs>273</Paragraphs>
  <Slides>29</Slides>
  <Notes>0</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أساسية</vt:lpstr>
      <vt:lpstr>عرض تقديمي في PowerPoint</vt:lpstr>
      <vt:lpstr>البرامج التأهيلية للمعاقين بصرياً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SONY</dc:creator>
  <cp:lastModifiedBy>SONY</cp:lastModifiedBy>
  <cp:revision>113</cp:revision>
  <dcterms:created xsi:type="dcterms:W3CDTF">2014-02-10T19:46:54Z</dcterms:created>
  <dcterms:modified xsi:type="dcterms:W3CDTF">2017-11-01T15:21:14Z</dcterms:modified>
</cp:coreProperties>
</file>