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9" r:id="rId2"/>
    <p:sldId id="262" r:id="rId3"/>
    <p:sldId id="263" r:id="rId4"/>
    <p:sldId id="264" r:id="rId5"/>
    <p:sldId id="265" r:id="rId6"/>
    <p:sldId id="271" r:id="rId7"/>
    <p:sldId id="270" r:id="rId8"/>
    <p:sldId id="266" r:id="rId9"/>
    <p:sldId id="267" r:id="rId10"/>
    <p:sldId id="268" r:id="rId11"/>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7" autoAdjust="0"/>
    <p:restoredTop sz="94660"/>
  </p:normalViewPr>
  <p:slideViewPr>
    <p:cSldViewPr snapToGrid="0">
      <p:cViewPr varScale="1">
        <p:scale>
          <a:sx n="122" d="100"/>
          <a:sy n="122" d="100"/>
        </p:scale>
        <p:origin x="240" y="3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05794D1F-4A44-4641-B459-6262A116EC74}" type="datetimeFigureOut">
              <a:rPr lang="ar-SA" smtClean="0"/>
              <a:pPr/>
              <a:t>25 جمادى الثانية، 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216DC40-6E23-4BBE-8C7E-D630FD85E1E9}" type="slidenum">
              <a:rPr lang="ar-SA" smtClean="0"/>
              <a:pPr/>
              <a:t>‹#›</a:t>
            </a:fld>
            <a:endParaRPr lang="ar-SA"/>
          </a:p>
        </p:txBody>
      </p:sp>
    </p:spTree>
    <p:extLst>
      <p:ext uri="{BB962C8B-B14F-4D97-AF65-F5344CB8AC3E}">
        <p14:creationId xmlns:p14="http://schemas.microsoft.com/office/powerpoint/2010/main" val="3329908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05794D1F-4A44-4641-B459-6262A116EC74}" type="datetimeFigureOut">
              <a:rPr lang="ar-SA" smtClean="0"/>
              <a:pPr/>
              <a:t>25 جمادى الثانية، 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216DC40-6E23-4BBE-8C7E-D630FD85E1E9}" type="slidenum">
              <a:rPr lang="ar-SA" smtClean="0"/>
              <a:pPr/>
              <a:t>‹#›</a:t>
            </a:fld>
            <a:endParaRPr lang="ar-SA"/>
          </a:p>
        </p:txBody>
      </p:sp>
    </p:spTree>
    <p:extLst>
      <p:ext uri="{BB962C8B-B14F-4D97-AF65-F5344CB8AC3E}">
        <p14:creationId xmlns:p14="http://schemas.microsoft.com/office/powerpoint/2010/main" val="1720035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05794D1F-4A44-4641-B459-6262A116EC74}" type="datetimeFigureOut">
              <a:rPr lang="ar-SA" smtClean="0"/>
              <a:pPr/>
              <a:t>25 جمادى الثانية، 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216DC40-6E23-4BBE-8C7E-D630FD85E1E9}" type="slidenum">
              <a:rPr lang="ar-SA" smtClean="0"/>
              <a:pPr/>
              <a:t>‹#›</a:t>
            </a:fld>
            <a:endParaRPr lang="ar-SA"/>
          </a:p>
        </p:txBody>
      </p:sp>
    </p:spTree>
    <p:extLst>
      <p:ext uri="{BB962C8B-B14F-4D97-AF65-F5344CB8AC3E}">
        <p14:creationId xmlns:p14="http://schemas.microsoft.com/office/powerpoint/2010/main" val="845750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05794D1F-4A44-4641-B459-6262A116EC74}" type="datetimeFigureOut">
              <a:rPr lang="ar-SA" smtClean="0"/>
              <a:pPr/>
              <a:t>25 جمادى الثانية، 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216DC40-6E23-4BBE-8C7E-D630FD85E1E9}" type="slidenum">
              <a:rPr lang="ar-SA" smtClean="0"/>
              <a:pPr/>
              <a:t>‹#›</a:t>
            </a:fld>
            <a:endParaRPr lang="ar-SA"/>
          </a:p>
        </p:txBody>
      </p:sp>
    </p:spTree>
    <p:extLst>
      <p:ext uri="{BB962C8B-B14F-4D97-AF65-F5344CB8AC3E}">
        <p14:creationId xmlns:p14="http://schemas.microsoft.com/office/powerpoint/2010/main" val="817744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05794D1F-4A44-4641-B459-6262A116EC74}" type="datetimeFigureOut">
              <a:rPr lang="ar-SA" smtClean="0"/>
              <a:pPr/>
              <a:t>25 جمادى الثانية، 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216DC40-6E23-4BBE-8C7E-D630FD85E1E9}" type="slidenum">
              <a:rPr lang="ar-SA" smtClean="0"/>
              <a:pPr/>
              <a:t>‹#›</a:t>
            </a:fld>
            <a:endParaRPr lang="ar-SA"/>
          </a:p>
        </p:txBody>
      </p:sp>
    </p:spTree>
    <p:extLst>
      <p:ext uri="{BB962C8B-B14F-4D97-AF65-F5344CB8AC3E}">
        <p14:creationId xmlns:p14="http://schemas.microsoft.com/office/powerpoint/2010/main" val="162970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838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6172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05794D1F-4A44-4641-B459-6262A116EC74}" type="datetimeFigureOut">
              <a:rPr lang="ar-SA" smtClean="0"/>
              <a:pPr/>
              <a:t>25 جمادى الثانية، 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216DC40-6E23-4BBE-8C7E-D630FD85E1E9}" type="slidenum">
              <a:rPr lang="ar-SA" smtClean="0"/>
              <a:pPr/>
              <a:t>‹#›</a:t>
            </a:fld>
            <a:endParaRPr lang="ar-SA"/>
          </a:p>
        </p:txBody>
      </p:sp>
    </p:spTree>
    <p:extLst>
      <p:ext uri="{BB962C8B-B14F-4D97-AF65-F5344CB8AC3E}">
        <p14:creationId xmlns:p14="http://schemas.microsoft.com/office/powerpoint/2010/main" val="3469492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05794D1F-4A44-4641-B459-6262A116EC74}" type="datetimeFigureOut">
              <a:rPr lang="ar-SA" smtClean="0"/>
              <a:pPr/>
              <a:t>25 جمادى الثانية، 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4216DC40-6E23-4BBE-8C7E-D630FD85E1E9}" type="slidenum">
              <a:rPr lang="ar-SA" smtClean="0"/>
              <a:pPr/>
              <a:t>‹#›</a:t>
            </a:fld>
            <a:endParaRPr lang="ar-SA"/>
          </a:p>
        </p:txBody>
      </p:sp>
    </p:spTree>
    <p:extLst>
      <p:ext uri="{BB962C8B-B14F-4D97-AF65-F5344CB8AC3E}">
        <p14:creationId xmlns:p14="http://schemas.microsoft.com/office/powerpoint/2010/main" val="2496358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05794D1F-4A44-4641-B459-6262A116EC74}" type="datetimeFigureOut">
              <a:rPr lang="ar-SA" smtClean="0"/>
              <a:pPr/>
              <a:t>25 جمادى الثانية، 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4216DC40-6E23-4BBE-8C7E-D630FD85E1E9}" type="slidenum">
              <a:rPr lang="ar-SA" smtClean="0"/>
              <a:pPr/>
              <a:t>‹#›</a:t>
            </a:fld>
            <a:endParaRPr lang="ar-SA"/>
          </a:p>
        </p:txBody>
      </p:sp>
    </p:spTree>
    <p:extLst>
      <p:ext uri="{BB962C8B-B14F-4D97-AF65-F5344CB8AC3E}">
        <p14:creationId xmlns:p14="http://schemas.microsoft.com/office/powerpoint/2010/main" val="3391582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5794D1F-4A44-4641-B459-6262A116EC74}" type="datetimeFigureOut">
              <a:rPr lang="ar-SA" smtClean="0"/>
              <a:pPr/>
              <a:t>25 جمادى الثانية، 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4216DC40-6E23-4BBE-8C7E-D630FD85E1E9}" type="slidenum">
              <a:rPr lang="ar-SA" smtClean="0"/>
              <a:pPr/>
              <a:t>‹#›</a:t>
            </a:fld>
            <a:endParaRPr lang="ar-SA"/>
          </a:p>
        </p:txBody>
      </p:sp>
    </p:spTree>
    <p:extLst>
      <p:ext uri="{BB962C8B-B14F-4D97-AF65-F5344CB8AC3E}">
        <p14:creationId xmlns:p14="http://schemas.microsoft.com/office/powerpoint/2010/main" val="4275884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05794D1F-4A44-4641-B459-6262A116EC74}" type="datetimeFigureOut">
              <a:rPr lang="ar-SA" smtClean="0"/>
              <a:pPr/>
              <a:t>25 جمادى الثانية، 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216DC40-6E23-4BBE-8C7E-D630FD85E1E9}" type="slidenum">
              <a:rPr lang="ar-SA" smtClean="0"/>
              <a:pPr/>
              <a:t>‹#›</a:t>
            </a:fld>
            <a:endParaRPr lang="ar-SA"/>
          </a:p>
        </p:txBody>
      </p:sp>
    </p:spTree>
    <p:extLst>
      <p:ext uri="{BB962C8B-B14F-4D97-AF65-F5344CB8AC3E}">
        <p14:creationId xmlns:p14="http://schemas.microsoft.com/office/powerpoint/2010/main" val="2367023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05794D1F-4A44-4641-B459-6262A116EC74}" type="datetimeFigureOut">
              <a:rPr lang="ar-SA" smtClean="0"/>
              <a:pPr/>
              <a:t>25 جمادى الثانية، 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216DC40-6E23-4BBE-8C7E-D630FD85E1E9}" type="slidenum">
              <a:rPr lang="ar-SA" smtClean="0"/>
              <a:pPr/>
              <a:t>‹#›</a:t>
            </a:fld>
            <a:endParaRPr lang="ar-SA"/>
          </a:p>
        </p:txBody>
      </p:sp>
    </p:spTree>
    <p:extLst>
      <p:ext uri="{BB962C8B-B14F-4D97-AF65-F5344CB8AC3E}">
        <p14:creationId xmlns:p14="http://schemas.microsoft.com/office/powerpoint/2010/main" val="2188692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5794D1F-4A44-4641-B459-6262A116EC74}" type="datetimeFigureOut">
              <a:rPr lang="ar-SA" smtClean="0"/>
              <a:pPr/>
              <a:t>25 جمادى الثانية، 1441</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16DC40-6E23-4BBE-8C7E-D630FD85E1E9}" type="slidenum">
              <a:rPr lang="ar-SA" smtClean="0"/>
              <a:pPr/>
              <a:t>‹#›</a:t>
            </a:fld>
            <a:endParaRPr lang="ar-SA"/>
          </a:p>
        </p:txBody>
      </p:sp>
    </p:spTree>
    <p:extLst>
      <p:ext uri="{BB962C8B-B14F-4D97-AF65-F5344CB8AC3E}">
        <p14:creationId xmlns:p14="http://schemas.microsoft.com/office/powerpoint/2010/main" val="2964783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838199" y="4525347"/>
            <a:ext cx="6801321" cy="1737360"/>
          </a:xfrm>
        </p:spPr>
        <p:txBody>
          <a:bodyPr anchor="ctr">
            <a:normAutofit/>
          </a:bodyPr>
          <a:lstStyle/>
          <a:p>
            <a:pPr algn="r"/>
            <a:r>
              <a:rPr lang="ar-SA" b="1"/>
              <a:t>ثروات الهواء</a:t>
            </a:r>
            <a:br>
              <a:rPr lang="en-GB" b="1"/>
            </a:br>
            <a:r>
              <a:rPr lang="en-GB" b="1"/>
              <a:t>air as a recourses</a:t>
            </a:r>
            <a:r>
              <a:rPr lang="ar-SA" b="1"/>
              <a:t> </a:t>
            </a:r>
            <a:endParaRPr lang="en-US"/>
          </a:p>
        </p:txBody>
      </p:sp>
      <p:sp>
        <p:nvSpPr>
          <p:cNvPr id="3" name="Subtitle 2"/>
          <p:cNvSpPr>
            <a:spLocks noGrp="1"/>
          </p:cNvSpPr>
          <p:nvPr>
            <p:ph type="subTitle" idx="1"/>
          </p:nvPr>
        </p:nvSpPr>
        <p:spPr>
          <a:xfrm>
            <a:off x="7961258" y="4525347"/>
            <a:ext cx="3258675" cy="1737360"/>
          </a:xfrm>
        </p:spPr>
        <p:txBody>
          <a:bodyPr anchor="ctr">
            <a:normAutofit/>
          </a:bodyPr>
          <a:lstStyle/>
          <a:p>
            <a:pPr algn="l"/>
            <a:r>
              <a:rPr lang="ar-SA" b="1" dirty="0"/>
              <a:t>محاضرة </a:t>
            </a:r>
            <a:r>
              <a:rPr lang="en-GB" b="1" dirty="0"/>
              <a:t>4</a:t>
            </a:r>
            <a:endParaRPr lang="en-US" b="1"/>
          </a:p>
        </p:txBody>
      </p:sp>
      <p:sp>
        <p:nvSpPr>
          <p:cNvPr id="10" name="Oval 9">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AB84D7E8-4ECB-42D7-ADBF-01689B0F2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8" name="Straight Connector 17">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صورة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9349" y="3077494"/>
            <a:ext cx="3661831" cy="723211"/>
          </a:xfrm>
          <a:prstGeom prst="rect">
            <a:avLst/>
          </a:prstGeom>
        </p:spPr>
      </p:pic>
      <p:sp>
        <p:nvSpPr>
          <p:cNvPr id="3" name="عنصر نائب للنص 2"/>
          <p:cNvSpPr>
            <a:spLocks noGrp="1"/>
          </p:cNvSpPr>
          <p:nvPr>
            <p:ph idx="1"/>
          </p:nvPr>
        </p:nvSpPr>
        <p:spPr>
          <a:xfrm>
            <a:off x="5614876" y="998484"/>
            <a:ext cx="6090572" cy="5062488"/>
          </a:xfrm>
        </p:spPr>
        <p:txBody>
          <a:bodyPr anchor="ctr">
            <a:normAutofit/>
          </a:bodyPr>
          <a:lstStyle/>
          <a:p>
            <a:r>
              <a:rPr lang="ar-SA" sz="6000" b="1" dirty="0">
                <a:solidFill>
                  <a:srgbClr val="000000"/>
                </a:solidFill>
              </a:rPr>
              <a:t>تكلمي عن ملوثات الهواء الاولية؟</a:t>
            </a:r>
            <a:endParaRPr lang="en-US" sz="6000" b="1" dirty="0">
              <a:solidFill>
                <a:srgbClr val="000000"/>
              </a:solidFill>
            </a:endParaRPr>
          </a:p>
          <a:p>
            <a:r>
              <a:rPr lang="ar-SA" sz="6000" b="1" dirty="0" err="1">
                <a:solidFill>
                  <a:srgbClr val="000000"/>
                </a:solidFill>
              </a:rPr>
              <a:t>ماهو</a:t>
            </a:r>
            <a:r>
              <a:rPr lang="ar-SA" sz="6000" b="1" dirty="0">
                <a:solidFill>
                  <a:srgbClr val="000000"/>
                </a:solidFill>
              </a:rPr>
              <a:t> </a:t>
            </a:r>
            <a:r>
              <a:rPr lang="ar-SA" sz="6000" b="1" dirty="0" err="1">
                <a:solidFill>
                  <a:srgbClr val="000000"/>
                </a:solidFill>
              </a:rPr>
              <a:t>الضبخن</a:t>
            </a:r>
            <a:r>
              <a:rPr lang="ar-SA" sz="6000" b="1" dirty="0">
                <a:solidFill>
                  <a:srgbClr val="000000"/>
                </a:solidFill>
              </a:rPr>
              <a:t> ؟  </a:t>
            </a:r>
            <a:endParaRPr lang="en-US" sz="6000" b="1" dirty="0">
              <a:solidFill>
                <a:srgbClr val="000000"/>
              </a:solidFill>
            </a:endParaRPr>
          </a:p>
          <a:p>
            <a:endParaRPr lang="ar-SA" sz="6000" dirty="0">
              <a:solidFill>
                <a:srgbClr val="000000"/>
              </a:solidFill>
            </a:endParaRPr>
          </a:p>
        </p:txBody>
      </p:sp>
    </p:spTree>
    <p:extLst>
      <p:ext uri="{BB962C8B-B14F-4D97-AF65-F5344CB8AC3E}">
        <p14:creationId xmlns:p14="http://schemas.microsoft.com/office/powerpoint/2010/main" val="3452932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5154" y="443754"/>
            <a:ext cx="11685494" cy="6225988"/>
          </a:xfrm>
        </p:spPr>
        <p:txBody>
          <a:bodyPr/>
          <a:lstStyle/>
          <a:p>
            <a:pPr>
              <a:lnSpc>
                <a:spcPct val="200000"/>
              </a:lnSpc>
              <a:buFont typeface="Wingdings" panose="05000000000000000000" pitchFamily="2" charset="2"/>
              <a:buChar char="Ø"/>
            </a:pPr>
            <a:r>
              <a:rPr lang="ar-SA" b="1" dirty="0">
                <a:solidFill>
                  <a:srgbClr val="002060"/>
                </a:solidFill>
              </a:rPr>
              <a:t>الهواء هو مجموعة من الغازات تشكل المجال الجوي للأرض، ويحيط الهواء بكوكب الأرض إلى </a:t>
            </a:r>
            <a:r>
              <a:rPr lang="ar-SA" b="1" dirty="0" err="1">
                <a:solidFill>
                  <a:srgbClr val="002060"/>
                </a:solidFill>
              </a:rPr>
              <a:t>أرتفاع</a:t>
            </a:r>
            <a:r>
              <a:rPr lang="ar-SA" b="1" dirty="0">
                <a:solidFill>
                  <a:srgbClr val="002060"/>
                </a:solidFill>
              </a:rPr>
              <a:t> 880 كيلو متر, ويتكون الهواء من 78 % من غاز النيتروجين (الازوت) تقريبا, و21 % من غاز الاكسيجين، وغيرها من الغازات النادرة مثل ثاني اكسيد الكربون وغيرها.</a:t>
            </a:r>
            <a:endParaRPr lang="en-US" b="1" dirty="0">
              <a:solidFill>
                <a:srgbClr val="002060"/>
              </a:solidFill>
            </a:endParaRPr>
          </a:p>
          <a:p>
            <a:pPr>
              <a:lnSpc>
                <a:spcPct val="200000"/>
              </a:lnSpc>
              <a:buFont typeface="Wingdings" panose="05000000000000000000" pitchFamily="2" charset="2"/>
              <a:buChar char="Ø"/>
            </a:pPr>
            <a:r>
              <a:rPr lang="ar-SA" b="1" dirty="0">
                <a:solidFill>
                  <a:srgbClr val="7030A0"/>
                </a:solidFill>
              </a:rPr>
              <a:t>في درجة الحرارة التي تبلغ 40 درجة, يمكن للهواء ان يحتوي من (0 إلى 7 %) من بخار الماء, وتختلف هذه النسبة باختلاف الرطوبة وتتغير تركيبة الهواء أيضا مع </a:t>
            </a:r>
            <a:r>
              <a:rPr lang="ar-SA" b="1" dirty="0" err="1">
                <a:solidFill>
                  <a:srgbClr val="7030A0"/>
                </a:solidFill>
              </a:rPr>
              <a:t>الأرتفاع</a:t>
            </a:r>
            <a:r>
              <a:rPr lang="ar-SA" b="1" dirty="0">
                <a:solidFill>
                  <a:srgbClr val="7030A0"/>
                </a:solidFill>
              </a:rPr>
              <a:t> عن مستوى سطح الأرض.</a:t>
            </a:r>
          </a:p>
          <a:p>
            <a:pPr marL="0" indent="0">
              <a:lnSpc>
                <a:spcPct val="200000"/>
              </a:lnSpc>
              <a:buNone/>
            </a:pPr>
            <a:endParaRPr lang="en-US" b="1" dirty="0">
              <a:solidFill>
                <a:srgbClr val="7030A0"/>
              </a:solidFill>
            </a:endParaRPr>
          </a:p>
          <a:p>
            <a:pPr marL="0" indent="0">
              <a:lnSpc>
                <a:spcPct val="200000"/>
              </a:lnSpc>
              <a:buNone/>
            </a:pPr>
            <a:endParaRPr lang="ar-SA" b="1" dirty="0">
              <a:solidFill>
                <a:srgbClr val="002060"/>
              </a:solidFill>
            </a:endParaRPr>
          </a:p>
        </p:txBody>
      </p:sp>
    </p:spTree>
    <p:extLst>
      <p:ext uri="{BB962C8B-B14F-4D97-AF65-F5344CB8AC3E}">
        <p14:creationId xmlns:p14="http://schemas.microsoft.com/office/powerpoint/2010/main" val="1037372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21025"/>
            <a:ext cx="11129682" cy="739587"/>
          </a:xfrm>
        </p:spPr>
        <p:txBody>
          <a:bodyPr>
            <a:normAutofit/>
          </a:bodyPr>
          <a:lstStyle/>
          <a:p>
            <a:r>
              <a:rPr lang="ar-SA" sz="3600" b="1" u="sng" dirty="0">
                <a:solidFill>
                  <a:srgbClr val="C00000"/>
                </a:solidFill>
              </a:rPr>
              <a:t>أهمية الهواء :</a:t>
            </a:r>
          </a:p>
        </p:txBody>
      </p:sp>
      <p:sp>
        <p:nvSpPr>
          <p:cNvPr id="3" name="عنصر نائب للمحتوى 2"/>
          <p:cNvSpPr>
            <a:spLocks noGrp="1"/>
          </p:cNvSpPr>
          <p:nvPr>
            <p:ph idx="1"/>
          </p:nvPr>
        </p:nvSpPr>
        <p:spPr>
          <a:xfrm>
            <a:off x="215153" y="632012"/>
            <a:ext cx="11752729" cy="6037729"/>
          </a:xfrm>
        </p:spPr>
        <p:txBody>
          <a:bodyPr>
            <a:normAutofit fontScale="85000" lnSpcReduction="10000"/>
          </a:bodyPr>
          <a:lstStyle/>
          <a:p>
            <a:pPr marL="93663" lvl="0" indent="-93663">
              <a:lnSpc>
                <a:spcPct val="150000"/>
              </a:lnSpc>
              <a:buFont typeface="+mj-lt"/>
              <a:buAutoNum type="arabicParenR"/>
            </a:pPr>
            <a:r>
              <a:rPr lang="ar-SA" b="1" dirty="0"/>
              <a:t> يشكل الهواء الغلاف الجوي لكوكب الأرض بما يحويه من الغازات اللازمة لحدوث عملية التنفس لكل الكائنات الحية.</a:t>
            </a:r>
            <a:endParaRPr lang="en-US" b="1" dirty="0"/>
          </a:p>
          <a:p>
            <a:pPr marL="93663" lvl="0" indent="-93663">
              <a:lnSpc>
                <a:spcPct val="150000"/>
              </a:lnSpc>
              <a:buFont typeface="+mj-lt"/>
              <a:buAutoNum type="arabicParenR"/>
            </a:pPr>
            <a:r>
              <a:rPr lang="ar-SA" b="1" dirty="0">
                <a:solidFill>
                  <a:srgbClr val="0070C0"/>
                </a:solidFill>
              </a:rPr>
              <a:t> الهواء المحيط بالأرض يمثل حاجزا حول كوكب الأرض يمنع كميات كبيرة من اشعة الشمس من الوصول إليها وحرق كل شيء، فمثلاً الاشعة الضارة للشمس كالأشعة الحمراء و الاشعة الفوق البنفسجية لا يصل منها إلا النذر القليل الذي يتسرب بكمية كافية لحياة البشر والنبات.</a:t>
            </a:r>
            <a:endParaRPr lang="en-US" b="1" dirty="0">
              <a:solidFill>
                <a:srgbClr val="0070C0"/>
              </a:solidFill>
            </a:endParaRPr>
          </a:p>
          <a:p>
            <a:pPr marL="93663" lvl="0" indent="-93663">
              <a:lnSpc>
                <a:spcPct val="150000"/>
              </a:lnSpc>
              <a:buFont typeface="+mj-lt"/>
              <a:buAutoNum type="arabicParenR"/>
            </a:pPr>
            <a:r>
              <a:rPr lang="ar-SA" b="1" dirty="0">
                <a:solidFill>
                  <a:srgbClr val="7030A0"/>
                </a:solidFill>
              </a:rPr>
              <a:t> الهواء المحيط بالأرض يسخن نتيجة </a:t>
            </a:r>
            <a:r>
              <a:rPr lang="ar-SA" b="1" dirty="0" err="1">
                <a:solidFill>
                  <a:srgbClr val="7030A0"/>
                </a:solidFill>
              </a:rPr>
              <a:t>أنعكاس</a:t>
            </a:r>
            <a:r>
              <a:rPr lang="ar-SA" b="1" dirty="0">
                <a:solidFill>
                  <a:srgbClr val="7030A0"/>
                </a:solidFill>
              </a:rPr>
              <a:t> الأشعة الشمسية من سطح الارض، ولذلك تتباين درجات الحرارة للهواء من منطقة لأخرى حسب الارتفاع وهذا هو أحد أسباب البرد والثلوج على رؤوس الجبال وكما إن الهواء يشتد برودة كلما </a:t>
            </a:r>
            <a:r>
              <a:rPr lang="ar-SA" b="1" dirty="0" err="1">
                <a:solidFill>
                  <a:srgbClr val="7030A0"/>
                </a:solidFill>
              </a:rPr>
              <a:t>أبتعدنا</a:t>
            </a:r>
            <a:r>
              <a:rPr lang="ar-SA" b="1" dirty="0">
                <a:solidFill>
                  <a:srgbClr val="7030A0"/>
                </a:solidFill>
              </a:rPr>
              <a:t> عن كوكب الأرض، فإنه يزداد لطافة أيضا إذ تقل نسبة غاز الأوكسيجين شيئا فشيئا ويخف وزنه أيضا.</a:t>
            </a:r>
            <a:endParaRPr lang="en-US" b="1" dirty="0">
              <a:solidFill>
                <a:srgbClr val="7030A0"/>
              </a:solidFill>
            </a:endParaRPr>
          </a:p>
          <a:p>
            <a:pPr marL="93663" lvl="0" indent="-93663">
              <a:lnSpc>
                <a:spcPct val="150000"/>
              </a:lnSpc>
              <a:buFont typeface="+mj-lt"/>
              <a:buAutoNum type="arabicParenR"/>
            </a:pPr>
            <a:r>
              <a:rPr lang="ar-SA" b="1" dirty="0">
                <a:solidFill>
                  <a:srgbClr val="00B050"/>
                </a:solidFill>
              </a:rPr>
              <a:t> للهواء وزن كبير جدا على سطح الأرض وهو يضغط على أجسامنا من كل الجهات، ويسمى هذا الضغط  بالضغط الجوي.</a:t>
            </a:r>
            <a:endParaRPr lang="en-US" b="1" dirty="0">
              <a:solidFill>
                <a:srgbClr val="00B050"/>
              </a:solidFill>
            </a:endParaRPr>
          </a:p>
          <a:p>
            <a:pPr>
              <a:lnSpc>
                <a:spcPct val="110000"/>
              </a:lnSpc>
            </a:pPr>
            <a:endParaRPr lang="ar-SA" b="1" dirty="0"/>
          </a:p>
        </p:txBody>
      </p:sp>
    </p:spTree>
    <p:extLst>
      <p:ext uri="{BB962C8B-B14F-4D97-AF65-F5344CB8AC3E}">
        <p14:creationId xmlns:p14="http://schemas.microsoft.com/office/powerpoint/2010/main" val="859583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07577"/>
            <a:ext cx="11250706" cy="766482"/>
          </a:xfrm>
        </p:spPr>
        <p:txBody>
          <a:bodyPr>
            <a:normAutofit/>
          </a:bodyPr>
          <a:lstStyle/>
          <a:p>
            <a:r>
              <a:rPr lang="ar-SA" sz="3600" b="1" dirty="0">
                <a:solidFill>
                  <a:srgbClr val="C00000"/>
                </a:solidFill>
              </a:rPr>
              <a:t>المشكلات والتحديات التي تواجه الهواء </a:t>
            </a:r>
            <a:endParaRPr lang="ar-SA" sz="3600" dirty="0">
              <a:solidFill>
                <a:srgbClr val="C00000"/>
              </a:solidFill>
            </a:endParaRPr>
          </a:p>
        </p:txBody>
      </p:sp>
      <p:sp>
        <p:nvSpPr>
          <p:cNvPr id="3" name="عنصر نائب للمحتوى 2"/>
          <p:cNvSpPr>
            <a:spLocks noGrp="1"/>
          </p:cNvSpPr>
          <p:nvPr>
            <p:ph idx="1"/>
          </p:nvPr>
        </p:nvSpPr>
        <p:spPr>
          <a:xfrm>
            <a:off x="336177" y="874059"/>
            <a:ext cx="11618258" cy="5302904"/>
          </a:xfrm>
        </p:spPr>
        <p:txBody>
          <a:bodyPr/>
          <a:lstStyle/>
          <a:p>
            <a:pPr>
              <a:lnSpc>
                <a:spcPct val="200000"/>
              </a:lnSpc>
            </a:pPr>
            <a:r>
              <a:rPr lang="ar-SA" b="1" u="sng" dirty="0">
                <a:solidFill>
                  <a:srgbClr val="C00000"/>
                </a:solidFill>
              </a:rPr>
              <a:t>تلوث الهواء:</a:t>
            </a:r>
            <a:r>
              <a:rPr lang="ar-SA" b="1" dirty="0">
                <a:solidFill>
                  <a:srgbClr val="C00000"/>
                </a:solidFill>
              </a:rPr>
              <a:t> </a:t>
            </a:r>
            <a:r>
              <a:rPr lang="ar-SA" sz="2400" b="1" dirty="0">
                <a:solidFill>
                  <a:srgbClr val="0070C0"/>
                </a:solidFill>
              </a:rPr>
              <a:t>وهو تَعَرُّض الغلاف الجوي لمواد كيميائية أو جسيمات مادية أو مركبات بيولوجية تسبب الضرر والأذى للإنسان والكائنات الحية الأخرى، أو تؤدي إلى الإضرار بالبيئة الطبيعية .</a:t>
            </a:r>
            <a:endParaRPr lang="en-US" b="1" dirty="0">
              <a:solidFill>
                <a:srgbClr val="0070C0"/>
              </a:solidFill>
            </a:endParaRPr>
          </a:p>
          <a:p>
            <a:pPr>
              <a:lnSpc>
                <a:spcPct val="200000"/>
              </a:lnSpc>
            </a:pPr>
            <a:r>
              <a:rPr lang="ar-SA" b="1" u="sng" dirty="0">
                <a:solidFill>
                  <a:srgbClr val="C00000"/>
                </a:solidFill>
              </a:rPr>
              <a:t>الغلاف الجوي  </a:t>
            </a:r>
            <a:r>
              <a:rPr lang="ar-SA" b="1" dirty="0">
                <a:solidFill>
                  <a:srgbClr val="C00000"/>
                </a:solidFill>
              </a:rPr>
              <a:t>: </a:t>
            </a:r>
            <a:r>
              <a:rPr lang="ar-SA" sz="2400" b="1" dirty="0">
                <a:solidFill>
                  <a:srgbClr val="002060"/>
                </a:solidFill>
              </a:rPr>
              <a:t>عبارة عن نظام من الغازات الطبيعية المتفاعلة والمعقدة التي تعد ضرورية لدعم الحياة على كوكب الأرض , ولطالما تم اعتبار استنزاف طبقة الأوزون الموجودة في طبقة </a:t>
            </a:r>
            <a:r>
              <a:rPr lang="ar-SA" sz="2400" b="1" dirty="0" err="1">
                <a:solidFill>
                  <a:srgbClr val="002060"/>
                </a:solidFill>
              </a:rPr>
              <a:t>الاستراتوسفير</a:t>
            </a:r>
            <a:r>
              <a:rPr lang="ar-SA" sz="2400" b="1" dirty="0">
                <a:solidFill>
                  <a:srgbClr val="002060"/>
                </a:solidFill>
              </a:rPr>
              <a:t> بسبب تلوث الهواء من أخطر الأمور التي تمثل تهديدًا كبيرًا على حياة الإنسان و الأنظمة البيئية الموجودة على كوكب الأرض.</a:t>
            </a:r>
            <a:endParaRPr lang="en-US" b="1" dirty="0">
              <a:solidFill>
                <a:srgbClr val="002060"/>
              </a:solidFill>
            </a:endParaRPr>
          </a:p>
          <a:p>
            <a:pPr marL="0" indent="0">
              <a:buNone/>
            </a:pPr>
            <a:endParaRPr lang="ar-SA" dirty="0"/>
          </a:p>
        </p:txBody>
      </p:sp>
    </p:spTree>
    <p:extLst>
      <p:ext uri="{BB962C8B-B14F-4D97-AF65-F5344CB8AC3E}">
        <p14:creationId xmlns:p14="http://schemas.microsoft.com/office/powerpoint/2010/main" val="147262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41493" y="174812"/>
            <a:ext cx="9480178" cy="860612"/>
          </a:xfrm>
        </p:spPr>
        <p:txBody>
          <a:bodyPr>
            <a:normAutofit/>
          </a:bodyPr>
          <a:lstStyle/>
          <a:p>
            <a:r>
              <a:rPr lang="ar-SA" sz="3600" b="1" dirty="0">
                <a:solidFill>
                  <a:srgbClr val="C00000"/>
                </a:solidFill>
              </a:rPr>
              <a:t>أنواع الملوثات الهوائية</a:t>
            </a:r>
            <a:endParaRPr lang="ar-SA" sz="3600" dirty="0">
              <a:solidFill>
                <a:srgbClr val="C00000"/>
              </a:solidFill>
            </a:endParaRPr>
          </a:p>
        </p:txBody>
      </p:sp>
      <p:sp>
        <p:nvSpPr>
          <p:cNvPr id="3" name="عنصر نائب للمحتوى 2"/>
          <p:cNvSpPr>
            <a:spLocks noGrp="1"/>
          </p:cNvSpPr>
          <p:nvPr>
            <p:ph idx="1"/>
          </p:nvPr>
        </p:nvSpPr>
        <p:spPr>
          <a:xfrm>
            <a:off x="430307" y="1035424"/>
            <a:ext cx="11591364" cy="5580529"/>
          </a:xfrm>
        </p:spPr>
        <p:txBody>
          <a:bodyPr>
            <a:normAutofit fontScale="92500" lnSpcReduction="10000"/>
          </a:bodyPr>
          <a:lstStyle/>
          <a:p>
            <a:pPr lvl="0">
              <a:lnSpc>
                <a:spcPct val="150000"/>
              </a:lnSpc>
            </a:pPr>
            <a:r>
              <a:rPr lang="ar-SA" b="1" dirty="0">
                <a:solidFill>
                  <a:srgbClr val="7030A0"/>
                </a:solidFill>
              </a:rPr>
              <a:t>الملوثات الأولية  :</a:t>
            </a:r>
            <a:r>
              <a:rPr lang="ar-SA" dirty="0">
                <a:solidFill>
                  <a:srgbClr val="7030A0"/>
                </a:solidFill>
              </a:rPr>
              <a:t> </a:t>
            </a:r>
            <a:r>
              <a:rPr lang="ar-SA" b="1" dirty="0">
                <a:solidFill>
                  <a:srgbClr val="7030A0"/>
                </a:solidFill>
              </a:rPr>
              <a:t>هي المواد التي تصدر بشكل مباشر من إحدى العمليات، مثل الرماد المتناثر من ثورة أحد البراكين أو غاز أول أكسيد الكربون المنبعث من عوادم السيارات أو ثاني أكسيد الكربون المنبعث من مداخن المصانع. </a:t>
            </a:r>
            <a:endParaRPr lang="en-US" b="1" dirty="0">
              <a:solidFill>
                <a:srgbClr val="7030A0"/>
              </a:solidFill>
            </a:endParaRPr>
          </a:p>
          <a:p>
            <a:pPr lvl="0">
              <a:lnSpc>
                <a:spcPct val="150000"/>
              </a:lnSpc>
            </a:pPr>
            <a:r>
              <a:rPr lang="ar-SA" b="1" dirty="0">
                <a:solidFill>
                  <a:srgbClr val="002060"/>
                </a:solidFill>
              </a:rPr>
              <a:t>الملوثات الثانوية : </a:t>
            </a:r>
            <a:r>
              <a:rPr lang="ar-SA" dirty="0">
                <a:solidFill>
                  <a:srgbClr val="002060"/>
                </a:solidFill>
              </a:rPr>
              <a:t> </a:t>
            </a:r>
            <a:r>
              <a:rPr lang="ar-SA" b="1" u="sng" dirty="0">
                <a:solidFill>
                  <a:srgbClr val="002060"/>
                </a:solidFill>
              </a:rPr>
              <a:t>هي التي لا تنبعث في الهواء بشكل مباشر</a:t>
            </a:r>
            <a:r>
              <a:rPr lang="ar-SA" b="1" dirty="0">
                <a:solidFill>
                  <a:srgbClr val="002060"/>
                </a:solidFill>
              </a:rPr>
              <a:t>، وإنما تتكون هذه الملوثات في الهواء عندما تنشط الملوثات الأولية أو تتفاعل مع بعضها البعض , ومن الأمثلة المهمة على الملوثات الثانوية اقتراب الأوزون من سطح الأرض والذي يمثل أحد الملوثات الثانوية العديدة التي تُكَوِّن الضباب الدخاني الكيميائي الضوئي. </a:t>
            </a:r>
            <a:endParaRPr lang="en-US" b="1" dirty="0">
              <a:solidFill>
                <a:srgbClr val="002060"/>
              </a:solidFill>
            </a:endParaRPr>
          </a:p>
          <a:p>
            <a:pPr lvl="0">
              <a:lnSpc>
                <a:spcPct val="150000"/>
              </a:lnSpc>
            </a:pPr>
            <a:r>
              <a:rPr lang="ar-SA" b="1" dirty="0">
                <a:solidFill>
                  <a:srgbClr val="00B050"/>
                </a:solidFill>
              </a:rPr>
              <a:t>الملوثات أولية وثانوية في الوقت نفسه :</a:t>
            </a:r>
            <a:r>
              <a:rPr lang="ar-SA" dirty="0">
                <a:solidFill>
                  <a:srgbClr val="00B050"/>
                </a:solidFill>
              </a:rPr>
              <a:t>  </a:t>
            </a:r>
            <a:r>
              <a:rPr lang="ar-SA" b="1" dirty="0">
                <a:solidFill>
                  <a:srgbClr val="00B050"/>
                </a:solidFill>
              </a:rPr>
              <a:t>أي أ</a:t>
            </a:r>
            <a:r>
              <a:rPr lang="ar-SA" b="1" u="sng" dirty="0">
                <a:solidFill>
                  <a:srgbClr val="00B050"/>
                </a:solidFill>
              </a:rPr>
              <a:t>نها تنبعث في الهواء بشكل مباشر </a:t>
            </a:r>
            <a:r>
              <a:rPr lang="ar-SA" b="1" dirty="0">
                <a:solidFill>
                  <a:srgbClr val="00B050"/>
                </a:solidFill>
              </a:rPr>
              <a:t>وتكون ناتجة أيضًا عن بعض الملوثات الأولية الأخرى. </a:t>
            </a:r>
            <a:endParaRPr lang="en-US" b="1" dirty="0">
              <a:solidFill>
                <a:srgbClr val="00B050"/>
              </a:solidFill>
            </a:endParaRPr>
          </a:p>
          <a:p>
            <a:pPr marL="0" indent="0">
              <a:buNone/>
            </a:pPr>
            <a:endParaRPr lang="ar-SA" dirty="0"/>
          </a:p>
        </p:txBody>
      </p:sp>
    </p:spTree>
    <p:extLst>
      <p:ext uri="{BB962C8B-B14F-4D97-AF65-F5344CB8AC3E}">
        <p14:creationId xmlns:p14="http://schemas.microsoft.com/office/powerpoint/2010/main" val="1754598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9444" y="0"/>
            <a:ext cx="5585178" cy="1136297"/>
          </a:xfrm>
        </p:spPr>
        <p:txBody>
          <a:bodyPr>
            <a:normAutofit/>
          </a:bodyPr>
          <a:lstStyle/>
          <a:p>
            <a:r>
              <a:rPr lang="ar-SA" sz="2800" b="1" u="sng" dirty="0">
                <a:solidFill>
                  <a:srgbClr val="C00000"/>
                </a:solidFill>
              </a:rPr>
              <a:t>اولا الملوثات الاولية :-</a:t>
            </a:r>
            <a:endParaRPr lang="en-US" sz="2800" dirty="0">
              <a:solidFill>
                <a:srgbClr val="C00000"/>
              </a:solidFill>
            </a:endParaRPr>
          </a:p>
        </p:txBody>
      </p:sp>
      <p:sp>
        <p:nvSpPr>
          <p:cNvPr id="3" name="Content Placeholder 2"/>
          <p:cNvSpPr>
            <a:spLocks noGrp="1"/>
          </p:cNvSpPr>
          <p:nvPr>
            <p:ph idx="1"/>
          </p:nvPr>
        </p:nvSpPr>
        <p:spPr>
          <a:xfrm>
            <a:off x="361244" y="833718"/>
            <a:ext cx="11503378" cy="5795682"/>
          </a:xfrm>
        </p:spPr>
        <p:txBody>
          <a:bodyPr>
            <a:normAutofit fontScale="92500"/>
          </a:bodyPr>
          <a:lstStyle/>
          <a:p>
            <a:pPr>
              <a:lnSpc>
                <a:spcPct val="150000"/>
              </a:lnSpc>
              <a:buNone/>
            </a:pPr>
            <a:r>
              <a:rPr lang="ar-SA" b="1" dirty="0"/>
              <a:t>تخرج الى الهواء من مصدر التلوث مباشرة كغاز ثاني اكسيد الكبريت . وتشمل :</a:t>
            </a:r>
            <a:endParaRPr lang="en-US" b="1" u="sng" dirty="0"/>
          </a:p>
          <a:p>
            <a:pPr>
              <a:lnSpc>
                <a:spcPct val="150000"/>
              </a:lnSpc>
              <a:buNone/>
            </a:pPr>
            <a:r>
              <a:rPr lang="ar-SA" b="1" dirty="0">
                <a:solidFill>
                  <a:srgbClr val="FF0000"/>
                </a:solidFill>
              </a:rPr>
              <a:t>1- أكاسيد الكربون :</a:t>
            </a:r>
            <a:r>
              <a:rPr lang="ar-SA" b="1" dirty="0">
                <a:solidFill>
                  <a:srgbClr val="002060"/>
                </a:solidFill>
              </a:rPr>
              <a:t>ثاني أكسيد الكربون هو غاز الكربون الرئيسي في الجو 90% من هذا الغاز مصدرها تنفس الكائنات الحية غير أن هذه الكمية تستهلك من جديد في عملية التركيب الضوئي من النباتات.</a:t>
            </a:r>
            <a:endParaRPr lang="en-US" b="1" dirty="0">
              <a:solidFill>
                <a:srgbClr val="002060"/>
              </a:solidFill>
            </a:endParaRPr>
          </a:p>
          <a:p>
            <a:pPr>
              <a:lnSpc>
                <a:spcPct val="150000"/>
              </a:lnSpc>
              <a:buNone/>
            </a:pPr>
            <a:r>
              <a:rPr lang="ar-SA" b="1" dirty="0">
                <a:solidFill>
                  <a:srgbClr val="FF0000"/>
                </a:solidFill>
              </a:rPr>
              <a:t>2- أكاسيد الكبريت ومركباته : </a:t>
            </a:r>
            <a:r>
              <a:rPr lang="ar-SA" b="1" dirty="0">
                <a:solidFill>
                  <a:srgbClr val="002060"/>
                </a:solidFill>
              </a:rPr>
              <a:t>يصل الكبريت إلى الجو بطرق عديدة من مثل البراكين على شكل  </a:t>
            </a:r>
            <a:r>
              <a:rPr lang="en-US" b="1" dirty="0">
                <a:solidFill>
                  <a:srgbClr val="002060"/>
                </a:solidFill>
              </a:rPr>
              <a:t>SO</a:t>
            </a:r>
            <a:r>
              <a:rPr lang="en-US" b="1" baseline="-25000" dirty="0">
                <a:solidFill>
                  <a:srgbClr val="002060"/>
                </a:solidFill>
              </a:rPr>
              <a:t>2</a:t>
            </a:r>
            <a:r>
              <a:rPr lang="ar-SA" b="1" baseline="-25000" dirty="0">
                <a:solidFill>
                  <a:srgbClr val="002060"/>
                </a:solidFill>
              </a:rPr>
              <a:t> </a:t>
            </a:r>
            <a:r>
              <a:rPr lang="ar-SA" b="1" dirty="0">
                <a:solidFill>
                  <a:srgbClr val="002060"/>
                </a:solidFill>
              </a:rPr>
              <a:t>وتحلل المواد العضوية لا هوائياً(كبريتيد الهيدروجين) وغبار الصحراء الحامل للكبريتات وغير ذلك</a:t>
            </a:r>
            <a:endParaRPr lang="en-US" b="1" dirty="0">
              <a:solidFill>
                <a:srgbClr val="002060"/>
              </a:solidFill>
            </a:endParaRPr>
          </a:p>
          <a:p>
            <a:pPr>
              <a:lnSpc>
                <a:spcPct val="150000"/>
              </a:lnSpc>
              <a:buNone/>
            </a:pPr>
            <a:r>
              <a:rPr lang="ar-SA" b="1" dirty="0">
                <a:solidFill>
                  <a:srgbClr val="FF0000"/>
                </a:solidFill>
              </a:rPr>
              <a:t>3- أكاسيد النيتروجين </a:t>
            </a:r>
            <a:r>
              <a:rPr lang="ar-SA" b="1" dirty="0">
                <a:solidFill>
                  <a:srgbClr val="002060"/>
                </a:solidFill>
              </a:rPr>
              <a:t>تنتج أكاسيد النيتروجين في أثناء حرق الوقود الأحفوري فيتأكسد نيتروجين الهواء المصاحب للأكسجين أو الموجود في الوقود إلى أكسيد النتريك  </a:t>
            </a:r>
            <a:r>
              <a:rPr lang="en-US" b="1" dirty="0">
                <a:solidFill>
                  <a:srgbClr val="002060"/>
                </a:solidFill>
              </a:rPr>
              <a:t>NO</a:t>
            </a:r>
            <a:r>
              <a:rPr lang="ar-SA" b="1" dirty="0">
                <a:solidFill>
                  <a:srgbClr val="002060"/>
                </a:solidFill>
              </a:rPr>
              <a:t> أولاً الذي بدوره يتأكسد إلى ثاني أكسيد النيتروجين</a:t>
            </a:r>
            <a:r>
              <a:rPr lang="en-US" b="1" dirty="0">
                <a:solidFill>
                  <a:srgbClr val="002060"/>
                </a:solidFill>
              </a:rPr>
              <a:t>NO</a:t>
            </a:r>
            <a:r>
              <a:rPr lang="en-US" b="1" baseline="-25000" dirty="0">
                <a:solidFill>
                  <a:srgbClr val="002060"/>
                </a:solidFill>
              </a:rPr>
              <a:t>2</a:t>
            </a:r>
            <a:r>
              <a:rPr lang="ar-SA" b="1" dirty="0">
                <a:solidFill>
                  <a:srgbClr val="002060"/>
                </a:solidFill>
              </a:rPr>
              <a:t>بني اللون </a:t>
            </a:r>
            <a:endParaRPr lang="en-US" b="1" dirty="0">
              <a:solidFill>
                <a:srgbClr val="002060"/>
              </a:solidFill>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9644" y="135466"/>
            <a:ext cx="11785600" cy="6445955"/>
          </a:xfrm>
        </p:spPr>
        <p:txBody>
          <a:bodyPr>
            <a:normAutofit/>
          </a:bodyPr>
          <a:lstStyle/>
          <a:p>
            <a:pPr>
              <a:buNone/>
            </a:pPr>
            <a:r>
              <a:rPr lang="ar-SA" b="1" u="sng" dirty="0">
                <a:solidFill>
                  <a:srgbClr val="C00000"/>
                </a:solidFill>
              </a:rPr>
              <a:t>ثانيا الملوثات الثانوية :-</a:t>
            </a:r>
            <a:endParaRPr lang="en-US" b="1" u="sng" dirty="0">
              <a:solidFill>
                <a:srgbClr val="C00000"/>
              </a:solidFill>
            </a:endParaRPr>
          </a:p>
          <a:p>
            <a:pPr>
              <a:buNone/>
            </a:pPr>
            <a:r>
              <a:rPr lang="ar-SA" b="1" dirty="0">
                <a:solidFill>
                  <a:srgbClr val="0070C0"/>
                </a:solidFill>
              </a:rPr>
              <a:t>وهي الملوثات التي تنتج من تفاعل الملوثات الاولية بمساعدة الاشعة فوق البنفسجية وتشمل: </a:t>
            </a:r>
            <a:endParaRPr lang="en-US" b="1" dirty="0">
              <a:solidFill>
                <a:srgbClr val="0070C0"/>
              </a:solidFill>
            </a:endParaRPr>
          </a:p>
          <a:p>
            <a:pPr>
              <a:lnSpc>
                <a:spcPct val="150000"/>
              </a:lnSpc>
              <a:buNone/>
            </a:pPr>
            <a:r>
              <a:rPr lang="ar-SA" sz="3200" b="1" dirty="0">
                <a:solidFill>
                  <a:srgbClr val="C00000"/>
                </a:solidFill>
              </a:rPr>
              <a:t>1- </a:t>
            </a:r>
            <a:r>
              <a:rPr lang="ar-SA" b="1" dirty="0">
                <a:solidFill>
                  <a:srgbClr val="C00000"/>
                </a:solidFill>
              </a:rPr>
              <a:t>الأوزون : </a:t>
            </a:r>
            <a:r>
              <a:rPr lang="ar-SA" sz="2400" b="1" dirty="0">
                <a:solidFill>
                  <a:schemeClr val="accent2">
                    <a:lumMod val="50000"/>
                  </a:schemeClr>
                </a:solidFill>
              </a:rPr>
              <a:t>ينتج غاز الأوزون قريباً من سطح الأرض في المدن الكبرى ذات الجو الملوث من خلال تأثير الأشعة فوق البنفسجية على الأكسجين الجزئي</a:t>
            </a:r>
            <a:r>
              <a:rPr lang="en-US" sz="2400" b="1" dirty="0">
                <a:solidFill>
                  <a:schemeClr val="accent2">
                    <a:lumMod val="50000"/>
                  </a:schemeClr>
                </a:solidFill>
              </a:rPr>
              <a:t> O</a:t>
            </a:r>
            <a:r>
              <a:rPr lang="en-US" sz="2400" b="1" baseline="-25000" dirty="0">
                <a:solidFill>
                  <a:schemeClr val="accent2">
                    <a:lumMod val="50000"/>
                  </a:schemeClr>
                </a:solidFill>
              </a:rPr>
              <a:t>2</a:t>
            </a:r>
            <a:r>
              <a:rPr lang="ar-SA" sz="2400" b="1" dirty="0">
                <a:solidFill>
                  <a:schemeClr val="accent2">
                    <a:lumMod val="50000"/>
                  </a:schemeClr>
                </a:solidFill>
              </a:rPr>
              <a:t>أو غاز ثاني أكسيد النيتروجين. الأوزون مؤكسد قوي يؤدي إلى أضرار واضحة في النباتات ومواد البناء كالدهانات والمطاط والبلاستيك وبعض أجزاء جسم الإنسان الحساسة كالعيون والرئتين. فهو ملوث خطر قرب سطح الأرض ولكنه مفيد في طبقات الجو العليا .</a:t>
            </a:r>
            <a:endParaRPr lang="ar-SA" b="1" dirty="0">
              <a:solidFill>
                <a:schemeClr val="accent2">
                  <a:lumMod val="50000"/>
                </a:schemeClr>
              </a:solidFill>
            </a:endParaRPr>
          </a:p>
          <a:p>
            <a:pPr>
              <a:buNone/>
            </a:pPr>
            <a:r>
              <a:rPr lang="ar-SA" b="1" dirty="0">
                <a:solidFill>
                  <a:srgbClr val="C00000"/>
                </a:solidFill>
              </a:rPr>
              <a:t>2- </a:t>
            </a:r>
            <a:r>
              <a:rPr lang="ar-SA" b="1" dirty="0" err="1">
                <a:solidFill>
                  <a:srgbClr val="C00000"/>
                </a:solidFill>
              </a:rPr>
              <a:t>الضبخن</a:t>
            </a:r>
            <a:r>
              <a:rPr lang="ar-SA" b="1" dirty="0">
                <a:solidFill>
                  <a:srgbClr val="C00000"/>
                </a:solidFill>
              </a:rPr>
              <a:t> </a:t>
            </a:r>
            <a:r>
              <a:rPr lang="en-US" b="1" dirty="0">
                <a:solidFill>
                  <a:srgbClr val="C00000"/>
                </a:solidFill>
              </a:rPr>
              <a:t>SMOG</a:t>
            </a:r>
            <a:endParaRPr lang="ar-SA" b="1" dirty="0">
              <a:solidFill>
                <a:srgbClr val="C00000"/>
              </a:solidFill>
            </a:endParaRPr>
          </a:p>
          <a:p>
            <a:pPr>
              <a:lnSpc>
                <a:spcPct val="200000"/>
              </a:lnSpc>
              <a:buNone/>
            </a:pPr>
            <a:r>
              <a:rPr lang="ar-SA" sz="2400" b="1" dirty="0"/>
              <a:t> اشتق المصطلح ضبخن </a:t>
            </a:r>
            <a:r>
              <a:rPr lang="en-US" sz="2400" b="1" dirty="0"/>
              <a:t>SMOG</a:t>
            </a:r>
            <a:r>
              <a:rPr lang="ar-SA" sz="2400" b="1" dirty="0"/>
              <a:t> من مصطلحي الضباب  </a:t>
            </a:r>
            <a:r>
              <a:rPr lang="en-US" sz="2400" b="1" dirty="0"/>
              <a:t>Fog </a:t>
            </a:r>
            <a:r>
              <a:rPr lang="ar-SA" sz="2400" b="1" dirty="0"/>
              <a:t> والدخان </a:t>
            </a:r>
            <a:r>
              <a:rPr lang="en-US" sz="2400" b="1" dirty="0"/>
              <a:t>Smoke</a:t>
            </a:r>
            <a:r>
              <a:rPr lang="ar-SA" sz="2400" b="1" dirty="0"/>
              <a:t>.وينتج الضبخن من تفاعل بعض الملوثات الهوائية مثل ثاني أكسيد النيتروجين والمركبات العضوية الطيارة بحضور الأكسجين وبمساعدة الأشعة فوق البنفسجية فينتج الأوزون ونترات البيروكسي أسيتيل </a:t>
            </a:r>
            <a:r>
              <a:rPr lang="en-US" sz="2400" b="1" dirty="0"/>
              <a:t>PANS</a:t>
            </a:r>
            <a:r>
              <a:rPr lang="ar-SA" sz="2400" b="1" dirty="0"/>
              <a:t> وبعض المركبات العضوية الأخرى</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20905" y="176866"/>
            <a:ext cx="10515600" cy="831663"/>
          </a:xfrm>
        </p:spPr>
        <p:txBody>
          <a:bodyPr>
            <a:normAutofit/>
          </a:bodyPr>
          <a:lstStyle/>
          <a:p>
            <a:r>
              <a:rPr lang="ar-SA" sz="3600" b="1" dirty="0">
                <a:solidFill>
                  <a:srgbClr val="C00000"/>
                </a:solidFill>
              </a:rPr>
              <a:t>طرق مكافحة التلوث الهوائي :</a:t>
            </a:r>
            <a:endParaRPr lang="ar-SA" sz="3600" dirty="0">
              <a:solidFill>
                <a:srgbClr val="C00000"/>
              </a:solidFill>
            </a:endParaRPr>
          </a:p>
        </p:txBody>
      </p:sp>
      <p:sp>
        <p:nvSpPr>
          <p:cNvPr id="3" name="عنصر نائب للمحتوى 2"/>
          <p:cNvSpPr>
            <a:spLocks noGrp="1"/>
          </p:cNvSpPr>
          <p:nvPr>
            <p:ph idx="1"/>
          </p:nvPr>
        </p:nvSpPr>
        <p:spPr>
          <a:xfrm>
            <a:off x="215154" y="1008529"/>
            <a:ext cx="11819964" cy="5580529"/>
          </a:xfrm>
        </p:spPr>
        <p:txBody>
          <a:bodyPr>
            <a:normAutofit lnSpcReduction="10000"/>
          </a:bodyPr>
          <a:lstStyle/>
          <a:p>
            <a:pPr marL="514350" lvl="0" indent="-514350">
              <a:lnSpc>
                <a:spcPct val="150000"/>
              </a:lnSpc>
              <a:buFont typeface="+mj-lt"/>
              <a:buAutoNum type="arabicParenR"/>
            </a:pPr>
            <a:r>
              <a:rPr lang="ar-SA" b="1" dirty="0">
                <a:solidFill>
                  <a:srgbClr val="002060"/>
                </a:solidFill>
              </a:rPr>
              <a:t>الوعى الذاتي لدى الشخص بأن التلوث ما هو إلا كارثة تحتاج إلى جهد إيجابي منه لأنها تنذر بفنائه</a:t>
            </a:r>
            <a:r>
              <a:rPr lang="en-US" b="1" dirty="0">
                <a:solidFill>
                  <a:srgbClr val="002060"/>
                </a:solidFill>
              </a:rPr>
              <a:t>. </a:t>
            </a:r>
          </a:p>
          <a:p>
            <a:pPr marL="514350" lvl="0" indent="-514350">
              <a:lnSpc>
                <a:spcPct val="150000"/>
              </a:lnSpc>
              <a:buFont typeface="+mj-lt"/>
              <a:buAutoNum type="arabicParenR"/>
            </a:pPr>
            <a:r>
              <a:rPr lang="ar-SA" b="1" dirty="0">
                <a:solidFill>
                  <a:schemeClr val="accent6">
                    <a:lumMod val="50000"/>
                  </a:schemeClr>
                </a:solidFill>
              </a:rPr>
              <a:t>وقف تراخيص مزاولة النشاط الصناعي الذي يدمر البيئة</a:t>
            </a:r>
            <a:r>
              <a:rPr lang="en-US" b="1" dirty="0">
                <a:solidFill>
                  <a:schemeClr val="accent6">
                    <a:lumMod val="50000"/>
                  </a:schemeClr>
                </a:solidFill>
              </a:rPr>
              <a:t>. </a:t>
            </a:r>
          </a:p>
          <a:p>
            <a:pPr marL="514350" lvl="0" indent="-514350">
              <a:lnSpc>
                <a:spcPct val="150000"/>
              </a:lnSpc>
              <a:buFont typeface="+mj-lt"/>
              <a:buAutoNum type="arabicParenR"/>
            </a:pPr>
            <a:r>
              <a:rPr lang="ar-SA" b="1" dirty="0">
                <a:solidFill>
                  <a:schemeClr val="accent4">
                    <a:lumMod val="50000"/>
                  </a:schemeClr>
                </a:solidFill>
              </a:rPr>
              <a:t>تهجير الصناعات الملوثة للبيئة بعيدًا عن أماكن تمركز البشر بخطة زمنية محددة</a:t>
            </a:r>
            <a:r>
              <a:rPr lang="en-US" b="1" dirty="0">
                <a:solidFill>
                  <a:schemeClr val="accent4">
                    <a:lumMod val="50000"/>
                  </a:schemeClr>
                </a:solidFill>
              </a:rPr>
              <a:t>. </a:t>
            </a:r>
          </a:p>
          <a:p>
            <a:pPr marL="514350" lvl="0" indent="-514350">
              <a:lnSpc>
                <a:spcPct val="150000"/>
              </a:lnSpc>
              <a:buFont typeface="+mj-lt"/>
              <a:buAutoNum type="arabicParenR"/>
            </a:pPr>
            <a:r>
              <a:rPr lang="ar-SA" b="1" dirty="0">
                <a:solidFill>
                  <a:schemeClr val="accent3">
                    <a:lumMod val="50000"/>
                  </a:schemeClr>
                </a:solidFill>
              </a:rPr>
              <a:t>تطوير أساليب مكافحة تلوث الهواء، فالحل لا يكمن في مزيد من الارتفاع في أطوال المداخن، لأنه لا يمنع التلوث بل ينقله إلى أماكن أبعد</a:t>
            </a:r>
            <a:r>
              <a:rPr lang="en-US" b="1" dirty="0">
                <a:solidFill>
                  <a:schemeClr val="accent3">
                    <a:lumMod val="50000"/>
                  </a:schemeClr>
                </a:solidFill>
              </a:rPr>
              <a:t>. </a:t>
            </a:r>
          </a:p>
          <a:p>
            <a:pPr marL="514350" lvl="0" indent="-514350">
              <a:lnSpc>
                <a:spcPct val="150000"/>
              </a:lnSpc>
              <a:buFont typeface="+mj-lt"/>
              <a:buAutoNum type="arabicParenR"/>
            </a:pPr>
            <a:r>
              <a:rPr lang="ar-SA" b="1" dirty="0">
                <a:solidFill>
                  <a:schemeClr val="accent2">
                    <a:lumMod val="50000"/>
                  </a:schemeClr>
                </a:solidFill>
              </a:rPr>
              <a:t>تطوير وسائل التخلص من القمامة والنفايات، وخاصة تلك العمليات التي تتضمن الحرق في الهواء الطلق، والذي يزيد من التلوث</a:t>
            </a:r>
            <a:r>
              <a:rPr lang="en-US" b="1" dirty="0">
                <a:solidFill>
                  <a:srgbClr val="002060"/>
                </a:solidFill>
              </a:rPr>
              <a:t>. </a:t>
            </a:r>
          </a:p>
          <a:p>
            <a:pPr marL="0" indent="0">
              <a:buNone/>
            </a:pPr>
            <a:endParaRPr lang="ar-SA" dirty="0"/>
          </a:p>
        </p:txBody>
      </p:sp>
    </p:spTree>
    <p:extLst>
      <p:ext uri="{BB962C8B-B14F-4D97-AF65-F5344CB8AC3E}">
        <p14:creationId xmlns:p14="http://schemas.microsoft.com/office/powerpoint/2010/main" val="156094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2729" y="215153"/>
            <a:ext cx="11631705" cy="6494929"/>
          </a:xfrm>
        </p:spPr>
        <p:txBody>
          <a:bodyPr>
            <a:normAutofit fontScale="85000" lnSpcReduction="20000"/>
          </a:bodyPr>
          <a:lstStyle/>
          <a:p>
            <a:pPr marL="514350" lvl="0" indent="-514350">
              <a:lnSpc>
                <a:spcPct val="150000"/>
              </a:lnSpc>
              <a:buFont typeface="+mj-lt"/>
              <a:buAutoNum type="arabicParenR" startAt="6"/>
            </a:pPr>
            <a:r>
              <a:rPr lang="ar-SA" sz="3100" b="1" dirty="0">
                <a:solidFill>
                  <a:srgbClr val="002060"/>
                </a:solidFill>
              </a:rPr>
              <a:t>القيام بعمليات التشجير على نطاق واسع للتخلص من ملوثات الهواء وامتصاصها</a:t>
            </a:r>
            <a:r>
              <a:rPr lang="en-US" sz="3100" b="1" dirty="0">
                <a:solidFill>
                  <a:srgbClr val="002060"/>
                </a:solidFill>
              </a:rPr>
              <a:t>. </a:t>
            </a:r>
          </a:p>
          <a:p>
            <a:pPr marL="514350" lvl="0" indent="-514350">
              <a:lnSpc>
                <a:spcPct val="150000"/>
              </a:lnSpc>
              <a:buFont typeface="+mj-lt"/>
              <a:buAutoNum type="arabicParenR" startAt="6"/>
            </a:pPr>
            <a:r>
              <a:rPr lang="ar-SA" sz="3100" b="1" dirty="0">
                <a:solidFill>
                  <a:srgbClr val="0070C0"/>
                </a:solidFill>
              </a:rPr>
              <a:t>الكشف الدوري على السيارات، لأن عوادمها من أحد العوامل الرئيسية المسببة للتلوث الهوائي.</a:t>
            </a:r>
            <a:endParaRPr lang="en-US" sz="3100" b="1" dirty="0">
              <a:solidFill>
                <a:srgbClr val="0070C0"/>
              </a:solidFill>
            </a:endParaRPr>
          </a:p>
          <a:p>
            <a:pPr marL="514350" lvl="0" indent="-514350">
              <a:lnSpc>
                <a:spcPct val="150000"/>
              </a:lnSpc>
              <a:buFont typeface="+mj-lt"/>
              <a:buAutoNum type="arabicParenR" startAt="6"/>
            </a:pPr>
            <a:r>
              <a:rPr lang="ar-SA" sz="3100" b="1" dirty="0">
                <a:solidFill>
                  <a:srgbClr val="C00000"/>
                </a:solidFill>
              </a:rPr>
              <a:t>استخدام الغاز الطبيعي كأحد مصادر الطاقة البديلة عن مصادر الطاقة الحرارية، والذي لا يخرج معه كميات كبيرة من الرصاص والكبريت</a:t>
            </a:r>
            <a:r>
              <a:rPr lang="en-US" sz="3100" b="1" dirty="0">
                <a:solidFill>
                  <a:srgbClr val="C00000"/>
                </a:solidFill>
              </a:rPr>
              <a:t>. </a:t>
            </a:r>
          </a:p>
          <a:p>
            <a:pPr marL="514350" lvl="0" indent="-514350">
              <a:lnSpc>
                <a:spcPct val="150000"/>
              </a:lnSpc>
              <a:buFont typeface="+mj-lt"/>
              <a:buAutoNum type="arabicParenR" startAt="6"/>
            </a:pPr>
            <a:r>
              <a:rPr lang="ar-SA" sz="3100" b="1" dirty="0">
                <a:solidFill>
                  <a:schemeClr val="accent2">
                    <a:lumMod val="50000"/>
                  </a:schemeClr>
                </a:solidFill>
              </a:rPr>
              <a:t>معالجة التلوث النفطي، بإضافة بعض المذيبات الكيماوية التي تعمل على ترسيب النفط في قاع المحيطات أو البحار في حالة تسربه، بالإضافة إلى وضع القواعد الصارمة بعدم إلقاء السفن مخلفات نفطية أو كيميائية في مياه البحار</a:t>
            </a:r>
            <a:r>
              <a:rPr lang="en-US" sz="3100" b="1" dirty="0">
                <a:solidFill>
                  <a:schemeClr val="accent2">
                    <a:lumMod val="50000"/>
                  </a:schemeClr>
                </a:solidFill>
              </a:rPr>
              <a:t>. </a:t>
            </a:r>
          </a:p>
          <a:p>
            <a:pPr marL="514350" lvl="0" indent="-514350">
              <a:lnSpc>
                <a:spcPct val="150000"/>
              </a:lnSpc>
              <a:buNone/>
            </a:pPr>
            <a:r>
              <a:rPr lang="ar-SA" sz="3100" b="1" dirty="0">
                <a:solidFill>
                  <a:srgbClr val="00B050"/>
                </a:solidFill>
              </a:rPr>
              <a:t>10) إقامة المحميات البحرية، والمحمية مشتقة من كلمة الحماية الطبيعية التي تفرض حظرًا على بعض البقاع التي تشمل على كائنات بحرية نادرة، مهددة بالانقراض، أو مجموعات من الأنواع التي ينحصر تواجدها في بيئات معينة</a:t>
            </a:r>
            <a:r>
              <a:rPr lang="en-US" sz="3100" b="1" dirty="0">
                <a:solidFill>
                  <a:srgbClr val="00B050"/>
                </a:solidFill>
              </a:rPr>
              <a:t>. </a:t>
            </a:r>
          </a:p>
          <a:p>
            <a:pPr marL="514350" lvl="0" indent="-514350">
              <a:lnSpc>
                <a:spcPct val="150000"/>
              </a:lnSpc>
              <a:buNone/>
            </a:pPr>
            <a:r>
              <a:rPr lang="ar-SA" sz="3100" b="1" dirty="0">
                <a:solidFill>
                  <a:srgbClr val="002060"/>
                </a:solidFill>
              </a:rPr>
              <a:t>11) اللجوء إلى استخدام المبيدات العضوية التي لا يحتوي تركيبها على المواد الكيميائية</a:t>
            </a:r>
            <a:r>
              <a:rPr lang="en-US" sz="3100" b="1" dirty="0">
                <a:solidFill>
                  <a:srgbClr val="002060"/>
                </a:solidFill>
              </a:rPr>
              <a:t>. </a:t>
            </a:r>
          </a:p>
          <a:p>
            <a:pPr marL="514350" indent="-514350">
              <a:lnSpc>
                <a:spcPct val="150000"/>
              </a:lnSpc>
              <a:buFont typeface="+mj-lt"/>
              <a:buAutoNum type="arabicParenR" startAt="6"/>
            </a:pPr>
            <a:endParaRPr lang="ar-SA" dirty="0"/>
          </a:p>
        </p:txBody>
      </p:sp>
    </p:spTree>
    <p:extLst>
      <p:ext uri="{BB962C8B-B14F-4D97-AF65-F5344CB8AC3E}">
        <p14:creationId xmlns:p14="http://schemas.microsoft.com/office/powerpoint/2010/main" val="287985625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942</Words>
  <Application>Microsoft Macintosh PowerPoint</Application>
  <PresentationFormat>Widescreen</PresentationFormat>
  <Paragraphs>40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نسق Office</vt:lpstr>
      <vt:lpstr>ثروات الهواء air as a recourses </vt:lpstr>
      <vt:lpstr>PowerPoint Presentation</vt:lpstr>
      <vt:lpstr>أهمية الهواء :</vt:lpstr>
      <vt:lpstr>المشكلات والتحديات التي تواجه الهواء </vt:lpstr>
      <vt:lpstr>أنواع الملوثات الهوائية</vt:lpstr>
      <vt:lpstr>اولا الملوثات الاولية :-</vt:lpstr>
      <vt:lpstr>PowerPoint Presentation</vt:lpstr>
      <vt:lpstr>طرق مكافحة التلوث الهوائي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ثروات الهواء air as a recourses </dc:title>
  <dc:creator>Alanoud Talal Alfaghom</dc:creator>
  <cp:lastModifiedBy>Alanoud Talal Alfaghom</cp:lastModifiedBy>
  <cp:revision>1</cp:revision>
  <dcterms:created xsi:type="dcterms:W3CDTF">2020-02-19T14:36:48Z</dcterms:created>
  <dcterms:modified xsi:type="dcterms:W3CDTF">2020-02-19T14:38:52Z</dcterms:modified>
</cp:coreProperties>
</file>