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77" r:id="rId9"/>
    <p:sldId id="279" r:id="rId10"/>
    <p:sldId id="278" r:id="rId11"/>
    <p:sldId id="280" r:id="rId12"/>
    <p:sldId id="283" r:id="rId13"/>
    <p:sldId id="282" r:id="rId14"/>
    <p:sldId id="281"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63" r:id="rId29"/>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7" d="100"/>
          <a:sy n="67" d="100"/>
        </p:scale>
        <p:origin x="85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93FAB23-A26D-4436-8A29-0A3B3040D63E}"/>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8BE011EE-5DE6-4BDD-8CC2-F384F0DF8A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DF4E6C99-3CB7-42E4-A00B-189B585FC97F}"/>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5" name="عنصر نائب للتذييل 4">
            <a:extLst>
              <a:ext uri="{FF2B5EF4-FFF2-40B4-BE49-F238E27FC236}">
                <a16:creationId xmlns:a16="http://schemas.microsoft.com/office/drawing/2014/main" id="{3FB87B70-CEA8-4853-825F-85CD10ECB41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C05D75F-7067-4D4D-AB32-14AAF2A0D611}"/>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1551663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30D3CEB-2B8C-42CC-8BC9-1D32B5999DE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4AA1D1C7-F796-4EDC-8F30-6C7CFA6FECBA}"/>
              </a:ext>
            </a:extLst>
          </p:cNvPr>
          <p:cNvSpPr>
            <a:spLocks noGrp="1"/>
          </p:cNvSpPr>
          <p:nvPr>
            <p:ph type="body" orient="vert" idx="1"/>
          </p:nvPr>
        </p:nvSpPr>
        <p:spPr/>
        <p:txBody>
          <a:bodyPr vert="eaVert"/>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9DCDFE4-A7C8-4D94-9E48-87A8BD58F5EC}"/>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5" name="عنصر نائب للتذييل 4">
            <a:extLst>
              <a:ext uri="{FF2B5EF4-FFF2-40B4-BE49-F238E27FC236}">
                <a16:creationId xmlns:a16="http://schemas.microsoft.com/office/drawing/2014/main" id="{0F347C00-DC1C-4B2D-BAAF-A4D90DA8BAE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EBA8E3DF-7E8D-4939-BA53-C65B1F153979}"/>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908189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5188D5BD-DB18-4D3C-92D5-79A381EADF96}"/>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73A6C86D-68E3-41DB-A543-D1BC31993E52}"/>
              </a:ext>
            </a:extLst>
          </p:cNvPr>
          <p:cNvSpPr>
            <a:spLocks noGrp="1"/>
          </p:cNvSpPr>
          <p:nvPr>
            <p:ph type="body" orient="vert" idx="1"/>
          </p:nvPr>
        </p:nvSpPr>
        <p:spPr>
          <a:xfrm>
            <a:off x="838200" y="365125"/>
            <a:ext cx="7734300" cy="5811838"/>
          </a:xfrm>
        </p:spPr>
        <p:txBody>
          <a:bodyPr vert="eaVert"/>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2E102E2A-A88C-4B88-9508-80295F550F29}"/>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5" name="عنصر نائب للتذييل 4">
            <a:extLst>
              <a:ext uri="{FF2B5EF4-FFF2-40B4-BE49-F238E27FC236}">
                <a16:creationId xmlns:a16="http://schemas.microsoft.com/office/drawing/2014/main" id="{82C71B55-EDB1-4AFA-AEA3-FEF0BC7DBD61}"/>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DD0B69E-0BB5-4309-990F-DE5B78B87384}"/>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1347188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6F0D704-DD15-43AD-8ACA-F783D6CB56D0}"/>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39E15A3-0A2B-4436-9E6F-EC3509F999C3}"/>
              </a:ext>
            </a:extLst>
          </p:cNvPr>
          <p:cNvSpPr>
            <a:spLocks noGrp="1"/>
          </p:cNvSpPr>
          <p:nvPr>
            <p:ph idx="1"/>
          </p:nvPr>
        </p:nvSpPr>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9770A5B-0014-4C4B-BFF0-DE652A3B97F2}"/>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5" name="عنصر نائب للتذييل 4">
            <a:extLst>
              <a:ext uri="{FF2B5EF4-FFF2-40B4-BE49-F238E27FC236}">
                <a16:creationId xmlns:a16="http://schemas.microsoft.com/office/drawing/2014/main" id="{F2DFCD2D-F7DE-430E-A155-6531618051B4}"/>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3DF42CF7-9A9C-4545-997D-3718EECB2839}"/>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3697183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0F4DF37-E7A4-4398-848B-1D11FB93A8E2}"/>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895AAFE2-2BF8-4B1D-B939-838D0B1DDB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حرر أنماط نص الشكل الرئيسي</a:t>
            </a:r>
          </a:p>
        </p:txBody>
      </p:sp>
      <p:sp>
        <p:nvSpPr>
          <p:cNvPr id="4" name="عنصر نائب للتاريخ 3">
            <a:extLst>
              <a:ext uri="{FF2B5EF4-FFF2-40B4-BE49-F238E27FC236}">
                <a16:creationId xmlns:a16="http://schemas.microsoft.com/office/drawing/2014/main" id="{C3DF4893-069B-4D5C-AE8A-E89D1433DCED}"/>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5" name="عنصر نائب للتذييل 4">
            <a:extLst>
              <a:ext uri="{FF2B5EF4-FFF2-40B4-BE49-F238E27FC236}">
                <a16:creationId xmlns:a16="http://schemas.microsoft.com/office/drawing/2014/main" id="{9B9C1C7A-4437-48E0-B5BB-EE959EC913CD}"/>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55E33E74-BFA1-4030-A65C-6E0444096D98}"/>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2556709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F2E57D0-A969-44C2-A213-0571F6AB4877}"/>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32B39CE-1222-4AF9-A92E-8CD1C3A91601}"/>
              </a:ext>
            </a:extLst>
          </p:cNvPr>
          <p:cNvSpPr>
            <a:spLocks noGrp="1"/>
          </p:cNvSpPr>
          <p:nvPr>
            <p:ph sz="half" idx="1"/>
          </p:nvPr>
        </p:nvSpPr>
        <p:spPr>
          <a:xfrm>
            <a:off x="838200" y="1825625"/>
            <a:ext cx="5181600" cy="435133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1F1C119A-10BD-44FF-A200-8514633731C7}"/>
              </a:ext>
            </a:extLst>
          </p:cNvPr>
          <p:cNvSpPr>
            <a:spLocks noGrp="1"/>
          </p:cNvSpPr>
          <p:nvPr>
            <p:ph sz="half" idx="2"/>
          </p:nvPr>
        </p:nvSpPr>
        <p:spPr>
          <a:xfrm>
            <a:off x="6172200" y="1825625"/>
            <a:ext cx="5181600" cy="435133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D403E8D1-9F3F-4FE8-B3F0-716419312BAD}"/>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6" name="عنصر نائب للتذييل 5">
            <a:extLst>
              <a:ext uri="{FF2B5EF4-FFF2-40B4-BE49-F238E27FC236}">
                <a16:creationId xmlns:a16="http://schemas.microsoft.com/office/drawing/2014/main" id="{CCC4BA2B-341A-4F52-95C0-4FE2A8FAA535}"/>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BA09A536-BC80-4EC6-815A-F4BA65376315}"/>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3827770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12F569E-2244-4C68-8378-F241726EC27C}"/>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37007637-44EB-43A5-8E8D-11A0265133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حرر أنماط نص الشكل الرئيسي</a:t>
            </a:r>
          </a:p>
        </p:txBody>
      </p:sp>
      <p:sp>
        <p:nvSpPr>
          <p:cNvPr id="4" name="عنصر نائب للمحتوى 3">
            <a:extLst>
              <a:ext uri="{FF2B5EF4-FFF2-40B4-BE49-F238E27FC236}">
                <a16:creationId xmlns:a16="http://schemas.microsoft.com/office/drawing/2014/main" id="{FAFC0B67-C102-4D68-BE84-FFF9FE0E5955}"/>
              </a:ext>
            </a:extLst>
          </p:cNvPr>
          <p:cNvSpPr>
            <a:spLocks noGrp="1"/>
          </p:cNvSpPr>
          <p:nvPr>
            <p:ph sz="half" idx="2"/>
          </p:nvPr>
        </p:nvSpPr>
        <p:spPr>
          <a:xfrm>
            <a:off x="839788" y="2505075"/>
            <a:ext cx="5157787" cy="368458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02DDBBF8-1651-4A61-85F4-0A0BFDD0E5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حرر أنماط نص الشكل الرئيسي</a:t>
            </a:r>
          </a:p>
        </p:txBody>
      </p:sp>
      <p:sp>
        <p:nvSpPr>
          <p:cNvPr id="6" name="عنصر نائب للمحتوى 5">
            <a:extLst>
              <a:ext uri="{FF2B5EF4-FFF2-40B4-BE49-F238E27FC236}">
                <a16:creationId xmlns:a16="http://schemas.microsoft.com/office/drawing/2014/main" id="{90E652D0-8AF3-4B92-92AB-B6CD8ACDD93E}"/>
              </a:ext>
            </a:extLst>
          </p:cNvPr>
          <p:cNvSpPr>
            <a:spLocks noGrp="1"/>
          </p:cNvSpPr>
          <p:nvPr>
            <p:ph sz="quarter" idx="4"/>
          </p:nvPr>
        </p:nvSpPr>
        <p:spPr>
          <a:xfrm>
            <a:off x="6172200" y="2505075"/>
            <a:ext cx="5183188" cy="368458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62DAA341-9DE6-4EAA-8C36-EF64165083A2}"/>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8" name="عنصر نائب للتذييل 7">
            <a:extLst>
              <a:ext uri="{FF2B5EF4-FFF2-40B4-BE49-F238E27FC236}">
                <a16:creationId xmlns:a16="http://schemas.microsoft.com/office/drawing/2014/main" id="{14F265FC-14F2-4852-B724-36FB15521296}"/>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A0822786-5411-48A0-B0AB-23FBE63EF251}"/>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76045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8D70BC4-6D93-423F-A478-D0A9C6F07A03}"/>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AED91752-46E6-4C6B-9AC2-55471CBCF3A7}"/>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4" name="عنصر نائب للتذييل 3">
            <a:extLst>
              <a:ext uri="{FF2B5EF4-FFF2-40B4-BE49-F238E27FC236}">
                <a16:creationId xmlns:a16="http://schemas.microsoft.com/office/drawing/2014/main" id="{91DBB4F2-25B1-45B5-9C7E-7A0D31028ABE}"/>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15846574-EB38-4FE6-83CA-1055451C04B7}"/>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149146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953D549D-2B46-41B9-9F11-231E7F33F94A}"/>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3" name="عنصر نائب للتذييل 2">
            <a:extLst>
              <a:ext uri="{FF2B5EF4-FFF2-40B4-BE49-F238E27FC236}">
                <a16:creationId xmlns:a16="http://schemas.microsoft.com/office/drawing/2014/main" id="{99C41DE7-35A6-47E3-8A41-B2325501E1CB}"/>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B26CA863-8AB9-4DDF-8A51-E3AA368EFCD6}"/>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2042971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3A69367-7B7F-497C-8CEC-EE8633216FE6}"/>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A959A554-D804-46E9-8158-A6B472F19B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88A77019-EB41-4F3B-9501-20AB29BD25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حرر أنماط نص الشكل الرئيسي</a:t>
            </a:r>
          </a:p>
        </p:txBody>
      </p:sp>
      <p:sp>
        <p:nvSpPr>
          <p:cNvPr id="5" name="عنصر نائب للتاريخ 4">
            <a:extLst>
              <a:ext uri="{FF2B5EF4-FFF2-40B4-BE49-F238E27FC236}">
                <a16:creationId xmlns:a16="http://schemas.microsoft.com/office/drawing/2014/main" id="{D7BA84A9-A7CF-4451-A74E-E18D52B70620}"/>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6" name="عنصر نائب للتذييل 5">
            <a:extLst>
              <a:ext uri="{FF2B5EF4-FFF2-40B4-BE49-F238E27FC236}">
                <a16:creationId xmlns:a16="http://schemas.microsoft.com/office/drawing/2014/main" id="{BB705FE8-D869-4A61-B893-9BBC67058B53}"/>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47AC4195-8077-46C2-9684-32355AA63E86}"/>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113475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7D183C6-0D91-42D7-8879-4277FF2C04D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0B00E3F8-DC05-485C-B50E-B7303FD69B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B653E5E0-13B5-491A-900D-219C60B6B8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حرر أنماط نص الشكل الرئيسي</a:t>
            </a:r>
          </a:p>
        </p:txBody>
      </p:sp>
      <p:sp>
        <p:nvSpPr>
          <p:cNvPr id="5" name="عنصر نائب للتاريخ 4">
            <a:extLst>
              <a:ext uri="{FF2B5EF4-FFF2-40B4-BE49-F238E27FC236}">
                <a16:creationId xmlns:a16="http://schemas.microsoft.com/office/drawing/2014/main" id="{55870044-EC26-49E2-B177-99C5E22B0350}"/>
              </a:ext>
            </a:extLst>
          </p:cNvPr>
          <p:cNvSpPr>
            <a:spLocks noGrp="1"/>
          </p:cNvSpPr>
          <p:nvPr>
            <p:ph type="dt" sz="half" idx="10"/>
          </p:nvPr>
        </p:nvSpPr>
        <p:spPr/>
        <p:txBody>
          <a:bodyPr/>
          <a:lstStyle/>
          <a:p>
            <a:fld id="{81331855-2626-4610-B546-4760775CDACF}" type="datetimeFigureOut">
              <a:rPr lang="ar-SA" smtClean="0"/>
              <a:t>28/06/39</a:t>
            </a:fld>
            <a:endParaRPr lang="ar-SA"/>
          </a:p>
        </p:txBody>
      </p:sp>
      <p:sp>
        <p:nvSpPr>
          <p:cNvPr id="6" name="عنصر نائب للتذييل 5">
            <a:extLst>
              <a:ext uri="{FF2B5EF4-FFF2-40B4-BE49-F238E27FC236}">
                <a16:creationId xmlns:a16="http://schemas.microsoft.com/office/drawing/2014/main" id="{41866F74-3CA5-4426-A4DD-A767E7C6B72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5662FE9F-F8A9-4531-B8B5-CB17A4199332}"/>
              </a:ext>
            </a:extLst>
          </p:cNvPr>
          <p:cNvSpPr>
            <a:spLocks noGrp="1"/>
          </p:cNvSpPr>
          <p:nvPr>
            <p:ph type="sldNum" sz="quarter" idx="12"/>
          </p:nvPr>
        </p:nvSpPr>
        <p:spPr/>
        <p:txBody>
          <a:bodyPr/>
          <a:lstStyle/>
          <a:p>
            <a:fld id="{59ABA0E3-6D85-43E8-A07E-F1268DC64F5B}" type="slidenum">
              <a:rPr lang="ar-SA" smtClean="0"/>
              <a:t>‹#›</a:t>
            </a:fld>
            <a:endParaRPr lang="ar-SA"/>
          </a:p>
        </p:txBody>
      </p:sp>
    </p:spTree>
    <p:extLst>
      <p:ext uri="{BB962C8B-B14F-4D97-AF65-F5344CB8AC3E}">
        <p14:creationId xmlns:p14="http://schemas.microsoft.com/office/powerpoint/2010/main" val="231520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59E8D666-C549-426C-9786-FBC8A7552879}"/>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2AADA69E-6973-4CC5-8D9B-96E746A72E60}"/>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28038EF6-65AC-4335-AB29-90B9EC5B263E}"/>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1331855-2626-4610-B546-4760775CDACF}" type="datetimeFigureOut">
              <a:rPr lang="ar-SA" smtClean="0"/>
              <a:t>28/06/39</a:t>
            </a:fld>
            <a:endParaRPr lang="ar-SA"/>
          </a:p>
        </p:txBody>
      </p:sp>
      <p:sp>
        <p:nvSpPr>
          <p:cNvPr id="5" name="عنصر نائب للتذييل 4">
            <a:extLst>
              <a:ext uri="{FF2B5EF4-FFF2-40B4-BE49-F238E27FC236}">
                <a16:creationId xmlns:a16="http://schemas.microsoft.com/office/drawing/2014/main" id="{2A5E8E33-210C-4515-9017-70AE4F2414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1CD05346-88D6-404B-A4C8-CE9AABB040DF}"/>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9ABA0E3-6D85-43E8-A07E-F1268DC64F5B}" type="slidenum">
              <a:rPr lang="ar-SA" smtClean="0"/>
              <a:t>‹#›</a:t>
            </a:fld>
            <a:endParaRPr lang="ar-SA"/>
          </a:p>
        </p:txBody>
      </p:sp>
    </p:spTree>
    <p:extLst>
      <p:ext uri="{BB962C8B-B14F-4D97-AF65-F5344CB8AC3E}">
        <p14:creationId xmlns:p14="http://schemas.microsoft.com/office/powerpoint/2010/main" val="2322957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AFD6A14D-4420-4611-8853-0C7947442E37}"/>
              </a:ext>
            </a:extLst>
          </p:cNvPr>
          <p:cNvSpPr/>
          <p:nvPr/>
        </p:nvSpPr>
        <p:spPr>
          <a:xfrm>
            <a:off x="338597" y="1828800"/>
            <a:ext cx="11634328" cy="298608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2" name="عنوان 1">
            <a:extLst>
              <a:ext uri="{FF2B5EF4-FFF2-40B4-BE49-F238E27FC236}">
                <a16:creationId xmlns:a16="http://schemas.microsoft.com/office/drawing/2014/main" id="{3A83A4C6-C450-4400-9165-82EBE628C1FF}"/>
              </a:ext>
            </a:extLst>
          </p:cNvPr>
          <p:cNvSpPr>
            <a:spLocks noGrp="1"/>
          </p:cNvSpPr>
          <p:nvPr>
            <p:ph type="ctrTitle"/>
          </p:nvPr>
        </p:nvSpPr>
        <p:spPr>
          <a:xfrm>
            <a:off x="742950" y="1041400"/>
            <a:ext cx="10958512" cy="2387600"/>
          </a:xfrm>
        </p:spPr>
        <p:txBody>
          <a:bodyPr/>
          <a:lstStyle/>
          <a:p>
            <a:r>
              <a:rPr lang="ar-SA" dirty="0"/>
              <a:t>أثر الاتجاهات الدينية على اقتصاديات الدول </a:t>
            </a:r>
          </a:p>
        </p:txBody>
      </p:sp>
      <p:sp>
        <p:nvSpPr>
          <p:cNvPr id="3" name="عنوان فرعي 2">
            <a:extLst>
              <a:ext uri="{FF2B5EF4-FFF2-40B4-BE49-F238E27FC236}">
                <a16:creationId xmlns:a16="http://schemas.microsoft.com/office/drawing/2014/main" id="{14F33349-E832-481E-94A9-C4CF5859D970}"/>
              </a:ext>
            </a:extLst>
          </p:cNvPr>
          <p:cNvSpPr>
            <a:spLocks noGrp="1"/>
          </p:cNvSpPr>
          <p:nvPr>
            <p:ph type="subTitle" idx="1"/>
          </p:nvPr>
        </p:nvSpPr>
        <p:spPr>
          <a:xfrm>
            <a:off x="1524000" y="3702051"/>
            <a:ext cx="9144000" cy="1655762"/>
          </a:xfrm>
        </p:spPr>
        <p:txBody>
          <a:bodyPr>
            <a:normAutofit/>
          </a:bodyPr>
          <a:lstStyle/>
          <a:p>
            <a:r>
              <a:rPr lang="ar-SA" sz="3600" dirty="0"/>
              <a:t>ماكس فيبر</a:t>
            </a:r>
          </a:p>
        </p:txBody>
      </p:sp>
    </p:spTree>
    <p:extLst>
      <p:ext uri="{BB962C8B-B14F-4D97-AF65-F5344CB8AC3E}">
        <p14:creationId xmlns:p14="http://schemas.microsoft.com/office/powerpoint/2010/main" val="189294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67B90D8F-8E44-455C-8BF4-DF805692D027}"/>
              </a:ext>
            </a:extLst>
          </p:cNvPr>
          <p:cNvSpPr>
            <a:spLocks noGrp="1"/>
          </p:cNvSpPr>
          <p:nvPr>
            <p:ph idx="1"/>
          </p:nvPr>
        </p:nvSpPr>
        <p:spPr>
          <a:xfrm>
            <a:off x="652463" y="1485900"/>
            <a:ext cx="11353800" cy="4691063"/>
          </a:xfrm>
        </p:spPr>
        <p:txBody>
          <a:bodyPr>
            <a:normAutofit fontScale="92500" lnSpcReduction="10000"/>
          </a:bodyPr>
          <a:lstStyle/>
          <a:p>
            <a:pPr marL="0" indent="0">
              <a:buNone/>
            </a:pPr>
            <a:br>
              <a:rPr lang="ar-SA" dirty="0"/>
            </a:br>
            <a:endParaRPr lang="ar-SA" dirty="0"/>
          </a:p>
          <a:p>
            <a:pPr marL="0" indent="0">
              <a:buNone/>
            </a:pPr>
            <a:r>
              <a:rPr lang="ar-SA" b="1" u="sng" dirty="0"/>
              <a:t>4- حَافِزُ الرِّبْحِ:</a:t>
            </a:r>
          </a:p>
          <a:p>
            <a:pPr marL="0" indent="0">
              <a:buNone/>
            </a:pPr>
            <a:r>
              <a:rPr lang="ar-SA" dirty="0"/>
              <a:t>يعدُّ حافز الرِّبح في النِّظام الرَّأسماليِّ هو الدَّافع الأساسيُّ لزيادة الإنتاج، وهو المحرِّك الرَّئيسيُّ لأيِّ قرار يتَّخذه المنتجون، فكل فرد في هذا النِّظام إنَّما يتصرَّف بما تمليه عليه مصلحته الشَّخصيَّة، بما يتَّفق مع تحقيق أهدافه الخاصَّة، وبما أنَّ الرِّبح هو الفرق بين الإيرادات والتَّكاليف؛ فإنَّ المنتجين في النِّظام الرَّأسماليِّ يختارون النَّشاط الاقتصاديَّ الملائم لاستغلال الموارد بأفضل طريقة ممكنة، </a:t>
            </a:r>
            <a:br>
              <a:rPr lang="ar-SA" dirty="0"/>
            </a:br>
            <a:endParaRPr lang="ar-SA" dirty="0"/>
          </a:p>
          <a:p>
            <a:pPr marL="0" indent="0">
              <a:buNone/>
            </a:pPr>
            <a:r>
              <a:rPr lang="ar-SA" dirty="0"/>
              <a:t>وهذا الرِّبح في النِّظام الرَّأسماليِّ يُسمَّى عائد المخاطرة؛ لأنَّ الشَّخص صاحب المشروع يخاطر ويغامر؛ فقد يربح، أو يخسر، هذا، وقد أشار ((آدم سميث)) إلى وجود يدٍ خفيَّة تقف بين المصلحة الخاصَّة للفرد، وبين المصلحة العامَّة للمجتمع، فالفرد الَّذي يسعى لتحقيق أقصى ربح ممكن، إنَّما يقوم بإنتاج السِّلع الَّتي يزداد الطَّلب عليها، وبذلك فهو يلبِّي حاجة المجتمع لهذه السِّلعة، كما أنَّه يحقِّق المزيد من الأرباح.</a:t>
            </a:r>
          </a:p>
          <a:p>
            <a:pPr marL="0" indent="0">
              <a:buNone/>
            </a:pPr>
            <a:endParaRPr lang="ar-SA" dirty="0"/>
          </a:p>
          <a:p>
            <a:pPr marL="0" indent="0">
              <a:buNone/>
            </a:pPr>
            <a:endParaRPr lang="ar-SA" dirty="0"/>
          </a:p>
        </p:txBody>
      </p:sp>
      <p:sp>
        <p:nvSpPr>
          <p:cNvPr id="4" name="مستطيل 3">
            <a:extLst>
              <a:ext uri="{FF2B5EF4-FFF2-40B4-BE49-F238E27FC236}">
                <a16:creationId xmlns:a16="http://schemas.microsoft.com/office/drawing/2014/main" id="{3021B53D-D32F-45D2-BF5E-167E505A62CA}"/>
              </a:ext>
            </a:extLst>
          </p:cNvPr>
          <p:cNvSpPr/>
          <p:nvPr/>
        </p:nvSpPr>
        <p:spPr>
          <a:xfrm>
            <a:off x="4010485" y="528638"/>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5" name="عنوان 1">
            <a:extLst>
              <a:ext uri="{FF2B5EF4-FFF2-40B4-BE49-F238E27FC236}">
                <a16:creationId xmlns:a16="http://schemas.microsoft.com/office/drawing/2014/main" id="{02A4D5BF-17D0-4E25-9A73-96B565E23A77}"/>
              </a:ext>
            </a:extLst>
          </p:cNvPr>
          <p:cNvSpPr txBox="1">
            <a:spLocks/>
          </p:cNvSpPr>
          <p:nvPr/>
        </p:nvSpPr>
        <p:spPr>
          <a:xfrm>
            <a:off x="2681747" y="-122237"/>
            <a:ext cx="9144000" cy="238760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ar-SA" dirty="0"/>
              <a:t>النظام الرأسمالي </a:t>
            </a:r>
          </a:p>
        </p:txBody>
      </p:sp>
    </p:spTree>
    <p:extLst>
      <p:ext uri="{BB962C8B-B14F-4D97-AF65-F5344CB8AC3E}">
        <p14:creationId xmlns:p14="http://schemas.microsoft.com/office/powerpoint/2010/main" val="3193497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C513550-1AB0-4967-B3C1-4919A0919C95}"/>
              </a:ext>
            </a:extLst>
          </p:cNvPr>
          <p:cNvSpPr>
            <a:spLocks noGrp="1"/>
          </p:cNvSpPr>
          <p:nvPr>
            <p:ph idx="1"/>
          </p:nvPr>
        </p:nvSpPr>
        <p:spPr>
          <a:xfrm>
            <a:off x="185737" y="2371729"/>
            <a:ext cx="11820525" cy="5715000"/>
          </a:xfrm>
        </p:spPr>
        <p:txBody>
          <a:bodyPr>
            <a:normAutofit/>
          </a:bodyPr>
          <a:lstStyle/>
          <a:p>
            <a:pPr marL="0" indent="0">
              <a:buNone/>
            </a:pPr>
            <a:r>
              <a:rPr lang="ar-SA" b="1" dirty="0"/>
              <a:t>إيجابيات نظام </a:t>
            </a:r>
            <a:r>
              <a:rPr lang="ar-SA" b="1" dirty="0" err="1"/>
              <a:t>الـ"الرأسمالية</a:t>
            </a:r>
            <a:r>
              <a:rPr lang="ar-SA" b="1" dirty="0"/>
              <a:t>"</a:t>
            </a:r>
          </a:p>
          <a:p>
            <a:pPr marL="0" indent="0">
              <a:buNone/>
            </a:pPr>
            <a:r>
              <a:rPr lang="ar-SA" b="1" dirty="0"/>
              <a:t>هناك إيجابيات كثيرة لنظام الرأسمالية أهمها :</a:t>
            </a:r>
            <a:endParaRPr lang="ar-SA" dirty="0"/>
          </a:p>
          <a:p>
            <a:pPr marL="0" indent="0">
              <a:buNone/>
            </a:pPr>
            <a:r>
              <a:rPr lang="ar-SA" dirty="0"/>
              <a:t>1- المنافسة الحرة تؤدى إلى جودة الإنتاج والابتكار.</a:t>
            </a:r>
          </a:p>
          <a:p>
            <a:pPr marL="0" indent="0">
              <a:buNone/>
            </a:pPr>
            <a:r>
              <a:rPr lang="ar-SA" dirty="0"/>
              <a:t>2- تطوير القدرات العلمية يدفع بعجلة التطور والتقدم.</a:t>
            </a:r>
          </a:p>
          <a:p>
            <a:pPr marL="0" indent="0">
              <a:buNone/>
            </a:pPr>
            <a:r>
              <a:rPr lang="ar-SA" dirty="0"/>
              <a:t>3- تشجيع روح المبادرة.</a:t>
            </a:r>
          </a:p>
          <a:p>
            <a:pPr marL="0" indent="0">
              <a:buNone/>
            </a:pPr>
            <a:r>
              <a:rPr lang="ar-SA" dirty="0"/>
              <a:t>4- ارتفاع الدخل </a:t>
            </a:r>
            <a:r>
              <a:rPr lang="ar-SA" dirty="0" err="1"/>
              <a:t>القومى</a:t>
            </a:r>
            <a:r>
              <a:rPr lang="ar-SA" dirty="0"/>
              <a:t>.</a:t>
            </a:r>
          </a:p>
        </p:txBody>
      </p:sp>
      <p:sp>
        <p:nvSpPr>
          <p:cNvPr id="4" name="مستطيل 3">
            <a:extLst>
              <a:ext uri="{FF2B5EF4-FFF2-40B4-BE49-F238E27FC236}">
                <a16:creationId xmlns:a16="http://schemas.microsoft.com/office/drawing/2014/main" id="{B4B47F0A-CA95-42B7-B3EB-DD92D6292472}"/>
              </a:ext>
            </a:extLst>
          </p:cNvPr>
          <p:cNvSpPr/>
          <p:nvPr/>
        </p:nvSpPr>
        <p:spPr>
          <a:xfrm>
            <a:off x="4010485" y="528638"/>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5" name="عنوان 1">
            <a:extLst>
              <a:ext uri="{FF2B5EF4-FFF2-40B4-BE49-F238E27FC236}">
                <a16:creationId xmlns:a16="http://schemas.microsoft.com/office/drawing/2014/main" id="{2CB77597-8280-4E6D-97F3-52EC26681006}"/>
              </a:ext>
            </a:extLst>
          </p:cNvPr>
          <p:cNvSpPr txBox="1">
            <a:spLocks/>
          </p:cNvSpPr>
          <p:nvPr/>
        </p:nvSpPr>
        <p:spPr>
          <a:xfrm>
            <a:off x="2681747" y="-122237"/>
            <a:ext cx="9144000" cy="238760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ar-SA" dirty="0"/>
              <a:t>النظام الرأسمالي </a:t>
            </a:r>
          </a:p>
        </p:txBody>
      </p:sp>
    </p:spTree>
    <p:extLst>
      <p:ext uri="{BB962C8B-B14F-4D97-AF65-F5344CB8AC3E}">
        <p14:creationId xmlns:p14="http://schemas.microsoft.com/office/powerpoint/2010/main" val="3812086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C513550-1AB0-4967-B3C1-4919A0919C95}"/>
              </a:ext>
            </a:extLst>
          </p:cNvPr>
          <p:cNvSpPr>
            <a:spLocks noGrp="1"/>
          </p:cNvSpPr>
          <p:nvPr>
            <p:ph idx="1"/>
          </p:nvPr>
        </p:nvSpPr>
        <p:spPr>
          <a:xfrm>
            <a:off x="185737" y="2371729"/>
            <a:ext cx="11820525" cy="5715000"/>
          </a:xfrm>
        </p:spPr>
        <p:txBody>
          <a:bodyPr>
            <a:normAutofit/>
          </a:bodyPr>
          <a:lstStyle/>
          <a:p>
            <a:pPr marL="0" indent="0">
              <a:buNone/>
            </a:pPr>
            <a:r>
              <a:rPr lang="ar-SA" sz="2400" b="1" dirty="0"/>
              <a:t>الآثار السلبية للنظام الرأسمالي على المجتمعات : </a:t>
            </a:r>
          </a:p>
          <a:p>
            <a:pPr marL="0" indent="0">
              <a:buNone/>
            </a:pPr>
            <a:r>
              <a:rPr lang="ar-SA" sz="2000" dirty="0"/>
              <a:t>1- ظهور الطبقية واستغلال العمال بسبب مبدأ الأسعار الحرة </a:t>
            </a:r>
            <a:r>
              <a:rPr lang="ar-SA" sz="2000" dirty="0" err="1"/>
              <a:t>التى</a:t>
            </a:r>
            <a:r>
              <a:rPr lang="ar-SA" sz="2000" dirty="0"/>
              <a:t> يعتمد عليه النظام.</a:t>
            </a:r>
          </a:p>
          <a:p>
            <a:pPr marL="0" indent="0">
              <a:buNone/>
            </a:pPr>
            <a:r>
              <a:rPr lang="ar-SA" sz="2000" dirty="0"/>
              <a:t>2- تركز الثروة </a:t>
            </a:r>
            <a:r>
              <a:rPr lang="ar-SA" sz="2000" dirty="0" err="1"/>
              <a:t>فى</a:t>
            </a:r>
            <a:r>
              <a:rPr lang="ar-SA" sz="2000" dirty="0"/>
              <a:t> </a:t>
            </a:r>
            <a:r>
              <a:rPr lang="ar-SA" sz="2000" dirty="0" err="1"/>
              <a:t>ايدى</a:t>
            </a:r>
            <a:r>
              <a:rPr lang="ar-SA" sz="2000" dirty="0"/>
              <a:t> قليلة من المجتمع.</a:t>
            </a:r>
          </a:p>
          <a:p>
            <a:pPr marL="0" indent="0">
              <a:buNone/>
            </a:pPr>
            <a:r>
              <a:rPr lang="ar-SA" sz="2000" dirty="0"/>
              <a:t>3- الاهتمام بالماديات على حساب أشياء أخرى.</a:t>
            </a:r>
          </a:p>
          <a:p>
            <a:pPr marL="0" indent="0">
              <a:buNone/>
            </a:pPr>
            <a:r>
              <a:rPr lang="ar-SA" sz="2000" dirty="0"/>
              <a:t>4- حدوث أزمات اقتصادية حادة وتزايد حجم البطالة.</a:t>
            </a:r>
          </a:p>
          <a:p>
            <a:pPr marL="0" indent="0">
              <a:buNone/>
            </a:pPr>
            <a:r>
              <a:rPr lang="ar-SA" sz="2000" dirty="0"/>
              <a:t>5- تقييد الحكومات والسياسات أمام الكيانات الاقتصادية الرأسمالية الضخمة والتأثير على القرار </a:t>
            </a:r>
            <a:r>
              <a:rPr lang="ar-SA" sz="2000" dirty="0" err="1"/>
              <a:t>السياسى</a:t>
            </a:r>
            <a:r>
              <a:rPr lang="ar-SA" sz="2000" dirty="0"/>
              <a:t> والتحكم فيه مما يؤدى إلى انحياز السياسة لطبقة بعينها، وهو ما ينتج عنه ضعف الخدمات العامة وخصوصا </a:t>
            </a:r>
            <a:r>
              <a:rPr lang="ar-SA" sz="2000" dirty="0" err="1"/>
              <a:t>فى</a:t>
            </a:r>
            <a:r>
              <a:rPr lang="ar-SA" sz="2000" dirty="0"/>
              <a:t> الدول النامية.</a:t>
            </a:r>
          </a:p>
        </p:txBody>
      </p:sp>
      <p:sp>
        <p:nvSpPr>
          <p:cNvPr id="4" name="مستطيل 3">
            <a:extLst>
              <a:ext uri="{FF2B5EF4-FFF2-40B4-BE49-F238E27FC236}">
                <a16:creationId xmlns:a16="http://schemas.microsoft.com/office/drawing/2014/main" id="{B4B47F0A-CA95-42B7-B3EB-DD92D6292472}"/>
              </a:ext>
            </a:extLst>
          </p:cNvPr>
          <p:cNvSpPr/>
          <p:nvPr/>
        </p:nvSpPr>
        <p:spPr>
          <a:xfrm>
            <a:off x="4010485" y="528638"/>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5" name="عنوان 1">
            <a:extLst>
              <a:ext uri="{FF2B5EF4-FFF2-40B4-BE49-F238E27FC236}">
                <a16:creationId xmlns:a16="http://schemas.microsoft.com/office/drawing/2014/main" id="{2CB77597-8280-4E6D-97F3-52EC26681006}"/>
              </a:ext>
            </a:extLst>
          </p:cNvPr>
          <p:cNvSpPr txBox="1">
            <a:spLocks/>
          </p:cNvSpPr>
          <p:nvPr/>
        </p:nvSpPr>
        <p:spPr>
          <a:xfrm>
            <a:off x="2681747" y="-122237"/>
            <a:ext cx="9144000" cy="238760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ar-SA" dirty="0"/>
              <a:t>النظام الرأسمالي </a:t>
            </a:r>
          </a:p>
        </p:txBody>
      </p:sp>
    </p:spTree>
    <p:extLst>
      <p:ext uri="{BB962C8B-B14F-4D97-AF65-F5344CB8AC3E}">
        <p14:creationId xmlns:p14="http://schemas.microsoft.com/office/powerpoint/2010/main" val="3786838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88818A8B-B3D1-498B-85E3-708102D880BA}"/>
              </a:ext>
            </a:extLst>
          </p:cNvPr>
          <p:cNvSpPr>
            <a:spLocks noGrp="1"/>
          </p:cNvSpPr>
          <p:nvPr>
            <p:ph idx="1"/>
          </p:nvPr>
        </p:nvSpPr>
        <p:spPr/>
        <p:txBody>
          <a:bodyPr/>
          <a:lstStyle/>
          <a:p>
            <a:pPr marL="0" indent="0">
              <a:buNone/>
            </a:pPr>
            <a:endParaRPr lang="ar-SA" dirty="0"/>
          </a:p>
          <a:p>
            <a:pPr marL="0" indent="0">
              <a:buNone/>
            </a:pPr>
            <a:r>
              <a:rPr lang="ar-SA" b="1" dirty="0"/>
              <a:t>6- </a:t>
            </a:r>
            <a:r>
              <a:rPr lang="ar-SA" dirty="0"/>
              <a:t>المَنْفَعَةُ المَادِّيَّةُ:</a:t>
            </a:r>
          </a:p>
          <a:p>
            <a:pPr marL="0" indent="0">
              <a:buNone/>
            </a:pPr>
            <a:r>
              <a:rPr lang="ar-SA" dirty="0"/>
              <a:t>يقوم النِّظام الاقتصاديُّ الرَّأسماليُّ على المنفعة المادِّيَّة، فسعادة الفرد والمجتمع تتركَّز في تحقيق اللَّذة، وتجنُّب الأمل بمعناهما الحسيِّ، وكلَّما كانت السِّلعة، أو الخدمة قادرة على إشباع حاجة بشريَّة في لحظة معيَّنة، وفي وقت معيَّن؛ تحقِّق مفهوم المنفعة، وتعتمد درجة المنفعة على شدَّة إشباع حاجة بشريَّة معيَّنة بسلعة معيَّنة.</a:t>
            </a:r>
          </a:p>
          <a:p>
            <a:pPr marL="0" indent="0">
              <a:buNone/>
            </a:pPr>
            <a:endParaRPr lang="ar-SA" dirty="0"/>
          </a:p>
        </p:txBody>
      </p:sp>
      <p:sp>
        <p:nvSpPr>
          <p:cNvPr id="4" name="مستطيل 3">
            <a:extLst>
              <a:ext uri="{FF2B5EF4-FFF2-40B4-BE49-F238E27FC236}">
                <a16:creationId xmlns:a16="http://schemas.microsoft.com/office/drawing/2014/main" id="{651E9348-A231-47B0-BBDA-0E17EF637E68}"/>
              </a:ext>
            </a:extLst>
          </p:cNvPr>
          <p:cNvSpPr/>
          <p:nvPr/>
        </p:nvSpPr>
        <p:spPr>
          <a:xfrm>
            <a:off x="4010485" y="528638"/>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5" name="عنوان 1">
            <a:extLst>
              <a:ext uri="{FF2B5EF4-FFF2-40B4-BE49-F238E27FC236}">
                <a16:creationId xmlns:a16="http://schemas.microsoft.com/office/drawing/2014/main" id="{EB3A1840-207A-4BD3-AFC1-35B1018CB650}"/>
              </a:ext>
            </a:extLst>
          </p:cNvPr>
          <p:cNvSpPr txBox="1">
            <a:spLocks/>
          </p:cNvSpPr>
          <p:nvPr/>
        </p:nvSpPr>
        <p:spPr>
          <a:xfrm>
            <a:off x="2681747" y="-122237"/>
            <a:ext cx="9144000" cy="238760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ar-SA" dirty="0"/>
              <a:t>النظام الرأسمالي </a:t>
            </a:r>
          </a:p>
        </p:txBody>
      </p:sp>
    </p:spTree>
    <p:extLst>
      <p:ext uri="{BB962C8B-B14F-4D97-AF65-F5344CB8AC3E}">
        <p14:creationId xmlns:p14="http://schemas.microsoft.com/office/powerpoint/2010/main" val="1580851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9F4A2CB4-3785-4407-9B66-BA16BE0142C0}"/>
              </a:ext>
            </a:extLst>
          </p:cNvPr>
          <p:cNvSpPr>
            <a:spLocks noGrp="1"/>
          </p:cNvSpPr>
          <p:nvPr>
            <p:ph idx="1"/>
          </p:nvPr>
        </p:nvSpPr>
        <p:spPr>
          <a:xfrm>
            <a:off x="100013" y="1825625"/>
            <a:ext cx="11725733" cy="4503737"/>
          </a:xfrm>
        </p:spPr>
        <p:txBody>
          <a:bodyPr>
            <a:normAutofit fontScale="70000" lnSpcReduction="20000"/>
          </a:bodyPr>
          <a:lstStyle/>
          <a:p>
            <a:endParaRPr lang="ar-SA" dirty="0"/>
          </a:p>
          <a:p>
            <a:pPr marL="0" indent="0">
              <a:buNone/>
            </a:pPr>
            <a:r>
              <a:rPr lang="ar-SA" dirty="0"/>
              <a:t>وقد جعل النِّظام الرَّأسماليُّ أفراد مجتمعه يعيشون في صراع مستمرٍّ لتحقيق أقصى منفعة مادِّيَّة ممكنة، وأهمل المنافع الرُّوحيَّة، والقيم الأخلاقيَّة، والاعتبارات غير الاقتصاديَّة.</a:t>
            </a:r>
            <a:br>
              <a:rPr lang="ar-SA" dirty="0"/>
            </a:br>
            <a:endParaRPr lang="ar-SA" dirty="0"/>
          </a:p>
          <a:p>
            <a:pPr marL="0" indent="0">
              <a:buNone/>
            </a:pPr>
            <a:r>
              <a:rPr lang="ar-SA" dirty="0"/>
              <a:t>وقد أدَّى سيادة مفهوم المنفعة المادِّيَّة كنتاج للحرِّيَّة الواسعة إلى فوضى في الاعتقاد، وفي السلوك، فباسم المنفعة اتَّخذ النِّظام الرَّأسماليُّ العلمانيَّة مذهبًا وشعارًا، فتمرَّد على الدِّين وأبعده عن مناحي الحياة؛ تأثُّرًا بالدَّور الكَنَسِيِّ في أوربا الَّذي تدخَّل في كلِّ شيء باسم الدِّين زورًا، وبهتانًا، وتحريفًا، وتضليلًا.</a:t>
            </a:r>
          </a:p>
          <a:p>
            <a:pPr marL="0" indent="0">
              <a:buNone/>
            </a:pPr>
            <a:r>
              <a:rPr lang="ar-SA" dirty="0"/>
              <a:t>وباسم المنفعة حكمت الرَّأسماليَّة قبضتها من خلال الشَّركات متعدِّدة الجنسيَّات على أكثر اقتصاديَّات دول العالم، تحت ستار العولمة، وما نتج عن ذلك من غزو، واستعمار اقتصاديٍّ، أدَّى إلى أيلولة معظم ثروات العالم إلى أيدي الاحتكارات الرَّأسماليَّة، والمصارف الرِّبويَّة، والمقامرين في الأسواق العالميَّة .</a:t>
            </a:r>
            <a:br>
              <a:rPr lang="ar-SA" dirty="0"/>
            </a:br>
            <a:endParaRPr lang="ar-SA" dirty="0"/>
          </a:p>
          <a:p>
            <a:pPr marL="0" indent="0">
              <a:buNone/>
            </a:pPr>
            <a:r>
              <a:rPr lang="ar-SA" dirty="0"/>
              <a:t>إنَّ النِّظام الرَّأسماليَّ بعيوبه الفادحة، ومثالبه الواضحة هو سرُّ تلك الأزمات الماليَّة الَّتي توالت على الدُّول العظمى، والَّتي اتَّخذت من الرَّأسماليَّة منهجًا لها.</a:t>
            </a:r>
          </a:p>
          <a:p>
            <a:pPr marL="0" indent="0">
              <a:buNone/>
            </a:pPr>
            <a:r>
              <a:rPr lang="ar-SA" dirty="0"/>
              <a:t>فرفع الحماية عن المستهلكين، والانحرافات الَّتي حلَّت بالمنتجين هي ثمرة الاحتكار.</a:t>
            </a:r>
          </a:p>
          <a:p>
            <a:pPr marL="0" indent="0">
              <a:buNone/>
            </a:pPr>
            <a:r>
              <a:rPr lang="ar-SA" dirty="0"/>
              <a:t>وترنَّح الاقتصاد بسبب الرِّبا، والقمار، والأثرة، والأنانيَّة الَّتي طغت في النِّظام الرَّأسماليِّ بسبب الحرص على المنفعة المادِّيَّة دون مراعاة لجانب القيم، والأخلاق، والمنافع الرُّوحيَّة.</a:t>
            </a:r>
          </a:p>
          <a:p>
            <a:endParaRPr lang="ar-SA" dirty="0"/>
          </a:p>
        </p:txBody>
      </p:sp>
      <p:sp>
        <p:nvSpPr>
          <p:cNvPr id="4" name="مستطيل 3">
            <a:extLst>
              <a:ext uri="{FF2B5EF4-FFF2-40B4-BE49-F238E27FC236}">
                <a16:creationId xmlns:a16="http://schemas.microsoft.com/office/drawing/2014/main" id="{408B77AD-CA13-4441-8DBF-1A2292BD9593}"/>
              </a:ext>
            </a:extLst>
          </p:cNvPr>
          <p:cNvSpPr/>
          <p:nvPr/>
        </p:nvSpPr>
        <p:spPr>
          <a:xfrm>
            <a:off x="4010485" y="528638"/>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5" name="عنوان 1">
            <a:extLst>
              <a:ext uri="{FF2B5EF4-FFF2-40B4-BE49-F238E27FC236}">
                <a16:creationId xmlns:a16="http://schemas.microsoft.com/office/drawing/2014/main" id="{AEAC6886-FCEF-4A7B-8C7B-799CD6700DB9}"/>
              </a:ext>
            </a:extLst>
          </p:cNvPr>
          <p:cNvSpPr txBox="1">
            <a:spLocks/>
          </p:cNvSpPr>
          <p:nvPr/>
        </p:nvSpPr>
        <p:spPr>
          <a:xfrm>
            <a:off x="2681747" y="-122237"/>
            <a:ext cx="9144000" cy="238760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ar-SA" dirty="0"/>
              <a:t>النظام الرأسمالي </a:t>
            </a:r>
          </a:p>
        </p:txBody>
      </p:sp>
    </p:spTree>
    <p:extLst>
      <p:ext uri="{BB962C8B-B14F-4D97-AF65-F5344CB8AC3E}">
        <p14:creationId xmlns:p14="http://schemas.microsoft.com/office/powerpoint/2010/main" val="4273754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800100" y="3201987"/>
            <a:ext cx="11044238" cy="2598737"/>
          </a:xfrm>
        </p:spPr>
        <p:txBody>
          <a:bodyPr>
            <a:normAutofit fontScale="92500" lnSpcReduction="20000"/>
          </a:bodyPr>
          <a:lstStyle/>
          <a:p>
            <a:r>
              <a:rPr lang="ar-SA" sz="3000" b="1" u="sng" dirty="0"/>
              <a:t>مَفْهُومُ النِّظَامِ الاقْتِصَادِيِّ الاشْتِرَاكِيِّ وَتَأْسِيسُهُ:</a:t>
            </a:r>
          </a:p>
          <a:p>
            <a:r>
              <a:rPr lang="ar-SA" sz="3000" dirty="0"/>
              <a:t>النِّظام الاشتراكي هو ذلك النِّظام الَّذي يقوم على الملكيَّة الجماعيَّة لوسائل الإنتاج، وتحكم الدَّولة في إدارة، وتسيير، وممارسة النَّشاط الاقتصاديِّ من خلال التَّخطيط المركزيِّ وقد تمَّ تطبيق الفكر الاشتراكيِّ من خلال تبنِّي الثَّورة البلشفيَّة في العام 1917م للاشتراكيَّة الماركسيَّة أو العلميَّة، وإقامة أوَّل دولة اشتراكيَّة ماركسيَّة في جمهوريَّة الاتِّحاد السُّوفييتِّي.</a:t>
            </a:r>
          </a:p>
          <a:p>
            <a:br>
              <a:rPr lang="ar-SA" dirty="0"/>
            </a:br>
            <a:br>
              <a:rPr lang="ar-SA" dirty="0"/>
            </a:br>
            <a:endParaRPr lang="ar-SA"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378919" y="127002"/>
            <a:ext cx="9144000" cy="2387600"/>
          </a:xfrm>
        </p:spPr>
        <p:txBody>
          <a:bodyPr/>
          <a:lstStyle/>
          <a:p>
            <a:r>
              <a:rPr lang="ar-SA" dirty="0"/>
              <a:t>النظام الاشتراكي</a:t>
            </a:r>
          </a:p>
        </p:txBody>
      </p:sp>
    </p:spTree>
    <p:extLst>
      <p:ext uri="{BB962C8B-B14F-4D97-AF65-F5344CB8AC3E}">
        <p14:creationId xmlns:p14="http://schemas.microsoft.com/office/powerpoint/2010/main" val="1534168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9"/>
            <a:ext cx="11044238" cy="2598737"/>
          </a:xfrm>
        </p:spPr>
        <p:txBody>
          <a:bodyPr>
            <a:noAutofit/>
          </a:bodyPr>
          <a:lstStyle/>
          <a:p>
            <a:r>
              <a:rPr lang="ar-SA" sz="2800" b="1" u="sng" dirty="0"/>
              <a:t>1- ضَعْفُ الحَافِزِ لِإِنْجَازِ الأَعْمَالِ المُخْتَلِفَةِ:</a:t>
            </a:r>
          </a:p>
          <a:p>
            <a:r>
              <a:rPr lang="ar-SA" sz="2000" dirty="0"/>
              <a:t>فحرمان الأفراد من حقِّ الملكيَّة الخاصَّة أمرٌ يتنافى مع الفطرة والطَّبيعة البشريَّة، ويؤثِّر في الحافز الفرديِّ لإنجاز الأعمال تأثيرًا سيِّئًا، "فحقُّ الملكيَّة الفرديَّة إذا منع؛ فلا مكان للحافز على الإنتاج، أو الحافز على الابتكار والتَّجديد، ولا صوت يعلو على صوت اللَّامبالاة والإهمال، ويصبح النَّاس في النِّهاية شركاء في الفقر والحرمان، وينتكس الشُّعور القوميُّ الَّذي اتَّخذه النِّظام الاشتراكيُّ على غير الحقيقة حافزًا للإنتاج" .</a:t>
            </a:r>
          </a:p>
          <a:p>
            <a:r>
              <a:rPr lang="ar-SA" sz="2800" b="1" u="sng" dirty="0"/>
              <a:t>2- انْخِفَاضُ إِنْتَاجِيَّةِ العُمَّالِ:</a:t>
            </a:r>
          </a:p>
          <a:p>
            <a:r>
              <a:rPr lang="ar-SA" sz="2000" dirty="0"/>
              <a:t>فالعامل عندما لا يجد نظامًا فعلًا للحوافز، فكلُّ عامل يتسلَّم أجرًا محدَّدًا بغضِّ النَّظر عن إنتاجيَّته، وفقًا لقاعدة: "مِنْ كُلِّ فَرْدٍ حَسَبَ قُدْرَتِهِ، وَلِكُلٍّ حَسَبَ حَاجَتِهِ".</a:t>
            </a:r>
          </a:p>
          <a:p>
            <a:r>
              <a:rPr lang="ar-SA" sz="2800" b="1" u="sng" dirty="0"/>
              <a:t>3- قِلَّةُ الكَفَاءَةِ الاقْتِصَادِيَّةِ والإِنْتَاجِيَّةِ فِي تَخْصِيصِ المَوَارِدِ، وَسِيَادَةِ التَّعْقِيدِ وَالبَيْرُوقْرَاطِيَّةِ:</a:t>
            </a:r>
          </a:p>
          <a:p>
            <a:r>
              <a:rPr lang="ar-SA" sz="2000" dirty="0"/>
              <a:t>فتركُّزُ السُّلطةِ في يد مجموعة قليلة من صانعي القرار حَالَ دُونَ تَحْقِيقِ الكفاءة الاقتصاديَّة والإنتاجيَّة في تخصيص الموارد، وسيادة التَّعقيد والبيروقراطيَّة.</a:t>
            </a:r>
          </a:p>
          <a:p>
            <a:br>
              <a:rPr lang="ar-SA" sz="2000" dirty="0"/>
            </a:br>
            <a:endParaRPr lang="ar-SA" sz="20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353785" y="429658"/>
            <a:ext cx="7838215" cy="2084944"/>
          </a:xfrm>
        </p:spPr>
        <p:txBody>
          <a:bodyPr>
            <a:normAutofit/>
          </a:bodyPr>
          <a:lstStyle/>
          <a:p>
            <a:r>
              <a:rPr lang="ar-SA" sz="4800" dirty="0"/>
              <a:t>تأثير النظام الاشتراكي على المجتمعات</a:t>
            </a:r>
          </a:p>
        </p:txBody>
      </p:sp>
    </p:spTree>
    <p:extLst>
      <p:ext uri="{BB962C8B-B14F-4D97-AF65-F5344CB8AC3E}">
        <p14:creationId xmlns:p14="http://schemas.microsoft.com/office/powerpoint/2010/main" val="2819429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9"/>
            <a:ext cx="11044238" cy="2598737"/>
          </a:xfrm>
        </p:spPr>
        <p:txBody>
          <a:bodyPr>
            <a:noAutofit/>
          </a:bodyPr>
          <a:lstStyle/>
          <a:p>
            <a:r>
              <a:rPr lang="ar-SA" sz="3200" b="1" u="sng" dirty="0"/>
              <a:t>4- عَدَمُ تَحْقِيقِ الكِفَايَةِ وَالعَدْلِ:</a:t>
            </a:r>
          </a:p>
          <a:p>
            <a:r>
              <a:rPr lang="ar-SA" sz="2800" dirty="0"/>
              <a:t>لقد عجزت الاشتراكيَّة الماركسيَّة "عن تحقيق الكفاءة الإنتاجيَّة والاقتصاديَّة، والعدالة، والرَّفاهية لشعوبها، بل قهرت حرِّيَّة الأفراد، وأبادت أصولهم بل وأرواحهم، وأصبحت العدالة في التَّوزيع أمرًا يستحيل تواجده، وحلَّ محلَّها الاستغلال" .</a:t>
            </a:r>
          </a:p>
          <a:p>
            <a:r>
              <a:rPr lang="ar-SA" sz="2800" dirty="0"/>
              <a:t>إنَّ النِّظام الاشتراكيَّ نظام ثبت فشله على الأقلِّ على المستوى الإنساني، فقد تحوَّل إلى وحش مفترس فَتَكَ بشعبه اقتصاديًّا، واجتماعيًّا، وسياسيًّا، فبعد إنكاره للإله وللرِّسالات السَّماويَّة، فشت فيه الدِّكتاتوريَّة، وتفشَّى الاستبداد السِّياسيُّ، الَّذي أصبح جلُّ همِّه القضاء على الكرامة، والمشاركة الفعَّالة، والتَّجاوب الإيجابيِّ لجماهير النَّاس، ولم يبق في نفوس النَّاس سوى الكره، والحقد، وعدم المبالاة.</a:t>
            </a:r>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353785" y="429658"/>
            <a:ext cx="7838215" cy="2084944"/>
          </a:xfrm>
        </p:spPr>
        <p:txBody>
          <a:bodyPr>
            <a:normAutofit/>
          </a:bodyPr>
          <a:lstStyle/>
          <a:p>
            <a:r>
              <a:rPr lang="ar-SA" sz="4800" dirty="0"/>
              <a:t>تأثير النظام الاشتراكي على المجتمعات</a:t>
            </a:r>
          </a:p>
        </p:txBody>
      </p:sp>
    </p:spTree>
    <p:extLst>
      <p:ext uri="{BB962C8B-B14F-4D97-AF65-F5344CB8AC3E}">
        <p14:creationId xmlns:p14="http://schemas.microsoft.com/office/powerpoint/2010/main" val="383686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9"/>
            <a:ext cx="11044238" cy="2598737"/>
          </a:xfrm>
        </p:spPr>
        <p:txBody>
          <a:bodyPr>
            <a:noAutofit/>
          </a:bodyPr>
          <a:lstStyle/>
          <a:p>
            <a:r>
              <a:rPr lang="ar-SA" sz="3200" b="1" u="sng" dirty="0"/>
              <a:t>النظام الاقتصادي الإسلامي: </a:t>
            </a:r>
            <a:r>
              <a:rPr lang="ar-SA" sz="2800" dirty="0"/>
              <a:t>هو مجموعة الأحكام والقواعد والوسائل التي تطبق على النشاط الاقتصادي في المجتمع المسلم -طبق على امتداد التاريخ الإسلامي- لحل مشاكله الاقتصادية في النواحي الإنتاجية والتوزيعية والتبادلية كما يتضمن هذا النظام ما يتعلق بتوزيع الثروة وتملكها والتصرف فيها.</a:t>
            </a:r>
          </a:p>
          <a:p>
            <a:r>
              <a:rPr lang="ar-SA" sz="2800" dirty="0"/>
              <a:t>والنظام الاقتصادي الإسلامي نظام شامل؛ لأن دين الإسلام دين شامل ينظم علاقة العبد بربه وعلاقته بإخوانه في المجتمع، فقد قدم النظام الاقتصادي الإسلامي القواعد لكل أنواع العلاقات والمعاملات الاقتصادية في مجالات الملكية والحرية والعدالة والضمان الاجتماعي وتدخل الحكومة وتوازن المصالح، ونظم شؤون الفرد والجماعة والدولة في مختلف النواحي الشخصية والاجتماعية والسياسية، والاقتصادية في السلم والحرب.</a:t>
            </a:r>
            <a:br>
              <a:rPr lang="ar-SA" sz="2800" dirty="0"/>
            </a:br>
            <a:br>
              <a:rPr lang="ar-SA" sz="2800" dirty="0"/>
            </a:br>
            <a:endParaRPr lang="ar-SA" sz="28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353785" y="429658"/>
            <a:ext cx="7838215" cy="2084944"/>
          </a:xfrm>
        </p:spPr>
        <p:txBody>
          <a:bodyPr>
            <a:normAutofit/>
          </a:bodyPr>
          <a:lstStyle/>
          <a:p>
            <a:r>
              <a:rPr lang="ar-SA" sz="4800" dirty="0"/>
              <a:t>النظام الاقتصادي الاسلامي</a:t>
            </a:r>
          </a:p>
        </p:txBody>
      </p:sp>
    </p:spTree>
    <p:extLst>
      <p:ext uri="{BB962C8B-B14F-4D97-AF65-F5344CB8AC3E}">
        <p14:creationId xmlns:p14="http://schemas.microsoft.com/office/powerpoint/2010/main" val="3292459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9"/>
            <a:ext cx="11044238" cy="2598737"/>
          </a:xfrm>
        </p:spPr>
        <p:txBody>
          <a:bodyPr>
            <a:noAutofit/>
          </a:bodyPr>
          <a:lstStyle/>
          <a:p>
            <a:r>
              <a:rPr lang="ar-SA" sz="3200" dirty="0"/>
              <a:t>إقرار الملكية الفردية؛ باعتبارها غريزة ذاتية تدفع إلى الجد في العمل، والاستثمار والتنافس الطبيعي الذي يزيد من الدخل القومي عن طريق زيادة الإنتاج، ولكنه مع ذلك لم يدع المالكين أحرارًا يتصرفون بملكهم كما يشاؤون وتشاء لهم أهواؤهم، بل يقيد تصرفاتهم بقيود كثيرة في حياتهم وبعد مماتهم، ويحدد الطرق السليمة التي يكسبون منها أموالهم ويستثمرونها ويحظر عليهم ما وراء ذلك من طرق التملك والاستثمار التي تفقد المال وظيفته الاجتماعية، وتحوله إلى سيف مسلط على رقاب الكادحين والمحرومين والمستضعفين.</a:t>
            </a:r>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4090875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1D7430E8-318D-493A-AD2A-49EBF060E85C}"/>
              </a:ext>
            </a:extLst>
          </p:cNvPr>
          <p:cNvSpPr/>
          <p:nvPr/>
        </p:nvSpPr>
        <p:spPr>
          <a:xfrm>
            <a:off x="4010485" y="1200151"/>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2" name="عنوان 1">
            <a:extLst>
              <a:ext uri="{FF2B5EF4-FFF2-40B4-BE49-F238E27FC236}">
                <a16:creationId xmlns:a16="http://schemas.microsoft.com/office/drawing/2014/main" id="{4D9EC769-4152-4DCE-A9D0-2350AA79A616}"/>
              </a:ext>
            </a:extLst>
          </p:cNvPr>
          <p:cNvSpPr>
            <a:spLocks noGrp="1"/>
          </p:cNvSpPr>
          <p:nvPr>
            <p:ph type="ctrTitle"/>
          </p:nvPr>
        </p:nvSpPr>
        <p:spPr>
          <a:xfrm>
            <a:off x="1524000" y="1122363"/>
            <a:ext cx="9144000" cy="1135062"/>
          </a:xfrm>
        </p:spPr>
        <p:txBody>
          <a:bodyPr/>
          <a:lstStyle/>
          <a:p>
            <a:pPr algn="r"/>
            <a:r>
              <a:rPr lang="ar-SA" dirty="0"/>
              <a:t>الدين والدولة </a:t>
            </a:r>
          </a:p>
        </p:txBody>
      </p:sp>
      <p:sp>
        <p:nvSpPr>
          <p:cNvPr id="3" name="عنوان فرعي 2">
            <a:extLst>
              <a:ext uri="{FF2B5EF4-FFF2-40B4-BE49-F238E27FC236}">
                <a16:creationId xmlns:a16="http://schemas.microsoft.com/office/drawing/2014/main" id="{846EE381-806D-4AD8-85F4-61588330EFD5}"/>
              </a:ext>
            </a:extLst>
          </p:cNvPr>
          <p:cNvSpPr>
            <a:spLocks noGrp="1"/>
          </p:cNvSpPr>
          <p:nvPr>
            <p:ph type="subTitle" idx="1"/>
          </p:nvPr>
        </p:nvSpPr>
        <p:spPr>
          <a:xfrm>
            <a:off x="1128713" y="2614613"/>
            <a:ext cx="10387011" cy="2643187"/>
          </a:xfrm>
        </p:spPr>
        <p:txBody>
          <a:bodyPr>
            <a:normAutofit/>
          </a:bodyPr>
          <a:lstStyle/>
          <a:p>
            <a:r>
              <a:rPr lang="ar-SA" sz="2800" dirty="0"/>
              <a:t>تنظم الدساتير عادة العلاقة بين المرجعيات الدينية وسلطات الدولة. فقد</a:t>
            </a:r>
          </a:p>
          <a:p>
            <a:r>
              <a:rPr lang="ar-SA" sz="2800" dirty="0"/>
              <a:t>تقيم صلة ما بين الدولة ودين أو أديان معينة، إذ تعترف بدين ما أو تمنح</a:t>
            </a:r>
          </a:p>
          <a:p>
            <a:r>
              <a:rPr lang="ar-SA" sz="2800" dirty="0"/>
              <a:t>شرائعه ومؤسساته وضعاً مميزا في النظام القانوني-السياسي. </a:t>
            </a:r>
          </a:p>
          <a:p>
            <a:r>
              <a:rPr lang="ar-SA" sz="2800" dirty="0"/>
              <a:t>بينما </a:t>
            </a:r>
            <a:r>
              <a:rPr lang="ar-SA" sz="2800" dirty="0" err="1"/>
              <a:t>تجهردساتير</a:t>
            </a:r>
            <a:r>
              <a:rPr lang="ar-SA" sz="2800" dirty="0"/>
              <a:t> أخرى بعلمانية الدولة أو بحيادها تجاه الأديان.</a:t>
            </a:r>
          </a:p>
        </p:txBody>
      </p:sp>
    </p:spTree>
    <p:extLst>
      <p:ext uri="{BB962C8B-B14F-4D97-AF65-F5344CB8AC3E}">
        <p14:creationId xmlns:p14="http://schemas.microsoft.com/office/powerpoint/2010/main" val="137023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9"/>
            <a:ext cx="11044238" cy="2598737"/>
          </a:xfrm>
        </p:spPr>
        <p:txBody>
          <a:bodyPr>
            <a:noAutofit/>
          </a:bodyPr>
          <a:lstStyle/>
          <a:p>
            <a:r>
              <a:rPr lang="ar-SA" sz="3200" dirty="0"/>
              <a:t>وبجانب الملكية الفردية فقد اعترف الإسلام بالملكية العامة وملكية الدولة، وأعطى الدولة في حالات كثيرة حق التدخل في ملكية الأفراد إذا تحولت إلى أداة استغلال.</a:t>
            </a:r>
            <a:endParaRPr lang="en-US" sz="3200" dirty="0"/>
          </a:p>
          <a:p>
            <a:r>
              <a:rPr lang="ar-SA" sz="3200" dirty="0"/>
              <a:t>أمَّا العمليَّة الإنتاجية فإن الاقتصاد الإسلامي (يربط ربطًا وثيقًا بين أهداف الإنتاج وتنميته، وبين عدالة توزيع الناتج القومي، حيث إن العمليتين تتمان سويًّا ضمن إطار عام من القيم والمفاهيم الأخلاقية والاجتماعية المثلى، يعنونها جميعًا الأخوة الصادقة بين البشر التي تجعلهم لا يهملون محرومًا، أو محتاجًا، أو مقعدًا، أو عاطلاً، أو مريضًا، أو راغبًا في العلم ولا يجده)</a:t>
            </a:r>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248191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7"/>
            <a:ext cx="11044238" cy="2598737"/>
          </a:xfrm>
        </p:spPr>
        <p:txBody>
          <a:bodyPr>
            <a:noAutofit/>
          </a:bodyPr>
          <a:lstStyle/>
          <a:p>
            <a:r>
              <a:rPr lang="ar-SA" sz="3200" dirty="0"/>
              <a:t>أما الجانب المذهبي من الإنتاج فقد خصه الإسلام بأدق تنظيم، وهو علائق القوى المنتجة فيما بينها، وعلاقة هذه القوى بأدوات الإنتاج، ويبرز ذلك على وجه الخصوص في موقفه من العمل ورأس المال.</a:t>
            </a:r>
          </a:p>
          <a:p>
            <a:r>
              <a:rPr lang="ar-SA" sz="3200" dirty="0"/>
              <a:t>أما موقفه من العمل فهو نابع من فكرة الاستخلاف في الأرض، لأنها لن تتحقق إلا بالحركة والتغيير والعمل، ومصداق ذلك قوله تعالى: {ثُمَّ جَعَلْنَاكُمْ خَلائِفَ فِي الأَرْضِ مِنْ بَعْدِهِمْ لِنَنظُرَ كَيْفَ تَعْمَلُونَ} ، وقوله تعالى: {هُوَ الَّذِي جَعَلَ لَكُمُ الأَرْضَ ذَلُولاً فَامْشُوا فِي مَنَاكِبِهَا وَكُلُوا مِن رِّزْقِهِ}</a:t>
            </a:r>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53637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772329"/>
            <a:ext cx="11044238" cy="2598737"/>
          </a:xfrm>
        </p:spPr>
        <p:txBody>
          <a:bodyPr>
            <a:noAutofit/>
          </a:bodyPr>
          <a:lstStyle/>
          <a:p>
            <a:r>
              <a:rPr lang="ar-SA" sz="3200" dirty="0"/>
              <a:t>ولذلك فإن الإسلام جعل العمل المعيار الأساس في الحياة، فكل مغنم أو مال لا يكون ناتجًا عن جهد بشري فكري أو عضلي يبذل فهو مرفوض، عدا حالات خاصة كالميراث والهبة ومساعدة غير القادرين على العمل والنفقة وما أشبهها، لأن الإنسان المستخلف يثبت بعمله حقيقة وجوده وإنسانيته، ولذلك فإنه حرم عليه التمتع بثمرات أعمال غيره، لأن ذلك يؤدي إلى الاستغلال وتعطيل الطاقات أو نقص العمل وإلحاق أضرار عظيمة بحركة التقدم الحضاري.</a:t>
            </a:r>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2927471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618091"/>
            <a:ext cx="11044238" cy="2598737"/>
          </a:xfrm>
        </p:spPr>
        <p:txBody>
          <a:bodyPr>
            <a:noAutofit/>
          </a:bodyPr>
          <a:lstStyle/>
          <a:p>
            <a:r>
              <a:rPr lang="ar-SA" sz="3200" dirty="0"/>
              <a:t>إن اهتمام الإسلام بخلق المجتمع العامل ينبع أساسًا من قانون اقتصادي ثابت هو: أن الإنتاج لا يتوقف على الرأسمال الممثل في الملكية الفردية فحسب، بل يتوقف كذلك على العمل الإنساني، ولذلك فإنه يبارك العمل في كل وقت.</a:t>
            </a:r>
            <a:endParaRPr lang="en-US" sz="3200" dirty="0"/>
          </a:p>
          <a:p>
            <a:r>
              <a:rPr lang="ar-SA" sz="3200" dirty="0"/>
              <a:t>والعمل في عرف المجتمع الإسلامي يعد حقًّا وواجبًا في آن واحد، فهو حق للفرد قبل المجتمع بتوفيره، وواجب عليه أيضًا قبل المجتمع.</a:t>
            </a:r>
            <a:endParaRPr lang="en-US" sz="3200" dirty="0"/>
          </a:p>
          <a:p>
            <a:r>
              <a:rPr lang="ar-SA" sz="3200" dirty="0"/>
              <a:t>وينبني على ذلك التزام المجتمع بتوفير العمل لكل قادر والتزام كل قادر بتقديم العمل إلى المجتمع، فلا مكان في المجتمع المسلم للعاطل جبرًا واختيارًا، لأن كل طاقة إنسانية فاعلة لا بد أن تسخر لخدمة أغراض الإنتاج والتنمية، وتوفير أسباب الارتقاء بها.</a:t>
            </a:r>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3067002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618091"/>
            <a:ext cx="11044238" cy="2598737"/>
          </a:xfrm>
        </p:spPr>
        <p:txBody>
          <a:bodyPr>
            <a:noAutofit/>
          </a:bodyPr>
          <a:lstStyle/>
          <a:p>
            <a:r>
              <a:rPr lang="ar-SA" sz="3200" dirty="0"/>
              <a:t>وإذا لم يتكاتَفِ المجتمع كله في توفير العمل هذا، أَثِمَتِ الجماعة كلها ممثَّلة في الدولة، لأنَّها قصرت في توفير الجو الملائم؛ لكي يظهر كل إنسان استعداده وقدراته، فيحقق بذلك الأمانة التي كلف بها من لدن خالقه .</a:t>
            </a:r>
          </a:p>
          <a:p>
            <a:r>
              <a:rPr lang="ar-SA" sz="3200" dirty="0"/>
              <a:t>إن نظرة الإسلام التي تعد العمل عبادة دافع قوي يدفع الإنسان إلى الإتقان في عمله والإخلاص فيه، ويعد مقصرًا إذا تقاعس أو لم يؤد واجبه على الوجه المطلوب.</a:t>
            </a:r>
            <a:endParaRPr lang="en-US" sz="3200" dirty="0"/>
          </a:p>
          <a:p>
            <a:r>
              <a:rPr lang="ar-SA" sz="3200" dirty="0"/>
              <a:t>وينتهي هذا الجانب الخطير بالمجتمع إلى زيادة الإنتاج المستمر، طالما أن الدافع إليه ينبع من أعماق النفوس المؤمنة التي تعتقد بأنها بعملها ذلك تتقرب إلى الله وتحصل على محبته، وتبتعد عن عقابه.</a:t>
            </a:r>
            <a:endParaRPr lang="en-US" sz="3200" dirty="0"/>
          </a:p>
          <a:p>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2128431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618091"/>
            <a:ext cx="11044238" cy="2598737"/>
          </a:xfrm>
        </p:spPr>
        <p:txBody>
          <a:bodyPr>
            <a:noAutofit/>
          </a:bodyPr>
          <a:lstStyle/>
          <a:p>
            <a:r>
              <a:rPr lang="ar-SA" sz="2800" dirty="0"/>
              <a:t>وأما ما يتعلق برأس المال، فقد أمر الإسلام بالمحافظة عليه وإنمائه ونهى عن إضاعته وتبذيره، وجعل فيه وفي ثماره حقًّا لأصحاب الحاجة والمصالح العامة، وفي ذلك يقول سبحانه وتعالى: {وَآتِ ذَا القُرْبَى حَقَّهُ   وَالْمِسْكِينَ   وَابْنَ السَّبِيلِ   وَلاَ   تُبَذِّرْ تَبْذِيرًا * إِنَّ المُبَذِّرِينَ كَانُوا إِخْوَانَ الشَّيَاطِينِ   وَكَانَ الشَّيْطَانُ لِرَبِّهِ   كَفُوراً}، وقال: {وَلاَ   تَجْعَلْ يَدَكَ مَغْلُولَةً إِلَى عُنُقِكَ   وَلاَ   تَبْسُطْهَا كُلَّ البَسْطِ فَتَقْعُدَ مَلُومًا مَّحْسُورًا}.</a:t>
            </a:r>
            <a:endParaRPr lang="en-US" sz="28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945692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711964" y="2618091"/>
            <a:ext cx="11044238" cy="2598737"/>
          </a:xfrm>
        </p:spPr>
        <p:txBody>
          <a:bodyPr>
            <a:noAutofit/>
          </a:bodyPr>
          <a:lstStyle/>
          <a:p>
            <a:r>
              <a:rPr lang="ar-SA" sz="3200" dirty="0"/>
              <a:t>هذه هي بعض الملامح العامة لمذهب الاقتصاد الإسلامي المتميز عن باقي الأنظمة الاقتصادية المعروفة اليوم تمام التميز؛ لا بد أن يؤدي عند تطبيقه إلى طريق ثالث للتنمية في المجتمع الإنساني، طريق ليس آليًّا يبغي الربح وحده أو الكفاية الاقتصادية وحدها، وإنما هو طريق إنتاج أخلاقي إنساني يفي بحاجة الإنسان وضروراته، وشيء من كمالياته.</a:t>
            </a:r>
            <a:endParaRPr lang="en-US" sz="3200" dirty="0"/>
          </a:p>
          <a:p>
            <a:r>
              <a:rPr lang="ar-SA" sz="3200" dirty="0"/>
              <a:t>يقول الاقتصادي الفرنسي: "جاك أوستري": (إن طريق الإنماء الاقتصادي ليس مَحصورًا في المذهبين المعروفين الرأسمالي والاشتراكي، بل هنالك مذهب اقتصادي ثالث راجح هو المذهب الاقتصادي الإسلامي)، ويقول: (إنَّ هذا المذهب سيسود عالم المستقبل؛ لأنه أسلوب كامل للحياة).</a:t>
            </a:r>
            <a:endParaRPr lang="en-US" sz="32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243615" y="264403"/>
            <a:ext cx="7838215" cy="2084944"/>
          </a:xfrm>
        </p:spPr>
        <p:txBody>
          <a:bodyPr>
            <a:normAutofit/>
          </a:bodyPr>
          <a:lstStyle/>
          <a:p>
            <a:r>
              <a:rPr lang="ar-SA" sz="3600" dirty="0"/>
              <a:t>النظام الاقتصادي الاسلامي وتأثيره على المجتمع</a:t>
            </a:r>
          </a:p>
        </p:txBody>
      </p:sp>
    </p:spTree>
    <p:extLst>
      <p:ext uri="{BB962C8B-B14F-4D97-AF65-F5344CB8AC3E}">
        <p14:creationId xmlns:p14="http://schemas.microsoft.com/office/powerpoint/2010/main" val="35134041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997714" y="1855345"/>
            <a:ext cx="11044238" cy="2598737"/>
          </a:xfrm>
        </p:spPr>
        <p:txBody>
          <a:bodyPr>
            <a:noAutofit/>
          </a:bodyPr>
          <a:lstStyle/>
          <a:p>
            <a:pPr algn="r"/>
            <a:r>
              <a:rPr lang="ar-SA" sz="2800" b="1" dirty="0"/>
              <a:t>الخصخصة </a:t>
            </a:r>
          </a:p>
          <a:p>
            <a:pPr algn="r"/>
            <a:r>
              <a:rPr lang="ar-SA" sz="2800" dirty="0"/>
              <a:t>وهي عملية تحويل لملكية أو إدارة الشركات العامة من الدولة إلى القطاع الخاص بشكل كلي أو جزئي.</a:t>
            </a:r>
          </a:p>
          <a:p>
            <a:pPr algn="r"/>
            <a:r>
              <a:rPr lang="ar-SA" sz="2800" b="1" dirty="0"/>
              <a:t>البيروقراطية</a:t>
            </a:r>
            <a:br>
              <a:rPr lang="ar-SA" sz="3600" dirty="0"/>
            </a:br>
            <a:r>
              <a:rPr lang="ar-SA" sz="2800" dirty="0"/>
              <a:t>وسيلة لتنظيم أعداد كبيرة من الناس الذين يجب أن يعملوا معاً، بشكل إداري.</a:t>
            </a:r>
          </a:p>
          <a:p>
            <a:pPr algn="r"/>
            <a:r>
              <a:rPr lang="ar-SA" sz="2800" dirty="0"/>
              <a:t> حيث أن المنظمات في القطاعين العام و الخاص، بما في ذلك الجامعات و الحكومات، تعتمد على البيروقراطية في عملها.</a:t>
            </a:r>
            <a:br>
              <a:rPr lang="ar-SA" sz="2800" dirty="0"/>
            </a:br>
            <a:r>
              <a:rPr lang="ar-SA" sz="2800" dirty="0"/>
              <a:t>وهي تعني حرفياً : "الحُكم بواسطة المكاتب". </a:t>
            </a:r>
            <a:endParaRPr lang="en-US" sz="3600"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300030"/>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353785" y="-899584"/>
            <a:ext cx="7838215" cy="2084944"/>
          </a:xfrm>
        </p:spPr>
        <p:txBody>
          <a:bodyPr>
            <a:normAutofit/>
          </a:bodyPr>
          <a:lstStyle/>
          <a:p>
            <a:r>
              <a:rPr lang="ar-SA" sz="3600" dirty="0"/>
              <a:t>مصطلح في علم الاجتماع الاقتصادي</a:t>
            </a:r>
          </a:p>
        </p:txBody>
      </p:sp>
    </p:spTree>
    <p:extLst>
      <p:ext uri="{BB962C8B-B14F-4D97-AF65-F5344CB8AC3E}">
        <p14:creationId xmlns:p14="http://schemas.microsoft.com/office/powerpoint/2010/main" val="3620724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5CE45F43-C9C2-4879-A22D-D29CFAE3898C}"/>
              </a:ext>
            </a:extLst>
          </p:cNvPr>
          <p:cNvSpPr/>
          <p:nvPr/>
        </p:nvSpPr>
        <p:spPr>
          <a:xfrm>
            <a:off x="6986588" y="2116137"/>
            <a:ext cx="5205412" cy="238759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2" name="عنوان 1">
            <a:extLst>
              <a:ext uri="{FF2B5EF4-FFF2-40B4-BE49-F238E27FC236}">
                <a16:creationId xmlns:a16="http://schemas.microsoft.com/office/drawing/2014/main" id="{9BB495AD-780F-406B-91DE-F85583024241}"/>
              </a:ext>
            </a:extLst>
          </p:cNvPr>
          <p:cNvSpPr>
            <a:spLocks noGrp="1"/>
          </p:cNvSpPr>
          <p:nvPr>
            <p:ph type="ctrTitle"/>
          </p:nvPr>
        </p:nvSpPr>
        <p:spPr>
          <a:xfrm>
            <a:off x="2324100" y="2008188"/>
            <a:ext cx="9144000" cy="2387600"/>
          </a:xfrm>
        </p:spPr>
        <p:txBody>
          <a:bodyPr>
            <a:normAutofit fontScale="90000"/>
          </a:bodyPr>
          <a:lstStyle/>
          <a:p>
            <a:pPr algn="r"/>
            <a:r>
              <a:rPr lang="ar-SA" b="1" dirty="0"/>
              <a:t>اعداد الطالبتين: </a:t>
            </a:r>
            <a:br>
              <a:rPr lang="ar-SA" dirty="0"/>
            </a:br>
            <a:r>
              <a:rPr lang="ar-SA" dirty="0"/>
              <a:t>شهد الأحمري </a:t>
            </a:r>
            <a:br>
              <a:rPr lang="ar-SA" dirty="0"/>
            </a:br>
            <a:r>
              <a:rPr lang="ar-SA" dirty="0"/>
              <a:t>ريف </a:t>
            </a:r>
            <a:r>
              <a:rPr lang="ar-SA" dirty="0" err="1"/>
              <a:t>الحميداني</a:t>
            </a:r>
            <a:r>
              <a:rPr lang="ar-SA" dirty="0"/>
              <a:t> </a:t>
            </a:r>
          </a:p>
        </p:txBody>
      </p:sp>
    </p:spTree>
    <p:extLst>
      <p:ext uri="{BB962C8B-B14F-4D97-AF65-F5344CB8AC3E}">
        <p14:creationId xmlns:p14="http://schemas.microsoft.com/office/powerpoint/2010/main" val="950307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2231D2B9-6A6A-4946-A2CE-B7311F75F229}"/>
              </a:ext>
            </a:extLst>
          </p:cNvPr>
          <p:cNvSpPr/>
          <p:nvPr/>
        </p:nvSpPr>
        <p:spPr>
          <a:xfrm>
            <a:off x="4010485" y="1128711"/>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2" name="عنوان 1">
            <a:extLst>
              <a:ext uri="{FF2B5EF4-FFF2-40B4-BE49-F238E27FC236}">
                <a16:creationId xmlns:a16="http://schemas.microsoft.com/office/drawing/2014/main" id="{E153EA18-2DDA-48DC-84DA-BA9C662F845E}"/>
              </a:ext>
            </a:extLst>
          </p:cNvPr>
          <p:cNvSpPr>
            <a:spLocks noGrp="1"/>
          </p:cNvSpPr>
          <p:nvPr>
            <p:ph type="ctrTitle"/>
          </p:nvPr>
        </p:nvSpPr>
        <p:spPr>
          <a:xfrm>
            <a:off x="4510087" y="579438"/>
            <a:ext cx="9144000" cy="2387600"/>
          </a:xfrm>
        </p:spPr>
        <p:txBody>
          <a:bodyPr>
            <a:normAutofit/>
          </a:bodyPr>
          <a:lstStyle/>
          <a:p>
            <a:r>
              <a:rPr lang="ar-SA" dirty="0"/>
              <a:t>الكنيسة والدولة: </a:t>
            </a:r>
            <a:br>
              <a:rPr lang="en-US" dirty="0"/>
            </a:br>
            <a:endParaRPr lang="ar-SA" dirty="0"/>
          </a:p>
        </p:txBody>
      </p:sp>
      <p:sp>
        <p:nvSpPr>
          <p:cNvPr id="3" name="عنوان فرعي 2">
            <a:extLst>
              <a:ext uri="{FF2B5EF4-FFF2-40B4-BE49-F238E27FC236}">
                <a16:creationId xmlns:a16="http://schemas.microsoft.com/office/drawing/2014/main" id="{E6CAD3E3-D2BD-4B84-AC33-895DDF6EAEF0}"/>
              </a:ext>
            </a:extLst>
          </p:cNvPr>
          <p:cNvSpPr>
            <a:spLocks noGrp="1"/>
          </p:cNvSpPr>
          <p:nvPr>
            <p:ph type="subTitle" idx="1"/>
          </p:nvPr>
        </p:nvSpPr>
        <p:spPr>
          <a:xfrm>
            <a:off x="700088" y="2543175"/>
            <a:ext cx="11072812" cy="3446462"/>
          </a:xfrm>
        </p:spPr>
        <p:txBody>
          <a:bodyPr>
            <a:normAutofit/>
          </a:bodyPr>
          <a:lstStyle/>
          <a:p>
            <a:r>
              <a:rPr lang="ar-SA" sz="4000" dirty="0"/>
              <a:t>في العصور الوسطى كان للكنيسة السيادة العظمى، وبالتالي كانت مؤثر كبير في الاقتصاد آنذاك، إذ كانت تستأثر بالأملاك والأموال باسم الديانة المسيحية، بعد ذلك نشأت العلمانية كردة فعل على الأديان بالكامل، والعلمانية هي فصل الدولة بكامل نواحيها الاقتصادية والسياسية عن الأمور الدينية.</a:t>
            </a:r>
            <a:br>
              <a:rPr lang="en-US" dirty="0"/>
            </a:br>
            <a:endParaRPr lang="ar-SA" dirty="0"/>
          </a:p>
        </p:txBody>
      </p:sp>
    </p:spTree>
    <p:extLst>
      <p:ext uri="{BB962C8B-B14F-4D97-AF65-F5344CB8AC3E}">
        <p14:creationId xmlns:p14="http://schemas.microsoft.com/office/powerpoint/2010/main" val="551667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a:extLst>
              <a:ext uri="{FF2B5EF4-FFF2-40B4-BE49-F238E27FC236}">
                <a16:creationId xmlns:a16="http://schemas.microsoft.com/office/drawing/2014/main" id="{535BE91E-84FA-4DC9-B1BD-8EA8B988EF44}"/>
              </a:ext>
            </a:extLst>
          </p:cNvPr>
          <p:cNvSpPr/>
          <p:nvPr/>
        </p:nvSpPr>
        <p:spPr>
          <a:xfrm>
            <a:off x="0" y="1620835"/>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2" name="عنوان 1">
            <a:extLst>
              <a:ext uri="{FF2B5EF4-FFF2-40B4-BE49-F238E27FC236}">
                <a16:creationId xmlns:a16="http://schemas.microsoft.com/office/drawing/2014/main" id="{BFC8BB01-B4A8-4A5E-8867-A425C9F52571}"/>
              </a:ext>
            </a:extLst>
          </p:cNvPr>
          <p:cNvSpPr>
            <a:spLocks noGrp="1"/>
          </p:cNvSpPr>
          <p:nvPr>
            <p:ph type="ctrTitle"/>
          </p:nvPr>
        </p:nvSpPr>
        <p:spPr>
          <a:xfrm>
            <a:off x="-962485" y="1041400"/>
            <a:ext cx="9144000" cy="2387600"/>
          </a:xfrm>
        </p:spPr>
        <p:txBody>
          <a:bodyPr/>
          <a:lstStyle/>
          <a:p>
            <a:r>
              <a:rPr lang="ar-SA" b="1" dirty="0"/>
              <a:t>ماكس فيبر والدين:</a:t>
            </a:r>
            <a:br>
              <a:rPr lang="en-US" b="1" dirty="0"/>
            </a:br>
            <a:endParaRPr lang="ar-SA" b="1" dirty="0"/>
          </a:p>
        </p:txBody>
      </p:sp>
      <p:pic>
        <p:nvPicPr>
          <p:cNvPr id="1026" name="Picture 2" descr="ÙØªÙØ¬Ø© Ø¨Ø­Ø« Ø§ÙØµÙØ± Ø¹Ù ÙØ§ÙØ³ ÙÙØ¨Ø± Ø§ÙØ¯ÙÙ ÙØ§ÙØ§ÙØªØµØ§Ø¯">
            <a:extLst>
              <a:ext uri="{FF2B5EF4-FFF2-40B4-BE49-F238E27FC236}">
                <a16:creationId xmlns:a16="http://schemas.microsoft.com/office/drawing/2014/main" id="{528407EA-5F1A-40A1-B135-A6766E037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5781" y="58537"/>
            <a:ext cx="2566219" cy="3428552"/>
          </a:xfrm>
          <a:prstGeom prst="rect">
            <a:avLst/>
          </a:prstGeom>
          <a:noFill/>
          <a:extLst>
            <a:ext uri="{909E8E84-426E-40DD-AFC4-6F175D3DCCD1}">
              <a14:hiddenFill xmlns:a14="http://schemas.microsoft.com/office/drawing/2010/main">
                <a:solidFill>
                  <a:srgbClr val="FFFFFF"/>
                </a:solidFill>
              </a14:hiddenFill>
            </a:ext>
          </a:extLst>
        </p:spPr>
      </p:pic>
      <p:sp>
        <p:nvSpPr>
          <p:cNvPr id="3" name="عنوان فرعي 2">
            <a:extLst>
              <a:ext uri="{FF2B5EF4-FFF2-40B4-BE49-F238E27FC236}">
                <a16:creationId xmlns:a16="http://schemas.microsoft.com/office/drawing/2014/main" id="{CFCE1B44-ADA3-4213-91CE-86BC21EEB668}"/>
              </a:ext>
            </a:extLst>
          </p:cNvPr>
          <p:cNvSpPr>
            <a:spLocks noGrp="1"/>
          </p:cNvSpPr>
          <p:nvPr>
            <p:ph type="subTitle" idx="1"/>
          </p:nvPr>
        </p:nvSpPr>
        <p:spPr>
          <a:xfrm>
            <a:off x="623887" y="3035865"/>
            <a:ext cx="10944225" cy="3571874"/>
          </a:xfrm>
        </p:spPr>
        <p:txBody>
          <a:bodyPr>
            <a:normAutofit fontScale="92500" lnSpcReduction="10000"/>
          </a:bodyPr>
          <a:lstStyle/>
          <a:p>
            <a:r>
              <a:rPr lang="ar-SA" sz="3800" dirty="0"/>
              <a:t> </a:t>
            </a:r>
            <a:endParaRPr lang="en-US" sz="3800" dirty="0"/>
          </a:p>
          <a:p>
            <a:r>
              <a:rPr lang="ar-SA" sz="3800" dirty="0"/>
              <a:t>تناول العالم الألماني ماكس فيبر، أحد مؤسسي علم الاجتماع، كيفية اختلاف الطبقات الاجتماعية في المجتمعات بسبب اختلاف وتعدد الطوائف الدينية فيها.</a:t>
            </a:r>
            <a:endParaRPr lang="en-US" sz="3800" dirty="0"/>
          </a:p>
          <a:p>
            <a:r>
              <a:rPr lang="ar-SA" sz="3800" dirty="0"/>
              <a:t> يوضح فيبر أن مثل هذه البلاد المتعددة الطوائف فإن أصحاب الثروات والنفوذ ورجال الأعمال هم الغالبية من الطائفة </a:t>
            </a:r>
            <a:r>
              <a:rPr lang="ar-SA" sz="3800" dirty="0" err="1"/>
              <a:t>البروتستانية</a:t>
            </a:r>
            <a:r>
              <a:rPr lang="ar-SA" sz="3800" dirty="0"/>
              <a:t>. </a:t>
            </a:r>
            <a:endParaRPr lang="en-US" sz="3800" dirty="0"/>
          </a:p>
          <a:p>
            <a:r>
              <a:rPr lang="ar-SA" sz="3800" dirty="0"/>
              <a:t>ويعزى هذا الاختلاف إلى عدة أسباب، لكن فيبر يجد توضيح ماهية عناصر هذه الديانات هو البداية لمعرفة تلك الأسباب. </a:t>
            </a:r>
            <a:endParaRPr lang="en-US" sz="3800" dirty="0"/>
          </a:p>
          <a:p>
            <a:endParaRPr lang="ar-SA" dirty="0"/>
          </a:p>
        </p:txBody>
      </p:sp>
    </p:spTree>
    <p:extLst>
      <p:ext uri="{BB962C8B-B14F-4D97-AF65-F5344CB8AC3E}">
        <p14:creationId xmlns:p14="http://schemas.microsoft.com/office/powerpoint/2010/main" val="4238782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70D0C842-EC5E-4822-8118-15CD980A6DF1}"/>
              </a:ext>
            </a:extLst>
          </p:cNvPr>
          <p:cNvSpPr>
            <a:spLocks noGrp="1"/>
          </p:cNvSpPr>
          <p:nvPr>
            <p:ph type="subTitle" idx="1"/>
          </p:nvPr>
        </p:nvSpPr>
        <p:spPr>
          <a:xfrm>
            <a:off x="1585912" y="3089279"/>
            <a:ext cx="9553575" cy="2798762"/>
          </a:xfrm>
        </p:spPr>
        <p:txBody>
          <a:bodyPr>
            <a:normAutofit lnSpcReduction="10000"/>
          </a:bodyPr>
          <a:lstStyle/>
          <a:p>
            <a:r>
              <a:rPr lang="ar-SA" sz="3200" dirty="0"/>
              <a:t>تتسم </a:t>
            </a:r>
            <a:r>
              <a:rPr lang="ar-SA" sz="3200" dirty="0" err="1"/>
              <a:t>البروتستانية</a:t>
            </a:r>
            <a:r>
              <a:rPr lang="ar-SA" sz="3200" dirty="0"/>
              <a:t> بأنها تهتم بمباهج الحياة، وترى أن على الفرد أن يعيش باستمتاع وإثارة ومجازفة، على عكس ما تتسم به الكاثوليكية كونها في رأي فيبر أكثر "انفصالاً عن العالم" وأنها تعطي لا مبالاة كبيرة إزاء ثروات العالم. </a:t>
            </a:r>
            <a:endParaRPr lang="en-US" sz="3200" dirty="0"/>
          </a:p>
          <a:p>
            <a:r>
              <a:rPr lang="ar-SA" sz="3200" dirty="0"/>
              <a:t>وهنا يكمن التعارض بين الطائفتين، لكن مع استثناء الكاثوليك الفرنسيين الذين هم أقرب إلى الكالفينية فيما يخص الحياة الدنيوية. </a:t>
            </a:r>
            <a:endParaRPr lang="en-US" sz="3200" dirty="0"/>
          </a:p>
          <a:p>
            <a:endParaRPr lang="ar-SA" dirty="0"/>
          </a:p>
        </p:txBody>
      </p:sp>
      <p:sp>
        <p:nvSpPr>
          <p:cNvPr id="5" name="مستطيل 4">
            <a:extLst>
              <a:ext uri="{FF2B5EF4-FFF2-40B4-BE49-F238E27FC236}">
                <a16:creationId xmlns:a16="http://schemas.microsoft.com/office/drawing/2014/main" id="{A3369B11-1511-4A78-B3E1-83FC0EED7F94}"/>
              </a:ext>
            </a:extLst>
          </p:cNvPr>
          <p:cNvSpPr/>
          <p:nvPr/>
        </p:nvSpPr>
        <p:spPr>
          <a:xfrm>
            <a:off x="2162175" y="1479552"/>
            <a:ext cx="1002982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00B14F8A-A794-4A71-89F6-2049C5524005}"/>
              </a:ext>
            </a:extLst>
          </p:cNvPr>
          <p:cNvSpPr>
            <a:spLocks noGrp="1"/>
          </p:cNvSpPr>
          <p:nvPr>
            <p:ph type="ctrTitle"/>
          </p:nvPr>
        </p:nvSpPr>
        <p:spPr>
          <a:xfrm>
            <a:off x="4995863" y="955674"/>
            <a:ext cx="9144000" cy="2387600"/>
          </a:xfrm>
        </p:spPr>
        <p:txBody>
          <a:bodyPr/>
          <a:lstStyle/>
          <a:p>
            <a:r>
              <a:rPr lang="ar-SA" dirty="0"/>
              <a:t>ماكس فيبر والدين:</a:t>
            </a:r>
            <a:br>
              <a:rPr lang="en-US" dirty="0"/>
            </a:br>
            <a:endParaRPr lang="ar-SA" dirty="0"/>
          </a:p>
        </p:txBody>
      </p:sp>
    </p:spTree>
    <p:extLst>
      <p:ext uri="{BB962C8B-B14F-4D97-AF65-F5344CB8AC3E}">
        <p14:creationId xmlns:p14="http://schemas.microsoft.com/office/powerpoint/2010/main" val="3127384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01193954-B25A-4CF6-B475-752D54956D8F}"/>
              </a:ext>
            </a:extLst>
          </p:cNvPr>
          <p:cNvSpPr>
            <a:spLocks noGrp="1"/>
          </p:cNvSpPr>
          <p:nvPr>
            <p:ph type="subTitle" idx="1"/>
          </p:nvPr>
        </p:nvSpPr>
        <p:spPr>
          <a:xfrm>
            <a:off x="1157287" y="2586038"/>
            <a:ext cx="10487025" cy="3071811"/>
          </a:xfrm>
        </p:spPr>
        <p:txBody>
          <a:bodyPr>
            <a:normAutofit/>
          </a:bodyPr>
          <a:lstStyle/>
          <a:p>
            <a:r>
              <a:rPr lang="ar-SA" dirty="0"/>
              <a:t>حدد فيبر التساؤل الآتي لكي يجيب عليه دراساته. إلى أي مدى تؤثر التصورات الدينية عن العالم والوجود في السلوك الاقتصادي لكافة المجتمعات  ويقول (</a:t>
            </a:r>
            <a:r>
              <a:rPr lang="en-US" dirty="0"/>
              <a:t>Aron, 1970</a:t>
            </a:r>
            <a:r>
              <a:rPr lang="ar-SA" dirty="0"/>
              <a:t>) إن ماكس فيبر في دراسته لتأثير الأخلاق </a:t>
            </a:r>
            <a:r>
              <a:rPr lang="ar-SA" dirty="0" err="1"/>
              <a:t>البروتستانتينية</a:t>
            </a:r>
            <a:r>
              <a:rPr lang="ar-SA" dirty="0"/>
              <a:t> على الرأسمالية كان يريد أن يؤكد قضيتين هما : </a:t>
            </a:r>
            <a:endParaRPr lang="en-US" dirty="0"/>
          </a:p>
          <a:p>
            <a:r>
              <a:rPr lang="ar-SA" dirty="0"/>
              <a:t>1- أن سلوك الأفراد في مختلف المجتمعات يفهم في إطار تصورهم العام للوجود وتعتبر المعتقدات الدينية وتفسيرها إحدى هذا التصورات للعالم والتي تؤثر في سلوك الأفراد والجماعات بما في ذلك السلوك الاقتصادي.</a:t>
            </a:r>
            <a:endParaRPr lang="en-US" dirty="0"/>
          </a:p>
          <a:p>
            <a:r>
              <a:rPr lang="ar-SA" dirty="0"/>
              <a:t> 2- إن التصورات الدينية هي بالفعل إحدى محددات السلوك الاقتصادي ومن ثم فهي تعد من أسباب تغير هذا السلوك. </a:t>
            </a:r>
            <a:endParaRPr lang="en-US" dirty="0"/>
          </a:p>
          <a:p>
            <a:endParaRPr lang="ar-SA" dirty="0"/>
          </a:p>
        </p:txBody>
      </p:sp>
      <p:sp>
        <p:nvSpPr>
          <p:cNvPr id="5" name="مستطيل 4">
            <a:extLst>
              <a:ext uri="{FF2B5EF4-FFF2-40B4-BE49-F238E27FC236}">
                <a16:creationId xmlns:a16="http://schemas.microsoft.com/office/drawing/2014/main" id="{027B847C-1D4D-4F14-AB39-534C7CC96112}"/>
              </a:ext>
            </a:extLst>
          </p:cNvPr>
          <p:cNvSpPr/>
          <p:nvPr/>
        </p:nvSpPr>
        <p:spPr>
          <a:xfrm>
            <a:off x="4010485" y="1200151"/>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8B58AAE6-70FA-4DD2-BDBF-0D674F7C209A}"/>
              </a:ext>
            </a:extLst>
          </p:cNvPr>
          <p:cNvSpPr>
            <a:spLocks noGrp="1"/>
          </p:cNvSpPr>
          <p:nvPr>
            <p:ph type="ctrTitle"/>
          </p:nvPr>
        </p:nvSpPr>
        <p:spPr>
          <a:xfrm>
            <a:off x="5081588" y="600076"/>
            <a:ext cx="9144000" cy="2387600"/>
          </a:xfrm>
        </p:spPr>
        <p:txBody>
          <a:bodyPr/>
          <a:lstStyle/>
          <a:p>
            <a:r>
              <a:rPr lang="ar-SA" dirty="0"/>
              <a:t>ماكس فيبر والدين:</a:t>
            </a:r>
            <a:br>
              <a:rPr lang="en-US" dirty="0"/>
            </a:br>
            <a:endParaRPr lang="ar-SA" dirty="0"/>
          </a:p>
        </p:txBody>
      </p:sp>
    </p:spTree>
    <p:extLst>
      <p:ext uri="{BB962C8B-B14F-4D97-AF65-F5344CB8AC3E}">
        <p14:creationId xmlns:p14="http://schemas.microsoft.com/office/powerpoint/2010/main" val="2451490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800100" y="3201987"/>
            <a:ext cx="11044238" cy="2598737"/>
          </a:xfrm>
        </p:spPr>
        <p:txBody>
          <a:bodyPr>
            <a:normAutofit/>
          </a:bodyPr>
          <a:lstStyle/>
          <a:p>
            <a:r>
              <a:rPr lang="ar-SA" dirty="0"/>
              <a:t>ويرى فيبر أن الرأسمالية الحديثة تمثل في حقيقة الأمر ظاهرة فريدة تنحصر خصائصها الأساسية فيما يلي: </a:t>
            </a:r>
            <a:endParaRPr lang="en-US" dirty="0"/>
          </a:p>
          <a:p>
            <a:r>
              <a:rPr lang="ar-SA" dirty="0"/>
              <a:t>المشروع الاقتصادي القائم على التنظيم العقلي والذي تتم إدارته وفقاً لمبادئ علمية والثروات الخاصة والإنتاج من أجل السوق، والإنتاج للجماهير وعن طريقهم والإنتاج من أجل المال والحماس المتزايد والروح المعنوية العالية والكفاءة في العمل تلك التي تتطلب تفرغاً كاملاً من الفرد ليزاول مهنته أو عمله وهذا التفرغ يجعل من العمل المهني هدفاً ومطلباً رئيسياً في حياة الفرد وهذه الأخلاق المهنية تعتبر من السمات الواضحة لروح الرأسمالية الحديثة. </a:t>
            </a:r>
            <a:endParaRPr lang="en-US" dirty="0"/>
          </a:p>
          <a:p>
            <a:endParaRPr lang="ar-SA"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995863" y="955674"/>
            <a:ext cx="9144000" cy="2387600"/>
          </a:xfrm>
        </p:spPr>
        <p:txBody>
          <a:bodyPr/>
          <a:lstStyle/>
          <a:p>
            <a:r>
              <a:rPr lang="ar-SA" dirty="0"/>
              <a:t>ماكس فيبر والدين:</a:t>
            </a:r>
            <a:br>
              <a:rPr lang="en-US" dirty="0"/>
            </a:br>
            <a:endParaRPr lang="ar-SA" dirty="0"/>
          </a:p>
        </p:txBody>
      </p:sp>
    </p:spTree>
    <p:extLst>
      <p:ext uri="{BB962C8B-B14F-4D97-AF65-F5344CB8AC3E}">
        <p14:creationId xmlns:p14="http://schemas.microsoft.com/office/powerpoint/2010/main" val="1066444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528638" y="3201987"/>
            <a:ext cx="11315700" cy="3570288"/>
          </a:xfrm>
        </p:spPr>
        <p:txBody>
          <a:bodyPr>
            <a:normAutofit lnSpcReduction="10000"/>
          </a:bodyPr>
          <a:lstStyle/>
          <a:p>
            <a:r>
              <a:rPr lang="ar-SA" sz="3000" dirty="0"/>
              <a:t>نِّظام الاقتصاديُّ الرَّأسماليُّ هو ذلك النِّظام الَّذي يقوم على الملكيَّة الفرديَّة لعناصر الإنتاج، والحرِّيَّة الاقتصاديَّة في إدارة، وتسيير، وممارسة النَّشاط الاقتصاديِّ من خلال جهاز الثمن أو قوى السُّوق، فهو نظام اقتصاديٌّ ذو فلسفة اجتماعيَّة وسياسيَّة، يقوم على أساس تنمية الملكيَّة الفرديَّة، والمحافظة عليها، متوسِّعًا في مفهوم الحرِّيَّة.</a:t>
            </a:r>
          </a:p>
          <a:p>
            <a:r>
              <a:rPr lang="ar-SA" sz="3000" dirty="0"/>
              <a:t>وقد ظهرت الرَّأسماليَّة على يد ((آدم سميث)) الَّذي أسَّس المدرسة التَّقليديَّة (الكلاسيكيَّة)، ووضع أصول المذهب الرَّأسماليِّ في كتابه (ثروة الأمم) الَّذي نشره عام 1776م.</a:t>
            </a:r>
          </a:p>
          <a:p>
            <a:br>
              <a:rPr lang="ar-SA" dirty="0"/>
            </a:br>
            <a:br>
              <a:rPr lang="ar-SA" dirty="0"/>
            </a:br>
            <a:endParaRPr lang="ar-SA" dirty="0"/>
          </a:p>
        </p:txBody>
      </p:sp>
      <p:sp>
        <p:nvSpPr>
          <p:cNvPr id="5" name="مستطيل 4">
            <a:extLst>
              <a:ext uri="{FF2B5EF4-FFF2-40B4-BE49-F238E27FC236}">
                <a16:creationId xmlns:a16="http://schemas.microsoft.com/office/drawing/2014/main" id="{6AE2BBD4-08F6-44BA-BA75-90F0A5AB8585}"/>
              </a:ext>
            </a:extLst>
          </p:cNvPr>
          <p:cNvSpPr/>
          <p:nvPr/>
        </p:nvSpPr>
        <p:spPr>
          <a:xfrm>
            <a:off x="4010485" y="1428752"/>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010485" y="85725"/>
            <a:ext cx="9144000" cy="2387600"/>
          </a:xfrm>
        </p:spPr>
        <p:txBody>
          <a:bodyPr/>
          <a:lstStyle/>
          <a:p>
            <a:r>
              <a:rPr lang="ar-SA" dirty="0"/>
              <a:t>النظام الرأسمالي </a:t>
            </a:r>
          </a:p>
        </p:txBody>
      </p:sp>
    </p:spTree>
    <p:extLst>
      <p:ext uri="{BB962C8B-B14F-4D97-AF65-F5344CB8AC3E}">
        <p14:creationId xmlns:p14="http://schemas.microsoft.com/office/powerpoint/2010/main" val="2405561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3AE706F2-DEA7-4130-BCDE-9073AA84C313}"/>
              </a:ext>
            </a:extLst>
          </p:cNvPr>
          <p:cNvSpPr>
            <a:spLocks noGrp="1"/>
          </p:cNvSpPr>
          <p:nvPr>
            <p:ph type="subTitle" idx="1"/>
          </p:nvPr>
        </p:nvSpPr>
        <p:spPr>
          <a:xfrm>
            <a:off x="600076" y="2071689"/>
            <a:ext cx="11315700" cy="4257673"/>
          </a:xfrm>
        </p:spPr>
        <p:txBody>
          <a:bodyPr>
            <a:normAutofit fontScale="92500" lnSpcReduction="20000"/>
          </a:bodyPr>
          <a:lstStyle/>
          <a:p>
            <a:pPr algn="r"/>
            <a:r>
              <a:rPr lang="ar-SA" b="1" dirty="0"/>
              <a:t>يمكن إيجاز أهمِّ أسس النِّظام الاقتصاديِّ الرَّأسماليِّ في الآتي:</a:t>
            </a:r>
          </a:p>
          <a:p>
            <a:pPr algn="r"/>
            <a:r>
              <a:rPr lang="ar-SA" dirty="0"/>
              <a:t>1- </a:t>
            </a:r>
            <a:r>
              <a:rPr lang="ar-SA" u="sng" dirty="0"/>
              <a:t>الملكيَّة الفرديَّة: </a:t>
            </a:r>
            <a:r>
              <a:rPr lang="ar-SA" dirty="0"/>
              <a:t>يقوم النِّظام الرَّأسماليُّ على احترام حقِّ الملكيَّة الخاصَّة، فالفرد له مطلق الحرِّيَّة في تكوين الثَّروة والتَّصرُّف فيها طالما لا يتعارض ذلك مع القوانين السَّائدة.</a:t>
            </a:r>
          </a:p>
          <a:p>
            <a:pPr algn="r"/>
            <a:r>
              <a:rPr lang="ar-SA" dirty="0"/>
              <a:t>والملكيَّة الفرديَّة</a:t>
            </a:r>
            <a:br>
              <a:rPr lang="ar-SA" dirty="0"/>
            </a:br>
            <a:endParaRPr lang="ar-SA" dirty="0"/>
          </a:p>
          <a:p>
            <a:pPr algn="r"/>
            <a:r>
              <a:rPr lang="ar-SA" dirty="0"/>
              <a:t>2-</a:t>
            </a:r>
            <a:r>
              <a:rPr lang="ar-SA" u="sng" dirty="0"/>
              <a:t> الحُرِّيَّةُ الاقْتِصَادِيَّةُ:</a:t>
            </a:r>
          </a:p>
          <a:p>
            <a:pPr algn="r"/>
            <a:r>
              <a:rPr lang="ar-SA" dirty="0"/>
              <a:t>يقوم النِّظام الرَّأسماليُّ على الحرِّيَّة الاقتصاديَّة، وهذا الأمر هو نتاج طبيعي لاحترام الملكيَّة الخاصَّة، فيجب ترك الأفراد أحرارًا لتحقيق مصالحهم الشَّخصيَّة، فهم يختارون حرفتهم أو نشاطهم، ولهم حرِّيَّة التَّملُّك، وحرِّيَّة العمل.</a:t>
            </a:r>
            <a:br>
              <a:rPr lang="ar-SA" dirty="0"/>
            </a:br>
            <a:endParaRPr lang="ar-SA" u="sng" dirty="0"/>
          </a:p>
          <a:p>
            <a:pPr algn="r"/>
            <a:r>
              <a:rPr lang="ar-SA" u="sng" dirty="0"/>
              <a:t>3- المُنَافَسَةُ:</a:t>
            </a:r>
          </a:p>
          <a:p>
            <a:pPr algn="r"/>
            <a:r>
              <a:rPr lang="ar-SA" dirty="0"/>
              <a:t>المنافسة من أهم خصائص النِّظام الرَّأسماليِّ، حيث تُعتبر من العوامل الَّتي تعمل على زيادة الكفاءة الاقتصاديَّة والإنتاجيَّة، فالمنتجون يتنافسون فيما بينهم لاجتذاب أكبر عدد من المستهلكين، والنَّتيجة هي اتِّجاه الأسعار للانخفاض، وخروج المنتجين ذوي الكفاءة المنخفضة، ولا يتبقى في السُّوق إلَّا الأكفَّاء، وَمِنْ ثمَّ يؤدِّي ذلك إلى الاستخدام الأفضل للموارد، وَمِنْ ثَمَّ التَّخصيص الكفء للموارد.</a:t>
            </a:r>
          </a:p>
        </p:txBody>
      </p:sp>
      <p:sp>
        <p:nvSpPr>
          <p:cNvPr id="5" name="مستطيل 4">
            <a:extLst>
              <a:ext uri="{FF2B5EF4-FFF2-40B4-BE49-F238E27FC236}">
                <a16:creationId xmlns:a16="http://schemas.microsoft.com/office/drawing/2014/main" id="{6AE2BBD4-08F6-44BA-BA75-90F0A5AB8585}"/>
              </a:ext>
            </a:extLst>
          </p:cNvPr>
          <p:cNvSpPr/>
          <p:nvPr/>
        </p:nvSpPr>
        <p:spPr>
          <a:xfrm>
            <a:off x="4010485" y="528638"/>
            <a:ext cx="8181515" cy="10858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4" name="عنوان 1">
            <a:extLst>
              <a:ext uri="{FF2B5EF4-FFF2-40B4-BE49-F238E27FC236}">
                <a16:creationId xmlns:a16="http://schemas.microsoft.com/office/drawing/2014/main" id="{AC338DD7-E99D-43BF-9A91-0050C64008B0}"/>
              </a:ext>
            </a:extLst>
          </p:cNvPr>
          <p:cNvSpPr>
            <a:spLocks noGrp="1"/>
          </p:cNvSpPr>
          <p:nvPr>
            <p:ph type="ctrTitle"/>
          </p:nvPr>
        </p:nvSpPr>
        <p:spPr>
          <a:xfrm>
            <a:off x="4010485" y="-814389"/>
            <a:ext cx="9144000" cy="2387600"/>
          </a:xfrm>
        </p:spPr>
        <p:txBody>
          <a:bodyPr/>
          <a:lstStyle/>
          <a:p>
            <a:r>
              <a:rPr lang="ar-SA" dirty="0"/>
              <a:t>النظام الرأسمالي </a:t>
            </a:r>
          </a:p>
        </p:txBody>
      </p:sp>
    </p:spTree>
    <p:extLst>
      <p:ext uri="{BB962C8B-B14F-4D97-AF65-F5344CB8AC3E}">
        <p14:creationId xmlns:p14="http://schemas.microsoft.com/office/powerpoint/2010/main" val="412965943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1640</Words>
  <Application>Microsoft Office PowerPoint</Application>
  <PresentationFormat>شاشة عريضة</PresentationFormat>
  <Paragraphs>115</Paragraphs>
  <Slides>28</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28</vt:i4>
      </vt:variant>
    </vt:vector>
  </HeadingPairs>
  <TitlesOfParts>
    <vt:vector size="33" baseType="lpstr">
      <vt:lpstr>Arial</vt:lpstr>
      <vt:lpstr>Calibri</vt:lpstr>
      <vt:lpstr>Calibri Light</vt:lpstr>
      <vt:lpstr>Times New Roman</vt:lpstr>
      <vt:lpstr>نسق Office</vt:lpstr>
      <vt:lpstr>أثر الاتجاهات الدينية على اقتصاديات الدول </vt:lpstr>
      <vt:lpstr>الدين والدولة </vt:lpstr>
      <vt:lpstr>الكنيسة والدولة:  </vt:lpstr>
      <vt:lpstr>ماكس فيبر والدين: </vt:lpstr>
      <vt:lpstr>ماكس فيبر والدين: </vt:lpstr>
      <vt:lpstr>ماكس فيبر والدين: </vt:lpstr>
      <vt:lpstr>ماكس فيبر والدين: </vt:lpstr>
      <vt:lpstr>النظام الرأسمالي </vt:lpstr>
      <vt:lpstr>النظام الرأسمالي </vt:lpstr>
      <vt:lpstr>عرض تقديمي في PowerPoint</vt:lpstr>
      <vt:lpstr>عرض تقديمي في PowerPoint</vt:lpstr>
      <vt:lpstr>عرض تقديمي في PowerPoint</vt:lpstr>
      <vt:lpstr>عرض تقديمي في PowerPoint</vt:lpstr>
      <vt:lpstr>عرض تقديمي في PowerPoint</vt:lpstr>
      <vt:lpstr>النظام الاشتراكي</vt:lpstr>
      <vt:lpstr>تأثير النظام الاشتراكي على المجتمعات</vt:lpstr>
      <vt:lpstr>تأثير النظام الاشتراكي على المجتمعات</vt:lpstr>
      <vt:lpstr>النظام الاقتصادي الاسلامي</vt:lpstr>
      <vt:lpstr>النظام الاقتصادي الاسلامي وتأثيره على المجتمع</vt:lpstr>
      <vt:lpstr>النظام الاقتصادي الاسلامي وتأثيره على المجتمع</vt:lpstr>
      <vt:lpstr>النظام الاقتصادي الاسلامي وتأثيره على المجتمع</vt:lpstr>
      <vt:lpstr>النظام الاقتصادي الاسلامي وتأثيره على المجتمع</vt:lpstr>
      <vt:lpstr>النظام الاقتصادي الاسلامي وتأثيره على المجتمع</vt:lpstr>
      <vt:lpstr>النظام الاقتصادي الاسلامي وتأثيره على المجتمع</vt:lpstr>
      <vt:lpstr>النظام الاقتصادي الاسلامي وتأثيره على المجتمع</vt:lpstr>
      <vt:lpstr>النظام الاقتصادي الاسلامي وتأثيره على المجتمع</vt:lpstr>
      <vt:lpstr>مصطلح في علم الاجتماع الاقتصادي</vt:lpstr>
      <vt:lpstr>اعداد الطالبتين:  شهد الأحمري  ريف الحميداني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أثر الاتجاهات الدينية على اقتصاديات الدول</dc:title>
  <dc:creator>lenovo</dc:creator>
  <cp:lastModifiedBy>lenovo</cp:lastModifiedBy>
  <cp:revision>13</cp:revision>
  <dcterms:created xsi:type="dcterms:W3CDTF">2018-03-07T17:37:41Z</dcterms:created>
  <dcterms:modified xsi:type="dcterms:W3CDTF">2018-03-14T21:32:24Z</dcterms:modified>
</cp:coreProperties>
</file>