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77"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نمط متوسط 4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9560" autoAdjust="0"/>
    <p:restoredTop sz="95340" autoAdjust="0"/>
  </p:normalViewPr>
  <p:slideViewPr>
    <p:cSldViewPr>
      <p:cViewPr varScale="1">
        <p:scale>
          <a:sx n="109" d="100"/>
          <a:sy n="109" d="100"/>
        </p:scale>
        <p:origin x="4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F79E68-EA92-44AC-A592-BFEC3346EA67}" type="datetimeFigureOut">
              <a:rPr lang="ar-SA" smtClean="0"/>
              <a:t>27/05/36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F65DBE-E9D3-4E2B-895E-BA9FBDBE7E68}" type="slidenum">
              <a:rPr lang="ar-SA" smtClean="0"/>
              <a:t>‹#›</a:t>
            </a:fld>
            <a:endParaRPr lang="ar-SA"/>
          </a:p>
        </p:txBody>
      </p:sp>
    </p:spTree>
    <p:extLst>
      <p:ext uri="{BB962C8B-B14F-4D97-AF65-F5344CB8AC3E}">
        <p14:creationId xmlns:p14="http://schemas.microsoft.com/office/powerpoint/2010/main" val="10305540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F65DBE-E9D3-4E2B-895E-BA9FBDBE7E68}" type="slidenum">
              <a:rPr lang="ar-SA" smtClean="0"/>
              <a:t>22</a:t>
            </a:fld>
            <a:endParaRPr lang="ar-SA"/>
          </a:p>
        </p:txBody>
      </p:sp>
    </p:spTree>
    <p:extLst>
      <p:ext uri="{BB962C8B-B14F-4D97-AF65-F5344CB8AC3E}">
        <p14:creationId xmlns:p14="http://schemas.microsoft.com/office/powerpoint/2010/main" val="408227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F65DBE-E9D3-4E2B-895E-BA9FBDBE7E68}" type="slidenum">
              <a:rPr lang="ar-SA" smtClean="0"/>
              <a:t>28</a:t>
            </a:fld>
            <a:endParaRPr lang="ar-SA"/>
          </a:p>
        </p:txBody>
      </p:sp>
    </p:spTree>
    <p:extLst>
      <p:ext uri="{BB962C8B-B14F-4D97-AF65-F5344CB8AC3E}">
        <p14:creationId xmlns:p14="http://schemas.microsoft.com/office/powerpoint/2010/main" val="327622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481B36C-A908-493E-A0F2-B5A4552A4DF2}" type="datetime1">
              <a:rPr lang="ar-SA" smtClean="0"/>
              <a:t>27/05/36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0633319-9E2A-446C-9EF4-6559DD7C319C}"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0B1A5-B698-4A18-8399-208199EBBFCC}" type="datetime1">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D68ED-8F7B-4C5B-8311-0B1D32867B7C}" type="datetime1">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64CB0-0C24-4EB8-A059-E4EB5832FDAC}" type="datetime1">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021B6-1088-4E7D-9747-BA518C0BBEDD}" type="datetime1">
              <a:rPr lang="ar-SA" smtClean="0"/>
              <a:t>27/05/36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3ECBDCE-FE58-46E2-B60B-26B4850C5D68}" type="datetime1">
              <a:rPr lang="ar-SA" smtClean="0"/>
              <a:t>27/05/36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0633319-9E2A-446C-9EF4-6559DD7C319C}"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402A8-3F44-4440-8E49-3EEBB5FA305F}" type="datetime1">
              <a:rPr lang="ar-SA" smtClean="0"/>
              <a:t>27/05/36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0560D-5CCB-4DD8-A265-125ECED95018}" type="datetime1">
              <a:rPr lang="ar-SA" smtClean="0"/>
              <a:t>27/05/36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1BC30-7262-459A-B44A-23844BE0230F}" type="datetime1">
              <a:rPr lang="ar-SA" smtClean="0"/>
              <a:t>27/05/36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814A47C-251C-4ECA-BDED-30A28E6A630A}" type="datetime1">
              <a:rPr lang="ar-SA" smtClean="0"/>
              <a:t>27/05/36</a:t>
            </a:fld>
            <a:endParaRPr lang="ar-SA"/>
          </a:p>
        </p:txBody>
      </p:sp>
      <p:sp>
        <p:nvSpPr>
          <p:cNvPr id="7" name="Slide Number Placeholder 6"/>
          <p:cNvSpPr>
            <a:spLocks noGrp="1"/>
          </p:cNvSpPr>
          <p:nvPr>
            <p:ph type="sldNum" sz="quarter" idx="12"/>
          </p:nvPr>
        </p:nvSpPr>
        <p:spPr/>
        <p:txBody>
          <a:bodyPr/>
          <a:lstStyle/>
          <a:p>
            <a:fld id="{60633319-9E2A-446C-9EF4-6559DD7C319C}"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79B4D-DFF5-40DE-9F9C-47BAFBC7A2DA}" type="datetime1">
              <a:rPr lang="ar-SA" smtClean="0"/>
              <a:t>27/05/36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60633319-9E2A-446C-9EF4-6559DD7C319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924AD00-07A9-45E0-918E-2AD7BB2C6E3C}" type="datetime1">
              <a:rPr lang="ar-SA" smtClean="0"/>
              <a:t>27/05/36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0633319-9E2A-446C-9EF4-6559DD7C319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sz="3200" b="1" dirty="0">
                <a:solidFill>
                  <a:srgbClr val="727CA3"/>
                </a:solidFill>
                <a:latin typeface="Arial" panose="020B0604020202020204" pitchFamily="34" charset="0"/>
                <a:cs typeface="Arial" panose="020B0604020202020204" pitchFamily="34" charset="0"/>
              </a:rPr>
              <a:t>التحليل المالي</a:t>
            </a:r>
            <a:br>
              <a:rPr lang="ar-SA" sz="3200" b="1" dirty="0">
                <a:solidFill>
                  <a:srgbClr val="727CA3"/>
                </a:solidFill>
                <a:latin typeface="Arial" panose="020B0604020202020204" pitchFamily="34" charset="0"/>
                <a:cs typeface="Arial" panose="020B0604020202020204" pitchFamily="34" charset="0"/>
              </a:rPr>
            </a:br>
            <a:r>
              <a:rPr lang="ar-SA" sz="3200" b="1" dirty="0">
                <a:solidFill>
                  <a:srgbClr val="727CA3"/>
                </a:solidFill>
                <a:latin typeface="Arial" panose="020B0604020202020204" pitchFamily="34" charset="0"/>
                <a:cs typeface="Arial" panose="020B0604020202020204" pitchFamily="34" charset="0"/>
              </a:rPr>
              <a:t>(نظرة محاسبية)</a:t>
            </a:r>
            <a:br>
              <a:rPr lang="ar-SA" sz="3200" b="1" dirty="0">
                <a:solidFill>
                  <a:srgbClr val="727CA3"/>
                </a:solidFill>
                <a:latin typeface="Arial" panose="020B0604020202020204" pitchFamily="34" charset="0"/>
                <a:cs typeface="Arial" panose="020B0604020202020204" pitchFamily="34" charset="0"/>
              </a:rPr>
            </a:br>
            <a:r>
              <a:rPr lang="ar-SA" sz="3200" b="1" dirty="0">
                <a:solidFill>
                  <a:srgbClr val="727CA3"/>
                </a:solidFill>
                <a:latin typeface="Arial" panose="020B0604020202020204" pitchFamily="34" charset="0"/>
                <a:cs typeface="Arial" panose="020B0604020202020204" pitchFamily="34" charset="0"/>
              </a:rPr>
              <a:t>د. محمد السهلي</a:t>
            </a:r>
            <a:endParaRPr lang="ar-SA" dirty="0"/>
          </a:p>
        </p:txBody>
      </p:sp>
      <p:sp>
        <p:nvSpPr>
          <p:cNvPr id="3" name="Subtitle 2"/>
          <p:cNvSpPr>
            <a:spLocks noGrp="1"/>
          </p:cNvSpPr>
          <p:nvPr>
            <p:ph type="subTitle" idx="1"/>
          </p:nvPr>
        </p:nvSpPr>
        <p:spPr>
          <a:xfrm>
            <a:off x="5148064" y="4653136"/>
            <a:ext cx="2448272" cy="1100581"/>
          </a:xfrm>
        </p:spPr>
        <p:txBody>
          <a:bodyPr>
            <a:normAutofit fontScale="92500"/>
          </a:bodyPr>
          <a:lstStyle/>
          <a:p>
            <a:pPr lvl="0" algn="r">
              <a:buClr>
                <a:srgbClr val="727CA3"/>
              </a:buClr>
            </a:pPr>
            <a:r>
              <a:rPr lang="ar-SA" sz="2600" b="1" u="sng" dirty="0">
                <a:latin typeface="Arial" panose="020B0604020202020204" pitchFamily="34" charset="0"/>
                <a:cs typeface="Arial" panose="020B0604020202020204" pitchFamily="34" charset="0"/>
              </a:rPr>
              <a:t>الفصل </a:t>
            </a:r>
            <a:r>
              <a:rPr lang="ar-SA" sz="2600" b="1" u="sng" dirty="0" smtClean="0">
                <a:latin typeface="Arial" panose="020B0604020202020204" pitchFamily="34" charset="0"/>
                <a:cs typeface="Arial" panose="020B0604020202020204" pitchFamily="34" charset="0"/>
              </a:rPr>
              <a:t>التاسع</a:t>
            </a:r>
            <a:endParaRPr lang="ar-SA" sz="2600" b="1" u="sng" dirty="0">
              <a:latin typeface="Arial" panose="020B0604020202020204" pitchFamily="34" charset="0"/>
              <a:cs typeface="Arial" panose="020B0604020202020204" pitchFamily="34" charset="0"/>
            </a:endParaRPr>
          </a:p>
          <a:p>
            <a:pPr lvl="0" algn="r">
              <a:buClr>
                <a:srgbClr val="727CA3"/>
              </a:buClr>
            </a:pPr>
            <a:r>
              <a:rPr lang="ar-SA" sz="2600" b="1" dirty="0" smtClean="0">
                <a:latin typeface="Arial" panose="020B0604020202020204" pitchFamily="34" charset="0"/>
                <a:cs typeface="Arial" panose="020B0604020202020204" pitchFamily="34" charset="0"/>
              </a:rPr>
              <a:t>	تحليل الربحية</a:t>
            </a:r>
            <a:endParaRPr lang="ar-SA" sz="2600" b="1"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60633319-9E2A-446C-9EF4-6559DD7C319C}" type="slidenum">
              <a:rPr lang="ar-SA" smtClean="0"/>
              <a:t>1</a:t>
            </a:fld>
            <a:endParaRPr lang="ar-SA"/>
          </a:p>
        </p:txBody>
      </p:sp>
    </p:spTree>
    <p:extLst>
      <p:ext uri="{BB962C8B-B14F-4D97-AF65-F5344CB8AC3E}">
        <p14:creationId xmlns:p14="http://schemas.microsoft.com/office/powerpoint/2010/main" val="256134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628800"/>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2-1 أساس الإستحقاق:</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2420888"/>
            <a:ext cx="7056784" cy="3240360"/>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يقصد بالإستحقاق أن المحاسبة تعتمد على استحقاق الإيرادات والمصروفات عند قياس الدخل بصرف النظر عن التسويات النقدية لها.</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يختلف مفهوم الإستحقاق عن المفهوم النقدي في أن جانبا من الإيرادات والمصروفات وبالتالي صافي الربح قد لا يكون صاحبه تياراً نقدياً موازياً للتيار السلعي أو الخدمي.</a:t>
            </a:r>
          </a:p>
        </p:txBody>
      </p:sp>
      <p:sp>
        <p:nvSpPr>
          <p:cNvPr id="4" name="Slide Number Placeholder 3"/>
          <p:cNvSpPr>
            <a:spLocks noGrp="1"/>
          </p:cNvSpPr>
          <p:nvPr>
            <p:ph type="sldNum" sz="quarter" idx="12"/>
          </p:nvPr>
        </p:nvSpPr>
        <p:spPr/>
        <p:txBody>
          <a:bodyPr/>
          <a:lstStyle/>
          <a:p>
            <a:fld id="{60633319-9E2A-446C-9EF4-6559DD7C319C}" type="slidenum">
              <a:rPr lang="ar-SA" smtClean="0"/>
              <a:t>10</a:t>
            </a:fld>
            <a:endParaRPr lang="ar-SA"/>
          </a:p>
        </p:txBody>
      </p:sp>
    </p:spTree>
    <p:extLst>
      <p:ext uri="{BB962C8B-B14F-4D97-AF65-F5344CB8AC3E}">
        <p14:creationId xmlns:p14="http://schemas.microsoft.com/office/powerpoint/2010/main" val="407782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6984892" cy="4635877"/>
          </a:xfrm>
        </p:spPr>
        <p:txBody>
          <a:bodyPr>
            <a:normAutofit/>
          </a:bodyPr>
          <a:lstStyle/>
          <a:p>
            <a:pPr lvl="0">
              <a:buClr>
                <a:srgbClr val="727CA3"/>
              </a:buClr>
              <a:buFont typeface="Wingdings" panose="05000000000000000000" pitchFamily="2" charset="2"/>
              <a:buChar char="§"/>
            </a:pPr>
            <a:r>
              <a:rPr lang="ar-SA" u="sng" dirty="0">
                <a:solidFill>
                  <a:srgbClr val="464653"/>
                </a:solidFill>
                <a:latin typeface="Arial" panose="020B0604020202020204" pitchFamily="34" charset="0"/>
                <a:cs typeface="Arial" panose="020B0604020202020204" pitchFamily="34" charset="0"/>
              </a:rPr>
              <a:t>غالبا ينتقد الربح المحاسبي من هذا المنظور</a:t>
            </a:r>
          </a:p>
          <a:p>
            <a:pPr marL="365760" lvl="1" indent="0">
              <a:buClr>
                <a:srgbClr val="727CA3"/>
              </a:buClr>
              <a:buNone/>
            </a:pPr>
            <a:r>
              <a:rPr lang="ar-SA" sz="2400" dirty="0">
                <a:solidFill>
                  <a:srgbClr val="464653"/>
                </a:solidFill>
                <a:latin typeface="Arial" panose="020B0604020202020204" pitchFamily="34" charset="0"/>
                <a:cs typeface="Arial" panose="020B0604020202020204" pitchFamily="34" charset="0"/>
              </a:rPr>
              <a:t>لأنه لا يقدم مقياسا مباشرا للتدفقات النقدية، ومن ناحية اخرى جودة أرباح الإستحقاق تصبح محل شك من جانب المحللين الماليين لأن الإستحقاق مقياس مرن يسمح بكثير من التقديرات الشخصية والتحفظ في قياس الدخل. </a:t>
            </a:r>
          </a:p>
          <a:p>
            <a:pPr marL="365760" lvl="1" indent="0">
              <a:buClr>
                <a:srgbClr val="727CA3"/>
              </a:buClr>
              <a:buNone/>
            </a:pPr>
            <a:r>
              <a:rPr lang="ar-SA" sz="2400" dirty="0">
                <a:solidFill>
                  <a:srgbClr val="464653"/>
                </a:solidFill>
                <a:latin typeface="Arial" panose="020B0604020202020204" pitchFamily="34" charset="0"/>
                <a:cs typeface="Arial" panose="020B0604020202020204" pitchFamily="34" charset="0"/>
              </a:rPr>
              <a:t>بعكس الأساس النقدي الذي يعد مقياس صلبا غير مرن ولا يسمح باجتهادات كبيرة عند قياس الربح</a:t>
            </a:r>
            <a:r>
              <a:rPr lang="ar-SA" sz="2400" dirty="0" smtClean="0">
                <a:solidFill>
                  <a:srgbClr val="464653"/>
                </a:solidFill>
                <a:latin typeface="Arial" panose="020B0604020202020204" pitchFamily="34" charset="0"/>
                <a:cs typeface="Arial" panose="020B0604020202020204" pitchFamily="34" charset="0"/>
              </a:rPr>
              <a:t>.</a:t>
            </a:r>
            <a:endParaRPr lang="ar-SA" sz="24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 اذا تم تخفيض درجة التقدير الشخصي في قياس الربح باستخدام اساس الإستحقاق فإن أرباح الإستحقاق تظل المقياس الملائم لأداء المنشأة الذي ينقل معلومات جيدة تساعد في التنبؤ بالتدفقات النقدية المستقبلية.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11</a:t>
            </a:fld>
            <a:endParaRPr lang="ar-SA"/>
          </a:p>
        </p:txBody>
      </p:sp>
    </p:spTree>
    <p:extLst>
      <p:ext uri="{BB962C8B-B14F-4D97-AF65-F5344CB8AC3E}">
        <p14:creationId xmlns:p14="http://schemas.microsoft.com/office/powerpoint/2010/main" val="3635885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2-2 التحقق:</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68580" indent="0">
              <a:buNone/>
            </a:pPr>
            <a:r>
              <a:rPr lang="ar-SA" dirty="0" smtClean="0">
                <a:latin typeface="Arial" panose="020B0604020202020204" pitchFamily="34" charset="0"/>
                <a:cs typeface="Arial" panose="020B0604020202020204" pitchFamily="34" charset="0"/>
              </a:rPr>
              <a:t>المبدأ الذي يجعل من المفهوم المحاسبي مختلفا بدرجة كبيرة عن المفهوم الإقتصادي هو مبدأ التحقق.</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الربح الشامل من </a:t>
            </a:r>
            <a:r>
              <a:rPr lang="ar-SA" u="sng" dirty="0" smtClean="0">
                <a:latin typeface="Arial" panose="020B0604020202020204" pitchFamily="34" charset="0"/>
                <a:cs typeface="Arial" panose="020B0604020202020204" pitchFamily="34" charset="0"/>
              </a:rPr>
              <a:t>المنظور الإقتصادي</a:t>
            </a:r>
            <a:r>
              <a:rPr lang="ar-SA" dirty="0" smtClean="0">
                <a:latin typeface="Arial" panose="020B0604020202020204" pitchFamily="34" charset="0"/>
                <a:cs typeface="Arial" panose="020B0604020202020204" pitchFamily="34" charset="0"/>
              </a:rPr>
              <a:t>، او الربح في ظل مفهوم حماية رأس المال يعتمد كثيرا على عمليات غير محققة.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يتطلب الحفاظ على القوة الشرائية لرأس المال النقدي تقدير القيم الجارية للأصول العينية وهو أمر صعب خصوصا في ظل عدم وجود اسواق حاضرة للأصول المستعملة. فارتفاع قيم الأصول يكون دون وجود دليل موضوعي على ذلك، فبالتالي مبدأ التحقق يكون انتفى.</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12</a:t>
            </a:fld>
            <a:endParaRPr lang="ar-SA"/>
          </a:p>
        </p:txBody>
      </p:sp>
    </p:spTree>
    <p:extLst>
      <p:ext uri="{BB962C8B-B14F-4D97-AF65-F5344CB8AC3E}">
        <p14:creationId xmlns:p14="http://schemas.microsoft.com/office/powerpoint/2010/main" val="1023139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00808"/>
            <a:ext cx="7056900" cy="4131821"/>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تلتزم </a:t>
            </a:r>
            <a:r>
              <a:rPr lang="ar-SA" u="sng" dirty="0" smtClean="0">
                <a:latin typeface="Arial" panose="020B0604020202020204" pitchFamily="34" charset="0"/>
                <a:cs typeface="Arial" panose="020B0604020202020204" pitchFamily="34" charset="0"/>
              </a:rPr>
              <a:t>المحاسبة</a:t>
            </a:r>
            <a:r>
              <a:rPr lang="ar-SA" dirty="0" smtClean="0">
                <a:latin typeface="Arial" panose="020B0604020202020204" pitchFamily="34" charset="0"/>
                <a:cs typeface="Arial" panose="020B0604020202020204" pitchFamily="34" charset="0"/>
              </a:rPr>
              <a:t> بمبدأ التحقق في تسجيل كافة العمليات وعلى الأخص عمليات الإيرادات والمصروفات والمكاسب والخسائر.</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اذن الربح المحاسبي يمثل جملة الحقائق التي تمت خلال الفترة المالية بصرف النظر عن القيم الجارية ومستويات الأسعار في نهاية السنة، وبصرف النظر عن القيمة الإقتصادية لرأس المال.</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تلجأ المحاسبة للحفاظ على رأس المال الى بعض التدابير غير المباشرة مثل الإحتياطيات والمخصصات وغيرها.</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13</a:t>
            </a:fld>
            <a:endParaRPr lang="ar-SA"/>
          </a:p>
        </p:txBody>
      </p:sp>
    </p:spTree>
    <p:extLst>
      <p:ext uri="{BB962C8B-B14F-4D97-AF65-F5344CB8AC3E}">
        <p14:creationId xmlns:p14="http://schemas.microsoft.com/office/powerpoint/2010/main" val="811958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268760"/>
            <a:ext cx="7024744" cy="529128"/>
          </a:xfrm>
        </p:spPr>
        <p:txBody>
          <a:bodyPr>
            <a:normAutofit/>
          </a:bodyPr>
          <a:lstStyle/>
          <a:p>
            <a:pPr algn="r"/>
            <a:r>
              <a:rPr lang="ar-SA" sz="2400" b="1" u="sng" dirty="0" smtClean="0">
                <a:latin typeface="Arial" panose="020B0604020202020204" pitchFamily="34" charset="0"/>
                <a:cs typeface="Arial" panose="020B0604020202020204" pitchFamily="34" charset="0"/>
              </a:rPr>
              <a:t>3-3 المقابلة: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1844824"/>
            <a:ext cx="7200800" cy="4104456"/>
          </a:xfrm>
        </p:spPr>
        <p:txBody>
          <a:bodyPr>
            <a:noAutofit/>
          </a:bodyPr>
          <a:lstStyle/>
          <a:p>
            <a:pPr marL="68580" indent="0">
              <a:buNone/>
            </a:pPr>
            <a:r>
              <a:rPr lang="ar-SA" dirty="0" smtClean="0">
                <a:latin typeface="Arial" panose="020B0604020202020204" pitchFamily="34" charset="0"/>
                <a:cs typeface="Arial" panose="020B0604020202020204" pitchFamily="34" charset="0"/>
              </a:rPr>
              <a:t>المفهوم المحاسبي المستخدم في قياس الدخل هو مفهوم المقابلة.</a:t>
            </a:r>
          </a:p>
          <a:p>
            <a:pPr marL="68580" indent="0">
              <a:buNone/>
            </a:pPr>
            <a:r>
              <a:rPr lang="ar-SA" dirty="0" smtClean="0">
                <a:latin typeface="Arial" panose="020B0604020202020204" pitchFamily="34" charset="0"/>
                <a:cs typeface="Arial" panose="020B0604020202020204" pitchFamily="34" charset="0"/>
              </a:rPr>
              <a:t>بعد الإعتراف بالإيرادات والمصروفات التي تخص فترة محاسبية معينة تجري عملية مقابلة بين الإيرادات والمصروفات. </a:t>
            </a:r>
          </a:p>
          <a:p>
            <a:pPr marL="68580" indent="0">
              <a:buNone/>
            </a:pPr>
            <a:r>
              <a:rPr lang="ar-SA" dirty="0" smtClean="0">
                <a:latin typeface="Arial" panose="020B0604020202020204" pitchFamily="34" charset="0"/>
                <a:cs typeface="Arial" panose="020B0604020202020204" pitchFamily="34" charset="0"/>
              </a:rPr>
              <a:t>يعتمد هذا المفهوم على الآتي:</a:t>
            </a:r>
          </a:p>
          <a:p>
            <a:pPr marL="68580" indent="0">
              <a:buNone/>
            </a:pPr>
            <a:r>
              <a:rPr lang="ar-SA" dirty="0" smtClean="0">
                <a:latin typeface="Arial" panose="020B0604020202020204" pitchFamily="34" charset="0"/>
                <a:cs typeface="Arial" panose="020B0604020202020204" pitchFamily="34" charset="0"/>
              </a:rPr>
              <a:t>1- تحديد ماهي الإيرادات التي تخص فترة مالية معينة. ويستعين المحاسب بأساس الإستحقاق ومبدأ التحقق في تعيين الإيرادات التي تخص الفترة.</a:t>
            </a:r>
          </a:p>
          <a:p>
            <a:pPr marL="68580" indent="0">
              <a:buNone/>
            </a:pPr>
            <a:r>
              <a:rPr lang="ar-SA" dirty="0" smtClean="0">
                <a:latin typeface="Arial" panose="020B0604020202020204" pitchFamily="34" charset="0"/>
                <a:cs typeface="Arial" panose="020B0604020202020204" pitchFamily="34" charset="0"/>
              </a:rPr>
              <a:t>2- بعد ذلك يقوم المحاسب بتحديد المصروفات التي تخص تلك الإيرادات، واذا لم يتمكن من ربط بعض المصروفات بالإيرادات المحققة فإنه يربط المصروفات بالفترة الزمنية على أساس مبدأ الإستحقاق.</a:t>
            </a:r>
          </a:p>
        </p:txBody>
      </p:sp>
      <p:sp>
        <p:nvSpPr>
          <p:cNvPr id="4" name="Slide Number Placeholder 3"/>
          <p:cNvSpPr>
            <a:spLocks noGrp="1"/>
          </p:cNvSpPr>
          <p:nvPr>
            <p:ph type="sldNum" sz="quarter" idx="12"/>
          </p:nvPr>
        </p:nvSpPr>
        <p:spPr/>
        <p:txBody>
          <a:bodyPr/>
          <a:lstStyle/>
          <a:p>
            <a:fld id="{60633319-9E2A-446C-9EF4-6559DD7C319C}" type="slidenum">
              <a:rPr lang="ar-SA" smtClean="0"/>
              <a:t>14</a:t>
            </a:fld>
            <a:endParaRPr lang="ar-SA"/>
          </a:p>
        </p:txBody>
      </p:sp>
    </p:spTree>
    <p:extLst>
      <p:ext uri="{BB962C8B-B14F-4D97-AF65-F5344CB8AC3E}">
        <p14:creationId xmlns:p14="http://schemas.microsoft.com/office/powerpoint/2010/main" val="1587765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7"/>
            <a:ext cx="6984892" cy="3672408"/>
          </a:xfrm>
        </p:spPr>
        <p:txBody>
          <a:bodyPr/>
          <a:lstStyle/>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3- وفقا لذلك تجري مقابلة بين الإيرادات وتكاليف تلك الإيرادات والمصروفات الدورية التي تخص الفترة لينتج مايعرف بأرباح الإستحقاق</a:t>
            </a:r>
            <a:r>
              <a:rPr lang="ar-SA" dirty="0" smtClean="0">
                <a:solidFill>
                  <a:srgbClr val="464653"/>
                </a:solidFill>
                <a:latin typeface="Arial" panose="020B0604020202020204" pitchFamily="34" charset="0"/>
                <a:cs typeface="Arial" panose="020B0604020202020204" pitchFamily="34" charset="0"/>
              </a:rPr>
              <a:t>.</a:t>
            </a:r>
          </a:p>
          <a:p>
            <a:pPr marL="68580" lvl="0" indent="0">
              <a:buClr>
                <a:srgbClr val="727CA3"/>
              </a:buClr>
              <a:buNone/>
            </a:pPr>
            <a:endParaRPr lang="ar-SA" sz="1600" dirty="0">
              <a:solidFill>
                <a:srgbClr val="464653"/>
              </a:solidFill>
              <a:latin typeface="Arial" panose="020B0604020202020204" pitchFamily="34" charset="0"/>
              <a:cs typeface="Arial" panose="020B0604020202020204" pitchFamily="34" charset="0"/>
            </a:endParaRPr>
          </a:p>
          <a:p>
            <a:pPr lvl="0">
              <a:buClr>
                <a:srgbClr val="727CA3"/>
              </a:buClr>
              <a:buFont typeface="Wingdings" panose="05000000000000000000" pitchFamily="2" charset="2"/>
              <a:buChar char="§"/>
            </a:pPr>
            <a:r>
              <a:rPr lang="ar-SA" dirty="0">
                <a:solidFill>
                  <a:srgbClr val="464653"/>
                </a:solidFill>
                <a:latin typeface="Arial" panose="020B0604020202020204" pitchFamily="34" charset="0"/>
                <a:cs typeface="Arial" panose="020B0604020202020204" pitchFamily="34" charset="0"/>
              </a:rPr>
              <a:t>الربح المحاسبي الذي نهتم به في تحليل الربحية هو الربح الذي تعرضة قائمة الدخل وفقاً للنموذج المحاسبي، بصرف النظر عن الربح الحقيقي وفقا للمفهوم الإقتصادي.</a:t>
            </a:r>
          </a:p>
          <a:p>
            <a:endParaRPr lang="ar-SA" dirty="0"/>
          </a:p>
        </p:txBody>
      </p:sp>
      <p:sp>
        <p:nvSpPr>
          <p:cNvPr id="4" name="Slide Number Placeholder 3"/>
          <p:cNvSpPr>
            <a:spLocks noGrp="1"/>
          </p:cNvSpPr>
          <p:nvPr>
            <p:ph type="sldNum" sz="quarter" idx="12"/>
          </p:nvPr>
        </p:nvSpPr>
        <p:spPr/>
        <p:txBody>
          <a:bodyPr/>
          <a:lstStyle/>
          <a:p>
            <a:fld id="{60633319-9E2A-446C-9EF4-6559DD7C319C}" type="slidenum">
              <a:rPr lang="ar-SA" smtClean="0"/>
              <a:t>15</a:t>
            </a:fld>
            <a:endParaRPr lang="ar-SA"/>
          </a:p>
        </p:txBody>
      </p:sp>
    </p:spTree>
    <p:extLst>
      <p:ext uri="{BB962C8B-B14F-4D97-AF65-F5344CB8AC3E}">
        <p14:creationId xmlns:p14="http://schemas.microsoft.com/office/powerpoint/2010/main" val="263043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4- المقاييس والمؤشرات المالية للربحية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dirty="0" smtClean="0">
                <a:latin typeface="Arial" panose="020B0604020202020204" pitchFamily="34" charset="0"/>
                <a:cs typeface="Arial" panose="020B0604020202020204" pitchFamily="34" charset="0"/>
              </a:rPr>
              <a:t>يمكن الوقوف على ربحية المنشأة من خلال الآتي:</a:t>
            </a:r>
          </a:p>
          <a:p>
            <a:pPr marL="68580" indent="0">
              <a:buNone/>
            </a:pPr>
            <a:r>
              <a:rPr lang="ar-SA" dirty="0" smtClean="0">
                <a:latin typeface="Arial" panose="020B0604020202020204" pitchFamily="34" charset="0"/>
                <a:cs typeface="Arial" panose="020B0604020202020204" pitchFamily="34" charset="0"/>
              </a:rPr>
              <a:t>1- معدل العائد على حقوق الملكية.</a:t>
            </a:r>
          </a:p>
          <a:p>
            <a:pPr marL="68580" indent="0">
              <a:buNone/>
            </a:pPr>
            <a:r>
              <a:rPr lang="ar-SA" dirty="0" smtClean="0">
                <a:latin typeface="Arial" panose="020B0604020202020204" pitchFamily="34" charset="0"/>
                <a:cs typeface="Arial" panose="020B0604020202020204" pitchFamily="34" charset="0"/>
              </a:rPr>
              <a:t>2- ربحية السهم.</a:t>
            </a:r>
          </a:p>
          <a:p>
            <a:pPr marL="68580" indent="0">
              <a:buNone/>
            </a:pPr>
            <a:endParaRPr lang="ar-SA"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يعد معدل العائد على حقوق الملكية أحد المؤشرات المالية التي تحسب من القوائم المالية المنشورة للشركة.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أما ربحية السهم فهو أحد القياسات المحاسبية التي يتم قياسها من خلال المعايير المحاسبية المقبولة قبولا عاما.</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16</a:t>
            </a:fld>
            <a:endParaRPr lang="ar-SA"/>
          </a:p>
        </p:txBody>
      </p:sp>
    </p:spTree>
    <p:extLst>
      <p:ext uri="{BB962C8B-B14F-4D97-AF65-F5344CB8AC3E}">
        <p14:creationId xmlns:p14="http://schemas.microsoft.com/office/powerpoint/2010/main" val="3251722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normAutofit/>
          </a:bodyPr>
          <a:lstStyle/>
          <a:p>
            <a:pPr algn="r"/>
            <a:r>
              <a:rPr lang="ar-SA" sz="2400" b="1" u="sng" dirty="0" smtClean="0">
                <a:latin typeface="Arial" panose="020B0604020202020204" pitchFamily="34" charset="0"/>
                <a:cs typeface="Arial" panose="020B0604020202020204" pitchFamily="34" charset="0"/>
              </a:rPr>
              <a:t>4-1 معدل العائد على حق الملكية: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8950" y="2132856"/>
            <a:ext cx="6777317" cy="2016224"/>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يحسب معدل العائد على حقوق الملكية بقسمة صافي الربح على حقوق الملكية. </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ويعد صافي الربح رقما منتجا من قائمة الدخل، وتعد حقوق الملكية رقما منتجا من قائمة المركز المالي. وعليه فإن العائد على حقوق الملكية يربط قائمة المركز المالي بقائمة الدخل.</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17</a:t>
            </a:fld>
            <a:endParaRPr lang="ar-SA"/>
          </a:p>
        </p:txBody>
      </p:sp>
      <p:grpSp>
        <p:nvGrpSpPr>
          <p:cNvPr id="5" name="مجموعة 12"/>
          <p:cNvGrpSpPr/>
          <p:nvPr/>
        </p:nvGrpSpPr>
        <p:grpSpPr>
          <a:xfrm>
            <a:off x="1475655" y="4379492"/>
            <a:ext cx="6263907" cy="1067346"/>
            <a:chOff x="2605075" y="2263898"/>
            <a:chExt cx="4824538" cy="1067346"/>
          </a:xfrm>
        </p:grpSpPr>
        <p:sp>
          <p:nvSpPr>
            <p:cNvPr id="6" name="Rectangle 4"/>
            <p:cNvSpPr/>
            <p:nvPr/>
          </p:nvSpPr>
          <p:spPr>
            <a:xfrm>
              <a:off x="2605075" y="2263898"/>
              <a:ext cx="482453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Group 8"/>
            <p:cNvGrpSpPr/>
            <p:nvPr/>
          </p:nvGrpSpPr>
          <p:grpSpPr>
            <a:xfrm>
              <a:off x="2605075" y="2280553"/>
              <a:ext cx="4824537" cy="891935"/>
              <a:chOff x="118963" y="2376659"/>
              <a:chExt cx="7378703" cy="891935"/>
            </a:xfrm>
          </p:grpSpPr>
          <p:sp>
            <p:nvSpPr>
              <p:cNvPr id="8" name="TextBox 5"/>
              <p:cNvSpPr txBox="1"/>
              <p:nvPr/>
            </p:nvSpPr>
            <p:spPr>
              <a:xfrm>
                <a:off x="118963" y="2376659"/>
                <a:ext cx="7378703" cy="830997"/>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على حقوق الملكية (ع م)  = صافي الربح بعد الضريبة </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518158" y="2806929"/>
                <a:ext cx="2829871"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حقوق الملكية</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Straight Connector 7"/>
              <p:cNvCxnSpPr/>
              <p:nvPr/>
            </p:nvCxnSpPr>
            <p:spPr>
              <a:xfrm flipH="1">
                <a:off x="532417" y="2851371"/>
                <a:ext cx="2894658"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1748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484784"/>
            <a:ext cx="7488832" cy="4419853"/>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بعض المعالجات المحاسبية الحديثة تعالج نتائج بعض العمليات غير المحققة من خلال قائمة المركز المالي مثل العمليات التالية:</a:t>
            </a:r>
          </a:p>
          <a:p>
            <a:pPr>
              <a:buFontTx/>
              <a:buChar char="-"/>
            </a:pPr>
            <a:r>
              <a:rPr lang="ar-SA" dirty="0" smtClean="0">
                <a:latin typeface="Arial" panose="020B0604020202020204" pitchFamily="34" charset="0"/>
                <a:cs typeface="Arial" panose="020B0604020202020204" pitchFamily="34" charset="0"/>
              </a:rPr>
              <a:t>المكاسب أو الخسائر غير المحققة الناتجة عن ارتفاع القيمة العادلة للاستثمارات المالية المتاحة للبيع.</a:t>
            </a:r>
          </a:p>
          <a:p>
            <a:pPr>
              <a:buFontTx/>
              <a:buChar char="-"/>
            </a:pPr>
            <a:r>
              <a:rPr lang="ar-SA" dirty="0" smtClean="0">
                <a:latin typeface="Arial" panose="020B0604020202020204" pitchFamily="34" charset="0"/>
                <a:cs typeface="Arial" panose="020B0604020202020204" pitchFamily="34" charset="0"/>
              </a:rPr>
              <a:t>المكاسب والخسائر غير المحققة الناتجة عن تغير أسعار صرف العملات الأجنبية بالنسبة لأرصدة النقدية والحسابات المقومة بعملات أجنبية.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معالجة هذه المكاسب أو الخسائر غير المحققة من خلال حقوق الملكية بقائمة المركز المالي بدلا من قائمة الدخل سوف </a:t>
            </a:r>
            <a:r>
              <a:rPr lang="ar-SA" u="sng" dirty="0" smtClean="0">
                <a:latin typeface="Arial" panose="020B0604020202020204" pitchFamily="34" charset="0"/>
                <a:cs typeface="Arial" panose="020B0604020202020204" pitchFamily="34" charset="0"/>
              </a:rPr>
              <a:t>يترتب عليها نتائج عكسية من حيث اثرها على مؤشر العائد على حقوق الملكية</a:t>
            </a:r>
            <a:r>
              <a:rPr lang="ar-SA" dirty="0" smtClean="0">
                <a:latin typeface="Arial" panose="020B0604020202020204" pitchFamily="34" charset="0"/>
                <a:cs typeface="Arial" panose="020B0604020202020204" pitchFamily="34" charset="0"/>
              </a:rPr>
              <a:t>.</a:t>
            </a:r>
          </a:p>
          <a:p>
            <a:pPr marL="68580" indent="0">
              <a:buNone/>
            </a:pPr>
            <a:endParaRPr lang="ar-SA" sz="1050" dirty="0" smtClean="0">
              <a:latin typeface="Arial" panose="020B0604020202020204" pitchFamily="34" charset="0"/>
              <a:cs typeface="Arial" panose="020B0604020202020204" pitchFamily="34" charset="0"/>
            </a:endParaRPr>
          </a:p>
          <a:p>
            <a:pPr marL="68580" indent="0">
              <a:buNone/>
            </a:pPr>
            <a:r>
              <a:rPr lang="ar-SA" u="sng" dirty="0" smtClean="0">
                <a:solidFill>
                  <a:schemeClr val="accent1"/>
                </a:solidFill>
                <a:latin typeface="Arial" panose="020B0604020202020204" pitchFamily="34" charset="0"/>
                <a:cs typeface="Arial" panose="020B0604020202020204" pitchFamily="34" charset="0"/>
              </a:rPr>
              <a:t>ارجعي مثال (9-1) صفحة 326</a:t>
            </a:r>
            <a:endParaRPr lang="ar-SA" u="sng" dirty="0">
              <a:solidFill>
                <a:schemeClr val="accent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18</a:t>
            </a:fld>
            <a:endParaRPr lang="ar-SA"/>
          </a:p>
        </p:txBody>
      </p:sp>
    </p:spTree>
    <p:extLst>
      <p:ext uri="{BB962C8B-B14F-4D97-AF65-F5344CB8AC3E}">
        <p14:creationId xmlns:p14="http://schemas.microsoft.com/office/powerpoint/2010/main" val="2998766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700808"/>
            <a:ext cx="6984776" cy="3508977"/>
          </a:xfrm>
        </p:spPr>
        <p:txBody>
          <a:bodyPr/>
          <a:lstStyle/>
          <a:p>
            <a:pPr marL="68580" indent="0">
              <a:buNone/>
            </a:pPr>
            <a:r>
              <a:rPr lang="ar-SA" dirty="0" smtClean="0">
                <a:latin typeface="Arial" panose="020B0604020202020204" pitchFamily="34" charset="0"/>
                <a:cs typeface="Arial" panose="020B0604020202020204" pitchFamily="34" charset="0"/>
              </a:rPr>
              <a:t>المعالجة المحاسبية ادت الى نتائج مغايرة في كلا الحالتين، وعليه نصل الى مايلي:</a:t>
            </a:r>
          </a:p>
          <a:p>
            <a:pPr>
              <a:buFontTx/>
              <a:buChar char="-"/>
            </a:pPr>
            <a:r>
              <a:rPr lang="ar-SA" dirty="0" smtClean="0">
                <a:latin typeface="Arial" panose="020B0604020202020204" pitchFamily="34" charset="0"/>
                <a:cs typeface="Arial" panose="020B0604020202020204" pitchFamily="34" charset="0"/>
              </a:rPr>
              <a:t>تؤدي معالجة </a:t>
            </a:r>
            <a:r>
              <a:rPr lang="ar-SA" b="1" dirty="0" smtClean="0">
                <a:latin typeface="Arial" panose="020B0604020202020204" pitchFamily="34" charset="0"/>
                <a:cs typeface="Arial" panose="020B0604020202020204" pitchFamily="34" charset="0"/>
              </a:rPr>
              <a:t>المكاسب غير المحققة </a:t>
            </a:r>
            <a:r>
              <a:rPr lang="ar-SA" dirty="0" smtClean="0">
                <a:latin typeface="Arial" panose="020B0604020202020204" pitchFamily="34" charset="0"/>
                <a:cs typeface="Arial" panose="020B0604020202020204" pitchFamily="34" charset="0"/>
              </a:rPr>
              <a:t>من خلال </a:t>
            </a:r>
            <a:r>
              <a:rPr lang="ar-SA" u="sng" dirty="0" smtClean="0">
                <a:latin typeface="Arial" panose="020B0604020202020204" pitchFamily="34" charset="0"/>
                <a:cs typeface="Arial" panose="020B0604020202020204" pitchFamily="34" charset="0"/>
              </a:rPr>
              <a:t>قائمة المركز المالي </a:t>
            </a:r>
            <a:r>
              <a:rPr lang="ar-SA" dirty="0" smtClean="0">
                <a:latin typeface="Arial" panose="020B0604020202020204" pitchFamily="34" charset="0"/>
                <a:cs typeface="Arial" panose="020B0604020202020204" pitchFamily="34" charset="0"/>
              </a:rPr>
              <a:t>الى تخفيض معدل العائد، بينما تؤدي معالجتها من خلال </a:t>
            </a:r>
            <a:r>
              <a:rPr lang="ar-SA" u="sng" dirty="0" smtClean="0">
                <a:latin typeface="Arial" panose="020B0604020202020204" pitchFamily="34" charset="0"/>
                <a:cs typeface="Arial" panose="020B0604020202020204" pitchFamily="34" charset="0"/>
              </a:rPr>
              <a:t>قائمة الدخل</a:t>
            </a:r>
            <a:r>
              <a:rPr lang="ar-SA" dirty="0" smtClean="0">
                <a:latin typeface="Arial" panose="020B0604020202020204" pitchFamily="34" charset="0"/>
                <a:cs typeface="Arial" panose="020B0604020202020204" pitchFamily="34" charset="0"/>
              </a:rPr>
              <a:t> الى ارتفاع معدل العائد.</a:t>
            </a:r>
          </a:p>
          <a:p>
            <a:pPr>
              <a:buFontTx/>
              <a:buChar char="-"/>
            </a:pPr>
            <a:r>
              <a:rPr lang="ar-SA" dirty="0" smtClean="0">
                <a:latin typeface="Arial" panose="020B0604020202020204" pitchFamily="34" charset="0"/>
                <a:cs typeface="Arial" panose="020B0604020202020204" pitchFamily="34" charset="0"/>
              </a:rPr>
              <a:t>تؤدي معالجة </a:t>
            </a:r>
            <a:r>
              <a:rPr lang="ar-SA" b="1" dirty="0" smtClean="0">
                <a:latin typeface="Arial" panose="020B0604020202020204" pitchFamily="34" charset="0"/>
                <a:cs typeface="Arial" panose="020B0604020202020204" pitchFamily="34" charset="0"/>
              </a:rPr>
              <a:t>الخسائر غير المحققة </a:t>
            </a:r>
            <a:r>
              <a:rPr lang="ar-SA" dirty="0" smtClean="0">
                <a:latin typeface="Arial" panose="020B0604020202020204" pitchFamily="34" charset="0"/>
                <a:cs typeface="Arial" panose="020B0604020202020204" pitchFamily="34" charset="0"/>
              </a:rPr>
              <a:t>من خلال </a:t>
            </a:r>
            <a:r>
              <a:rPr lang="ar-SA" u="sng" dirty="0" smtClean="0">
                <a:latin typeface="Arial" panose="020B0604020202020204" pitchFamily="34" charset="0"/>
                <a:cs typeface="Arial" panose="020B0604020202020204" pitchFamily="34" charset="0"/>
              </a:rPr>
              <a:t>قائمة المركز المالي </a:t>
            </a:r>
            <a:r>
              <a:rPr lang="ar-SA" dirty="0" smtClean="0">
                <a:latin typeface="Arial" panose="020B0604020202020204" pitchFamily="34" charset="0"/>
                <a:cs typeface="Arial" panose="020B0604020202020204" pitchFamily="34" charset="0"/>
              </a:rPr>
              <a:t>الى ارتفاع معدل العائد، بينما تؤدي معالجتها من خلال </a:t>
            </a:r>
            <a:r>
              <a:rPr lang="ar-SA" u="sng" dirty="0" smtClean="0">
                <a:latin typeface="Arial" panose="020B0604020202020204" pitchFamily="34" charset="0"/>
                <a:cs typeface="Arial" panose="020B0604020202020204" pitchFamily="34" charset="0"/>
              </a:rPr>
              <a:t>قائمة الدخل </a:t>
            </a:r>
            <a:r>
              <a:rPr lang="ar-SA" dirty="0" smtClean="0">
                <a:latin typeface="Arial" panose="020B0604020202020204" pitchFamily="34" charset="0"/>
                <a:cs typeface="Arial" panose="020B0604020202020204" pitchFamily="34" charset="0"/>
              </a:rPr>
              <a:t>الى انخفاض معدل العائد.</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19</a:t>
            </a:fld>
            <a:endParaRPr lang="ar-SA"/>
          </a:p>
        </p:txBody>
      </p:sp>
    </p:spTree>
    <p:extLst>
      <p:ext uri="{BB962C8B-B14F-4D97-AF65-F5344CB8AC3E}">
        <p14:creationId xmlns:p14="http://schemas.microsoft.com/office/powerpoint/2010/main" val="29149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24744"/>
            <a:ext cx="7024744" cy="576064"/>
          </a:xfrm>
        </p:spPr>
        <p:txBody>
          <a:bodyPr>
            <a:normAutofit/>
          </a:bodyPr>
          <a:lstStyle/>
          <a:p>
            <a:pPr algn="r"/>
            <a:r>
              <a:rPr lang="ar-SA" sz="2800" b="1" u="sng" dirty="0" smtClean="0">
                <a:latin typeface="Arial" panose="020B0604020202020204" pitchFamily="34" charset="0"/>
                <a:cs typeface="Arial" panose="020B0604020202020204" pitchFamily="34" charset="0"/>
              </a:rPr>
              <a:t>1- مقدمة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1772816"/>
            <a:ext cx="7200800" cy="4248472"/>
          </a:xfrm>
        </p:spPr>
        <p:txBody>
          <a:bodyPr>
            <a:no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التحليل المالي للقوائم المالية التاريخة لايعد هدفا في حد ذاته رغم انه يفيد في تقييم الأداء المالي والتشغيلي للمنشأة الا انه مجرد خطوة مهمة في عملية متكاملة ترمي الى تحديد قيمة المنشأة.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 وتحدد قيمة المنشأة اساسا على القيم المستقبلية للأرباح أو أيه قيم مرتبطة بها كالتدفقات النقدية والتوزيعات.</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يعتبر تحليل الربحية الركيزة الأساسية لتقدير القيمة المتوقعة للأرباح أو اية مقاييس مشتقة من الأرباح.</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يقصد بالربحية في هذا الفصل:</a:t>
            </a:r>
          </a:p>
          <a:p>
            <a:pPr marL="822960" lvl="1" indent="-457200">
              <a:buFont typeface="+mj-lt"/>
              <a:buAutoNum type="arabicPeriod"/>
            </a:pPr>
            <a:r>
              <a:rPr lang="ar-SA" sz="2400" dirty="0" smtClean="0">
                <a:latin typeface="Arial" panose="020B0604020202020204" pitchFamily="34" charset="0"/>
                <a:cs typeface="Arial" panose="020B0604020202020204" pitchFamily="34" charset="0"/>
              </a:rPr>
              <a:t>معدل العائد على حقوق الملاك</a:t>
            </a:r>
          </a:p>
          <a:p>
            <a:pPr marL="822960" lvl="1" indent="-457200">
              <a:buFont typeface="+mj-lt"/>
              <a:buAutoNum type="arabicPeriod"/>
            </a:pPr>
            <a:r>
              <a:rPr lang="ar-SA" sz="2400" dirty="0" smtClean="0">
                <a:latin typeface="Arial" panose="020B0604020202020204" pitchFamily="34" charset="0"/>
                <a:cs typeface="Arial" panose="020B0604020202020204" pitchFamily="34" charset="0"/>
              </a:rPr>
              <a:t>ربحية السهم.</a:t>
            </a:r>
            <a:endParaRPr lang="ar-S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2</a:t>
            </a:fld>
            <a:endParaRPr lang="ar-SA"/>
          </a:p>
        </p:txBody>
      </p:sp>
    </p:spTree>
    <p:extLst>
      <p:ext uri="{BB962C8B-B14F-4D97-AF65-F5344CB8AC3E}">
        <p14:creationId xmlns:p14="http://schemas.microsoft.com/office/powerpoint/2010/main" val="2906203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24" y="1052736"/>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4-2 ربحية السهم</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39438" y="1772816"/>
            <a:ext cx="7632847" cy="4392488"/>
          </a:xfrm>
        </p:spPr>
        <p:txBody>
          <a:bodyPr>
            <a:normAutofit lnSpcReduction="10000"/>
          </a:bodyPr>
          <a:lstStyle/>
          <a:p>
            <a:pPr lvl="0">
              <a:buClr>
                <a:srgbClr val="727CA3"/>
              </a:buClr>
              <a:buFont typeface="Wingdings" panose="05000000000000000000" pitchFamily="2" charset="2"/>
              <a:buChar char="§"/>
            </a:pPr>
            <a:r>
              <a:rPr lang="ar-SA" dirty="0" smtClean="0">
                <a:latin typeface="Arial" panose="020B0604020202020204" pitchFamily="34" charset="0"/>
                <a:cs typeface="Arial" panose="020B0604020202020204" pitchFamily="34" charset="0"/>
              </a:rPr>
              <a:t>يعبر هذا المؤشر عن نصيب السهم من الأرباح المحققة </a:t>
            </a:r>
            <a:r>
              <a:rPr lang="ar-SA" dirty="0" smtClean="0">
                <a:solidFill>
                  <a:srgbClr val="464653"/>
                </a:solidFill>
                <a:latin typeface="Arial" panose="020B0604020202020204" pitchFamily="34" charset="0"/>
                <a:cs typeface="Arial" panose="020B0604020202020204" pitchFamily="34" charset="0"/>
              </a:rPr>
              <a:t>عن الفترة </a:t>
            </a:r>
            <a:r>
              <a:rPr lang="ar-SA" dirty="0" smtClean="0">
                <a:latin typeface="Arial" panose="020B0604020202020204" pitchFamily="34" charset="0"/>
                <a:cs typeface="Arial" panose="020B0604020202020204" pitchFamily="34" charset="0"/>
              </a:rPr>
              <a:t>المنقضية من النشاط التي يغطيها التقرير. </a:t>
            </a:r>
          </a:p>
          <a:p>
            <a:pPr lvl="0">
              <a:buClr>
                <a:srgbClr val="727CA3"/>
              </a:buClr>
              <a:buFont typeface="Wingdings" panose="05000000000000000000" pitchFamily="2" charset="2"/>
              <a:buChar char="§"/>
            </a:pPr>
            <a:r>
              <a:rPr lang="ar-SA" dirty="0" smtClean="0">
                <a:latin typeface="Arial" panose="020B0604020202020204" pitchFamily="34" charset="0"/>
                <a:cs typeface="Arial" panose="020B0604020202020204" pitchFamily="34" charset="0"/>
              </a:rPr>
              <a:t>أهم استخدامات ربح السهم:</a:t>
            </a:r>
          </a:p>
          <a:p>
            <a:pPr marL="365760" lvl="1" indent="0">
              <a:buClr>
                <a:srgbClr val="727CA3"/>
              </a:buClr>
              <a:buNone/>
            </a:pPr>
            <a:r>
              <a:rPr lang="ar-SA" sz="2400" dirty="0">
                <a:latin typeface="Arial" panose="020B0604020202020204" pitchFamily="34" charset="0"/>
                <a:cs typeface="Arial" panose="020B0604020202020204" pitchFamily="34" charset="0"/>
              </a:rPr>
              <a:t> </a:t>
            </a:r>
            <a:r>
              <a:rPr lang="ar-SA" sz="2400" dirty="0" smtClean="0">
                <a:latin typeface="Arial" panose="020B0604020202020204" pitchFamily="34" charset="0"/>
                <a:cs typeface="Arial" panose="020B0604020202020204" pitchFamily="34" charset="0"/>
              </a:rPr>
              <a:t>1- يعتبر القيمة المحاسبية الرئيسية التي تستخدم في تقييم سعر سهم الشركة التي تتداول اسهمها في السوق المالي.</a:t>
            </a:r>
          </a:p>
          <a:p>
            <a:pPr marL="365760" lvl="1" indent="0">
              <a:buClr>
                <a:srgbClr val="727CA3"/>
              </a:buClr>
              <a:buNone/>
            </a:pPr>
            <a:r>
              <a:rPr lang="ar-SA" sz="2400" dirty="0" smtClean="0">
                <a:latin typeface="Arial" panose="020B0604020202020204" pitchFamily="34" charset="0"/>
                <a:cs typeface="Arial" panose="020B0604020202020204" pitchFamily="34" charset="0"/>
              </a:rPr>
              <a:t>2- ربح السهم يستخدم من جانب المستثمر لمقارنة الشركات التي يمكن الإستثمار فيها عن طريق حساب نسبة الربح الى سعر السهم، أو نسبة سعر السهم الى الربح.</a:t>
            </a:r>
          </a:p>
          <a:p>
            <a:pPr marL="365760" lvl="1" indent="0">
              <a:buClr>
                <a:srgbClr val="727CA3"/>
              </a:buClr>
              <a:buNone/>
            </a:pPr>
            <a:r>
              <a:rPr lang="ar-SA" sz="2400" u="sng" dirty="0" smtClean="0">
                <a:latin typeface="Arial" panose="020B0604020202020204" pitchFamily="34" charset="0"/>
                <a:cs typeface="Arial" panose="020B0604020202020204" pitchFamily="34" charset="0"/>
              </a:rPr>
              <a:t>تفرق المعايير المحاسبية بين نوعين من ربحية السهم هما:</a:t>
            </a:r>
          </a:p>
          <a:p>
            <a:pPr marL="1307592" lvl="3" indent="-457200">
              <a:buClr>
                <a:srgbClr val="727CA3"/>
              </a:buClr>
              <a:buFont typeface="+mj-lt"/>
              <a:buAutoNum type="arabicPeriod"/>
            </a:pPr>
            <a:r>
              <a:rPr lang="ar-SA" sz="2300" dirty="0" smtClean="0">
                <a:latin typeface="Arial" panose="020B0604020202020204" pitchFamily="34" charset="0"/>
                <a:cs typeface="Arial" panose="020B0604020202020204" pitchFamily="34" charset="0"/>
              </a:rPr>
              <a:t>الربحية الرئيسية (الأساسية)</a:t>
            </a:r>
          </a:p>
          <a:p>
            <a:pPr marL="1307592" lvl="3" indent="-457200">
              <a:buClr>
                <a:srgbClr val="727CA3"/>
              </a:buClr>
              <a:buFont typeface="+mj-lt"/>
              <a:buAutoNum type="arabicPeriod"/>
            </a:pPr>
            <a:r>
              <a:rPr lang="ar-SA" sz="2300" dirty="0" smtClean="0">
                <a:latin typeface="Arial" panose="020B0604020202020204" pitchFamily="34" charset="0"/>
                <a:cs typeface="Arial" panose="020B0604020202020204" pitchFamily="34" charset="0"/>
              </a:rPr>
              <a:t>الربحية المخفضة (مخففة)</a:t>
            </a:r>
            <a:endParaRPr lang="ar-SA" sz="2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20</a:t>
            </a:fld>
            <a:endParaRPr lang="ar-SA"/>
          </a:p>
        </p:txBody>
      </p:sp>
    </p:spTree>
    <p:extLst>
      <p:ext uri="{BB962C8B-B14F-4D97-AF65-F5344CB8AC3E}">
        <p14:creationId xmlns:p14="http://schemas.microsoft.com/office/powerpoint/2010/main" val="286401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u="sng" dirty="0" smtClean="0">
                <a:latin typeface="Arial" panose="020B0604020202020204" pitchFamily="34" charset="0"/>
                <a:cs typeface="Arial" panose="020B0604020202020204" pitchFamily="34" charset="0"/>
              </a:rPr>
              <a:t>4-2-1 الربحية الرئيسية للسهم:</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323653"/>
            <a:ext cx="6777317" cy="1609404"/>
          </a:xfrm>
        </p:spPr>
        <p:txBody>
          <a:bodyPr/>
          <a:lstStyle/>
          <a:p>
            <a:pPr marL="68580" indent="0">
              <a:buNone/>
            </a:pPr>
            <a:r>
              <a:rPr lang="ar-SA" dirty="0" smtClean="0">
                <a:latin typeface="Arial" panose="020B0604020202020204" pitchFamily="34" charset="0"/>
                <a:cs typeface="Arial" panose="020B0604020202020204" pitchFamily="34" charset="0"/>
              </a:rPr>
              <a:t>الربحية الرئيسية للسهم لا تأخذ في الإعتبار أية زيادة </a:t>
            </a:r>
            <a:r>
              <a:rPr lang="ar-SA" u="sng" dirty="0" smtClean="0">
                <a:latin typeface="Arial" panose="020B0604020202020204" pitchFamily="34" charset="0"/>
                <a:cs typeface="Arial" panose="020B0604020202020204" pitchFamily="34" charset="0"/>
              </a:rPr>
              <a:t>محتملة</a:t>
            </a:r>
            <a:r>
              <a:rPr lang="ar-SA" dirty="0" smtClean="0">
                <a:latin typeface="Arial" panose="020B0604020202020204" pitchFamily="34" charset="0"/>
                <a:cs typeface="Arial" panose="020B0604020202020204" pitchFamily="34" charset="0"/>
              </a:rPr>
              <a:t> في عدد الأسهم العادية المتداولة نتيجة تحويل أسهم ممتازة أو سندات الى أسهم عادية، وإنما تقتصر على الأسهم العادية المتداولة في نهاية السنة المالية فقط.</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21</a:t>
            </a:fld>
            <a:endParaRPr lang="ar-SA"/>
          </a:p>
        </p:txBody>
      </p:sp>
      <p:grpSp>
        <p:nvGrpSpPr>
          <p:cNvPr id="9" name="مجموعة 7"/>
          <p:cNvGrpSpPr/>
          <p:nvPr/>
        </p:nvGrpSpPr>
        <p:grpSpPr>
          <a:xfrm>
            <a:off x="2051719" y="4112845"/>
            <a:ext cx="5424601" cy="1067346"/>
            <a:chOff x="2627784" y="2348880"/>
            <a:chExt cx="3993852" cy="1067346"/>
          </a:xfrm>
        </p:grpSpPr>
        <p:sp>
          <p:nvSpPr>
            <p:cNvPr id="10" name="Rectangle 4"/>
            <p:cNvSpPr/>
            <p:nvPr/>
          </p:nvSpPr>
          <p:spPr>
            <a:xfrm>
              <a:off x="2627784" y="2348880"/>
              <a:ext cx="3993852"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1" name="مجموعة 9"/>
            <p:cNvGrpSpPr/>
            <p:nvPr/>
          </p:nvGrpSpPr>
          <p:grpSpPr>
            <a:xfrm>
              <a:off x="2627784" y="2420888"/>
              <a:ext cx="3993852" cy="887094"/>
              <a:chOff x="2080263" y="2081173"/>
              <a:chExt cx="4595508" cy="887094"/>
            </a:xfrm>
          </p:grpSpPr>
          <p:sp>
            <p:nvSpPr>
              <p:cNvPr id="12" name="TextBox 5"/>
              <p:cNvSpPr txBox="1"/>
              <p:nvPr/>
            </p:nvSpPr>
            <p:spPr>
              <a:xfrm>
                <a:off x="2080263" y="2081173"/>
                <a:ext cx="45955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 =  الأرباح المتاحة لحملة الأسهم العادية</a:t>
                </a:r>
                <a:endParaRPr lang="ar-SA" sz="2400" dirty="0">
                  <a:solidFill>
                    <a:schemeClr val="tx2"/>
                  </a:solidFill>
                  <a:latin typeface="Arial" panose="020B0604020202020204" pitchFamily="34" charset="0"/>
                  <a:cs typeface="Arial" panose="020B0604020202020204" pitchFamily="34" charset="0"/>
                </a:endParaRPr>
              </a:p>
            </p:txBody>
          </p:sp>
          <p:sp>
            <p:nvSpPr>
              <p:cNvPr id="13" name="TextBox 6"/>
              <p:cNvSpPr txBox="1"/>
              <p:nvPr/>
            </p:nvSpPr>
            <p:spPr>
              <a:xfrm>
                <a:off x="2324273" y="2506602"/>
                <a:ext cx="3134383"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المتوسط المرجح لعدد الأسهم العادية</a:t>
                </a:r>
                <a:endParaRPr lang="ar-SA" sz="2400" dirty="0">
                  <a:solidFill>
                    <a:schemeClr val="tx2"/>
                  </a:solidFill>
                  <a:latin typeface="Arial" panose="020B0604020202020204" pitchFamily="34" charset="0"/>
                  <a:cs typeface="Arial" panose="020B0604020202020204" pitchFamily="34" charset="0"/>
                </a:endParaRPr>
              </a:p>
            </p:txBody>
          </p:sp>
          <p:cxnSp>
            <p:nvCxnSpPr>
              <p:cNvPr id="14" name="رابط مستقيم 12"/>
              <p:cNvCxnSpPr/>
              <p:nvPr/>
            </p:nvCxnSpPr>
            <p:spPr>
              <a:xfrm flipH="1">
                <a:off x="2385276" y="2553561"/>
                <a:ext cx="3043102"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37299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268760"/>
            <a:ext cx="7416824" cy="4563869"/>
          </a:xfrm>
        </p:spPr>
        <p:txBody>
          <a:bodyPr>
            <a:normAutofit fontScale="92500" lnSpcReduction="10000"/>
          </a:bodyPr>
          <a:lstStyle/>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الأرباح المتاحة لحملة الأسهم العادية: هي صافي الربح بعد الضريبة مطروحاً منه الأرباح المخصصة لحملة الأسهم الممتازة.</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المتوسط المرجح لحملة الأسهم: في حالة عدم وجود تغيرات على رأس المال اثناء الفترة فإن المتوسط المرجح خلال الفترة هو نفس عدد الأسهم في بداية السنة.</a:t>
            </a:r>
          </a:p>
          <a:p>
            <a:pPr>
              <a:buFont typeface="Arial" panose="020B0604020202020204" pitchFamily="34" charset="0"/>
              <a:buChar char="•"/>
            </a:pPr>
            <a:endParaRPr lang="ar-SA" sz="800" dirty="0" smtClean="0">
              <a:latin typeface="Arial" panose="020B0604020202020204" pitchFamily="34" charset="0"/>
              <a:cs typeface="Arial" panose="020B0604020202020204" pitchFamily="34" charset="0"/>
            </a:endParaRPr>
          </a:p>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افترض أن المتوسط المرجح لعدد الأسهم العادية المتداولة 200.000 سهم، وصافي الربح بعد الضريبة 1.700.000 ريال وعدد الأسهم الممتازة 10.000 سهم حصة السهم الواحد من الأرباح 10 ريال.</a:t>
            </a:r>
          </a:p>
          <a:p>
            <a:pPr marL="68580" indent="0">
              <a:buNone/>
            </a:pPr>
            <a:endParaRPr lang="ar-SA" sz="900" dirty="0" smtClean="0">
              <a:latin typeface="Arial" panose="020B0604020202020204" pitchFamily="34" charset="0"/>
              <a:cs typeface="Arial" panose="020B0604020202020204" pitchFamily="34" charset="0"/>
            </a:endParaRPr>
          </a:p>
          <a:p>
            <a:pPr marL="68580" indent="0">
              <a:buNone/>
            </a:pPr>
            <a:r>
              <a:rPr lang="ar-SA" sz="2200" dirty="0" smtClean="0">
                <a:latin typeface="Arial" panose="020B0604020202020204" pitchFamily="34" charset="0"/>
                <a:cs typeface="Arial" panose="020B0604020202020204" pitchFamily="34" charset="0"/>
              </a:rPr>
              <a:t>الأرباح المخصصة لحملة الأسهم الممتازة = 10.000 سهم * 10 ريال = 100.000 ريال</a:t>
            </a:r>
          </a:p>
          <a:p>
            <a:pPr marL="68580" indent="0">
              <a:buNone/>
            </a:pPr>
            <a:endParaRPr lang="ar-SA" sz="1300"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ربح السهم = (1.700.000 – 100.000) = 8 ريال/ سهم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200.000</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22</a:t>
            </a:fld>
            <a:endParaRPr lang="ar-SA"/>
          </a:p>
        </p:txBody>
      </p:sp>
      <p:cxnSp>
        <p:nvCxnSpPr>
          <p:cNvPr id="6" name="Straight Connector 5"/>
          <p:cNvCxnSpPr/>
          <p:nvPr/>
        </p:nvCxnSpPr>
        <p:spPr>
          <a:xfrm flipH="1">
            <a:off x="4283968" y="5301208"/>
            <a:ext cx="26642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24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u="sng" dirty="0" smtClean="0">
                <a:latin typeface="Arial" panose="020B0604020202020204" pitchFamily="34" charset="0"/>
                <a:cs typeface="Arial" panose="020B0604020202020204" pitchFamily="34" charset="0"/>
              </a:rPr>
              <a:t>4-2-2 حساب المتوسط المرجح لعدد الأسهم:</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323652"/>
            <a:ext cx="6777317" cy="3769643"/>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يحدث تغيير في رأس المال ويتغير عدد الأسهم المتداولة بسبب:</a:t>
            </a:r>
          </a:p>
          <a:p>
            <a:pPr marL="68580" indent="0">
              <a:buNone/>
            </a:pPr>
            <a:r>
              <a:rPr lang="ar-SA" dirty="0" smtClean="0">
                <a:latin typeface="Arial" panose="020B0604020202020204" pitchFamily="34" charset="0"/>
                <a:cs typeface="Arial" panose="020B0604020202020204" pitchFamily="34" charset="0"/>
              </a:rPr>
              <a:t>1- زيادة رأس المال نقداً أو تخفيض رأس المال.</a:t>
            </a:r>
          </a:p>
          <a:p>
            <a:pPr marL="68580" indent="0">
              <a:buNone/>
            </a:pPr>
            <a:r>
              <a:rPr lang="ar-SA" dirty="0" smtClean="0">
                <a:latin typeface="Arial" panose="020B0604020202020204" pitchFamily="34" charset="0"/>
                <a:cs typeface="Arial" panose="020B0604020202020204" pitchFamily="34" charset="0"/>
              </a:rPr>
              <a:t>2- شراء أسهم الشركة والاحتفاظ بها (أسهم الخزانة).</a:t>
            </a:r>
          </a:p>
          <a:p>
            <a:pPr marL="68580" indent="0">
              <a:buNone/>
            </a:pPr>
            <a:r>
              <a:rPr lang="ar-SA" dirty="0" smtClean="0">
                <a:latin typeface="Arial" panose="020B0604020202020204" pitchFamily="34" charset="0"/>
                <a:cs typeface="Arial" panose="020B0604020202020204" pitchFamily="34" charset="0"/>
              </a:rPr>
              <a:t>3- زيادة رأس المال بتوزيع أسهم مجانية.</a:t>
            </a:r>
          </a:p>
          <a:p>
            <a:pPr marL="68580" indent="0">
              <a:buNone/>
            </a:pPr>
            <a:r>
              <a:rPr lang="ar-SA" dirty="0" smtClean="0">
                <a:latin typeface="Arial" panose="020B0604020202020204" pitchFamily="34" charset="0"/>
                <a:cs typeface="Arial" panose="020B0604020202020204" pitchFamily="34" charset="0"/>
              </a:rPr>
              <a:t>4- تجزئة الأسهم.</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23</a:t>
            </a:fld>
            <a:endParaRPr lang="ar-SA"/>
          </a:p>
        </p:txBody>
      </p:sp>
    </p:spTree>
    <p:extLst>
      <p:ext uri="{BB962C8B-B14F-4D97-AF65-F5344CB8AC3E}">
        <p14:creationId xmlns:p14="http://schemas.microsoft.com/office/powerpoint/2010/main" val="11924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628800"/>
            <a:ext cx="7128908" cy="3312368"/>
          </a:xfrm>
        </p:spPr>
        <p:txBody>
          <a:bodyPr>
            <a:normAutofit/>
          </a:bodyPr>
          <a:lstStyle/>
          <a:p>
            <a:pPr marL="68580" indent="0">
              <a:buNone/>
            </a:pPr>
            <a:r>
              <a:rPr lang="ar-SA" dirty="0" smtClean="0">
                <a:solidFill>
                  <a:schemeClr val="accent2">
                    <a:lumMod val="75000"/>
                  </a:schemeClr>
                </a:solidFill>
                <a:latin typeface="Arial" panose="020B0604020202020204" pitchFamily="34" charset="0"/>
                <a:cs typeface="Arial" panose="020B0604020202020204" pitchFamily="34" charset="0"/>
              </a:rPr>
              <a:t>#</a:t>
            </a:r>
            <a:r>
              <a:rPr lang="ar-SA" dirty="0" smtClean="0">
                <a:latin typeface="Arial" panose="020B0604020202020204" pitchFamily="34" charset="0"/>
                <a:cs typeface="Arial" panose="020B0604020202020204" pitchFamily="34" charset="0"/>
              </a:rPr>
              <a:t> في هذه الحالات لابد من حساب المتوسط المرجح بالفترة الزمنية (عدد الشهور) في تاريخ تغير عدد الأسهم العادية، </a:t>
            </a:r>
            <a:r>
              <a:rPr lang="ar-SA" u="sng" dirty="0" smtClean="0">
                <a:latin typeface="Arial" panose="020B0604020202020204" pitchFamily="34" charset="0"/>
                <a:cs typeface="Arial" panose="020B0604020202020204" pitchFamily="34" charset="0"/>
              </a:rPr>
              <a:t>ويتم معالجة كل حالة على النحو التالي:</a:t>
            </a:r>
          </a:p>
          <a:p>
            <a:pPr marL="68580" indent="0">
              <a:buNone/>
            </a:pPr>
            <a:r>
              <a:rPr lang="ar-SA" dirty="0" smtClean="0">
                <a:latin typeface="Arial" panose="020B0604020202020204" pitchFamily="34" charset="0"/>
                <a:cs typeface="Arial" panose="020B0604020202020204" pitchFamily="34" charset="0"/>
              </a:rPr>
              <a:t>1- في حالة زيادة أو تخفيض رأس المال و شراء أسهم خزينة</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ترجح بعدد الشهور المتبقية من السنة.</a:t>
            </a:r>
          </a:p>
          <a:p>
            <a:pPr marL="68580" indent="0">
              <a:buNone/>
            </a:pPr>
            <a:r>
              <a:rPr lang="ar-SA" dirty="0" smtClean="0">
                <a:latin typeface="Arial" panose="020B0604020202020204" pitchFamily="34" charset="0"/>
                <a:cs typeface="Arial" panose="020B0604020202020204" pitchFamily="34" charset="0"/>
              </a:rPr>
              <a:t>2- في حالة توزيع أسهم مجانية و تجزئة الأسهم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تعالج كما لو أنها تمت من بداية السنة أي ترجح بعدد 12 شهراً</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24</a:t>
            </a:fld>
            <a:endParaRPr lang="ar-SA"/>
          </a:p>
        </p:txBody>
      </p:sp>
      <p:cxnSp>
        <p:nvCxnSpPr>
          <p:cNvPr id="7" name="رابط كسهم مستقيم 6"/>
          <p:cNvCxnSpPr/>
          <p:nvPr/>
        </p:nvCxnSpPr>
        <p:spPr>
          <a:xfrm flipH="1">
            <a:off x="7236296" y="3501008"/>
            <a:ext cx="50405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7236296" y="4365104"/>
            <a:ext cx="50405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635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628800"/>
            <a:ext cx="7128908" cy="1152128"/>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ستكون المعالجة بهذا الشكل</a:t>
            </a:r>
          </a:p>
        </p:txBody>
      </p:sp>
      <p:sp>
        <p:nvSpPr>
          <p:cNvPr id="4" name="Slide Number Placeholder 3"/>
          <p:cNvSpPr>
            <a:spLocks noGrp="1"/>
          </p:cNvSpPr>
          <p:nvPr>
            <p:ph type="sldNum" sz="quarter" idx="12"/>
          </p:nvPr>
        </p:nvSpPr>
        <p:spPr/>
        <p:txBody>
          <a:bodyPr/>
          <a:lstStyle/>
          <a:p>
            <a:fld id="{60633319-9E2A-446C-9EF4-6559DD7C319C}" type="slidenum">
              <a:rPr lang="ar-SA" smtClean="0"/>
              <a:pPr/>
              <a:t>25</a:t>
            </a:fld>
            <a:endParaRPr lang="ar-SA"/>
          </a:p>
        </p:txBody>
      </p:sp>
      <p:graphicFrame>
        <p:nvGraphicFramePr>
          <p:cNvPr id="2" name="جدول 1"/>
          <p:cNvGraphicFramePr>
            <a:graphicFrameLocks noGrp="1"/>
          </p:cNvGraphicFramePr>
          <p:nvPr>
            <p:extLst>
              <p:ext uri="{D42A27DB-BD31-4B8C-83A1-F6EECF244321}">
                <p14:modId xmlns:p14="http://schemas.microsoft.com/office/powerpoint/2010/main" val="3905390236"/>
              </p:ext>
            </p:extLst>
          </p:nvPr>
        </p:nvGraphicFramePr>
        <p:xfrm>
          <a:off x="1241056" y="2348880"/>
          <a:ext cx="6816080" cy="3200400"/>
        </p:xfrm>
        <a:graphic>
          <a:graphicData uri="http://schemas.openxmlformats.org/drawingml/2006/table">
            <a:tbl>
              <a:tblPr rtl="1" firstRow="1" bandRow="1">
                <a:tableStyleId>{8A107856-5554-42FB-B03E-39F5DBC370BA}</a:tableStyleId>
              </a:tblPr>
              <a:tblGrid>
                <a:gridCol w="5705510"/>
                <a:gridCol w="1110570"/>
              </a:tblGrid>
              <a:tr h="370840">
                <a:tc>
                  <a:txBody>
                    <a:bodyPr/>
                    <a:lstStyle/>
                    <a:p>
                      <a:pPr marL="68580" marR="0" lvl="0" indent="0" algn="r" defTabSz="914400" rtl="1" eaLnBrk="1" fontAlgn="auto" latinLnBrk="0" hangingPunct="1">
                        <a:lnSpc>
                          <a:spcPct val="100000"/>
                        </a:lnSpc>
                        <a:spcBef>
                          <a:spcPct val="20000"/>
                        </a:spcBef>
                        <a:spcAft>
                          <a:spcPts val="0"/>
                        </a:spcAft>
                        <a:buClr>
                          <a:srgbClr val="727CA3"/>
                        </a:buClr>
                        <a:buSzPct val="76000"/>
                        <a:buFont typeface="Wingdings 2" pitchFamily="18" charset="2"/>
                        <a:buNone/>
                        <a:tabLst/>
                        <a:defRPr/>
                      </a:pP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عدد الأسهم في أول السنة × 12/12</a:t>
                      </a:r>
                    </a:p>
                  </a:txBody>
                  <a:tcPr/>
                </a:tc>
                <a:tc>
                  <a:txBody>
                    <a:bodyPr/>
                    <a:lstStyle/>
                    <a:p>
                      <a:pPr algn="ctr" rtl="1"/>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0840">
                <a:tc>
                  <a:txBody>
                    <a:bodyPr/>
                    <a:lstStyle/>
                    <a:p>
                      <a:pPr rtl="1"/>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اسهم زيادة رأس المال × عدد الشهور المتبقية /12</a:t>
                      </a:r>
                      <a:endParaRPr kumimoji="0" lang="ar-SA" sz="2400" b="0" i="0" u="none" strike="noStrike" kern="1200" cap="none" spc="0" normalizeH="0" baseline="0" dirty="0">
                        <a:ln>
                          <a:noFill/>
                        </a:ln>
                        <a:solidFill>
                          <a:srgbClr val="464653"/>
                        </a:solidFill>
                        <a:effectLst/>
                        <a:uLnTx/>
                        <a:uFillTx/>
                        <a:latin typeface="Arial" panose="020B0604020202020204" pitchFamily="34" charset="0"/>
                        <a:ea typeface="+mn-ea"/>
                        <a:cs typeface="Arial" panose="020B0604020202020204" pitchFamily="34" charset="0"/>
                      </a:endParaRPr>
                    </a:p>
                  </a:txBody>
                  <a:tcPr/>
                </a:tc>
                <a:tc>
                  <a:txBody>
                    <a:bodyPr/>
                    <a:lstStyle/>
                    <a:p>
                      <a:pPr algn="ctr" rtl="1"/>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6024">
                <a:tc>
                  <a:txBody>
                    <a:bodyPr/>
                    <a:lstStyle/>
                    <a:p>
                      <a:pPr rtl="1"/>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أسهم نقص رأس المال × عدد الشهور المتبقية /12</a:t>
                      </a:r>
                    </a:p>
                  </a:txBody>
                  <a:tcPr/>
                </a:tc>
                <a:tc>
                  <a:txBody>
                    <a:bodyPr/>
                    <a:lstStyle/>
                    <a:p>
                      <a:pPr algn="ctr" rtl="1"/>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a:t>
                      </a: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أسهم الخزينة × عدد الشهور المتبقية /12</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a:t>
                      </a: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عدد الأسهم المجانية </a:t>
                      </a: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 12/12</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عدد أسهم التجزئة </a:t>
                      </a: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 12/12</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r h="370840">
                <a:tc>
                  <a:txBody>
                    <a:bodyPr/>
                    <a:lstStyle/>
                    <a:p>
                      <a:pPr rtl="1"/>
                      <a:r>
                        <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rPr>
                        <a:t>= المتوسط المرجح لعدد الأسهم</a:t>
                      </a:r>
                      <a:endParaRPr kumimoji="0" lang="ar-SA" sz="2400" b="0" i="0" u="none" strike="noStrike" kern="1200" cap="none" spc="0" normalizeH="0" baseline="0" dirty="0">
                        <a:ln>
                          <a:noFill/>
                        </a:ln>
                        <a:solidFill>
                          <a:srgbClr val="464653"/>
                        </a:solidFill>
                        <a:effectLst/>
                        <a:uLnTx/>
                        <a:uFillTx/>
                        <a:latin typeface="Arial" panose="020B0604020202020204" pitchFamily="34" charset="0"/>
                        <a:ea typeface="+mn-ea"/>
                        <a:cs typeface="Arial" panose="020B0604020202020204" pitchFamily="34" charset="0"/>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smtClean="0">
                          <a:ln>
                            <a:noFill/>
                          </a:ln>
                          <a:solidFill>
                            <a:srgbClr val="464653"/>
                          </a:solidFill>
                          <a:effectLst/>
                          <a:uLnTx/>
                          <a:uFillTx/>
                          <a:latin typeface="Arial" panose="020B0604020202020204" pitchFamily="34" charset="0"/>
                          <a:ea typeface="+mn-ea"/>
                          <a:cs typeface="Arial" panose="020B0604020202020204" pitchFamily="34" charset="0"/>
                        </a:rPr>
                        <a:t>×××</a:t>
                      </a:r>
                      <a:endParaRPr kumimoji="0" lang="ar-SA" sz="2400" b="0" i="0" u="none" strike="noStrike" kern="1200" cap="none" spc="0" normalizeH="0" baseline="0" dirty="0" smtClean="0">
                        <a:ln>
                          <a:noFill/>
                        </a:ln>
                        <a:solidFill>
                          <a:srgbClr val="464653"/>
                        </a:solidFill>
                        <a:effectLst/>
                        <a:uLnTx/>
                        <a:uFillTx/>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235869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80728"/>
            <a:ext cx="7024744" cy="529128"/>
          </a:xfrm>
        </p:spPr>
        <p:txBody>
          <a:bodyPr>
            <a:normAutofit/>
          </a:bodyPr>
          <a:lstStyle/>
          <a:p>
            <a:pPr algn="r"/>
            <a:r>
              <a:rPr lang="ar-SA" sz="2400" u="sng" dirty="0" smtClean="0">
                <a:latin typeface="Arial" panose="020B0604020202020204" pitchFamily="34" charset="0"/>
                <a:cs typeface="Arial" panose="020B0604020202020204" pitchFamily="34" charset="0"/>
              </a:rPr>
              <a:t>مثال (9-2) ص333:</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8638" y="1509856"/>
            <a:ext cx="7267778" cy="1631112"/>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افترض أن شركة العربية للألبان بدأت العام المالي 2006 برأس مال قدره 2.000.000 ريال والقيمة الأسمية للسهم 10 ريال، وافترض أن الشركة قد وزعت أسهم مجانية في 2006/5/1 بواقع ربع سهم لكل سهم، كما قامت الشركة بالعمليات التالية على الأسهم العادية خلال عام 2006م.</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26</a:t>
            </a:fld>
            <a:endParaRPr lang="ar-SA"/>
          </a:p>
        </p:txBody>
      </p:sp>
      <p:graphicFrame>
        <p:nvGraphicFramePr>
          <p:cNvPr id="5" name="جدول 4"/>
          <p:cNvGraphicFramePr>
            <a:graphicFrameLocks noGrp="1"/>
          </p:cNvGraphicFramePr>
          <p:nvPr>
            <p:extLst>
              <p:ext uri="{D42A27DB-BD31-4B8C-83A1-F6EECF244321}">
                <p14:modId xmlns:p14="http://schemas.microsoft.com/office/powerpoint/2010/main" val="2268019105"/>
              </p:ext>
            </p:extLst>
          </p:nvPr>
        </p:nvGraphicFramePr>
        <p:xfrm>
          <a:off x="1619672" y="3284984"/>
          <a:ext cx="6283272" cy="1706880"/>
        </p:xfrm>
        <a:graphic>
          <a:graphicData uri="http://schemas.openxmlformats.org/drawingml/2006/table">
            <a:tbl>
              <a:tblPr rtl="1" firstRow="1" bandRow="1">
                <a:tableStyleId>{8A107856-5554-42FB-B03E-39F5DBC370BA}</a:tableStyleId>
              </a:tblPr>
              <a:tblGrid>
                <a:gridCol w="2265976"/>
                <a:gridCol w="1922872"/>
                <a:gridCol w="2094424"/>
              </a:tblGrid>
              <a:tr h="370840">
                <a:tc>
                  <a:txBody>
                    <a:bodyPr/>
                    <a:lstStyle/>
                    <a:p>
                      <a:pPr rtl="1"/>
                      <a:r>
                        <a:rPr lang="ar-SA" sz="2200" b="0" kern="1200" dirty="0" smtClean="0">
                          <a:solidFill>
                            <a:schemeClr val="tx2"/>
                          </a:solidFill>
                          <a:latin typeface="Arial" panose="020B0604020202020204" pitchFamily="34" charset="0"/>
                          <a:ea typeface="+mn-ea"/>
                          <a:cs typeface="Arial" panose="020B0604020202020204" pitchFamily="34" charset="0"/>
                        </a:rPr>
                        <a:t>العملية</a:t>
                      </a:r>
                      <a:endParaRPr lang="ar-SA" sz="2200" b="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200" b="0" kern="1200" dirty="0" smtClean="0">
                          <a:solidFill>
                            <a:schemeClr val="tx2"/>
                          </a:solidFill>
                          <a:latin typeface="Arial" panose="020B0604020202020204" pitchFamily="34" charset="0"/>
                          <a:ea typeface="+mn-ea"/>
                          <a:cs typeface="Arial" panose="020B0604020202020204" pitchFamily="34" charset="0"/>
                        </a:rPr>
                        <a:t>التاريخ</a:t>
                      </a:r>
                      <a:endParaRPr lang="ar-SA" sz="2200" b="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200" b="0" kern="1200" dirty="0" smtClean="0">
                          <a:solidFill>
                            <a:schemeClr val="tx2"/>
                          </a:solidFill>
                          <a:latin typeface="Arial" panose="020B0604020202020204" pitchFamily="34" charset="0"/>
                          <a:ea typeface="+mn-ea"/>
                          <a:cs typeface="Arial" panose="020B0604020202020204" pitchFamily="34" charset="0"/>
                        </a:rPr>
                        <a:t>عدد الأسهم</a:t>
                      </a:r>
                      <a:endParaRPr lang="ar-SA" sz="2200" b="0" kern="1200" dirty="0">
                        <a:solidFill>
                          <a:schemeClr val="tx2"/>
                        </a:solidFill>
                        <a:latin typeface="Arial" panose="020B0604020202020204" pitchFamily="34" charset="0"/>
                        <a:ea typeface="+mn-ea"/>
                        <a:cs typeface="Arial" panose="020B0604020202020204" pitchFamily="34" charset="0"/>
                      </a:endParaRPr>
                    </a:p>
                  </a:txBody>
                  <a:tcPr/>
                </a:tc>
              </a:tr>
              <a:tr h="370840">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اصدار</a:t>
                      </a:r>
                      <a:r>
                        <a:rPr lang="ar-SA" sz="2200" kern="1200" baseline="0" dirty="0" smtClean="0">
                          <a:solidFill>
                            <a:schemeClr val="tx2"/>
                          </a:solidFill>
                          <a:latin typeface="Arial" panose="020B0604020202020204" pitchFamily="34" charset="0"/>
                          <a:ea typeface="+mn-ea"/>
                          <a:cs typeface="Arial" panose="020B0604020202020204" pitchFamily="34" charset="0"/>
                        </a:rPr>
                        <a:t> اسهم جديدة</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2006/3/1</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120.000 سهم</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r>
              <a:tr h="370840">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اصدار اسهم إضافية</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200" kern="1200" dirty="0" smtClean="0">
                          <a:solidFill>
                            <a:schemeClr val="tx2"/>
                          </a:solidFill>
                          <a:latin typeface="Arial" panose="020B0604020202020204" pitchFamily="34" charset="0"/>
                          <a:ea typeface="+mn-ea"/>
                          <a:cs typeface="Arial" panose="020B0604020202020204" pitchFamily="34" charset="0"/>
                        </a:rPr>
                        <a:t>2006/7/1</a:t>
                      </a:r>
                    </a:p>
                  </a:txBody>
                  <a:tcPr/>
                </a:tc>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80.000 سهم</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r>
              <a:tr h="370840">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شراء أسهم خزينة</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200" kern="1200" dirty="0" smtClean="0">
                          <a:solidFill>
                            <a:schemeClr val="tx2"/>
                          </a:solidFill>
                          <a:latin typeface="Arial" panose="020B0604020202020204" pitchFamily="34" charset="0"/>
                          <a:ea typeface="+mn-ea"/>
                          <a:cs typeface="Arial" panose="020B0604020202020204" pitchFamily="34" charset="0"/>
                        </a:rPr>
                        <a:t>2006/10/1</a:t>
                      </a:r>
                    </a:p>
                  </a:txBody>
                  <a:tcPr/>
                </a:tc>
                <a:tc>
                  <a:txBody>
                    <a:bodyPr/>
                    <a:lstStyle/>
                    <a:p>
                      <a:pPr rtl="1"/>
                      <a:r>
                        <a:rPr lang="ar-SA" sz="2200" kern="1200" dirty="0" smtClean="0">
                          <a:solidFill>
                            <a:schemeClr val="tx2"/>
                          </a:solidFill>
                          <a:latin typeface="Arial" panose="020B0604020202020204" pitchFamily="34" charset="0"/>
                          <a:ea typeface="+mn-ea"/>
                          <a:cs typeface="Arial" panose="020B0604020202020204" pitchFamily="34" charset="0"/>
                        </a:rPr>
                        <a:t>40.000 سهم</a:t>
                      </a:r>
                      <a:endParaRPr lang="ar-SA" sz="2200" kern="1200" dirty="0">
                        <a:solidFill>
                          <a:schemeClr val="tx2"/>
                        </a:solidFill>
                        <a:latin typeface="Arial" panose="020B0604020202020204" pitchFamily="34" charset="0"/>
                        <a:ea typeface="+mn-ea"/>
                        <a:cs typeface="Arial" panose="020B0604020202020204" pitchFamily="34" charset="0"/>
                      </a:endParaRPr>
                    </a:p>
                  </a:txBody>
                  <a:tcPr/>
                </a:tc>
              </a:tr>
            </a:tbl>
          </a:graphicData>
        </a:graphic>
      </p:graphicFrame>
      <p:sp>
        <p:nvSpPr>
          <p:cNvPr id="6" name="Content Placeholder 2"/>
          <p:cNvSpPr txBox="1">
            <a:spLocks/>
          </p:cNvSpPr>
          <p:nvPr/>
        </p:nvSpPr>
        <p:spPr>
          <a:xfrm>
            <a:off x="1160614" y="5229200"/>
            <a:ext cx="7267778" cy="936104"/>
          </a:xfrm>
          <a:prstGeom prst="rect">
            <a:avLst/>
          </a:prstGeom>
        </p:spPr>
        <p:txBody>
          <a:bodyPr vert="horz" lIns="91440" tIns="45720" rIns="91440" bIns="45720" rtlCol="0">
            <a:normAutofit/>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ar-SA" dirty="0" smtClean="0">
                <a:latin typeface="Arial" panose="020B0604020202020204" pitchFamily="34" charset="0"/>
                <a:cs typeface="Arial" panose="020B0604020202020204" pitchFamily="34" charset="0"/>
              </a:rPr>
              <a:t>وحققت الشركة أرباحاً قدرها 1.100.000 ريال عن السنة المنتهية في 2006/12/31 ولا توجد لديها اسهم ممتازة.</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8679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80728"/>
            <a:ext cx="7024744" cy="529128"/>
          </a:xfrm>
        </p:spPr>
        <p:txBody>
          <a:bodyPr>
            <a:normAutofit/>
          </a:bodyPr>
          <a:lstStyle/>
          <a:p>
            <a:pPr algn="r"/>
            <a:r>
              <a:rPr lang="ar-SA" sz="2400" u="sng" dirty="0" smtClean="0">
                <a:latin typeface="Arial" panose="020B0604020202020204" pitchFamily="34" charset="0"/>
                <a:cs typeface="Arial" panose="020B0604020202020204" pitchFamily="34" charset="0"/>
              </a:rPr>
              <a:t>الحل:</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509856"/>
            <a:ext cx="7267778" cy="550992"/>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أولاً: حساب المتوسط المرجح لعدد الأسهم</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27</a:t>
            </a:fld>
            <a:endParaRPr lang="ar-SA"/>
          </a:p>
        </p:txBody>
      </p:sp>
      <p:graphicFrame>
        <p:nvGraphicFramePr>
          <p:cNvPr id="7" name="جدول 6"/>
          <p:cNvGraphicFramePr>
            <a:graphicFrameLocks noGrp="1"/>
          </p:cNvGraphicFramePr>
          <p:nvPr>
            <p:extLst>
              <p:ext uri="{D42A27DB-BD31-4B8C-83A1-F6EECF244321}">
                <p14:modId xmlns:p14="http://schemas.microsoft.com/office/powerpoint/2010/main" val="121144427"/>
              </p:ext>
            </p:extLst>
          </p:nvPr>
        </p:nvGraphicFramePr>
        <p:xfrm>
          <a:off x="1084700" y="2060848"/>
          <a:ext cx="7128792" cy="3744416"/>
        </p:xfrm>
        <a:graphic>
          <a:graphicData uri="http://schemas.openxmlformats.org/drawingml/2006/table">
            <a:tbl>
              <a:tblPr rtl="1" firstRow="1" bandRow="1">
                <a:tableStyleId>{5C22544A-7EE6-4342-B048-85BDC9FD1C3A}</a:tableStyleId>
              </a:tblPr>
              <a:tblGrid>
                <a:gridCol w="3235960"/>
                <a:gridCol w="1298200"/>
                <a:gridCol w="1142855"/>
                <a:gridCol w="1451777"/>
              </a:tblGrid>
              <a:tr h="468052">
                <a:tc>
                  <a:txBody>
                    <a:bodyPr/>
                    <a:lstStyle/>
                    <a:p>
                      <a:pPr rtl="1"/>
                      <a:r>
                        <a:rPr lang="ar-SA" sz="2200" b="0" dirty="0" smtClean="0">
                          <a:latin typeface="Arial" panose="020B0604020202020204" pitchFamily="34" charset="0"/>
                          <a:cs typeface="Arial" panose="020B0604020202020204" pitchFamily="34" charset="0"/>
                        </a:rPr>
                        <a:t>العملية</a:t>
                      </a:r>
                      <a:endParaRPr lang="ar-SA" sz="2200" b="0" dirty="0">
                        <a:latin typeface="Arial" panose="020B0604020202020204" pitchFamily="34" charset="0"/>
                        <a:cs typeface="Arial" panose="020B0604020202020204" pitchFamily="34" charset="0"/>
                      </a:endParaRPr>
                    </a:p>
                  </a:txBody>
                  <a:tcPr/>
                </a:tc>
                <a:tc>
                  <a:txBody>
                    <a:bodyPr/>
                    <a:lstStyle/>
                    <a:p>
                      <a:pPr rtl="1"/>
                      <a:r>
                        <a:rPr lang="ar-SA" sz="2200" b="0" dirty="0" smtClean="0">
                          <a:latin typeface="Arial" panose="020B0604020202020204" pitchFamily="34" charset="0"/>
                          <a:cs typeface="Arial" panose="020B0604020202020204" pitchFamily="34" charset="0"/>
                        </a:rPr>
                        <a:t>عدد</a:t>
                      </a:r>
                      <a:r>
                        <a:rPr lang="ar-SA" sz="2200" b="0" baseline="0" dirty="0" smtClean="0">
                          <a:latin typeface="Arial" panose="020B0604020202020204" pitchFamily="34" charset="0"/>
                          <a:cs typeface="Arial" panose="020B0604020202020204" pitchFamily="34" charset="0"/>
                        </a:rPr>
                        <a:t> الأسهم</a:t>
                      </a:r>
                      <a:endParaRPr lang="ar-SA" sz="2200" b="0" dirty="0">
                        <a:latin typeface="Arial" panose="020B0604020202020204" pitchFamily="34" charset="0"/>
                        <a:cs typeface="Arial" panose="020B0604020202020204" pitchFamily="34" charset="0"/>
                      </a:endParaRPr>
                    </a:p>
                  </a:txBody>
                  <a:tcPr/>
                </a:tc>
                <a:tc>
                  <a:txBody>
                    <a:bodyPr/>
                    <a:lstStyle/>
                    <a:p>
                      <a:pPr rtl="1"/>
                      <a:r>
                        <a:rPr lang="ar-SA" sz="2200" b="0" dirty="0" smtClean="0">
                          <a:latin typeface="Arial" panose="020B0604020202020204" pitchFamily="34" charset="0"/>
                          <a:cs typeface="Arial" panose="020B0604020202020204" pitchFamily="34" charset="0"/>
                        </a:rPr>
                        <a:t>الوزن</a:t>
                      </a:r>
                      <a:endParaRPr lang="ar-SA" sz="2200" b="0" dirty="0">
                        <a:latin typeface="Arial" panose="020B0604020202020204" pitchFamily="34" charset="0"/>
                        <a:cs typeface="Arial" panose="020B0604020202020204" pitchFamily="34" charset="0"/>
                      </a:endParaRPr>
                    </a:p>
                  </a:txBody>
                  <a:tcPr/>
                </a:tc>
                <a:tc>
                  <a:txBody>
                    <a:bodyPr/>
                    <a:lstStyle/>
                    <a:p>
                      <a:pPr rtl="1"/>
                      <a:r>
                        <a:rPr lang="ar-SA" sz="2200" b="0" dirty="0" smtClean="0">
                          <a:latin typeface="Arial" panose="020B0604020202020204" pitchFamily="34" charset="0"/>
                          <a:cs typeface="Arial" panose="020B0604020202020204" pitchFamily="34" charset="0"/>
                        </a:rPr>
                        <a:t>العدد المرجح</a:t>
                      </a:r>
                      <a:endParaRPr lang="ar-SA" sz="2200" b="0" dirty="0">
                        <a:latin typeface="Arial" panose="020B0604020202020204" pitchFamily="34" charset="0"/>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اسهم أول الفترة 1/1</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200.000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12/12</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200.000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اسهم مجانية</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50.000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12/12</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50.000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اصدار اسهم 1/3</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12/10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100.000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اسهم مجانية</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30.000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12/10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25.000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اصدار اسهم 1/7</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80.000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12/6</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40.000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سهم خزينة 1/10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40.000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12/3</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(10.000)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r h="468052">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 المتوسط المرجح لعدد الاسهم</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endParaRPr lang="ar-SA" sz="2400" kern="1200" dirty="0">
                        <a:solidFill>
                          <a:schemeClr val="tx2"/>
                        </a:solidFill>
                        <a:latin typeface="Arial" panose="020B0604020202020204" pitchFamily="34" charset="0"/>
                        <a:ea typeface="+mn-ea"/>
                        <a:cs typeface="Arial" panose="020B0604020202020204" pitchFamily="34" charset="0"/>
                      </a:endParaRPr>
                    </a:p>
                  </a:txBody>
                  <a:tcPr/>
                </a:tc>
                <a:tc>
                  <a:txBody>
                    <a:bodyPr/>
                    <a:lstStyle/>
                    <a:p>
                      <a:pPr rtl="1"/>
                      <a:r>
                        <a:rPr lang="ar-SA" sz="2400" kern="1200" dirty="0" smtClean="0">
                          <a:solidFill>
                            <a:schemeClr val="tx2"/>
                          </a:solidFill>
                          <a:latin typeface="Arial" panose="020B0604020202020204" pitchFamily="34" charset="0"/>
                          <a:ea typeface="+mn-ea"/>
                          <a:cs typeface="Arial" panose="020B0604020202020204" pitchFamily="34" charset="0"/>
                        </a:rPr>
                        <a:t>405.000</a:t>
                      </a:r>
                      <a:endParaRPr lang="ar-SA" sz="2400" kern="1200" dirty="0">
                        <a:solidFill>
                          <a:schemeClr val="tx2"/>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11846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268761"/>
            <a:ext cx="7416824" cy="756315"/>
          </a:xfrm>
        </p:spPr>
        <p:txBody>
          <a:bodyPr>
            <a:normAutofit/>
          </a:bodyPr>
          <a:lstStyle/>
          <a:p>
            <a:pPr marL="68580" indent="0">
              <a:buNone/>
            </a:pPr>
            <a:endParaRPr lang="ar-SA" sz="900" dirty="0" smtClean="0">
              <a:latin typeface="Arial" panose="020B0604020202020204" pitchFamily="34" charset="0"/>
              <a:cs typeface="Arial" panose="020B0604020202020204" pitchFamily="34" charset="0"/>
            </a:endParaRPr>
          </a:p>
          <a:p>
            <a:pPr marL="68580" indent="0">
              <a:buNone/>
            </a:pPr>
            <a:r>
              <a:rPr lang="ar-SA" sz="2200" dirty="0" smtClean="0">
                <a:latin typeface="Arial" panose="020B0604020202020204" pitchFamily="34" charset="0"/>
                <a:cs typeface="Arial" panose="020B0604020202020204" pitchFamily="34" charset="0"/>
              </a:rPr>
              <a:t>ثانياً: حساب ربح السهم</a:t>
            </a:r>
          </a:p>
          <a:p>
            <a:pPr marL="68580" indent="0">
              <a:buNone/>
            </a:pPr>
            <a:endParaRPr lang="ar-SA" sz="13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28</a:t>
            </a:fld>
            <a:endParaRPr lang="ar-SA"/>
          </a:p>
        </p:txBody>
      </p:sp>
      <p:cxnSp>
        <p:nvCxnSpPr>
          <p:cNvPr id="6" name="Straight Connector 5"/>
          <p:cNvCxnSpPr/>
          <p:nvPr/>
        </p:nvCxnSpPr>
        <p:spPr>
          <a:xfrm flipH="1">
            <a:off x="5076056" y="4048043"/>
            <a:ext cx="115212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مجموعة 7"/>
          <p:cNvGrpSpPr/>
          <p:nvPr/>
        </p:nvGrpSpPr>
        <p:grpSpPr>
          <a:xfrm>
            <a:off x="2123728" y="2170548"/>
            <a:ext cx="5424601" cy="1067346"/>
            <a:chOff x="2627784" y="2348880"/>
            <a:chExt cx="3993852" cy="1067346"/>
          </a:xfrm>
        </p:grpSpPr>
        <p:sp>
          <p:nvSpPr>
            <p:cNvPr id="7" name="Rectangle 4"/>
            <p:cNvSpPr/>
            <p:nvPr/>
          </p:nvSpPr>
          <p:spPr>
            <a:xfrm>
              <a:off x="2627784" y="2348880"/>
              <a:ext cx="3993852"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8" name="مجموعة 9"/>
            <p:cNvGrpSpPr/>
            <p:nvPr/>
          </p:nvGrpSpPr>
          <p:grpSpPr>
            <a:xfrm>
              <a:off x="2627784" y="2420888"/>
              <a:ext cx="3993852" cy="887094"/>
              <a:chOff x="2080263" y="2081173"/>
              <a:chExt cx="4595508" cy="887094"/>
            </a:xfrm>
          </p:grpSpPr>
          <p:sp>
            <p:nvSpPr>
              <p:cNvPr id="9" name="TextBox 5"/>
              <p:cNvSpPr txBox="1"/>
              <p:nvPr/>
            </p:nvSpPr>
            <p:spPr>
              <a:xfrm>
                <a:off x="2080263" y="2081173"/>
                <a:ext cx="45955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 =  الأرباح المتاحة لحملة الأسهم العادية</a:t>
                </a:r>
                <a:endParaRPr lang="ar-SA" sz="2400" dirty="0">
                  <a:solidFill>
                    <a:schemeClr val="tx2"/>
                  </a:solidFill>
                  <a:latin typeface="Arial" panose="020B0604020202020204" pitchFamily="34" charset="0"/>
                  <a:cs typeface="Arial" panose="020B0604020202020204" pitchFamily="34" charset="0"/>
                </a:endParaRPr>
              </a:p>
            </p:txBody>
          </p:sp>
          <p:sp>
            <p:nvSpPr>
              <p:cNvPr id="10" name="TextBox 6"/>
              <p:cNvSpPr txBox="1"/>
              <p:nvPr/>
            </p:nvSpPr>
            <p:spPr>
              <a:xfrm>
                <a:off x="2324273" y="2506602"/>
                <a:ext cx="3134383"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المتوسط المرجح لعدد الأسهم العادية</a:t>
                </a:r>
                <a:endParaRPr lang="ar-SA" sz="2400" dirty="0">
                  <a:solidFill>
                    <a:schemeClr val="tx2"/>
                  </a:solidFill>
                  <a:latin typeface="Arial" panose="020B0604020202020204" pitchFamily="34" charset="0"/>
                  <a:cs typeface="Arial" panose="020B0604020202020204" pitchFamily="34" charset="0"/>
                </a:endParaRPr>
              </a:p>
            </p:txBody>
          </p:sp>
          <p:cxnSp>
            <p:nvCxnSpPr>
              <p:cNvPr id="11" name="رابط مستقيم 12"/>
              <p:cNvCxnSpPr/>
              <p:nvPr/>
            </p:nvCxnSpPr>
            <p:spPr>
              <a:xfrm flipH="1">
                <a:off x="2385276" y="2553561"/>
                <a:ext cx="3043102"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2" name="مستطيل 1"/>
          <p:cNvSpPr/>
          <p:nvPr/>
        </p:nvSpPr>
        <p:spPr>
          <a:xfrm>
            <a:off x="1979712" y="3663323"/>
            <a:ext cx="5635710" cy="769441"/>
          </a:xfrm>
          <a:prstGeom prst="rect">
            <a:avLst/>
          </a:prstGeom>
        </p:spPr>
        <p:txBody>
          <a:bodyPr wrap="square">
            <a:spAutoFit/>
          </a:bodyPr>
          <a:lstStyle/>
          <a:p>
            <a:pPr marL="68580" indent="0">
              <a:buNone/>
            </a:pPr>
            <a:r>
              <a:rPr lang="ar-SA" sz="2200" dirty="0">
                <a:solidFill>
                  <a:schemeClr val="tx2"/>
                </a:solidFill>
                <a:latin typeface="Arial" panose="020B0604020202020204" pitchFamily="34" charset="0"/>
                <a:cs typeface="Arial" panose="020B0604020202020204" pitchFamily="34" charset="0"/>
              </a:rPr>
              <a:t>ربح السهم = </a:t>
            </a:r>
            <a:r>
              <a:rPr lang="ar-SA" sz="2200" dirty="0" smtClean="0">
                <a:solidFill>
                  <a:schemeClr val="tx2"/>
                </a:solidFill>
                <a:latin typeface="Arial" panose="020B0604020202020204" pitchFamily="34" charset="0"/>
                <a:cs typeface="Arial" panose="020B0604020202020204" pitchFamily="34" charset="0"/>
              </a:rPr>
              <a:t>1.100.000  = 2.72 </a:t>
            </a:r>
            <a:r>
              <a:rPr lang="ar-SA" sz="2200" dirty="0">
                <a:solidFill>
                  <a:schemeClr val="tx2"/>
                </a:solidFill>
                <a:latin typeface="Arial" panose="020B0604020202020204" pitchFamily="34" charset="0"/>
                <a:cs typeface="Arial" panose="020B0604020202020204" pitchFamily="34" charset="0"/>
              </a:rPr>
              <a:t>ريال/ سهم</a:t>
            </a:r>
          </a:p>
          <a:p>
            <a:pPr marL="68580" indent="0">
              <a:buNone/>
            </a:pPr>
            <a:r>
              <a:rPr lang="ar-SA" sz="2200" dirty="0">
                <a:solidFill>
                  <a:schemeClr val="tx2"/>
                </a:solidFill>
                <a:latin typeface="Arial" panose="020B0604020202020204" pitchFamily="34" charset="0"/>
                <a:cs typeface="Arial" panose="020B0604020202020204" pitchFamily="34" charset="0"/>
              </a:rPr>
              <a:t>	 </a:t>
            </a:r>
            <a:r>
              <a:rPr lang="ar-SA" sz="2200" dirty="0" smtClean="0">
                <a:solidFill>
                  <a:schemeClr val="tx2"/>
                </a:solidFill>
                <a:latin typeface="Arial" panose="020B0604020202020204" pitchFamily="34" charset="0"/>
                <a:cs typeface="Arial" panose="020B0604020202020204" pitchFamily="34" charset="0"/>
              </a:rPr>
              <a:t>     405.000</a:t>
            </a:r>
            <a:endParaRPr lang="ar-SA" sz="2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45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39" y="980728"/>
            <a:ext cx="7024744" cy="601136"/>
          </a:xfrm>
        </p:spPr>
        <p:txBody>
          <a:bodyPr>
            <a:normAutofit/>
          </a:bodyPr>
          <a:lstStyle/>
          <a:p>
            <a:pPr algn="r"/>
            <a:r>
              <a:rPr lang="ar-SA" sz="2400" u="sng" dirty="0" smtClean="0">
                <a:latin typeface="Arial" panose="020B0604020202020204" pitchFamily="34" charset="0"/>
                <a:cs typeface="Arial" panose="020B0604020202020204" pitchFamily="34" charset="0"/>
              </a:rPr>
              <a:t>4-2-3 الربحية المخففة للسهم:</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9342" y="1581864"/>
            <a:ext cx="7384783" cy="4464496"/>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من المهم للمحلل المالي أن يتعرف على الربحية المخففة للسهم حتى يعرف أثر الأسهم العادية المحتمل اضافتها في المستقبل القريب الى عدد الأسهم العادية نتيجة لحقوق ممنوحة لأصحاب الحقوق الآخرين بخلاف حملة الأسهم العادية.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الربحية المخففة للسهم هي نصيب السهم العادي من الأرباح بعد الأخذ في الاعتبار كل ما هو محتمل أن يضاف الى عدد الأسهم العادية في تاريخ اعداد القوائم المالية.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تشمل الحقوق القابلة للتحويل الى اسهم عادية ما يأتي:</a:t>
            </a:r>
          </a:p>
          <a:p>
            <a:pPr marL="822960" lvl="1" indent="-457200">
              <a:buFont typeface="+mj-lt"/>
              <a:buAutoNum type="arabicPeriod"/>
            </a:pPr>
            <a:r>
              <a:rPr lang="ar-SA" sz="2300" dirty="0" smtClean="0">
                <a:latin typeface="Arial" panose="020B0604020202020204" pitchFamily="34" charset="0"/>
                <a:cs typeface="Arial" panose="020B0604020202020204" pitchFamily="34" charset="0"/>
              </a:rPr>
              <a:t>حقوق الأسهم الممنوحة لأصحاب المصالح كالمديرين والعاملين.</a:t>
            </a:r>
          </a:p>
          <a:p>
            <a:pPr marL="822960" lvl="1" indent="-457200">
              <a:buFont typeface="+mj-lt"/>
              <a:buAutoNum type="arabicPeriod"/>
            </a:pPr>
            <a:r>
              <a:rPr lang="ar-SA" sz="2300" dirty="0" smtClean="0">
                <a:latin typeface="Arial" panose="020B0604020202020204" pitchFamily="34" charset="0"/>
                <a:cs typeface="Arial" panose="020B0604020202020204" pitchFamily="34" charset="0"/>
              </a:rPr>
              <a:t>الأسهم الممتازة القابلة للتحويل الى اسهم عادية.</a:t>
            </a:r>
          </a:p>
          <a:p>
            <a:pPr marL="822960" lvl="1" indent="-457200">
              <a:buFont typeface="+mj-lt"/>
              <a:buAutoNum type="arabicPeriod"/>
            </a:pPr>
            <a:r>
              <a:rPr lang="ar-SA" sz="2300" dirty="0" smtClean="0">
                <a:latin typeface="Arial" panose="020B0604020202020204" pitchFamily="34" charset="0"/>
                <a:cs typeface="Arial" panose="020B0604020202020204" pitchFamily="34" charset="0"/>
              </a:rPr>
              <a:t>السندات القابلة للتحويل الى أسهم عادية.</a:t>
            </a:r>
            <a:endParaRPr lang="ar-SA" sz="2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29</a:t>
            </a:fld>
            <a:endParaRPr lang="ar-SA"/>
          </a:p>
        </p:txBody>
      </p:sp>
    </p:spTree>
    <p:extLst>
      <p:ext uri="{BB962C8B-B14F-4D97-AF65-F5344CB8AC3E}">
        <p14:creationId xmlns:p14="http://schemas.microsoft.com/office/powerpoint/2010/main" val="152946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68760"/>
            <a:ext cx="7024744" cy="745152"/>
          </a:xfrm>
        </p:spPr>
        <p:txBody>
          <a:bodyPr>
            <a:normAutofit/>
          </a:bodyPr>
          <a:lstStyle/>
          <a:p>
            <a:pPr algn="r"/>
            <a:r>
              <a:rPr lang="ar-SA" sz="2800" b="1" u="sng" dirty="0" smtClean="0">
                <a:latin typeface="Arial" panose="020B0604020202020204" pitchFamily="34" charset="0"/>
                <a:cs typeface="Arial" panose="020B0604020202020204" pitchFamily="34" charset="0"/>
              </a:rPr>
              <a:t>2- مفهوم الربح الإقتصادي وأثره على التحليل المالي</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9632" y="2276872"/>
            <a:ext cx="6777317" cy="3384376"/>
          </a:xfrm>
        </p:spPr>
        <p:txBody>
          <a:bodyPr>
            <a:normAutofit/>
          </a:bodyPr>
          <a:lstStyle/>
          <a:p>
            <a:pPr marL="68580" indent="0">
              <a:buNone/>
            </a:pPr>
            <a:r>
              <a:rPr lang="ar-SA" b="1" u="sng" dirty="0" smtClean="0">
                <a:solidFill>
                  <a:schemeClr val="accent1"/>
                </a:solidFill>
                <a:latin typeface="Arial" panose="020B0604020202020204" pitchFamily="34" charset="0"/>
                <a:cs typeface="Arial" panose="020B0604020202020204" pitchFamily="34" charset="0"/>
              </a:rPr>
              <a:t>2-1 مفهوم الربح ورأس المال المستثمر:</a:t>
            </a:r>
          </a:p>
          <a:p>
            <a:pPr>
              <a:buFont typeface="Wingdings" panose="05000000000000000000" pitchFamily="2" charset="2"/>
              <a:buChar char="§"/>
            </a:pPr>
            <a:r>
              <a:rPr lang="ar-SA" u="sng" dirty="0" smtClean="0">
                <a:latin typeface="Arial" panose="020B0604020202020204" pitchFamily="34" charset="0"/>
                <a:cs typeface="Arial" panose="020B0604020202020204" pitchFamily="34" charset="0"/>
              </a:rPr>
              <a:t>الربح من الناحية الإقتصادية</a:t>
            </a:r>
            <a:r>
              <a:rPr lang="ar-SA" dirty="0" smtClean="0">
                <a:latin typeface="Arial" panose="020B0604020202020204" pitchFamily="34" charset="0"/>
                <a:cs typeface="Arial" panose="020B0604020202020204" pitchFamily="34" charset="0"/>
              </a:rPr>
              <a:t> هو صافي الزيادة في رأس المال المستثمر أو في صافي الأصول وهو ما يعرف بالربح الشامل.</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وفقا لهذا المفهوم فان كل زيادة في رأس المال المستثمر سواء كان مصدرها زيادة في الإيرادات على المصروفات، أو زيادة في القيمة الرأسمالية لأصول المنشأة بسبب ارتفاع الأسعار تدخل في صافي الربح حتى ولو كانت تلك الزيادات غير محققة.</a:t>
            </a:r>
          </a:p>
        </p:txBody>
      </p:sp>
      <p:sp>
        <p:nvSpPr>
          <p:cNvPr id="4" name="Slide Number Placeholder 3"/>
          <p:cNvSpPr>
            <a:spLocks noGrp="1"/>
          </p:cNvSpPr>
          <p:nvPr>
            <p:ph type="sldNum" sz="quarter" idx="12"/>
          </p:nvPr>
        </p:nvSpPr>
        <p:spPr/>
        <p:txBody>
          <a:bodyPr/>
          <a:lstStyle/>
          <a:p>
            <a:fld id="{60633319-9E2A-446C-9EF4-6559DD7C319C}" type="slidenum">
              <a:rPr lang="ar-SA" smtClean="0"/>
              <a:t>3</a:t>
            </a:fld>
            <a:endParaRPr lang="ar-SA"/>
          </a:p>
        </p:txBody>
      </p:sp>
    </p:spTree>
    <p:extLst>
      <p:ext uri="{BB962C8B-B14F-4D97-AF65-F5344CB8AC3E}">
        <p14:creationId xmlns:p14="http://schemas.microsoft.com/office/powerpoint/2010/main" val="1356104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39" y="980728"/>
            <a:ext cx="7024744" cy="601136"/>
          </a:xfrm>
        </p:spPr>
        <p:txBody>
          <a:bodyPr>
            <a:normAutofit/>
          </a:bodyPr>
          <a:lstStyle/>
          <a:p>
            <a:pPr algn="r"/>
            <a:r>
              <a:rPr lang="ar-SA" sz="2400" u="sng" dirty="0">
                <a:solidFill>
                  <a:schemeClr val="tx2"/>
                </a:solidFill>
                <a:latin typeface="Arial" panose="020B0604020202020204" pitchFamily="34" charset="0"/>
                <a:ea typeface="+mn-ea"/>
                <a:cs typeface="Arial" panose="020B0604020202020204" pitchFamily="34" charset="0"/>
              </a:rPr>
              <a:t>كيف يتم حساب الربحية المخففة </a:t>
            </a:r>
            <a:r>
              <a:rPr lang="ar-SA" sz="2400" u="sng" dirty="0" smtClean="0">
                <a:solidFill>
                  <a:schemeClr val="tx2"/>
                </a:solidFill>
                <a:latin typeface="Arial" panose="020B0604020202020204" pitchFamily="34" charset="0"/>
                <a:ea typeface="+mn-ea"/>
                <a:cs typeface="Arial" panose="020B0604020202020204" pitchFamily="34" charset="0"/>
              </a:rPr>
              <a:t>للسهم</a:t>
            </a:r>
            <a:endParaRPr lang="ar-SA" sz="2400" u="sng" dirty="0">
              <a:solidFill>
                <a:schemeClr val="tx2"/>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989342" y="1581864"/>
            <a:ext cx="7384783" cy="4464496"/>
          </a:xfrm>
        </p:spPr>
        <p:txBody>
          <a:bodyPr>
            <a:normAutofit lnSpcReduction="10000"/>
          </a:bodyPr>
          <a:lstStyle/>
          <a:p>
            <a:pPr marL="68580" indent="0">
              <a:buNone/>
            </a:pPr>
            <a:r>
              <a:rPr lang="ar-SA" dirty="0" smtClean="0">
                <a:latin typeface="Arial" panose="020B0604020202020204" pitchFamily="34" charset="0"/>
                <a:cs typeface="Arial" panose="020B0604020202020204" pitchFamily="34" charset="0"/>
              </a:rPr>
              <a:t>يتم تعديل ربحية السهم على النحو التالي:</a:t>
            </a:r>
          </a:p>
          <a:p>
            <a:pPr marL="68580" indent="0">
              <a:buNone/>
            </a:pPr>
            <a:r>
              <a:rPr lang="ar-SA" sz="2300" dirty="0" smtClean="0">
                <a:solidFill>
                  <a:schemeClr val="accent2">
                    <a:lumMod val="75000"/>
                  </a:schemeClr>
                </a:solidFill>
                <a:latin typeface="Arial" panose="020B0604020202020204" pitchFamily="34" charset="0"/>
                <a:cs typeface="Arial" panose="020B0604020202020204" pitchFamily="34" charset="0"/>
              </a:rPr>
              <a:t>1-</a:t>
            </a:r>
            <a:r>
              <a:rPr lang="ar-SA" sz="2300" dirty="0" smtClean="0">
                <a:latin typeface="Arial" panose="020B0604020202020204" pitchFamily="34" charset="0"/>
                <a:cs typeface="Arial" panose="020B0604020202020204" pitchFamily="34" charset="0"/>
              </a:rPr>
              <a:t> زيادة عدد الأسهم المرجحة بعدد الأسهم العادية المقابلة لعدد الحقوق أو الأوراق المالية الأخرى القابلة للتحويل الى أسهم عادية.</a:t>
            </a:r>
          </a:p>
          <a:p>
            <a:pPr marL="68580" indent="0">
              <a:buNone/>
            </a:pPr>
            <a:r>
              <a:rPr lang="ar-SA" sz="2300" dirty="0" smtClean="0">
                <a:latin typeface="Arial" panose="020B0604020202020204" pitchFamily="34" charset="0"/>
                <a:cs typeface="Arial" panose="020B0604020202020204" pitchFamily="34" charset="0"/>
              </a:rPr>
              <a:t>مثال: اذا كان عدد السندات القابلة للتحويل الى اسهم 10.000 سند بما يعادل سهمين لكل سند </a:t>
            </a:r>
            <a:r>
              <a:rPr lang="ar-SA" sz="2300" dirty="0">
                <a:latin typeface="Arial" panose="020B0604020202020204" pitchFamily="34" charset="0"/>
                <a:cs typeface="Arial" panose="020B0604020202020204" pitchFamily="34" charset="0"/>
              </a:rPr>
              <a:t>	 </a:t>
            </a:r>
            <a:r>
              <a:rPr lang="ar-SA" sz="2300" dirty="0" smtClean="0">
                <a:latin typeface="Arial" panose="020B0604020202020204" pitchFamily="34" charset="0"/>
                <a:cs typeface="Arial" panose="020B0604020202020204" pitchFamily="34" charset="0"/>
              </a:rPr>
              <a:t>   يجب إضافة 20.000 سهم عادي محتملة التحويل مقابل السندات.</a:t>
            </a:r>
            <a:endParaRPr lang="ar-SA" sz="2300" dirty="0">
              <a:latin typeface="Arial" panose="020B0604020202020204" pitchFamily="34" charset="0"/>
              <a:cs typeface="Arial" panose="020B0604020202020204" pitchFamily="34" charset="0"/>
            </a:endParaRPr>
          </a:p>
          <a:p>
            <a:pPr marL="68580" indent="0">
              <a:buNone/>
            </a:pPr>
            <a:r>
              <a:rPr lang="ar-SA" sz="2300" dirty="0" smtClean="0">
                <a:solidFill>
                  <a:schemeClr val="accent2">
                    <a:lumMod val="75000"/>
                  </a:schemeClr>
                </a:solidFill>
                <a:latin typeface="Arial" panose="020B0604020202020204" pitchFamily="34" charset="0"/>
                <a:cs typeface="Arial" panose="020B0604020202020204" pitchFamily="34" charset="0"/>
              </a:rPr>
              <a:t>2-</a:t>
            </a:r>
            <a:r>
              <a:rPr lang="ar-SA" sz="2300" dirty="0" smtClean="0">
                <a:latin typeface="Arial" panose="020B0604020202020204" pitchFamily="34" charset="0"/>
                <a:cs typeface="Arial" panose="020B0604020202020204" pitchFamily="34" charset="0"/>
              </a:rPr>
              <a:t> إضافة فوائد أو أرباح الأوراق المالية القابلة للتحويل الى أسهم الى صافي الربح المتاح لحملة الأسهم العادية (مع الاخذ في الاعتبار اثر الضريبة في حالة السندات القابلة للتحويل الى اسهم).</a:t>
            </a:r>
          </a:p>
          <a:p>
            <a:pPr marL="68580" indent="0">
              <a:buNone/>
            </a:pPr>
            <a:r>
              <a:rPr lang="ar-SA" sz="2300" dirty="0" smtClean="0">
                <a:latin typeface="Arial" panose="020B0604020202020204" pitchFamily="34" charset="0"/>
                <a:cs typeface="Arial" panose="020B0604020202020204" pitchFamily="34" charset="0"/>
              </a:rPr>
              <a:t>مثال: اذا كانت فائدة السندات القابلة للتحويل الى اسهم 50.000 ومعدل الضريبة 20%	    الضريبة = 50.000 × 20% = 10.000</a:t>
            </a:r>
          </a:p>
          <a:p>
            <a:pPr marL="68580" indent="0">
              <a:buNone/>
            </a:pPr>
            <a:r>
              <a:rPr lang="ar-SA" sz="2300" dirty="0" smtClean="0">
                <a:latin typeface="Arial" panose="020B0604020202020204" pitchFamily="34" charset="0"/>
                <a:cs typeface="Arial" panose="020B0604020202020204" pitchFamily="34" charset="0"/>
              </a:rPr>
              <a:t>يجب إضافة 40.000 ريال الى الأرباح (بعد استبعاد الضريبة)</a:t>
            </a:r>
          </a:p>
        </p:txBody>
      </p:sp>
      <p:sp>
        <p:nvSpPr>
          <p:cNvPr id="4" name="Slide Number Placeholder 3"/>
          <p:cNvSpPr>
            <a:spLocks noGrp="1"/>
          </p:cNvSpPr>
          <p:nvPr>
            <p:ph type="sldNum" sz="quarter" idx="12"/>
          </p:nvPr>
        </p:nvSpPr>
        <p:spPr/>
        <p:txBody>
          <a:bodyPr/>
          <a:lstStyle/>
          <a:p>
            <a:fld id="{60633319-9E2A-446C-9EF4-6559DD7C319C}" type="slidenum">
              <a:rPr lang="ar-SA" smtClean="0"/>
              <a:pPr/>
              <a:t>30</a:t>
            </a:fld>
            <a:endParaRPr lang="ar-SA"/>
          </a:p>
        </p:txBody>
      </p:sp>
      <p:cxnSp>
        <p:nvCxnSpPr>
          <p:cNvPr id="6" name="رابط كسهم مستقيم 5"/>
          <p:cNvCxnSpPr/>
          <p:nvPr/>
        </p:nvCxnSpPr>
        <p:spPr>
          <a:xfrm flipH="1">
            <a:off x="6228184" y="3212976"/>
            <a:ext cx="5040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6228184" y="5229200"/>
            <a:ext cx="5040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955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39" y="1459712"/>
            <a:ext cx="7024744" cy="601136"/>
          </a:xfrm>
        </p:spPr>
        <p:txBody>
          <a:bodyPr>
            <a:normAutofit/>
          </a:bodyPr>
          <a:lstStyle/>
          <a:p>
            <a:pPr algn="r"/>
            <a:r>
              <a:rPr lang="ar-SA" sz="2400" u="sng" dirty="0" smtClean="0">
                <a:solidFill>
                  <a:schemeClr val="tx2"/>
                </a:solidFill>
                <a:latin typeface="Arial" panose="020B0604020202020204" pitchFamily="34" charset="0"/>
                <a:ea typeface="+mn-ea"/>
                <a:cs typeface="Arial" panose="020B0604020202020204" pitchFamily="34" charset="0"/>
              </a:rPr>
              <a:t>ملاحظات:</a:t>
            </a:r>
            <a:endParaRPr lang="ar-SA" sz="2400" u="sng" dirty="0">
              <a:solidFill>
                <a:schemeClr val="tx2"/>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899592" y="2069612"/>
            <a:ext cx="7312775" cy="3287296"/>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قد ينتج عن حساب الربحية في حالة وجود اسهم عادية محتملة ربحية للسهم أقل أو اكبر من الربحية الرئيسية للسهم التي تحتسب للسهم بدون الأسهم المحتملة</a:t>
            </a:r>
          </a:p>
          <a:p>
            <a:pPr marL="68580" indent="0">
              <a:buNone/>
            </a:pPr>
            <a:r>
              <a:rPr lang="ar-SA" dirty="0" smtClean="0">
                <a:latin typeface="Arial" panose="020B0604020202020204" pitchFamily="34" charset="0"/>
                <a:cs typeface="Arial" panose="020B0604020202020204" pitchFamily="34" charset="0"/>
              </a:rPr>
              <a:t>اذا كانت أقل 	تعتبر مخففة</a:t>
            </a:r>
          </a:p>
          <a:p>
            <a:pPr marL="68580" indent="0">
              <a:buNone/>
            </a:pPr>
            <a:r>
              <a:rPr lang="ar-SA" dirty="0" smtClean="0">
                <a:latin typeface="Arial" panose="020B0604020202020204" pitchFamily="34" charset="0"/>
                <a:cs typeface="Arial" panose="020B0604020202020204" pitchFamily="34" charset="0"/>
              </a:rPr>
              <a:t>اذا كانت أكبر 	تعتبر مضادة للتخفيف، ولا ينظر لها المحلل المالي لأنها تؤدي الى زيادة ربح السهم مما قد يؤدي الى استنتاجات خاطئة، لان الربحية المحسوبة مرتفعة نتيجة إضافة عوائد أوراق مالية قد لا تتحول الى اسهم.</a:t>
            </a:r>
          </a:p>
        </p:txBody>
      </p:sp>
      <p:sp>
        <p:nvSpPr>
          <p:cNvPr id="4" name="Slide Number Placeholder 3"/>
          <p:cNvSpPr>
            <a:spLocks noGrp="1"/>
          </p:cNvSpPr>
          <p:nvPr>
            <p:ph type="sldNum" sz="quarter" idx="12"/>
          </p:nvPr>
        </p:nvSpPr>
        <p:spPr/>
        <p:txBody>
          <a:bodyPr/>
          <a:lstStyle/>
          <a:p>
            <a:fld id="{60633319-9E2A-446C-9EF4-6559DD7C319C}" type="slidenum">
              <a:rPr lang="ar-SA" smtClean="0"/>
              <a:pPr/>
              <a:t>31</a:t>
            </a:fld>
            <a:endParaRPr lang="ar-SA"/>
          </a:p>
        </p:txBody>
      </p:sp>
      <p:cxnSp>
        <p:nvCxnSpPr>
          <p:cNvPr id="6" name="رابط كسهم مستقيم 5"/>
          <p:cNvCxnSpPr/>
          <p:nvPr/>
        </p:nvCxnSpPr>
        <p:spPr>
          <a:xfrm flipH="1">
            <a:off x="6336196" y="3501008"/>
            <a:ext cx="46805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6372200" y="3933056"/>
            <a:ext cx="4320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286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403770"/>
            <a:ext cx="7024744" cy="529128"/>
          </a:xfrm>
        </p:spPr>
        <p:txBody>
          <a:bodyPr>
            <a:normAutofit/>
          </a:bodyPr>
          <a:lstStyle/>
          <a:p>
            <a:pPr algn="r"/>
            <a:r>
              <a:rPr lang="ar-SA" sz="2400" u="sng" dirty="0" smtClean="0">
                <a:latin typeface="Arial" panose="020B0604020202020204" pitchFamily="34" charset="0"/>
                <a:cs typeface="Arial" panose="020B0604020202020204" pitchFamily="34" charset="0"/>
              </a:rPr>
              <a:t>مثال (9-3) ص336:</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32898"/>
            <a:ext cx="7455401" cy="3791352"/>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بلغ صافي ربح شركة المروة المساهمة في 2006/12/31 مبلغ 600.000 ريال، والمتوسط المرجح لعدد الأسهم العادية خلال العام 200.000 سهم. بالإضافة الى ذلك فإن الشركة أصدرت 2000 سند في 2002/1/1 مدتها 10 سنوات، القيمة الأسمية للسند 1000 ريال بفائدة 6% وقابلة للتحويل الى أسهم بواقع 20 سهم لكل سند ومعدل الضريبة 40% . ويتضمن رأس مال الشركة 12.000 سهم ممتاز قابل للتحويل الى أسهم عادية والقيمة الأسمية للسهم 100 ريال وبفائدة 4%، ومعدل تحويل الأسهم العادية هو 5 اسهم عادية لكل سهم ممتاز.</a:t>
            </a:r>
          </a:p>
          <a:p>
            <a:pPr marL="68580" indent="0">
              <a:buNone/>
            </a:pPr>
            <a:r>
              <a:rPr lang="ar-SA" dirty="0" smtClean="0">
                <a:latin typeface="Arial" panose="020B0604020202020204" pitchFamily="34" charset="0"/>
                <a:cs typeface="Arial" panose="020B0604020202020204" pitchFamily="34" charset="0"/>
              </a:rPr>
              <a:t>المطلوب: حساب الربحية الأساسية والربحية المخففة للسهم.</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32</a:t>
            </a:fld>
            <a:endParaRPr lang="ar-SA"/>
          </a:p>
        </p:txBody>
      </p:sp>
    </p:spTree>
    <p:extLst>
      <p:ext uri="{BB962C8B-B14F-4D97-AF65-F5344CB8AC3E}">
        <p14:creationId xmlns:p14="http://schemas.microsoft.com/office/powerpoint/2010/main" val="1064835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232" y="1267727"/>
            <a:ext cx="7024744" cy="529128"/>
          </a:xfrm>
        </p:spPr>
        <p:txBody>
          <a:bodyPr>
            <a:normAutofit/>
          </a:bodyPr>
          <a:lstStyle/>
          <a:p>
            <a:pPr algn="r"/>
            <a:r>
              <a:rPr lang="ar-SA" sz="2400" u="sng" dirty="0" smtClean="0">
                <a:latin typeface="Arial" panose="020B0604020202020204" pitchFamily="34" charset="0"/>
                <a:cs typeface="Arial" panose="020B0604020202020204" pitchFamily="34" charset="0"/>
              </a:rPr>
              <a:t>الحل:</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6942" y="3212976"/>
            <a:ext cx="7776864" cy="2727298"/>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أولاً: </a:t>
            </a:r>
            <a:r>
              <a:rPr lang="ar-SA" u="sng" dirty="0" smtClean="0">
                <a:latin typeface="Arial" panose="020B0604020202020204" pitchFamily="34" charset="0"/>
                <a:cs typeface="Arial" panose="020B0604020202020204" pitchFamily="34" charset="0"/>
              </a:rPr>
              <a:t>الربحية الأساسية</a:t>
            </a:r>
          </a:p>
          <a:p>
            <a:pPr marL="68580" indent="0">
              <a:buNone/>
            </a:pPr>
            <a:r>
              <a:rPr lang="ar-SA" dirty="0" smtClean="0">
                <a:latin typeface="Arial" panose="020B0604020202020204" pitchFamily="34" charset="0"/>
                <a:cs typeface="Arial" panose="020B0604020202020204" pitchFamily="34" charset="0"/>
              </a:rPr>
              <a:t>قيمة الأسهم الممتازة = 12.000 سهم × 100 ريال/سهم = 1.200.000 ريال</a:t>
            </a:r>
          </a:p>
          <a:p>
            <a:pPr marL="68580" indent="0">
              <a:buNone/>
            </a:pPr>
            <a:r>
              <a:rPr lang="ar-SA" dirty="0" smtClean="0">
                <a:latin typeface="Arial" panose="020B0604020202020204" pitchFamily="34" charset="0"/>
                <a:cs typeface="Arial" panose="020B0604020202020204" pitchFamily="34" charset="0"/>
              </a:rPr>
              <a:t>أرباح الأسهم الممتازة = 1.200.000 × 4% = 48.000 ريال</a:t>
            </a:r>
          </a:p>
          <a:p>
            <a:pPr marL="68580" indent="0">
              <a:buNone/>
            </a:pPr>
            <a:r>
              <a:rPr lang="ar-SA" dirty="0" smtClean="0">
                <a:latin typeface="Arial" panose="020B0604020202020204" pitchFamily="34" charset="0"/>
                <a:cs typeface="Arial" panose="020B0604020202020204" pitchFamily="34" charset="0"/>
              </a:rPr>
              <a:t>ربح السهم = 600.000 – 48.000 = 552.000 = 2.76 ريال/ سهم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200.000	    200.000	</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33</a:t>
            </a:fld>
            <a:endParaRPr lang="ar-SA"/>
          </a:p>
        </p:txBody>
      </p:sp>
      <p:sp>
        <p:nvSpPr>
          <p:cNvPr id="5" name="TextBox 5"/>
          <p:cNvSpPr txBox="1"/>
          <p:nvPr/>
        </p:nvSpPr>
        <p:spPr>
          <a:xfrm>
            <a:off x="2339752" y="1938631"/>
            <a:ext cx="5424601"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 =  الأرباح المتاحة لحملة الأسهم العادية</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6"/>
          <p:cNvSpPr txBox="1"/>
          <p:nvPr/>
        </p:nvSpPr>
        <p:spPr>
          <a:xfrm>
            <a:off x="2627785" y="2364060"/>
            <a:ext cx="369986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المتوسط المرجح لعدد الأسهم العادية</a:t>
            </a:r>
            <a:endParaRPr lang="ar-SA" sz="2400" dirty="0">
              <a:solidFill>
                <a:schemeClr val="tx2"/>
              </a:solidFill>
              <a:latin typeface="Arial" panose="020B0604020202020204" pitchFamily="34" charset="0"/>
              <a:cs typeface="Arial" panose="020B0604020202020204" pitchFamily="34" charset="0"/>
            </a:endParaRPr>
          </a:p>
        </p:txBody>
      </p:sp>
      <p:cxnSp>
        <p:nvCxnSpPr>
          <p:cNvPr id="7" name="رابط مستقيم 12"/>
          <p:cNvCxnSpPr/>
          <p:nvPr/>
        </p:nvCxnSpPr>
        <p:spPr>
          <a:xfrm flipH="1">
            <a:off x="2699794" y="2411019"/>
            <a:ext cx="3592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H="1">
            <a:off x="4495854" y="5373216"/>
            <a:ext cx="229916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flipH="1">
            <a:off x="3203848" y="5346599"/>
            <a:ext cx="100811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41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942" y="908720"/>
            <a:ext cx="7853490" cy="5400600"/>
          </a:xfrm>
        </p:spPr>
        <p:txBody>
          <a:bodyPr>
            <a:normAutofit fontScale="92500" lnSpcReduction="10000"/>
          </a:bodyPr>
          <a:lstStyle/>
          <a:p>
            <a:pPr marL="68580" indent="0">
              <a:buNone/>
            </a:pPr>
            <a:r>
              <a:rPr lang="ar-SA" dirty="0" smtClean="0">
                <a:latin typeface="Arial" panose="020B0604020202020204" pitchFamily="34" charset="0"/>
                <a:cs typeface="Arial" panose="020B0604020202020204" pitchFamily="34" charset="0"/>
              </a:rPr>
              <a:t>ثانياً: </a:t>
            </a:r>
            <a:r>
              <a:rPr lang="ar-SA" u="sng" dirty="0" smtClean="0">
                <a:latin typeface="Arial" panose="020B0604020202020204" pitchFamily="34" charset="0"/>
                <a:cs typeface="Arial" panose="020B0604020202020204" pitchFamily="34" charset="0"/>
              </a:rPr>
              <a:t>الربحية المخففة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العدد المحتمل للأسهم في ظل التحويل</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عدد الأسهم العادية			        200.000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السندات المحتمل توزيعها 2000× 20 =      40.000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اسهم ممتازة محتمل توزيعها 12.000 ×5=  60.000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300.000 سهم</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الربح المعدل</a:t>
            </a:r>
          </a:p>
          <a:p>
            <a:pPr marL="68580" indent="0">
              <a:buNone/>
            </a:pPr>
            <a:r>
              <a:rPr lang="ar-SA" dirty="0" smtClean="0">
                <a:latin typeface="Arial" panose="020B0604020202020204" pitchFamily="34" charset="0"/>
                <a:cs typeface="Arial" panose="020B0604020202020204" pitchFamily="34" charset="0"/>
              </a:rPr>
              <a:t>قيمة السندات = 2000 سند × 1000 ريال/ سند = 2.000.000 ريال</a:t>
            </a:r>
          </a:p>
          <a:p>
            <a:pPr marL="68580" indent="0">
              <a:buNone/>
            </a:pPr>
            <a:r>
              <a:rPr lang="ar-SA" dirty="0" smtClean="0">
                <a:latin typeface="Arial" panose="020B0604020202020204" pitchFamily="34" charset="0"/>
                <a:cs typeface="Arial" panose="020B0604020202020204" pitchFamily="34" charset="0"/>
              </a:rPr>
              <a:t>فائدة السندات = 2.000.000 × 6% = 120.000 ريال</a:t>
            </a:r>
          </a:p>
          <a:p>
            <a:pPr marL="68580" indent="0">
              <a:buNone/>
            </a:pPr>
            <a:r>
              <a:rPr lang="ar-SA" dirty="0" smtClean="0">
                <a:latin typeface="Arial" panose="020B0604020202020204" pitchFamily="34" charset="0"/>
                <a:cs typeface="Arial" panose="020B0604020202020204" pitchFamily="34" charset="0"/>
              </a:rPr>
              <a:t>ضريبة على السندات = 120.000 × 40% = 48.000 ريال</a:t>
            </a:r>
          </a:p>
          <a:p>
            <a:pPr marL="68580" indent="0">
              <a:buNone/>
            </a:pPr>
            <a:r>
              <a:rPr lang="ar-SA" dirty="0" smtClean="0">
                <a:latin typeface="Arial" panose="020B0604020202020204" pitchFamily="34" charset="0"/>
                <a:cs typeface="Arial" panose="020B0604020202020204" pitchFamily="34" charset="0"/>
              </a:rPr>
              <a:t>صافي فوائد السندات = 120.000 – 48.000 = 72.000 ريال</a:t>
            </a:r>
          </a:p>
          <a:p>
            <a:pPr marL="68580" indent="0">
              <a:lnSpc>
                <a:spcPct val="160000"/>
              </a:lnSpc>
              <a:buNone/>
            </a:pPr>
            <a:r>
              <a:rPr lang="ar-SA" dirty="0" smtClean="0">
                <a:latin typeface="Arial" panose="020B0604020202020204" pitchFamily="34" charset="0"/>
                <a:cs typeface="Arial" panose="020B0604020202020204" pitchFamily="34" charset="0"/>
              </a:rPr>
              <a:t>أرباح الأسهم الممتازة = 48.000 ريال</a:t>
            </a:r>
          </a:p>
          <a:p>
            <a:pPr marL="68580" indent="0">
              <a:buNone/>
            </a:pPr>
            <a:r>
              <a:rPr lang="ar-SA" dirty="0" smtClean="0">
                <a:latin typeface="Arial" panose="020B0604020202020204" pitchFamily="34" charset="0"/>
                <a:cs typeface="Arial" panose="020B0604020202020204" pitchFamily="34" charset="0"/>
              </a:rPr>
              <a:t>الأرباح المتاحة لحملة الأسهم العادية = 600.000 – 48.000 = 552.000 ريال</a:t>
            </a:r>
          </a:p>
          <a:p>
            <a:pPr marL="68580" indent="0">
              <a:buNone/>
            </a:pPr>
            <a:r>
              <a:rPr lang="ar-SA" dirty="0" smtClean="0">
                <a:latin typeface="Arial" panose="020B0604020202020204" pitchFamily="34" charset="0"/>
                <a:cs typeface="Arial" panose="020B0604020202020204" pitchFamily="34" charset="0"/>
              </a:rPr>
              <a:t>الربح المعدل = 552.000 + 48.000 + 72.000 = 672.000 ريال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34</a:t>
            </a:fld>
            <a:endParaRPr lang="ar-SA"/>
          </a:p>
        </p:txBody>
      </p:sp>
      <p:cxnSp>
        <p:nvCxnSpPr>
          <p:cNvPr id="10" name="رابط مستقيم 9"/>
          <p:cNvCxnSpPr/>
          <p:nvPr/>
        </p:nvCxnSpPr>
        <p:spPr>
          <a:xfrm flipH="1">
            <a:off x="1907704" y="2780928"/>
            <a:ext cx="1296144"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2684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942" y="908720"/>
            <a:ext cx="7853490" cy="5400600"/>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الربحية المخففة للسهم = 672.000 = 2.24 ريال/سهم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300.000</a:t>
            </a:r>
          </a:p>
          <a:p>
            <a:pPr marL="68580" indent="0">
              <a:buNone/>
            </a:pPr>
            <a:r>
              <a:rPr lang="ar-SA" dirty="0" smtClean="0">
                <a:latin typeface="Arial" panose="020B0604020202020204" pitchFamily="34" charset="0"/>
                <a:cs typeface="Arial" panose="020B0604020202020204" pitchFamily="34" charset="0"/>
              </a:rPr>
              <a:t>	في هذه الحالة الربحية المخففة للسهم أقل من الربحية الرئيسية.</a:t>
            </a:r>
          </a:p>
          <a:p>
            <a:pPr marL="68580" indent="0">
              <a:buNone/>
            </a:pPr>
            <a:endParaRPr lang="ar-SA" sz="105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افترضي أن معدل تحويل السندات هو 8 أسهم لكل سند، ومعدل تحويل الأسهم الممتازة هو 2 سهم عادي لكل سهم ممتاز.</a:t>
            </a:r>
          </a:p>
          <a:p>
            <a:pPr marL="68580" indent="0">
              <a:buNone/>
            </a:pPr>
            <a:r>
              <a:rPr lang="ar-SA" dirty="0" smtClean="0">
                <a:latin typeface="Arial" panose="020B0604020202020204" pitchFamily="34" charset="0"/>
                <a:cs typeface="Arial" panose="020B0604020202020204" pitchFamily="34" charset="0"/>
              </a:rPr>
              <a:t>الحل:</a:t>
            </a:r>
          </a:p>
          <a:p>
            <a:pPr marL="68580" indent="0">
              <a:buNone/>
            </a:pPr>
            <a:r>
              <a:rPr lang="ar-SA" dirty="0" smtClean="0">
                <a:latin typeface="Arial" panose="020B0604020202020204" pitchFamily="34" charset="0"/>
                <a:cs typeface="Arial" panose="020B0604020202020204" pitchFamily="34" charset="0"/>
              </a:rPr>
              <a:t>عدد الأسهم المحتمل = 200.000 + (2000×8) + (12.000×2) </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240.000 سهم</a:t>
            </a:r>
          </a:p>
          <a:p>
            <a:pPr marL="68580" indent="0">
              <a:buNone/>
            </a:pPr>
            <a:r>
              <a:rPr lang="ar-SA" dirty="0" smtClean="0">
                <a:latin typeface="Arial" panose="020B0604020202020204" pitchFamily="34" charset="0"/>
                <a:cs typeface="Arial" panose="020B0604020202020204" pitchFamily="34" charset="0"/>
              </a:rPr>
              <a:t>ربح السهم = 672.000 = 2.8 ريال/ سهم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240.000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هنا الربحية المحسوبة مضادة للتخفيف ولا يجب الاعتماد عليها في تحليل ربحية الشركة.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pPr/>
              <a:t>35</a:t>
            </a:fld>
            <a:endParaRPr lang="ar-SA"/>
          </a:p>
        </p:txBody>
      </p:sp>
      <p:cxnSp>
        <p:nvCxnSpPr>
          <p:cNvPr id="10" name="رابط مستقيم 9"/>
          <p:cNvCxnSpPr/>
          <p:nvPr/>
        </p:nvCxnSpPr>
        <p:spPr>
          <a:xfrm flipH="1">
            <a:off x="4788024" y="1340768"/>
            <a:ext cx="11212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flipH="1">
            <a:off x="7596336" y="2060848"/>
            <a:ext cx="5040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flipH="1">
            <a:off x="5868144" y="5013176"/>
            <a:ext cx="11212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7740352" y="5661248"/>
            <a:ext cx="50405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88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893813"/>
            <a:ext cx="7024744" cy="745152"/>
          </a:xfrm>
        </p:spPr>
        <p:txBody>
          <a:bodyPr>
            <a:normAutofit/>
          </a:bodyPr>
          <a:lstStyle/>
          <a:p>
            <a:pPr algn="r"/>
            <a:r>
              <a:rPr lang="ar-SA" sz="2800" b="1" u="sng" dirty="0" smtClean="0">
                <a:latin typeface="Arial" panose="020B0604020202020204" pitchFamily="34" charset="0"/>
                <a:cs typeface="Arial" panose="020B0604020202020204" pitchFamily="34" charset="0"/>
              </a:rPr>
              <a:t>5- تحليل معدل العائد على حقوق الملكية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1772816"/>
            <a:ext cx="7488832" cy="4392488"/>
          </a:xfrm>
        </p:spPr>
        <p:txBody>
          <a:bodyPr>
            <a:normAutofit fontScale="92500"/>
          </a:bodyPr>
          <a:lstStyle/>
          <a:p>
            <a:pPr marL="68580" indent="0">
              <a:buNone/>
            </a:pPr>
            <a:r>
              <a:rPr lang="ar-SA" dirty="0" smtClean="0">
                <a:latin typeface="Arial" panose="020B0604020202020204" pitchFamily="34" charset="0"/>
                <a:cs typeface="Arial" panose="020B0604020202020204" pitchFamily="34" charset="0"/>
              </a:rPr>
              <a:t>اهتم العديد من الباحثين بمعدل العائد على حقوق الملكية ونمو معدل العائد على حقوق الملكية لأنه يعكس صورة ربحية الشركة من وجهة نظر المستثمرين.</a:t>
            </a:r>
          </a:p>
          <a:p>
            <a:pPr marL="68580" indent="0">
              <a:buNone/>
            </a:pPr>
            <a:r>
              <a:rPr lang="ar-SA" dirty="0" smtClean="0">
                <a:latin typeface="Arial" panose="020B0604020202020204" pitchFamily="34" charset="0"/>
                <a:cs typeface="Arial" panose="020B0604020202020204" pitchFamily="34" charset="0"/>
              </a:rPr>
              <a:t>يقيس معدل العائد على حقوق الملكية معدل الربحية الذي تحققه المنشأة على أموال الملاك.</a:t>
            </a:r>
          </a:p>
          <a:p>
            <a:pPr marL="68580" indent="0">
              <a:buNone/>
            </a:pPr>
            <a:r>
              <a:rPr lang="ar-SA" u="sng" dirty="0" smtClean="0">
                <a:latin typeface="Arial" panose="020B0604020202020204" pitchFamily="34" charset="0"/>
                <a:cs typeface="Arial" panose="020B0604020202020204" pitchFamily="34" charset="0"/>
              </a:rPr>
              <a:t>عملية تحليل العائد تساعد في</a:t>
            </a:r>
            <a:r>
              <a:rPr lang="ar-SA" dirty="0" smtClean="0">
                <a:latin typeface="Arial" panose="020B0604020202020204" pitchFamily="34" charset="0"/>
                <a:cs typeface="Arial" panose="020B0604020202020204" pitchFamily="34" charset="0"/>
              </a:rPr>
              <a:t>:</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تحديد المؤشرات المالية المكونة لمعدل العائد على حقوق الملكية.</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تحديد نقاط القوة والضعف في مكونات العائد.</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تحديد الأسباب الممكنة لتغيير معدل العائد من سنة الى أخرى وكذلك أسباب اختلافه من شركة الى أخرى.</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تحديد المجالات التي يمكن العمل عليها من جانب الإدارة لتحسين معدل العائد مستقبلا.</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36</a:t>
            </a:fld>
            <a:endParaRPr lang="ar-SA"/>
          </a:p>
        </p:txBody>
      </p:sp>
    </p:spTree>
    <p:extLst>
      <p:ext uri="{BB962C8B-B14F-4D97-AF65-F5344CB8AC3E}">
        <p14:creationId xmlns:p14="http://schemas.microsoft.com/office/powerpoint/2010/main" val="259723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8580" indent="0" algn="ctr">
              <a:buNone/>
            </a:pPr>
            <a:r>
              <a:rPr lang="ar-SA" sz="3200" b="1" dirty="0" smtClean="0">
                <a:latin typeface="Arial" panose="020B0604020202020204" pitchFamily="34" charset="0"/>
                <a:cs typeface="Arial" panose="020B0604020202020204" pitchFamily="34" charset="0"/>
              </a:rPr>
              <a:t>ص </a:t>
            </a:r>
            <a:r>
              <a:rPr lang="ar-SA" sz="3200" b="1" dirty="0" smtClean="0">
                <a:latin typeface="Arial" panose="020B0604020202020204" pitchFamily="34" charset="0"/>
                <a:cs typeface="Arial" panose="020B0604020202020204" pitchFamily="34" charset="0"/>
              </a:rPr>
              <a:t>339 </a:t>
            </a:r>
            <a:r>
              <a:rPr lang="ar-SA" sz="3200" b="1" dirty="0" smtClean="0">
                <a:latin typeface="Arial" panose="020B0604020202020204" pitchFamily="34" charset="0"/>
                <a:cs typeface="Arial" panose="020B0604020202020204" pitchFamily="34" charset="0"/>
              </a:rPr>
              <a:t>الى نهاية الفصل</a:t>
            </a:r>
          </a:p>
          <a:p>
            <a:pPr marL="68580" indent="0" algn="ctr">
              <a:buNone/>
            </a:pPr>
            <a:r>
              <a:rPr lang="ar-SA" sz="3200" b="1" dirty="0" smtClean="0">
                <a:latin typeface="Arial" panose="020B0604020202020204" pitchFamily="34" charset="0"/>
                <a:cs typeface="Arial" panose="020B0604020202020204" pitchFamily="34" charset="0"/>
              </a:rPr>
              <a:t>ارجعي الى الكتاب</a:t>
            </a:r>
            <a:endParaRPr lang="ar-SA"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37</a:t>
            </a:fld>
            <a:endParaRPr lang="ar-SA"/>
          </a:p>
        </p:txBody>
      </p:sp>
    </p:spTree>
    <p:extLst>
      <p:ext uri="{BB962C8B-B14F-4D97-AF65-F5344CB8AC3E}">
        <p14:creationId xmlns:p14="http://schemas.microsoft.com/office/powerpoint/2010/main" val="84413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00808"/>
            <a:ext cx="6984776" cy="3987805"/>
          </a:xfrm>
        </p:spPr>
        <p:txBody>
          <a:bodyPr>
            <a:normAutofit/>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أي أن مصادر الربح وفقا لهذا المفهوم تشمل كل تغير في صافي الأصول لا يكون مصدره عمليات المنشأة مع أصحاب رأس المال سواء الناتجة عن الإستثمارات الإضافية أو </a:t>
            </a:r>
            <a:r>
              <a:rPr lang="ar-SA" dirty="0" smtClean="0">
                <a:latin typeface="Arial" panose="020B0604020202020204" pitchFamily="34" charset="0"/>
                <a:cs typeface="Arial" panose="020B0604020202020204" pitchFamily="34" charset="0"/>
              </a:rPr>
              <a:t>التوزيعات، بناء على ذلك يتحقق مايلي:</a:t>
            </a:r>
          </a:p>
          <a:p>
            <a:pPr>
              <a:buFontTx/>
              <a:buChar char="-"/>
            </a:pPr>
            <a:r>
              <a:rPr lang="ar-SA" dirty="0" smtClean="0">
                <a:latin typeface="Arial" panose="020B0604020202020204" pitchFamily="34" charset="0"/>
                <a:cs typeface="Arial" panose="020B0604020202020204" pitchFamily="34" charset="0"/>
              </a:rPr>
              <a:t>تعد الزيادة في صافي الأصول الناتجة عن زيادة رأس المال استثمارات اضافية من الملاك.</a:t>
            </a:r>
          </a:p>
          <a:p>
            <a:pPr>
              <a:buFontTx/>
              <a:buChar char="-"/>
            </a:pPr>
            <a:r>
              <a:rPr lang="ar-SA" dirty="0" smtClean="0">
                <a:latin typeface="Arial" panose="020B0604020202020204" pitchFamily="34" charset="0"/>
                <a:cs typeface="Arial" panose="020B0604020202020204" pitchFamily="34" charset="0"/>
              </a:rPr>
              <a:t>تعد التوزيعات النقدية على أصحاب رأس المال استهلاكاً للأرباح.</a:t>
            </a:r>
          </a:p>
          <a:p>
            <a:pPr>
              <a:buFontTx/>
              <a:buChar char="-"/>
            </a:pPr>
            <a:r>
              <a:rPr lang="ar-SA" dirty="0" smtClean="0">
                <a:latin typeface="Arial" panose="020B0604020202020204" pitchFamily="34" charset="0"/>
                <a:cs typeface="Arial" panose="020B0604020202020204" pitchFamily="34" charset="0"/>
              </a:rPr>
              <a:t>تعد الأرباح المحققة التي لايتم توزيعها على المستثمرين زيادة صافية في حقوق أصحاب رأس المال يعاد استثمارها في عمليات المنشأة.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4</a:t>
            </a:fld>
            <a:endParaRPr lang="ar-SA"/>
          </a:p>
        </p:txBody>
      </p:sp>
    </p:spTree>
    <p:extLst>
      <p:ext uri="{BB962C8B-B14F-4D97-AF65-F5344CB8AC3E}">
        <p14:creationId xmlns:p14="http://schemas.microsoft.com/office/powerpoint/2010/main" val="158039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28800"/>
            <a:ext cx="6984892" cy="4203829"/>
          </a:xfrm>
        </p:spPr>
        <p:txBody>
          <a:bodyPr/>
          <a:lstStyle/>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الإقتصاديون ينظرون عادة الى </a:t>
            </a:r>
            <a:r>
              <a:rPr lang="ar-SA" u="sng" dirty="0" smtClean="0">
                <a:latin typeface="Arial" panose="020B0604020202020204" pitchFamily="34" charset="0"/>
                <a:cs typeface="Arial" panose="020B0604020202020204" pitchFamily="34" charset="0"/>
              </a:rPr>
              <a:t>رأس المال</a:t>
            </a:r>
            <a:r>
              <a:rPr lang="ar-SA" dirty="0" smtClean="0">
                <a:latin typeface="Arial" panose="020B0604020202020204" pitchFamily="34" charset="0"/>
                <a:cs typeface="Arial" panose="020B0604020202020204" pitchFamily="34" charset="0"/>
              </a:rPr>
              <a:t> إما</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من منظور واسع ليشمل الأموال المقترضة الى جانب رأس المال المملوك.</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أو ينظرون له من منظور ضيق ليشمل رأس المال المملوك فقط</a:t>
            </a:r>
          </a:p>
          <a:p>
            <a:pPr marL="68580" indent="0">
              <a:buNone/>
            </a:pPr>
            <a:endParaRPr lang="ar-SA" sz="16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والنظرة الى رأس المال المستثمر تحدد العائد على النحو التالي:</a:t>
            </a:r>
          </a:p>
          <a:p>
            <a:pPr>
              <a:buFontTx/>
              <a:buChar char="-"/>
            </a:pPr>
            <a:r>
              <a:rPr lang="ar-SA" dirty="0" smtClean="0">
                <a:latin typeface="Arial" panose="020B0604020202020204" pitchFamily="34" charset="0"/>
                <a:cs typeface="Arial" panose="020B0604020202020204" pitchFamily="34" charset="0"/>
              </a:rPr>
              <a:t>العائد على المال المستثمر من القروض طويلة الأجل هو صافي الربح والفوائد (بفرض عدم وجود ضريبة).</a:t>
            </a:r>
          </a:p>
          <a:p>
            <a:pPr>
              <a:buFontTx/>
              <a:buChar char="-"/>
            </a:pPr>
            <a:r>
              <a:rPr lang="ar-SA" dirty="0" smtClean="0">
                <a:latin typeface="Arial" panose="020B0604020202020204" pitchFamily="34" charset="0"/>
                <a:cs typeface="Arial" panose="020B0604020202020204" pitchFamily="34" charset="0"/>
              </a:rPr>
              <a:t>العائد على رأس المال المملوك يتمثل في صافي الربح.</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5</a:t>
            </a:fld>
            <a:endParaRPr lang="ar-SA"/>
          </a:p>
        </p:txBody>
      </p:sp>
    </p:spTree>
    <p:extLst>
      <p:ext uri="{BB962C8B-B14F-4D97-AF65-F5344CB8AC3E}">
        <p14:creationId xmlns:p14="http://schemas.microsoft.com/office/powerpoint/2010/main" val="75224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2-2 مفهوم الحفاظ على رأس المال:</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مفهوم الحفاظ على رأس المال ترتب عليه التخلي عن فكرة الربح الشامل.</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هذا يعني أن الربح الإقتصادي هو ذلك الربح المتبقي بعد الحفاظ على القوة الكسبية لرأس المال المستثمر.</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فإذا كان رأس المال يتآكل او يتناقص نتيجة الإستخدام في العملية الإقتصادية للمنشأة، فإنه يجب قياس الربح بعد استبعاد التكاليف الآزمة للحفاظ على رأس المال لينتج نفس القدر من الدخل الذي ينتجه عادة.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6</a:t>
            </a:fld>
            <a:endParaRPr lang="ar-SA"/>
          </a:p>
        </p:txBody>
      </p:sp>
    </p:spTree>
    <p:extLst>
      <p:ext uri="{BB962C8B-B14F-4D97-AF65-F5344CB8AC3E}">
        <p14:creationId xmlns:p14="http://schemas.microsoft.com/office/powerpoint/2010/main" val="351637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84784"/>
            <a:ext cx="7128908" cy="4464496"/>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مفهوم الحفاظ على رأس المال بهذا الشكل هو أمر منطقي من الوجهة الإقتصادية النظرية ولكنه غير قابل للتطبيق بنفس المضمون من الوجهة المحاسبية العملية، فمحاسبة من هذا النوع سوف يترتب عليها أعباء محاسبية كبيرة، ويدخل التقدير الشخصي في جوانب عديدة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يفتقر الى السند الموضوعي ومن ثم فهو غير قابل للتحقق.</a:t>
            </a:r>
          </a:p>
          <a:p>
            <a:pPr>
              <a:buFont typeface="Wingdings" panose="05000000000000000000" pitchFamily="2" charset="2"/>
              <a:buChar char="§"/>
            </a:pPr>
            <a:endParaRPr lang="ar-SA" sz="11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حاول المحاسبين تقديم قياسات محاسبية مستقاة من هذا المفهوم في نهاية القرن السابق لكن هذه القياسات لم ترقى للمستوى النظري المطلوب، كما انها لم تقدم حلولا عملية كاملة لمشاكل التضخم التي يترتب عليها انخفا</a:t>
            </a:r>
            <a:r>
              <a:rPr lang="ar-SA" dirty="0">
                <a:latin typeface="Arial" panose="020B0604020202020204" pitchFamily="34" charset="0"/>
                <a:cs typeface="Arial" panose="020B0604020202020204" pitchFamily="34" charset="0"/>
              </a:rPr>
              <a:t>ض</a:t>
            </a:r>
            <a:r>
              <a:rPr lang="ar-SA" dirty="0" smtClean="0">
                <a:latin typeface="Arial" panose="020B0604020202020204" pitchFamily="34" charset="0"/>
                <a:cs typeface="Arial" panose="020B0604020202020204" pitchFamily="34" charset="0"/>
              </a:rPr>
              <a:t> القوة الكسبية لرأس المال ومن ثم عاد المحاسبون الى القياس التقليدي للربح والأصول.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7</a:t>
            </a:fld>
            <a:endParaRPr lang="ar-SA"/>
          </a:p>
        </p:txBody>
      </p:sp>
      <p:cxnSp>
        <p:nvCxnSpPr>
          <p:cNvPr id="6" name="Straight Arrow Connector 5"/>
          <p:cNvCxnSpPr/>
          <p:nvPr/>
        </p:nvCxnSpPr>
        <p:spPr>
          <a:xfrm flipH="1">
            <a:off x="7308304" y="3212976"/>
            <a:ext cx="4320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15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84784"/>
            <a:ext cx="6912884" cy="4347845"/>
          </a:xfrm>
        </p:spPr>
        <p:txBody>
          <a:bodyPr/>
          <a:lstStyle/>
          <a:p>
            <a:pPr>
              <a:buFont typeface="Wingdings" panose="05000000000000000000" pitchFamily="2" charset="2"/>
              <a:buChar char="§"/>
            </a:pPr>
            <a:r>
              <a:rPr lang="ar-SA" u="sng" dirty="0" smtClean="0">
                <a:latin typeface="Arial" panose="020B0604020202020204" pitchFamily="34" charset="0"/>
                <a:cs typeface="Arial" panose="020B0604020202020204" pitchFamily="34" charset="0"/>
              </a:rPr>
              <a:t>يمكن للمحلل المالي تقدير أثر التضخم</a:t>
            </a:r>
            <a:r>
              <a:rPr lang="ar-SA" dirty="0" smtClean="0">
                <a:latin typeface="Arial" panose="020B0604020202020204" pitchFamily="34" charset="0"/>
                <a:cs typeface="Arial" panose="020B0604020202020204" pitchFamily="34" charset="0"/>
              </a:rPr>
              <a:t> على البيانات المحاسبية المستخلصة من القوائم من خلال ملاحظته لمستويات الأسعار السائدة، وبالتالي يمكنه أن يقدر القيمة الحقيقية للأصول العينية التي تملكها المنشأة، كما يمكنه أن يقدر مدى الزيادة في الدخل الناتجة عن ارتفاع الأسعار.</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الى جانب ان المحاسبين يقومون بتكوين الإحتياطيات الآزمة لدعم المركز المالي بالإضافة الى عدم توزيع الأرباح الرأسمالية وتجنيب المبالغ اللازمة من الأرباح العادية وإعادة استثمارها في التوسعات والإحلال.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8</a:t>
            </a:fld>
            <a:endParaRPr lang="ar-SA"/>
          </a:p>
        </p:txBody>
      </p:sp>
    </p:spTree>
    <p:extLst>
      <p:ext uri="{BB962C8B-B14F-4D97-AF65-F5344CB8AC3E}">
        <p14:creationId xmlns:p14="http://schemas.microsoft.com/office/powerpoint/2010/main" val="225682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24744"/>
            <a:ext cx="7024744" cy="745152"/>
          </a:xfrm>
        </p:spPr>
        <p:txBody>
          <a:bodyPr>
            <a:normAutofit/>
          </a:bodyPr>
          <a:lstStyle/>
          <a:p>
            <a:pPr algn="r"/>
            <a:r>
              <a:rPr lang="ar-SA" sz="2800" b="1" u="sng" dirty="0" smtClean="0">
                <a:latin typeface="Arial" panose="020B0604020202020204" pitchFamily="34" charset="0"/>
                <a:cs typeface="Arial" panose="020B0604020202020204" pitchFamily="34" charset="0"/>
              </a:rPr>
              <a:t>2- الربح المحاسبي</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88840"/>
            <a:ext cx="7281373" cy="3697636"/>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المفهوم المحاسبي للربح ينطلق من آليات القياس بعكس المفهوم الإقتصادي الذي ينطلق من نظرية اقتصادية تعتمد على جملة من المسلمات والبديهيات الإقتصادية العامة.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تغير مستويات الأسعار والتطورات التكنولوجية هي التي تجعل المفهومين مختلفين.</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يعتمد المفهوم المحاسبي على مجموعة من الأسس والمبادئ المحاسبية الرئيسية التي تحكم عملية قياس الربح. تشمل هذه الأسس والمبادئ:</a:t>
            </a:r>
          </a:p>
          <a:p>
            <a:pPr marL="68580" indent="0">
              <a:buNone/>
            </a:pPr>
            <a:r>
              <a:rPr lang="ar-SA" sz="2200" dirty="0">
                <a:latin typeface="Arial" panose="020B0604020202020204" pitchFamily="34" charset="0"/>
                <a:cs typeface="Arial" panose="020B0604020202020204" pitchFamily="34" charset="0"/>
              </a:rPr>
              <a:t>	</a:t>
            </a:r>
            <a:r>
              <a:rPr lang="ar-SA" sz="2200" dirty="0" smtClean="0">
                <a:latin typeface="Arial" panose="020B0604020202020204" pitchFamily="34" charset="0"/>
                <a:cs typeface="Arial" panose="020B0604020202020204" pitchFamily="34" charset="0"/>
              </a:rPr>
              <a:t>1- الإستحقاق المحاسبي	2- التحقق		3- المقابلة</a:t>
            </a:r>
            <a:endParaRPr lang="ar-SA"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633319-9E2A-446C-9EF4-6559DD7C319C}" type="slidenum">
              <a:rPr lang="ar-SA" smtClean="0"/>
              <a:t>9</a:t>
            </a:fld>
            <a:endParaRPr lang="ar-SA"/>
          </a:p>
        </p:txBody>
      </p:sp>
    </p:spTree>
    <p:extLst>
      <p:ext uri="{BB962C8B-B14F-4D97-AF65-F5344CB8AC3E}">
        <p14:creationId xmlns:p14="http://schemas.microsoft.com/office/powerpoint/2010/main" val="2563440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15072</TotalTime>
  <Words>2382</Words>
  <Application>Microsoft Office PowerPoint</Application>
  <PresentationFormat>عرض على الشاشة (3:4)‏</PresentationFormat>
  <Paragraphs>286</Paragraphs>
  <Slides>37</Slides>
  <Notes>2</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37</vt:i4>
      </vt:variant>
    </vt:vector>
  </HeadingPairs>
  <TitlesOfParts>
    <vt:vector size="44" baseType="lpstr">
      <vt:lpstr>Arial</vt:lpstr>
      <vt:lpstr>Calibri</vt:lpstr>
      <vt:lpstr>Century Gothic</vt:lpstr>
      <vt:lpstr>Tahoma</vt:lpstr>
      <vt:lpstr>Wingdings</vt:lpstr>
      <vt:lpstr>Wingdings 2</vt:lpstr>
      <vt:lpstr>Austin</vt:lpstr>
      <vt:lpstr>التحليل المالي (نظرة محاسبية) د. محمد السهلي</vt:lpstr>
      <vt:lpstr>1- مقدمة</vt:lpstr>
      <vt:lpstr>2- مفهوم الربح الإقتصادي وأثره على التحليل المالي</vt:lpstr>
      <vt:lpstr>عرض تقديمي في PowerPoint</vt:lpstr>
      <vt:lpstr>عرض تقديمي في PowerPoint</vt:lpstr>
      <vt:lpstr>2-2 مفهوم الحفاظ على رأس المال:</vt:lpstr>
      <vt:lpstr>عرض تقديمي في PowerPoint</vt:lpstr>
      <vt:lpstr>عرض تقديمي في PowerPoint</vt:lpstr>
      <vt:lpstr>2- الربح المحاسبي</vt:lpstr>
      <vt:lpstr>2-1 أساس الإستحقاق:</vt:lpstr>
      <vt:lpstr>عرض تقديمي في PowerPoint</vt:lpstr>
      <vt:lpstr>2-2 التحقق:</vt:lpstr>
      <vt:lpstr>عرض تقديمي في PowerPoint</vt:lpstr>
      <vt:lpstr>3-3 المقابلة:</vt:lpstr>
      <vt:lpstr>عرض تقديمي في PowerPoint</vt:lpstr>
      <vt:lpstr>4- المقاييس والمؤشرات المالية للربحية</vt:lpstr>
      <vt:lpstr>4-1 معدل العائد على حق الملكية:</vt:lpstr>
      <vt:lpstr>عرض تقديمي في PowerPoint</vt:lpstr>
      <vt:lpstr>عرض تقديمي في PowerPoint</vt:lpstr>
      <vt:lpstr>4-2 ربحية السهم</vt:lpstr>
      <vt:lpstr>4-2-1 الربحية الرئيسية للسهم:</vt:lpstr>
      <vt:lpstr>عرض تقديمي في PowerPoint</vt:lpstr>
      <vt:lpstr>4-2-2 حساب المتوسط المرجح لعدد الأسهم:</vt:lpstr>
      <vt:lpstr>عرض تقديمي في PowerPoint</vt:lpstr>
      <vt:lpstr>عرض تقديمي في PowerPoint</vt:lpstr>
      <vt:lpstr>مثال (9-2) ص333:</vt:lpstr>
      <vt:lpstr>الحل:</vt:lpstr>
      <vt:lpstr>عرض تقديمي في PowerPoint</vt:lpstr>
      <vt:lpstr>4-2-3 الربحية المخففة للسهم:</vt:lpstr>
      <vt:lpstr>كيف يتم حساب الربحية المخففة للسهم</vt:lpstr>
      <vt:lpstr>ملاحظات:</vt:lpstr>
      <vt:lpstr>مثال (9-3) ص336:</vt:lpstr>
      <vt:lpstr>الحل:</vt:lpstr>
      <vt:lpstr>عرض تقديمي في PowerPoint</vt:lpstr>
      <vt:lpstr>عرض تقديمي في PowerPoint</vt:lpstr>
      <vt:lpstr>5- تحليل معدل العائد على حقوق الملكية</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Mohsen</dc:creator>
  <cp:lastModifiedBy>Noura A Almadi</cp:lastModifiedBy>
  <cp:revision>64</cp:revision>
  <dcterms:created xsi:type="dcterms:W3CDTF">2014-04-20T16:20:52Z</dcterms:created>
  <dcterms:modified xsi:type="dcterms:W3CDTF">2015-03-17T06:07:46Z</dcterms:modified>
</cp:coreProperties>
</file>