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4"/>
  </p:sldMasterIdLst>
  <p:notesMasterIdLst>
    <p:notesMasterId r:id="rId51"/>
  </p:notesMasterIdLst>
  <p:sldIdLst>
    <p:sldId id="256" r:id="rId5"/>
    <p:sldId id="257" r:id="rId6"/>
    <p:sldId id="258" r:id="rId7"/>
    <p:sldId id="260" r:id="rId8"/>
    <p:sldId id="261" r:id="rId9"/>
    <p:sldId id="259"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301" r:id="rId44"/>
    <p:sldId id="295" r:id="rId45"/>
    <p:sldId id="296" r:id="rId46"/>
    <p:sldId id="297" r:id="rId47"/>
    <p:sldId id="298" r:id="rId48"/>
    <p:sldId id="299" r:id="rId49"/>
    <p:sldId id="300" r:id="rId5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0" d="100"/>
          <a:sy n="90" d="100"/>
        </p:scale>
        <p:origin x="-1374"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40B20D-F7F4-41B3-AEAB-C99F91119773}" type="doc">
      <dgm:prSet loTypeId="urn:microsoft.com/office/officeart/2005/8/layout/default" loCatId="list" qsTypeId="urn:microsoft.com/office/officeart/2005/8/quickstyle/simple2" qsCatId="simple" csTypeId="urn:microsoft.com/office/officeart/2005/8/colors/accent2_1" csCatId="accent2" phldr="1"/>
      <dgm:spPr/>
      <dgm:t>
        <a:bodyPr/>
        <a:lstStyle/>
        <a:p>
          <a:pPr rtl="1"/>
          <a:endParaRPr lang="ar-SA"/>
        </a:p>
      </dgm:t>
    </dgm:pt>
    <dgm:pt modelId="{39903877-8000-441C-A4F1-CB155C08AF1A}">
      <dgm:prSet phldrT="[Text]" custT="1"/>
      <dgm:spPr/>
      <dgm:t>
        <a:bodyPr/>
        <a:lstStyle/>
        <a:p>
          <a:pPr rtl="1"/>
          <a:r>
            <a:rPr lang="ar-SA" sz="2600" dirty="0" smtClean="0">
              <a:solidFill>
                <a:schemeClr val="tx2"/>
              </a:solidFill>
              <a:latin typeface="Arial" panose="020B0604020202020204" pitchFamily="34" charset="0"/>
              <a:cs typeface="Arial" panose="020B0604020202020204" pitchFamily="34" charset="0"/>
            </a:rPr>
            <a:t>التحليل التجاري لأغراض الإدارة والرقابة</a:t>
          </a:r>
          <a:endParaRPr lang="ar-SA" sz="2600" dirty="0">
            <a:solidFill>
              <a:schemeClr val="tx2"/>
            </a:solidFill>
            <a:latin typeface="Arial" panose="020B0604020202020204" pitchFamily="34" charset="0"/>
            <a:cs typeface="Arial" panose="020B0604020202020204" pitchFamily="34" charset="0"/>
          </a:endParaRPr>
        </a:p>
      </dgm:t>
    </dgm:pt>
    <dgm:pt modelId="{55A48298-B09A-4493-A4A5-B64C76D19781}" type="parTrans" cxnId="{43A46FE2-510F-4DE4-B8EB-BA225EC37343}">
      <dgm:prSet/>
      <dgm:spPr/>
      <dgm:t>
        <a:bodyPr/>
        <a:lstStyle/>
        <a:p>
          <a:pPr rtl="1"/>
          <a:endParaRPr lang="ar-SA"/>
        </a:p>
      </dgm:t>
    </dgm:pt>
    <dgm:pt modelId="{7373B9D0-09E2-4C9B-91FE-68B630D2F0A5}" type="sibTrans" cxnId="{43A46FE2-510F-4DE4-B8EB-BA225EC37343}">
      <dgm:prSet/>
      <dgm:spPr/>
      <dgm:t>
        <a:bodyPr/>
        <a:lstStyle/>
        <a:p>
          <a:pPr rtl="1"/>
          <a:endParaRPr lang="ar-SA"/>
        </a:p>
      </dgm:t>
    </dgm:pt>
    <dgm:pt modelId="{ACD56E63-3DC2-4DBC-8122-82396A64E16B}">
      <dgm:prSet phldrT="[Text]" custT="1"/>
      <dgm:spPr/>
      <dgm:t>
        <a:bodyPr/>
        <a:lstStyle/>
        <a:p>
          <a:pPr rtl="1"/>
          <a:r>
            <a:rPr lang="ar-SA" sz="2600" dirty="0" smtClean="0">
              <a:solidFill>
                <a:schemeClr val="tx2"/>
              </a:solidFill>
              <a:latin typeface="Arial" panose="020B0604020202020204" pitchFamily="34" charset="0"/>
              <a:cs typeface="Arial" panose="020B0604020202020204" pitchFamily="34" charset="0"/>
            </a:rPr>
            <a:t>التحليل الائتماني</a:t>
          </a:r>
          <a:endParaRPr lang="ar-SA" sz="2600" dirty="0">
            <a:solidFill>
              <a:schemeClr val="tx2"/>
            </a:solidFill>
            <a:latin typeface="Arial" panose="020B0604020202020204" pitchFamily="34" charset="0"/>
            <a:cs typeface="Arial" panose="020B0604020202020204" pitchFamily="34" charset="0"/>
          </a:endParaRPr>
        </a:p>
      </dgm:t>
    </dgm:pt>
    <dgm:pt modelId="{577324A9-1E35-4D44-B6A9-538A80A59C6E}" type="parTrans" cxnId="{66BCA443-509C-47BA-986D-82D487D109AB}">
      <dgm:prSet/>
      <dgm:spPr/>
      <dgm:t>
        <a:bodyPr/>
        <a:lstStyle/>
        <a:p>
          <a:pPr rtl="1"/>
          <a:endParaRPr lang="ar-SA"/>
        </a:p>
      </dgm:t>
    </dgm:pt>
    <dgm:pt modelId="{5B87A73C-0A7F-463F-ABAE-B1DEC6238441}" type="sibTrans" cxnId="{66BCA443-509C-47BA-986D-82D487D109AB}">
      <dgm:prSet/>
      <dgm:spPr/>
      <dgm:t>
        <a:bodyPr/>
        <a:lstStyle/>
        <a:p>
          <a:pPr rtl="1"/>
          <a:endParaRPr lang="ar-SA"/>
        </a:p>
      </dgm:t>
    </dgm:pt>
    <dgm:pt modelId="{BB67C93F-D28D-4C2C-8F71-BEC822E71C99}">
      <dgm:prSet phldrT="[Text]" custT="1"/>
      <dgm:spPr/>
      <dgm:t>
        <a:bodyPr/>
        <a:lstStyle/>
        <a:p>
          <a:pPr rtl="1"/>
          <a:r>
            <a:rPr lang="ar-SA" sz="2600" dirty="0" smtClean="0">
              <a:solidFill>
                <a:schemeClr val="tx2"/>
              </a:solidFill>
              <a:latin typeface="Arial" panose="020B0604020202020204" pitchFamily="34" charset="0"/>
              <a:cs typeface="Arial" panose="020B0604020202020204" pitchFamily="34" charset="0"/>
            </a:rPr>
            <a:t>التحليل الإستثماري</a:t>
          </a:r>
          <a:endParaRPr lang="ar-SA" sz="2600" dirty="0">
            <a:solidFill>
              <a:schemeClr val="tx2"/>
            </a:solidFill>
            <a:latin typeface="Arial" panose="020B0604020202020204" pitchFamily="34" charset="0"/>
            <a:cs typeface="Arial" panose="020B0604020202020204" pitchFamily="34" charset="0"/>
          </a:endParaRPr>
        </a:p>
      </dgm:t>
    </dgm:pt>
    <dgm:pt modelId="{4832115F-6B8A-4212-B90B-3E6727F2DE35}" type="parTrans" cxnId="{DA172524-0C37-4239-8D5A-5230B0E4A4F3}">
      <dgm:prSet/>
      <dgm:spPr/>
      <dgm:t>
        <a:bodyPr/>
        <a:lstStyle/>
        <a:p>
          <a:pPr rtl="1"/>
          <a:endParaRPr lang="ar-SA"/>
        </a:p>
      </dgm:t>
    </dgm:pt>
    <dgm:pt modelId="{A25A1301-CCAA-4F37-AD23-D5DBDA1E1550}" type="sibTrans" cxnId="{DA172524-0C37-4239-8D5A-5230B0E4A4F3}">
      <dgm:prSet/>
      <dgm:spPr/>
      <dgm:t>
        <a:bodyPr/>
        <a:lstStyle/>
        <a:p>
          <a:pPr rtl="1"/>
          <a:endParaRPr lang="ar-SA"/>
        </a:p>
      </dgm:t>
    </dgm:pt>
    <dgm:pt modelId="{0E1196F9-E070-4C4C-B669-D7C5721FA7CC}">
      <dgm:prSet phldrT="[Text]" custT="1"/>
      <dgm:spPr/>
      <dgm:t>
        <a:bodyPr/>
        <a:lstStyle/>
        <a:p>
          <a:pPr rtl="1"/>
          <a:r>
            <a:rPr lang="ar-SA" sz="2600" dirty="0" smtClean="0">
              <a:solidFill>
                <a:schemeClr val="tx2"/>
              </a:solidFill>
              <a:latin typeface="Arial" panose="020B0604020202020204" pitchFamily="34" charset="0"/>
              <a:cs typeface="Arial" panose="020B0604020202020204" pitchFamily="34" charset="0"/>
            </a:rPr>
            <a:t>التحليل التجاري لأغراض دعم أطراف اخرى ذات علاقة</a:t>
          </a:r>
          <a:endParaRPr lang="ar-SA" sz="2600" dirty="0">
            <a:solidFill>
              <a:schemeClr val="tx2"/>
            </a:solidFill>
            <a:latin typeface="Arial" panose="020B0604020202020204" pitchFamily="34" charset="0"/>
            <a:cs typeface="Arial" panose="020B0604020202020204" pitchFamily="34" charset="0"/>
          </a:endParaRPr>
        </a:p>
      </dgm:t>
    </dgm:pt>
    <dgm:pt modelId="{E5F59E8E-BBA3-42E6-B00B-6F4164EAB3F4}" type="parTrans" cxnId="{01342619-E8FB-480A-BD25-7E44B9505CA2}">
      <dgm:prSet/>
      <dgm:spPr/>
      <dgm:t>
        <a:bodyPr/>
        <a:lstStyle/>
        <a:p>
          <a:pPr rtl="1"/>
          <a:endParaRPr lang="ar-SA"/>
        </a:p>
      </dgm:t>
    </dgm:pt>
    <dgm:pt modelId="{1C255291-1A00-4712-8C74-6A690D2F46DD}" type="sibTrans" cxnId="{01342619-E8FB-480A-BD25-7E44B9505CA2}">
      <dgm:prSet/>
      <dgm:spPr/>
      <dgm:t>
        <a:bodyPr/>
        <a:lstStyle/>
        <a:p>
          <a:pPr rtl="1"/>
          <a:endParaRPr lang="ar-SA"/>
        </a:p>
      </dgm:t>
    </dgm:pt>
    <dgm:pt modelId="{53EF129D-B9F8-46AC-B6E6-59A500E19D54}">
      <dgm:prSet phldrT="[Text]" custT="1"/>
      <dgm:spPr/>
      <dgm:t>
        <a:bodyPr/>
        <a:lstStyle/>
        <a:p>
          <a:pPr rtl="1"/>
          <a:r>
            <a:rPr lang="ar-SA" sz="2600" dirty="0" smtClean="0">
              <a:solidFill>
                <a:schemeClr val="tx2"/>
              </a:solidFill>
              <a:latin typeface="Arial" panose="020B0604020202020204" pitchFamily="34" charset="0"/>
              <a:cs typeface="Arial" panose="020B0604020202020204" pitchFamily="34" charset="0"/>
            </a:rPr>
            <a:t>التحليل التجاري لأغراض الإندماج والسيطرة وإعادة الهيكلة</a:t>
          </a:r>
          <a:endParaRPr lang="ar-SA" sz="2600" dirty="0">
            <a:solidFill>
              <a:schemeClr val="tx2"/>
            </a:solidFill>
            <a:latin typeface="Arial" panose="020B0604020202020204" pitchFamily="34" charset="0"/>
            <a:cs typeface="Arial" panose="020B0604020202020204" pitchFamily="34" charset="0"/>
          </a:endParaRPr>
        </a:p>
      </dgm:t>
    </dgm:pt>
    <dgm:pt modelId="{1FE87BB8-B007-41A5-903D-795764AAD7E7}" type="parTrans" cxnId="{3497874A-F5FB-466C-BE61-FB6E12062C6F}">
      <dgm:prSet/>
      <dgm:spPr/>
      <dgm:t>
        <a:bodyPr/>
        <a:lstStyle/>
        <a:p>
          <a:pPr rtl="1"/>
          <a:endParaRPr lang="ar-SA"/>
        </a:p>
      </dgm:t>
    </dgm:pt>
    <dgm:pt modelId="{4E1801FC-72D2-4F1D-A8CC-4BEEDFE3BE4A}" type="sibTrans" cxnId="{3497874A-F5FB-466C-BE61-FB6E12062C6F}">
      <dgm:prSet/>
      <dgm:spPr/>
      <dgm:t>
        <a:bodyPr/>
        <a:lstStyle/>
        <a:p>
          <a:pPr rtl="1"/>
          <a:endParaRPr lang="ar-SA"/>
        </a:p>
      </dgm:t>
    </dgm:pt>
    <dgm:pt modelId="{4580AEE4-AE1C-428D-9ED2-3F0E21781598}">
      <dgm:prSet phldrT="[Text]" custT="1"/>
      <dgm:spPr/>
      <dgm:t>
        <a:bodyPr/>
        <a:lstStyle/>
        <a:p>
          <a:pPr rtl="1"/>
          <a:r>
            <a:rPr lang="ar-SA" sz="2600" dirty="0" smtClean="0">
              <a:solidFill>
                <a:schemeClr val="tx2"/>
              </a:solidFill>
              <a:latin typeface="Arial" panose="020B0604020202020204" pitchFamily="34" charset="0"/>
              <a:cs typeface="Arial" panose="020B0604020202020204" pitchFamily="34" charset="0"/>
            </a:rPr>
            <a:t>التحليل التجاري لأغراض الإدارة المالية</a:t>
          </a:r>
          <a:endParaRPr lang="ar-SA" sz="2600" dirty="0">
            <a:solidFill>
              <a:schemeClr val="tx2"/>
            </a:solidFill>
            <a:latin typeface="Arial" panose="020B0604020202020204" pitchFamily="34" charset="0"/>
            <a:cs typeface="Arial" panose="020B0604020202020204" pitchFamily="34" charset="0"/>
          </a:endParaRPr>
        </a:p>
      </dgm:t>
    </dgm:pt>
    <dgm:pt modelId="{A9DF6763-2099-4D01-BC9F-848F3472513C}" type="parTrans" cxnId="{8A2C37AC-0912-4905-B567-3957F44A505E}">
      <dgm:prSet/>
      <dgm:spPr/>
      <dgm:t>
        <a:bodyPr/>
        <a:lstStyle/>
        <a:p>
          <a:pPr rtl="1"/>
          <a:endParaRPr lang="ar-SA"/>
        </a:p>
      </dgm:t>
    </dgm:pt>
    <dgm:pt modelId="{6E7FF673-6A76-4787-9DA0-1D8EB2156FA6}" type="sibTrans" cxnId="{8A2C37AC-0912-4905-B567-3957F44A505E}">
      <dgm:prSet/>
      <dgm:spPr/>
      <dgm:t>
        <a:bodyPr/>
        <a:lstStyle/>
        <a:p>
          <a:pPr rtl="1"/>
          <a:endParaRPr lang="ar-SA"/>
        </a:p>
      </dgm:t>
    </dgm:pt>
    <dgm:pt modelId="{6CEA83C2-0999-4606-8D65-CCCA465300EA}" type="pres">
      <dgm:prSet presAssocID="{6E40B20D-F7F4-41B3-AEAB-C99F91119773}" presName="diagram" presStyleCnt="0">
        <dgm:presLayoutVars>
          <dgm:dir/>
          <dgm:resizeHandles val="exact"/>
        </dgm:presLayoutVars>
      </dgm:prSet>
      <dgm:spPr/>
      <dgm:t>
        <a:bodyPr/>
        <a:lstStyle/>
        <a:p>
          <a:endParaRPr lang="en-US"/>
        </a:p>
      </dgm:t>
    </dgm:pt>
    <dgm:pt modelId="{C62102D0-175A-4477-993B-1F3566780095}" type="pres">
      <dgm:prSet presAssocID="{39903877-8000-441C-A4F1-CB155C08AF1A}" presName="node" presStyleLbl="node1" presStyleIdx="0" presStyleCnt="6">
        <dgm:presLayoutVars>
          <dgm:bulletEnabled val="1"/>
        </dgm:presLayoutVars>
      </dgm:prSet>
      <dgm:spPr/>
      <dgm:t>
        <a:bodyPr/>
        <a:lstStyle/>
        <a:p>
          <a:endParaRPr lang="en-US"/>
        </a:p>
      </dgm:t>
    </dgm:pt>
    <dgm:pt modelId="{ED6F4057-3B69-486A-8685-B62989A75FE4}" type="pres">
      <dgm:prSet presAssocID="{7373B9D0-09E2-4C9B-91FE-68B630D2F0A5}" presName="sibTrans" presStyleCnt="0"/>
      <dgm:spPr/>
    </dgm:pt>
    <dgm:pt modelId="{196C4057-1441-4FA2-BFB0-C65389D8CB04}" type="pres">
      <dgm:prSet presAssocID="{ACD56E63-3DC2-4DBC-8122-82396A64E16B}" presName="node" presStyleLbl="node1" presStyleIdx="1" presStyleCnt="6" custLinFactNeighborX="-1197" custLinFactNeighborY="-1382">
        <dgm:presLayoutVars>
          <dgm:bulletEnabled val="1"/>
        </dgm:presLayoutVars>
      </dgm:prSet>
      <dgm:spPr/>
      <dgm:t>
        <a:bodyPr/>
        <a:lstStyle/>
        <a:p>
          <a:pPr rtl="1"/>
          <a:endParaRPr lang="ar-SA"/>
        </a:p>
      </dgm:t>
    </dgm:pt>
    <dgm:pt modelId="{D8C7A04B-BAFF-418F-92E8-4CFD3C249D72}" type="pres">
      <dgm:prSet presAssocID="{5B87A73C-0A7F-463F-ABAE-B1DEC6238441}" presName="sibTrans" presStyleCnt="0"/>
      <dgm:spPr/>
    </dgm:pt>
    <dgm:pt modelId="{53899DD4-8A60-4187-B467-FBB7543F708E}" type="pres">
      <dgm:prSet presAssocID="{BB67C93F-D28D-4C2C-8F71-BEC822E71C99}" presName="node" presStyleLbl="node1" presStyleIdx="2" presStyleCnt="6" custLinFactNeighborX="1035" custLinFactNeighborY="568">
        <dgm:presLayoutVars>
          <dgm:bulletEnabled val="1"/>
        </dgm:presLayoutVars>
      </dgm:prSet>
      <dgm:spPr/>
      <dgm:t>
        <a:bodyPr/>
        <a:lstStyle/>
        <a:p>
          <a:pPr rtl="1"/>
          <a:endParaRPr lang="ar-SA"/>
        </a:p>
      </dgm:t>
    </dgm:pt>
    <dgm:pt modelId="{8C46E41C-3A9A-4418-9445-0462F1122FCD}" type="pres">
      <dgm:prSet presAssocID="{A25A1301-CCAA-4F37-AD23-D5DBDA1E1550}" presName="sibTrans" presStyleCnt="0"/>
      <dgm:spPr/>
    </dgm:pt>
    <dgm:pt modelId="{1CA8DF00-AB9B-4B1A-AE48-AF38F29575BE}" type="pres">
      <dgm:prSet presAssocID="{0E1196F9-E070-4C4C-B669-D7C5721FA7CC}" presName="node" presStyleLbl="node1" presStyleIdx="3" presStyleCnt="6" custScaleY="121148" custLinFactNeighborX="29" custLinFactNeighborY="5667">
        <dgm:presLayoutVars>
          <dgm:bulletEnabled val="1"/>
        </dgm:presLayoutVars>
      </dgm:prSet>
      <dgm:spPr/>
      <dgm:t>
        <a:bodyPr/>
        <a:lstStyle/>
        <a:p>
          <a:pPr rtl="1"/>
          <a:endParaRPr lang="ar-SA"/>
        </a:p>
      </dgm:t>
    </dgm:pt>
    <dgm:pt modelId="{0EDB36F9-A0DC-4FA8-80AA-992EF8D688F8}" type="pres">
      <dgm:prSet presAssocID="{1C255291-1A00-4712-8C74-6A690D2F46DD}" presName="sibTrans" presStyleCnt="0"/>
      <dgm:spPr/>
    </dgm:pt>
    <dgm:pt modelId="{3F750FFB-B632-48A4-8915-90A83EA1AE46}" type="pres">
      <dgm:prSet presAssocID="{53EF129D-B9F8-46AC-B6E6-59A500E19D54}" presName="node" presStyleLbl="node1" presStyleIdx="4" presStyleCnt="6" custScaleY="122668" custLinFactX="7635" custLinFactNeighborX="100000" custLinFactNeighborY="4907">
        <dgm:presLayoutVars>
          <dgm:bulletEnabled val="1"/>
        </dgm:presLayoutVars>
      </dgm:prSet>
      <dgm:spPr/>
      <dgm:t>
        <a:bodyPr/>
        <a:lstStyle/>
        <a:p>
          <a:endParaRPr lang="en-US"/>
        </a:p>
      </dgm:t>
    </dgm:pt>
    <dgm:pt modelId="{2194FB31-D239-4B2B-89D9-99293CBA9533}" type="pres">
      <dgm:prSet presAssocID="{4E1801FC-72D2-4F1D-A8CC-4BEEDFE3BE4A}" presName="sibTrans" presStyleCnt="0"/>
      <dgm:spPr/>
    </dgm:pt>
    <dgm:pt modelId="{160DB24A-A614-4D79-9F57-E4D675949956}" type="pres">
      <dgm:prSet presAssocID="{4580AEE4-AE1C-428D-9ED2-3F0E21781598}" presName="node" presStyleLbl="node1" presStyleIdx="5" presStyleCnt="6" custScaleY="122668" custLinFactX="-11168" custLinFactNeighborX="-100000" custLinFactNeighborY="4907">
        <dgm:presLayoutVars>
          <dgm:bulletEnabled val="1"/>
        </dgm:presLayoutVars>
      </dgm:prSet>
      <dgm:spPr/>
      <dgm:t>
        <a:bodyPr/>
        <a:lstStyle/>
        <a:p>
          <a:endParaRPr lang="en-US"/>
        </a:p>
      </dgm:t>
    </dgm:pt>
  </dgm:ptLst>
  <dgm:cxnLst>
    <dgm:cxn modelId="{66BCA443-509C-47BA-986D-82D487D109AB}" srcId="{6E40B20D-F7F4-41B3-AEAB-C99F91119773}" destId="{ACD56E63-3DC2-4DBC-8122-82396A64E16B}" srcOrd="1" destOrd="0" parTransId="{577324A9-1E35-4D44-B6A9-538A80A59C6E}" sibTransId="{5B87A73C-0A7F-463F-ABAE-B1DEC6238441}"/>
    <dgm:cxn modelId="{01342619-E8FB-480A-BD25-7E44B9505CA2}" srcId="{6E40B20D-F7F4-41B3-AEAB-C99F91119773}" destId="{0E1196F9-E070-4C4C-B669-D7C5721FA7CC}" srcOrd="3" destOrd="0" parTransId="{E5F59E8E-BBA3-42E6-B00B-6F4164EAB3F4}" sibTransId="{1C255291-1A00-4712-8C74-6A690D2F46DD}"/>
    <dgm:cxn modelId="{DA172524-0C37-4239-8D5A-5230B0E4A4F3}" srcId="{6E40B20D-F7F4-41B3-AEAB-C99F91119773}" destId="{BB67C93F-D28D-4C2C-8F71-BEC822E71C99}" srcOrd="2" destOrd="0" parTransId="{4832115F-6B8A-4212-B90B-3E6727F2DE35}" sibTransId="{A25A1301-CCAA-4F37-AD23-D5DBDA1E1550}"/>
    <dgm:cxn modelId="{7E106BF2-F7F7-4B26-A29A-A7D16B743E8C}" type="presOf" srcId="{4580AEE4-AE1C-428D-9ED2-3F0E21781598}" destId="{160DB24A-A614-4D79-9F57-E4D675949956}" srcOrd="0" destOrd="0" presId="urn:microsoft.com/office/officeart/2005/8/layout/default"/>
    <dgm:cxn modelId="{4DE6D341-7CB8-4789-B482-2C55F415B9DB}" type="presOf" srcId="{ACD56E63-3DC2-4DBC-8122-82396A64E16B}" destId="{196C4057-1441-4FA2-BFB0-C65389D8CB04}" srcOrd="0" destOrd="0" presId="urn:microsoft.com/office/officeart/2005/8/layout/default"/>
    <dgm:cxn modelId="{3497874A-F5FB-466C-BE61-FB6E12062C6F}" srcId="{6E40B20D-F7F4-41B3-AEAB-C99F91119773}" destId="{53EF129D-B9F8-46AC-B6E6-59A500E19D54}" srcOrd="4" destOrd="0" parTransId="{1FE87BB8-B007-41A5-903D-795764AAD7E7}" sibTransId="{4E1801FC-72D2-4F1D-A8CC-4BEEDFE3BE4A}"/>
    <dgm:cxn modelId="{9AABEAC0-8913-41C1-B98F-9DBDCB8D1CDE}" type="presOf" srcId="{53EF129D-B9F8-46AC-B6E6-59A500E19D54}" destId="{3F750FFB-B632-48A4-8915-90A83EA1AE46}" srcOrd="0" destOrd="0" presId="urn:microsoft.com/office/officeart/2005/8/layout/default"/>
    <dgm:cxn modelId="{4794B6CD-B03A-442B-AAA7-139914ABC755}" type="presOf" srcId="{0E1196F9-E070-4C4C-B669-D7C5721FA7CC}" destId="{1CA8DF00-AB9B-4B1A-AE48-AF38F29575BE}" srcOrd="0" destOrd="0" presId="urn:microsoft.com/office/officeart/2005/8/layout/default"/>
    <dgm:cxn modelId="{8A2C37AC-0912-4905-B567-3957F44A505E}" srcId="{6E40B20D-F7F4-41B3-AEAB-C99F91119773}" destId="{4580AEE4-AE1C-428D-9ED2-3F0E21781598}" srcOrd="5" destOrd="0" parTransId="{A9DF6763-2099-4D01-BC9F-848F3472513C}" sibTransId="{6E7FF673-6A76-4787-9DA0-1D8EB2156FA6}"/>
    <dgm:cxn modelId="{43A46FE2-510F-4DE4-B8EB-BA225EC37343}" srcId="{6E40B20D-F7F4-41B3-AEAB-C99F91119773}" destId="{39903877-8000-441C-A4F1-CB155C08AF1A}" srcOrd="0" destOrd="0" parTransId="{55A48298-B09A-4493-A4A5-B64C76D19781}" sibTransId="{7373B9D0-09E2-4C9B-91FE-68B630D2F0A5}"/>
    <dgm:cxn modelId="{F8EF0355-D663-4E03-BEB2-8DFD5D92A0BC}" type="presOf" srcId="{39903877-8000-441C-A4F1-CB155C08AF1A}" destId="{C62102D0-175A-4477-993B-1F3566780095}" srcOrd="0" destOrd="0" presId="urn:microsoft.com/office/officeart/2005/8/layout/default"/>
    <dgm:cxn modelId="{1EC79680-2C70-443F-B353-E0EED7634007}" type="presOf" srcId="{6E40B20D-F7F4-41B3-AEAB-C99F91119773}" destId="{6CEA83C2-0999-4606-8D65-CCCA465300EA}" srcOrd="0" destOrd="0" presId="urn:microsoft.com/office/officeart/2005/8/layout/default"/>
    <dgm:cxn modelId="{8EB08737-D203-49FE-BB35-2EF0A2823E7F}" type="presOf" srcId="{BB67C93F-D28D-4C2C-8F71-BEC822E71C99}" destId="{53899DD4-8A60-4187-B467-FBB7543F708E}" srcOrd="0" destOrd="0" presId="urn:microsoft.com/office/officeart/2005/8/layout/default"/>
    <dgm:cxn modelId="{0762E2A4-C91E-4F3B-AE62-F0322A1ED518}" type="presParOf" srcId="{6CEA83C2-0999-4606-8D65-CCCA465300EA}" destId="{C62102D0-175A-4477-993B-1F3566780095}" srcOrd="0" destOrd="0" presId="urn:microsoft.com/office/officeart/2005/8/layout/default"/>
    <dgm:cxn modelId="{E3830094-A0DA-4DD2-96D3-294D4B8A0AD3}" type="presParOf" srcId="{6CEA83C2-0999-4606-8D65-CCCA465300EA}" destId="{ED6F4057-3B69-486A-8685-B62989A75FE4}" srcOrd="1" destOrd="0" presId="urn:microsoft.com/office/officeart/2005/8/layout/default"/>
    <dgm:cxn modelId="{9A69B7A4-56BF-421B-8F0E-DE5895B70654}" type="presParOf" srcId="{6CEA83C2-0999-4606-8D65-CCCA465300EA}" destId="{196C4057-1441-4FA2-BFB0-C65389D8CB04}" srcOrd="2" destOrd="0" presId="urn:microsoft.com/office/officeart/2005/8/layout/default"/>
    <dgm:cxn modelId="{40DC51D4-BAA2-40A2-91BE-5046E273BC36}" type="presParOf" srcId="{6CEA83C2-0999-4606-8D65-CCCA465300EA}" destId="{D8C7A04B-BAFF-418F-92E8-4CFD3C249D72}" srcOrd="3" destOrd="0" presId="urn:microsoft.com/office/officeart/2005/8/layout/default"/>
    <dgm:cxn modelId="{9B604EE2-A23A-443D-B11E-600DFBFA0246}" type="presParOf" srcId="{6CEA83C2-0999-4606-8D65-CCCA465300EA}" destId="{53899DD4-8A60-4187-B467-FBB7543F708E}" srcOrd="4" destOrd="0" presId="urn:microsoft.com/office/officeart/2005/8/layout/default"/>
    <dgm:cxn modelId="{B8866FDD-C56B-4226-9DA1-3E4F8C9311E3}" type="presParOf" srcId="{6CEA83C2-0999-4606-8D65-CCCA465300EA}" destId="{8C46E41C-3A9A-4418-9445-0462F1122FCD}" srcOrd="5" destOrd="0" presId="urn:microsoft.com/office/officeart/2005/8/layout/default"/>
    <dgm:cxn modelId="{9396706A-F8F7-483C-B912-8373CE8686EA}" type="presParOf" srcId="{6CEA83C2-0999-4606-8D65-CCCA465300EA}" destId="{1CA8DF00-AB9B-4B1A-AE48-AF38F29575BE}" srcOrd="6" destOrd="0" presId="urn:microsoft.com/office/officeart/2005/8/layout/default"/>
    <dgm:cxn modelId="{76E19A08-E619-410B-B8A1-8304A8B9AE63}" type="presParOf" srcId="{6CEA83C2-0999-4606-8D65-CCCA465300EA}" destId="{0EDB36F9-A0DC-4FA8-80AA-992EF8D688F8}" srcOrd="7" destOrd="0" presId="urn:microsoft.com/office/officeart/2005/8/layout/default"/>
    <dgm:cxn modelId="{36A5E076-E44B-4203-ABC7-BA6DE6CA6C53}" type="presParOf" srcId="{6CEA83C2-0999-4606-8D65-CCCA465300EA}" destId="{3F750FFB-B632-48A4-8915-90A83EA1AE46}" srcOrd="8" destOrd="0" presId="urn:microsoft.com/office/officeart/2005/8/layout/default"/>
    <dgm:cxn modelId="{FA6F2E87-553D-4631-973B-5EF3E01E9639}" type="presParOf" srcId="{6CEA83C2-0999-4606-8D65-CCCA465300EA}" destId="{2194FB31-D239-4B2B-89D9-99293CBA9533}" srcOrd="9" destOrd="0" presId="urn:microsoft.com/office/officeart/2005/8/layout/default"/>
    <dgm:cxn modelId="{9DC1D1BC-1F30-4B94-A3EC-3F7AE317206B}" type="presParOf" srcId="{6CEA83C2-0999-4606-8D65-CCCA465300EA}" destId="{160DB24A-A614-4D79-9F57-E4D67594995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102D0-175A-4477-993B-1F3566780095}">
      <dsp:nvSpPr>
        <dsp:cNvPr id="0" name=""/>
        <dsp:cNvSpPr/>
      </dsp:nvSpPr>
      <dsp:spPr>
        <a:xfrm>
          <a:off x="0" y="233581"/>
          <a:ext cx="2117824" cy="1270694"/>
        </a:xfrm>
        <a:prstGeom prst="rect">
          <a:avLst/>
        </a:prstGeom>
        <a:solidFill>
          <a:schemeClr val="lt1">
            <a:hueOff val="0"/>
            <a:satOff val="0"/>
            <a:lumOff val="0"/>
            <a:alphaOff val="0"/>
          </a:schemeClr>
        </a:solidFill>
        <a:ln w="22225"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SA" sz="2600" kern="1200" dirty="0" smtClean="0">
              <a:solidFill>
                <a:schemeClr val="tx2"/>
              </a:solidFill>
              <a:latin typeface="Arial" panose="020B0604020202020204" pitchFamily="34" charset="0"/>
              <a:cs typeface="Arial" panose="020B0604020202020204" pitchFamily="34" charset="0"/>
            </a:rPr>
            <a:t>التحليل التجاري لأغراض الإدارة والرقابة</a:t>
          </a:r>
          <a:endParaRPr lang="ar-SA" sz="2600" kern="1200" dirty="0">
            <a:solidFill>
              <a:schemeClr val="tx2"/>
            </a:solidFill>
            <a:latin typeface="Arial" panose="020B0604020202020204" pitchFamily="34" charset="0"/>
            <a:cs typeface="Arial" panose="020B0604020202020204" pitchFamily="34" charset="0"/>
          </a:endParaRPr>
        </a:p>
      </dsp:txBody>
      <dsp:txXfrm>
        <a:off x="0" y="233581"/>
        <a:ext cx="2117824" cy="1270694"/>
      </dsp:txXfrm>
    </dsp:sp>
    <dsp:sp modelId="{196C4057-1441-4FA2-BFB0-C65389D8CB04}">
      <dsp:nvSpPr>
        <dsp:cNvPr id="0" name=""/>
        <dsp:cNvSpPr/>
      </dsp:nvSpPr>
      <dsp:spPr>
        <a:xfrm>
          <a:off x="2304256" y="216020"/>
          <a:ext cx="2117824" cy="1270694"/>
        </a:xfrm>
        <a:prstGeom prst="rect">
          <a:avLst/>
        </a:prstGeom>
        <a:solidFill>
          <a:schemeClr val="lt1">
            <a:hueOff val="0"/>
            <a:satOff val="0"/>
            <a:lumOff val="0"/>
            <a:alphaOff val="0"/>
          </a:schemeClr>
        </a:solidFill>
        <a:ln w="22225"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SA" sz="2600" kern="1200" dirty="0" smtClean="0">
              <a:solidFill>
                <a:schemeClr val="tx2"/>
              </a:solidFill>
              <a:latin typeface="Arial" panose="020B0604020202020204" pitchFamily="34" charset="0"/>
              <a:cs typeface="Arial" panose="020B0604020202020204" pitchFamily="34" charset="0"/>
            </a:rPr>
            <a:t>التحليل الائتماني</a:t>
          </a:r>
          <a:endParaRPr lang="ar-SA" sz="2600" kern="1200" dirty="0">
            <a:solidFill>
              <a:schemeClr val="tx2"/>
            </a:solidFill>
            <a:latin typeface="Arial" panose="020B0604020202020204" pitchFamily="34" charset="0"/>
            <a:cs typeface="Arial" panose="020B0604020202020204" pitchFamily="34" charset="0"/>
          </a:endParaRPr>
        </a:p>
      </dsp:txBody>
      <dsp:txXfrm>
        <a:off x="2304256" y="216020"/>
        <a:ext cx="2117824" cy="1270694"/>
      </dsp:txXfrm>
    </dsp:sp>
    <dsp:sp modelId="{53899DD4-8A60-4187-B467-FBB7543F708E}">
      <dsp:nvSpPr>
        <dsp:cNvPr id="0" name=""/>
        <dsp:cNvSpPr/>
      </dsp:nvSpPr>
      <dsp:spPr>
        <a:xfrm>
          <a:off x="4659212" y="240798"/>
          <a:ext cx="2117824" cy="1270694"/>
        </a:xfrm>
        <a:prstGeom prst="rect">
          <a:avLst/>
        </a:prstGeom>
        <a:solidFill>
          <a:schemeClr val="lt1">
            <a:hueOff val="0"/>
            <a:satOff val="0"/>
            <a:lumOff val="0"/>
            <a:alphaOff val="0"/>
          </a:schemeClr>
        </a:solidFill>
        <a:ln w="22225"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SA" sz="2600" kern="1200" dirty="0" smtClean="0">
              <a:solidFill>
                <a:schemeClr val="tx2"/>
              </a:solidFill>
              <a:latin typeface="Arial" panose="020B0604020202020204" pitchFamily="34" charset="0"/>
              <a:cs typeface="Arial" panose="020B0604020202020204" pitchFamily="34" charset="0"/>
            </a:rPr>
            <a:t>التحليل الإستثماري</a:t>
          </a:r>
          <a:endParaRPr lang="ar-SA" sz="2600" kern="1200" dirty="0">
            <a:solidFill>
              <a:schemeClr val="tx2"/>
            </a:solidFill>
            <a:latin typeface="Arial" panose="020B0604020202020204" pitchFamily="34" charset="0"/>
            <a:cs typeface="Arial" panose="020B0604020202020204" pitchFamily="34" charset="0"/>
          </a:endParaRPr>
        </a:p>
      </dsp:txBody>
      <dsp:txXfrm>
        <a:off x="4659212" y="240798"/>
        <a:ext cx="2117824" cy="1270694"/>
      </dsp:txXfrm>
    </dsp:sp>
    <dsp:sp modelId="{1CA8DF00-AB9B-4B1A-AE48-AF38F29575BE}">
      <dsp:nvSpPr>
        <dsp:cNvPr id="0" name=""/>
        <dsp:cNvSpPr/>
      </dsp:nvSpPr>
      <dsp:spPr>
        <a:xfrm>
          <a:off x="614" y="1797725"/>
          <a:ext cx="2117824" cy="1539420"/>
        </a:xfrm>
        <a:prstGeom prst="rect">
          <a:avLst/>
        </a:prstGeom>
        <a:solidFill>
          <a:schemeClr val="lt1">
            <a:hueOff val="0"/>
            <a:satOff val="0"/>
            <a:lumOff val="0"/>
            <a:alphaOff val="0"/>
          </a:schemeClr>
        </a:solidFill>
        <a:ln w="22225"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SA" sz="2600" kern="1200" dirty="0" smtClean="0">
              <a:solidFill>
                <a:schemeClr val="tx2"/>
              </a:solidFill>
              <a:latin typeface="Arial" panose="020B0604020202020204" pitchFamily="34" charset="0"/>
              <a:cs typeface="Arial" panose="020B0604020202020204" pitchFamily="34" charset="0"/>
            </a:rPr>
            <a:t>التحليل التجاري لأغراض دعم أطراف اخرى ذات علاقة</a:t>
          </a:r>
          <a:endParaRPr lang="ar-SA" sz="2600" kern="1200" dirty="0">
            <a:solidFill>
              <a:schemeClr val="tx2"/>
            </a:solidFill>
            <a:latin typeface="Arial" panose="020B0604020202020204" pitchFamily="34" charset="0"/>
            <a:cs typeface="Arial" panose="020B0604020202020204" pitchFamily="34" charset="0"/>
          </a:endParaRPr>
        </a:p>
      </dsp:txBody>
      <dsp:txXfrm>
        <a:off x="614" y="1797725"/>
        <a:ext cx="2117824" cy="1539420"/>
      </dsp:txXfrm>
    </dsp:sp>
    <dsp:sp modelId="{3F750FFB-B632-48A4-8915-90A83EA1AE46}">
      <dsp:nvSpPr>
        <dsp:cNvPr id="0" name=""/>
        <dsp:cNvSpPr/>
      </dsp:nvSpPr>
      <dsp:spPr>
        <a:xfrm>
          <a:off x="4609126" y="1778411"/>
          <a:ext cx="2117824" cy="1558735"/>
        </a:xfrm>
        <a:prstGeom prst="rect">
          <a:avLst/>
        </a:prstGeom>
        <a:solidFill>
          <a:schemeClr val="lt1">
            <a:hueOff val="0"/>
            <a:satOff val="0"/>
            <a:lumOff val="0"/>
            <a:alphaOff val="0"/>
          </a:schemeClr>
        </a:solidFill>
        <a:ln w="22225"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SA" sz="2600" kern="1200" dirty="0" smtClean="0">
              <a:solidFill>
                <a:schemeClr val="tx2"/>
              </a:solidFill>
              <a:latin typeface="Arial" panose="020B0604020202020204" pitchFamily="34" charset="0"/>
              <a:cs typeface="Arial" panose="020B0604020202020204" pitchFamily="34" charset="0"/>
            </a:rPr>
            <a:t>التحليل التجاري لأغراض الإندماج والسيطرة وإعادة الهيكلة</a:t>
          </a:r>
          <a:endParaRPr lang="ar-SA" sz="2600" kern="1200" dirty="0">
            <a:solidFill>
              <a:schemeClr val="tx2"/>
            </a:solidFill>
            <a:latin typeface="Arial" panose="020B0604020202020204" pitchFamily="34" charset="0"/>
            <a:cs typeface="Arial" panose="020B0604020202020204" pitchFamily="34" charset="0"/>
          </a:endParaRPr>
        </a:p>
      </dsp:txBody>
      <dsp:txXfrm>
        <a:off x="4609126" y="1778411"/>
        <a:ext cx="2117824" cy="1558735"/>
      </dsp:txXfrm>
    </dsp:sp>
    <dsp:sp modelId="{160DB24A-A614-4D79-9F57-E4D675949956}">
      <dsp:nvSpPr>
        <dsp:cNvPr id="0" name=""/>
        <dsp:cNvSpPr/>
      </dsp:nvSpPr>
      <dsp:spPr>
        <a:xfrm>
          <a:off x="2304870" y="1778411"/>
          <a:ext cx="2117824" cy="1558735"/>
        </a:xfrm>
        <a:prstGeom prst="rect">
          <a:avLst/>
        </a:prstGeom>
        <a:solidFill>
          <a:schemeClr val="lt1">
            <a:hueOff val="0"/>
            <a:satOff val="0"/>
            <a:lumOff val="0"/>
            <a:alphaOff val="0"/>
          </a:schemeClr>
        </a:solidFill>
        <a:ln w="22225"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SA" sz="2600" kern="1200" dirty="0" smtClean="0">
              <a:solidFill>
                <a:schemeClr val="tx2"/>
              </a:solidFill>
              <a:latin typeface="Arial" panose="020B0604020202020204" pitchFamily="34" charset="0"/>
              <a:cs typeface="Arial" panose="020B0604020202020204" pitchFamily="34" charset="0"/>
            </a:rPr>
            <a:t>التحليل التجاري لأغراض الإدارة المالية</a:t>
          </a:r>
          <a:endParaRPr lang="ar-SA" sz="2600" kern="1200" dirty="0">
            <a:solidFill>
              <a:schemeClr val="tx2"/>
            </a:solidFill>
            <a:latin typeface="Arial" panose="020B0604020202020204" pitchFamily="34" charset="0"/>
            <a:cs typeface="Arial" panose="020B0604020202020204" pitchFamily="34" charset="0"/>
          </a:endParaRPr>
        </a:p>
      </dsp:txBody>
      <dsp:txXfrm>
        <a:off x="2304870" y="1778411"/>
        <a:ext cx="2117824" cy="155873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F4E9206-1486-4679-B5EC-CED5D7C67EA8}" type="datetimeFigureOut">
              <a:rPr lang="ar-SA" smtClean="0"/>
              <a:t>09/04/35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FB104FD-0B58-451B-837A-203BE2E51476}" type="slidenum">
              <a:rPr lang="ar-SA" smtClean="0"/>
              <a:t>‹#›</a:t>
            </a:fld>
            <a:endParaRPr lang="ar-SA"/>
          </a:p>
        </p:txBody>
      </p:sp>
    </p:spTree>
    <p:extLst>
      <p:ext uri="{BB962C8B-B14F-4D97-AF65-F5344CB8AC3E}">
        <p14:creationId xmlns:p14="http://schemas.microsoft.com/office/powerpoint/2010/main" val="7380144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7F34748-5A19-4212-B618-BC57AF4BBCB1}" type="datetime1">
              <a:rPr lang="ar-SA" smtClean="0"/>
              <a:t>09/04/35</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276A7A3-C242-4E51-800E-E3B4A80E3CF8}"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9D832-D57F-4AA3-9169-F4D9CE8E9C4B}" type="datetime1">
              <a:rPr lang="ar-SA" smtClean="0"/>
              <a:t>09/04/35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76A7A3-C242-4E51-800E-E3B4A80E3CF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42290-E352-441B-8EFE-F7E8760D83A0}" type="datetime1">
              <a:rPr lang="ar-SA" smtClean="0"/>
              <a:t>09/04/35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76A7A3-C242-4E51-800E-E3B4A80E3CF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D1473F-5EB2-4D64-A2BB-5AFBF704EE36}" type="datetime1">
              <a:rPr lang="ar-SA" smtClean="0"/>
              <a:t>09/04/35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76A7A3-C242-4E51-800E-E3B4A80E3CF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67FB37-5975-4156-B951-29F716D7FACD}" type="datetime1">
              <a:rPr lang="ar-SA" smtClean="0"/>
              <a:t>09/04/35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76A7A3-C242-4E51-800E-E3B4A80E3CF8}"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940F831-D5B1-461C-A116-E37752676ECE}" type="datetime1">
              <a:rPr lang="ar-SA" smtClean="0"/>
              <a:t>09/04/35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276A7A3-C242-4E51-800E-E3B4A80E3CF8}"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990A3F-C39D-4898-BEF5-F673E0A24C2B}" type="datetime1">
              <a:rPr lang="ar-SA" smtClean="0"/>
              <a:t>09/04/35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276A7A3-C242-4E51-800E-E3B4A80E3CF8}"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ACBC52-5C7E-49D8-A0CB-AA2D89CF41E7}" type="datetime1">
              <a:rPr lang="ar-SA" smtClean="0"/>
              <a:t>09/04/35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276A7A3-C242-4E51-800E-E3B4A80E3CF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372AB-3843-4587-AD5A-AF54B1EF3659}" type="datetime1">
              <a:rPr lang="ar-SA" smtClean="0"/>
              <a:t>09/04/35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276A7A3-C242-4E51-800E-E3B4A80E3CF8}"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EBDCCDE8-25AF-438F-BEA1-F081F9494A97}" type="datetime1">
              <a:rPr lang="ar-SA" smtClean="0"/>
              <a:t>09/04/35</a:t>
            </a:fld>
            <a:endParaRPr lang="ar-SA"/>
          </a:p>
        </p:txBody>
      </p:sp>
      <p:sp>
        <p:nvSpPr>
          <p:cNvPr id="7" name="Slide Number Placeholder 6"/>
          <p:cNvSpPr>
            <a:spLocks noGrp="1"/>
          </p:cNvSpPr>
          <p:nvPr>
            <p:ph type="sldNum" sz="quarter" idx="12"/>
          </p:nvPr>
        </p:nvSpPr>
        <p:spPr/>
        <p:txBody>
          <a:bodyPr/>
          <a:lstStyle/>
          <a:p>
            <a:fld id="{4276A7A3-C242-4E51-800E-E3B4A80E3CF8}"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AF978-CEF7-42A4-BB00-A4DFA036753C}" type="datetime1">
              <a:rPr lang="ar-SA" smtClean="0"/>
              <a:t>09/04/35</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4276A7A3-C242-4E51-800E-E3B4A80E3CF8}"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53050A3-BAFD-4385-86E5-FEA083FD02F8}" type="datetime1">
              <a:rPr lang="ar-SA" smtClean="0"/>
              <a:t>09/04/35</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276A7A3-C242-4E51-800E-E3B4A80E3CF8}"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88024" y="2348880"/>
            <a:ext cx="3313355" cy="1558144"/>
          </a:xfrm>
        </p:spPr>
        <p:txBody>
          <a:bodyPr>
            <a:normAutofit fontScale="90000"/>
          </a:bodyPr>
          <a:lstStyle/>
          <a:p>
            <a:pPr algn="ctr"/>
            <a:r>
              <a:rPr lang="ar-SA" b="1" dirty="0" smtClean="0">
                <a:latin typeface="Arial" panose="020B0604020202020204" pitchFamily="34" charset="0"/>
                <a:cs typeface="Arial" panose="020B0604020202020204" pitchFamily="34" charset="0"/>
              </a:rPr>
              <a:t>التحليل المالي</a:t>
            </a:r>
            <a:br>
              <a:rPr lang="ar-SA" b="1" dirty="0" smtClean="0">
                <a:latin typeface="Arial" panose="020B0604020202020204" pitchFamily="34" charset="0"/>
                <a:cs typeface="Arial" panose="020B0604020202020204" pitchFamily="34" charset="0"/>
              </a:rPr>
            </a:br>
            <a:r>
              <a:rPr lang="ar-SA" b="1" dirty="0" smtClean="0">
                <a:latin typeface="Arial" panose="020B0604020202020204" pitchFamily="34" charset="0"/>
                <a:cs typeface="Arial" panose="020B0604020202020204" pitchFamily="34" charset="0"/>
              </a:rPr>
              <a:t>(نظرة محاسبية)</a:t>
            </a:r>
            <a:br>
              <a:rPr lang="ar-SA" b="1" dirty="0" smtClean="0">
                <a:latin typeface="Arial" panose="020B0604020202020204" pitchFamily="34" charset="0"/>
                <a:cs typeface="Arial" panose="020B0604020202020204" pitchFamily="34" charset="0"/>
              </a:rPr>
            </a:br>
            <a:r>
              <a:rPr lang="ar-SA" b="1" dirty="0" smtClean="0">
                <a:latin typeface="Arial" panose="020B0604020202020204" pitchFamily="34" charset="0"/>
                <a:cs typeface="Arial" panose="020B0604020202020204" pitchFamily="34" charset="0"/>
              </a:rPr>
              <a:t>د. محمد السهلي</a:t>
            </a:r>
            <a:endParaRPr lang="ar-SA"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572000" y="4188024"/>
            <a:ext cx="3672408" cy="1260629"/>
          </a:xfrm>
        </p:spPr>
        <p:txBody>
          <a:bodyPr>
            <a:noAutofit/>
          </a:bodyPr>
          <a:lstStyle/>
          <a:p>
            <a:pPr algn="r"/>
            <a:r>
              <a:rPr lang="ar-SA" sz="2600" b="1" u="sng" dirty="0" smtClean="0">
                <a:latin typeface="Arial" panose="020B0604020202020204" pitchFamily="34" charset="0"/>
                <a:cs typeface="Arial" panose="020B0604020202020204" pitchFamily="34" charset="0"/>
              </a:rPr>
              <a:t>الفصل الأول</a:t>
            </a:r>
          </a:p>
          <a:p>
            <a:pPr algn="r"/>
            <a:r>
              <a:rPr lang="ar-SA" sz="2600" b="1" dirty="0" smtClean="0">
                <a:latin typeface="Arial" panose="020B0604020202020204" pitchFamily="34" charset="0"/>
                <a:cs typeface="Arial" panose="020B0604020202020204" pitchFamily="34" charset="0"/>
              </a:rPr>
              <a:t>المدخل إلى تحليل التقارير المالية</a:t>
            </a:r>
            <a:endParaRPr lang="ar-SA" sz="2600" b="1" dirty="0">
              <a:latin typeface="Arial" panose="020B0604020202020204" pitchFamily="34" charset="0"/>
              <a:cs typeface="Arial" panose="020B0604020202020204" pitchFamily="34" charset="0"/>
            </a:endParaRPr>
          </a:p>
        </p:txBody>
      </p:sp>
      <p:sp>
        <p:nvSpPr>
          <p:cNvPr id="4" name="TextBox 3"/>
          <p:cNvSpPr txBox="1"/>
          <p:nvPr/>
        </p:nvSpPr>
        <p:spPr>
          <a:xfrm>
            <a:off x="395536" y="5448653"/>
            <a:ext cx="1517164" cy="1015663"/>
          </a:xfrm>
          <a:prstGeom prst="rect">
            <a:avLst/>
          </a:prstGeom>
          <a:noFill/>
        </p:spPr>
        <p:txBody>
          <a:bodyPr wrap="square" rtlCol="1">
            <a:spAutoFit/>
          </a:bodyPr>
          <a:lstStyle/>
          <a:p>
            <a:r>
              <a:rPr lang="ar-SA" sz="2000" b="1" u="sng" dirty="0" smtClean="0">
                <a:solidFill>
                  <a:schemeClr val="tx1">
                    <a:lumMod val="75000"/>
                    <a:lumOff val="25000"/>
                  </a:schemeClr>
                </a:solidFill>
                <a:latin typeface="Arial" panose="020B0604020202020204" pitchFamily="34" charset="0"/>
                <a:cs typeface="Arial" panose="020B0604020202020204" pitchFamily="34" charset="0"/>
              </a:rPr>
              <a:t>إعداد:</a:t>
            </a:r>
          </a:p>
          <a:p>
            <a:r>
              <a:rPr lang="ar-SA" sz="2000" b="1" dirty="0" smtClean="0">
                <a:solidFill>
                  <a:schemeClr val="tx1">
                    <a:lumMod val="75000"/>
                    <a:lumOff val="25000"/>
                  </a:schemeClr>
                </a:solidFill>
                <a:latin typeface="Arial" panose="020B0604020202020204" pitchFamily="34" charset="0"/>
                <a:cs typeface="Arial" panose="020B0604020202020204" pitchFamily="34" charset="0"/>
              </a:rPr>
              <a:t>أ. نورة الماضي</a:t>
            </a:r>
          </a:p>
          <a:p>
            <a:r>
              <a:rPr lang="ar-SA" sz="2000" b="1" dirty="0" smtClean="0">
                <a:solidFill>
                  <a:schemeClr val="tx1">
                    <a:lumMod val="75000"/>
                    <a:lumOff val="25000"/>
                  </a:schemeClr>
                </a:solidFill>
                <a:latin typeface="Arial" panose="020B0604020202020204" pitchFamily="34" charset="0"/>
                <a:cs typeface="Arial" panose="020B0604020202020204" pitchFamily="34" charset="0"/>
              </a:rPr>
              <a:t>أ. ايمان العقيل</a:t>
            </a:r>
            <a:endParaRPr lang="ar-SA" sz="20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4276A7A3-C242-4E51-800E-E3B4A80E3CF8}" type="slidenum">
              <a:rPr lang="ar-SA" smtClean="0"/>
              <a:t>1</a:t>
            </a:fld>
            <a:endParaRPr lang="ar-SA"/>
          </a:p>
        </p:txBody>
      </p:sp>
    </p:spTree>
    <p:extLst>
      <p:ext uri="{BB962C8B-B14F-4D97-AF65-F5344CB8AC3E}">
        <p14:creationId xmlns:p14="http://schemas.microsoft.com/office/powerpoint/2010/main" val="2150363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980728"/>
            <a:ext cx="7632848" cy="5256584"/>
          </a:xfrm>
        </p:spPr>
        <p:txBody>
          <a:bodyPr/>
          <a:lstStyle/>
          <a:p>
            <a:pPr marL="365760" lvl="1" indent="0">
              <a:buNone/>
            </a:pPr>
            <a:r>
              <a:rPr lang="ar-SA" dirty="0">
                <a:latin typeface="Arial" panose="020B0604020202020204" pitchFamily="34" charset="0"/>
                <a:cs typeface="Arial" panose="020B0604020202020204" pitchFamily="34" charset="0"/>
              </a:rPr>
              <a:t>- </a:t>
            </a:r>
            <a:r>
              <a:rPr lang="ar-SA" b="1" dirty="0">
                <a:latin typeface="Arial" panose="020B0604020202020204" pitchFamily="34" charset="0"/>
                <a:cs typeface="Arial" panose="020B0604020202020204" pitchFamily="34" charset="0"/>
              </a:rPr>
              <a:t>التحليل </a:t>
            </a:r>
            <a:r>
              <a:rPr lang="ar-SA" b="1" dirty="0" smtClean="0">
                <a:latin typeface="Arial" panose="020B0604020202020204" pitchFamily="34" charset="0"/>
                <a:cs typeface="Arial" panose="020B0604020202020204" pitchFamily="34" charset="0"/>
              </a:rPr>
              <a:t>الأساس:</a:t>
            </a:r>
            <a:endParaRPr lang="ar-SA" b="1" dirty="0">
              <a:latin typeface="Arial" panose="020B0604020202020204" pitchFamily="34" charset="0"/>
              <a:cs typeface="Arial" panose="020B0604020202020204" pitchFamily="34" charset="0"/>
            </a:endParaRPr>
          </a:p>
          <a:p>
            <a:pPr lvl="1">
              <a:buFont typeface="Arial" panose="020B0604020202020204" pitchFamily="34" charset="0"/>
              <a:buChar char="•"/>
            </a:pPr>
            <a:r>
              <a:rPr lang="ar-SA" dirty="0" smtClean="0">
                <a:latin typeface="Arial" panose="020B0604020202020204" pitchFamily="34" charset="0"/>
                <a:cs typeface="Arial" panose="020B0604020202020204" pitchFamily="34" charset="0"/>
              </a:rPr>
              <a:t>يعد أكثر قبولاً وتطبيقاً من التحليل الفني.</a:t>
            </a:r>
          </a:p>
          <a:p>
            <a:pPr lvl="1">
              <a:buFont typeface="Arial" panose="020B0604020202020204" pitchFamily="34" charset="0"/>
              <a:buChar char="•"/>
            </a:pPr>
            <a:r>
              <a:rPr lang="ar-SA" dirty="0" smtClean="0">
                <a:latin typeface="Arial" panose="020B0604020202020204" pitchFamily="34" charset="0"/>
                <a:cs typeface="Arial" panose="020B0604020202020204" pitchFamily="34" charset="0"/>
              </a:rPr>
              <a:t>يتمثل في عملية تحديد قيمة الشركة عن طريق تحليل العوامل الرئيسية وتفسيرها والمؤشرات المرئية لكل من الإقتصاد بشكل عام والصناعة بشكل خاص والشركة بشكل محدد.</a:t>
            </a:r>
          </a:p>
          <a:p>
            <a:pPr lvl="1">
              <a:buFont typeface="Arial" panose="020B0604020202020204" pitchFamily="34" charset="0"/>
              <a:buChar char="•"/>
            </a:pPr>
            <a:r>
              <a:rPr lang="ar-SA" dirty="0" smtClean="0">
                <a:latin typeface="Arial" panose="020B0604020202020204" pitchFamily="34" charset="0"/>
                <a:cs typeface="Arial" panose="020B0604020202020204" pitchFamily="34" charset="0"/>
              </a:rPr>
              <a:t>الجزء الرئيس في التحليل الأساس ينصب على تقييم كل من أداء الشركة ومركزها المالي.</a:t>
            </a:r>
          </a:p>
          <a:p>
            <a:pPr lvl="1">
              <a:buFont typeface="Arial" panose="020B0604020202020204" pitchFamily="34" charset="0"/>
              <a:buChar char="•"/>
            </a:pPr>
            <a:r>
              <a:rPr lang="ar-SA" dirty="0" smtClean="0">
                <a:latin typeface="Arial" panose="020B0604020202020204" pitchFamily="34" charset="0"/>
                <a:cs typeface="Arial" panose="020B0604020202020204" pitchFamily="34" charset="0"/>
              </a:rPr>
              <a:t>يهدف التحليل الأساس الى تحديد القيمة الحقيقية أو القيمة الرئيسية للشركة.</a:t>
            </a:r>
          </a:p>
          <a:p>
            <a:pPr lvl="1">
              <a:buFont typeface="Arial" panose="020B0604020202020204" pitchFamily="34" charset="0"/>
              <a:buChar char="•"/>
            </a:pPr>
            <a:r>
              <a:rPr lang="ar-SA" dirty="0" smtClean="0">
                <a:latin typeface="Arial" panose="020B0604020202020204" pitchFamily="34" charset="0"/>
                <a:cs typeface="Arial" panose="020B0604020202020204" pitchFamily="34" charset="0"/>
              </a:rPr>
              <a:t>يلعب التحليل الأساس دوراً مهما في اتخاذ قرارات شراء وبيع أو الإحتفاظ بالأسهم وذلك على النحو التالي:</a:t>
            </a:r>
          </a:p>
          <a:p>
            <a:pPr marL="640080" lvl="2" indent="0">
              <a:buNone/>
            </a:pPr>
            <a:r>
              <a:rPr lang="ar-SA" dirty="0" smtClean="0">
                <a:latin typeface="Arial" panose="020B0604020202020204" pitchFamily="34" charset="0"/>
                <a:cs typeface="Arial" panose="020B0604020202020204" pitchFamily="34" charset="0"/>
              </a:rPr>
              <a:t>أ- اذا كانت القيمة الحقيقية تزيد عن السوقية	    المستثمر يشتري الأسهم.</a:t>
            </a:r>
          </a:p>
          <a:p>
            <a:pPr marL="640080" lvl="2" indent="0">
              <a:buNone/>
            </a:pPr>
            <a:r>
              <a:rPr lang="ar-SA" dirty="0" smtClean="0">
                <a:latin typeface="Arial" panose="020B0604020202020204" pitchFamily="34" charset="0"/>
                <a:cs typeface="Arial" panose="020B0604020202020204" pitchFamily="34" charset="0"/>
              </a:rPr>
              <a:t>ب- </a:t>
            </a:r>
            <a:r>
              <a:rPr lang="ar-SA" dirty="0">
                <a:latin typeface="Arial" panose="020B0604020202020204" pitchFamily="34" charset="0"/>
                <a:cs typeface="Arial" panose="020B0604020202020204" pitchFamily="34" charset="0"/>
              </a:rPr>
              <a:t>اذا كانت القيمة الحقيقية </a:t>
            </a:r>
            <a:r>
              <a:rPr lang="ar-SA" dirty="0" smtClean="0">
                <a:latin typeface="Arial" panose="020B0604020202020204" pitchFamily="34" charset="0"/>
                <a:cs typeface="Arial" panose="020B0604020202020204" pitchFamily="34" charset="0"/>
              </a:rPr>
              <a:t>تقل </a:t>
            </a:r>
            <a:r>
              <a:rPr lang="ar-SA" dirty="0">
                <a:latin typeface="Arial" panose="020B0604020202020204" pitchFamily="34" charset="0"/>
                <a:cs typeface="Arial" panose="020B0604020202020204" pitchFamily="34" charset="0"/>
              </a:rPr>
              <a:t>عن السوقية	    المستثمر </a:t>
            </a:r>
            <a:r>
              <a:rPr lang="ar-SA" dirty="0" smtClean="0">
                <a:latin typeface="Arial" panose="020B0604020202020204" pitchFamily="34" charset="0"/>
                <a:cs typeface="Arial" panose="020B0604020202020204" pitchFamily="34" charset="0"/>
              </a:rPr>
              <a:t>يبيع </a:t>
            </a:r>
            <a:r>
              <a:rPr lang="ar-SA" dirty="0">
                <a:latin typeface="Arial" panose="020B0604020202020204" pitchFamily="34" charset="0"/>
                <a:cs typeface="Arial" panose="020B0604020202020204" pitchFamily="34" charset="0"/>
              </a:rPr>
              <a:t>الأسهم.</a:t>
            </a:r>
            <a:endParaRPr lang="ar-SA" dirty="0"/>
          </a:p>
          <a:p>
            <a:pPr marL="640080" lvl="2" indent="0">
              <a:buNone/>
            </a:pPr>
            <a:r>
              <a:rPr lang="ar-SA" dirty="0" smtClean="0">
                <a:latin typeface="Arial" panose="020B0604020202020204" pitchFamily="34" charset="0"/>
                <a:cs typeface="Arial" panose="020B0604020202020204" pitchFamily="34" charset="0"/>
              </a:rPr>
              <a:t>ج- </a:t>
            </a:r>
            <a:r>
              <a:rPr lang="ar-SA" dirty="0">
                <a:latin typeface="Arial" panose="020B0604020202020204" pitchFamily="34" charset="0"/>
                <a:cs typeface="Arial" panose="020B0604020202020204" pitchFamily="34" charset="0"/>
              </a:rPr>
              <a:t>اذا كانت القيمة الحقيقية </a:t>
            </a:r>
            <a:r>
              <a:rPr lang="ar-SA" dirty="0" smtClean="0">
                <a:latin typeface="Arial" panose="020B0604020202020204" pitchFamily="34" charset="0"/>
                <a:cs typeface="Arial" panose="020B0604020202020204" pitchFamily="34" charset="0"/>
              </a:rPr>
              <a:t>تساوي السوقية</a:t>
            </a:r>
            <a:r>
              <a:rPr lang="ar-SA" dirty="0">
                <a:latin typeface="Arial" panose="020B0604020202020204" pitchFamily="34" charset="0"/>
                <a:cs typeface="Arial" panose="020B0604020202020204" pitchFamily="34" charset="0"/>
              </a:rPr>
              <a:t>	    المستثمر </a:t>
            </a:r>
            <a:r>
              <a:rPr lang="ar-SA" dirty="0" smtClean="0">
                <a:latin typeface="Arial" panose="020B0604020202020204" pitchFamily="34" charset="0"/>
                <a:cs typeface="Arial" panose="020B0604020202020204" pitchFamily="34" charset="0"/>
              </a:rPr>
              <a:t>يحتفظ بالأسهم.</a:t>
            </a:r>
            <a:endParaRPr lang="ar-SA" dirty="0"/>
          </a:p>
        </p:txBody>
      </p:sp>
      <p:sp>
        <p:nvSpPr>
          <p:cNvPr id="4" name="Slide Number Placeholder 3"/>
          <p:cNvSpPr>
            <a:spLocks noGrp="1"/>
          </p:cNvSpPr>
          <p:nvPr>
            <p:ph type="sldNum" sz="quarter" idx="12"/>
          </p:nvPr>
        </p:nvSpPr>
        <p:spPr/>
        <p:txBody>
          <a:bodyPr/>
          <a:lstStyle/>
          <a:p>
            <a:fld id="{4276A7A3-C242-4E51-800E-E3B4A80E3CF8}" type="slidenum">
              <a:rPr lang="ar-SA" smtClean="0"/>
              <a:t>10</a:t>
            </a:fld>
            <a:endParaRPr lang="ar-SA"/>
          </a:p>
        </p:txBody>
      </p:sp>
      <p:cxnSp>
        <p:nvCxnSpPr>
          <p:cNvPr id="6" name="Straight Arrow Connector 5"/>
          <p:cNvCxnSpPr/>
          <p:nvPr/>
        </p:nvCxnSpPr>
        <p:spPr>
          <a:xfrm flipH="1">
            <a:off x="3563888" y="4941168"/>
            <a:ext cx="504056"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584672" y="5301208"/>
            <a:ext cx="504056"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584672" y="5661248"/>
            <a:ext cx="504056"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2122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412776"/>
            <a:ext cx="7200800" cy="4176464"/>
          </a:xfrm>
        </p:spPr>
        <p:txBody>
          <a:bodyPr>
            <a:normAutofit/>
          </a:bodyPr>
          <a:lstStyle/>
          <a:p>
            <a:pPr>
              <a:buFont typeface="Arial" panose="020B0604020202020204" pitchFamily="34" charset="0"/>
              <a:buChar char="•"/>
            </a:pPr>
            <a:r>
              <a:rPr lang="ar-SA" sz="2200" dirty="0" smtClean="0">
                <a:latin typeface="Arial" panose="020B0604020202020204" pitchFamily="34" charset="0"/>
                <a:cs typeface="Arial" panose="020B0604020202020204" pitchFamily="34" charset="0"/>
              </a:rPr>
              <a:t>لتحديد القيمة الحقيقية أو الرئيسية للشركة يجب على المحلل المالي أن يقوم بالتنبؤ بدخل الشركة وتدفقاتها النقدية المستقبلية ويحدد درجة المخاطرة المرتبطة بكل منها.</a:t>
            </a:r>
          </a:p>
          <a:p>
            <a:pPr>
              <a:buFont typeface="Arial" panose="020B0604020202020204" pitchFamily="34" charset="0"/>
              <a:buChar char="•"/>
            </a:pPr>
            <a:r>
              <a:rPr lang="ar-SA" sz="2200" dirty="0" smtClean="0">
                <a:latin typeface="Arial" panose="020B0604020202020204" pitchFamily="34" charset="0"/>
                <a:cs typeface="Arial" panose="020B0604020202020204" pitchFamily="34" charset="0"/>
              </a:rPr>
              <a:t>يقوم المحلل باستخدام «نموذج تقويم» لتحويل تلك التقديرات المتعلقة بالربحية والمخاطرة الى مقياس القيمة الحقيقية أو الرئيسة للشركة.</a:t>
            </a:r>
          </a:p>
          <a:p>
            <a:pPr>
              <a:buFont typeface="Arial" panose="020B0604020202020204" pitchFamily="34" charset="0"/>
              <a:buChar char="•"/>
            </a:pPr>
            <a:r>
              <a:rPr lang="ar-SA" sz="2200" dirty="0" smtClean="0">
                <a:latin typeface="Arial" panose="020B0604020202020204" pitchFamily="34" charset="0"/>
                <a:cs typeface="Arial" panose="020B0604020202020204" pitchFamily="34" charset="0"/>
              </a:rPr>
              <a:t>القيمة الحقيقية للشركة تستخدم في العديد من المجالات مثل: تحليل الإستثمار واختيار الأسهم.</a:t>
            </a:r>
          </a:p>
        </p:txBody>
      </p:sp>
      <p:sp>
        <p:nvSpPr>
          <p:cNvPr id="4" name="Slide Number Placeholder 3"/>
          <p:cNvSpPr>
            <a:spLocks noGrp="1"/>
          </p:cNvSpPr>
          <p:nvPr>
            <p:ph type="sldNum" sz="quarter" idx="12"/>
          </p:nvPr>
        </p:nvSpPr>
        <p:spPr/>
        <p:txBody>
          <a:bodyPr/>
          <a:lstStyle/>
          <a:p>
            <a:fld id="{4276A7A3-C242-4E51-800E-E3B4A80E3CF8}" type="slidenum">
              <a:rPr lang="ar-SA" smtClean="0"/>
              <a:t>11</a:t>
            </a:fld>
            <a:endParaRPr lang="ar-SA"/>
          </a:p>
        </p:txBody>
      </p:sp>
    </p:spTree>
    <p:extLst>
      <p:ext uri="{BB962C8B-B14F-4D97-AF65-F5344CB8AC3E}">
        <p14:creationId xmlns:p14="http://schemas.microsoft.com/office/powerpoint/2010/main" val="1185775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836712"/>
            <a:ext cx="7056784" cy="601136"/>
          </a:xfrm>
        </p:spPr>
        <p:txBody>
          <a:bodyPr>
            <a:normAutofit/>
          </a:bodyPr>
          <a:lstStyle/>
          <a:p>
            <a:pPr algn="r"/>
            <a:r>
              <a:rPr lang="ar-SA" sz="3000" u="sng" dirty="0" smtClean="0">
                <a:latin typeface="Arial" panose="020B0604020202020204" pitchFamily="34" charset="0"/>
                <a:cs typeface="Arial" panose="020B0604020202020204" pitchFamily="34" charset="0"/>
              </a:rPr>
              <a:t>2- التحليل الائتماني</a:t>
            </a:r>
            <a:endParaRPr lang="ar-SA" sz="30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3568" y="1556792"/>
            <a:ext cx="7704856" cy="4464496"/>
          </a:xfrm>
        </p:spPr>
        <p:txBody>
          <a:bodyPr>
            <a:normAutofit fontScale="92500"/>
          </a:bodyPr>
          <a:lstStyle/>
          <a:p>
            <a:pPr marL="68580" indent="0">
              <a:buNone/>
            </a:pPr>
            <a:r>
              <a:rPr lang="ar-SA" sz="2600" dirty="0" smtClean="0">
                <a:latin typeface="Arial" panose="020B0604020202020204" pitchFamily="34" charset="0"/>
                <a:cs typeface="Arial" panose="020B0604020202020204" pitchFamily="34" charset="0"/>
              </a:rPr>
              <a:t>يركز على التزامات منشأة الأعمال تجاه الدائنين الذين يقومون بتقديم تسهيلات ائتمانية أو قروض متنوعة إلى المنشأة.</a:t>
            </a:r>
          </a:p>
          <a:p>
            <a:pPr marL="68580" indent="0">
              <a:buNone/>
            </a:pPr>
            <a:r>
              <a:rPr lang="ar-SA" sz="2600" dirty="0" smtClean="0">
                <a:latin typeface="Arial" panose="020B0604020202020204" pitchFamily="34" charset="0"/>
                <a:cs typeface="Arial" panose="020B0604020202020204" pitchFamily="34" charset="0"/>
              </a:rPr>
              <a:t> تنقسم التسهيلات الائتمانية إلى:</a:t>
            </a:r>
          </a:p>
          <a:p>
            <a:pPr marL="68580" indent="0">
              <a:buNone/>
            </a:pPr>
            <a:r>
              <a:rPr lang="ar-SA" sz="2600" u="sng" dirty="0" smtClean="0">
                <a:latin typeface="Arial" panose="020B0604020202020204" pitchFamily="34" charset="0"/>
                <a:cs typeface="Arial" panose="020B0604020202020204" pitchFamily="34" charset="0"/>
              </a:rPr>
              <a:t>1/ الائتمان التجاري من جانب الدائنيين التجاريين</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يتمثل في قيام منشأة الأعمال بالحصول على السلع والخدمات التي تحتاج إليها في أنشطتها وعملياتها التشغيلية على الحساب مثل المشتريات الآجلة.</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على أن يتم سداد قيمة هذه المشتريات الآجلة بعد فترة زمنية معينة تمتد لفترة متوسطها من 30 إلى 60 يوم.</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لايتم حساب فوائد.</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يمنح خصم نقدي لتشجيع تعجيل السداد.</a:t>
            </a:r>
            <a:endParaRPr lang="ar-S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12</a:t>
            </a:fld>
            <a:endParaRPr lang="ar-SA"/>
          </a:p>
        </p:txBody>
      </p:sp>
    </p:spTree>
    <p:extLst>
      <p:ext uri="{BB962C8B-B14F-4D97-AF65-F5344CB8AC3E}">
        <p14:creationId xmlns:p14="http://schemas.microsoft.com/office/powerpoint/2010/main" val="3898724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764704"/>
            <a:ext cx="7560840" cy="5400600"/>
          </a:xfrm>
        </p:spPr>
        <p:txBody>
          <a:bodyPr>
            <a:normAutofit lnSpcReduction="10000"/>
          </a:bodyPr>
          <a:lstStyle/>
          <a:p>
            <a:pPr marL="68580" indent="0">
              <a:buNone/>
            </a:pPr>
            <a:r>
              <a:rPr lang="ar-SA" u="sng" dirty="0" smtClean="0">
                <a:latin typeface="Arial" panose="020B0604020202020204" pitchFamily="34" charset="0"/>
                <a:cs typeface="Arial" panose="020B0604020202020204" pitchFamily="34" charset="0"/>
              </a:rPr>
              <a:t>2/ الائتمان غير </a:t>
            </a:r>
            <a:r>
              <a:rPr lang="ar-SA" u="sng" dirty="0">
                <a:latin typeface="Arial" panose="020B0604020202020204" pitchFamily="34" charset="0"/>
                <a:cs typeface="Arial" panose="020B0604020202020204" pitchFamily="34" charset="0"/>
              </a:rPr>
              <a:t>التجاري من جانب الدائنيين </a:t>
            </a:r>
            <a:r>
              <a:rPr lang="ar-SA" u="sng" dirty="0" smtClean="0">
                <a:latin typeface="Arial" panose="020B0604020202020204" pitchFamily="34" charset="0"/>
                <a:cs typeface="Arial" panose="020B0604020202020204" pitchFamily="34" charset="0"/>
              </a:rPr>
              <a:t>غير التجاريين (المقرضين)</a:t>
            </a:r>
            <a:endParaRPr lang="ar-SA" u="sng"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يتمثل في </a:t>
            </a:r>
            <a:r>
              <a:rPr lang="ar-SA" dirty="0" smtClean="0">
                <a:latin typeface="Arial" panose="020B0604020202020204" pitchFamily="34" charset="0"/>
                <a:cs typeface="Arial" panose="020B0604020202020204" pitchFamily="34" charset="0"/>
              </a:rPr>
              <a:t>قيام منشأة الأعمال بالحصول على قروض لمدة محددة مع الإلتزام بسداد أصل القرض والفوائد المستحقة في تاريخ الإستحقاق.</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يمكن تقسيم الائتمان غير التجاري على المدى الزمني الذي يجب فيه سداد قيمة القرض والفوائد الى نوعين:</a:t>
            </a:r>
          </a:p>
          <a:p>
            <a:pPr marL="365760" lvl="1" indent="0">
              <a:buNone/>
            </a:pPr>
            <a:r>
              <a:rPr lang="ar-SA" b="1" dirty="0" smtClean="0">
                <a:latin typeface="Arial" panose="020B0604020202020204" pitchFamily="34" charset="0"/>
                <a:cs typeface="Arial" panose="020B0604020202020204" pitchFamily="34" charset="0"/>
              </a:rPr>
              <a:t>أ- الائتمان قصير الأجل: </a:t>
            </a:r>
          </a:p>
          <a:p>
            <a:pPr lvl="1">
              <a:buFont typeface="Arial" panose="020B0604020202020204" pitchFamily="34" charset="0"/>
              <a:buChar char="•"/>
            </a:pPr>
            <a:r>
              <a:rPr lang="ar-SA" dirty="0" smtClean="0">
                <a:latin typeface="Arial" panose="020B0604020202020204" pitchFamily="34" charset="0"/>
                <a:cs typeface="Arial" panose="020B0604020202020204" pitchFamily="34" charset="0"/>
              </a:rPr>
              <a:t>القروض التي يجب سدادها خلال سنة مالية أو أقل.</a:t>
            </a:r>
          </a:p>
          <a:p>
            <a:pPr lvl="1">
              <a:buFont typeface="Arial" panose="020B0604020202020204" pitchFamily="34" charset="0"/>
              <a:buChar char="•"/>
            </a:pPr>
            <a:r>
              <a:rPr lang="ar-SA" dirty="0" smtClean="0">
                <a:latin typeface="Arial" panose="020B0604020202020204" pitchFamily="34" charset="0"/>
                <a:cs typeface="Arial" panose="020B0604020202020204" pitchFamily="34" charset="0"/>
              </a:rPr>
              <a:t>يتم الحصول عليه من البنوك دون ضمانات او مقابل ضمانات معينة.</a:t>
            </a:r>
          </a:p>
          <a:p>
            <a:pPr lvl="1">
              <a:buFont typeface="Arial" panose="020B0604020202020204" pitchFamily="34" charset="0"/>
              <a:buChar char="•"/>
            </a:pPr>
            <a:r>
              <a:rPr lang="ar-SA" dirty="0" smtClean="0">
                <a:latin typeface="Arial" panose="020B0604020202020204" pitchFamily="34" charset="0"/>
                <a:cs typeface="Arial" panose="020B0604020202020204" pitchFamily="34" charset="0"/>
              </a:rPr>
              <a:t>قد يتم الحصول عليه عن طريق خصم أو قطع الأوراق التجارية لدى البنوك.</a:t>
            </a:r>
          </a:p>
          <a:p>
            <a:pPr marL="365760" lvl="1" indent="0">
              <a:buNone/>
            </a:pPr>
            <a:r>
              <a:rPr lang="ar-SA" b="1" dirty="0" smtClean="0">
                <a:latin typeface="Arial" panose="020B0604020202020204" pitchFamily="34" charset="0"/>
                <a:cs typeface="Arial" panose="020B0604020202020204" pitchFamily="34" charset="0"/>
              </a:rPr>
              <a:t>ب- الائتمان طويل الأجل:</a:t>
            </a:r>
          </a:p>
          <a:p>
            <a:pPr lvl="1">
              <a:buFont typeface="Arial" panose="020B0604020202020204" pitchFamily="34" charset="0"/>
              <a:buChar char="•"/>
            </a:pPr>
            <a:r>
              <a:rPr lang="ar-SA" dirty="0" smtClean="0">
                <a:latin typeface="Arial" panose="020B0604020202020204" pitchFamily="34" charset="0"/>
                <a:cs typeface="Arial" panose="020B0604020202020204" pitchFamily="34" charset="0"/>
              </a:rPr>
              <a:t>القروض التي يجب سدادها خلال مدى زمني أطول من السنة المالية.</a:t>
            </a:r>
          </a:p>
          <a:p>
            <a:pPr lvl="1">
              <a:buFont typeface="Arial" panose="020B0604020202020204" pitchFamily="34" charset="0"/>
              <a:buChar char="•"/>
            </a:pPr>
            <a:r>
              <a:rPr lang="ar-SA" dirty="0" smtClean="0">
                <a:latin typeface="Arial" panose="020B0604020202020204" pitchFamily="34" charset="0"/>
                <a:cs typeface="Arial" panose="020B0604020202020204" pitchFamily="34" charset="0"/>
              </a:rPr>
              <a:t>يتم الحصول عليه من المؤسسات المالية في شكل قروض أو من شركات التأمين في شكل سندات.</a:t>
            </a:r>
          </a:p>
          <a:p>
            <a:pPr lvl="1">
              <a:buFont typeface="Arial" panose="020B0604020202020204" pitchFamily="34" charset="0"/>
              <a:buChar char="•"/>
            </a:pPr>
            <a:r>
              <a:rPr lang="ar-SA" dirty="0" smtClean="0">
                <a:latin typeface="Arial" panose="020B0604020202020204" pitchFamily="34" charset="0"/>
                <a:cs typeface="Arial" panose="020B0604020202020204" pitchFamily="34" charset="0"/>
              </a:rPr>
              <a:t>التأجير التمويلي يعد من أنواع الائتمان طويل الأجل.</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13</a:t>
            </a:fld>
            <a:endParaRPr lang="ar-SA"/>
          </a:p>
        </p:txBody>
      </p:sp>
    </p:spTree>
    <p:extLst>
      <p:ext uri="{BB962C8B-B14F-4D97-AF65-F5344CB8AC3E}">
        <p14:creationId xmlns:p14="http://schemas.microsoft.com/office/powerpoint/2010/main" val="3998884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340768"/>
            <a:ext cx="7560840" cy="4752528"/>
          </a:xfrm>
        </p:spPr>
        <p:txBody>
          <a:bodyPr/>
          <a:lstStyle/>
          <a:p>
            <a:pPr>
              <a:buFont typeface="Wingdings" panose="05000000000000000000" pitchFamily="2" charset="2"/>
              <a:buChar char="q"/>
            </a:pPr>
            <a:r>
              <a:rPr lang="ar-SA" dirty="0" smtClean="0">
                <a:latin typeface="Arial" panose="020B0604020202020204" pitchFamily="34" charset="0"/>
                <a:cs typeface="Arial" panose="020B0604020202020204" pitchFamily="34" charset="0"/>
              </a:rPr>
              <a:t>يركز التحليل الائتماني على الجدارة الائتمانية أي مدى قدرة المقترض على الوفاء بالتزاماته الائتمانية المتمثله في أصل الدين والفوائد المستحقه.</a:t>
            </a:r>
          </a:p>
          <a:p>
            <a:pPr>
              <a:buFont typeface="Wingdings" panose="05000000000000000000" pitchFamily="2" charset="2"/>
              <a:buChar char="q"/>
            </a:pPr>
            <a:r>
              <a:rPr lang="ar-SA" dirty="0" smtClean="0">
                <a:latin typeface="Arial" panose="020B0604020202020204" pitchFamily="34" charset="0"/>
                <a:cs typeface="Arial" panose="020B0604020202020204" pitchFamily="34" charset="0"/>
              </a:rPr>
              <a:t>كما يركز على المخاطرة لا على الربحية في حد ذاتها، فالتغير الحاد في الأرباح أكثر أهمية في التحليل الائتماني من مستوى الأرباح.</a:t>
            </a:r>
          </a:p>
          <a:p>
            <a:pPr>
              <a:buFont typeface="Wingdings" panose="05000000000000000000" pitchFamily="2" charset="2"/>
              <a:buChar char="q"/>
            </a:pPr>
            <a:r>
              <a:rPr lang="ar-SA" dirty="0" smtClean="0">
                <a:latin typeface="Arial" panose="020B0604020202020204" pitchFamily="34" charset="0"/>
                <a:cs typeface="Arial" panose="020B0604020202020204" pitchFamily="34" charset="0"/>
              </a:rPr>
              <a:t>يقوم التحليل الائتماني على تحليل كل من السيولة والملاءة</a:t>
            </a:r>
          </a:p>
          <a:p>
            <a:pPr marL="365760" lvl="1" indent="0">
              <a:buNone/>
            </a:pPr>
            <a:r>
              <a:rPr lang="ar-SA" sz="2400" dirty="0" smtClean="0">
                <a:latin typeface="Arial" panose="020B0604020202020204" pitchFamily="34" charset="0"/>
                <a:cs typeface="Arial" panose="020B0604020202020204" pitchFamily="34" charset="0"/>
              </a:rPr>
              <a:t>السيولة      مدى مقدرة الشركة على توفير السيولة النقدية في المدى الزمني قصير الأجل من أجل الوفاء بالتزاماتها.</a:t>
            </a:r>
          </a:p>
          <a:p>
            <a:pPr marL="365760" lvl="1" indent="0">
              <a:buNone/>
            </a:pPr>
            <a:r>
              <a:rPr lang="ar-SA" sz="2400" dirty="0" smtClean="0">
                <a:latin typeface="Arial" panose="020B0604020202020204" pitchFamily="34" charset="0"/>
                <a:cs typeface="Arial" panose="020B0604020202020204" pitchFamily="34" charset="0"/>
              </a:rPr>
              <a:t>الملاءة      مدى مقدرة الشركة على سداد التزاماتها طويلة الأجل.</a:t>
            </a:r>
          </a:p>
        </p:txBody>
      </p:sp>
      <p:sp>
        <p:nvSpPr>
          <p:cNvPr id="4" name="Slide Number Placeholder 3"/>
          <p:cNvSpPr>
            <a:spLocks noGrp="1"/>
          </p:cNvSpPr>
          <p:nvPr>
            <p:ph type="sldNum" sz="quarter" idx="12"/>
          </p:nvPr>
        </p:nvSpPr>
        <p:spPr/>
        <p:txBody>
          <a:bodyPr/>
          <a:lstStyle/>
          <a:p>
            <a:fld id="{4276A7A3-C242-4E51-800E-E3B4A80E3CF8}" type="slidenum">
              <a:rPr lang="ar-SA" smtClean="0"/>
              <a:t>14</a:t>
            </a:fld>
            <a:endParaRPr lang="ar-SA"/>
          </a:p>
        </p:txBody>
      </p:sp>
      <p:cxnSp>
        <p:nvCxnSpPr>
          <p:cNvPr id="6" name="Straight Arrow Connector 5"/>
          <p:cNvCxnSpPr/>
          <p:nvPr/>
        </p:nvCxnSpPr>
        <p:spPr>
          <a:xfrm flipH="1">
            <a:off x="6749329" y="3645024"/>
            <a:ext cx="36004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6804248" y="4437112"/>
            <a:ext cx="36004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4929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052736"/>
            <a:ext cx="7632848" cy="745152"/>
          </a:xfrm>
        </p:spPr>
        <p:txBody>
          <a:bodyPr>
            <a:normAutofit fontScale="90000"/>
          </a:bodyPr>
          <a:lstStyle/>
          <a:p>
            <a:pPr algn="r"/>
            <a:r>
              <a:rPr lang="ar-SA" sz="2400" u="sng" dirty="0" smtClean="0">
                <a:latin typeface="Arial" panose="020B0604020202020204" pitchFamily="34" charset="0"/>
                <a:cs typeface="Arial" panose="020B0604020202020204" pitchFamily="34" charset="0"/>
              </a:rPr>
              <a:t>فيما يتعلق بمعايير وأدوات التحليل الائتماني فإنها تختلف حسب مدة الائتمان وشكله وغرضه على النحو التالي:</a:t>
            </a:r>
            <a:endParaRPr lang="ar-SA" sz="24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7584" y="1916832"/>
            <a:ext cx="7560840" cy="4203829"/>
          </a:xfrm>
        </p:spPr>
        <p:txBody>
          <a:bodyPr>
            <a:normAutofit/>
          </a:bodyPr>
          <a:lstStyle/>
          <a:p>
            <a:pPr marL="68580" indent="0">
              <a:buNone/>
            </a:pPr>
            <a:r>
              <a:rPr lang="ar-SA" sz="2200" b="1" dirty="0" smtClean="0">
                <a:latin typeface="Arial" panose="020B0604020202020204" pitchFamily="34" charset="0"/>
                <a:cs typeface="Arial" panose="020B0604020202020204" pitchFamily="34" charset="0"/>
              </a:rPr>
              <a:t>أولاً: الائتمان قصير الأجل: </a:t>
            </a:r>
            <a:r>
              <a:rPr lang="ar-SA" sz="2200" dirty="0" smtClean="0">
                <a:latin typeface="Arial" panose="020B0604020202020204" pitchFamily="34" charset="0"/>
                <a:cs typeface="Arial" panose="020B0604020202020204" pitchFamily="34" charset="0"/>
              </a:rPr>
              <a:t>ينصب اهتمام الدائنين على:</a:t>
            </a:r>
          </a:p>
          <a:p>
            <a:pPr lvl="1">
              <a:buFont typeface="Wingdings" panose="05000000000000000000" pitchFamily="2" charset="2"/>
              <a:buChar char="§"/>
            </a:pPr>
            <a:r>
              <a:rPr lang="ar-SA" dirty="0" smtClean="0">
                <a:latin typeface="Arial" panose="020B0604020202020204" pitchFamily="34" charset="0"/>
                <a:cs typeface="Arial" panose="020B0604020202020204" pitchFamily="34" charset="0"/>
              </a:rPr>
              <a:t>الوضع المالي الحالي للشركة.</a:t>
            </a:r>
          </a:p>
          <a:p>
            <a:pPr lvl="1">
              <a:buFont typeface="Wingdings" panose="05000000000000000000" pitchFamily="2" charset="2"/>
              <a:buChar char="§"/>
            </a:pPr>
            <a:r>
              <a:rPr lang="ar-SA" dirty="0" smtClean="0">
                <a:latin typeface="Arial" panose="020B0604020202020204" pitchFamily="34" charset="0"/>
                <a:cs typeface="Arial" panose="020B0604020202020204" pitchFamily="34" charset="0"/>
              </a:rPr>
              <a:t>تدفقاتها النقدية.</a:t>
            </a:r>
          </a:p>
          <a:p>
            <a:pPr lvl="1">
              <a:buFont typeface="Wingdings" panose="05000000000000000000" pitchFamily="2" charset="2"/>
              <a:buChar char="§"/>
            </a:pPr>
            <a:r>
              <a:rPr lang="ar-SA" dirty="0" smtClean="0">
                <a:latin typeface="Arial" panose="020B0604020202020204" pitchFamily="34" charset="0"/>
                <a:cs typeface="Arial" panose="020B0604020202020204" pitchFamily="34" charset="0"/>
              </a:rPr>
              <a:t>سيولة الأصول المتداولة ومدى قابليتها للتحول إلى نقدية سائلة بسرعة وسهولة دون أن يترتب على ذلك خسائر جوهرية.</a:t>
            </a:r>
          </a:p>
          <a:p>
            <a:pPr marL="68580" indent="0">
              <a:buNone/>
            </a:pPr>
            <a:r>
              <a:rPr lang="ar-SA" sz="2200" b="1" dirty="0" smtClean="0">
                <a:latin typeface="Arial" panose="020B0604020202020204" pitchFamily="34" charset="0"/>
                <a:cs typeface="Arial" panose="020B0604020202020204" pitchFamily="34" charset="0"/>
              </a:rPr>
              <a:t>ثانياً: الائتمان طويل الأجل: </a:t>
            </a:r>
            <a:r>
              <a:rPr lang="ar-SA" sz="2200" dirty="0" smtClean="0">
                <a:latin typeface="Arial" panose="020B0604020202020204" pitchFamily="34" charset="0"/>
                <a:cs typeface="Arial" panose="020B0604020202020204" pitchFamily="34" charset="0"/>
              </a:rPr>
              <a:t>يحتاج الدائنون الى تحليل أكثر تفصيلاً ونظرة مستقبلية أكثر عمقاً، ويشتمل على:</a:t>
            </a:r>
          </a:p>
          <a:p>
            <a:pPr lvl="1">
              <a:buFont typeface="Wingdings" panose="05000000000000000000" pitchFamily="2" charset="2"/>
              <a:buChar char="§"/>
            </a:pPr>
            <a:r>
              <a:rPr lang="ar-SA" dirty="0" smtClean="0">
                <a:latin typeface="Arial" panose="020B0604020202020204" pitchFamily="34" charset="0"/>
                <a:cs typeface="Arial" panose="020B0604020202020204" pitchFamily="34" charset="0"/>
              </a:rPr>
              <a:t>توقعات التدفقات النقدية.</a:t>
            </a:r>
          </a:p>
          <a:p>
            <a:pPr lvl="1">
              <a:buFont typeface="Wingdings" panose="05000000000000000000" pitchFamily="2" charset="2"/>
              <a:buChar char="§"/>
            </a:pPr>
            <a:r>
              <a:rPr lang="ar-SA" dirty="0" smtClean="0">
                <a:latin typeface="Arial" panose="020B0604020202020204" pitchFamily="34" charset="0"/>
                <a:cs typeface="Arial" panose="020B0604020202020204" pitchFamily="34" charset="0"/>
              </a:rPr>
              <a:t>تقييم الربحية المستقبلية.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15</a:t>
            </a:fld>
            <a:endParaRPr lang="ar-SA"/>
          </a:p>
        </p:txBody>
      </p:sp>
    </p:spTree>
    <p:extLst>
      <p:ext uri="{BB962C8B-B14F-4D97-AF65-F5344CB8AC3E}">
        <p14:creationId xmlns:p14="http://schemas.microsoft.com/office/powerpoint/2010/main" val="3799856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268760"/>
            <a:ext cx="7632848" cy="4536504"/>
          </a:xfrm>
        </p:spPr>
        <p:txBody>
          <a:bodyPr/>
          <a:lstStyle/>
          <a:p>
            <a:pPr>
              <a:buFont typeface="Wingdings" panose="05000000000000000000" pitchFamily="2" charset="2"/>
              <a:buChar char="q"/>
            </a:pPr>
            <a:r>
              <a:rPr lang="ar-SA" dirty="0" smtClean="0">
                <a:latin typeface="Arial" panose="020B0604020202020204" pitchFamily="34" charset="0"/>
                <a:cs typeface="Arial" panose="020B0604020202020204" pitchFamily="34" charset="0"/>
              </a:rPr>
              <a:t> تأتي الديون الممتازة في المقدمة فيما يتعلق بأولوية السداد يليها الديون برهن ثم الديون العادية.</a:t>
            </a:r>
          </a:p>
          <a:p>
            <a:pPr>
              <a:buFont typeface="Wingdings" panose="05000000000000000000" pitchFamily="2" charset="2"/>
              <a:buChar char="q"/>
            </a:pPr>
            <a:r>
              <a:rPr lang="ar-SA" dirty="0" smtClean="0">
                <a:latin typeface="Arial" panose="020B0604020202020204" pitchFamily="34" charset="0"/>
                <a:cs typeface="Arial" panose="020B0604020202020204" pitchFamily="34" charset="0"/>
              </a:rPr>
              <a:t>إن اجراء التحليل الإئتماني يتم في سياق عدد من القرارات أهمها:</a:t>
            </a:r>
          </a:p>
          <a:p>
            <a:pPr marL="822960" lvl="1" indent="-457200">
              <a:buFont typeface="+mj-lt"/>
              <a:buAutoNum type="arabicPeriod"/>
            </a:pPr>
            <a:r>
              <a:rPr lang="ar-SA" dirty="0" smtClean="0">
                <a:latin typeface="Arial" panose="020B0604020202020204" pitchFamily="34" charset="0"/>
                <a:cs typeface="Arial" panose="020B0604020202020204" pitchFamily="34" charset="0"/>
              </a:rPr>
              <a:t>قرار منح الائتمان من جانب البنوك التجارية.</a:t>
            </a:r>
          </a:p>
          <a:p>
            <a:pPr marL="822960" lvl="1" indent="-457200">
              <a:buFont typeface="+mj-lt"/>
              <a:buAutoNum type="arabicPeriod"/>
            </a:pPr>
            <a:r>
              <a:rPr lang="ar-SA" dirty="0" smtClean="0">
                <a:latin typeface="Arial" panose="020B0604020202020204" pitchFamily="34" charset="0"/>
                <a:cs typeface="Arial" panose="020B0604020202020204" pitchFamily="34" charset="0"/>
              </a:rPr>
              <a:t>محللو الإستثمار والمستثمرون عند الرغبة في شراء سندات.</a:t>
            </a:r>
          </a:p>
          <a:p>
            <a:pPr marL="822960" lvl="1" indent="-457200">
              <a:buFont typeface="+mj-lt"/>
              <a:buAutoNum type="arabicPeriod"/>
            </a:pPr>
            <a:r>
              <a:rPr lang="ar-SA" dirty="0" smtClean="0">
                <a:latin typeface="Arial" panose="020B0604020202020204" pitchFamily="34" charset="0"/>
                <a:cs typeface="Arial" panose="020B0604020202020204" pitchFamily="34" charset="0"/>
              </a:rPr>
              <a:t>وكالات التصنيف الائتماني عند القيام بالتقويم الدوري للشركات.</a:t>
            </a:r>
          </a:p>
          <a:p>
            <a:pPr marL="822960" lvl="1" indent="-457200">
              <a:buFont typeface="+mj-lt"/>
              <a:buAutoNum type="arabicPeriod"/>
            </a:pPr>
            <a:r>
              <a:rPr lang="ar-SA" dirty="0" smtClean="0">
                <a:latin typeface="Arial" panose="020B0604020202020204" pitchFamily="34" charset="0"/>
                <a:cs typeface="Arial" panose="020B0604020202020204" pitchFamily="34" charset="0"/>
              </a:rPr>
              <a:t>الموردون.</a:t>
            </a:r>
          </a:p>
          <a:p>
            <a:pPr marL="822960" lvl="1" indent="-457200">
              <a:buFont typeface="+mj-lt"/>
              <a:buAutoNum type="arabicPeriod"/>
            </a:pPr>
            <a:r>
              <a:rPr lang="ar-SA" dirty="0" smtClean="0">
                <a:latin typeface="Arial" panose="020B0604020202020204" pitchFamily="34" charset="0"/>
                <a:cs typeface="Arial" panose="020B0604020202020204" pitchFamily="34" charset="0"/>
              </a:rPr>
              <a:t>المراجعون الخارجيون.</a:t>
            </a:r>
          </a:p>
          <a:p>
            <a:pPr marL="822960" lvl="1" indent="-457200">
              <a:buFont typeface="+mj-lt"/>
              <a:buAutoNum type="arabicPeriod"/>
            </a:pPr>
            <a:r>
              <a:rPr lang="ar-SA" dirty="0" smtClean="0">
                <a:latin typeface="Arial" panose="020B0604020202020204" pitchFamily="34" charset="0"/>
                <a:cs typeface="Arial" panose="020B0604020202020204" pitchFamily="34" charset="0"/>
              </a:rPr>
              <a:t>إدارة التمويل والموازنة داخل الشركة.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16</a:t>
            </a:fld>
            <a:endParaRPr lang="ar-SA"/>
          </a:p>
        </p:txBody>
      </p:sp>
    </p:spTree>
    <p:extLst>
      <p:ext uri="{BB962C8B-B14F-4D97-AF65-F5344CB8AC3E}">
        <p14:creationId xmlns:p14="http://schemas.microsoft.com/office/powerpoint/2010/main" val="40221226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0"/>
            <a:ext cx="7024744" cy="613872"/>
          </a:xfrm>
        </p:spPr>
        <p:txBody>
          <a:bodyPr>
            <a:normAutofit fontScale="90000"/>
          </a:bodyPr>
          <a:lstStyle/>
          <a:p>
            <a:pPr algn="r"/>
            <a:r>
              <a:rPr lang="ar-SA" u="sng" dirty="0" smtClean="0">
                <a:latin typeface="Arial" panose="020B0604020202020204" pitchFamily="34" charset="0"/>
                <a:cs typeface="Arial" panose="020B0604020202020204" pitchFamily="34" charset="0"/>
              </a:rPr>
              <a:t>3- </a:t>
            </a:r>
            <a:r>
              <a:rPr lang="ar-SA" u="sng" dirty="0">
                <a:latin typeface="Arial" panose="020B0604020202020204" pitchFamily="34" charset="0"/>
                <a:cs typeface="Arial" panose="020B0604020202020204" pitchFamily="34" charset="0"/>
              </a:rPr>
              <a:t>التحليل </a:t>
            </a:r>
            <a:r>
              <a:rPr lang="ar-SA" u="sng" dirty="0" smtClean="0">
                <a:latin typeface="Arial" panose="020B0604020202020204" pitchFamily="34" charset="0"/>
                <a:cs typeface="Arial" panose="020B0604020202020204" pitchFamily="34" charset="0"/>
              </a:rPr>
              <a:t>التجاري لأغراض الإدارة والرقابة</a:t>
            </a:r>
            <a:endParaRPr lang="ar-SA" dirty="0"/>
          </a:p>
        </p:txBody>
      </p:sp>
      <p:sp>
        <p:nvSpPr>
          <p:cNvPr id="3" name="Content Placeholder 2"/>
          <p:cNvSpPr>
            <a:spLocks noGrp="1"/>
          </p:cNvSpPr>
          <p:nvPr>
            <p:ph idx="1"/>
          </p:nvPr>
        </p:nvSpPr>
        <p:spPr>
          <a:xfrm>
            <a:off x="755576" y="1700808"/>
            <a:ext cx="7704856" cy="4464496"/>
          </a:xfrm>
        </p:spPr>
        <p:txBody>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ينصب اهتمام مديري المنشآت في التركيز على الوضع المالي والربحية ومستقبل الشركة.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إن كل من التحليل التجاري وتحليل التقارير المالية يتبنى ما يمكن أن يطلق عليه </a:t>
            </a:r>
            <a:r>
              <a:rPr lang="ar-SA" u="sng" dirty="0" smtClean="0">
                <a:latin typeface="Arial" panose="020B0604020202020204" pitchFamily="34" charset="0"/>
                <a:cs typeface="Arial" panose="020B0604020202020204" pitchFamily="34" charset="0"/>
              </a:rPr>
              <a:t>(المنظورالخارجي للشركة)</a:t>
            </a:r>
            <a:r>
              <a:rPr lang="ar-SA" dirty="0" smtClean="0">
                <a:latin typeface="Arial" panose="020B0604020202020204" pitchFamily="34" charset="0"/>
                <a:cs typeface="Arial" panose="020B0604020202020204" pitchFamily="34" charset="0"/>
              </a:rPr>
              <a:t> بمعنى كيف يجب أن ينظر المستثمرون والدائنون إلى الشركة وهذه النظرية تحقق العديد من الفوائد منها:</a:t>
            </a:r>
          </a:p>
          <a:p>
            <a:pPr marL="525780" indent="-457200">
              <a:buFont typeface="+mj-cs"/>
              <a:buAutoNum type="arabic1Minus"/>
            </a:pPr>
            <a:r>
              <a:rPr lang="ar-SA" dirty="0" smtClean="0">
                <a:latin typeface="Arial" panose="020B0604020202020204" pitchFamily="34" charset="0"/>
                <a:cs typeface="Arial" panose="020B0604020202020204" pitchFamily="34" charset="0"/>
              </a:rPr>
              <a:t>تعزيز موقف الإدارة فيما يتعلق بسياسات الإفصاح المحاسبية.</a:t>
            </a:r>
          </a:p>
          <a:p>
            <a:pPr marL="525780" indent="-457200">
              <a:buFont typeface="+mj-cs"/>
              <a:buAutoNum type="arabic1Minus"/>
            </a:pPr>
            <a:r>
              <a:rPr lang="ar-SA" dirty="0" smtClean="0">
                <a:latin typeface="Arial" panose="020B0604020202020204" pitchFamily="34" charset="0"/>
                <a:cs typeface="Arial" panose="020B0604020202020204" pitchFamily="34" charset="0"/>
              </a:rPr>
              <a:t>مد الإدارة بالمعلومات الموثوقة التي </a:t>
            </a:r>
            <a:r>
              <a:rPr lang="ar-SA" u="sng" dirty="0" smtClean="0">
                <a:latin typeface="Arial" panose="020B0604020202020204" pitchFamily="34" charset="0"/>
                <a:cs typeface="Arial" panose="020B0604020202020204" pitchFamily="34" charset="0"/>
              </a:rPr>
              <a:t>تساعد</a:t>
            </a:r>
            <a:r>
              <a:rPr lang="ar-SA" dirty="0" smtClean="0">
                <a:latin typeface="Arial" panose="020B0604020202020204" pitchFamily="34" charset="0"/>
                <a:cs typeface="Arial" panose="020B0604020202020204" pitchFamily="34" charset="0"/>
              </a:rPr>
              <a:t> على إجراء التغييرات الاستراتيجية في الأنشطة التشغيلية والإستثمارية والتمويلية.</a:t>
            </a:r>
          </a:p>
          <a:p>
            <a:pPr marL="525780" indent="-457200">
              <a:buFont typeface="+mj-cs"/>
              <a:buAutoNum type="arabic1Minus"/>
            </a:pPr>
            <a:r>
              <a:rPr lang="ar-SA" dirty="0" smtClean="0">
                <a:latin typeface="Arial" panose="020B0604020202020204" pitchFamily="34" charset="0"/>
                <a:cs typeface="Arial" panose="020B0604020202020204" pitchFamily="34" charset="0"/>
              </a:rPr>
              <a:t>مد الإدارة بالمعلومات الموثقة التي </a:t>
            </a:r>
            <a:r>
              <a:rPr lang="ar-SA" u="sng" dirty="0" smtClean="0">
                <a:latin typeface="Arial" panose="020B0604020202020204" pitchFamily="34" charset="0"/>
                <a:cs typeface="Arial" panose="020B0604020202020204" pitchFamily="34" charset="0"/>
              </a:rPr>
              <a:t>تبرر</a:t>
            </a:r>
            <a:r>
              <a:rPr lang="ar-SA" dirty="0" smtClean="0">
                <a:latin typeface="Arial" panose="020B0604020202020204" pitchFamily="34" charset="0"/>
                <a:cs typeface="Arial" panose="020B0604020202020204" pitchFamily="34" charset="0"/>
              </a:rPr>
              <a:t> الإعتراف بالتغييرات الإستراتيجية وتوقيت حدوثها.</a:t>
            </a:r>
          </a:p>
        </p:txBody>
      </p:sp>
      <p:sp>
        <p:nvSpPr>
          <p:cNvPr id="4" name="Slide Number Placeholder 3"/>
          <p:cNvSpPr>
            <a:spLocks noGrp="1"/>
          </p:cNvSpPr>
          <p:nvPr>
            <p:ph type="sldNum" sz="quarter" idx="12"/>
          </p:nvPr>
        </p:nvSpPr>
        <p:spPr/>
        <p:txBody>
          <a:bodyPr/>
          <a:lstStyle/>
          <a:p>
            <a:fld id="{4276A7A3-C242-4E51-800E-E3B4A80E3CF8}" type="slidenum">
              <a:rPr lang="ar-SA" smtClean="0"/>
              <a:t>17</a:t>
            </a:fld>
            <a:endParaRPr lang="ar-SA"/>
          </a:p>
        </p:txBody>
      </p:sp>
    </p:spTree>
    <p:extLst>
      <p:ext uri="{BB962C8B-B14F-4D97-AF65-F5344CB8AC3E}">
        <p14:creationId xmlns:p14="http://schemas.microsoft.com/office/powerpoint/2010/main" val="3244146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700808"/>
            <a:ext cx="7200916" cy="4275837"/>
          </a:xfrm>
        </p:spPr>
        <p:txBody>
          <a:bodyPr/>
          <a:lstStyle/>
          <a:p>
            <a:pPr marL="68580" indent="0">
              <a:buNone/>
            </a:pPr>
            <a:r>
              <a:rPr lang="ar-SA" dirty="0" smtClean="0">
                <a:latin typeface="Arial" panose="020B0604020202020204" pitchFamily="34" charset="0"/>
                <a:cs typeface="Arial" panose="020B0604020202020204" pitchFamily="34" charset="0"/>
              </a:rPr>
              <a:t>يتم استخدام كل من التحليل التجاري وتحليل القوائم المالية من جانب المديرين لأغراض المقارنة مع المنشآت المنافسة، حيث يتم تقييم درجة الربحية والمخاطرة التي ترتبط بمنشآت الأعمال المنافسة الأمر الذي يسمح بإجراء المقارنة بين منشآت الأعمال المتنافسة فيما يتعلق بنقاط القوة والضعف، وفيما يتعلق بأفضل أداء على مستوى النشاط.</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18</a:t>
            </a:fld>
            <a:endParaRPr lang="ar-SA"/>
          </a:p>
        </p:txBody>
      </p:sp>
    </p:spTree>
    <p:extLst>
      <p:ext uri="{BB962C8B-B14F-4D97-AF65-F5344CB8AC3E}">
        <p14:creationId xmlns:p14="http://schemas.microsoft.com/office/powerpoint/2010/main" val="55550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27664"/>
            <a:ext cx="7488832" cy="1177200"/>
          </a:xfrm>
        </p:spPr>
        <p:txBody>
          <a:bodyPr>
            <a:noAutofit/>
          </a:bodyPr>
          <a:lstStyle/>
          <a:p>
            <a:pPr algn="r"/>
            <a:r>
              <a:rPr lang="ar-SA" sz="3600" u="sng" dirty="0" smtClean="0">
                <a:solidFill>
                  <a:srgbClr val="727CA3"/>
                </a:solidFill>
                <a:latin typeface="Arial" panose="020B0604020202020204" pitchFamily="34" charset="0"/>
                <a:cs typeface="Arial" panose="020B0604020202020204" pitchFamily="34" charset="0"/>
              </a:rPr>
              <a:t>4- </a:t>
            </a:r>
            <a:r>
              <a:rPr lang="ar-SA" sz="3600" u="sng" dirty="0">
                <a:solidFill>
                  <a:srgbClr val="727CA3"/>
                </a:solidFill>
                <a:latin typeface="Arial" panose="020B0604020202020204" pitchFamily="34" charset="0"/>
                <a:cs typeface="Arial" panose="020B0604020202020204" pitchFamily="34" charset="0"/>
              </a:rPr>
              <a:t>التحليل التجاري </a:t>
            </a:r>
            <a:r>
              <a:rPr lang="ar-SA" sz="3600" u="sng" dirty="0" smtClean="0">
                <a:solidFill>
                  <a:srgbClr val="727CA3"/>
                </a:solidFill>
                <a:latin typeface="Arial" panose="020B0604020202020204" pitchFamily="34" charset="0"/>
                <a:cs typeface="Arial" panose="020B0604020202020204" pitchFamily="34" charset="0"/>
              </a:rPr>
              <a:t>لأغراض الاندماج، السيطرة، وإعادة الهيكلة</a:t>
            </a:r>
            <a:endParaRPr lang="ar-SA" sz="3600" dirty="0"/>
          </a:p>
        </p:txBody>
      </p:sp>
      <p:sp>
        <p:nvSpPr>
          <p:cNvPr id="3" name="Content Placeholder 2"/>
          <p:cNvSpPr>
            <a:spLocks noGrp="1"/>
          </p:cNvSpPr>
          <p:nvPr>
            <p:ph idx="1"/>
          </p:nvPr>
        </p:nvSpPr>
        <p:spPr>
          <a:xfrm>
            <a:off x="899592" y="2348880"/>
            <a:ext cx="7344816" cy="3672408"/>
          </a:xfrm>
        </p:spPr>
        <p:txBody>
          <a:bodyPr>
            <a:normAutofit/>
          </a:bodyPr>
          <a:lstStyle/>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يتم القيام بالتحليل التجاري عندما تقوم الشركة بإعادة هيكلة نشاطها من خلال الإندماج أو السيطرة أو تصحيح الأوضاع.</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فقبل تنفيذ عملية الإندماج أو السيطرة فإن الشركة الدامجة أو المسيطرة يجب أن تقرر ما اذا كان الإندماج أو السيطرة يؤديان إلى زيادة في القيمة التي سوف تنتج منهما.</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يجب على الشركة الدامجة أو المسيطرة أن تقدر تكلفة عملية الإندماج أو السيطرة بالإضافة إلى تقدير القيمة الفردية للشركة المندمجة أو المسيطر عليها.</a:t>
            </a:r>
            <a:endParaRPr lang="ar-S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19</a:t>
            </a:fld>
            <a:endParaRPr lang="ar-SA"/>
          </a:p>
        </p:txBody>
      </p:sp>
    </p:spTree>
    <p:extLst>
      <p:ext uri="{BB962C8B-B14F-4D97-AF65-F5344CB8AC3E}">
        <p14:creationId xmlns:p14="http://schemas.microsoft.com/office/powerpoint/2010/main" val="1937320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8224" y="908720"/>
            <a:ext cx="1552018" cy="613872"/>
          </a:xfrm>
        </p:spPr>
        <p:txBody>
          <a:bodyPr>
            <a:normAutofit fontScale="90000"/>
          </a:bodyPr>
          <a:lstStyle/>
          <a:p>
            <a:pPr algn="r"/>
            <a:r>
              <a:rPr lang="ar-SA" b="1" u="sng" dirty="0" smtClean="0">
                <a:latin typeface="Arial" panose="020B0604020202020204" pitchFamily="34" charset="0"/>
                <a:cs typeface="Arial" panose="020B0604020202020204" pitchFamily="34" charset="0"/>
              </a:rPr>
              <a:t>مقـدمـة:</a:t>
            </a:r>
            <a:endParaRPr lang="ar-SA"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7584" y="1628800"/>
            <a:ext cx="7353381" cy="4536504"/>
          </a:xfrm>
        </p:spPr>
        <p:txBody>
          <a:bodyPr>
            <a:noAutofit/>
          </a:bodyPr>
          <a:lstStyle/>
          <a:p>
            <a:pPr marL="68580" indent="0">
              <a:buNone/>
            </a:pPr>
            <a:r>
              <a:rPr lang="ar-SA" sz="2600" dirty="0" smtClean="0">
                <a:latin typeface="Arial" panose="020B0604020202020204" pitchFamily="34" charset="0"/>
                <a:cs typeface="Arial" panose="020B0604020202020204" pitchFamily="34" charset="0"/>
              </a:rPr>
              <a:t>رغم الإهتمام المتزايد بالإستثمار في الأسهم في المملكة، إلا أن سوق الأسهم السعودي مازال يعاني من نقص المعلومات وغياب فئة المحللين المالبيين المهنيين، فالتعامل في السوق يعد من انواع المضاربة العشوائية التي لا تستند على أساس. لذلك صنفت الدراسات السوق السعودي ضمن الأسواق ذات الكفاءة الضعيفة، مما يعني عدم استخدام المعلومات في القرارات الإستثمارية. </a:t>
            </a:r>
          </a:p>
          <a:p>
            <a:pPr marL="68580" indent="0">
              <a:buNone/>
            </a:pPr>
            <a:r>
              <a:rPr lang="ar-SA" sz="2600" dirty="0" smtClean="0">
                <a:latin typeface="Arial" panose="020B0604020202020204" pitchFamily="34" charset="0"/>
                <a:cs typeface="Arial" panose="020B0604020202020204" pitchFamily="34" charset="0"/>
              </a:rPr>
              <a:t>التحليل المالي لتلك المعلومات سوف يرفع من كفاءة السوق ويوجه الموارد المالية إلى الإستثمارات المثلى، لأن تحليل المعلومات المالية سوف يضبط حركة سوق الأسهم من خلال استخدام تلك المعلومات في المفاضلة بين فرص الإستثمار المختلفة.</a:t>
            </a:r>
            <a:endParaRPr lang="ar-S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2</a:t>
            </a:fld>
            <a:endParaRPr lang="ar-SA"/>
          </a:p>
        </p:txBody>
      </p:sp>
    </p:spTree>
    <p:extLst>
      <p:ext uri="{BB962C8B-B14F-4D97-AF65-F5344CB8AC3E}">
        <p14:creationId xmlns:p14="http://schemas.microsoft.com/office/powerpoint/2010/main" val="42888197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24744"/>
            <a:ext cx="7056900" cy="4707885"/>
          </a:xfrm>
        </p:spPr>
        <p:txBody>
          <a:bodyPr>
            <a:normAutofit/>
          </a:bodyPr>
          <a:lstStyle/>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الشركة المندمجة أو المسيطر عليها يجب أن تقوم بعملية تقويم للعرض المقدم وتقرر ما إذا كانت عملية الإندماج أو السيطرة هي في مصلحة الملاك أم لا.</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بالإضافة إلى ماتقدم فإن هناك أطرافاً أخرى تكون في حاجة إلى القيام بالتحليل التجاري لأغراض الإندماج و السيطرة وإعادة الهيكلة مثل البنوك الإستثمارية.</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عمليات الإندماج والسيطرة عادة ماتكون قائمة على أساس القيم الحقيقية المقدرة حتى في حالة توافر أسعار سوقية لأسهم كل من الشركتين المسيطرة والمسيطر عليها، فالقيمة الحقيقية هي الأساس وليست القيمة السوقية.</a:t>
            </a:r>
            <a:endParaRPr lang="ar-S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20</a:t>
            </a:fld>
            <a:endParaRPr lang="ar-SA"/>
          </a:p>
        </p:txBody>
      </p:sp>
    </p:spTree>
    <p:extLst>
      <p:ext uri="{BB962C8B-B14F-4D97-AF65-F5344CB8AC3E}">
        <p14:creationId xmlns:p14="http://schemas.microsoft.com/office/powerpoint/2010/main" val="28449253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024744" cy="757888"/>
          </a:xfrm>
        </p:spPr>
        <p:txBody>
          <a:bodyPr>
            <a:normAutofit fontScale="90000"/>
          </a:bodyPr>
          <a:lstStyle/>
          <a:p>
            <a:pPr algn="r"/>
            <a:r>
              <a:rPr lang="ar-SA" u="sng" dirty="0" smtClean="0">
                <a:solidFill>
                  <a:srgbClr val="727CA3"/>
                </a:solidFill>
                <a:latin typeface="Arial" panose="020B0604020202020204" pitchFamily="34" charset="0"/>
                <a:cs typeface="Arial" panose="020B0604020202020204" pitchFamily="34" charset="0"/>
              </a:rPr>
              <a:t>5- </a:t>
            </a:r>
            <a:r>
              <a:rPr lang="ar-SA" u="sng" dirty="0">
                <a:solidFill>
                  <a:srgbClr val="727CA3"/>
                </a:solidFill>
                <a:latin typeface="Arial" panose="020B0604020202020204" pitchFamily="34" charset="0"/>
                <a:cs typeface="Arial" panose="020B0604020202020204" pitchFamily="34" charset="0"/>
              </a:rPr>
              <a:t>التحليل التجاري </a:t>
            </a:r>
            <a:r>
              <a:rPr lang="ar-SA" u="sng" dirty="0" smtClean="0">
                <a:solidFill>
                  <a:srgbClr val="727CA3"/>
                </a:solidFill>
                <a:latin typeface="Arial" panose="020B0604020202020204" pitchFamily="34" charset="0"/>
                <a:cs typeface="Arial" panose="020B0604020202020204" pitchFamily="34" charset="0"/>
              </a:rPr>
              <a:t>لأغراض الإدارة المالية</a:t>
            </a:r>
            <a:endParaRPr lang="ar-SA" dirty="0"/>
          </a:p>
        </p:txBody>
      </p:sp>
      <p:sp>
        <p:nvSpPr>
          <p:cNvPr id="3" name="Content Placeholder 2"/>
          <p:cNvSpPr>
            <a:spLocks noGrp="1"/>
          </p:cNvSpPr>
          <p:nvPr>
            <p:ph idx="1"/>
          </p:nvPr>
        </p:nvSpPr>
        <p:spPr>
          <a:xfrm>
            <a:off x="971600" y="1916832"/>
            <a:ext cx="7200800" cy="4104456"/>
          </a:xfrm>
        </p:spPr>
        <p:txBody>
          <a:bodyPr>
            <a:normAutofit lnSpcReduction="10000"/>
          </a:bodyPr>
          <a:lstStyle/>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أن المديرين يجب أن يقوموا بعملية تقويم أثر القرارات التمويلية وسياسات توزيع الأرباح على قيمة الشركة.</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يساعد التحليل التجاري على تقييم أثر القرارات التمويلية على كل من الربحية والمخاطرة المستقبلية.</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يتم القيام بالتحليل التجاري قبل قيام الشركة باللجوء إلى أسواق المال للبحث عن التمويل من جانب المستثمرين أو الدائنين والمقرضين والمفاضلة بينهما.</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كما يتم القيام بالتحليل التجاري من قبل قيام الشركة بتنفيذ برامج شراء اسهمها المتداولة بالسوق في حالة ما إذا كانت القيمة السوقية لهذه الأسهم أقل من الازم.</a:t>
            </a:r>
            <a:endParaRPr lang="ar-S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21</a:t>
            </a:fld>
            <a:endParaRPr lang="ar-SA"/>
          </a:p>
        </p:txBody>
      </p:sp>
    </p:spTree>
    <p:extLst>
      <p:ext uri="{BB962C8B-B14F-4D97-AF65-F5344CB8AC3E}">
        <p14:creationId xmlns:p14="http://schemas.microsoft.com/office/powerpoint/2010/main" val="4711319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27664"/>
            <a:ext cx="7416824" cy="1143000"/>
          </a:xfrm>
        </p:spPr>
        <p:txBody>
          <a:bodyPr>
            <a:normAutofit fontScale="90000"/>
          </a:bodyPr>
          <a:lstStyle/>
          <a:p>
            <a:pPr algn="r"/>
            <a:r>
              <a:rPr lang="ar-SA" u="sng" dirty="0">
                <a:solidFill>
                  <a:srgbClr val="727CA3"/>
                </a:solidFill>
                <a:latin typeface="Arial" panose="020B0604020202020204" pitchFamily="34" charset="0"/>
                <a:cs typeface="Arial" panose="020B0604020202020204" pitchFamily="34" charset="0"/>
              </a:rPr>
              <a:t>5- التحليل التجاري </a:t>
            </a:r>
            <a:r>
              <a:rPr lang="ar-SA" u="sng" dirty="0" smtClean="0">
                <a:solidFill>
                  <a:srgbClr val="727CA3"/>
                </a:solidFill>
                <a:latin typeface="Arial" panose="020B0604020202020204" pitchFamily="34" charset="0"/>
                <a:cs typeface="Arial" panose="020B0604020202020204" pitchFamily="34" charset="0"/>
              </a:rPr>
              <a:t>لأغراض دعم أطراف أخرى ذات علاقة:</a:t>
            </a:r>
            <a:endParaRPr lang="ar-SA" dirty="0"/>
          </a:p>
        </p:txBody>
      </p:sp>
      <p:sp>
        <p:nvSpPr>
          <p:cNvPr id="3" name="Content Placeholder 2"/>
          <p:cNvSpPr>
            <a:spLocks noGrp="1"/>
          </p:cNvSpPr>
          <p:nvPr>
            <p:ph idx="1"/>
          </p:nvPr>
        </p:nvSpPr>
        <p:spPr>
          <a:xfrm>
            <a:off x="755576" y="2323652"/>
            <a:ext cx="7560840" cy="3841652"/>
          </a:xfrm>
        </p:spPr>
        <p:txBody>
          <a:bodyPr>
            <a:normAutofit/>
          </a:bodyPr>
          <a:lstStyle/>
          <a:p>
            <a:pPr marL="68580" indent="0">
              <a:buNone/>
            </a:pPr>
            <a:r>
              <a:rPr lang="ar-SA" sz="2600" dirty="0" smtClean="0">
                <a:latin typeface="Arial" panose="020B0604020202020204" pitchFamily="34" charset="0"/>
                <a:cs typeface="Arial" panose="020B0604020202020204" pitchFamily="34" charset="0"/>
              </a:rPr>
              <a:t>من أمثلة الأطراف التي تعتمد على كل من التحليل التجاري وتحليل التقارير المالية:</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المراجعون الخارجيون.. إن تحليل التقارير المالية يعد أداة مهمة لمساعدة المراجع حيث يكشف له عن المناطق التي تحتاج إلى تركيز وعناية أكثر لمراجعتها بأساليب الفحص الأخرى وبالإضافة الى ذلك فإن المراجعين الخارجيين يقومون باستخدام تحليل الإئتمان في تقييم مقدرة المنشأة على الإستمرار في مزاولة النشاط.</a:t>
            </a:r>
            <a:endParaRPr lang="ar-S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22</a:t>
            </a:fld>
            <a:endParaRPr lang="ar-SA"/>
          </a:p>
        </p:txBody>
      </p:sp>
    </p:spTree>
    <p:extLst>
      <p:ext uri="{BB962C8B-B14F-4D97-AF65-F5344CB8AC3E}">
        <p14:creationId xmlns:p14="http://schemas.microsoft.com/office/powerpoint/2010/main" val="29148314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412776"/>
            <a:ext cx="7200800" cy="4608512"/>
          </a:xfrm>
        </p:spPr>
        <p:txBody>
          <a:bodyPr>
            <a:normAutofit/>
          </a:bodyPr>
          <a:lstStyle/>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أعضاء مجلس الإدارة.. عليهم متابعة نشاط الشركة فيما يتعلق بسياسة توزيع الأرباح، واستراتيجيات الشركة، وتعيين المديرين وإقالتهم.</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الجهات الحكومية.</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الموظفون وجمعيات العمال.</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العملاء.</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مقدموا الخدمات القانونية.</a:t>
            </a:r>
            <a:endParaRPr lang="ar-S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23</a:t>
            </a:fld>
            <a:endParaRPr lang="ar-SA"/>
          </a:p>
        </p:txBody>
      </p:sp>
    </p:spTree>
    <p:extLst>
      <p:ext uri="{BB962C8B-B14F-4D97-AF65-F5344CB8AC3E}">
        <p14:creationId xmlns:p14="http://schemas.microsoft.com/office/powerpoint/2010/main" val="18047465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0491" y="942920"/>
            <a:ext cx="7024744" cy="757888"/>
          </a:xfrm>
        </p:spPr>
        <p:txBody>
          <a:bodyPr>
            <a:normAutofit/>
          </a:bodyPr>
          <a:lstStyle/>
          <a:p>
            <a:pPr algn="r"/>
            <a:r>
              <a:rPr lang="ar-SA" sz="3600" b="1" u="sng" dirty="0" smtClean="0">
                <a:latin typeface="Arial" panose="020B0604020202020204" pitchFamily="34" charset="0"/>
                <a:cs typeface="Arial" panose="020B0604020202020204" pitchFamily="34" charset="0"/>
              </a:rPr>
              <a:t>3)-</a:t>
            </a:r>
            <a:r>
              <a:rPr lang="ar-SA" sz="3600" b="1" u="sng" dirty="0" smtClean="0">
                <a:latin typeface="Arial" panose="020B0604020202020204" pitchFamily="34" charset="0"/>
                <a:cs typeface="Arial" panose="020B0604020202020204" pitchFamily="34" charset="0"/>
              </a:rPr>
              <a:t>مكونات (مراحل) </a:t>
            </a:r>
            <a:r>
              <a:rPr lang="ar-SA" sz="3600" b="1" u="sng" dirty="0">
                <a:latin typeface="Arial" panose="020B0604020202020204" pitchFamily="34" charset="0"/>
                <a:cs typeface="Arial" panose="020B0604020202020204" pitchFamily="34" charset="0"/>
              </a:rPr>
              <a:t>التحليل التجاري : </a:t>
            </a:r>
            <a:endParaRPr lang="en-US" sz="3600" u="sng"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1043492" y="1988840"/>
            <a:ext cx="6777317" cy="3699773"/>
          </a:xfrm>
        </p:spPr>
        <p:txBody>
          <a:bodyPr>
            <a:noAutofit/>
          </a:bodyPr>
          <a:lstStyle/>
          <a:p>
            <a:pPr marL="68580" lvl="0" indent="0">
              <a:buNone/>
            </a:pPr>
            <a:r>
              <a:rPr lang="ar-SA" sz="2600" dirty="0" smtClean="0">
                <a:latin typeface="Arial" panose="020B0604020202020204" pitchFamily="34" charset="0"/>
                <a:cs typeface="Arial" panose="020B0604020202020204" pitchFamily="34" charset="0"/>
              </a:rPr>
              <a:t>1- تحليل بيئة </a:t>
            </a:r>
            <a:r>
              <a:rPr lang="ar-SA" sz="2600" dirty="0">
                <a:latin typeface="Arial" panose="020B0604020202020204" pitchFamily="34" charset="0"/>
                <a:cs typeface="Arial" panose="020B0604020202020204" pitchFamily="34" charset="0"/>
              </a:rPr>
              <a:t>الأعمال </a:t>
            </a:r>
            <a:r>
              <a:rPr lang="ar-SA" sz="2600" dirty="0" smtClean="0">
                <a:latin typeface="Arial" panose="020B0604020202020204" pitchFamily="34" charset="0"/>
                <a:cs typeface="Arial" panose="020B0604020202020204" pitchFamily="34" charset="0"/>
              </a:rPr>
              <a:t>والاستراتيجية</a:t>
            </a:r>
          </a:p>
          <a:p>
            <a:pPr marL="640080" lvl="2" indent="0">
              <a:buNone/>
            </a:pPr>
            <a:r>
              <a:rPr lang="ar-SA" sz="2600" dirty="0" smtClean="0">
                <a:latin typeface="Arial" panose="020B0604020202020204" pitchFamily="34" charset="0"/>
                <a:cs typeface="Arial" panose="020B0604020202020204" pitchFamily="34" charset="0"/>
              </a:rPr>
              <a:t> أ- تحليل </a:t>
            </a:r>
            <a:r>
              <a:rPr lang="ar-SA" sz="2600" dirty="0">
                <a:latin typeface="Arial" panose="020B0604020202020204" pitchFamily="34" charset="0"/>
                <a:cs typeface="Arial" panose="020B0604020202020204" pitchFamily="34" charset="0"/>
              </a:rPr>
              <a:t>الصناعة.</a:t>
            </a:r>
            <a:endParaRPr lang="en-US" sz="2600" dirty="0">
              <a:latin typeface="Arial" panose="020B0604020202020204" pitchFamily="34" charset="0"/>
              <a:cs typeface="Arial" panose="020B0604020202020204" pitchFamily="34" charset="0"/>
            </a:endParaRPr>
          </a:p>
          <a:p>
            <a:pPr marL="640080" lvl="2" indent="0">
              <a:buNone/>
            </a:pPr>
            <a:r>
              <a:rPr lang="ar-SA" sz="2600" dirty="0" smtClean="0">
                <a:latin typeface="Arial" panose="020B0604020202020204" pitchFamily="34" charset="0"/>
                <a:cs typeface="Arial" panose="020B0604020202020204" pitchFamily="34" charset="0"/>
              </a:rPr>
              <a:t>ب- تحليل </a:t>
            </a:r>
            <a:r>
              <a:rPr lang="ar-SA" sz="2600" dirty="0">
                <a:latin typeface="Arial" panose="020B0604020202020204" pitchFamily="34" charset="0"/>
                <a:cs typeface="Arial" panose="020B0604020202020204" pitchFamily="34" charset="0"/>
              </a:rPr>
              <a:t>الاستراتيجية.</a:t>
            </a:r>
            <a:endParaRPr lang="en-US" sz="2600" dirty="0">
              <a:latin typeface="Arial" panose="020B0604020202020204" pitchFamily="34" charset="0"/>
              <a:cs typeface="Arial" panose="020B0604020202020204" pitchFamily="34" charset="0"/>
            </a:endParaRPr>
          </a:p>
          <a:p>
            <a:pPr marL="68580" lvl="0" indent="0">
              <a:buNone/>
            </a:pPr>
            <a:r>
              <a:rPr lang="ar-SA" sz="2600" dirty="0" smtClean="0">
                <a:latin typeface="Arial" panose="020B0604020202020204" pitchFamily="34" charset="0"/>
                <a:cs typeface="Arial" panose="020B0604020202020204" pitchFamily="34" charset="0"/>
              </a:rPr>
              <a:t>2- تحليل التقارير </a:t>
            </a:r>
            <a:r>
              <a:rPr lang="ar-SA" sz="2600" dirty="0">
                <a:latin typeface="Arial" panose="020B0604020202020204" pitchFamily="34" charset="0"/>
                <a:cs typeface="Arial" panose="020B0604020202020204" pitchFamily="34" charset="0"/>
              </a:rPr>
              <a:t>المالية.</a:t>
            </a:r>
            <a:endParaRPr lang="en-US" sz="2600" dirty="0">
              <a:latin typeface="Arial" panose="020B0604020202020204" pitchFamily="34" charset="0"/>
              <a:cs typeface="Arial" panose="020B0604020202020204" pitchFamily="34" charset="0"/>
            </a:endParaRPr>
          </a:p>
          <a:p>
            <a:pPr marL="640080" lvl="2" indent="0">
              <a:buNone/>
            </a:pPr>
            <a:r>
              <a:rPr lang="ar-SA" sz="2600" dirty="0" smtClean="0">
                <a:latin typeface="Arial" panose="020B0604020202020204" pitchFamily="34" charset="0"/>
                <a:cs typeface="Arial" panose="020B0604020202020204" pitchFamily="34" charset="0"/>
              </a:rPr>
              <a:t> أ- التحليل المحاسبي</a:t>
            </a:r>
            <a:r>
              <a:rPr lang="ar-SA" sz="2600" dirty="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a:p>
            <a:pPr marL="640080" lvl="2" indent="0">
              <a:buNone/>
            </a:pPr>
            <a:r>
              <a:rPr lang="ar-SA" sz="2600" dirty="0" smtClean="0">
                <a:latin typeface="Arial" panose="020B0604020202020204" pitchFamily="34" charset="0"/>
                <a:cs typeface="Arial" panose="020B0604020202020204" pitchFamily="34" charset="0"/>
              </a:rPr>
              <a:t>ب- التحليل </a:t>
            </a:r>
            <a:r>
              <a:rPr lang="ar-SA" sz="2600" dirty="0">
                <a:latin typeface="Arial" panose="020B0604020202020204" pitchFamily="34" charset="0"/>
                <a:cs typeface="Arial" panose="020B0604020202020204" pitchFamily="34" charset="0"/>
              </a:rPr>
              <a:t>المالي.</a:t>
            </a:r>
            <a:endParaRPr lang="en-US" sz="2600" dirty="0">
              <a:latin typeface="Arial" panose="020B0604020202020204" pitchFamily="34" charset="0"/>
              <a:cs typeface="Arial" panose="020B0604020202020204" pitchFamily="34" charset="0"/>
            </a:endParaRPr>
          </a:p>
          <a:p>
            <a:pPr marL="640080" lvl="2" indent="0">
              <a:buNone/>
            </a:pPr>
            <a:r>
              <a:rPr lang="ar-SA" sz="2600" dirty="0" smtClean="0">
                <a:latin typeface="Arial" panose="020B0604020202020204" pitchFamily="34" charset="0"/>
                <a:cs typeface="Arial" panose="020B0604020202020204" pitchFamily="34" charset="0"/>
              </a:rPr>
              <a:t>جـ - التحليل </a:t>
            </a:r>
            <a:r>
              <a:rPr lang="ar-SA" sz="2600" dirty="0">
                <a:latin typeface="Arial" panose="020B0604020202020204" pitchFamily="34" charset="0"/>
                <a:cs typeface="Arial" panose="020B0604020202020204" pitchFamily="34" charset="0"/>
              </a:rPr>
              <a:t>المستقبلي.</a:t>
            </a:r>
            <a:endParaRPr lang="en-US" sz="2600" dirty="0">
              <a:latin typeface="Arial" panose="020B0604020202020204" pitchFamily="34" charset="0"/>
              <a:cs typeface="Arial" panose="020B0604020202020204" pitchFamily="34" charset="0"/>
            </a:endParaRPr>
          </a:p>
          <a:p>
            <a:pPr marL="68580" lvl="0" indent="0">
              <a:buNone/>
            </a:pPr>
            <a:r>
              <a:rPr lang="ar-SA" sz="2600" dirty="0" smtClean="0">
                <a:latin typeface="Arial" panose="020B0604020202020204" pitchFamily="34" charset="0"/>
                <a:cs typeface="Arial" panose="020B0604020202020204" pitchFamily="34" charset="0"/>
              </a:rPr>
              <a:t>3- التقويم.</a:t>
            </a:r>
            <a:endParaRPr lang="en-US" sz="2600" dirty="0">
              <a:latin typeface="Arial" panose="020B0604020202020204" pitchFamily="34" charset="0"/>
              <a:cs typeface="Arial" panose="020B0604020202020204" pitchFamily="34" charset="0"/>
            </a:endParaRPr>
          </a:p>
        </p:txBody>
      </p:sp>
      <p:sp>
        <p:nvSpPr>
          <p:cNvPr id="4" name="عنصر نائب لرقم الشريحة 3"/>
          <p:cNvSpPr>
            <a:spLocks noGrp="1"/>
          </p:cNvSpPr>
          <p:nvPr>
            <p:ph type="sldNum" sz="quarter" idx="12"/>
          </p:nvPr>
        </p:nvSpPr>
        <p:spPr/>
        <p:txBody>
          <a:bodyPr/>
          <a:lstStyle/>
          <a:p>
            <a:fld id="{4276A7A3-C242-4E51-800E-E3B4A80E3CF8}" type="slidenum">
              <a:rPr lang="ar-SA" smtClean="0"/>
              <a:t>24</a:t>
            </a:fld>
            <a:endParaRPr lang="ar-SA"/>
          </a:p>
        </p:txBody>
      </p:sp>
    </p:spTree>
    <p:extLst>
      <p:ext uri="{BB962C8B-B14F-4D97-AF65-F5344CB8AC3E}">
        <p14:creationId xmlns:p14="http://schemas.microsoft.com/office/powerpoint/2010/main" val="681516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36724" y="980728"/>
            <a:ext cx="7024744" cy="601136"/>
          </a:xfrm>
        </p:spPr>
        <p:txBody>
          <a:bodyPr>
            <a:noAutofit/>
          </a:bodyPr>
          <a:lstStyle/>
          <a:p>
            <a:pPr algn="r"/>
            <a:r>
              <a:rPr lang="ar-SA" sz="3200" b="1" u="sng" dirty="0" smtClean="0">
                <a:latin typeface="Arial" panose="020B0604020202020204" pitchFamily="34" charset="0"/>
                <a:cs typeface="Arial" panose="020B0604020202020204" pitchFamily="34" charset="0"/>
              </a:rPr>
              <a:t>1- </a:t>
            </a:r>
            <a:r>
              <a:rPr lang="ar-SA" sz="3200" b="1" u="sng" dirty="0" smtClean="0">
                <a:latin typeface="Arial" panose="020B0604020202020204" pitchFamily="34" charset="0"/>
                <a:cs typeface="Arial" panose="020B0604020202020204" pitchFamily="34" charset="0"/>
              </a:rPr>
              <a:t>تحليل </a:t>
            </a:r>
            <a:r>
              <a:rPr lang="ar-SA" sz="3200" b="1" u="sng" dirty="0" smtClean="0">
                <a:latin typeface="Arial" panose="020B0604020202020204" pitchFamily="34" charset="0"/>
                <a:cs typeface="Arial" panose="020B0604020202020204" pitchFamily="34" charset="0"/>
              </a:rPr>
              <a:t>بيئة الأعمال والاستراتيجية</a:t>
            </a:r>
            <a:endParaRPr lang="en-US" sz="3200" u="sng"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683568" y="1844824"/>
            <a:ext cx="7776864" cy="4248472"/>
          </a:xfrm>
        </p:spPr>
        <p:txBody>
          <a:bodyPr>
            <a:noAutofit/>
          </a:bodyPr>
          <a:lstStyle/>
          <a:p>
            <a:pPr marL="68580" indent="0">
              <a:buNone/>
            </a:pPr>
            <a:r>
              <a:rPr lang="ar-SA" sz="2600" b="1" dirty="0" smtClean="0">
                <a:solidFill>
                  <a:schemeClr val="accent1"/>
                </a:solidFill>
                <a:latin typeface="Arial" panose="020B0604020202020204" pitchFamily="34" charset="0"/>
                <a:cs typeface="Arial" panose="020B0604020202020204" pitchFamily="34" charset="0"/>
              </a:rPr>
              <a:t>يهدف تحليل </a:t>
            </a:r>
            <a:r>
              <a:rPr lang="ar-SA" sz="2600" b="1" dirty="0">
                <a:solidFill>
                  <a:schemeClr val="accent1"/>
                </a:solidFill>
                <a:latin typeface="Arial" panose="020B0604020202020204" pitchFamily="34" charset="0"/>
                <a:cs typeface="Arial" panose="020B0604020202020204" pitchFamily="34" charset="0"/>
              </a:rPr>
              <a:t>بيئة </a:t>
            </a:r>
            <a:r>
              <a:rPr lang="ar-SA" sz="2600" b="1" dirty="0" smtClean="0">
                <a:solidFill>
                  <a:schemeClr val="accent1"/>
                </a:solidFill>
                <a:latin typeface="Arial" panose="020B0604020202020204" pitchFamily="34" charset="0"/>
                <a:cs typeface="Arial" panose="020B0604020202020204" pitchFamily="34" charset="0"/>
              </a:rPr>
              <a:t>الأعمال الى:</a:t>
            </a:r>
            <a:endParaRPr lang="ar-SA" sz="2600" b="1" dirty="0">
              <a:solidFill>
                <a:schemeClr val="accent1"/>
              </a:solidFill>
              <a:latin typeface="Arial" panose="020B0604020202020204" pitchFamily="34" charset="0"/>
              <a:cs typeface="Arial" panose="020B0604020202020204" pitchFamily="34" charset="0"/>
            </a:endParaRPr>
          </a:p>
          <a:p>
            <a:pPr marL="582930" indent="-514350">
              <a:buFont typeface="+mj-lt"/>
              <a:buAutoNum type="arabicPeriod"/>
            </a:pPr>
            <a:r>
              <a:rPr lang="ar-SA" sz="2600" dirty="0" smtClean="0">
                <a:latin typeface="Arial" panose="020B0604020202020204" pitchFamily="34" charset="0"/>
                <a:cs typeface="Arial" panose="020B0604020202020204" pitchFamily="34" charset="0"/>
              </a:rPr>
              <a:t>معرفة </a:t>
            </a:r>
            <a:r>
              <a:rPr lang="ar-SA" sz="2600" dirty="0">
                <a:latin typeface="Arial" panose="020B0604020202020204" pitchFamily="34" charset="0"/>
                <a:cs typeface="Arial" panose="020B0604020202020204" pitchFamily="34" charset="0"/>
              </a:rPr>
              <a:t>ظروف الشركة الاقتصادية والصناعية.</a:t>
            </a:r>
          </a:p>
          <a:p>
            <a:pPr marL="582930" indent="-514350">
              <a:buFont typeface="+mj-lt"/>
              <a:buAutoNum type="arabicPeriod"/>
            </a:pPr>
            <a:r>
              <a:rPr lang="ar-SA" sz="2600" dirty="0" smtClean="0">
                <a:latin typeface="Arial" panose="020B0604020202020204" pitchFamily="34" charset="0"/>
                <a:cs typeface="Arial" panose="020B0604020202020204" pitchFamily="34" charset="0"/>
              </a:rPr>
              <a:t>تقييم </a:t>
            </a:r>
            <a:r>
              <a:rPr lang="ar-SA" sz="2600" dirty="0">
                <a:latin typeface="Arial" panose="020B0604020202020204" pitchFamily="34" charset="0"/>
                <a:cs typeface="Arial" panose="020B0604020202020204" pitchFamily="34" charset="0"/>
              </a:rPr>
              <a:t>الآثار المحتملة للبيئة على نشاط الشركة.</a:t>
            </a:r>
          </a:p>
          <a:p>
            <a:pPr marL="582930" indent="-514350">
              <a:buFont typeface="+mj-lt"/>
              <a:buAutoNum type="arabicPeriod"/>
            </a:pPr>
            <a:r>
              <a:rPr lang="ar-SA" sz="2600" dirty="0" smtClean="0">
                <a:latin typeface="Arial" panose="020B0604020202020204" pitchFamily="34" charset="0"/>
                <a:cs typeface="Arial" panose="020B0604020202020204" pitchFamily="34" charset="0"/>
              </a:rPr>
              <a:t>تحليل </a:t>
            </a:r>
            <a:r>
              <a:rPr lang="ar-SA" sz="2600" dirty="0">
                <a:latin typeface="Arial" panose="020B0604020202020204" pitchFamily="34" charset="0"/>
                <a:cs typeface="Arial" panose="020B0604020202020204" pitchFamily="34" charset="0"/>
              </a:rPr>
              <a:t>منتجات الشركة والعمليات الفنية.</a:t>
            </a:r>
          </a:p>
          <a:p>
            <a:pPr marL="582930" indent="-514350">
              <a:buFont typeface="+mj-lt"/>
              <a:buAutoNum type="arabicPeriod"/>
            </a:pPr>
            <a:r>
              <a:rPr lang="ar-SA" sz="2600" dirty="0" smtClean="0">
                <a:latin typeface="Arial" panose="020B0604020202020204" pitchFamily="34" charset="0"/>
                <a:cs typeface="Arial" panose="020B0604020202020204" pitchFamily="34" charset="0"/>
              </a:rPr>
              <a:t>تحليل </a:t>
            </a:r>
            <a:r>
              <a:rPr lang="ar-SA" sz="2600" dirty="0">
                <a:latin typeface="Arial" panose="020B0604020202020204" pitchFamily="34" charset="0"/>
                <a:cs typeface="Arial" panose="020B0604020202020204" pitchFamily="34" charset="0"/>
              </a:rPr>
              <a:t>القدرات الفنية وخبرات الشركة </a:t>
            </a:r>
            <a:r>
              <a:rPr lang="ar-SA" sz="2600" dirty="0" smtClean="0">
                <a:latin typeface="Arial" panose="020B0604020202020204" pitchFamily="34" charset="0"/>
                <a:cs typeface="Arial" panose="020B0604020202020204" pitchFamily="34" charset="0"/>
              </a:rPr>
              <a:t>و فنييها</a:t>
            </a:r>
            <a:r>
              <a:rPr lang="ar-SA" sz="2600" dirty="0">
                <a:latin typeface="Arial" panose="020B0604020202020204" pitchFamily="34" charset="0"/>
                <a:cs typeface="Arial" panose="020B0604020202020204" pitchFamily="34" charset="0"/>
              </a:rPr>
              <a:t>.</a:t>
            </a:r>
          </a:p>
          <a:p>
            <a:pPr marL="582930" indent="-514350">
              <a:buFont typeface="+mj-lt"/>
              <a:buAutoNum type="arabicPeriod"/>
            </a:pPr>
            <a:r>
              <a:rPr lang="ar-SA" sz="2600" dirty="0" smtClean="0">
                <a:latin typeface="Arial" panose="020B0604020202020204" pitchFamily="34" charset="0"/>
                <a:cs typeface="Arial" panose="020B0604020202020204" pitchFamily="34" charset="0"/>
              </a:rPr>
              <a:t>أسواق </a:t>
            </a:r>
            <a:r>
              <a:rPr lang="ar-SA" sz="2600" dirty="0">
                <a:latin typeface="Arial" panose="020B0604020202020204" pitchFamily="34" charset="0"/>
                <a:cs typeface="Arial" panose="020B0604020202020204" pitchFamily="34" charset="0"/>
              </a:rPr>
              <a:t>المال التي تعمل فيها الشركة ـ ويمكن أن تكون مصدر لأي تمويل.</a:t>
            </a:r>
          </a:p>
          <a:p>
            <a:pPr marL="582930" indent="-514350">
              <a:buFont typeface="+mj-lt"/>
              <a:buAutoNum type="arabicPeriod"/>
            </a:pPr>
            <a:r>
              <a:rPr lang="ar-SA" sz="2600" dirty="0" smtClean="0">
                <a:latin typeface="Arial" panose="020B0604020202020204" pitchFamily="34" charset="0"/>
                <a:cs typeface="Arial" panose="020B0604020202020204" pitchFamily="34" charset="0"/>
              </a:rPr>
              <a:t>تحليل </a:t>
            </a:r>
            <a:r>
              <a:rPr lang="ar-SA" sz="2600" dirty="0">
                <a:latin typeface="Arial" panose="020B0604020202020204" pitchFamily="34" charset="0"/>
                <a:cs typeface="Arial" panose="020B0604020202020204" pitchFamily="34" charset="0"/>
              </a:rPr>
              <a:t>الوضع النظامي (القانوني) والاقتصادي في ظل البيئة النظامية والاقتصادية التي تحكم أداء الشركة.</a:t>
            </a:r>
          </a:p>
        </p:txBody>
      </p:sp>
      <p:sp>
        <p:nvSpPr>
          <p:cNvPr id="4" name="عنصر نائب لرقم الشريحة 3"/>
          <p:cNvSpPr>
            <a:spLocks noGrp="1"/>
          </p:cNvSpPr>
          <p:nvPr>
            <p:ph type="sldNum" sz="quarter" idx="12"/>
          </p:nvPr>
        </p:nvSpPr>
        <p:spPr/>
        <p:txBody>
          <a:bodyPr/>
          <a:lstStyle/>
          <a:p>
            <a:fld id="{4276A7A3-C242-4E51-800E-E3B4A80E3CF8}" type="slidenum">
              <a:rPr lang="ar-SA" smtClean="0"/>
              <a:t>25</a:t>
            </a:fld>
            <a:endParaRPr lang="ar-SA"/>
          </a:p>
        </p:txBody>
      </p:sp>
    </p:spTree>
    <p:extLst>
      <p:ext uri="{BB962C8B-B14F-4D97-AF65-F5344CB8AC3E}">
        <p14:creationId xmlns:p14="http://schemas.microsoft.com/office/powerpoint/2010/main" val="761931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1124744"/>
            <a:ext cx="6777317" cy="4707885"/>
          </a:xfrm>
        </p:spPr>
        <p:txBody>
          <a:bodyPr/>
          <a:lstStyle/>
          <a:p>
            <a:pPr marL="68580" indent="0">
              <a:buNone/>
            </a:pPr>
            <a:r>
              <a:rPr lang="ar-SA" sz="2600" b="1" dirty="0" smtClean="0">
                <a:solidFill>
                  <a:schemeClr val="accent1"/>
                </a:solidFill>
                <a:latin typeface="Arial" panose="020B0604020202020204" pitchFamily="34" charset="0"/>
                <a:cs typeface="Arial" panose="020B0604020202020204" pitchFamily="34" charset="0"/>
              </a:rPr>
              <a:t>ويركز تحليل الاستراتيجية على:</a:t>
            </a:r>
            <a:endParaRPr lang="en-US" sz="2600" dirty="0">
              <a:solidFill>
                <a:schemeClr val="accent1"/>
              </a:solidFill>
              <a:latin typeface="Arial" panose="020B0604020202020204" pitchFamily="34" charset="0"/>
              <a:cs typeface="Arial" panose="020B0604020202020204" pitchFamily="34" charset="0"/>
            </a:endParaRPr>
          </a:p>
          <a:p>
            <a:pPr marL="525780" lvl="0" indent="-457200">
              <a:buFont typeface="+mj-lt"/>
              <a:buAutoNum type="arabicPeriod"/>
            </a:pPr>
            <a:r>
              <a:rPr lang="ar-SA" sz="2600" dirty="0">
                <a:latin typeface="Arial" panose="020B0604020202020204" pitchFamily="34" charset="0"/>
                <a:cs typeface="Arial" panose="020B0604020202020204" pitchFamily="34" charset="0"/>
              </a:rPr>
              <a:t>تعيين كل مصدر من مصادر القوة والضعف </a:t>
            </a:r>
            <a:r>
              <a:rPr lang="ar-SA" sz="2600" dirty="0" smtClean="0">
                <a:latin typeface="Arial" panose="020B0604020202020204" pitchFamily="34" charset="0"/>
                <a:cs typeface="Arial" panose="020B0604020202020204" pitchFamily="34" charset="0"/>
              </a:rPr>
              <a:t>التنافسية للشركة وتقويمه، ومصادر القوة والضعف </a:t>
            </a:r>
            <a:r>
              <a:rPr lang="ar-SA" sz="2600" dirty="0">
                <a:latin typeface="Arial" panose="020B0604020202020204" pitchFamily="34" charset="0"/>
                <a:cs typeface="Arial" panose="020B0604020202020204" pitchFamily="34" charset="0"/>
              </a:rPr>
              <a:t>لدى المنافسين.</a:t>
            </a:r>
            <a:endParaRPr lang="en-US" sz="2600" dirty="0">
              <a:latin typeface="Arial" panose="020B0604020202020204" pitchFamily="34" charset="0"/>
              <a:cs typeface="Arial" panose="020B0604020202020204" pitchFamily="34" charset="0"/>
            </a:endParaRPr>
          </a:p>
          <a:p>
            <a:pPr marL="525780" lvl="0" indent="-457200">
              <a:buFont typeface="+mj-lt"/>
              <a:buAutoNum type="arabicPeriod"/>
            </a:pPr>
            <a:r>
              <a:rPr lang="ar-SA" sz="2600" dirty="0">
                <a:latin typeface="Arial" panose="020B0604020202020204" pitchFamily="34" charset="0"/>
                <a:cs typeface="Arial" panose="020B0604020202020204" pitchFamily="34" charset="0"/>
              </a:rPr>
              <a:t>تحليل الحوادث المستقبلية التي يحتمل أن تتعرض لها الشركة وتقسيمها الى فرص وتحديات أو مخاطر.</a:t>
            </a:r>
            <a:endParaRPr lang="en-US" sz="2600" dirty="0">
              <a:latin typeface="Arial" panose="020B0604020202020204" pitchFamily="34" charset="0"/>
              <a:cs typeface="Arial" panose="020B0604020202020204" pitchFamily="34" charset="0"/>
            </a:endParaRPr>
          </a:p>
          <a:p>
            <a:pPr marL="68580" indent="0">
              <a:buNone/>
            </a:pPr>
            <a:r>
              <a:rPr lang="en-US" sz="2600" dirty="0"/>
              <a:t> </a:t>
            </a:r>
            <a:endParaRPr lang="ar-SA" sz="2600" dirty="0" smtClean="0"/>
          </a:p>
          <a:p>
            <a:pPr marL="68580" indent="0">
              <a:buNone/>
            </a:pPr>
            <a:r>
              <a:rPr lang="ar-SA" sz="2600" u="sng" dirty="0" smtClean="0">
                <a:latin typeface="Arial" panose="020B0604020202020204" pitchFamily="34" charset="0"/>
                <a:cs typeface="Arial" panose="020B0604020202020204" pitchFamily="34" charset="0"/>
              </a:rPr>
              <a:t>يحتوي </a:t>
            </a:r>
            <a:r>
              <a:rPr lang="ar-SA" sz="2600" u="sng" dirty="0" smtClean="0">
                <a:latin typeface="Arial" panose="020B0604020202020204" pitchFamily="34" charset="0"/>
                <a:cs typeface="Arial" panose="020B0604020202020204" pitchFamily="34" charset="0"/>
              </a:rPr>
              <a:t>تحليل بيئة الأعمال و </a:t>
            </a:r>
            <a:r>
              <a:rPr lang="ar-SA" sz="2600" u="sng" dirty="0">
                <a:latin typeface="Arial" panose="020B0604020202020204" pitchFamily="34" charset="0"/>
                <a:cs typeface="Arial" panose="020B0604020202020204" pitchFamily="34" charset="0"/>
              </a:rPr>
              <a:t>الاستراتيجية على جزأين هما:</a:t>
            </a:r>
            <a:endParaRPr lang="en-US" sz="2600" u="sng"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sz="2600" dirty="0">
                <a:latin typeface="Arial" panose="020B0604020202020204" pitchFamily="34" charset="0"/>
                <a:cs typeface="Arial" panose="020B0604020202020204" pitchFamily="34" charset="0"/>
              </a:rPr>
              <a:t>تحليل الصناعة.</a:t>
            </a:r>
            <a:endParaRPr lang="en-US" sz="2600"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sz="2600" dirty="0">
                <a:latin typeface="Arial" panose="020B0604020202020204" pitchFamily="34" charset="0"/>
                <a:cs typeface="Arial" panose="020B0604020202020204" pitchFamily="34" charset="0"/>
              </a:rPr>
              <a:t>تحليل الاستراتيجية.</a:t>
            </a:r>
            <a:endParaRPr lang="en-US" sz="2600" dirty="0">
              <a:latin typeface="Arial" panose="020B0604020202020204" pitchFamily="34" charset="0"/>
              <a:cs typeface="Arial" panose="020B0604020202020204" pitchFamily="34" charset="0"/>
            </a:endParaRPr>
          </a:p>
          <a:p>
            <a:pPr marL="68580" indent="0">
              <a:buNone/>
            </a:pPr>
            <a:endParaRPr lang="en-US" dirty="0"/>
          </a:p>
        </p:txBody>
      </p:sp>
      <p:sp>
        <p:nvSpPr>
          <p:cNvPr id="4" name="عنصر نائب لرقم الشريحة 3"/>
          <p:cNvSpPr>
            <a:spLocks noGrp="1"/>
          </p:cNvSpPr>
          <p:nvPr>
            <p:ph type="sldNum" sz="quarter" idx="12"/>
          </p:nvPr>
        </p:nvSpPr>
        <p:spPr/>
        <p:txBody>
          <a:bodyPr/>
          <a:lstStyle/>
          <a:p>
            <a:fld id="{4276A7A3-C242-4E51-800E-E3B4A80E3CF8}" type="slidenum">
              <a:rPr lang="ar-SA" smtClean="0"/>
              <a:t>26</a:t>
            </a:fld>
            <a:endParaRPr lang="ar-SA"/>
          </a:p>
        </p:txBody>
      </p:sp>
    </p:spTree>
    <p:extLst>
      <p:ext uri="{BB962C8B-B14F-4D97-AF65-F5344CB8AC3E}">
        <p14:creationId xmlns:p14="http://schemas.microsoft.com/office/powerpoint/2010/main" val="4733066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1052736"/>
            <a:ext cx="7024744" cy="529128"/>
          </a:xfrm>
        </p:spPr>
        <p:txBody>
          <a:bodyPr>
            <a:normAutofit/>
          </a:bodyPr>
          <a:lstStyle/>
          <a:p>
            <a:pPr algn="r"/>
            <a:r>
              <a:rPr lang="ar-SA" sz="2600" b="1" u="sng" dirty="0" smtClean="0">
                <a:latin typeface="Arial" panose="020B0604020202020204" pitchFamily="34" charset="0"/>
                <a:cs typeface="Arial" panose="020B0604020202020204" pitchFamily="34" charset="0"/>
              </a:rPr>
              <a:t>1-1 تحليل </a:t>
            </a:r>
            <a:r>
              <a:rPr lang="ar-SA" sz="2600" b="1" u="sng" dirty="0" smtClean="0">
                <a:latin typeface="Arial" panose="020B0604020202020204" pitchFamily="34" charset="0"/>
                <a:cs typeface="Arial" panose="020B0604020202020204" pitchFamily="34" charset="0"/>
              </a:rPr>
              <a:t>الصناعة : </a:t>
            </a:r>
            <a:endParaRPr lang="en-US" sz="2600" b="1" u="sng"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755576" y="1844824"/>
            <a:ext cx="7632848" cy="4104456"/>
          </a:xfrm>
        </p:spPr>
        <p:txBody>
          <a:bodyPr>
            <a:noAutofit/>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الخطوة </a:t>
            </a:r>
            <a:r>
              <a:rPr lang="ar-SA" dirty="0">
                <a:latin typeface="Arial" panose="020B0604020202020204" pitchFamily="34" charset="0"/>
                <a:cs typeface="Arial" panose="020B0604020202020204" pitchFamily="34" charset="0"/>
              </a:rPr>
              <a:t>الأولى في تحليل </a:t>
            </a:r>
            <a:r>
              <a:rPr lang="ar-SA" dirty="0" smtClean="0">
                <a:latin typeface="Arial" panose="020B0604020202020204" pitchFamily="34" charset="0"/>
                <a:cs typeface="Arial" panose="020B0604020202020204" pitchFamily="34" charset="0"/>
              </a:rPr>
              <a:t>الاستراتيجية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يتضمن </a:t>
            </a:r>
            <a:r>
              <a:rPr lang="ar-SA" dirty="0" smtClean="0">
                <a:latin typeface="Arial" panose="020B0604020202020204" pitchFamily="34" charset="0"/>
                <a:cs typeface="Arial" panose="020B0604020202020204" pitchFamily="34" charset="0"/>
              </a:rPr>
              <a:t>مسح </a:t>
            </a:r>
            <a:r>
              <a:rPr lang="ar-SA" dirty="0">
                <a:latin typeface="Arial" panose="020B0604020202020204" pitchFamily="34" charset="0"/>
                <a:cs typeface="Arial" panose="020B0604020202020204" pitchFamily="34" charset="0"/>
              </a:rPr>
              <a:t>شامل للصناعة التي تنتمي إليها الشركة </a:t>
            </a:r>
            <a:r>
              <a:rPr lang="ar-SA" dirty="0" smtClean="0">
                <a:latin typeface="Arial" panose="020B0604020202020204" pitchFamily="34" charset="0"/>
                <a:cs typeface="Arial" panose="020B0604020202020204" pitchFamily="34" charset="0"/>
              </a:rPr>
              <a:t>ومستقبل </a:t>
            </a:r>
            <a:r>
              <a:rPr lang="ar-SA" dirty="0">
                <a:latin typeface="Arial" panose="020B0604020202020204" pitchFamily="34" charset="0"/>
                <a:cs typeface="Arial" panose="020B0604020202020204" pitchFamily="34" charset="0"/>
              </a:rPr>
              <a:t>هذه </a:t>
            </a:r>
            <a:r>
              <a:rPr lang="ar-SA" dirty="0" smtClean="0">
                <a:latin typeface="Arial" panose="020B0604020202020204" pitchFamily="34" charset="0"/>
                <a:cs typeface="Arial" panose="020B0604020202020204" pitchFamily="34" charset="0"/>
              </a:rPr>
              <a:t>الصناعة، </a:t>
            </a:r>
            <a:r>
              <a:rPr lang="ar-SA" dirty="0">
                <a:latin typeface="Arial" panose="020B0604020202020204" pitchFamily="34" charset="0"/>
                <a:cs typeface="Arial" panose="020B0604020202020204" pitchFamily="34" charset="0"/>
              </a:rPr>
              <a:t>والسوق </a:t>
            </a:r>
            <a:r>
              <a:rPr lang="ar-SA" dirty="0" smtClean="0">
                <a:latin typeface="Arial" panose="020B0604020202020204" pitchFamily="34" charset="0"/>
                <a:cs typeface="Arial" panose="020B0604020202020204" pitchFamily="34" charset="0"/>
              </a:rPr>
              <a:t>الذي تُسوق فيه منتجات تلك الصناعة </a:t>
            </a:r>
            <a:r>
              <a:rPr lang="ar-SA" dirty="0" smtClean="0">
                <a:latin typeface="Arial" panose="020B0604020202020204" pitchFamily="34" charset="0"/>
                <a:cs typeface="Arial" panose="020B0604020202020204" pitchFamily="34" charset="0"/>
              </a:rPr>
              <a:t>وح</a:t>
            </a:r>
            <a:r>
              <a:rPr lang="ar-SA" dirty="0" smtClean="0">
                <a:latin typeface="Arial" panose="020B0604020202020204" pitchFamily="34" charset="0"/>
                <a:cs typeface="Arial" panose="020B0604020202020204" pitchFamily="34" charset="0"/>
              </a:rPr>
              <a:t>صة </a:t>
            </a:r>
            <a:r>
              <a:rPr lang="ar-SA" dirty="0">
                <a:latin typeface="Arial" panose="020B0604020202020204" pitchFamily="34" charset="0"/>
                <a:cs typeface="Arial" panose="020B0604020202020204" pitchFamily="34" charset="0"/>
              </a:rPr>
              <a:t>الشركة منها ومستقبل السوق والتغيرات التي يمكن أن تطرأ عليه نتيجة دخول منافسين جدد أو </a:t>
            </a:r>
            <a:r>
              <a:rPr lang="ar-SA" dirty="0" smtClean="0">
                <a:latin typeface="Arial" panose="020B0604020202020204" pitchFamily="34" charset="0"/>
                <a:cs typeface="Arial" panose="020B0604020202020204" pitchFamily="34" charset="0"/>
              </a:rPr>
              <a:t>ظهور بدائل أخرى </a:t>
            </a:r>
            <a:r>
              <a:rPr lang="ar-SA" dirty="0">
                <a:latin typeface="Arial" panose="020B0604020202020204" pitchFamily="34" charset="0"/>
                <a:cs typeface="Arial" panose="020B0604020202020204" pitchFamily="34" charset="0"/>
              </a:rPr>
              <a:t>أو تحول المستهلكين </a:t>
            </a:r>
            <a:r>
              <a:rPr lang="ar-SA" dirty="0" smtClean="0">
                <a:latin typeface="Arial" panose="020B0604020202020204" pitchFamily="34" charset="0"/>
                <a:cs typeface="Arial" panose="020B0604020202020204" pitchFamily="34" charset="0"/>
              </a:rPr>
              <a:t>والعملاء عن منتجات تلك الصناعة.</a:t>
            </a:r>
            <a:endParaRPr lang="en-US" sz="900"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يتم تحليل الصناعة باستخدام الإطار العام الذي اقترحه (ميشيل </a:t>
            </a:r>
            <a:r>
              <a:rPr lang="ar-SA" dirty="0" smtClean="0">
                <a:latin typeface="Arial" panose="020B0604020202020204" pitchFamily="34" charset="0"/>
                <a:cs typeface="Arial" panose="020B0604020202020204" pitchFamily="34" charset="0"/>
              </a:rPr>
              <a:t>بورتر)</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الذي ينظر إلى النشاط على أنه مجموعة من المنافسين الذين يتسابقون لتحقيق مراكز وعلاقات قوية مع </a:t>
            </a:r>
            <a:r>
              <a:rPr lang="ar-SA" dirty="0" smtClean="0">
                <a:latin typeface="Arial" panose="020B0604020202020204" pitchFamily="34" charset="0"/>
                <a:cs typeface="Arial" panose="020B0604020202020204" pitchFamily="34" charset="0"/>
              </a:rPr>
              <a:t>العملاء </a:t>
            </a:r>
            <a:r>
              <a:rPr lang="ar-SA" dirty="0">
                <a:latin typeface="Arial" panose="020B0604020202020204" pitchFamily="34" charset="0"/>
                <a:cs typeface="Arial" panose="020B0604020202020204" pitchFamily="34" charset="0"/>
              </a:rPr>
              <a:t>والموردين ويتنافسون إيجابياً فيما بينهم لمواجهة التهديدات من المنتجين </a:t>
            </a:r>
            <a:r>
              <a:rPr lang="ar-SA" dirty="0" smtClean="0">
                <a:latin typeface="Arial" panose="020B0604020202020204" pitchFamily="34" charset="0"/>
                <a:cs typeface="Arial" panose="020B0604020202020204" pitchFamily="34" charset="0"/>
              </a:rPr>
              <a:t>المحتملين والجدد، </a:t>
            </a:r>
            <a:r>
              <a:rPr lang="ar-SA" dirty="0">
                <a:latin typeface="Arial" panose="020B0604020202020204" pitchFamily="34" charset="0"/>
                <a:cs typeface="Arial" panose="020B0604020202020204" pitchFamily="34" charset="0"/>
              </a:rPr>
              <a:t>ومواجهة منتجي المنتجات البديلة أيضاً</a:t>
            </a:r>
            <a:r>
              <a:rPr lang="ar-SA" dirty="0" smtClean="0">
                <a:latin typeface="Arial" panose="020B0604020202020204" pitchFamily="34" charset="0"/>
                <a:cs typeface="Arial" panose="020B0604020202020204" pitchFamily="34" charset="0"/>
              </a:rPr>
              <a:t>.</a:t>
            </a:r>
          </a:p>
          <a:p>
            <a:pPr marL="68580" indent="0">
              <a:buNone/>
            </a:pPr>
            <a:endParaRPr lang="en-US" dirty="0" smtClean="0">
              <a:latin typeface="Arial" panose="020B0604020202020204" pitchFamily="34" charset="0"/>
              <a:cs typeface="Arial" panose="020B0604020202020204" pitchFamily="34" charset="0"/>
            </a:endParaRPr>
          </a:p>
          <a:p>
            <a:pPr marL="68580" indent="0">
              <a:buNone/>
            </a:pPr>
            <a:endParaRPr lang="en-US" dirty="0">
              <a:latin typeface="Arial" panose="020B0604020202020204" pitchFamily="34" charset="0"/>
              <a:cs typeface="Arial" panose="020B0604020202020204" pitchFamily="34" charset="0"/>
            </a:endParaRPr>
          </a:p>
        </p:txBody>
      </p:sp>
      <p:sp>
        <p:nvSpPr>
          <p:cNvPr id="4" name="عنصر نائب لرقم الشريحة 3"/>
          <p:cNvSpPr>
            <a:spLocks noGrp="1"/>
          </p:cNvSpPr>
          <p:nvPr>
            <p:ph type="sldNum" sz="quarter" idx="12"/>
          </p:nvPr>
        </p:nvSpPr>
        <p:spPr/>
        <p:txBody>
          <a:bodyPr/>
          <a:lstStyle/>
          <a:p>
            <a:fld id="{4276A7A3-C242-4E51-800E-E3B4A80E3CF8}" type="slidenum">
              <a:rPr lang="ar-SA" smtClean="0"/>
              <a:t>27</a:t>
            </a:fld>
            <a:endParaRPr lang="ar-SA"/>
          </a:p>
        </p:txBody>
      </p:sp>
      <p:cxnSp>
        <p:nvCxnSpPr>
          <p:cNvPr id="6" name="Straight Arrow Connector 5"/>
          <p:cNvCxnSpPr/>
          <p:nvPr/>
        </p:nvCxnSpPr>
        <p:spPr>
          <a:xfrm flipH="1">
            <a:off x="3851920" y="2132856"/>
            <a:ext cx="43204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75022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844824"/>
            <a:ext cx="6984775" cy="3744416"/>
          </a:xfrm>
        </p:spPr>
        <p:txBody>
          <a:bodyPr/>
          <a:lstStyle/>
          <a:p>
            <a:pPr>
              <a:buFont typeface="Wingdings" panose="05000000000000000000" pitchFamily="2" charset="2"/>
              <a:buChar char="§"/>
            </a:pPr>
            <a:r>
              <a:rPr lang="ar-SA" dirty="0">
                <a:latin typeface="Arial" panose="020B0604020202020204" pitchFamily="34" charset="0"/>
                <a:cs typeface="Arial" panose="020B0604020202020204" pitchFamily="34" charset="0"/>
              </a:rPr>
              <a:t>يجب أن ينتهي التحليل </a:t>
            </a:r>
            <a:r>
              <a:rPr lang="ar-SA" dirty="0" smtClean="0">
                <a:latin typeface="Arial" panose="020B0604020202020204" pitchFamily="34" charset="0"/>
                <a:cs typeface="Arial" panose="020B0604020202020204" pitchFamily="34" charset="0"/>
              </a:rPr>
              <a:t>الصناعي بـ </a:t>
            </a:r>
            <a:r>
              <a:rPr lang="ar-SA"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تقويم كل من مستقبل الصناعة.</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درجة المنافسة الحالية والمستقبلية التي توجه الشركة</a:t>
            </a:r>
            <a:r>
              <a:rPr lang="ar-SA" dirty="0" smtClean="0">
                <a:latin typeface="Arial" panose="020B0604020202020204" pitchFamily="34" charset="0"/>
                <a:cs typeface="Arial" panose="020B0604020202020204" pitchFamily="34" charset="0"/>
              </a:rPr>
              <a:t>.</a:t>
            </a:r>
          </a:p>
          <a:p>
            <a:pPr marL="525780" lvl="0" indent="-457200">
              <a:buFont typeface="+mj-lt"/>
              <a:buAutoNum type="arabicPeriod"/>
            </a:pPr>
            <a:endParaRPr lang="en-US" dirty="0">
              <a:latin typeface="Arial" panose="020B0604020202020204" pitchFamily="34" charset="0"/>
              <a:cs typeface="Arial" panose="020B0604020202020204" pitchFamily="34" charset="0"/>
            </a:endParaRPr>
          </a:p>
          <a:p>
            <a:pPr marL="525780" indent="-457200">
              <a:buFont typeface="+mj-lt"/>
              <a:buAutoNum type="arabicPeriod"/>
            </a:pPr>
            <a:endParaRPr lang="ar-SA" dirty="0"/>
          </a:p>
        </p:txBody>
      </p:sp>
      <p:sp>
        <p:nvSpPr>
          <p:cNvPr id="4" name="Slide Number Placeholder 3"/>
          <p:cNvSpPr>
            <a:spLocks noGrp="1"/>
          </p:cNvSpPr>
          <p:nvPr>
            <p:ph type="sldNum" sz="quarter" idx="12"/>
          </p:nvPr>
        </p:nvSpPr>
        <p:spPr/>
        <p:txBody>
          <a:bodyPr/>
          <a:lstStyle/>
          <a:p>
            <a:fld id="{4276A7A3-C242-4E51-800E-E3B4A80E3CF8}" type="slidenum">
              <a:rPr lang="ar-SA" smtClean="0"/>
              <a:t>28</a:t>
            </a:fld>
            <a:endParaRPr lang="ar-SA"/>
          </a:p>
        </p:txBody>
      </p:sp>
    </p:spTree>
    <p:extLst>
      <p:ext uri="{BB962C8B-B14F-4D97-AF65-F5344CB8AC3E}">
        <p14:creationId xmlns:p14="http://schemas.microsoft.com/office/powerpoint/2010/main" val="22083277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024744" cy="601136"/>
          </a:xfrm>
        </p:spPr>
        <p:txBody>
          <a:bodyPr>
            <a:noAutofit/>
          </a:bodyPr>
          <a:lstStyle/>
          <a:p>
            <a:pPr marL="68580" indent="0" algn="r"/>
            <a:r>
              <a:rPr lang="ar-SA" sz="2600" b="1" u="sng" dirty="0">
                <a:latin typeface="Arial" panose="020B0604020202020204" pitchFamily="34" charset="0"/>
                <a:cs typeface="Arial" panose="020B0604020202020204" pitchFamily="34" charset="0"/>
              </a:rPr>
              <a:t>1-2 تحليل الاستراتيجية </a:t>
            </a:r>
            <a:r>
              <a:rPr lang="ar-SA" sz="2600" b="1" u="sng" dirty="0" smtClean="0">
                <a:latin typeface="Arial" panose="020B0604020202020204" pitchFamily="34" charset="0"/>
                <a:cs typeface="Arial" panose="020B0604020202020204" pitchFamily="34" charset="0"/>
              </a:rPr>
              <a:t>:</a:t>
            </a:r>
            <a:endParaRPr lang="ar-SA" sz="2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3568" y="1700808"/>
            <a:ext cx="7704856" cy="4464496"/>
          </a:xfrm>
        </p:spPr>
        <p:txBody>
          <a:bodyPr>
            <a:normAutofit lnSpcReduction="10000"/>
          </a:bodyPr>
          <a:lstStyle/>
          <a:p>
            <a:pPr marL="582930" lvl="0" indent="-514350">
              <a:buFont typeface="+mj-lt"/>
              <a:buAutoNum type="arabicPeriod"/>
            </a:pPr>
            <a:r>
              <a:rPr lang="ar-SA" dirty="0">
                <a:solidFill>
                  <a:schemeClr val="tx1">
                    <a:lumMod val="65000"/>
                    <a:lumOff val="35000"/>
                  </a:schemeClr>
                </a:solidFill>
                <a:latin typeface="Arial" panose="020B0604020202020204" pitchFamily="34" charset="0"/>
                <a:cs typeface="Arial" panose="020B0604020202020204" pitchFamily="34" charset="0"/>
              </a:rPr>
              <a:t>اجراء تقويم لقرارات الشركة التجارية</a:t>
            </a:r>
            <a:r>
              <a:rPr lang="ar-SA" dirty="0" smtClean="0">
                <a:solidFill>
                  <a:schemeClr val="tx1">
                    <a:lumMod val="65000"/>
                    <a:lumOff val="35000"/>
                  </a:schemeClr>
                </a:solidFill>
                <a:latin typeface="Arial" panose="020B0604020202020204" pitchFamily="34" charset="0"/>
                <a:cs typeface="Arial" panose="020B0604020202020204" pitchFamily="34" charset="0"/>
              </a:rPr>
              <a:t>.</a:t>
            </a:r>
            <a:endParaRPr lang="en-US" dirty="0" smtClean="0">
              <a:solidFill>
                <a:schemeClr val="tx1">
                  <a:lumMod val="65000"/>
                  <a:lumOff val="35000"/>
                </a:schemeClr>
              </a:solidFill>
              <a:latin typeface="Arial" panose="020B0604020202020204" pitchFamily="34" charset="0"/>
              <a:cs typeface="Arial" panose="020B0604020202020204" pitchFamily="34" charset="0"/>
            </a:endParaRPr>
          </a:p>
          <a:p>
            <a:pPr marL="582930" lvl="0" indent="-514350">
              <a:buFont typeface="+mj-lt"/>
              <a:buAutoNum type="arabicPeriod"/>
            </a:pPr>
            <a:r>
              <a:rPr lang="ar-SA" dirty="0" smtClean="0">
                <a:solidFill>
                  <a:schemeClr val="tx1">
                    <a:lumMod val="65000"/>
                    <a:lumOff val="35000"/>
                  </a:schemeClr>
                </a:solidFill>
                <a:latin typeface="Arial" panose="020B0604020202020204" pitchFamily="34" charset="0"/>
                <a:cs typeface="Arial" panose="020B0604020202020204" pitchFamily="34" charset="0"/>
              </a:rPr>
              <a:t>تقويم </a:t>
            </a:r>
            <a:r>
              <a:rPr lang="ar-SA" dirty="0">
                <a:solidFill>
                  <a:schemeClr val="tx1">
                    <a:lumMod val="65000"/>
                    <a:lumOff val="35000"/>
                  </a:schemeClr>
                </a:solidFill>
                <a:latin typeface="Arial" panose="020B0604020202020204" pitchFamily="34" charset="0"/>
                <a:cs typeface="Arial" panose="020B0604020202020204" pitchFamily="34" charset="0"/>
              </a:rPr>
              <a:t>مدى نجاح الشركة في تقوية مركزها التنافسي</a:t>
            </a:r>
            <a:r>
              <a:rPr lang="ar-SA" dirty="0" smtClean="0">
                <a:solidFill>
                  <a:schemeClr val="tx1">
                    <a:lumMod val="65000"/>
                    <a:lumOff val="35000"/>
                  </a:schemeClr>
                </a:solidFill>
                <a:latin typeface="Arial" panose="020B0604020202020204" pitchFamily="34" charset="0"/>
                <a:cs typeface="Arial" panose="020B0604020202020204" pitchFamily="34" charset="0"/>
              </a:rPr>
              <a:t>.</a:t>
            </a:r>
          </a:p>
          <a:p>
            <a:pPr marL="582930" lvl="0" indent="-514350">
              <a:buFont typeface="+mj-lt"/>
              <a:buAutoNum type="arabicPeriod"/>
            </a:pPr>
            <a:endParaRPr lang="ar-SA" sz="1100" u="sng" dirty="0" smtClean="0">
              <a:latin typeface="Arial" panose="020B0604020202020204" pitchFamily="34" charset="0"/>
              <a:cs typeface="Arial" panose="020B0604020202020204" pitchFamily="34" charset="0"/>
            </a:endParaRPr>
          </a:p>
          <a:p>
            <a:pPr marL="68580" lvl="0" indent="0">
              <a:buNone/>
            </a:pPr>
            <a:r>
              <a:rPr lang="ar-SA" u="sng" dirty="0" smtClean="0">
                <a:latin typeface="Arial" panose="020B0604020202020204" pitchFamily="34" charset="0"/>
                <a:cs typeface="Arial" panose="020B0604020202020204" pitchFamily="34" charset="0"/>
              </a:rPr>
              <a:t>من </a:t>
            </a:r>
            <a:r>
              <a:rPr lang="ar-SA" u="sng" dirty="0">
                <a:latin typeface="Arial" panose="020B0604020202020204" pitchFamily="34" charset="0"/>
                <a:cs typeface="Arial" panose="020B0604020202020204" pitchFamily="34" charset="0"/>
              </a:rPr>
              <a:t>أين يتم الحصول على المعلومات اللازمة للقيام بالتحليل البيئي </a:t>
            </a:r>
            <a:r>
              <a:rPr lang="ar-SA" u="sng" dirty="0" smtClean="0">
                <a:latin typeface="Arial" panose="020B0604020202020204" pitchFamily="34" charset="0"/>
                <a:cs typeface="Arial" panose="020B0604020202020204" pitchFamily="34" charset="0"/>
              </a:rPr>
              <a:t>والاستراتيجي؟</a:t>
            </a:r>
            <a:endParaRPr lang="ar-SA" dirty="0" smtClean="0">
              <a:latin typeface="Arial" panose="020B0604020202020204" pitchFamily="34" charset="0"/>
              <a:cs typeface="Arial" panose="020B0604020202020204" pitchFamily="34" charset="0"/>
            </a:endParaRPr>
          </a:p>
          <a:p>
            <a:pPr marL="582930" lvl="0" indent="-514350">
              <a:buFont typeface="+mj-lt"/>
              <a:buAutoNum type="arabicPeriod"/>
            </a:pPr>
            <a:r>
              <a:rPr lang="ar-SA" dirty="0" smtClean="0">
                <a:latin typeface="Arial" panose="020B0604020202020204" pitchFamily="34" charset="0"/>
                <a:cs typeface="Arial" panose="020B0604020202020204" pitchFamily="34" charset="0"/>
              </a:rPr>
              <a:t>من </a:t>
            </a:r>
            <a:r>
              <a:rPr lang="ar-SA" dirty="0">
                <a:latin typeface="Arial" panose="020B0604020202020204" pitchFamily="34" charset="0"/>
                <a:cs typeface="Arial" panose="020B0604020202020204" pitchFamily="34" charset="0"/>
              </a:rPr>
              <a:t>التقارير المالية السنوية.</a:t>
            </a:r>
            <a:endParaRPr lang="en-US" dirty="0">
              <a:latin typeface="Arial" panose="020B0604020202020204" pitchFamily="34" charset="0"/>
              <a:cs typeface="Arial" panose="020B0604020202020204" pitchFamily="34" charset="0"/>
            </a:endParaRPr>
          </a:p>
          <a:p>
            <a:pPr marL="582930" lvl="0" indent="-514350">
              <a:buFont typeface="+mj-lt"/>
              <a:buAutoNum type="arabicPeriod"/>
            </a:pPr>
            <a:r>
              <a:rPr lang="ar-SA" dirty="0">
                <a:latin typeface="Arial" panose="020B0604020202020204" pitchFamily="34" charset="0"/>
                <a:cs typeface="Arial" panose="020B0604020202020204" pitchFamily="34" charset="0"/>
              </a:rPr>
              <a:t>المعلومات والتقارير الخاصة بالصناعة.</a:t>
            </a:r>
            <a:endParaRPr lang="en-US" dirty="0">
              <a:latin typeface="Arial" panose="020B0604020202020204" pitchFamily="34" charset="0"/>
              <a:cs typeface="Arial" panose="020B0604020202020204" pitchFamily="34" charset="0"/>
            </a:endParaRPr>
          </a:p>
          <a:p>
            <a:pPr marL="582930" lvl="0" indent="-514350">
              <a:buFont typeface="+mj-lt"/>
              <a:buAutoNum type="arabicPeriod"/>
            </a:pPr>
            <a:r>
              <a:rPr lang="ar-SA" dirty="0" smtClean="0">
                <a:latin typeface="Arial" panose="020B0604020202020204" pitchFamily="34" charset="0"/>
                <a:cs typeface="Arial" panose="020B0604020202020204" pitchFamily="34" charset="0"/>
              </a:rPr>
              <a:t>الدوريات</a:t>
            </a:r>
            <a:r>
              <a:rPr lang="ar-SA"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582930" lvl="0" indent="-514350">
              <a:buFont typeface="+mj-lt"/>
              <a:buAutoNum type="arabicPeriod"/>
            </a:pPr>
            <a:r>
              <a:rPr lang="ar-SA" dirty="0">
                <a:latin typeface="Arial" panose="020B0604020202020204" pitchFamily="34" charset="0"/>
                <a:cs typeface="Arial" panose="020B0604020202020204" pitchFamily="34" charset="0"/>
              </a:rPr>
              <a:t>الاصدارات الحكومية.</a:t>
            </a:r>
            <a:endParaRPr lang="en-US" dirty="0">
              <a:latin typeface="Arial" panose="020B0604020202020204" pitchFamily="34" charset="0"/>
              <a:cs typeface="Arial" panose="020B0604020202020204" pitchFamily="34" charset="0"/>
            </a:endParaRPr>
          </a:p>
          <a:p>
            <a:pPr marL="582930" lvl="0" indent="-514350">
              <a:buFont typeface="+mj-lt"/>
              <a:buAutoNum type="arabicPeriod"/>
            </a:pPr>
            <a:r>
              <a:rPr lang="ar-SA" dirty="0">
                <a:latin typeface="Arial" panose="020B0604020202020204" pitchFamily="34" charset="0"/>
                <a:cs typeface="Arial" panose="020B0604020202020204" pitchFamily="34" charset="0"/>
              </a:rPr>
              <a:t>الاعلام الاقتصادي.</a:t>
            </a:r>
            <a:endParaRPr lang="en-US" dirty="0">
              <a:latin typeface="Arial" panose="020B0604020202020204" pitchFamily="34" charset="0"/>
              <a:cs typeface="Arial" panose="020B0604020202020204" pitchFamily="34" charset="0"/>
            </a:endParaRPr>
          </a:p>
          <a:p>
            <a:pPr marL="582930" lvl="0" indent="-514350">
              <a:buFont typeface="+mj-lt"/>
              <a:buAutoNum type="arabicPeriod"/>
            </a:pPr>
            <a:r>
              <a:rPr lang="ar-SA" dirty="0">
                <a:latin typeface="Arial" panose="020B0604020202020204" pitchFamily="34" charset="0"/>
                <a:cs typeface="Arial" panose="020B0604020202020204" pitchFamily="34" charset="0"/>
              </a:rPr>
              <a:t>الشركة واصداراتها الاعلانية والافصاح الاختياري من الشركة.</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4276A7A3-C242-4E51-800E-E3B4A80E3CF8}" type="slidenum">
              <a:rPr lang="ar-SA" smtClean="0"/>
              <a:t>29</a:t>
            </a:fld>
            <a:endParaRPr lang="ar-SA"/>
          </a:p>
        </p:txBody>
      </p:sp>
    </p:spTree>
    <p:extLst>
      <p:ext uri="{BB962C8B-B14F-4D97-AF65-F5344CB8AC3E}">
        <p14:creationId xmlns:p14="http://schemas.microsoft.com/office/powerpoint/2010/main" val="3309927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u="sng" dirty="0" smtClean="0">
                <a:latin typeface="Arial" panose="020B0604020202020204" pitchFamily="34" charset="0"/>
                <a:cs typeface="Arial" panose="020B0604020202020204" pitchFamily="34" charset="0"/>
              </a:rPr>
              <a:t>1)- مفهوم التحليل التجاري</a:t>
            </a:r>
            <a:endParaRPr lang="ar-SA" sz="36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2323652"/>
            <a:ext cx="7128908" cy="3508977"/>
          </a:xfrm>
        </p:spPr>
        <p:txBody>
          <a:bodyPr>
            <a:normAutofit/>
          </a:bodyPr>
          <a:lstStyle/>
          <a:p>
            <a:pPr marL="68580" indent="0">
              <a:buNone/>
            </a:pPr>
            <a:r>
              <a:rPr lang="ar-SA" sz="2800" dirty="0" smtClean="0">
                <a:latin typeface="Arial" panose="020B0604020202020204" pitchFamily="34" charset="0"/>
                <a:cs typeface="Arial" panose="020B0604020202020204" pitchFamily="34" charset="0"/>
              </a:rPr>
              <a:t>التحليل التجاري يتضمن تقييم مستقبل شركة ما والمخاطر المرتبطة بتلك الشركة، ويتطرق لكل النواحي المالية والإقتصادية والتجارية المرتبطة بالشركة بصورة مباشرة أو غير مباشرة، حيث ينطوي على تحليل بيئة الشركة واستراتيجيتها وأداؤها ووضعها المالي.</a:t>
            </a:r>
          </a:p>
          <a:p>
            <a:pPr>
              <a:buFont typeface="Wingdings" panose="05000000000000000000" pitchFamily="2" charset="2"/>
              <a:buChar char="§"/>
            </a:pPr>
            <a:r>
              <a:rPr lang="ar-SA" sz="2800" dirty="0" smtClean="0">
                <a:latin typeface="Arial" panose="020B0604020202020204" pitchFamily="34" charset="0"/>
                <a:cs typeface="Arial" panose="020B0604020202020204" pitchFamily="34" charset="0"/>
              </a:rPr>
              <a:t>تحليل التقارير المالية يعد جزءا مهما وأساسا من التحليل الأعم والأشمل وهو التحليل التجاري.</a:t>
            </a:r>
            <a:endParaRPr lang="ar-SA"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3</a:t>
            </a:fld>
            <a:endParaRPr lang="ar-SA"/>
          </a:p>
        </p:txBody>
      </p:sp>
    </p:spTree>
    <p:extLst>
      <p:ext uri="{BB962C8B-B14F-4D97-AF65-F5344CB8AC3E}">
        <p14:creationId xmlns:p14="http://schemas.microsoft.com/office/powerpoint/2010/main" val="41191432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024744" cy="745152"/>
          </a:xfrm>
        </p:spPr>
        <p:txBody>
          <a:bodyPr>
            <a:normAutofit/>
          </a:bodyPr>
          <a:lstStyle/>
          <a:p>
            <a:pPr algn="r"/>
            <a:r>
              <a:rPr lang="ar-SA" sz="3200" b="1" u="sng" dirty="0" smtClean="0">
                <a:latin typeface="Arial" panose="020B0604020202020204" pitchFamily="34" charset="0"/>
                <a:cs typeface="Arial" panose="020B0604020202020204" pitchFamily="34" charset="0"/>
              </a:rPr>
              <a:t>2- تحليل التقارير المالية </a:t>
            </a:r>
            <a:endParaRPr lang="ar-SA" sz="32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7584" y="1988840"/>
            <a:ext cx="7272808" cy="4104456"/>
          </a:xfrm>
        </p:spPr>
        <p:txBody>
          <a:bodyPr>
            <a:normAutofit/>
          </a:bodyPr>
          <a:lstStyle/>
          <a:p>
            <a:pPr marL="68580" indent="0">
              <a:buNone/>
            </a:pPr>
            <a:r>
              <a:rPr lang="ar-SA" sz="2600" b="1" u="sng" dirty="0" smtClean="0">
                <a:solidFill>
                  <a:schemeClr val="accent1"/>
                </a:solidFill>
                <a:latin typeface="Arial" panose="020B0604020202020204" pitchFamily="34" charset="0"/>
                <a:cs typeface="Arial" panose="020B0604020202020204" pitchFamily="34" charset="0"/>
              </a:rPr>
              <a:t>2-1 التحليل المحاسبي</a:t>
            </a:r>
          </a:p>
          <a:p>
            <a:pPr marL="68580" indent="0">
              <a:buNone/>
            </a:pPr>
            <a:r>
              <a:rPr lang="ar-SA" dirty="0">
                <a:latin typeface="Arial" panose="020B0604020202020204" pitchFamily="34" charset="0"/>
                <a:cs typeface="Arial" panose="020B0604020202020204" pitchFamily="34" charset="0"/>
              </a:rPr>
              <a:t>وهو تقويم مدى احتواء المحاسبة التي </a:t>
            </a:r>
            <a:r>
              <a:rPr lang="ar-SA" dirty="0" smtClean="0">
                <a:latin typeface="Arial" panose="020B0604020202020204" pitchFamily="34" charset="0"/>
                <a:cs typeface="Arial" panose="020B0604020202020204" pitchFamily="34" charset="0"/>
              </a:rPr>
              <a:t>تتبعها </a:t>
            </a:r>
            <a:r>
              <a:rPr lang="ar-SA" dirty="0">
                <a:latin typeface="Arial" panose="020B0604020202020204" pitchFamily="34" charset="0"/>
                <a:cs typeface="Arial" panose="020B0604020202020204" pitchFamily="34" charset="0"/>
              </a:rPr>
              <a:t>الشركة </a:t>
            </a:r>
            <a:r>
              <a:rPr lang="ar-SA" dirty="0" smtClean="0">
                <a:latin typeface="Arial" panose="020B0604020202020204" pitchFamily="34" charset="0"/>
                <a:cs typeface="Arial" panose="020B0604020202020204" pitchFamily="34" charset="0"/>
              </a:rPr>
              <a:t>والنتائج </a:t>
            </a:r>
            <a:r>
              <a:rPr lang="ar-SA" dirty="0">
                <a:latin typeface="Arial" panose="020B0604020202020204" pitchFamily="34" charset="0"/>
                <a:cs typeface="Arial" panose="020B0604020202020204" pitchFamily="34" charset="0"/>
              </a:rPr>
              <a:t>التي يتم عرضها باستخدام محاسبة الشركة على الحقيقة الاقتصادية لأداء الشركة ومركزها المالي والتجاري</a:t>
            </a:r>
            <a:r>
              <a:rPr lang="ar-SA" dirty="0" smtClean="0">
                <a:latin typeface="Arial" panose="020B0604020202020204" pitchFamily="34" charset="0"/>
                <a:cs typeface="Arial" panose="020B0604020202020204" pitchFamily="34" charset="0"/>
              </a:rPr>
              <a:t>.</a:t>
            </a:r>
          </a:p>
          <a:p>
            <a:pPr>
              <a:buFont typeface="Wingdings" panose="05000000000000000000" pitchFamily="2" charset="2"/>
              <a:buChar char="§"/>
            </a:pPr>
            <a:r>
              <a:rPr lang="ar-SA" dirty="0">
                <a:latin typeface="Arial" panose="020B0604020202020204" pitchFamily="34" charset="0"/>
                <a:cs typeface="Arial" panose="020B0604020202020204" pitchFamily="34" charset="0"/>
              </a:rPr>
              <a:t>تعد التقارير المالية المصدر الرئيسي للمعلومات لهذا النوع من التحليل وهذا يعني أن جودة التحليل </a:t>
            </a:r>
            <a:r>
              <a:rPr lang="ar-SA" dirty="0" smtClean="0">
                <a:latin typeface="Arial" panose="020B0604020202020204" pitchFamily="34" charset="0"/>
                <a:cs typeface="Arial" panose="020B0604020202020204" pitchFamily="34" charset="0"/>
              </a:rPr>
              <a:t>المالي	      تعتمد </a:t>
            </a:r>
            <a:r>
              <a:rPr lang="ar-SA" dirty="0">
                <a:latin typeface="Arial" panose="020B0604020202020204" pitchFamily="34" charset="0"/>
                <a:cs typeface="Arial" panose="020B0604020202020204" pitchFamily="34" charset="0"/>
              </a:rPr>
              <a:t>على مصداقية التقارير المالية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التي </a:t>
            </a:r>
            <a:r>
              <a:rPr lang="ar-SA" dirty="0">
                <a:latin typeface="Arial" panose="020B0604020202020204" pitchFamily="34" charset="0"/>
                <a:cs typeface="Arial" panose="020B0604020202020204" pitchFamily="34" charset="0"/>
              </a:rPr>
              <a:t>تعتمد على </a:t>
            </a:r>
            <a:r>
              <a:rPr lang="ar-SA" dirty="0" smtClean="0">
                <a:latin typeface="Arial" panose="020B0604020202020204" pitchFamily="34" charset="0"/>
                <a:cs typeface="Arial" panose="020B0604020202020204" pitchFamily="34" charset="0"/>
              </a:rPr>
              <a:t>جودة </a:t>
            </a:r>
            <a:r>
              <a:rPr lang="ar-SA" dirty="0">
                <a:latin typeface="Arial" panose="020B0604020202020204" pitchFamily="34" charset="0"/>
                <a:cs typeface="Arial" panose="020B0604020202020204" pitchFamily="34" charset="0"/>
              </a:rPr>
              <a:t>التحليل المحاسبي.</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ويعد </a:t>
            </a:r>
            <a:r>
              <a:rPr lang="ar-SA" dirty="0" smtClean="0">
                <a:latin typeface="Arial" panose="020B0604020202020204" pitchFamily="34" charset="0"/>
                <a:cs typeface="Arial" panose="020B0604020202020204" pitchFamily="34" charset="0"/>
              </a:rPr>
              <a:t>التحليل المحاسبي ضرورة </a:t>
            </a:r>
            <a:r>
              <a:rPr lang="ar-SA" dirty="0">
                <a:latin typeface="Arial" panose="020B0604020202020204" pitchFamily="34" charset="0"/>
                <a:cs typeface="Arial" panose="020B0604020202020204" pitchFamily="34" charset="0"/>
              </a:rPr>
              <a:t>حتمية لجعل البيانات المحاسبية قابلة للمقارنات التحليلية.</a:t>
            </a:r>
            <a:endParaRPr lang="en-US" dirty="0">
              <a:latin typeface="Arial" panose="020B0604020202020204" pitchFamily="34" charset="0"/>
              <a:cs typeface="Arial" panose="020B0604020202020204" pitchFamily="34" charset="0"/>
            </a:endParaRPr>
          </a:p>
          <a:p>
            <a:pPr marL="68580" indent="0">
              <a:buNone/>
            </a:pPr>
            <a:endParaRPr lang="ar-SA" b="1" u="sng" dirty="0">
              <a:solidFill>
                <a:schemeClr val="accent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30</a:t>
            </a:fld>
            <a:endParaRPr lang="ar-SA"/>
          </a:p>
        </p:txBody>
      </p:sp>
      <p:cxnSp>
        <p:nvCxnSpPr>
          <p:cNvPr id="5" name="Straight Arrow Connector 4"/>
          <p:cNvCxnSpPr/>
          <p:nvPr/>
        </p:nvCxnSpPr>
        <p:spPr>
          <a:xfrm flipH="1">
            <a:off x="3923928" y="4293096"/>
            <a:ext cx="43204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6588224" y="4653136"/>
            <a:ext cx="43204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7293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268760"/>
            <a:ext cx="7024744" cy="613872"/>
          </a:xfrm>
        </p:spPr>
        <p:txBody>
          <a:bodyPr>
            <a:normAutofit/>
          </a:bodyPr>
          <a:lstStyle/>
          <a:p>
            <a:pPr marL="457200" indent="-457200" algn="r">
              <a:buFont typeface="Wingdings" panose="05000000000000000000" pitchFamily="2" charset="2"/>
              <a:buChar char="§"/>
            </a:pPr>
            <a:r>
              <a:rPr lang="ar-SA" sz="2600" dirty="0">
                <a:latin typeface="Arial" panose="020B0604020202020204" pitchFamily="34" charset="0"/>
                <a:cs typeface="Arial" panose="020B0604020202020204" pitchFamily="34" charset="0"/>
              </a:rPr>
              <a:t>هناك مشكلتين تبرزان في ها النوع من التحليل : </a:t>
            </a:r>
            <a:endParaRPr lang="ar-SA" sz="2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2060848"/>
            <a:ext cx="6777317" cy="3508977"/>
          </a:xfrm>
        </p:spPr>
        <p:txBody>
          <a:bodyPr>
            <a:normAutofit/>
          </a:bodyPr>
          <a:lstStyle/>
          <a:p>
            <a:pPr marL="582930" lvl="0" indent="-514350">
              <a:buFont typeface="+mj-lt"/>
              <a:buAutoNum type="arabicPeriod"/>
            </a:pPr>
            <a:r>
              <a:rPr lang="ar-SA" dirty="0">
                <a:latin typeface="Arial" panose="020B0604020202020204" pitchFamily="34" charset="0"/>
                <a:cs typeface="Arial" panose="020B0604020202020204" pitchFamily="34" charset="0"/>
              </a:rPr>
              <a:t>انعدام التماثل او الثبات في السياسات المحاسبية المطبقة مما يؤدي إلى مشاكل في اجراء المقارنات.</a:t>
            </a:r>
            <a:endParaRPr lang="en-US" dirty="0">
              <a:latin typeface="Arial" panose="020B0604020202020204" pitchFamily="34" charset="0"/>
              <a:cs typeface="Arial" panose="020B0604020202020204" pitchFamily="34" charset="0"/>
            </a:endParaRPr>
          </a:p>
          <a:p>
            <a:pPr marL="1193292" lvl="3" indent="-342900">
              <a:buFont typeface="Arial" panose="020B0604020202020204" pitchFamily="34" charset="0"/>
              <a:buChar char="•"/>
            </a:pPr>
            <a:r>
              <a:rPr lang="ar-SA" sz="2400" dirty="0">
                <a:latin typeface="Arial" panose="020B0604020202020204" pitchFamily="34" charset="0"/>
                <a:cs typeface="Arial" panose="020B0604020202020204" pitchFamily="34" charset="0"/>
              </a:rPr>
              <a:t>بين الشركات </a:t>
            </a:r>
            <a:r>
              <a:rPr lang="ar-SA" sz="2400" dirty="0" smtClean="0">
                <a:latin typeface="Arial" panose="020B0604020202020204" pitchFamily="34" charset="0"/>
                <a:cs typeface="Arial" panose="020B0604020202020204" pitchFamily="34" charset="0"/>
              </a:rPr>
              <a:t>المختلفة.</a:t>
            </a:r>
            <a:endParaRPr lang="en-US" sz="2400" dirty="0">
              <a:latin typeface="Arial" panose="020B0604020202020204" pitchFamily="34" charset="0"/>
              <a:cs typeface="Arial" panose="020B0604020202020204" pitchFamily="34" charset="0"/>
            </a:endParaRPr>
          </a:p>
          <a:p>
            <a:pPr marL="1193292" lvl="3" indent="-342900">
              <a:buFont typeface="Arial" panose="020B0604020202020204" pitchFamily="34" charset="0"/>
              <a:buChar char="•"/>
            </a:pPr>
            <a:r>
              <a:rPr lang="ar-SA" sz="2400" dirty="0">
                <a:latin typeface="Arial" panose="020B0604020202020204" pitchFamily="34" charset="0"/>
                <a:cs typeface="Arial" panose="020B0604020202020204" pitchFamily="34" charset="0"/>
              </a:rPr>
              <a:t>نفس الشركة عبر </a:t>
            </a:r>
            <a:r>
              <a:rPr lang="ar-SA" sz="2400" dirty="0" smtClean="0">
                <a:latin typeface="Arial" panose="020B0604020202020204" pitchFamily="34" charset="0"/>
                <a:cs typeface="Arial" panose="020B0604020202020204" pitchFamily="34" charset="0"/>
              </a:rPr>
              <a:t>الزمن.</a:t>
            </a:r>
            <a:endParaRPr lang="ar-SA" sz="2400" dirty="0">
              <a:latin typeface="Arial" panose="020B0604020202020204" pitchFamily="34" charset="0"/>
              <a:cs typeface="Arial" panose="020B0604020202020204" pitchFamily="34" charset="0"/>
            </a:endParaRPr>
          </a:p>
          <a:p>
            <a:pPr marL="582930" indent="-514350">
              <a:buFont typeface="+mj-lt"/>
              <a:buAutoNum type="arabicPeriod"/>
            </a:pPr>
            <a:r>
              <a:rPr lang="ar-SA" dirty="0" smtClean="0">
                <a:latin typeface="Arial" panose="020B0604020202020204" pitchFamily="34" charset="0"/>
                <a:cs typeface="Arial" panose="020B0604020202020204" pitchFamily="34" charset="0"/>
              </a:rPr>
              <a:t>حرية الاختيار والتقدير </a:t>
            </a:r>
            <a:r>
              <a:rPr lang="ar-SA" dirty="0">
                <a:latin typeface="Arial" panose="020B0604020202020204" pitchFamily="34" charset="0"/>
                <a:cs typeface="Arial" panose="020B0604020202020204" pitchFamily="34" charset="0"/>
              </a:rPr>
              <a:t>التي تتيحها المعايير المحاسبية للإدارة في بعض الأحيان عند إعداد التقارير </a:t>
            </a:r>
            <a:r>
              <a:rPr lang="ar-SA" dirty="0" smtClean="0">
                <a:latin typeface="Arial" panose="020B0604020202020204" pitchFamily="34" charset="0"/>
                <a:cs typeface="Arial" panose="020B0604020202020204" pitchFamily="34" charset="0"/>
              </a:rPr>
              <a:t>المالية.</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فحرية </a:t>
            </a:r>
            <a:r>
              <a:rPr lang="ar-SA" dirty="0">
                <a:latin typeface="Arial" panose="020B0604020202020204" pitchFamily="34" charset="0"/>
                <a:cs typeface="Arial" panose="020B0604020202020204" pitchFamily="34" charset="0"/>
              </a:rPr>
              <a:t>الاختيار تؤدي إلى </a:t>
            </a:r>
            <a:r>
              <a:rPr lang="ar-SA" dirty="0" smtClean="0">
                <a:latin typeface="Arial" panose="020B0604020202020204" pitchFamily="34" charset="0"/>
                <a:cs typeface="Arial" panose="020B0604020202020204" pitchFamily="34" charset="0"/>
              </a:rPr>
              <a:t>تحريف </a:t>
            </a:r>
            <a:r>
              <a:rPr lang="ar-SA" dirty="0">
                <a:latin typeface="Arial" panose="020B0604020202020204" pitchFamily="34" charset="0"/>
                <a:cs typeface="Arial" panose="020B0604020202020204" pitchFamily="34" charset="0"/>
              </a:rPr>
              <a:t>المعلومات المحاسبية وتجعلها مضللة ولا تعكس الوقع الاقتصادي الحقيقي إلى الحالي للشركة.</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4276A7A3-C242-4E51-800E-E3B4A80E3CF8}" type="slidenum">
              <a:rPr lang="ar-SA" smtClean="0"/>
              <a:t>31</a:t>
            </a:fld>
            <a:endParaRPr lang="ar-SA"/>
          </a:p>
        </p:txBody>
      </p:sp>
    </p:spTree>
    <p:extLst>
      <p:ext uri="{BB962C8B-B14F-4D97-AF65-F5344CB8AC3E}">
        <p14:creationId xmlns:p14="http://schemas.microsoft.com/office/powerpoint/2010/main" val="4109838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764704"/>
            <a:ext cx="7024744" cy="529128"/>
          </a:xfrm>
        </p:spPr>
        <p:txBody>
          <a:bodyPr>
            <a:normAutofit/>
          </a:bodyPr>
          <a:lstStyle/>
          <a:p>
            <a:pPr marL="457200" indent="-457200" algn="r">
              <a:buFont typeface="Wingdings" panose="05000000000000000000" pitchFamily="2" charset="2"/>
              <a:buChar char="§"/>
            </a:pPr>
            <a:r>
              <a:rPr lang="ar-SA" sz="2600" dirty="0">
                <a:latin typeface="Arial" panose="020B0604020202020204" pitchFamily="34" charset="0"/>
                <a:cs typeface="Arial" panose="020B0604020202020204" pitchFamily="34" charset="0"/>
              </a:rPr>
              <a:t>يظهر </a:t>
            </a:r>
            <a:r>
              <a:rPr lang="ar-SA" sz="2600" dirty="0" smtClean="0">
                <a:latin typeface="Arial" panose="020B0604020202020204" pitchFamily="34" charset="0"/>
                <a:cs typeface="Arial" panose="020B0604020202020204" pitchFamily="34" charset="0"/>
              </a:rPr>
              <a:t>تحريف </a:t>
            </a:r>
            <a:r>
              <a:rPr lang="ar-SA" sz="2600" dirty="0">
                <a:latin typeface="Arial" panose="020B0604020202020204" pitchFamily="34" charset="0"/>
                <a:cs typeface="Arial" panose="020B0604020202020204" pitchFamily="34" charset="0"/>
              </a:rPr>
              <a:t>المعلومات المحاسبية في ثلاثة أشكال : </a:t>
            </a:r>
            <a:endParaRPr lang="ar-SA" sz="2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3568" y="1340768"/>
            <a:ext cx="7704856" cy="4968552"/>
          </a:xfrm>
        </p:spPr>
        <p:txBody>
          <a:bodyPr>
            <a:noAutofit/>
          </a:bodyPr>
          <a:lstStyle/>
          <a:p>
            <a:pPr marL="525780" lvl="0" indent="-457200">
              <a:buFont typeface="+mj-lt"/>
              <a:buAutoNum type="arabicPeriod"/>
            </a:pPr>
            <a:r>
              <a:rPr lang="ar-SA" dirty="0">
                <a:latin typeface="Arial" panose="020B0604020202020204" pitchFamily="34" charset="0"/>
                <a:cs typeface="Arial" panose="020B0604020202020204" pitchFamily="34" charset="0"/>
              </a:rPr>
              <a:t>إجراء تقديرات </a:t>
            </a:r>
            <a:r>
              <a:rPr lang="ar-SA" dirty="0" smtClean="0">
                <a:latin typeface="Arial" panose="020B0604020202020204" pitchFamily="34" charset="0"/>
                <a:cs typeface="Arial" panose="020B0604020202020204" pitchFamily="34" charset="0"/>
              </a:rPr>
              <a:t>إدارية غير أمينة </a:t>
            </a:r>
            <a:r>
              <a:rPr lang="ar-SA" dirty="0">
                <a:latin typeface="Arial" panose="020B0604020202020204" pitchFamily="34" charset="0"/>
                <a:cs typeface="Arial" panose="020B0604020202020204" pitchFamily="34" charset="0"/>
              </a:rPr>
              <a:t>أو </a:t>
            </a:r>
            <a:r>
              <a:rPr lang="ar-SA" dirty="0" smtClean="0">
                <a:latin typeface="Arial" panose="020B0604020202020204" pitchFamily="34" charset="0"/>
                <a:cs typeface="Arial" panose="020B0604020202020204" pitchFamily="34" charset="0"/>
              </a:rPr>
              <a:t>حذف </a:t>
            </a:r>
            <a:r>
              <a:rPr lang="ar-SA" dirty="0">
                <a:latin typeface="Arial" panose="020B0604020202020204" pitchFamily="34" charset="0"/>
                <a:cs typeface="Arial" panose="020B0604020202020204" pitchFamily="34" charset="0"/>
              </a:rPr>
              <a:t>معلومات مهمة </a:t>
            </a:r>
            <a:r>
              <a:rPr lang="ar-SA" dirty="0" smtClean="0">
                <a:latin typeface="Arial" panose="020B0604020202020204" pitchFamily="34" charset="0"/>
                <a:cs typeface="Arial" panose="020B0604020202020204" pitchFamily="34" charset="0"/>
              </a:rPr>
              <a:t>وهذا </a:t>
            </a:r>
            <a:r>
              <a:rPr lang="ar-SA" dirty="0">
                <a:latin typeface="Arial" panose="020B0604020202020204" pitchFamily="34" charset="0"/>
                <a:cs typeface="Arial" panose="020B0604020202020204" pitchFamily="34" charset="0"/>
              </a:rPr>
              <a:t>سبب رئيسي </a:t>
            </a:r>
            <a:r>
              <a:rPr lang="ar-SA" dirty="0" smtClean="0">
                <a:latin typeface="Arial" panose="020B0604020202020204" pitchFamily="34" charset="0"/>
                <a:cs typeface="Arial" panose="020B0604020202020204" pitchFamily="34" charset="0"/>
              </a:rPr>
              <a:t>للتحريف </a:t>
            </a:r>
            <a:r>
              <a:rPr lang="ar-SA" dirty="0">
                <a:latin typeface="Arial" panose="020B0604020202020204" pitchFamily="34" charset="0"/>
                <a:cs typeface="Arial" panose="020B0604020202020204" pitchFamily="34" charset="0"/>
              </a:rPr>
              <a:t>والتلاعب بالأرقام المحاسبية.</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قدرة </a:t>
            </a:r>
            <a:r>
              <a:rPr lang="ar-SA" dirty="0" smtClean="0">
                <a:latin typeface="Arial" panose="020B0604020202020204" pitchFamily="34" charset="0"/>
                <a:cs typeface="Arial" panose="020B0604020202020204" pitchFamily="34" charset="0"/>
              </a:rPr>
              <a:t>المديرين </a:t>
            </a:r>
            <a:r>
              <a:rPr lang="ar-SA" dirty="0">
                <a:latin typeface="Arial" panose="020B0604020202020204" pitchFamily="34" charset="0"/>
                <a:cs typeface="Arial" panose="020B0604020202020204" pitchFamily="34" charset="0"/>
              </a:rPr>
              <a:t>على استخدام حرية الاختيار المتاحة لهم في التلاعب بالارقام المحاسبية او التلاعب في توقيت عرض المعلومات المحاسبية هذا يسمى (التلاعب في </a:t>
            </a:r>
            <a:r>
              <a:rPr lang="ar-SA" dirty="0" smtClean="0">
                <a:latin typeface="Arial" panose="020B0604020202020204" pitchFamily="34" charset="0"/>
                <a:cs typeface="Arial" panose="020B0604020202020204" pitchFamily="34" charset="0"/>
              </a:rPr>
              <a:t>الدخل</a:t>
            </a:r>
            <a:r>
              <a:rPr lang="ar-SA"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قد تؤدي المعايير المحاسبية الى تشويه وتحريف </a:t>
            </a:r>
            <a:r>
              <a:rPr lang="ar-SA" dirty="0" smtClean="0">
                <a:latin typeface="Arial" panose="020B0604020202020204" pitchFamily="34" charset="0"/>
                <a:cs typeface="Arial" panose="020B0604020202020204" pitchFamily="34" charset="0"/>
              </a:rPr>
              <a:t>المحاسبة </a:t>
            </a:r>
            <a:r>
              <a:rPr lang="ar-SA" dirty="0">
                <a:latin typeface="Arial" panose="020B0604020202020204" pitchFamily="34" charset="0"/>
                <a:cs typeface="Arial" panose="020B0604020202020204" pitchFamily="34" charset="0"/>
              </a:rPr>
              <a:t>عندما تفشل </a:t>
            </a:r>
            <a:r>
              <a:rPr lang="ar-SA" dirty="0" smtClean="0">
                <a:latin typeface="Arial" panose="020B0604020202020204" pitchFamily="34" charset="0"/>
                <a:cs typeface="Arial" panose="020B0604020202020204" pitchFamily="34" charset="0"/>
              </a:rPr>
              <a:t>المعايير الحالية </a:t>
            </a:r>
            <a:r>
              <a:rPr lang="ar-SA" dirty="0">
                <a:latin typeface="Arial" panose="020B0604020202020204" pitchFamily="34" charset="0"/>
                <a:cs typeface="Arial" panose="020B0604020202020204" pitchFamily="34" charset="0"/>
              </a:rPr>
              <a:t>والجهات المعنية بها </a:t>
            </a:r>
            <a:r>
              <a:rPr lang="ar-SA" dirty="0" smtClean="0">
                <a:latin typeface="Arial" panose="020B0604020202020204" pitchFamily="34" charset="0"/>
                <a:cs typeface="Arial" panose="020B0604020202020204" pitchFamily="34" charset="0"/>
              </a:rPr>
              <a:t>في تقديم </a:t>
            </a:r>
            <a:r>
              <a:rPr lang="ar-SA" dirty="0">
                <a:latin typeface="Arial" panose="020B0604020202020204" pitchFamily="34" charset="0"/>
                <a:cs typeface="Arial" panose="020B0604020202020204" pitchFamily="34" charset="0"/>
              </a:rPr>
              <a:t>معيار يعكس الواقع الاقتصادي الحقيقي للشركة.</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وهذه الاشكال الثلاثة تخلق نوعاً من المخاطرة تعرف بالمخاطرة المحاسبية في التقارير المالية</a:t>
            </a:r>
            <a:r>
              <a:rPr lang="ar-SA" dirty="0" smtClean="0">
                <a:latin typeface="Arial" panose="020B0604020202020204" pitchFamily="34" charset="0"/>
                <a:cs typeface="Arial" panose="020B0604020202020204" pitchFamily="34" charset="0"/>
              </a:rPr>
              <a:t>.</a:t>
            </a:r>
          </a:p>
          <a:p>
            <a:pPr marL="68580" indent="0">
              <a:buNone/>
            </a:pPr>
            <a:r>
              <a:rPr lang="ar-SA" u="sng" dirty="0">
                <a:solidFill>
                  <a:schemeClr val="accent1"/>
                </a:solidFill>
                <a:latin typeface="Arial" panose="020B0604020202020204" pitchFamily="34" charset="0"/>
                <a:cs typeface="Arial" panose="020B0604020202020204" pitchFamily="34" charset="0"/>
              </a:rPr>
              <a:t>المخاطرة المحاسبية</a:t>
            </a:r>
            <a:r>
              <a:rPr lang="ar-SA" dirty="0">
                <a:solidFill>
                  <a:schemeClr val="accent1"/>
                </a:solidFill>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عدم التأكد من النتائج التي يمكن التوصل إليها عن طريق تحليل التقارير المالية بسبب التحريف المحاسبي.</a:t>
            </a:r>
            <a:endParaRPr lang="en-US" dirty="0">
              <a:latin typeface="Arial" panose="020B0604020202020204" pitchFamily="34" charset="0"/>
              <a:cs typeface="Arial" panose="020B0604020202020204" pitchFamily="34" charset="0"/>
            </a:endParaRPr>
          </a:p>
          <a:p>
            <a:pPr marL="68580" indent="0">
              <a:buNone/>
            </a:pPr>
            <a:endParaRPr lang="en-US" dirty="0">
              <a:latin typeface="Arial" panose="020B0604020202020204" pitchFamily="34" charset="0"/>
              <a:cs typeface="Arial" panose="020B0604020202020204" pitchFamily="34" charset="0"/>
            </a:endParaRPr>
          </a:p>
          <a:p>
            <a:pPr marL="525780" indent="-457200">
              <a:buFont typeface="+mj-lt"/>
              <a:buAutoNum type="arabicPeriod"/>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32</a:t>
            </a:fld>
            <a:endParaRPr lang="ar-SA"/>
          </a:p>
        </p:txBody>
      </p:sp>
    </p:spTree>
    <p:extLst>
      <p:ext uri="{BB962C8B-B14F-4D97-AF65-F5344CB8AC3E}">
        <p14:creationId xmlns:p14="http://schemas.microsoft.com/office/powerpoint/2010/main" val="6883355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052736"/>
            <a:ext cx="7704856" cy="5112568"/>
          </a:xfrm>
        </p:spPr>
        <p:txBody>
          <a:bodyPr>
            <a:normAutofit/>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الهدف </a:t>
            </a:r>
            <a:r>
              <a:rPr lang="ar-SA" dirty="0">
                <a:latin typeface="Arial" panose="020B0604020202020204" pitchFamily="34" charset="0"/>
                <a:cs typeface="Arial" panose="020B0604020202020204" pitchFamily="34" charset="0"/>
              </a:rPr>
              <a:t>الرئيسي من التحليل المحاسبي : </a:t>
            </a:r>
            <a:endParaRPr lang="en-US" dirty="0">
              <a:latin typeface="Arial" panose="020B0604020202020204" pitchFamily="34" charset="0"/>
              <a:cs typeface="Arial" panose="020B0604020202020204" pitchFamily="34" charset="0"/>
            </a:endParaRPr>
          </a:p>
          <a:p>
            <a:pPr marL="822960" lvl="1" indent="-457200">
              <a:buFont typeface="+mj-lt"/>
              <a:buAutoNum type="arabicPeriod"/>
            </a:pPr>
            <a:r>
              <a:rPr lang="ar-SA" sz="2400" dirty="0">
                <a:latin typeface="Arial" panose="020B0604020202020204" pitchFamily="34" charset="0"/>
                <a:cs typeface="Arial" panose="020B0604020202020204" pitchFamily="34" charset="0"/>
              </a:rPr>
              <a:t>تقويم المخاطرة المحاسبية وتخفيضها.</a:t>
            </a:r>
            <a:endParaRPr lang="en-US" sz="2400" dirty="0">
              <a:latin typeface="Arial" panose="020B0604020202020204" pitchFamily="34" charset="0"/>
              <a:cs typeface="Arial" panose="020B0604020202020204" pitchFamily="34" charset="0"/>
            </a:endParaRPr>
          </a:p>
          <a:p>
            <a:pPr marL="822960" lvl="1" indent="-457200">
              <a:buFont typeface="+mj-lt"/>
              <a:buAutoNum type="arabicPeriod"/>
            </a:pPr>
            <a:r>
              <a:rPr lang="ar-SA" sz="2400" dirty="0">
                <a:latin typeface="Arial" panose="020B0604020202020204" pitchFamily="34" charset="0"/>
                <a:cs typeface="Arial" panose="020B0604020202020204" pitchFamily="34" charset="0"/>
              </a:rPr>
              <a:t>تحسين المحتوى الاقتصادي للتقارير </a:t>
            </a:r>
            <a:r>
              <a:rPr lang="ar-SA" sz="2400" dirty="0" smtClean="0">
                <a:latin typeface="Arial" panose="020B0604020202020204" pitchFamily="34" charset="0"/>
                <a:cs typeface="Arial" panose="020B0604020202020204" pitchFamily="34" charset="0"/>
              </a:rPr>
              <a:t>المالية </a:t>
            </a:r>
            <a:r>
              <a:rPr lang="ar-SA" sz="2400" dirty="0">
                <a:latin typeface="Arial" panose="020B0604020202020204" pitchFamily="34" charset="0"/>
                <a:cs typeface="Arial" panose="020B0604020202020204" pitchFamily="34" charset="0"/>
              </a:rPr>
              <a:t>ومن ضمنها القابلية للمقارنة.</a:t>
            </a: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ولتحقيق </a:t>
            </a:r>
            <a:r>
              <a:rPr lang="ar-SA" dirty="0">
                <a:latin typeface="Arial" panose="020B0604020202020204" pitchFamily="34" charset="0"/>
                <a:cs typeface="Arial" panose="020B0604020202020204" pitchFamily="34" charset="0"/>
              </a:rPr>
              <a:t>هذا الهدف </a:t>
            </a:r>
            <a:r>
              <a:rPr lang="ar-SA" dirty="0" smtClean="0">
                <a:latin typeface="Arial" panose="020B0604020202020204" pitchFamily="34" charset="0"/>
                <a:cs typeface="Arial" panose="020B0604020202020204" pitchFamily="34" charset="0"/>
              </a:rPr>
              <a:t>نحتاج </a:t>
            </a:r>
            <a:r>
              <a:rPr lang="ar-SA" dirty="0">
                <a:latin typeface="Arial" panose="020B0604020202020204" pitchFamily="34" charset="0"/>
                <a:cs typeface="Arial" panose="020B0604020202020204" pitchFamily="34" charset="0"/>
              </a:rPr>
              <a:t>إلى إعادة تقدير </a:t>
            </a:r>
            <a:r>
              <a:rPr lang="ar-SA" dirty="0" smtClean="0">
                <a:latin typeface="Arial" panose="020B0604020202020204" pitchFamily="34" charset="0"/>
                <a:cs typeface="Arial" panose="020B0604020202020204" pitchFamily="34" charset="0"/>
              </a:rPr>
              <a:t>وتصنيف </a:t>
            </a:r>
            <a:r>
              <a:rPr lang="ar-SA" dirty="0">
                <a:latin typeface="Arial" panose="020B0604020202020204" pitchFamily="34" charset="0"/>
                <a:cs typeface="Arial" panose="020B0604020202020204" pitchFamily="34" charset="0"/>
              </a:rPr>
              <a:t>التقارير </a:t>
            </a:r>
            <a:r>
              <a:rPr lang="ar-SA" dirty="0" smtClean="0">
                <a:latin typeface="Arial" panose="020B0604020202020204" pitchFamily="34" charset="0"/>
                <a:cs typeface="Arial" panose="020B0604020202020204" pitchFamily="34" charset="0"/>
              </a:rPr>
              <a:t>المالية.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يشتمل </a:t>
            </a:r>
            <a:r>
              <a:rPr lang="ar-SA" dirty="0">
                <a:latin typeface="Arial" panose="020B0604020202020204" pitchFamily="34" charset="0"/>
                <a:cs typeface="Arial" panose="020B0604020202020204" pitchFamily="34" charset="0"/>
              </a:rPr>
              <a:t>التحليل المحاسبي عن ما يلي : </a:t>
            </a:r>
            <a:endParaRPr lang="en-US" dirty="0">
              <a:latin typeface="Arial" panose="020B0604020202020204" pitchFamily="34" charset="0"/>
              <a:cs typeface="Arial" panose="020B0604020202020204" pitchFamily="34" charset="0"/>
            </a:endParaRPr>
          </a:p>
          <a:p>
            <a:pPr marL="822960" lvl="1" indent="-457200">
              <a:buFont typeface="+mj-lt"/>
              <a:buAutoNum type="arabicPeriod"/>
            </a:pPr>
            <a:r>
              <a:rPr lang="ar-SA" sz="2400" dirty="0">
                <a:latin typeface="Arial" panose="020B0604020202020204" pitchFamily="34" charset="0"/>
                <a:cs typeface="Arial" panose="020B0604020202020204" pitchFamily="34" charset="0"/>
              </a:rPr>
              <a:t>تقويم جودة الدخل أو جودة الأرباح، أو بشكل </a:t>
            </a:r>
            <a:r>
              <a:rPr lang="ar-SA" sz="2400" dirty="0" smtClean="0">
                <a:latin typeface="Arial" panose="020B0604020202020204" pitchFamily="34" charset="0"/>
                <a:cs typeface="Arial" panose="020B0604020202020204" pitchFamily="34" charset="0"/>
              </a:rPr>
              <a:t>أعم «جودة </a:t>
            </a:r>
            <a:r>
              <a:rPr lang="ar-SA" sz="2400" dirty="0">
                <a:latin typeface="Arial" panose="020B0604020202020204" pitchFamily="34" charset="0"/>
                <a:cs typeface="Arial" panose="020B0604020202020204" pitchFamily="34" charset="0"/>
              </a:rPr>
              <a:t>المعلومات </a:t>
            </a:r>
            <a:r>
              <a:rPr lang="ar-SA" sz="2400" dirty="0" smtClean="0">
                <a:latin typeface="Arial" panose="020B0604020202020204" pitchFamily="34" charset="0"/>
                <a:cs typeface="Arial" panose="020B0604020202020204" pitchFamily="34" charset="0"/>
              </a:rPr>
              <a:t>المحاسبية».</a:t>
            </a:r>
            <a:endParaRPr lang="en-US" sz="2400" dirty="0">
              <a:latin typeface="Arial" panose="020B0604020202020204" pitchFamily="34" charset="0"/>
              <a:cs typeface="Arial" panose="020B0604020202020204" pitchFamily="34" charset="0"/>
            </a:endParaRPr>
          </a:p>
          <a:p>
            <a:pPr marL="822960" lvl="1" indent="-457200">
              <a:buFont typeface="+mj-lt"/>
              <a:buAutoNum type="arabicPeriod"/>
            </a:pPr>
            <a:r>
              <a:rPr lang="ar-SA" sz="2400" dirty="0">
                <a:latin typeface="Arial" panose="020B0604020202020204" pitchFamily="34" charset="0"/>
                <a:cs typeface="Arial" panose="020B0604020202020204" pitchFamily="34" charset="0"/>
              </a:rPr>
              <a:t>تقويم استمرارية الدخل هو ما يسمى </a:t>
            </a:r>
            <a:r>
              <a:rPr lang="ar-SA" sz="2400" dirty="0" smtClean="0">
                <a:latin typeface="Arial" panose="020B0604020202020204" pitchFamily="34" charset="0"/>
                <a:cs typeface="Arial" panose="020B0604020202020204" pitchFamily="34" charset="0"/>
              </a:rPr>
              <a:t>«قوة استقرار الدخل».</a:t>
            </a: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ويعد التحليل المحاسبي </a:t>
            </a:r>
            <a:r>
              <a:rPr lang="ar-SA" dirty="0" smtClean="0">
                <a:latin typeface="Arial" panose="020B0604020202020204" pitchFamily="34" charset="0"/>
                <a:cs typeface="Arial" panose="020B0604020202020204" pitchFamily="34" charset="0"/>
              </a:rPr>
              <a:t>أقل </a:t>
            </a:r>
            <a:r>
              <a:rPr lang="ar-SA" dirty="0">
                <a:latin typeface="Arial" panose="020B0604020202020204" pitchFamily="34" charset="0"/>
                <a:cs typeface="Arial" panose="020B0604020202020204" pitchFamily="34" charset="0"/>
              </a:rPr>
              <a:t>أنواع التحليل </a:t>
            </a:r>
            <a:r>
              <a:rPr lang="ar-SA" dirty="0">
                <a:latin typeface="Arial" panose="020B0604020202020204" pitchFamily="34" charset="0"/>
                <a:cs typeface="Arial" panose="020B0604020202020204" pitchFamily="34" charset="0"/>
              </a:rPr>
              <a:t>ف</a:t>
            </a:r>
            <a:r>
              <a:rPr lang="ar-SA" dirty="0" smtClean="0">
                <a:latin typeface="Arial" panose="020B0604020202020204" pitchFamily="34" charset="0"/>
                <a:cs typeface="Arial" panose="020B0604020202020204" pitchFamily="34" charset="0"/>
              </a:rPr>
              <a:t>هما </a:t>
            </a:r>
            <a:r>
              <a:rPr lang="ar-SA" dirty="0">
                <a:latin typeface="Arial" panose="020B0604020202020204" pitchFamily="34" charset="0"/>
                <a:cs typeface="Arial" panose="020B0604020202020204" pitchFamily="34" charset="0"/>
              </a:rPr>
              <a:t>وتقديراً </a:t>
            </a:r>
            <a:r>
              <a:rPr lang="ar-SA" dirty="0" smtClean="0">
                <a:latin typeface="Arial" panose="020B0604020202020204" pitchFamily="34" charset="0"/>
                <a:cs typeface="Arial" panose="020B0604020202020204" pitchFamily="34" charset="0"/>
              </a:rPr>
              <a:t>وتطبيقاً</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	لأنه </a:t>
            </a:r>
            <a:r>
              <a:rPr lang="ar-SA" dirty="0">
                <a:latin typeface="Arial" panose="020B0604020202020204" pitchFamily="34" charset="0"/>
                <a:cs typeface="Arial" panose="020B0604020202020204" pitchFamily="34" charset="0"/>
              </a:rPr>
              <a:t>يحتاج إلى معرفة محاسبية </a:t>
            </a:r>
            <a:r>
              <a:rPr lang="ar-SA" dirty="0" smtClean="0">
                <a:latin typeface="Arial" panose="020B0604020202020204" pitchFamily="34" charset="0"/>
                <a:cs typeface="Arial" panose="020B0604020202020204" pitchFamily="34" charset="0"/>
              </a:rPr>
              <a:t>عالية.</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33</a:t>
            </a:fld>
            <a:endParaRPr lang="ar-SA"/>
          </a:p>
        </p:txBody>
      </p:sp>
      <p:cxnSp>
        <p:nvCxnSpPr>
          <p:cNvPr id="5" name="Straight Arrow Connector 4"/>
          <p:cNvCxnSpPr/>
          <p:nvPr/>
        </p:nvCxnSpPr>
        <p:spPr>
          <a:xfrm flipH="1">
            <a:off x="7452320" y="5517232"/>
            <a:ext cx="43204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76511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024744" cy="601136"/>
          </a:xfrm>
        </p:spPr>
        <p:txBody>
          <a:bodyPr>
            <a:normAutofit/>
          </a:bodyPr>
          <a:lstStyle/>
          <a:p>
            <a:pPr algn="r"/>
            <a:r>
              <a:rPr lang="ar-SA" sz="2600" b="1" u="sng" dirty="0" smtClean="0">
                <a:latin typeface="Arial" panose="020B0604020202020204" pitchFamily="34" charset="0"/>
                <a:cs typeface="Arial" panose="020B0604020202020204" pitchFamily="34" charset="0"/>
              </a:rPr>
              <a:t>2-2 التحليل </a:t>
            </a:r>
            <a:r>
              <a:rPr lang="ar-SA" sz="2600" b="1" u="sng" dirty="0">
                <a:latin typeface="Arial" panose="020B0604020202020204" pitchFamily="34" charset="0"/>
                <a:cs typeface="Arial" panose="020B0604020202020204" pitchFamily="34" charset="0"/>
              </a:rPr>
              <a:t>المالي : </a:t>
            </a:r>
            <a:endParaRPr lang="ar-SA" sz="2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3568" y="1628800"/>
            <a:ext cx="7704856" cy="4536504"/>
          </a:xfrm>
        </p:spPr>
        <p:txBody>
          <a:bodyPr>
            <a:normAutofit fontScale="92500"/>
          </a:bodyPr>
          <a:lstStyle/>
          <a:p>
            <a:pPr marL="68580" indent="0">
              <a:buNone/>
            </a:pPr>
            <a:r>
              <a:rPr lang="ar-SA" dirty="0">
                <a:latin typeface="Arial" panose="020B0604020202020204" pitchFamily="34" charset="0"/>
                <a:cs typeface="Arial" panose="020B0604020202020204" pitchFamily="34" charset="0"/>
              </a:rPr>
              <a:t>هو استخدام التقارير المالية لتحليل الوضع المالي للشركة </a:t>
            </a:r>
            <a:r>
              <a:rPr lang="ar-SA" dirty="0" smtClean="0">
                <a:latin typeface="Arial" panose="020B0604020202020204" pitchFamily="34" charset="0"/>
                <a:cs typeface="Arial" panose="020B0604020202020204" pitchFamily="34" charset="0"/>
              </a:rPr>
              <a:t>وأدائها </a:t>
            </a:r>
            <a:r>
              <a:rPr lang="ar-SA" dirty="0">
                <a:latin typeface="Arial" panose="020B0604020202020204" pitchFamily="34" charset="0"/>
                <a:cs typeface="Arial" panose="020B0604020202020204" pitchFamily="34" charset="0"/>
              </a:rPr>
              <a:t>وكذلك تقويم الأداء المالي للشركة في المستقبل.</a:t>
            </a:r>
            <a:endParaRPr lang="en-US" dirty="0">
              <a:latin typeface="Arial" panose="020B0604020202020204" pitchFamily="34" charset="0"/>
              <a:cs typeface="Arial" panose="020B0604020202020204" pitchFamily="34" charset="0"/>
            </a:endParaRPr>
          </a:p>
          <a:p>
            <a:pPr marL="68580" indent="0">
              <a:buNone/>
            </a:pPr>
            <a:r>
              <a:rPr lang="ar-SA" u="sng" dirty="0">
                <a:latin typeface="Arial" panose="020B0604020202020204" pitchFamily="34" charset="0"/>
                <a:cs typeface="Arial" panose="020B0604020202020204" pitchFamily="34" charset="0"/>
              </a:rPr>
              <a:t>ويحتوي </a:t>
            </a:r>
            <a:r>
              <a:rPr lang="ar-SA" u="sng" dirty="0" smtClean="0">
                <a:latin typeface="Arial" panose="020B0604020202020204" pitchFamily="34" charset="0"/>
                <a:cs typeface="Arial" panose="020B0604020202020204" pitchFamily="34" charset="0"/>
              </a:rPr>
              <a:t>أو يركز </a:t>
            </a:r>
            <a:r>
              <a:rPr lang="ar-SA" u="sng" dirty="0">
                <a:latin typeface="Arial" panose="020B0604020202020204" pitchFamily="34" charset="0"/>
                <a:cs typeface="Arial" panose="020B0604020202020204" pitchFamily="34" charset="0"/>
              </a:rPr>
              <a:t>على ثلاث جوانب : </a:t>
            </a:r>
            <a:endParaRPr lang="en-US" u="sng" dirty="0">
              <a:latin typeface="Arial" panose="020B0604020202020204" pitchFamily="34" charset="0"/>
              <a:cs typeface="Arial" panose="020B0604020202020204" pitchFamily="34" charset="0"/>
            </a:endParaRPr>
          </a:p>
          <a:p>
            <a:pPr marL="68580" lvl="0" indent="0">
              <a:buNone/>
            </a:pPr>
            <a:r>
              <a:rPr lang="ar-SA" dirty="0" smtClean="0">
                <a:solidFill>
                  <a:schemeClr val="accent1"/>
                </a:solidFill>
                <a:latin typeface="Arial" panose="020B0604020202020204" pitchFamily="34" charset="0"/>
                <a:cs typeface="Arial" panose="020B0604020202020204" pitchFamily="34" charset="0"/>
              </a:rPr>
              <a:t>أ-</a:t>
            </a:r>
            <a:r>
              <a:rPr lang="ar-SA" dirty="0" smtClean="0">
                <a:latin typeface="Arial" panose="020B0604020202020204" pitchFamily="34" charset="0"/>
                <a:cs typeface="Arial" panose="020B0604020202020204" pitchFamily="34" charset="0"/>
              </a:rPr>
              <a:t> تحليل </a:t>
            </a:r>
            <a:r>
              <a:rPr lang="ar-SA" dirty="0">
                <a:latin typeface="Arial" panose="020B0604020202020204" pitchFamily="34" charset="0"/>
                <a:cs typeface="Arial" panose="020B0604020202020204" pitchFamily="34" charset="0"/>
              </a:rPr>
              <a:t>الربحية : </a:t>
            </a:r>
            <a:r>
              <a:rPr lang="ar-SA" dirty="0" smtClean="0">
                <a:latin typeface="Arial" panose="020B0604020202020204" pitchFamily="34" charset="0"/>
                <a:cs typeface="Arial" panose="020B0604020202020204" pitchFamily="34" charset="0"/>
              </a:rPr>
              <a:t>يقصد </a:t>
            </a:r>
            <a:r>
              <a:rPr lang="ar-SA" dirty="0">
                <a:latin typeface="Arial" panose="020B0604020202020204" pitchFamily="34" charset="0"/>
                <a:cs typeface="Arial" panose="020B0604020202020204" pitchFamily="34" charset="0"/>
              </a:rPr>
              <a:t>به تقييم العائد على الاستثمار في الشركة ويركز على مصادر </a:t>
            </a:r>
            <a:r>
              <a:rPr lang="ar-SA" dirty="0" smtClean="0">
                <a:latin typeface="Arial" panose="020B0604020202020204" pitchFamily="34" charset="0"/>
                <a:cs typeface="Arial" panose="020B0604020202020204" pitchFamily="34" charset="0"/>
              </a:rPr>
              <a:t>الدخل </a:t>
            </a:r>
            <a:r>
              <a:rPr lang="ar-SA" dirty="0">
                <a:latin typeface="Arial" panose="020B0604020202020204" pitchFamily="34" charset="0"/>
                <a:cs typeface="Arial" panose="020B0604020202020204" pitchFamily="34" charset="0"/>
              </a:rPr>
              <a:t>في الشركة ومستوياته.</a:t>
            </a:r>
            <a:endParaRPr lang="en-US" dirty="0">
              <a:latin typeface="Arial" panose="020B0604020202020204" pitchFamily="34" charset="0"/>
              <a:cs typeface="Arial" panose="020B0604020202020204" pitchFamily="34" charset="0"/>
            </a:endParaRPr>
          </a:p>
          <a:p>
            <a:pPr marL="68580" lvl="0" indent="0">
              <a:buNone/>
            </a:pPr>
            <a:r>
              <a:rPr lang="ar-SA" dirty="0" smtClean="0">
                <a:solidFill>
                  <a:schemeClr val="accent1"/>
                </a:solidFill>
                <a:latin typeface="Arial" panose="020B0604020202020204" pitchFamily="34" charset="0"/>
                <a:cs typeface="Arial" panose="020B0604020202020204" pitchFamily="34" charset="0"/>
              </a:rPr>
              <a:t>ب-</a:t>
            </a:r>
            <a:r>
              <a:rPr lang="ar-SA" dirty="0" smtClean="0">
                <a:latin typeface="Arial" panose="020B0604020202020204" pitchFamily="34" charset="0"/>
                <a:cs typeface="Arial" panose="020B0604020202020204" pitchFamily="34" charset="0"/>
              </a:rPr>
              <a:t> تحليل </a:t>
            </a:r>
            <a:r>
              <a:rPr lang="ar-SA" dirty="0">
                <a:latin typeface="Arial" panose="020B0604020202020204" pitchFamily="34" charset="0"/>
                <a:cs typeface="Arial" panose="020B0604020202020204" pitchFamily="34" charset="0"/>
              </a:rPr>
              <a:t>المخاطرة : يقصد به تقييم قدرة المنشأة على مقابلة التزاماتها والوفاء بها ويشمل قدرة المنشأة على الوفاء بالديون ودرجة سيولة الشركة وكذلك التغيرات في الدخل.</a:t>
            </a:r>
            <a:endParaRPr lang="en-US" dirty="0">
              <a:latin typeface="Arial" panose="020B0604020202020204" pitchFamily="34" charset="0"/>
              <a:cs typeface="Arial" panose="020B0604020202020204" pitchFamily="34" charset="0"/>
            </a:endParaRPr>
          </a:p>
          <a:p>
            <a:pPr marL="68580" indent="0">
              <a:buNone/>
            </a:pPr>
            <a:r>
              <a:rPr lang="ar-SA" dirty="0" smtClean="0">
                <a:solidFill>
                  <a:schemeClr val="accent1"/>
                </a:solidFill>
                <a:latin typeface="Arial" panose="020B0604020202020204" pitchFamily="34" charset="0"/>
                <a:cs typeface="Arial" panose="020B0604020202020204" pitchFamily="34" charset="0"/>
              </a:rPr>
              <a:t>ج-</a:t>
            </a:r>
            <a:r>
              <a:rPr lang="ar-SA" dirty="0" smtClean="0">
                <a:latin typeface="Arial" panose="020B0604020202020204" pitchFamily="34" charset="0"/>
                <a:cs typeface="Arial" panose="020B0604020202020204" pitchFamily="34" charset="0"/>
              </a:rPr>
              <a:t> تحليل </a:t>
            </a:r>
            <a:r>
              <a:rPr lang="ar-SA" dirty="0">
                <a:latin typeface="Arial" panose="020B0604020202020204" pitchFamily="34" charset="0"/>
                <a:cs typeface="Arial" panose="020B0604020202020204" pitchFamily="34" charset="0"/>
              </a:rPr>
              <a:t>مصادر الأموال وطرق استخدامها : </a:t>
            </a:r>
            <a:r>
              <a:rPr lang="ar-SA" dirty="0" smtClean="0">
                <a:latin typeface="Arial" panose="020B0604020202020204" pitchFamily="34" charset="0"/>
                <a:cs typeface="Arial" panose="020B0604020202020204" pitchFamily="34" charset="0"/>
              </a:rPr>
              <a:t>يقصد </a:t>
            </a:r>
            <a:r>
              <a:rPr lang="ar-SA" dirty="0">
                <a:latin typeface="Arial" panose="020B0604020202020204" pitchFamily="34" charset="0"/>
                <a:cs typeface="Arial" panose="020B0604020202020204" pitchFamily="34" charset="0"/>
              </a:rPr>
              <a:t>به التعرف على كيفية حصول الشركة على الأموال وكيفية التصرف فيها</a:t>
            </a:r>
            <a:r>
              <a:rPr lang="ar-SA"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وهذا التحليل يزودنا بمؤشرات داخلية عن المستقبل المالي </a:t>
            </a:r>
            <a:r>
              <a:rPr lang="ar-SA" dirty="0" smtClean="0">
                <a:latin typeface="Arial" panose="020B0604020202020204" pitchFamily="34" charset="0"/>
                <a:cs typeface="Arial" panose="020B0604020202020204" pitchFamily="34" charset="0"/>
              </a:rPr>
              <a:t>للشركة، مثلا إذا </a:t>
            </a:r>
            <a:r>
              <a:rPr lang="ar-SA" dirty="0">
                <a:latin typeface="Arial" panose="020B0604020202020204" pitchFamily="34" charset="0"/>
                <a:cs typeface="Arial" panose="020B0604020202020204" pitchFamily="34" charset="0"/>
              </a:rPr>
              <a:t>كان تمويل المشاريع الجديدة </a:t>
            </a:r>
            <a:r>
              <a:rPr lang="ar-SA" dirty="0" smtClean="0">
                <a:latin typeface="Arial" panose="020B0604020202020204" pitchFamily="34" charset="0"/>
                <a:cs typeface="Arial" panose="020B0604020202020204" pitchFamily="34" charset="0"/>
              </a:rPr>
              <a:t>داخلياً (من الأرباح) فالشركة متوقع أن تحقق أداء مالي مستقبلي أفضل من التمويل  الخارجي (الدائنين).</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34</a:t>
            </a:fld>
            <a:endParaRPr lang="ar-SA"/>
          </a:p>
        </p:txBody>
      </p:sp>
    </p:spTree>
    <p:extLst>
      <p:ext uri="{BB962C8B-B14F-4D97-AF65-F5344CB8AC3E}">
        <p14:creationId xmlns:p14="http://schemas.microsoft.com/office/powerpoint/2010/main" val="25167084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340768"/>
            <a:ext cx="7056900" cy="4491861"/>
          </a:xfrm>
        </p:spPr>
        <p:txBody>
          <a:bodyPr>
            <a:normAutofit/>
          </a:bodyPr>
          <a:lstStyle/>
          <a:p>
            <a:pPr marL="68580" indent="0">
              <a:lnSpc>
                <a:spcPct val="200000"/>
              </a:lnSpc>
              <a:buNone/>
            </a:pPr>
            <a:r>
              <a:rPr lang="ar-SA" sz="2600" b="1" u="sng" dirty="0" smtClean="0">
                <a:solidFill>
                  <a:schemeClr val="accent1"/>
                </a:solidFill>
                <a:latin typeface="Arial" panose="020B0604020202020204" pitchFamily="34" charset="0"/>
                <a:cs typeface="Arial" panose="020B0604020202020204" pitchFamily="34" charset="0"/>
              </a:rPr>
              <a:t>2-3 التحليل </a:t>
            </a:r>
            <a:r>
              <a:rPr lang="ar-SA" sz="2600" b="1" u="sng" dirty="0">
                <a:solidFill>
                  <a:schemeClr val="accent1"/>
                </a:solidFill>
                <a:latin typeface="Arial" panose="020B0604020202020204" pitchFamily="34" charset="0"/>
                <a:cs typeface="Arial" panose="020B0604020202020204" pitchFamily="34" charset="0"/>
              </a:rPr>
              <a:t>المستقبلي : </a:t>
            </a:r>
            <a:endParaRPr lang="en-US" sz="2600" b="1" u="sng" dirty="0">
              <a:solidFill>
                <a:schemeClr val="accent1"/>
              </a:solidFill>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توقع الأرباح </a:t>
            </a:r>
            <a:r>
              <a:rPr lang="ar-SA" dirty="0">
                <a:latin typeface="Arial" panose="020B0604020202020204" pitchFamily="34" charset="0"/>
                <a:cs typeface="Arial" panose="020B0604020202020204" pitchFamily="34" charset="0"/>
              </a:rPr>
              <a:t>(</a:t>
            </a:r>
            <a:r>
              <a:rPr lang="ar-SA" dirty="0" smtClean="0">
                <a:latin typeface="Arial" panose="020B0604020202020204" pitchFamily="34" charset="0"/>
                <a:cs typeface="Arial" panose="020B0604020202020204" pitchFamily="34" charset="0"/>
              </a:rPr>
              <a:t>الدخل) </a:t>
            </a:r>
            <a:r>
              <a:rPr lang="ar-SA" dirty="0">
                <a:latin typeface="Arial" panose="020B0604020202020204" pitchFamily="34" charset="0"/>
                <a:cs typeface="Arial" panose="020B0604020202020204" pitchFamily="34" charset="0"/>
              </a:rPr>
              <a:t>أو التدفق النقدي أو كلاهما وينتج هذا التحليل </a:t>
            </a:r>
            <a:r>
              <a:rPr lang="ar-SA" dirty="0" smtClean="0">
                <a:latin typeface="Arial" panose="020B0604020202020204" pitchFamily="34" charset="0"/>
                <a:cs typeface="Arial" panose="020B0604020202020204" pitchFamily="34" charset="0"/>
              </a:rPr>
              <a:t>من:</a:t>
            </a:r>
          </a:p>
          <a:p>
            <a:pPr lvl="1">
              <a:buFont typeface="Arial" panose="020B0604020202020204" pitchFamily="34" charset="0"/>
              <a:buChar char="•"/>
            </a:pPr>
            <a:r>
              <a:rPr lang="ar-SA" sz="2400" dirty="0" smtClean="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التحليل المحاسبي.</a:t>
            </a:r>
            <a:endParaRPr lang="en-US"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ar-SA" sz="2400" dirty="0">
                <a:latin typeface="Arial" panose="020B0604020202020204" pitchFamily="34" charset="0"/>
                <a:cs typeface="Arial" panose="020B0604020202020204" pitchFamily="34" charset="0"/>
              </a:rPr>
              <a:t>التحليل المالي.</a:t>
            </a:r>
            <a:endParaRPr lang="en-US"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ar-SA" sz="2400" dirty="0">
                <a:latin typeface="Arial" panose="020B0604020202020204" pitchFamily="34" charset="0"/>
                <a:cs typeface="Arial" panose="020B0604020202020204" pitchFamily="34" charset="0"/>
              </a:rPr>
              <a:t>التحليل الاستراتيجي والبيئي.</a:t>
            </a:r>
            <a:endParaRPr lang="en-US" sz="2400" dirty="0">
              <a:latin typeface="Arial" panose="020B0604020202020204" pitchFamily="34" charset="0"/>
              <a:cs typeface="Arial" panose="020B0604020202020204" pitchFamily="34" charset="0"/>
            </a:endParaRPr>
          </a:p>
          <a:p>
            <a:pPr marL="68580" lvl="0" indent="0">
              <a:buNone/>
            </a:pPr>
            <a:endParaRPr lang="ar-SA" sz="1000" dirty="0" smtClean="0">
              <a:latin typeface="Arial" panose="020B0604020202020204" pitchFamily="34" charset="0"/>
              <a:cs typeface="Arial" panose="020B0604020202020204" pitchFamily="34" charset="0"/>
            </a:endParaRPr>
          </a:p>
          <a:p>
            <a:pPr marL="68580" lvl="0" indent="0">
              <a:buNone/>
            </a:pPr>
            <a:r>
              <a:rPr lang="ar-SA" dirty="0" smtClean="0">
                <a:latin typeface="Arial" panose="020B0604020202020204" pitchFamily="34" charset="0"/>
                <a:cs typeface="Arial" panose="020B0604020202020204" pitchFamily="34" charset="0"/>
              </a:rPr>
              <a:t>المنتج </a:t>
            </a:r>
            <a:r>
              <a:rPr lang="ar-SA" dirty="0">
                <a:latin typeface="Arial" panose="020B0604020202020204" pitchFamily="34" charset="0"/>
                <a:cs typeface="Arial" panose="020B0604020202020204" pitchFamily="34" charset="0"/>
              </a:rPr>
              <a:t>النهائي من هذا التحليل </a:t>
            </a:r>
            <a:r>
              <a:rPr lang="ar-SA" dirty="0" smtClean="0">
                <a:latin typeface="Arial" panose="020B0604020202020204" pitchFamily="34" charset="0"/>
                <a:cs typeface="Arial" panose="020B0604020202020204" pitchFamily="34" charset="0"/>
              </a:rPr>
              <a:t>هو مجموعة من الأرباح المتوقعة تستخدم لتقدير قيمة الشركة.</a:t>
            </a: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35</a:t>
            </a:fld>
            <a:endParaRPr lang="ar-SA"/>
          </a:p>
        </p:txBody>
      </p:sp>
    </p:spTree>
    <p:extLst>
      <p:ext uri="{BB962C8B-B14F-4D97-AF65-F5344CB8AC3E}">
        <p14:creationId xmlns:p14="http://schemas.microsoft.com/office/powerpoint/2010/main" val="2713014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b="1" u="sng" dirty="0" smtClean="0">
                <a:latin typeface="Arial" panose="020B0604020202020204" pitchFamily="34" charset="0"/>
                <a:cs typeface="Arial" panose="020B0604020202020204" pitchFamily="34" charset="0"/>
              </a:rPr>
              <a:t>3- التقويم</a:t>
            </a:r>
            <a:endParaRPr lang="ar-SA" sz="32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99592" y="2323652"/>
            <a:ext cx="6921217" cy="3508977"/>
          </a:xfrm>
        </p:spPr>
        <p:txBody>
          <a:bodyPr/>
          <a:lstStyle/>
          <a:p>
            <a:pPr marL="68580" lvl="0" indent="0">
              <a:buNone/>
            </a:pPr>
            <a:r>
              <a:rPr lang="ar-SA" dirty="0" smtClean="0">
                <a:latin typeface="Arial" panose="020B0604020202020204" pitchFamily="34" charset="0"/>
                <a:cs typeface="Arial" panose="020B0604020202020204" pitchFamily="34" charset="0"/>
              </a:rPr>
              <a:t>التقويم هو المنتج </a:t>
            </a:r>
            <a:r>
              <a:rPr lang="ar-SA" dirty="0">
                <a:latin typeface="Arial" panose="020B0604020202020204" pitchFamily="34" charset="0"/>
                <a:cs typeface="Arial" panose="020B0604020202020204" pitchFamily="34" charset="0"/>
              </a:rPr>
              <a:t>النهائي </a:t>
            </a:r>
            <a:r>
              <a:rPr lang="ar-SA" dirty="0" smtClean="0">
                <a:latin typeface="Arial" panose="020B0604020202020204" pitchFamily="34" charset="0"/>
                <a:cs typeface="Arial" panose="020B0604020202020204" pitchFamily="34" charset="0"/>
              </a:rPr>
              <a:t>من أغلب أنواع </a:t>
            </a:r>
            <a:r>
              <a:rPr lang="ar-SA" dirty="0">
                <a:latin typeface="Arial" panose="020B0604020202020204" pitchFamily="34" charset="0"/>
                <a:cs typeface="Arial" panose="020B0604020202020204" pitchFamily="34" charset="0"/>
              </a:rPr>
              <a:t>التحليل </a:t>
            </a:r>
            <a:r>
              <a:rPr lang="ar-SA" dirty="0" smtClean="0">
                <a:latin typeface="Arial" panose="020B0604020202020204" pitchFamily="34" charset="0"/>
                <a:cs typeface="Arial" panose="020B0604020202020204" pitchFamily="34" charset="0"/>
              </a:rPr>
              <a:t>التجاري.</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وهو عملية </a:t>
            </a:r>
            <a:r>
              <a:rPr lang="ar-SA" dirty="0">
                <a:latin typeface="Arial" panose="020B0604020202020204" pitchFamily="34" charset="0"/>
                <a:cs typeface="Arial" panose="020B0604020202020204" pitchFamily="34" charset="0"/>
              </a:rPr>
              <a:t>تحويل توقعات الأرباح المستقبلية إلى تقدير لقيمة الشركة.</a:t>
            </a:r>
            <a:endParaRPr lang="en-US"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
            </a:pPr>
            <a:r>
              <a:rPr lang="ar-SA" dirty="0">
                <a:latin typeface="Arial" panose="020B0604020202020204" pitchFamily="34" charset="0"/>
                <a:cs typeface="Arial" panose="020B0604020202020204" pitchFamily="34" charset="0"/>
              </a:rPr>
              <a:t>ل</a:t>
            </a:r>
            <a:r>
              <a:rPr lang="ar-SA" dirty="0" smtClean="0">
                <a:latin typeface="Arial" panose="020B0604020202020204" pitchFamily="34" charset="0"/>
                <a:cs typeface="Arial" panose="020B0604020202020204" pitchFamily="34" charset="0"/>
              </a:rPr>
              <a:t>تقدير </a:t>
            </a:r>
            <a:r>
              <a:rPr lang="ar-SA" dirty="0">
                <a:latin typeface="Arial" panose="020B0604020202020204" pitchFamily="34" charset="0"/>
                <a:cs typeface="Arial" panose="020B0604020202020204" pitchFamily="34" charset="0"/>
              </a:rPr>
              <a:t>قيمة </a:t>
            </a:r>
            <a:r>
              <a:rPr lang="ar-SA" dirty="0" smtClean="0">
                <a:latin typeface="Arial" panose="020B0604020202020204" pitchFamily="34" charset="0"/>
                <a:cs typeface="Arial" panose="020B0604020202020204" pitchFamily="34" charset="0"/>
              </a:rPr>
              <a:t>الشركة لابد من </a:t>
            </a:r>
            <a:r>
              <a:rPr lang="ar-SA"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اختيار </a:t>
            </a:r>
            <a:r>
              <a:rPr lang="ar-SA" dirty="0" smtClean="0">
                <a:latin typeface="Arial" panose="020B0604020202020204" pitchFamily="34" charset="0"/>
                <a:cs typeface="Arial" panose="020B0604020202020204" pitchFamily="34" charset="0"/>
              </a:rPr>
              <a:t>نموذج رياضي للتقويم</a:t>
            </a:r>
            <a:r>
              <a:rPr lang="ar-SA"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525780" indent="-457200">
              <a:buFont typeface="+mj-lt"/>
              <a:buAutoNum type="arabicPeriod"/>
            </a:pPr>
            <a:r>
              <a:rPr lang="ar-SA" dirty="0">
                <a:latin typeface="Arial" panose="020B0604020202020204" pitchFamily="34" charset="0"/>
                <a:cs typeface="Arial" panose="020B0604020202020204" pitchFamily="34" charset="0"/>
              </a:rPr>
              <a:t>تقدير تكلفة رأس </a:t>
            </a:r>
            <a:r>
              <a:rPr lang="ar-SA" dirty="0" smtClean="0">
                <a:latin typeface="Arial" panose="020B0604020202020204" pitchFamily="34" charset="0"/>
                <a:cs typeface="Arial" panose="020B0604020202020204" pitchFamily="34" charset="0"/>
              </a:rPr>
              <a:t>المال.</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36</a:t>
            </a:fld>
            <a:endParaRPr lang="ar-SA"/>
          </a:p>
        </p:txBody>
      </p:sp>
    </p:spTree>
    <p:extLst>
      <p:ext uri="{BB962C8B-B14F-4D97-AF65-F5344CB8AC3E}">
        <p14:creationId xmlns:p14="http://schemas.microsoft.com/office/powerpoint/2010/main" val="2677068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027664"/>
            <a:ext cx="7416824" cy="1143000"/>
          </a:xfrm>
        </p:spPr>
        <p:txBody>
          <a:bodyPr>
            <a:noAutofit/>
          </a:bodyPr>
          <a:lstStyle/>
          <a:p>
            <a:pPr algn="r"/>
            <a:r>
              <a:rPr lang="ar-SA" sz="3600" b="1" u="sng" dirty="0" smtClean="0">
                <a:latin typeface="Arial" panose="020B0604020202020204" pitchFamily="34" charset="0"/>
                <a:cs typeface="Arial" panose="020B0604020202020204" pitchFamily="34" charset="0"/>
              </a:rPr>
              <a:t>4</a:t>
            </a:r>
            <a:r>
              <a:rPr lang="ar-SA" sz="3600" b="1" u="sng" dirty="0">
                <a:latin typeface="Arial" panose="020B0604020202020204" pitchFamily="34" charset="0"/>
                <a:cs typeface="Arial" panose="020B0604020202020204" pitchFamily="34" charset="0"/>
              </a:rPr>
              <a:t>)- العلاقة بين التحليل التجاري وتحليل التقارير المالية : </a:t>
            </a:r>
          </a:p>
        </p:txBody>
      </p:sp>
      <p:sp>
        <p:nvSpPr>
          <p:cNvPr id="3" name="Content Placeholder 2"/>
          <p:cNvSpPr>
            <a:spLocks noGrp="1"/>
          </p:cNvSpPr>
          <p:nvPr>
            <p:ph idx="1"/>
          </p:nvPr>
        </p:nvSpPr>
        <p:spPr>
          <a:xfrm>
            <a:off x="1043492" y="2564904"/>
            <a:ext cx="6777317" cy="3267725"/>
          </a:xfrm>
        </p:spPr>
        <p:txBody>
          <a:bodyPr/>
          <a:lstStyle/>
          <a:p>
            <a:pPr marL="68580" indent="0">
              <a:buNone/>
            </a:pPr>
            <a:r>
              <a:rPr lang="ar-SA" sz="2600" b="1" u="sng" dirty="0">
                <a:solidFill>
                  <a:schemeClr val="accent1"/>
                </a:solidFill>
                <a:latin typeface="Arial" panose="020B0604020202020204" pitchFamily="34" charset="0"/>
                <a:cs typeface="Arial" panose="020B0604020202020204" pitchFamily="34" charset="0"/>
              </a:rPr>
              <a:t>التحليل التجاري</a:t>
            </a:r>
          </a:p>
          <a:p>
            <a:pPr marL="68580" indent="0">
              <a:buNone/>
            </a:pPr>
            <a:r>
              <a:rPr lang="ar-SA" sz="2600" dirty="0">
                <a:latin typeface="Arial" panose="020B0604020202020204" pitchFamily="34" charset="0"/>
                <a:cs typeface="Arial" panose="020B0604020202020204" pitchFamily="34" charset="0"/>
              </a:rPr>
              <a:t>تحليل عام وشامل لتقييم مستقبل منشأة الأعمال والمخاطر المرتبطة بها ويشمل تحليل ك</a:t>
            </a:r>
            <a:r>
              <a:rPr lang="ar-SA" sz="2600" dirty="0" smtClean="0">
                <a:latin typeface="Arial" panose="020B0604020202020204" pitchFamily="34" charset="0"/>
                <a:cs typeface="Arial" panose="020B0604020202020204" pitchFamily="34" charset="0"/>
              </a:rPr>
              <a:t>ل </a:t>
            </a:r>
            <a:r>
              <a:rPr lang="ar-SA" sz="2600" dirty="0">
                <a:latin typeface="Arial" panose="020B0604020202020204" pitchFamily="34" charset="0"/>
                <a:cs typeface="Arial" panose="020B0604020202020204" pitchFamily="34" charset="0"/>
              </a:rPr>
              <a:t>من البيئة والاستراتيجية والأداء والوضع المالي لمنشأة الاعمال.</a:t>
            </a:r>
          </a:p>
          <a:p>
            <a:pPr marL="68580" indent="0">
              <a:buNone/>
            </a:pPr>
            <a:r>
              <a:rPr lang="ar-SA" sz="2600" dirty="0">
                <a:latin typeface="Arial" panose="020B0604020202020204" pitchFamily="34" charset="0"/>
                <a:cs typeface="Arial" panose="020B0604020202020204" pitchFamily="34" charset="0"/>
              </a:rPr>
              <a:t>الهدف </a:t>
            </a:r>
            <a:r>
              <a:rPr lang="ar-SA" sz="2600" dirty="0" smtClean="0">
                <a:latin typeface="Arial" panose="020B0604020202020204" pitchFamily="34" charset="0"/>
                <a:cs typeface="Arial" panose="020B0604020202020204" pitchFamily="34" charset="0"/>
              </a:rPr>
              <a:t>الأساسي: </a:t>
            </a:r>
            <a:r>
              <a:rPr lang="ar-SA" sz="2600" dirty="0">
                <a:latin typeface="Arial" panose="020B0604020202020204" pitchFamily="34" charset="0"/>
                <a:cs typeface="Arial" panose="020B0604020202020204" pitchFamily="34" charset="0"/>
              </a:rPr>
              <a:t>ترشيد عملية اتخاذ القرارات </a:t>
            </a:r>
            <a:r>
              <a:rPr lang="ar-SA" sz="2600" dirty="0" smtClean="0">
                <a:latin typeface="Arial" panose="020B0604020202020204" pitchFamily="34" charset="0"/>
                <a:cs typeface="Arial" panose="020B0604020202020204" pitchFamily="34" charset="0"/>
              </a:rPr>
              <a:t>التي تتخذها الأطراف </a:t>
            </a:r>
            <a:r>
              <a:rPr lang="ar-SA" sz="2600" dirty="0">
                <a:latin typeface="Arial" panose="020B0604020202020204" pitchFamily="34" charset="0"/>
                <a:cs typeface="Arial" panose="020B0604020202020204" pitchFamily="34" charset="0"/>
              </a:rPr>
              <a:t>المختلفة </a:t>
            </a:r>
            <a:r>
              <a:rPr lang="ar-SA" sz="2600" dirty="0" smtClean="0">
                <a:latin typeface="Arial" panose="020B0604020202020204" pitchFamily="34" charset="0"/>
                <a:cs typeface="Arial" panose="020B0604020202020204" pitchFamily="34" charset="0"/>
              </a:rPr>
              <a:t>ذات </a:t>
            </a:r>
            <a:r>
              <a:rPr lang="ar-SA" sz="2600" dirty="0">
                <a:latin typeface="Arial" panose="020B0604020202020204" pitchFamily="34" charset="0"/>
                <a:cs typeface="Arial" panose="020B0604020202020204" pitchFamily="34" charset="0"/>
              </a:rPr>
              <a:t>المصلحة.</a:t>
            </a:r>
          </a:p>
          <a:p>
            <a:endParaRPr lang="ar-SA" dirty="0"/>
          </a:p>
        </p:txBody>
      </p:sp>
      <p:sp>
        <p:nvSpPr>
          <p:cNvPr id="4" name="Slide Number Placeholder 3"/>
          <p:cNvSpPr>
            <a:spLocks noGrp="1"/>
          </p:cNvSpPr>
          <p:nvPr>
            <p:ph type="sldNum" sz="quarter" idx="12"/>
          </p:nvPr>
        </p:nvSpPr>
        <p:spPr/>
        <p:txBody>
          <a:bodyPr/>
          <a:lstStyle/>
          <a:p>
            <a:fld id="{4276A7A3-C242-4E51-800E-E3B4A80E3CF8}" type="slidenum">
              <a:rPr lang="ar-SA" smtClean="0"/>
              <a:t>37</a:t>
            </a:fld>
            <a:endParaRPr lang="ar-SA"/>
          </a:p>
        </p:txBody>
      </p:sp>
    </p:spTree>
    <p:extLst>
      <p:ext uri="{BB962C8B-B14F-4D97-AF65-F5344CB8AC3E}">
        <p14:creationId xmlns:p14="http://schemas.microsoft.com/office/powerpoint/2010/main" val="31721898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988840"/>
            <a:ext cx="6777317" cy="3508977"/>
          </a:xfrm>
        </p:spPr>
        <p:txBody>
          <a:bodyPr/>
          <a:lstStyle/>
          <a:p>
            <a:pPr marL="68580" indent="0">
              <a:buNone/>
            </a:pPr>
            <a:r>
              <a:rPr lang="ar-SA" sz="2600" b="1" u="sng" dirty="0">
                <a:solidFill>
                  <a:schemeClr val="accent1"/>
                </a:solidFill>
                <a:latin typeface="Arial" panose="020B0604020202020204" pitchFamily="34" charset="0"/>
                <a:cs typeface="Arial" panose="020B0604020202020204" pitchFamily="34" charset="0"/>
              </a:rPr>
              <a:t>تحليل التقارير المالية</a:t>
            </a:r>
            <a:endParaRPr lang="en-US" sz="2600" b="1" u="sng" dirty="0">
              <a:solidFill>
                <a:schemeClr val="accent1"/>
              </a:solidFill>
              <a:latin typeface="Arial" panose="020B0604020202020204" pitchFamily="34" charset="0"/>
              <a:cs typeface="Arial" panose="020B0604020202020204" pitchFamily="34" charset="0"/>
            </a:endParaRPr>
          </a:p>
          <a:p>
            <a:pPr marL="68580" indent="0">
              <a:buNone/>
            </a:pPr>
            <a:r>
              <a:rPr lang="ar-SA" sz="2600" dirty="0">
                <a:latin typeface="Arial" panose="020B0604020202020204" pitchFamily="34" charset="0"/>
                <a:cs typeface="Arial" panose="020B0604020202020204" pitchFamily="34" charset="0"/>
              </a:rPr>
              <a:t>جزء </a:t>
            </a:r>
            <a:r>
              <a:rPr lang="ar-SA" sz="2600" dirty="0" smtClean="0">
                <a:latin typeface="Arial" panose="020B0604020202020204" pitchFamily="34" charset="0"/>
                <a:cs typeface="Arial" panose="020B0604020202020204" pitchFamily="34" charset="0"/>
              </a:rPr>
              <a:t>اساسي ومهم من </a:t>
            </a:r>
            <a:r>
              <a:rPr lang="ar-SA" sz="2600" dirty="0">
                <a:latin typeface="Arial" panose="020B0604020202020204" pitchFamily="34" charset="0"/>
                <a:cs typeface="Arial" panose="020B0604020202020204" pitchFamily="34" charset="0"/>
              </a:rPr>
              <a:t>التحليل التجاري يقوم على أساس تطبيق </a:t>
            </a:r>
            <a:r>
              <a:rPr lang="ar-SA" sz="2600" dirty="0" smtClean="0">
                <a:latin typeface="Arial" panose="020B0604020202020204" pitchFamily="34" charset="0"/>
                <a:cs typeface="Arial" panose="020B0604020202020204" pitchFamily="34" charset="0"/>
              </a:rPr>
              <a:t>الأدوات والأساليب التحليلية </a:t>
            </a:r>
            <a:r>
              <a:rPr lang="ar-SA" sz="2600" dirty="0">
                <a:latin typeface="Arial" panose="020B0604020202020204" pitchFamily="34" charset="0"/>
                <a:cs typeface="Arial" panose="020B0604020202020204" pitchFamily="34" charset="0"/>
              </a:rPr>
              <a:t>على القوائم المالية وما يرتبط بها من </a:t>
            </a:r>
            <a:r>
              <a:rPr lang="ar-SA" sz="2600" dirty="0" smtClean="0">
                <a:latin typeface="Arial" panose="020B0604020202020204" pitchFamily="34" charset="0"/>
                <a:cs typeface="Arial" panose="020B0604020202020204" pitchFamily="34" charset="0"/>
              </a:rPr>
              <a:t>معلومات بغرض اشتقاق </a:t>
            </a:r>
            <a:r>
              <a:rPr lang="ar-SA" sz="2600" dirty="0">
                <a:latin typeface="Arial" panose="020B0604020202020204" pitchFamily="34" charset="0"/>
                <a:cs typeface="Arial" panose="020B0604020202020204" pitchFamily="34" charset="0"/>
              </a:rPr>
              <a:t>تقديرات تساعد على أداء التحليل التجاري.</a:t>
            </a:r>
            <a:endParaRPr lang="en-US" sz="2600" dirty="0">
              <a:latin typeface="Arial" panose="020B0604020202020204" pitchFamily="34" charset="0"/>
              <a:cs typeface="Arial" panose="020B0604020202020204" pitchFamily="34" charset="0"/>
            </a:endParaRPr>
          </a:p>
          <a:p>
            <a:pPr marL="68580" indent="0">
              <a:buNone/>
            </a:pPr>
            <a:r>
              <a:rPr lang="ar-SA" sz="2600" dirty="0" smtClean="0">
                <a:latin typeface="Arial" panose="020B0604020202020204" pitchFamily="34" charset="0"/>
                <a:cs typeface="Arial" panose="020B0604020202020204" pitchFamily="34" charset="0"/>
              </a:rPr>
              <a:t>تحليل التقارير المالية يقلل </a:t>
            </a:r>
            <a:r>
              <a:rPr lang="ar-SA" sz="2600" dirty="0">
                <a:latin typeface="Arial" panose="020B0604020202020204" pitchFamily="34" charset="0"/>
                <a:cs typeface="Arial" panose="020B0604020202020204" pitchFamily="34" charset="0"/>
              </a:rPr>
              <a:t>درجة عدم التأكد المرتبط بالتحليل التجاري.</a:t>
            </a:r>
            <a:endParaRPr lang="ar-S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38</a:t>
            </a:fld>
            <a:endParaRPr lang="ar-SA"/>
          </a:p>
        </p:txBody>
      </p:sp>
    </p:spTree>
    <p:extLst>
      <p:ext uri="{BB962C8B-B14F-4D97-AF65-F5344CB8AC3E}">
        <p14:creationId xmlns:p14="http://schemas.microsoft.com/office/powerpoint/2010/main" val="38770851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484784"/>
            <a:ext cx="7024744" cy="673144"/>
          </a:xfrm>
        </p:spPr>
        <p:txBody>
          <a:bodyPr>
            <a:normAutofit/>
          </a:bodyPr>
          <a:lstStyle/>
          <a:p>
            <a:pPr algn="r"/>
            <a:r>
              <a:rPr lang="ar-SA" sz="3600" b="1" u="sng" dirty="0" smtClean="0">
                <a:latin typeface="Arial" panose="020B0604020202020204" pitchFamily="34" charset="0"/>
                <a:cs typeface="Arial" panose="020B0604020202020204" pitchFamily="34" charset="0"/>
              </a:rPr>
              <a:t>5) مهنة </a:t>
            </a:r>
            <a:r>
              <a:rPr lang="ar-SA" sz="3600" b="1" u="sng" dirty="0">
                <a:latin typeface="Arial" panose="020B0604020202020204" pitchFamily="34" charset="0"/>
                <a:cs typeface="Arial" panose="020B0604020202020204" pitchFamily="34" charset="0"/>
              </a:rPr>
              <a:t>التحليل المالي : </a:t>
            </a:r>
            <a:endParaRPr lang="ar-SA" sz="3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71600" y="2564904"/>
            <a:ext cx="7056784" cy="3096344"/>
          </a:xfrm>
        </p:spPr>
        <p:txBody>
          <a:bodyPr>
            <a:normAutofit/>
          </a:bodyPr>
          <a:lstStyle/>
          <a:p>
            <a:pPr marL="68580" indent="0">
              <a:buNone/>
            </a:pPr>
            <a:r>
              <a:rPr lang="ar-SA" sz="2600" dirty="0" smtClean="0">
                <a:latin typeface="Arial" panose="020B0604020202020204" pitchFamily="34" charset="0"/>
                <a:cs typeface="Arial" panose="020B0604020202020204" pitchFamily="34" charset="0"/>
              </a:rPr>
              <a:t>الوظيفة </a:t>
            </a:r>
            <a:r>
              <a:rPr lang="ar-SA" sz="2600" dirty="0">
                <a:latin typeface="Arial" panose="020B0604020202020204" pitchFamily="34" charset="0"/>
                <a:cs typeface="Arial" panose="020B0604020202020204" pitchFamily="34" charset="0"/>
              </a:rPr>
              <a:t>الرئيسية للمحلل </a:t>
            </a:r>
            <a:r>
              <a:rPr lang="ar-SA" sz="2600" dirty="0" smtClean="0">
                <a:latin typeface="Arial" panose="020B0604020202020204" pitchFamily="34" charset="0"/>
                <a:cs typeface="Arial" panose="020B0604020202020204" pitchFamily="34" charset="0"/>
              </a:rPr>
              <a:t>المالي: </a:t>
            </a:r>
            <a:r>
              <a:rPr lang="ar-SA" sz="2600" dirty="0">
                <a:latin typeface="Arial" panose="020B0604020202020204" pitchFamily="34" charset="0"/>
                <a:cs typeface="Arial" panose="020B0604020202020204" pitchFamily="34" charset="0"/>
              </a:rPr>
              <a:t>تحويل كل المعلومات عن الشركة </a:t>
            </a:r>
            <a:r>
              <a:rPr lang="ar-SA" sz="2600" dirty="0" smtClean="0">
                <a:latin typeface="Arial" panose="020B0604020202020204" pitchFamily="34" charset="0"/>
                <a:cs typeface="Arial" panose="020B0604020202020204" pitchFamily="34" charset="0"/>
              </a:rPr>
              <a:t>إلى </a:t>
            </a:r>
            <a:r>
              <a:rPr lang="ar-SA" sz="2600" dirty="0">
                <a:latin typeface="Arial" panose="020B0604020202020204" pitchFamily="34" charset="0"/>
                <a:cs typeface="Arial" panose="020B0604020202020204" pitchFamily="34" charset="0"/>
              </a:rPr>
              <a:t>تقدير للقيمة العادلة لتلك الشركة</a:t>
            </a:r>
            <a:r>
              <a:rPr lang="ar-SA" sz="2600" dirty="0" smtClean="0">
                <a:latin typeface="Arial" panose="020B0604020202020204" pitchFamily="34" charset="0"/>
                <a:cs typeface="Arial" panose="020B0604020202020204" pitchFamily="34" charset="0"/>
              </a:rPr>
              <a:t>.</a:t>
            </a:r>
          </a:p>
          <a:p>
            <a:pPr marL="68580" indent="0">
              <a:buNone/>
            </a:pPr>
            <a:r>
              <a:rPr lang="ar-SA" sz="2600" dirty="0" smtClean="0">
                <a:latin typeface="Arial" panose="020B0604020202020204" pitchFamily="34" charset="0"/>
                <a:cs typeface="Arial" panose="020B0604020202020204" pitchFamily="34" charset="0"/>
              </a:rPr>
              <a:t>عملية التحليل المالي سوف تؤدي إلى زيادة كفاءة السوق حيث أن دور المحلل المالي في إعطاء السوق المالي معنى و وزن لكل المعلومات المتاحة عن الشركة.</a:t>
            </a:r>
            <a:endParaRPr lang="en-US" sz="2600"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4276A7A3-C242-4E51-800E-E3B4A80E3CF8}" type="slidenum">
              <a:rPr lang="ar-SA" smtClean="0"/>
              <a:t>39</a:t>
            </a:fld>
            <a:endParaRPr lang="ar-SA"/>
          </a:p>
        </p:txBody>
      </p:sp>
    </p:spTree>
    <p:extLst>
      <p:ext uri="{BB962C8B-B14F-4D97-AF65-F5344CB8AC3E}">
        <p14:creationId xmlns:p14="http://schemas.microsoft.com/office/powerpoint/2010/main" val="1659346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052736"/>
            <a:ext cx="7416824" cy="4779893"/>
          </a:xfrm>
          <a:ln w="12700">
            <a:noFill/>
          </a:ln>
        </p:spPr>
        <p:txBody>
          <a:bodyPr>
            <a:normAutofit/>
          </a:bodyPr>
          <a:lstStyle/>
          <a:p>
            <a:pPr>
              <a:lnSpc>
                <a:spcPct val="150000"/>
              </a:lnSpc>
              <a:buFont typeface="Wingdings" panose="05000000000000000000" pitchFamily="2" charset="2"/>
              <a:buChar char="§"/>
            </a:pPr>
            <a:r>
              <a:rPr lang="ar-SA" sz="2600" u="sng" dirty="0" smtClean="0">
                <a:latin typeface="Arial" panose="020B0604020202020204" pitchFamily="34" charset="0"/>
                <a:cs typeface="Arial" panose="020B0604020202020204" pitchFamily="34" charset="0"/>
              </a:rPr>
              <a:t>من المجالات التي يتم فيها الإعتماد على التحليل التجاري:</a:t>
            </a:r>
          </a:p>
          <a:p>
            <a:pPr marL="68580" indent="0">
              <a:buNone/>
            </a:pPr>
            <a:r>
              <a:rPr lang="ar-SA" sz="2600" dirty="0" smtClean="0">
                <a:latin typeface="Arial" panose="020B0604020202020204" pitchFamily="34" charset="0"/>
                <a:cs typeface="Arial" panose="020B0604020202020204" pitchFamily="34" charset="0"/>
              </a:rPr>
              <a:t>1- مجال الإستثمار    عند اتخاذ قرار المفاضلة بين الإستثمار في الأسهم أو السندات استنادا على العائد ودرجة المخاطرة لكل قرار.</a:t>
            </a:r>
          </a:p>
          <a:p>
            <a:pPr marL="68580" indent="0">
              <a:buNone/>
            </a:pPr>
            <a:r>
              <a:rPr lang="ar-SA" sz="2600" dirty="0" smtClean="0">
                <a:latin typeface="Arial" panose="020B0604020202020204" pitchFamily="34" charset="0"/>
                <a:cs typeface="Arial" panose="020B0604020202020204" pitchFamily="34" charset="0"/>
              </a:rPr>
              <a:t>2- مجال الائتمان     المفاضلة بين القروض قصيرة الأجل وطويلة الأجل أو تقدير المخاطر الائتمانية على قرار منح الأئتمان.</a:t>
            </a:r>
          </a:p>
          <a:p>
            <a:pPr marL="68580" indent="0">
              <a:buNone/>
            </a:pPr>
            <a:r>
              <a:rPr lang="ar-SA" sz="2600" dirty="0" smtClean="0">
                <a:latin typeface="Arial" panose="020B0604020202020204" pitchFamily="34" charset="0"/>
                <a:cs typeface="Arial" panose="020B0604020202020204" pitchFamily="34" charset="0"/>
              </a:rPr>
              <a:t>3- مجال تقييم الشركة في حال طرح اسهمها للتداول     اعادة تقييم الشركة لتحديد سعر الطرح.</a:t>
            </a:r>
          </a:p>
          <a:p>
            <a:pPr marL="68580" indent="0">
              <a:buNone/>
            </a:pPr>
            <a:r>
              <a:rPr lang="ar-SA" sz="2600" dirty="0" smtClean="0">
                <a:latin typeface="Arial" panose="020B0604020202020204" pitchFamily="34" charset="0"/>
                <a:cs typeface="Arial" panose="020B0604020202020204" pitchFamily="34" charset="0"/>
              </a:rPr>
              <a:t>4- مجال تقييم الشركة لإغراض إعادة الهيكلة    عند اتخاذ قرار الإندماج أو الإستحواذ </a:t>
            </a:r>
          </a:p>
          <a:p>
            <a:pPr marL="582930" indent="-514350">
              <a:buFont typeface="+mj-lt"/>
              <a:buAutoNum type="arabicPeriod"/>
            </a:pPr>
            <a:endParaRPr lang="ar-SA" sz="2600" dirty="0" smtClean="0">
              <a:latin typeface="Arial" panose="020B0604020202020204" pitchFamily="34" charset="0"/>
              <a:cs typeface="Arial" panose="020B0604020202020204" pitchFamily="34" charset="0"/>
            </a:endParaRPr>
          </a:p>
          <a:p>
            <a:pPr marL="582930" indent="-514350">
              <a:buFont typeface="+mj-lt"/>
              <a:buAutoNum type="arabicPeriod"/>
            </a:pPr>
            <a:endParaRPr lang="ar-SA" sz="2800" u="sng" dirty="0">
              <a:latin typeface="Arial" panose="020B0604020202020204" pitchFamily="34" charset="0"/>
              <a:cs typeface="Arial" panose="020B0604020202020204" pitchFamily="34" charset="0"/>
            </a:endParaRPr>
          </a:p>
        </p:txBody>
      </p:sp>
      <p:cxnSp>
        <p:nvCxnSpPr>
          <p:cNvPr id="5" name="Straight Arrow Connector 4"/>
          <p:cNvCxnSpPr/>
          <p:nvPr/>
        </p:nvCxnSpPr>
        <p:spPr>
          <a:xfrm flipH="1">
            <a:off x="5882848" y="2026217"/>
            <a:ext cx="288032" cy="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2395899" y="3789040"/>
            <a:ext cx="288032" cy="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5995438" y="2852936"/>
            <a:ext cx="288032" cy="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131840" y="4653136"/>
            <a:ext cx="288032" cy="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4276A7A3-C242-4E51-800E-E3B4A80E3CF8}" type="slidenum">
              <a:rPr lang="ar-SA" smtClean="0"/>
              <a:t>4</a:t>
            </a:fld>
            <a:endParaRPr lang="ar-SA"/>
          </a:p>
        </p:txBody>
      </p:sp>
    </p:spTree>
    <p:extLst>
      <p:ext uri="{BB962C8B-B14F-4D97-AF65-F5344CB8AC3E}">
        <p14:creationId xmlns:p14="http://schemas.microsoft.com/office/powerpoint/2010/main" val="3901174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484784"/>
            <a:ext cx="7024744" cy="673144"/>
          </a:xfrm>
        </p:spPr>
        <p:txBody>
          <a:bodyPr>
            <a:noAutofit/>
          </a:bodyPr>
          <a:lstStyle/>
          <a:p>
            <a:pPr algn="r"/>
            <a:r>
              <a:rPr lang="ar-SA" sz="2600" b="1" u="sng" dirty="0" smtClean="0">
                <a:latin typeface="Arial" panose="020B0604020202020204" pitchFamily="34" charset="0"/>
                <a:cs typeface="Arial" panose="020B0604020202020204" pitchFamily="34" charset="0"/>
              </a:rPr>
              <a:t>5-1 التأهيل المهني</a:t>
            </a:r>
            <a:endParaRPr lang="ar-SA" sz="2600" b="1" u="sng" dirty="0"/>
          </a:p>
        </p:txBody>
      </p:sp>
      <p:sp>
        <p:nvSpPr>
          <p:cNvPr id="3" name="Content Placeholder 2"/>
          <p:cNvSpPr>
            <a:spLocks noGrp="1"/>
          </p:cNvSpPr>
          <p:nvPr>
            <p:ph idx="1"/>
          </p:nvPr>
        </p:nvSpPr>
        <p:spPr/>
        <p:txBody>
          <a:bodyPr/>
          <a:lstStyle/>
          <a:p>
            <a:pPr marL="68580" indent="0">
              <a:buNone/>
            </a:pPr>
            <a:r>
              <a:rPr lang="ar-SA" dirty="0" smtClean="0">
                <a:latin typeface="Arial" panose="020B0604020202020204" pitchFamily="34" charset="0"/>
                <a:cs typeface="Arial" panose="020B0604020202020204" pitchFamily="34" charset="0"/>
              </a:rPr>
              <a:t>تطورت </a:t>
            </a:r>
            <a:r>
              <a:rPr lang="ar-SA" dirty="0">
                <a:latin typeface="Arial" panose="020B0604020202020204" pitchFamily="34" charset="0"/>
                <a:cs typeface="Arial" panose="020B0604020202020204" pitchFamily="34" charset="0"/>
              </a:rPr>
              <a:t>مهنة التحليل المالي مع زيادة درجة </a:t>
            </a:r>
            <a:r>
              <a:rPr lang="ar-SA" dirty="0" smtClean="0">
                <a:latin typeface="Arial" panose="020B0604020202020204" pitchFamily="34" charset="0"/>
                <a:cs typeface="Arial" panose="020B0604020202020204" pitchFamily="34" charset="0"/>
              </a:rPr>
              <a:t>التعقد </a:t>
            </a:r>
            <a:r>
              <a:rPr lang="ar-SA" dirty="0">
                <a:latin typeface="Arial" panose="020B0604020202020204" pitchFamily="34" charset="0"/>
                <a:cs typeface="Arial" panose="020B0604020202020204" pitchFamily="34" charset="0"/>
              </a:rPr>
              <a:t>في </a:t>
            </a:r>
            <a:r>
              <a:rPr lang="ar-SA" dirty="0" smtClean="0">
                <a:latin typeface="Arial" panose="020B0604020202020204" pitchFamily="34" charset="0"/>
                <a:cs typeface="Arial" panose="020B0604020202020204" pitchFamily="34" charset="0"/>
              </a:rPr>
              <a:t>أسواق </a:t>
            </a:r>
            <a:r>
              <a:rPr lang="ar-SA" dirty="0">
                <a:latin typeface="Arial" panose="020B0604020202020204" pitchFamily="34" charset="0"/>
                <a:cs typeface="Arial" panose="020B0604020202020204" pitchFamily="34" charset="0"/>
              </a:rPr>
              <a:t>المال حيث </a:t>
            </a:r>
            <a:r>
              <a:rPr lang="ar-SA" dirty="0" smtClean="0">
                <a:latin typeface="Arial" panose="020B0604020202020204" pitchFamily="34" charset="0"/>
                <a:cs typeface="Arial" panose="020B0604020202020204" pitchFamily="34" charset="0"/>
              </a:rPr>
              <a:t>ظهرت </a:t>
            </a:r>
            <a:r>
              <a:rPr lang="ar-SA" dirty="0">
                <a:latin typeface="Arial" panose="020B0604020202020204" pitchFamily="34" charset="0"/>
                <a:cs typeface="Arial" panose="020B0604020202020204" pitchFamily="34" charset="0"/>
              </a:rPr>
              <a:t>الحاجة إلى عملية التأهيل للعمل للمحلل المالي.</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حيث يقوم "</a:t>
            </a:r>
            <a:r>
              <a:rPr lang="ar-SA" dirty="0" smtClean="0">
                <a:latin typeface="Arial" panose="020B0604020202020204" pitchFamily="34" charset="0"/>
                <a:cs typeface="Arial" panose="020B0604020202020204" pitchFamily="34" charset="0"/>
              </a:rPr>
              <a:t>معهد </a:t>
            </a:r>
            <a:r>
              <a:rPr lang="ar-SA" dirty="0">
                <a:latin typeface="Arial" panose="020B0604020202020204" pitchFamily="34" charset="0"/>
                <a:cs typeface="Arial" panose="020B0604020202020204" pitchFamily="34" charset="0"/>
              </a:rPr>
              <a:t>المحللين الماليين المعتمدين" </a:t>
            </a:r>
            <a:r>
              <a:rPr lang="en-US" dirty="0">
                <a:latin typeface="Arial" panose="020B0604020202020204" pitchFamily="34" charset="0"/>
                <a:cs typeface="Arial" panose="020B0604020202020204" pitchFamily="34" charset="0"/>
              </a:rPr>
              <a:t>CFA</a:t>
            </a:r>
            <a:r>
              <a:rPr lang="ar-SA" dirty="0">
                <a:latin typeface="Arial" panose="020B0604020202020204" pitchFamily="34" charset="0"/>
                <a:cs typeface="Arial" panose="020B0604020202020204" pitchFamily="34" charset="0"/>
              </a:rPr>
              <a:t> بإدارة </a:t>
            </a:r>
            <a:r>
              <a:rPr lang="ar-SA" dirty="0" smtClean="0">
                <a:latin typeface="Arial" panose="020B0604020202020204" pitchFamily="34" charset="0"/>
                <a:cs typeface="Arial" panose="020B0604020202020204" pitchFamily="34" charset="0"/>
              </a:rPr>
              <a:t>امتحان </a:t>
            </a:r>
            <a:r>
              <a:rPr lang="ar-SA" dirty="0">
                <a:latin typeface="Arial" panose="020B0604020202020204" pitchFamily="34" charset="0"/>
                <a:cs typeface="Arial" panose="020B0604020202020204" pitchFamily="34" charset="0"/>
              </a:rPr>
              <a:t>مهني للحصول على </a:t>
            </a:r>
            <a:r>
              <a:rPr lang="ar-SA" dirty="0" smtClean="0">
                <a:latin typeface="Arial" panose="020B0604020202020204" pitchFamily="34" charset="0"/>
                <a:cs typeface="Arial" panose="020B0604020202020204" pitchFamily="34" charset="0"/>
              </a:rPr>
              <a:t>زمالة </a:t>
            </a:r>
            <a:r>
              <a:rPr lang="ar-SA" dirty="0">
                <a:latin typeface="Arial" panose="020B0604020202020204" pitchFamily="34" charset="0"/>
                <a:cs typeface="Arial" panose="020B0604020202020204" pitchFamily="34" charset="0"/>
              </a:rPr>
              <a:t>المحللين الماليين (</a:t>
            </a:r>
            <a:r>
              <a:rPr lang="en-US" dirty="0">
                <a:latin typeface="Arial" panose="020B0604020202020204" pitchFamily="34" charset="0"/>
                <a:cs typeface="Arial" panose="020B0604020202020204" pitchFamily="34" charset="0"/>
              </a:rPr>
              <a:t>CFA</a:t>
            </a:r>
            <a:r>
              <a:rPr lang="ar-SA" dirty="0">
                <a:latin typeface="Arial" panose="020B0604020202020204" pitchFamily="34" charset="0"/>
                <a:cs typeface="Arial" panose="020B0604020202020204" pitchFamily="34" charset="0"/>
              </a:rPr>
              <a:t>) وتمنح الزمالة المعترف بها عالمياً لمن </a:t>
            </a:r>
            <a:r>
              <a:rPr lang="ar-SA" dirty="0" smtClean="0">
                <a:latin typeface="Arial" panose="020B0604020202020204" pitchFamily="34" charset="0"/>
                <a:cs typeface="Arial" panose="020B0604020202020204" pitchFamily="34" charset="0"/>
              </a:rPr>
              <a:t>يجتاز ثلاثة اختبارات ولديه ثلاث سنوات خبرة.</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4276A7A3-C242-4E51-800E-E3B4A80E3CF8}" type="slidenum">
              <a:rPr lang="ar-SA" smtClean="0"/>
              <a:t>40</a:t>
            </a:fld>
            <a:endParaRPr lang="ar-SA"/>
          </a:p>
        </p:txBody>
      </p:sp>
    </p:spTree>
    <p:extLst>
      <p:ext uri="{BB962C8B-B14F-4D97-AF65-F5344CB8AC3E}">
        <p14:creationId xmlns:p14="http://schemas.microsoft.com/office/powerpoint/2010/main" val="30416692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0"/>
            <a:ext cx="7024744" cy="998984"/>
          </a:xfrm>
        </p:spPr>
        <p:txBody>
          <a:bodyPr>
            <a:normAutofit/>
          </a:bodyPr>
          <a:lstStyle/>
          <a:p>
            <a:pPr algn="r"/>
            <a:r>
              <a:rPr lang="ar-SA" sz="2600" u="sng" dirty="0">
                <a:latin typeface="Arial" panose="020B0604020202020204" pitchFamily="34" charset="0"/>
                <a:cs typeface="Arial" panose="020B0604020202020204" pitchFamily="34" charset="0"/>
              </a:rPr>
              <a:t>ويتكون </a:t>
            </a:r>
            <a:r>
              <a:rPr lang="ar-SA" sz="2600" u="sng" dirty="0" smtClean="0">
                <a:latin typeface="Arial" panose="020B0604020202020204" pitchFamily="34" charset="0"/>
                <a:cs typeface="Arial" panose="020B0604020202020204" pitchFamily="34" charset="0"/>
              </a:rPr>
              <a:t>الامتحان </a:t>
            </a:r>
            <a:r>
              <a:rPr lang="ar-SA" sz="2600" u="sng" dirty="0">
                <a:latin typeface="Arial" panose="020B0604020202020204" pitchFamily="34" charset="0"/>
                <a:cs typeface="Arial" panose="020B0604020202020204" pitchFamily="34" charset="0"/>
              </a:rPr>
              <a:t>من عدة مواضيع تغطي </a:t>
            </a:r>
            <a:r>
              <a:rPr lang="ar-SA" sz="2600" u="sng" dirty="0" smtClean="0">
                <a:latin typeface="Arial" panose="020B0604020202020204" pitchFamily="34" charset="0"/>
                <a:cs typeface="Arial" panose="020B0604020202020204" pitchFamily="34" charset="0"/>
              </a:rPr>
              <a:t>أدوات </a:t>
            </a:r>
            <a:r>
              <a:rPr lang="ar-SA" sz="2600" u="sng" dirty="0">
                <a:latin typeface="Arial" panose="020B0604020202020204" pitchFamily="34" charset="0"/>
                <a:cs typeface="Arial" panose="020B0604020202020204" pitchFamily="34" charset="0"/>
              </a:rPr>
              <a:t>الاستثمار وتقويم </a:t>
            </a:r>
            <a:r>
              <a:rPr lang="ar-SA" sz="2600" u="sng" dirty="0" smtClean="0">
                <a:latin typeface="Arial" panose="020B0604020202020204" pitchFamily="34" charset="0"/>
                <a:cs typeface="Arial" panose="020B0604020202020204" pitchFamily="34" charset="0"/>
              </a:rPr>
              <a:t>الأصول، تشمل:</a:t>
            </a:r>
            <a:endParaRPr lang="ar-SA" sz="2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2060848"/>
            <a:ext cx="6777317" cy="3697636"/>
          </a:xfrm>
        </p:spPr>
        <p:txBody>
          <a:bodyPr>
            <a:normAutofit fontScale="92500" lnSpcReduction="10000"/>
          </a:bodyPr>
          <a:lstStyle/>
          <a:p>
            <a:pPr marL="525780" lvl="0" indent="-457200">
              <a:buFont typeface="+mj-lt"/>
              <a:buAutoNum type="arabicPeriod"/>
            </a:pPr>
            <a:r>
              <a:rPr lang="ar-SA" sz="2600" dirty="0" smtClean="0">
                <a:latin typeface="Arial" panose="020B0604020202020204" pitchFamily="34" charset="0"/>
                <a:cs typeface="Arial" panose="020B0604020202020204" pitchFamily="34" charset="0"/>
              </a:rPr>
              <a:t>الأخلاق </a:t>
            </a:r>
            <a:r>
              <a:rPr lang="ar-SA" sz="2600" dirty="0">
                <a:latin typeface="Arial" panose="020B0604020202020204" pitchFamily="34" charset="0"/>
                <a:cs typeface="Arial" panose="020B0604020202020204" pitchFamily="34" charset="0"/>
              </a:rPr>
              <a:t>والمعايير المهنية.</a:t>
            </a:r>
            <a:endParaRPr lang="en-US" sz="2600" dirty="0">
              <a:latin typeface="Arial" panose="020B0604020202020204" pitchFamily="34" charset="0"/>
              <a:cs typeface="Arial" panose="020B0604020202020204" pitchFamily="34" charset="0"/>
            </a:endParaRPr>
          </a:p>
          <a:p>
            <a:pPr marL="525780" lvl="0" indent="-457200">
              <a:buFont typeface="+mj-lt"/>
              <a:buAutoNum type="arabicPeriod"/>
            </a:pPr>
            <a:r>
              <a:rPr lang="ar-SA" sz="2600" dirty="0">
                <a:latin typeface="Arial" panose="020B0604020202020204" pitchFamily="34" charset="0"/>
                <a:cs typeface="Arial" panose="020B0604020202020204" pitchFamily="34" charset="0"/>
              </a:rPr>
              <a:t>الأساليب الاحصائية.</a:t>
            </a:r>
            <a:endParaRPr lang="en-US" sz="2600" dirty="0">
              <a:latin typeface="Arial" panose="020B0604020202020204" pitchFamily="34" charset="0"/>
              <a:cs typeface="Arial" panose="020B0604020202020204" pitchFamily="34" charset="0"/>
            </a:endParaRPr>
          </a:p>
          <a:p>
            <a:pPr marL="525780" lvl="0" indent="-457200">
              <a:buFont typeface="+mj-lt"/>
              <a:buAutoNum type="arabicPeriod"/>
            </a:pPr>
            <a:r>
              <a:rPr lang="ar-SA" sz="2600" dirty="0">
                <a:latin typeface="Arial" panose="020B0604020202020204" pitchFamily="34" charset="0"/>
                <a:cs typeface="Arial" panose="020B0604020202020204" pitchFamily="34" charset="0"/>
              </a:rPr>
              <a:t>الاقتصاد.</a:t>
            </a:r>
            <a:endParaRPr lang="en-US" sz="2600" dirty="0">
              <a:latin typeface="Arial" panose="020B0604020202020204" pitchFamily="34" charset="0"/>
              <a:cs typeface="Arial" panose="020B0604020202020204" pitchFamily="34" charset="0"/>
            </a:endParaRPr>
          </a:p>
          <a:p>
            <a:pPr marL="525780" lvl="0" indent="-457200">
              <a:buFont typeface="+mj-lt"/>
              <a:buAutoNum type="arabicPeriod"/>
            </a:pPr>
            <a:r>
              <a:rPr lang="ar-SA" sz="2600" dirty="0">
                <a:latin typeface="Arial" panose="020B0604020202020204" pitchFamily="34" charset="0"/>
                <a:cs typeface="Arial" panose="020B0604020202020204" pitchFamily="34" charset="0"/>
              </a:rPr>
              <a:t>تحليل التقارير المالية.</a:t>
            </a:r>
            <a:endParaRPr lang="en-US" sz="2600" dirty="0">
              <a:latin typeface="Arial" panose="020B0604020202020204" pitchFamily="34" charset="0"/>
              <a:cs typeface="Arial" panose="020B0604020202020204" pitchFamily="34" charset="0"/>
            </a:endParaRPr>
          </a:p>
          <a:p>
            <a:pPr marL="525780" lvl="0" indent="-457200">
              <a:buFont typeface="+mj-lt"/>
              <a:buAutoNum type="arabicPeriod"/>
            </a:pPr>
            <a:r>
              <a:rPr lang="ar-SA" sz="2600" dirty="0" smtClean="0">
                <a:latin typeface="Arial" panose="020B0604020202020204" pitchFamily="34" charset="0"/>
                <a:cs typeface="Arial" panose="020B0604020202020204" pitchFamily="34" charset="0"/>
              </a:rPr>
              <a:t>تمويل </a:t>
            </a:r>
            <a:r>
              <a:rPr lang="ar-SA" sz="2600" dirty="0">
                <a:latin typeface="Arial" panose="020B0604020202020204" pitchFamily="34" charset="0"/>
                <a:cs typeface="Arial" panose="020B0604020202020204" pitchFamily="34" charset="0"/>
              </a:rPr>
              <a:t>الشركات.</a:t>
            </a:r>
            <a:endParaRPr lang="en-US" sz="2600" dirty="0">
              <a:latin typeface="Arial" panose="020B0604020202020204" pitchFamily="34" charset="0"/>
              <a:cs typeface="Arial" panose="020B0604020202020204" pitchFamily="34" charset="0"/>
            </a:endParaRPr>
          </a:p>
          <a:p>
            <a:pPr marL="525780" lvl="0" indent="-457200">
              <a:buFont typeface="+mj-lt"/>
              <a:buAutoNum type="arabicPeriod"/>
            </a:pPr>
            <a:r>
              <a:rPr lang="ar-SA" sz="2600" dirty="0">
                <a:latin typeface="Arial" panose="020B0604020202020204" pitchFamily="34" charset="0"/>
                <a:cs typeface="Arial" panose="020B0604020202020204" pitchFamily="34" charset="0"/>
              </a:rPr>
              <a:t>تحليل استثمارات الأسهم.</a:t>
            </a:r>
            <a:endParaRPr lang="en-US" sz="2600" dirty="0">
              <a:latin typeface="Arial" panose="020B0604020202020204" pitchFamily="34" charset="0"/>
              <a:cs typeface="Arial" panose="020B0604020202020204" pitchFamily="34" charset="0"/>
            </a:endParaRPr>
          </a:p>
          <a:p>
            <a:pPr marL="525780" lvl="0" indent="-457200">
              <a:buFont typeface="+mj-lt"/>
              <a:buAutoNum type="arabicPeriod"/>
            </a:pPr>
            <a:r>
              <a:rPr lang="ar-SA" sz="2600" dirty="0">
                <a:latin typeface="Arial" panose="020B0604020202020204" pitchFamily="34" charset="0"/>
                <a:cs typeface="Arial" panose="020B0604020202020204" pitchFamily="34" charset="0"/>
              </a:rPr>
              <a:t>تحليل استثمارات الدخل الثابت.</a:t>
            </a:r>
            <a:endParaRPr lang="en-US" sz="2600" dirty="0">
              <a:latin typeface="Arial" panose="020B0604020202020204" pitchFamily="34" charset="0"/>
              <a:cs typeface="Arial" panose="020B0604020202020204" pitchFamily="34" charset="0"/>
            </a:endParaRPr>
          </a:p>
          <a:p>
            <a:pPr marL="525780" lvl="0" indent="-457200">
              <a:buFont typeface="+mj-lt"/>
              <a:buAutoNum type="arabicPeriod"/>
            </a:pPr>
            <a:r>
              <a:rPr lang="ar-SA" sz="2600" dirty="0">
                <a:latin typeface="Arial" panose="020B0604020202020204" pitchFamily="34" charset="0"/>
                <a:cs typeface="Arial" panose="020B0604020202020204" pitchFamily="34" charset="0"/>
              </a:rPr>
              <a:t>تحليل المشتقات.</a:t>
            </a:r>
            <a:endParaRPr lang="en-US" sz="2600" dirty="0">
              <a:latin typeface="Arial" panose="020B0604020202020204" pitchFamily="34" charset="0"/>
              <a:cs typeface="Arial" panose="020B0604020202020204" pitchFamily="34" charset="0"/>
            </a:endParaRPr>
          </a:p>
          <a:p>
            <a:pPr marL="525780" lvl="0" indent="-457200">
              <a:buFont typeface="+mj-lt"/>
              <a:buAutoNum type="arabicPeriod"/>
            </a:pPr>
            <a:r>
              <a:rPr lang="ar-SA" sz="2600" dirty="0">
                <a:latin typeface="Arial" panose="020B0604020202020204" pitchFamily="34" charset="0"/>
                <a:cs typeface="Arial" panose="020B0604020202020204" pitchFamily="34" charset="0"/>
              </a:rPr>
              <a:t>تحليل البدائل الاستثمارية.</a:t>
            </a:r>
            <a:endParaRPr lang="en-US" sz="2600"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4276A7A3-C242-4E51-800E-E3B4A80E3CF8}" type="slidenum">
              <a:rPr lang="ar-SA" smtClean="0"/>
              <a:t>41</a:t>
            </a:fld>
            <a:endParaRPr lang="ar-SA"/>
          </a:p>
        </p:txBody>
      </p:sp>
    </p:spTree>
    <p:extLst>
      <p:ext uri="{BB962C8B-B14F-4D97-AF65-F5344CB8AC3E}">
        <p14:creationId xmlns:p14="http://schemas.microsoft.com/office/powerpoint/2010/main" val="42530050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024744" cy="613872"/>
          </a:xfrm>
        </p:spPr>
        <p:txBody>
          <a:bodyPr>
            <a:normAutofit/>
          </a:bodyPr>
          <a:lstStyle/>
          <a:p>
            <a:pPr algn="r"/>
            <a:r>
              <a:rPr lang="ar-SA" sz="2600" b="1" u="sng" dirty="0" smtClean="0">
                <a:latin typeface="Arial" panose="020B0604020202020204" pitchFamily="34" charset="0"/>
                <a:cs typeface="Arial" panose="020B0604020202020204" pitchFamily="34" charset="0"/>
              </a:rPr>
              <a:t>5-2 أنواع المحللون: </a:t>
            </a:r>
            <a:endParaRPr lang="ar-SA" sz="26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71600" y="1844824"/>
            <a:ext cx="7200916" cy="4059813"/>
          </a:xfrm>
        </p:spPr>
        <p:txBody>
          <a:bodyPr>
            <a:normAutofit fontScale="85000" lnSpcReduction="10000"/>
          </a:bodyPr>
          <a:lstStyle/>
          <a:p>
            <a:pPr marL="68580" indent="0">
              <a:buNone/>
            </a:pPr>
            <a:r>
              <a:rPr lang="ar-SA" sz="2800" dirty="0">
                <a:latin typeface="Arial" panose="020B0604020202020204" pitchFamily="34" charset="0"/>
                <a:cs typeface="Arial" panose="020B0604020202020204" pitchFamily="34" charset="0"/>
              </a:rPr>
              <a:t>يقسم المحللون الماليون إلى مجموعتين </a:t>
            </a:r>
            <a:r>
              <a:rPr lang="ar-SA" sz="2800" dirty="0" smtClean="0">
                <a:latin typeface="Arial" panose="020B0604020202020204" pitchFamily="34" charset="0"/>
                <a:cs typeface="Arial" panose="020B0604020202020204" pitchFamily="34" charset="0"/>
              </a:rPr>
              <a:t>رئيسيتين</a:t>
            </a:r>
            <a:endParaRPr lang="en-US" sz="2800" dirty="0">
              <a:latin typeface="Arial" panose="020B0604020202020204" pitchFamily="34" charset="0"/>
              <a:cs typeface="Arial" panose="020B0604020202020204" pitchFamily="34" charset="0"/>
            </a:endParaRPr>
          </a:p>
          <a:p>
            <a:pPr marL="68580" indent="0">
              <a:buNone/>
            </a:pPr>
            <a:r>
              <a:rPr lang="ar-SA" sz="2800" u="sng" dirty="0" smtClean="0">
                <a:solidFill>
                  <a:schemeClr val="accent1"/>
                </a:solidFill>
                <a:latin typeface="Arial" panose="020B0604020202020204" pitchFamily="34" charset="0"/>
                <a:cs typeface="Arial" panose="020B0604020202020204" pitchFamily="34" charset="0"/>
              </a:rPr>
              <a:t>1/ المحلل </a:t>
            </a:r>
            <a:r>
              <a:rPr lang="ar-SA" sz="2800" u="sng" dirty="0">
                <a:solidFill>
                  <a:schemeClr val="accent1"/>
                </a:solidFill>
                <a:latin typeface="Arial" panose="020B0604020202020204" pitchFamily="34" charset="0"/>
                <a:cs typeface="Arial" panose="020B0604020202020204" pitchFamily="34" charset="0"/>
              </a:rPr>
              <a:t>في جانب المشتري</a:t>
            </a:r>
            <a:endParaRPr lang="en-US" sz="2800" u="sng" dirty="0">
              <a:solidFill>
                <a:schemeClr val="accent1"/>
              </a:solidFill>
              <a:latin typeface="Arial" panose="020B0604020202020204" pitchFamily="34" charset="0"/>
              <a:cs typeface="Arial" panose="020B0604020202020204" pitchFamily="34" charset="0"/>
            </a:endParaRPr>
          </a:p>
          <a:p>
            <a:pPr lvl="0">
              <a:buFont typeface="Wingdings" panose="05000000000000000000" pitchFamily="2" charset="2"/>
              <a:buChar char="§"/>
            </a:pPr>
            <a:r>
              <a:rPr lang="ar-SA" sz="2800" dirty="0">
                <a:latin typeface="Arial" panose="020B0604020202020204" pitchFamily="34" charset="0"/>
                <a:cs typeface="Arial" panose="020B0604020202020204" pitchFamily="34" charset="0"/>
              </a:rPr>
              <a:t>يعمل لحساب المؤسسات </a:t>
            </a:r>
            <a:r>
              <a:rPr lang="ar-SA" sz="2800" dirty="0" smtClean="0">
                <a:latin typeface="Arial" panose="020B0604020202020204" pitchFamily="34" charset="0"/>
                <a:cs typeface="Arial" panose="020B0604020202020204" pitchFamily="34" charset="0"/>
              </a:rPr>
              <a:t>الاستثمارية </a:t>
            </a:r>
            <a:r>
              <a:rPr lang="ar-SA" sz="2800" dirty="0">
                <a:latin typeface="Arial" panose="020B0604020202020204" pitchFamily="34" charset="0"/>
                <a:cs typeface="Arial" panose="020B0604020202020204" pitchFamily="34" charset="0"/>
              </a:rPr>
              <a:t>مثل صناديق الاستثمار.</a:t>
            </a:r>
            <a:endParaRPr lang="en-US" sz="28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sz="2800" dirty="0">
                <a:latin typeface="Arial" panose="020B0604020202020204" pitchFamily="34" charset="0"/>
                <a:cs typeface="Arial" panose="020B0604020202020204" pitchFamily="34" charset="0"/>
              </a:rPr>
              <a:t>يقوم بالتحليل بعقد </a:t>
            </a:r>
            <a:r>
              <a:rPr lang="ar-SA" sz="2800" dirty="0" smtClean="0">
                <a:latin typeface="Arial" panose="020B0604020202020204" pitchFamily="34" charset="0"/>
                <a:cs typeface="Arial" panose="020B0604020202020204" pitchFamily="34" charset="0"/>
              </a:rPr>
              <a:t>التوصيه </a:t>
            </a:r>
            <a:r>
              <a:rPr lang="ar-SA" sz="2800" dirty="0">
                <a:latin typeface="Arial" panose="020B0604020202020204" pitchFamily="34" charset="0"/>
                <a:cs typeface="Arial" panose="020B0604020202020204" pitchFamily="34" charset="0"/>
              </a:rPr>
              <a:t>الداخلية لشراء أسهم.</a:t>
            </a:r>
            <a:endParaRPr lang="en-US" sz="28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sz="2800" dirty="0">
                <a:latin typeface="Arial" panose="020B0604020202020204" pitchFamily="34" charset="0"/>
                <a:cs typeface="Arial" panose="020B0604020202020204" pitchFamily="34" charset="0"/>
              </a:rPr>
              <a:t>يراجع التقارير التي </a:t>
            </a:r>
            <a:r>
              <a:rPr lang="ar-SA" sz="2800" dirty="0" smtClean="0">
                <a:latin typeface="Arial" panose="020B0604020202020204" pitchFamily="34" charset="0"/>
                <a:cs typeface="Arial" panose="020B0604020202020204" pitchFamily="34" charset="0"/>
              </a:rPr>
              <a:t>يصدرها المحللون </a:t>
            </a:r>
            <a:r>
              <a:rPr lang="ar-SA" sz="2800" dirty="0">
                <a:latin typeface="Arial" panose="020B0604020202020204" pitchFamily="34" charset="0"/>
                <a:cs typeface="Arial" panose="020B0604020202020204" pitchFamily="34" charset="0"/>
              </a:rPr>
              <a:t>في جانب البيع مع القيام بتحليل اضافي.</a:t>
            </a:r>
            <a:endParaRPr lang="en-US" sz="28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sz="2800" dirty="0">
                <a:latin typeface="Arial" panose="020B0604020202020204" pitchFamily="34" charset="0"/>
                <a:cs typeface="Arial" panose="020B0604020202020204" pitchFamily="34" charset="0"/>
              </a:rPr>
              <a:t>يقدم المعلومات داخل شركة الاستثمار </a:t>
            </a:r>
            <a:r>
              <a:rPr lang="ar-SA" sz="2800" dirty="0" smtClean="0">
                <a:latin typeface="Arial" panose="020B0604020202020204" pitchFamily="34" charset="0"/>
                <a:cs typeface="Arial" panose="020B0604020202020204" pitchFamily="34" charset="0"/>
              </a:rPr>
              <a:t>للآخرين </a:t>
            </a:r>
            <a:r>
              <a:rPr lang="ar-SA" sz="2800" dirty="0">
                <a:latin typeface="Arial" panose="020B0604020202020204" pitchFamily="34" charset="0"/>
                <a:cs typeface="Arial" panose="020B0604020202020204" pitchFamily="34" charset="0"/>
              </a:rPr>
              <a:t>الذين يتخذون قرارات استثمارية </a:t>
            </a:r>
            <a:r>
              <a:rPr lang="ar-SA" sz="2800" dirty="0" smtClean="0">
                <a:latin typeface="Arial" panose="020B0604020202020204" pitchFamily="34" charset="0"/>
                <a:cs typeface="Arial" panose="020B0604020202020204" pitchFamily="34" charset="0"/>
              </a:rPr>
              <a:t>متعلقة بالمحافظ </a:t>
            </a:r>
            <a:r>
              <a:rPr lang="ar-SA" sz="2800" dirty="0">
                <a:latin typeface="Arial" panose="020B0604020202020204" pitchFamily="34" charset="0"/>
                <a:cs typeface="Arial" panose="020B0604020202020204" pitchFamily="34" charset="0"/>
              </a:rPr>
              <a:t>الاستثمارية التي تديرها الشركة.</a:t>
            </a:r>
            <a:endParaRPr lang="en-US" sz="28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sz="2800" dirty="0">
                <a:latin typeface="Arial" panose="020B0604020202020204" pitchFamily="34" charset="0"/>
                <a:cs typeface="Arial" panose="020B0604020202020204" pitchFamily="34" charset="0"/>
              </a:rPr>
              <a:t>محافظ صناديق معاشات التقاعد تستخدم هذا النوع من المحللين.</a:t>
            </a:r>
            <a:endParaRPr lang="en-US" sz="28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sz="2800" dirty="0" smtClean="0">
                <a:latin typeface="Arial" panose="020B0604020202020204" pitchFamily="34" charset="0"/>
                <a:cs typeface="Arial" panose="020B0604020202020204" pitchFamily="34" charset="0"/>
              </a:rPr>
              <a:t>منتج </a:t>
            </a:r>
            <a:r>
              <a:rPr lang="ar-SA" sz="2800" dirty="0">
                <a:latin typeface="Arial" panose="020B0604020202020204" pitchFamily="34" charset="0"/>
                <a:cs typeface="Arial" panose="020B0604020202020204" pitchFamily="34" charset="0"/>
              </a:rPr>
              <a:t>التحليل نادراً ما يكون </a:t>
            </a:r>
            <a:r>
              <a:rPr lang="ar-SA" sz="2800" dirty="0" smtClean="0">
                <a:latin typeface="Arial" panose="020B0604020202020204" pitchFamily="34" charset="0"/>
                <a:cs typeface="Arial" panose="020B0604020202020204" pitchFamily="34" charset="0"/>
              </a:rPr>
              <a:t>عاماً (يقدمون معلومات خاصة).</a:t>
            </a:r>
            <a:endParaRPr lang="en-US" sz="2800"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4276A7A3-C242-4E51-800E-E3B4A80E3CF8}" type="slidenum">
              <a:rPr lang="ar-SA" smtClean="0"/>
              <a:t>42</a:t>
            </a:fld>
            <a:endParaRPr lang="ar-SA"/>
          </a:p>
        </p:txBody>
      </p:sp>
    </p:spTree>
    <p:extLst>
      <p:ext uri="{BB962C8B-B14F-4D97-AF65-F5344CB8AC3E}">
        <p14:creationId xmlns:p14="http://schemas.microsoft.com/office/powerpoint/2010/main" val="12871219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96752"/>
            <a:ext cx="7056900" cy="4635877"/>
          </a:xfrm>
        </p:spPr>
        <p:txBody>
          <a:bodyPr>
            <a:normAutofit/>
          </a:bodyPr>
          <a:lstStyle/>
          <a:p>
            <a:pPr marL="68580" indent="0">
              <a:buNone/>
            </a:pPr>
            <a:r>
              <a:rPr lang="ar-SA" sz="2600" u="sng" dirty="0" smtClean="0">
                <a:solidFill>
                  <a:schemeClr val="accent1"/>
                </a:solidFill>
                <a:latin typeface="Arial" panose="020B0604020202020204" pitchFamily="34" charset="0"/>
                <a:cs typeface="Arial" panose="020B0604020202020204" pitchFamily="34" charset="0"/>
              </a:rPr>
              <a:t>2/ المحلل </a:t>
            </a:r>
            <a:r>
              <a:rPr lang="ar-SA" sz="2600" u="sng" dirty="0">
                <a:solidFill>
                  <a:schemeClr val="accent1"/>
                </a:solidFill>
                <a:latin typeface="Arial" panose="020B0604020202020204" pitchFamily="34" charset="0"/>
                <a:cs typeface="Arial" panose="020B0604020202020204" pitchFamily="34" charset="0"/>
              </a:rPr>
              <a:t>في جانب البائع</a:t>
            </a:r>
            <a:endParaRPr lang="en-US" sz="2600" u="sng" dirty="0">
              <a:solidFill>
                <a:schemeClr val="accent1"/>
              </a:solidFill>
              <a:latin typeface="Arial" panose="020B0604020202020204" pitchFamily="34" charset="0"/>
              <a:cs typeface="Arial" panose="020B0604020202020204" pitchFamily="34" charset="0"/>
            </a:endParaRPr>
          </a:p>
          <a:p>
            <a:pPr lvl="0">
              <a:buFont typeface="Wingdings" panose="05000000000000000000" pitchFamily="2" charset="2"/>
              <a:buChar char="§"/>
            </a:pPr>
            <a:r>
              <a:rPr lang="ar-SA" sz="2600" dirty="0">
                <a:latin typeface="Arial" panose="020B0604020202020204" pitchFamily="34" charset="0"/>
                <a:cs typeface="Arial" panose="020B0604020202020204" pitchFamily="34" charset="0"/>
              </a:rPr>
              <a:t>المحلل الذي يعمل لحساب شركات الوساطة التي تعد تقارير لغرض </a:t>
            </a:r>
            <a:r>
              <a:rPr lang="ar-SA" sz="2600" dirty="0" smtClean="0">
                <a:latin typeface="Arial" panose="020B0604020202020204" pitchFamily="34" charset="0"/>
                <a:cs typeface="Arial" panose="020B0604020202020204" pitchFamily="34" charset="0"/>
              </a:rPr>
              <a:t>العملاء (افراد ومؤسسات).</a:t>
            </a:r>
            <a:endParaRPr lang="en-US" sz="26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sz="2600" dirty="0">
                <a:latin typeface="Arial" panose="020B0604020202020204" pitchFamily="34" charset="0"/>
                <a:cs typeface="Arial" panose="020B0604020202020204" pitchFamily="34" charset="0"/>
              </a:rPr>
              <a:t>يعمل على الجانب الآخر من الشركة مثل السماسرة الذين يساعدون المستثمرين الخارجيين على إدارة استثماراتهم.</a:t>
            </a:r>
            <a:endParaRPr lang="en-US" sz="26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sz="2600" dirty="0">
                <a:latin typeface="Arial" panose="020B0604020202020204" pitchFamily="34" charset="0"/>
                <a:cs typeface="Arial" panose="020B0604020202020204" pitchFamily="34" charset="0"/>
              </a:rPr>
              <a:t>يتم إعداد </a:t>
            </a:r>
            <a:r>
              <a:rPr lang="ar-SA" sz="2600" dirty="0" smtClean="0">
                <a:latin typeface="Arial" panose="020B0604020202020204" pitchFamily="34" charset="0"/>
                <a:cs typeface="Arial" panose="020B0604020202020204" pitchFamily="34" charset="0"/>
              </a:rPr>
              <a:t>التقارير </a:t>
            </a:r>
            <a:r>
              <a:rPr lang="ar-SA" sz="2600" dirty="0">
                <a:latin typeface="Arial" panose="020B0604020202020204" pitchFamily="34" charset="0"/>
                <a:cs typeface="Arial" panose="020B0604020202020204" pitchFamily="34" charset="0"/>
              </a:rPr>
              <a:t>لخدمة أطراف خارجية </a:t>
            </a:r>
            <a:r>
              <a:rPr lang="ar-SA" sz="2600" dirty="0" smtClean="0">
                <a:latin typeface="Arial" panose="020B0604020202020204" pitchFamily="34" charset="0"/>
                <a:cs typeface="Arial" panose="020B0604020202020204" pitchFamily="34" charset="0"/>
              </a:rPr>
              <a:t>تستخدم </a:t>
            </a:r>
            <a:r>
              <a:rPr lang="ar-SA" sz="2600" dirty="0">
                <a:latin typeface="Arial" panose="020B0604020202020204" pitchFamily="34" charset="0"/>
                <a:cs typeface="Arial" panose="020B0604020202020204" pitchFamily="34" charset="0"/>
              </a:rPr>
              <a:t>المعلومات </a:t>
            </a:r>
            <a:r>
              <a:rPr lang="ar-SA" sz="2600" dirty="0" smtClean="0">
                <a:latin typeface="Arial" panose="020B0604020202020204" pitchFamily="34" charset="0"/>
                <a:cs typeface="Arial" panose="020B0604020202020204" pitchFamily="34" charset="0"/>
              </a:rPr>
              <a:t>لتتخذ </a:t>
            </a:r>
            <a:r>
              <a:rPr lang="ar-SA" sz="2600" dirty="0">
                <a:latin typeface="Arial" panose="020B0604020202020204" pitchFamily="34" charset="0"/>
                <a:cs typeface="Arial" panose="020B0604020202020204" pitchFamily="34" charset="0"/>
              </a:rPr>
              <a:t>قرار بشأن الاستثمار.</a:t>
            </a:r>
            <a:endParaRPr lang="en-US" sz="26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sz="2600" dirty="0">
                <a:latin typeface="Arial" panose="020B0604020202020204" pitchFamily="34" charset="0"/>
                <a:cs typeface="Arial" panose="020B0604020202020204" pitchFamily="34" charset="0"/>
              </a:rPr>
              <a:t>يقوم بالبحث عن المعلومات لمصلحة المستثمرين الذين يتخذون قراراتهم الاستثمارية بأنفسهم بناءاً على </a:t>
            </a:r>
            <a:r>
              <a:rPr lang="ar-SA" sz="2600" dirty="0" smtClean="0">
                <a:latin typeface="Arial" panose="020B0604020202020204" pitchFamily="34" charset="0"/>
                <a:cs typeface="Arial" panose="020B0604020202020204" pitchFamily="34" charset="0"/>
              </a:rPr>
              <a:t>توصيات </a:t>
            </a:r>
            <a:r>
              <a:rPr lang="ar-SA" sz="2600" dirty="0">
                <a:latin typeface="Arial" panose="020B0604020202020204" pitchFamily="34" charset="0"/>
                <a:cs typeface="Arial" panose="020B0604020202020204" pitchFamily="34" charset="0"/>
              </a:rPr>
              <a:t>المحلل.</a:t>
            </a:r>
            <a:endParaRPr lang="en-US" sz="2600"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منتج </a:t>
            </a:r>
            <a:r>
              <a:rPr lang="ar-SA" sz="2600" dirty="0">
                <a:latin typeface="Arial" panose="020B0604020202020204" pitchFamily="34" charset="0"/>
                <a:cs typeface="Arial" panose="020B0604020202020204" pitchFamily="34" charset="0"/>
              </a:rPr>
              <a:t>"نتيجة التحليل" ينشر عامة لأنه </a:t>
            </a:r>
            <a:r>
              <a:rPr lang="ar-SA" sz="2600" dirty="0" smtClean="0">
                <a:latin typeface="Arial" panose="020B0604020202020204" pitchFamily="34" charset="0"/>
                <a:cs typeface="Arial" panose="020B0604020202020204" pitchFamily="34" charset="0"/>
              </a:rPr>
              <a:t>يقدم لمستثمرين محتملين.</a:t>
            </a:r>
            <a:endParaRPr lang="ar-S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43</a:t>
            </a:fld>
            <a:endParaRPr lang="ar-SA"/>
          </a:p>
        </p:txBody>
      </p:sp>
    </p:spTree>
    <p:extLst>
      <p:ext uri="{BB962C8B-B14F-4D97-AF65-F5344CB8AC3E}">
        <p14:creationId xmlns:p14="http://schemas.microsoft.com/office/powerpoint/2010/main" val="3330443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29128"/>
          </a:xfrm>
        </p:spPr>
        <p:txBody>
          <a:bodyPr>
            <a:normAutofit/>
          </a:bodyPr>
          <a:lstStyle/>
          <a:p>
            <a:pPr algn="r"/>
            <a:r>
              <a:rPr lang="ar-SA" sz="2600" b="1" u="sng" dirty="0" smtClean="0">
                <a:latin typeface="Arial" panose="020B0604020202020204" pitchFamily="34" charset="0"/>
                <a:cs typeface="Arial" panose="020B0604020202020204" pitchFamily="34" charset="0"/>
              </a:rPr>
              <a:t>5-3 قواعد </a:t>
            </a:r>
            <a:r>
              <a:rPr lang="ar-SA" sz="2600" b="1" u="sng" dirty="0">
                <a:latin typeface="Arial" panose="020B0604020202020204" pitchFamily="34" charset="0"/>
                <a:cs typeface="Arial" panose="020B0604020202020204" pitchFamily="34" charset="0"/>
              </a:rPr>
              <a:t>السلوك المهني للمحلل المالي : </a:t>
            </a:r>
            <a:endParaRPr lang="ar-SA" sz="2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1772816"/>
            <a:ext cx="7200916" cy="4176464"/>
          </a:xfrm>
        </p:spPr>
        <p:txBody>
          <a:bodyPr>
            <a:normAutofit/>
          </a:bodyPr>
          <a:lstStyle/>
          <a:p>
            <a:pPr marL="68580" indent="0">
              <a:buNone/>
            </a:pPr>
            <a:r>
              <a:rPr lang="ar-SA" sz="2600" dirty="0" smtClean="0">
                <a:latin typeface="Arial" panose="020B0604020202020204" pitchFamily="34" charset="0"/>
                <a:cs typeface="Arial" panose="020B0604020202020204" pitchFamily="34" charset="0"/>
              </a:rPr>
              <a:t>وضع </a:t>
            </a:r>
            <a:r>
              <a:rPr lang="ar-SA" sz="2600" dirty="0">
                <a:latin typeface="Arial" panose="020B0604020202020204" pitchFamily="34" charset="0"/>
                <a:cs typeface="Arial" panose="020B0604020202020204" pitchFamily="34" charset="0"/>
              </a:rPr>
              <a:t>معهد المحللين الماليين </a:t>
            </a:r>
            <a:r>
              <a:rPr lang="ar-SA" sz="2600" dirty="0" smtClean="0">
                <a:latin typeface="Arial" panose="020B0604020202020204" pitchFamily="34" charset="0"/>
                <a:cs typeface="Arial" panose="020B0604020202020204" pitchFamily="34" charset="0"/>
              </a:rPr>
              <a:t>معايير وآداب مهنية لمهنة </a:t>
            </a:r>
            <a:r>
              <a:rPr lang="ar-SA" sz="2600" dirty="0">
                <a:latin typeface="Arial" panose="020B0604020202020204" pitchFamily="34" charset="0"/>
                <a:cs typeface="Arial" panose="020B0604020202020204" pitchFamily="34" charset="0"/>
              </a:rPr>
              <a:t>التحليل </a:t>
            </a:r>
            <a:r>
              <a:rPr lang="ar-SA" sz="2600" dirty="0" smtClean="0">
                <a:latin typeface="Arial" panose="020B0604020202020204" pitchFamily="34" charset="0"/>
                <a:cs typeface="Arial" panose="020B0604020202020204" pitchFamily="34" charset="0"/>
              </a:rPr>
              <a:t>المالي:</a:t>
            </a:r>
            <a:endParaRPr lang="en-US" sz="2600" dirty="0">
              <a:latin typeface="Arial" panose="020B0604020202020204" pitchFamily="34" charset="0"/>
              <a:cs typeface="Arial" panose="020B0604020202020204" pitchFamily="34" charset="0"/>
            </a:endParaRPr>
          </a:p>
          <a:p>
            <a:pPr marL="582930" lvl="0" indent="-514350">
              <a:buFont typeface="+mj-lt"/>
              <a:buAutoNum type="arabicPeriod"/>
            </a:pPr>
            <a:r>
              <a:rPr lang="ar-SA" sz="2600" dirty="0">
                <a:latin typeface="Arial" panose="020B0604020202020204" pitchFamily="34" charset="0"/>
                <a:cs typeface="Arial" panose="020B0604020202020204" pitchFamily="34" charset="0"/>
              </a:rPr>
              <a:t>العمل بأمانة </a:t>
            </a:r>
            <a:r>
              <a:rPr lang="ar-SA" sz="2600" dirty="0" smtClean="0">
                <a:latin typeface="Arial" panose="020B0604020202020204" pitchFamily="34" charset="0"/>
                <a:cs typeface="Arial" panose="020B0604020202020204" pitchFamily="34" charset="0"/>
              </a:rPr>
              <a:t>وكفاءة وبطريقة </a:t>
            </a:r>
            <a:r>
              <a:rPr lang="ar-SA" sz="2600" dirty="0">
                <a:latin typeface="Arial" panose="020B0604020202020204" pitchFamily="34" charset="0"/>
                <a:cs typeface="Arial" panose="020B0604020202020204" pitchFamily="34" charset="0"/>
              </a:rPr>
              <a:t>أخلاقية عند التعامل مع المجتمع والعملاء وأصحاب العمل والموظفين وزملاء المهنة.</a:t>
            </a:r>
            <a:endParaRPr lang="en-US" sz="2600" dirty="0">
              <a:latin typeface="Arial" panose="020B0604020202020204" pitchFamily="34" charset="0"/>
              <a:cs typeface="Arial" panose="020B0604020202020204" pitchFamily="34" charset="0"/>
            </a:endParaRPr>
          </a:p>
          <a:p>
            <a:pPr marL="582930" lvl="0" indent="-514350">
              <a:buFont typeface="+mj-lt"/>
              <a:buAutoNum type="arabicPeriod"/>
            </a:pPr>
            <a:r>
              <a:rPr lang="ar-SA" sz="2600" dirty="0">
                <a:latin typeface="Arial" panose="020B0604020202020204" pitchFamily="34" charset="0"/>
                <a:cs typeface="Arial" panose="020B0604020202020204" pitchFamily="34" charset="0"/>
              </a:rPr>
              <a:t>العمل بأسلوب مهني وأخلاقي وتشجيع الآخرين على العمل بنفس الأسلوب بما يحقق الثقة في المهنة وفي أعضائها.</a:t>
            </a:r>
            <a:endParaRPr lang="en-US" sz="2600" dirty="0">
              <a:latin typeface="Arial" panose="020B0604020202020204" pitchFamily="34" charset="0"/>
              <a:cs typeface="Arial" panose="020B0604020202020204" pitchFamily="34" charset="0"/>
            </a:endParaRPr>
          </a:p>
          <a:p>
            <a:pPr marL="582930" lvl="0" indent="-514350">
              <a:buFont typeface="+mj-lt"/>
              <a:buAutoNum type="arabicPeriod"/>
            </a:pPr>
            <a:r>
              <a:rPr lang="ar-SA" sz="2600" dirty="0">
                <a:latin typeface="Arial" panose="020B0604020202020204" pitchFamily="34" charset="0"/>
                <a:cs typeface="Arial" panose="020B0604020202020204" pitchFamily="34" charset="0"/>
              </a:rPr>
              <a:t>رفع الكفاءة للعضو والأعضاء الزملاء في المهنة.</a:t>
            </a:r>
            <a:endParaRPr lang="en-US" sz="2600" dirty="0">
              <a:latin typeface="Arial" panose="020B0604020202020204" pitchFamily="34" charset="0"/>
              <a:cs typeface="Arial" panose="020B0604020202020204" pitchFamily="34" charset="0"/>
            </a:endParaRPr>
          </a:p>
          <a:p>
            <a:pPr marL="582930" lvl="0" indent="-514350">
              <a:buFont typeface="+mj-lt"/>
              <a:buAutoNum type="arabicPeriod"/>
            </a:pPr>
            <a:r>
              <a:rPr lang="ar-SA" sz="2600" dirty="0">
                <a:latin typeface="Arial" panose="020B0604020202020204" pitchFamily="34" charset="0"/>
                <a:cs typeface="Arial" panose="020B0604020202020204" pitchFamily="34" charset="0"/>
              </a:rPr>
              <a:t>بذل العناية المعقولة والتصرف باستقلالية في إصدار الأحكام المهنية.</a:t>
            </a:r>
            <a:endParaRPr lang="en-US" sz="2600"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4276A7A3-C242-4E51-800E-E3B4A80E3CF8}" type="slidenum">
              <a:rPr lang="ar-SA" smtClean="0"/>
              <a:t>44</a:t>
            </a:fld>
            <a:endParaRPr lang="ar-SA"/>
          </a:p>
        </p:txBody>
      </p:sp>
    </p:spTree>
    <p:extLst>
      <p:ext uri="{BB962C8B-B14F-4D97-AF65-F5344CB8AC3E}">
        <p14:creationId xmlns:p14="http://schemas.microsoft.com/office/powerpoint/2010/main" val="4146891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1136"/>
          </a:xfrm>
        </p:spPr>
        <p:txBody>
          <a:bodyPr>
            <a:normAutofit/>
          </a:bodyPr>
          <a:lstStyle/>
          <a:p>
            <a:pPr algn="r"/>
            <a:r>
              <a:rPr lang="ar-SA" sz="2600" b="1" u="sng" dirty="0" smtClean="0">
                <a:latin typeface="Arial" panose="020B0604020202020204" pitchFamily="34" charset="0"/>
                <a:cs typeface="Arial" panose="020B0604020202020204" pitchFamily="34" charset="0"/>
              </a:rPr>
              <a:t>5-4 تقرير </a:t>
            </a:r>
            <a:r>
              <a:rPr lang="ar-SA" sz="2600" b="1" u="sng" dirty="0">
                <a:latin typeface="Arial" panose="020B0604020202020204" pitchFamily="34" charset="0"/>
                <a:cs typeface="Arial" panose="020B0604020202020204" pitchFamily="34" charset="0"/>
              </a:rPr>
              <a:t>المحلل</a:t>
            </a:r>
            <a:r>
              <a:rPr lang="ar-SA" sz="2600" b="1" u="sng" dirty="0" smtClean="0">
                <a:latin typeface="Arial" panose="020B0604020202020204" pitchFamily="34" charset="0"/>
                <a:cs typeface="Arial" panose="020B0604020202020204" pitchFamily="34" charset="0"/>
              </a:rPr>
              <a:t>:</a:t>
            </a:r>
            <a:endParaRPr lang="ar-SA" sz="2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1916832"/>
            <a:ext cx="6777317" cy="3771781"/>
          </a:xfrm>
        </p:spPr>
        <p:txBody>
          <a:bodyPr>
            <a:normAutofit fontScale="92500" lnSpcReduction="20000"/>
          </a:bodyPr>
          <a:lstStyle/>
          <a:p>
            <a:pPr marL="68580" indent="0">
              <a:lnSpc>
                <a:spcPct val="120000"/>
              </a:lnSpc>
              <a:buNone/>
            </a:pPr>
            <a:r>
              <a:rPr lang="ar-SA" sz="2800" dirty="0" smtClean="0">
                <a:latin typeface="Arial" panose="020B0604020202020204" pitchFamily="34" charset="0"/>
                <a:cs typeface="Arial" panose="020B0604020202020204" pitchFamily="34" charset="0"/>
              </a:rPr>
              <a:t>يجب </a:t>
            </a:r>
            <a:r>
              <a:rPr lang="ar-SA" sz="2800" dirty="0">
                <a:latin typeface="Arial" panose="020B0604020202020204" pitchFamily="34" charset="0"/>
                <a:cs typeface="Arial" panose="020B0604020202020204" pitchFamily="34" charset="0"/>
              </a:rPr>
              <a:t>على المحلل </a:t>
            </a:r>
            <a:r>
              <a:rPr lang="ar-SA" sz="2800" dirty="0" smtClean="0">
                <a:latin typeface="Arial" panose="020B0604020202020204" pitchFamily="34" charset="0"/>
                <a:cs typeface="Arial" panose="020B0604020202020204" pitchFamily="34" charset="0"/>
              </a:rPr>
              <a:t>المالي عندما </a:t>
            </a:r>
            <a:r>
              <a:rPr lang="ar-SA" sz="2800" dirty="0">
                <a:latin typeface="Arial" panose="020B0604020202020204" pitchFamily="34" charset="0"/>
                <a:cs typeface="Arial" panose="020B0604020202020204" pitchFamily="34" charset="0"/>
              </a:rPr>
              <a:t>ينتهي التحليل المالي توثيق التحليل وايصاله إلى المستفيدين منه في شكل تقرير يحتوي على الاقسام التالية:</a:t>
            </a:r>
            <a:endParaRPr lang="en-US" sz="2800"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sz="2800" dirty="0">
                <a:latin typeface="Arial" panose="020B0604020202020204" pitchFamily="34" charset="0"/>
                <a:cs typeface="Arial" panose="020B0604020202020204" pitchFamily="34" charset="0"/>
              </a:rPr>
              <a:t>محتويات التقرير.</a:t>
            </a:r>
            <a:endParaRPr lang="en-US" sz="2800"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sz="2800" dirty="0">
                <a:latin typeface="Arial" panose="020B0604020202020204" pitchFamily="34" charset="0"/>
                <a:cs typeface="Arial" panose="020B0604020202020204" pitchFamily="34" charset="0"/>
              </a:rPr>
              <a:t>ملخص الاستثمار ونتائجه.</a:t>
            </a:r>
            <a:endParaRPr lang="en-US" sz="2800"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sz="2800" dirty="0">
                <a:latin typeface="Arial" panose="020B0604020202020204" pitchFamily="34" charset="0"/>
                <a:cs typeface="Arial" panose="020B0604020202020204" pitchFamily="34" charset="0"/>
              </a:rPr>
              <a:t>ملخص النشاط.</a:t>
            </a:r>
            <a:endParaRPr lang="en-US" sz="2800"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sz="2800" dirty="0">
                <a:latin typeface="Arial" panose="020B0604020202020204" pitchFamily="34" charset="0"/>
                <a:cs typeface="Arial" panose="020B0604020202020204" pitchFamily="34" charset="0"/>
              </a:rPr>
              <a:t>المخاطر.</a:t>
            </a:r>
            <a:endParaRPr lang="en-US" sz="2800"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sz="2800" dirty="0">
                <a:latin typeface="Arial" panose="020B0604020202020204" pitchFamily="34" charset="0"/>
                <a:cs typeface="Arial" panose="020B0604020202020204" pitchFamily="34" charset="0"/>
              </a:rPr>
              <a:t>التقويم.</a:t>
            </a:r>
            <a:endParaRPr lang="en-US" sz="2800"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sz="2800" dirty="0">
                <a:latin typeface="Arial" panose="020B0604020202020204" pitchFamily="34" charset="0"/>
                <a:cs typeface="Arial" panose="020B0604020202020204" pitchFamily="34" charset="0"/>
              </a:rPr>
              <a:t>جداول التقارير التاريخية والتوقع المبدئي للقوائم المالية.</a:t>
            </a:r>
            <a:endParaRPr lang="en-US" sz="2800" dirty="0">
              <a:latin typeface="Arial" panose="020B0604020202020204" pitchFamily="34" charset="0"/>
              <a:cs typeface="Arial" panose="020B0604020202020204" pitchFamily="34" charset="0"/>
            </a:endParaRPr>
          </a:p>
          <a:p>
            <a:pPr marL="68580" indent="0">
              <a:buNone/>
            </a:pPr>
            <a:endParaRPr lang="ar-SA" dirty="0"/>
          </a:p>
        </p:txBody>
      </p:sp>
      <p:sp>
        <p:nvSpPr>
          <p:cNvPr id="4" name="Slide Number Placeholder 3"/>
          <p:cNvSpPr>
            <a:spLocks noGrp="1"/>
          </p:cNvSpPr>
          <p:nvPr>
            <p:ph type="sldNum" sz="quarter" idx="12"/>
          </p:nvPr>
        </p:nvSpPr>
        <p:spPr/>
        <p:txBody>
          <a:bodyPr/>
          <a:lstStyle/>
          <a:p>
            <a:fld id="{4276A7A3-C242-4E51-800E-E3B4A80E3CF8}" type="slidenum">
              <a:rPr lang="ar-SA" smtClean="0"/>
              <a:t>45</a:t>
            </a:fld>
            <a:endParaRPr lang="ar-SA"/>
          </a:p>
        </p:txBody>
      </p:sp>
    </p:spTree>
    <p:extLst>
      <p:ext uri="{BB962C8B-B14F-4D97-AF65-F5344CB8AC3E}">
        <p14:creationId xmlns:p14="http://schemas.microsoft.com/office/powerpoint/2010/main" val="40437813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700809"/>
            <a:ext cx="6777317" cy="3816423"/>
          </a:xfrm>
        </p:spPr>
        <p:txBody>
          <a:bodyPr>
            <a:normAutofit lnSpcReduction="10000"/>
          </a:bodyPr>
          <a:lstStyle/>
          <a:p>
            <a:pPr marL="68580" indent="0">
              <a:buNone/>
            </a:pPr>
            <a:r>
              <a:rPr lang="ar-SA" dirty="0">
                <a:latin typeface="Arial" panose="020B0604020202020204" pitchFamily="34" charset="0"/>
                <a:cs typeface="Arial" panose="020B0604020202020204" pitchFamily="34" charset="0"/>
              </a:rPr>
              <a:t>وعلى الرغم من </a:t>
            </a:r>
            <a:r>
              <a:rPr lang="ar-SA" dirty="0" smtClean="0">
                <a:latin typeface="Arial" panose="020B0604020202020204" pitchFamily="34" charset="0"/>
                <a:cs typeface="Arial" panose="020B0604020202020204" pitchFamily="34" charset="0"/>
              </a:rPr>
              <a:t>اختلاف </a:t>
            </a:r>
            <a:r>
              <a:rPr lang="ar-SA" dirty="0">
                <a:latin typeface="Arial" panose="020B0604020202020204" pitchFamily="34" charset="0"/>
                <a:cs typeface="Arial" panose="020B0604020202020204" pitchFamily="34" charset="0"/>
              </a:rPr>
              <a:t>شكل التقرير الا انه يأخذ احد الاشكال الثلاثة التالية :</a:t>
            </a:r>
            <a:endParaRPr lang="en-US" dirty="0">
              <a:latin typeface="Arial" panose="020B0604020202020204" pitchFamily="34" charset="0"/>
              <a:cs typeface="Arial" panose="020B0604020202020204" pitchFamily="34" charset="0"/>
            </a:endParaRPr>
          </a:p>
          <a:p>
            <a:pPr marL="582930" lvl="0" indent="-514350">
              <a:buFont typeface="+mj-lt"/>
              <a:buAutoNum type="arabicPeriod"/>
            </a:pPr>
            <a:r>
              <a:rPr lang="ar-SA" dirty="0">
                <a:latin typeface="Arial" panose="020B0604020202020204" pitchFamily="34" charset="0"/>
                <a:cs typeface="Arial" panose="020B0604020202020204" pitchFamily="34" charset="0"/>
              </a:rPr>
              <a:t>شراء.</a:t>
            </a:r>
            <a:endParaRPr lang="en-US" dirty="0">
              <a:latin typeface="Arial" panose="020B0604020202020204" pitchFamily="34" charset="0"/>
              <a:cs typeface="Arial" panose="020B0604020202020204" pitchFamily="34" charset="0"/>
            </a:endParaRPr>
          </a:p>
          <a:p>
            <a:pPr marL="582930" lvl="0" indent="-514350">
              <a:buFont typeface="+mj-lt"/>
              <a:buAutoNum type="arabicPeriod"/>
            </a:pPr>
            <a:r>
              <a:rPr lang="ar-SA" dirty="0">
                <a:latin typeface="Arial" panose="020B0604020202020204" pitchFamily="34" charset="0"/>
                <a:cs typeface="Arial" panose="020B0604020202020204" pitchFamily="34" charset="0"/>
              </a:rPr>
              <a:t>الاحتفاظ.</a:t>
            </a:r>
            <a:endParaRPr lang="en-US" dirty="0">
              <a:latin typeface="Arial" panose="020B0604020202020204" pitchFamily="34" charset="0"/>
              <a:cs typeface="Arial" panose="020B0604020202020204" pitchFamily="34" charset="0"/>
            </a:endParaRPr>
          </a:p>
          <a:p>
            <a:pPr marL="582930" lvl="0" indent="-514350">
              <a:buFont typeface="+mj-lt"/>
              <a:buAutoNum type="arabicPeriod"/>
            </a:pPr>
            <a:r>
              <a:rPr lang="ar-SA" dirty="0">
                <a:latin typeface="Arial" panose="020B0604020202020204" pitchFamily="34" charset="0"/>
                <a:cs typeface="Arial" panose="020B0604020202020204" pitchFamily="34" charset="0"/>
              </a:rPr>
              <a:t>بيع</a:t>
            </a:r>
            <a:r>
              <a:rPr lang="ar-SA" dirty="0" smtClean="0">
                <a:latin typeface="Arial" panose="020B0604020202020204" pitchFamily="34" charset="0"/>
                <a:cs typeface="Arial" panose="020B0604020202020204" pitchFamily="34" charset="0"/>
              </a:rPr>
              <a:t>.</a:t>
            </a:r>
          </a:p>
          <a:p>
            <a:pPr marL="582930" lvl="0" indent="-514350">
              <a:buFont typeface="+mj-lt"/>
              <a:buAutoNum type="arabicPeriod"/>
            </a:pPr>
            <a:endParaRPr lang="en-US" sz="1700" dirty="0">
              <a:latin typeface="Arial" panose="020B0604020202020204" pitchFamily="34" charset="0"/>
              <a:cs typeface="Arial" panose="020B0604020202020204" pitchFamily="34" charset="0"/>
            </a:endParaRPr>
          </a:p>
          <a:p>
            <a:pPr marL="68580" indent="0">
              <a:buNone/>
            </a:pPr>
            <a:r>
              <a:rPr lang="ar-SA" sz="2600" b="1" u="sng" dirty="0" smtClean="0">
                <a:solidFill>
                  <a:schemeClr val="accent1"/>
                </a:solidFill>
                <a:latin typeface="Arial" panose="020B0604020202020204" pitchFamily="34" charset="0"/>
                <a:cs typeface="Arial" panose="020B0604020202020204" pitchFamily="34" charset="0"/>
              </a:rPr>
              <a:t>5-5 أدوات التحليل</a:t>
            </a:r>
            <a:r>
              <a:rPr lang="ar-SA" sz="2600" b="1" dirty="0" smtClean="0">
                <a:solidFill>
                  <a:schemeClr val="accent1"/>
                </a:solidFill>
                <a:latin typeface="Arial" panose="020B0604020202020204" pitchFamily="34" charset="0"/>
                <a:cs typeface="Arial" panose="020B0604020202020204" pitchFamily="34" charset="0"/>
              </a:rPr>
              <a:t>:</a:t>
            </a:r>
          </a:p>
          <a:p>
            <a:pPr marL="68580" indent="0">
              <a:buNone/>
            </a:pPr>
            <a:r>
              <a:rPr lang="ar-SA" sz="2600" dirty="0" smtClean="0">
                <a:latin typeface="Arial" panose="020B0604020202020204" pitchFamily="34" charset="0"/>
                <a:cs typeface="Arial" panose="020B0604020202020204" pitchFamily="34" charset="0"/>
              </a:rPr>
              <a:t>يقوم </a:t>
            </a:r>
            <a:r>
              <a:rPr lang="ar-SA" sz="2600" dirty="0">
                <a:latin typeface="Arial" panose="020B0604020202020204" pitchFamily="34" charset="0"/>
                <a:cs typeface="Arial" panose="020B0604020202020204" pitchFamily="34" charset="0"/>
              </a:rPr>
              <a:t>المحلل باستخدام جميع المعلومات المتاحة للقيام بتوقعاته.</a:t>
            </a:r>
            <a:endParaRPr lang="en-US" sz="2600" dirty="0">
              <a:latin typeface="Arial" panose="020B0604020202020204" pitchFamily="34" charset="0"/>
              <a:cs typeface="Arial" panose="020B0604020202020204" pitchFamily="34" charset="0"/>
            </a:endParaRPr>
          </a:p>
          <a:p>
            <a:pPr>
              <a:buFont typeface="Arial" panose="020B0604020202020204" pitchFamily="34" charset="0"/>
              <a:buChar char="•"/>
            </a:pPr>
            <a:r>
              <a:rPr lang="ar-SA" sz="2600" dirty="0">
                <a:latin typeface="Arial" panose="020B0604020202020204" pitchFamily="34" charset="0"/>
                <a:cs typeface="Arial" panose="020B0604020202020204" pitchFamily="34" charset="0"/>
              </a:rPr>
              <a:t>سيتم دراستها خلال الفصول </a:t>
            </a:r>
            <a:r>
              <a:rPr lang="ar-SA" sz="2600" dirty="0" smtClean="0">
                <a:latin typeface="Arial" panose="020B0604020202020204" pitchFamily="34" charset="0"/>
                <a:cs typeface="Arial" panose="020B0604020202020204" pitchFamily="34" charset="0"/>
              </a:rPr>
              <a:t>القادمة.</a:t>
            </a:r>
            <a:endParaRPr lang="ar-S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46</a:t>
            </a:fld>
            <a:endParaRPr lang="ar-SA"/>
          </a:p>
        </p:txBody>
      </p:sp>
    </p:spTree>
    <p:extLst>
      <p:ext uri="{BB962C8B-B14F-4D97-AF65-F5344CB8AC3E}">
        <p14:creationId xmlns:p14="http://schemas.microsoft.com/office/powerpoint/2010/main" val="1182404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412776"/>
            <a:ext cx="7344816" cy="3508977"/>
          </a:xfrm>
        </p:spPr>
        <p:txBody>
          <a:bodyPr>
            <a:normAutofit/>
          </a:bodyPr>
          <a:lstStyle/>
          <a:p>
            <a:pPr marL="68580" indent="0">
              <a:buNone/>
            </a:pPr>
            <a:r>
              <a:rPr lang="ar-SA" sz="2600" dirty="0" smtClean="0">
                <a:latin typeface="Arial" panose="020B0604020202020204" pitchFamily="34" charset="0"/>
                <a:cs typeface="Arial" panose="020B0604020202020204" pitchFamily="34" charset="0"/>
              </a:rPr>
              <a:t>5- مجال </a:t>
            </a:r>
            <a:r>
              <a:rPr lang="ar-SA" sz="2600" dirty="0">
                <a:latin typeface="Arial" panose="020B0604020202020204" pitchFamily="34" charset="0"/>
                <a:cs typeface="Arial" panose="020B0604020202020204" pitchFamily="34" charset="0"/>
              </a:rPr>
              <a:t>إعداد توقعات </a:t>
            </a:r>
            <a:r>
              <a:rPr lang="ar-SA" sz="2600" dirty="0" smtClean="0">
                <a:latin typeface="Arial" panose="020B0604020202020204" pitchFamily="34" charset="0"/>
                <a:cs typeface="Arial" panose="020B0604020202020204" pitchFamily="34" charset="0"/>
              </a:rPr>
              <a:t>الأرباح     تقدير المقدرة الكسبية للشركة وتقدير الدخل.</a:t>
            </a:r>
          </a:p>
          <a:p>
            <a:pPr marL="68580" indent="0">
              <a:buNone/>
            </a:pPr>
            <a:r>
              <a:rPr lang="ar-SA" sz="2600" dirty="0" smtClean="0">
                <a:latin typeface="Arial" panose="020B0604020202020204" pitchFamily="34" charset="0"/>
                <a:cs typeface="Arial" panose="020B0604020202020204" pitchFamily="34" charset="0"/>
              </a:rPr>
              <a:t>6- مجال اختبارات المراجعة.</a:t>
            </a:r>
          </a:p>
          <a:p>
            <a:pPr marL="68580" indent="0">
              <a:buNone/>
            </a:pPr>
            <a:r>
              <a:rPr lang="ar-SA" sz="2600" dirty="0" smtClean="0">
                <a:latin typeface="Arial" panose="020B0604020202020204" pitchFamily="34" charset="0"/>
                <a:cs typeface="Arial" panose="020B0604020202020204" pitchFamily="34" charset="0"/>
              </a:rPr>
              <a:t>7- مجال المفاوضات الخاصة بتقدير مكافآت الإدارة.</a:t>
            </a:r>
            <a:endParaRPr lang="ar-SA" sz="2600" dirty="0">
              <a:latin typeface="Arial" panose="020B0604020202020204" pitchFamily="34" charset="0"/>
              <a:cs typeface="Arial" panose="020B0604020202020204" pitchFamily="34" charset="0"/>
            </a:endParaRPr>
          </a:p>
        </p:txBody>
      </p:sp>
      <p:cxnSp>
        <p:nvCxnSpPr>
          <p:cNvPr id="4" name="Straight Arrow Connector 3"/>
          <p:cNvCxnSpPr/>
          <p:nvPr/>
        </p:nvCxnSpPr>
        <p:spPr>
          <a:xfrm flipH="1">
            <a:off x="4355976" y="1700808"/>
            <a:ext cx="288032" cy="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4276A7A3-C242-4E51-800E-E3B4A80E3CF8}" type="slidenum">
              <a:rPr lang="ar-SA" smtClean="0"/>
              <a:t>5</a:t>
            </a:fld>
            <a:endParaRPr lang="ar-SA"/>
          </a:p>
        </p:txBody>
      </p:sp>
    </p:spTree>
    <p:extLst>
      <p:ext uri="{BB962C8B-B14F-4D97-AF65-F5344CB8AC3E}">
        <p14:creationId xmlns:p14="http://schemas.microsoft.com/office/powerpoint/2010/main" val="411405129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024744" cy="901904"/>
          </a:xfrm>
        </p:spPr>
        <p:txBody>
          <a:bodyPr>
            <a:normAutofit/>
          </a:bodyPr>
          <a:lstStyle/>
          <a:p>
            <a:pPr algn="r"/>
            <a:r>
              <a:rPr lang="ar-SA" sz="3600" b="1" u="sng" dirty="0" smtClean="0">
                <a:latin typeface="Arial" panose="020B0604020202020204" pitchFamily="34" charset="0"/>
                <a:cs typeface="Arial" panose="020B0604020202020204" pitchFamily="34" charset="0"/>
              </a:rPr>
              <a:t>2)- أنواع التحليل التجاري</a:t>
            </a:r>
            <a:endParaRPr lang="ar-SA" sz="3600" b="1" u="sng"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5103318"/>
              </p:ext>
            </p:extLst>
          </p:nvPr>
        </p:nvGraphicFramePr>
        <p:xfrm>
          <a:off x="1187624" y="2132856"/>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4276A7A3-C242-4E51-800E-E3B4A80E3CF8}" type="slidenum">
              <a:rPr lang="ar-SA" smtClean="0"/>
              <a:t>6</a:t>
            </a:fld>
            <a:endParaRPr lang="ar-SA"/>
          </a:p>
        </p:txBody>
      </p:sp>
    </p:spTree>
    <p:extLst>
      <p:ext uri="{BB962C8B-B14F-4D97-AF65-F5344CB8AC3E}">
        <p14:creationId xmlns:p14="http://schemas.microsoft.com/office/powerpoint/2010/main" val="2387901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980728"/>
            <a:ext cx="6304546" cy="601136"/>
          </a:xfrm>
        </p:spPr>
        <p:txBody>
          <a:bodyPr>
            <a:normAutofit/>
          </a:bodyPr>
          <a:lstStyle/>
          <a:p>
            <a:pPr algn="r"/>
            <a:r>
              <a:rPr lang="ar-SA" sz="3000" u="sng" dirty="0" smtClean="0">
                <a:latin typeface="Arial" panose="020B0604020202020204" pitchFamily="34" charset="0"/>
                <a:cs typeface="Arial" panose="020B0604020202020204" pitchFamily="34" charset="0"/>
              </a:rPr>
              <a:t>1- التحليل الإستثماري</a:t>
            </a:r>
            <a:r>
              <a:rPr lang="ar-SA" sz="3000" dirty="0" smtClean="0">
                <a:latin typeface="Arial" panose="020B0604020202020204" pitchFamily="34" charset="0"/>
                <a:cs typeface="Arial" panose="020B0604020202020204" pitchFamily="34" charset="0"/>
              </a:rPr>
              <a:t> (تحليل المستثمرين):</a:t>
            </a:r>
            <a:endParaRPr lang="ar-SA" sz="3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55576" y="1628800"/>
            <a:ext cx="7632848" cy="4464496"/>
          </a:xfrm>
        </p:spPr>
        <p:txBody>
          <a:bodyPr>
            <a:normAutofit/>
          </a:bodyPr>
          <a:lstStyle/>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يقصد به التحليل الذي يقوم به حملة الأسهم (الملاك) الذين قاموا باستثمار أموالهم في أسهم رأس مال شركة ما، فاهتمامهم ينصب على مستوى ربحية الشركة ودرجة المخاطرة المرتبطة بمستوى الربحية وذلك بسبب العلاقة الطردية التي تربط كل من الربحية والمخاطرة.</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إن درجة المخاطرة التي يتعرض لها المستثمرون في الأسهم العادية أكبر بكثير من تلك التي يتعرض لها المستثمرون في الأسهم الممتازة والمستثمرون في السندات       لأن التوزيعات التي يحصلون عليها تتم في المرحلة الأخيرة من تقسيم العائد وذلك بعد التوزيعات التي تتم على كل من حملة السندات وعلى حملة الأسهم الممتازة.</a:t>
            </a:r>
            <a:endParaRPr lang="ar-S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7</a:t>
            </a:fld>
            <a:endParaRPr lang="ar-SA"/>
          </a:p>
        </p:txBody>
      </p:sp>
      <p:cxnSp>
        <p:nvCxnSpPr>
          <p:cNvPr id="9" name="Straight Arrow Connector 8"/>
          <p:cNvCxnSpPr/>
          <p:nvPr/>
        </p:nvCxnSpPr>
        <p:spPr>
          <a:xfrm flipH="1">
            <a:off x="4716016" y="4725144"/>
            <a:ext cx="50405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3727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836712"/>
            <a:ext cx="7024744" cy="541864"/>
          </a:xfrm>
        </p:spPr>
        <p:txBody>
          <a:bodyPr>
            <a:normAutofit/>
          </a:bodyPr>
          <a:lstStyle/>
          <a:p>
            <a:pPr algn="r"/>
            <a:r>
              <a:rPr lang="ar-SA" sz="2800" u="sng" dirty="0" smtClean="0">
                <a:latin typeface="Arial" panose="020B0604020202020204" pitchFamily="34" charset="0"/>
                <a:cs typeface="Arial" panose="020B0604020202020204" pitchFamily="34" charset="0"/>
              </a:rPr>
              <a:t>يوجد مدخلان رئيسيان للإستثمار في أسهم رأس المال هما:</a:t>
            </a:r>
            <a:endParaRPr lang="ar-SA" sz="28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55576" y="1556792"/>
            <a:ext cx="7704856" cy="4464496"/>
          </a:xfrm>
        </p:spPr>
        <p:txBody>
          <a:bodyPr>
            <a:normAutofit fontScale="92500"/>
          </a:bodyPr>
          <a:lstStyle/>
          <a:p>
            <a:pPr marL="68580" indent="0">
              <a:lnSpc>
                <a:spcPct val="150000"/>
              </a:lnSpc>
              <a:buNone/>
            </a:pPr>
            <a:r>
              <a:rPr lang="ar-SA" sz="2600" dirty="0" smtClean="0">
                <a:latin typeface="Arial" panose="020B0604020202020204" pitchFamily="34" charset="0"/>
                <a:cs typeface="Arial" panose="020B0604020202020204" pitchFamily="34" charset="0"/>
              </a:rPr>
              <a:t>1/ </a:t>
            </a:r>
            <a:r>
              <a:rPr lang="ar-SA" sz="2600" u="sng" dirty="0" smtClean="0">
                <a:latin typeface="Arial" panose="020B0604020202020204" pitchFamily="34" charset="0"/>
                <a:cs typeface="Arial" panose="020B0604020202020204" pitchFamily="34" charset="0"/>
              </a:rPr>
              <a:t>مدخل الإستثمار غير الإيجابي (السلبية)</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يطلق عليه استراتيجية بيتا </a:t>
            </a:r>
            <a:r>
              <a:rPr lang="ar-SA" sz="2800" dirty="0" smtClean="0">
                <a:latin typeface="Arial" panose="020B0604020202020204" pitchFamily="34" charset="0"/>
                <a:cs typeface="Arial" panose="020B0604020202020204" pitchFamily="34" charset="0"/>
              </a:rPr>
              <a:t>β</a:t>
            </a:r>
            <a:r>
              <a:rPr lang="ar-SA" sz="2600" dirty="0" smtClean="0">
                <a:latin typeface="Arial" panose="020B0604020202020204" pitchFamily="34" charset="0"/>
                <a:cs typeface="Arial" panose="020B0604020202020204" pitchFamily="34" charset="0"/>
              </a:rPr>
              <a:t>، لأنها تعتمد على تحديد قيمة بيتا التي تهدف الى تحديد القيمة المثلى لدرجة المخاطرة في محفظة الأوراق المالية الخاصة بالمستثمر.</a:t>
            </a: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يعتمد على الفرضيات التالية:</a:t>
            </a:r>
          </a:p>
          <a:p>
            <a:pPr marL="68580" indent="0">
              <a:buNone/>
            </a:pPr>
            <a:r>
              <a:rPr lang="ar-SA" sz="2600" dirty="0" smtClean="0">
                <a:latin typeface="Arial" panose="020B0604020202020204" pitchFamily="34" charset="0"/>
                <a:cs typeface="Arial" panose="020B0604020202020204" pitchFamily="34" charset="0"/>
              </a:rPr>
              <a:t>1- أن السوق كفء حيث تنعكس كل المعلومات في أسعار الأسهم المتداولة.</a:t>
            </a:r>
          </a:p>
          <a:p>
            <a:pPr marL="68580" indent="0">
              <a:buNone/>
            </a:pPr>
            <a:r>
              <a:rPr lang="ar-SA" sz="2600" dirty="0" smtClean="0">
                <a:latin typeface="Arial" panose="020B0604020202020204" pitchFamily="34" charset="0"/>
                <a:cs typeface="Arial" panose="020B0604020202020204" pitchFamily="34" charset="0"/>
              </a:rPr>
              <a:t>2- يقوم المستثمر بتنويع محفظة الأوراق المالية (أسهم/سندات) بين أسهم مخاطرة وأسهم عديمة المخاطر على أساس درجة المخاطرة المقبولة.</a:t>
            </a:r>
          </a:p>
          <a:p>
            <a:pPr marL="68580" indent="0">
              <a:buNone/>
            </a:pPr>
            <a:r>
              <a:rPr lang="ar-SA" sz="2600" dirty="0" smtClean="0">
                <a:latin typeface="Arial" panose="020B0604020202020204" pitchFamily="34" charset="0"/>
                <a:cs typeface="Arial" panose="020B0604020202020204" pitchFamily="34" charset="0"/>
              </a:rPr>
              <a:t>3- لا يحتاج الى التحليل التجاري وإنما يتم الإعتماد على مؤشر السوق في اختيار مجموعة الإستثمارات المرغوبة من جانب المستثمر.</a:t>
            </a:r>
            <a:endParaRPr lang="ar-S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276A7A3-C242-4E51-800E-E3B4A80E3CF8}" type="slidenum">
              <a:rPr lang="ar-SA" smtClean="0"/>
              <a:t>8</a:t>
            </a:fld>
            <a:endParaRPr lang="ar-SA"/>
          </a:p>
        </p:txBody>
      </p:sp>
    </p:spTree>
    <p:extLst>
      <p:ext uri="{BB962C8B-B14F-4D97-AF65-F5344CB8AC3E}">
        <p14:creationId xmlns:p14="http://schemas.microsoft.com/office/powerpoint/2010/main" val="96785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052736"/>
            <a:ext cx="7992888" cy="5184576"/>
          </a:xfrm>
        </p:spPr>
        <p:txBody>
          <a:bodyPr>
            <a:normAutofit/>
          </a:bodyPr>
          <a:lstStyle/>
          <a:p>
            <a:pPr marL="68580" indent="0">
              <a:buNone/>
            </a:pPr>
            <a:r>
              <a:rPr lang="ar-SA" dirty="0" smtClean="0">
                <a:latin typeface="Arial" panose="020B0604020202020204" pitchFamily="34" charset="0"/>
                <a:cs typeface="Arial" panose="020B0604020202020204" pitchFamily="34" charset="0"/>
              </a:rPr>
              <a:t>2/ </a:t>
            </a:r>
            <a:r>
              <a:rPr lang="ar-SA" u="sng" dirty="0">
                <a:latin typeface="Arial" panose="020B0604020202020204" pitchFamily="34" charset="0"/>
                <a:cs typeface="Arial" panose="020B0604020202020204" pitchFamily="34" charset="0"/>
              </a:rPr>
              <a:t>مدخل </a:t>
            </a:r>
            <a:r>
              <a:rPr lang="ar-SA" u="sng" dirty="0" smtClean="0">
                <a:latin typeface="Arial" panose="020B0604020202020204" pitchFamily="34" charset="0"/>
                <a:cs typeface="Arial" panose="020B0604020202020204" pitchFamily="34" charset="0"/>
              </a:rPr>
              <a:t>الإستثمار الفاعل (الإيجابي)</a:t>
            </a:r>
            <a:endParaRPr lang="ar-SA" u="sng"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يطلق عليه استراتيجية ألفا، حيث تشير ألفا</a:t>
            </a:r>
            <a:r>
              <a:rPr lang="el-GR" dirty="0" smtClean="0">
                <a:latin typeface="Arial" panose="020B0604020202020204" pitchFamily="34" charset="0"/>
                <a:cs typeface="Arial" panose="020B0604020202020204" pitchFamily="34" charset="0"/>
              </a:rPr>
              <a:t>α</a:t>
            </a:r>
            <a:r>
              <a:rPr lang="en-US" dirty="0" smtClean="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إلى الفرق بين العائد المتوقع والعائد الفعلي.</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يقوم هذا المدخل على اعتقاد المستثمر انه من خلال التحليل الفاعل يمكن تحديد الفرص الإستثمارية التي لا تعكسها الأسعار الحالية للأسهم.</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تعد استراتيجية الإستثمار الإيجابي استراتيجية مشهورة في سوق وول ستريت.</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يتم تطبيقها بواسطة صناديق الإستثمار والمحافظ الإستثمارية.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يقوم المستثمرون الذين يطبقون استراتيجية الإستثمار الإيجابي باستخدام التحليل الفني أو التحليل الأساس.</a:t>
            </a:r>
          </a:p>
          <a:p>
            <a:pPr marL="365760" lvl="1" indent="0">
              <a:buNone/>
            </a:pPr>
            <a:r>
              <a:rPr lang="ar-SA" dirty="0" smtClean="0">
                <a:latin typeface="Arial" panose="020B0604020202020204" pitchFamily="34" charset="0"/>
                <a:cs typeface="Arial" panose="020B0604020202020204" pitchFamily="34" charset="0"/>
              </a:rPr>
              <a:t>- </a:t>
            </a:r>
            <a:r>
              <a:rPr lang="ar-SA" b="1" dirty="0" smtClean="0">
                <a:latin typeface="Arial" panose="020B0604020202020204" pitchFamily="34" charset="0"/>
                <a:cs typeface="Arial" panose="020B0604020202020204" pitchFamily="34" charset="0"/>
              </a:rPr>
              <a:t>التحليل الفني:</a:t>
            </a:r>
          </a:p>
          <a:p>
            <a:pPr marL="365760" lvl="1" indent="0">
              <a:buNone/>
            </a:pPr>
            <a:r>
              <a:rPr lang="ar-SA" dirty="0" smtClean="0">
                <a:latin typeface="Arial" panose="020B0604020202020204" pitchFamily="34" charset="0"/>
                <a:cs typeface="Arial" panose="020B0604020202020204" pitchFamily="34" charset="0"/>
              </a:rPr>
              <a:t>يقوم على دراسة الإتجاهات التاريخية لأسعار الأسهم وكمياتها بهدف توقع حركة أسعار هذه الأسهم في المستقبل.</a:t>
            </a:r>
          </a:p>
        </p:txBody>
      </p:sp>
      <p:sp>
        <p:nvSpPr>
          <p:cNvPr id="4" name="Slide Number Placeholder 3"/>
          <p:cNvSpPr>
            <a:spLocks noGrp="1"/>
          </p:cNvSpPr>
          <p:nvPr>
            <p:ph type="sldNum" sz="quarter" idx="12"/>
          </p:nvPr>
        </p:nvSpPr>
        <p:spPr/>
        <p:txBody>
          <a:bodyPr/>
          <a:lstStyle/>
          <a:p>
            <a:fld id="{4276A7A3-C242-4E51-800E-E3B4A80E3CF8}" type="slidenum">
              <a:rPr lang="ar-SA" smtClean="0"/>
              <a:t>9</a:t>
            </a:fld>
            <a:endParaRPr lang="ar-SA"/>
          </a:p>
        </p:txBody>
      </p:sp>
    </p:spTree>
    <p:extLst>
      <p:ext uri="{BB962C8B-B14F-4D97-AF65-F5344CB8AC3E}">
        <p14:creationId xmlns:p14="http://schemas.microsoft.com/office/powerpoint/2010/main" val="28747933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EAE646FFC80E4DBAFE3D26E62405B5" ma:contentTypeVersion="0" ma:contentTypeDescription="Create a new document." ma:contentTypeScope="" ma:versionID="2540bbc82e6625099158166f53aebfd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6A1ACB-1643-45BA-97F1-BA5AB6FC86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7592946-D79B-4BC3-883C-CE2FCADAB836}">
  <ds:schemaRefs>
    <ds:schemaRef ds:uri="http://schemas.microsoft.com/sharepoint/v3/contenttype/forms"/>
  </ds:schemaRefs>
</ds:datastoreItem>
</file>

<file path=customXml/itemProps3.xml><?xml version="1.0" encoding="utf-8"?>
<ds:datastoreItem xmlns:ds="http://schemas.openxmlformats.org/officeDocument/2006/customXml" ds:itemID="{AFEFB7E6-13DF-4695-8655-EC80A76E5480}">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831</TotalTime>
  <Words>3096</Words>
  <Application>Microsoft Office PowerPoint</Application>
  <PresentationFormat>On-screen Show (4:3)</PresentationFormat>
  <Paragraphs>316</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Austin</vt:lpstr>
      <vt:lpstr>التحليل المالي (نظرة محاسبية) د. محمد السهلي</vt:lpstr>
      <vt:lpstr>مقـدمـة:</vt:lpstr>
      <vt:lpstr>1)- مفهوم التحليل التجاري</vt:lpstr>
      <vt:lpstr>PowerPoint Presentation</vt:lpstr>
      <vt:lpstr>PowerPoint Presentation</vt:lpstr>
      <vt:lpstr>2)- أنواع التحليل التجاري</vt:lpstr>
      <vt:lpstr>1- التحليل الإستثماري (تحليل المستثمرين):</vt:lpstr>
      <vt:lpstr>يوجد مدخلان رئيسيان للإستثمار في أسهم رأس المال هما:</vt:lpstr>
      <vt:lpstr>PowerPoint Presentation</vt:lpstr>
      <vt:lpstr>PowerPoint Presentation</vt:lpstr>
      <vt:lpstr>PowerPoint Presentation</vt:lpstr>
      <vt:lpstr>2- التحليل الائتماني</vt:lpstr>
      <vt:lpstr>PowerPoint Presentation</vt:lpstr>
      <vt:lpstr>PowerPoint Presentation</vt:lpstr>
      <vt:lpstr>فيما يتعلق بمعايير وأدوات التحليل الائتماني فإنها تختلف حسب مدة الائتمان وشكله وغرضه على النحو التالي:</vt:lpstr>
      <vt:lpstr>PowerPoint Presentation</vt:lpstr>
      <vt:lpstr>3- التحليل التجاري لأغراض الإدارة والرقابة</vt:lpstr>
      <vt:lpstr>PowerPoint Presentation</vt:lpstr>
      <vt:lpstr>4- التحليل التجاري لأغراض الاندماج، السيطرة، وإعادة الهيكلة</vt:lpstr>
      <vt:lpstr>PowerPoint Presentation</vt:lpstr>
      <vt:lpstr>5- التحليل التجاري لأغراض الإدارة المالية</vt:lpstr>
      <vt:lpstr>5- التحليل التجاري لأغراض دعم أطراف أخرى ذات علاقة:</vt:lpstr>
      <vt:lpstr>PowerPoint Presentation</vt:lpstr>
      <vt:lpstr>3)-مكونات (مراحل) التحليل التجاري : </vt:lpstr>
      <vt:lpstr>1- تحليل بيئة الأعمال والاستراتيجية</vt:lpstr>
      <vt:lpstr>PowerPoint Presentation</vt:lpstr>
      <vt:lpstr>1-1 تحليل الصناعة : </vt:lpstr>
      <vt:lpstr>PowerPoint Presentation</vt:lpstr>
      <vt:lpstr>1-2 تحليل الاستراتيجية :</vt:lpstr>
      <vt:lpstr>2- تحليل التقارير المالية </vt:lpstr>
      <vt:lpstr>هناك مشكلتين تبرزان في ها النوع من التحليل : </vt:lpstr>
      <vt:lpstr>يظهر تحريف المعلومات المحاسبية في ثلاثة أشكال : </vt:lpstr>
      <vt:lpstr>PowerPoint Presentation</vt:lpstr>
      <vt:lpstr>2-2 التحليل المالي : </vt:lpstr>
      <vt:lpstr>PowerPoint Presentation</vt:lpstr>
      <vt:lpstr>3- التقويم</vt:lpstr>
      <vt:lpstr>4)- العلاقة بين التحليل التجاري وتحليل التقارير المالية : </vt:lpstr>
      <vt:lpstr>PowerPoint Presentation</vt:lpstr>
      <vt:lpstr>5) مهنة التحليل المالي : </vt:lpstr>
      <vt:lpstr>5-1 التأهيل المهني</vt:lpstr>
      <vt:lpstr>ويتكون الامتحان من عدة مواضيع تغطي أدوات الاستثمار وتقويم الأصول، تشمل:</vt:lpstr>
      <vt:lpstr>5-2 أنواع المحللون: </vt:lpstr>
      <vt:lpstr>PowerPoint Presentation</vt:lpstr>
      <vt:lpstr>5-3 قواعد السلوك المهني للمحلل المالي : </vt:lpstr>
      <vt:lpstr>5-4 تقرير المحلل:</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التحليل المالي نظرة محاسبية د. محمد السهلي</dc:title>
  <dc:creator>Mohsen</dc:creator>
  <cp:lastModifiedBy>Mohsen</cp:lastModifiedBy>
  <cp:revision>53</cp:revision>
  <dcterms:created xsi:type="dcterms:W3CDTF">2014-02-02T16:44:33Z</dcterms:created>
  <dcterms:modified xsi:type="dcterms:W3CDTF">2014-02-10T00:43:22Z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0x01010091EAE646FFC80E4DBAFE3D26E62405B5</vt:lpwstr>
  </property>
</Properties>
</file>