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7" d="100"/>
          <a:sy n="67" d="100"/>
        </p:scale>
        <p:origin x="-60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EB5EB4-20C6-4B34-99A6-5B277B00F49B}" type="datetimeFigureOut">
              <a:rPr lang="ar-SA" smtClean="0"/>
              <a:pPr/>
              <a:t>23/04/1435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8F537BF-B3A3-490E-B059-1C0A2A6E8D9E}" type="slidenum">
              <a:rPr lang="ar-SA" smtClean="0"/>
              <a:pPr/>
              <a:t>‹#›</a:t>
            </a:fld>
            <a:endParaRPr lang="ar-SA"/>
          </a:p>
        </p:txBody>
      </p:sp>
    </p:spTree>
    <p:extLst>
      <p:ext uri="{BB962C8B-B14F-4D97-AF65-F5344CB8AC3E}">
        <p14:creationId xmlns:p14="http://schemas.microsoft.com/office/powerpoint/2010/main" xmlns="" val="11601463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a:t>
            </a:fld>
            <a:endParaRPr lang="ar-SA"/>
          </a:p>
        </p:txBody>
      </p:sp>
    </p:spTree>
    <p:extLst>
      <p:ext uri="{BB962C8B-B14F-4D97-AF65-F5344CB8AC3E}">
        <p14:creationId xmlns:p14="http://schemas.microsoft.com/office/powerpoint/2010/main" xmlns="" val="1391527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10</a:t>
            </a:fld>
            <a:endParaRPr lang="ar-SA"/>
          </a:p>
        </p:txBody>
      </p:sp>
    </p:spTree>
    <p:extLst>
      <p:ext uri="{BB962C8B-B14F-4D97-AF65-F5344CB8AC3E}">
        <p14:creationId xmlns:p14="http://schemas.microsoft.com/office/powerpoint/2010/main" xmlns="" val="2845128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11</a:t>
            </a:fld>
            <a:endParaRPr lang="ar-SA"/>
          </a:p>
        </p:txBody>
      </p:sp>
    </p:spTree>
    <p:extLst>
      <p:ext uri="{BB962C8B-B14F-4D97-AF65-F5344CB8AC3E}">
        <p14:creationId xmlns:p14="http://schemas.microsoft.com/office/powerpoint/2010/main" xmlns="" val="4184368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12</a:t>
            </a:fld>
            <a:endParaRPr lang="ar-SA"/>
          </a:p>
        </p:txBody>
      </p:sp>
    </p:spTree>
    <p:extLst>
      <p:ext uri="{BB962C8B-B14F-4D97-AF65-F5344CB8AC3E}">
        <p14:creationId xmlns:p14="http://schemas.microsoft.com/office/powerpoint/2010/main" xmlns="" val="4063931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13</a:t>
            </a:fld>
            <a:endParaRPr lang="ar-SA"/>
          </a:p>
        </p:txBody>
      </p:sp>
    </p:spTree>
    <p:extLst>
      <p:ext uri="{BB962C8B-B14F-4D97-AF65-F5344CB8AC3E}">
        <p14:creationId xmlns:p14="http://schemas.microsoft.com/office/powerpoint/2010/main" xmlns="" val="1398067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14</a:t>
            </a:fld>
            <a:endParaRPr lang="ar-SA"/>
          </a:p>
        </p:txBody>
      </p:sp>
    </p:spTree>
    <p:extLst>
      <p:ext uri="{BB962C8B-B14F-4D97-AF65-F5344CB8AC3E}">
        <p14:creationId xmlns:p14="http://schemas.microsoft.com/office/powerpoint/2010/main" xmlns="" val="3999446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15</a:t>
            </a:fld>
            <a:endParaRPr lang="ar-SA"/>
          </a:p>
        </p:txBody>
      </p:sp>
    </p:spTree>
    <p:extLst>
      <p:ext uri="{BB962C8B-B14F-4D97-AF65-F5344CB8AC3E}">
        <p14:creationId xmlns:p14="http://schemas.microsoft.com/office/powerpoint/2010/main" xmlns="" val="3053437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16</a:t>
            </a:fld>
            <a:endParaRPr lang="ar-SA"/>
          </a:p>
        </p:txBody>
      </p:sp>
    </p:spTree>
    <p:extLst>
      <p:ext uri="{BB962C8B-B14F-4D97-AF65-F5344CB8AC3E}">
        <p14:creationId xmlns:p14="http://schemas.microsoft.com/office/powerpoint/2010/main" xmlns="" val="3398774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17</a:t>
            </a:fld>
            <a:endParaRPr lang="ar-SA"/>
          </a:p>
        </p:txBody>
      </p:sp>
    </p:spTree>
    <p:extLst>
      <p:ext uri="{BB962C8B-B14F-4D97-AF65-F5344CB8AC3E}">
        <p14:creationId xmlns:p14="http://schemas.microsoft.com/office/powerpoint/2010/main" xmlns="" val="4117766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18</a:t>
            </a:fld>
            <a:endParaRPr lang="ar-SA"/>
          </a:p>
        </p:txBody>
      </p:sp>
    </p:spTree>
    <p:extLst>
      <p:ext uri="{BB962C8B-B14F-4D97-AF65-F5344CB8AC3E}">
        <p14:creationId xmlns:p14="http://schemas.microsoft.com/office/powerpoint/2010/main" xmlns="" val="24319017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19</a:t>
            </a:fld>
            <a:endParaRPr lang="ar-SA"/>
          </a:p>
        </p:txBody>
      </p:sp>
    </p:spTree>
    <p:extLst>
      <p:ext uri="{BB962C8B-B14F-4D97-AF65-F5344CB8AC3E}">
        <p14:creationId xmlns:p14="http://schemas.microsoft.com/office/powerpoint/2010/main" xmlns="" val="1996191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a:t>
            </a:fld>
            <a:endParaRPr lang="ar-SA"/>
          </a:p>
        </p:txBody>
      </p:sp>
    </p:spTree>
    <p:extLst>
      <p:ext uri="{BB962C8B-B14F-4D97-AF65-F5344CB8AC3E}">
        <p14:creationId xmlns:p14="http://schemas.microsoft.com/office/powerpoint/2010/main" xmlns="" val="3898033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20</a:t>
            </a:fld>
            <a:endParaRPr lang="ar-SA"/>
          </a:p>
        </p:txBody>
      </p:sp>
    </p:spTree>
    <p:extLst>
      <p:ext uri="{BB962C8B-B14F-4D97-AF65-F5344CB8AC3E}">
        <p14:creationId xmlns:p14="http://schemas.microsoft.com/office/powerpoint/2010/main" xmlns="" val="31101336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21</a:t>
            </a:fld>
            <a:endParaRPr lang="ar-SA"/>
          </a:p>
        </p:txBody>
      </p:sp>
    </p:spTree>
    <p:extLst>
      <p:ext uri="{BB962C8B-B14F-4D97-AF65-F5344CB8AC3E}">
        <p14:creationId xmlns:p14="http://schemas.microsoft.com/office/powerpoint/2010/main" xmlns="" val="6393468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22</a:t>
            </a:fld>
            <a:endParaRPr lang="ar-SA"/>
          </a:p>
        </p:txBody>
      </p:sp>
    </p:spTree>
    <p:extLst>
      <p:ext uri="{BB962C8B-B14F-4D97-AF65-F5344CB8AC3E}">
        <p14:creationId xmlns:p14="http://schemas.microsoft.com/office/powerpoint/2010/main" xmlns="" val="9620749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23</a:t>
            </a:fld>
            <a:endParaRPr lang="ar-SA"/>
          </a:p>
        </p:txBody>
      </p:sp>
    </p:spTree>
    <p:extLst>
      <p:ext uri="{BB962C8B-B14F-4D97-AF65-F5344CB8AC3E}">
        <p14:creationId xmlns:p14="http://schemas.microsoft.com/office/powerpoint/2010/main" xmlns="" val="28935845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24</a:t>
            </a:fld>
            <a:endParaRPr lang="ar-SA"/>
          </a:p>
        </p:txBody>
      </p:sp>
    </p:spTree>
    <p:extLst>
      <p:ext uri="{BB962C8B-B14F-4D97-AF65-F5344CB8AC3E}">
        <p14:creationId xmlns:p14="http://schemas.microsoft.com/office/powerpoint/2010/main" xmlns="" val="8231636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25</a:t>
            </a:fld>
            <a:endParaRPr lang="ar-SA"/>
          </a:p>
        </p:txBody>
      </p:sp>
    </p:spTree>
    <p:extLst>
      <p:ext uri="{BB962C8B-B14F-4D97-AF65-F5344CB8AC3E}">
        <p14:creationId xmlns:p14="http://schemas.microsoft.com/office/powerpoint/2010/main" xmlns="" val="15615885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26</a:t>
            </a:fld>
            <a:endParaRPr lang="ar-SA"/>
          </a:p>
        </p:txBody>
      </p:sp>
    </p:spTree>
    <p:extLst>
      <p:ext uri="{BB962C8B-B14F-4D97-AF65-F5344CB8AC3E}">
        <p14:creationId xmlns:p14="http://schemas.microsoft.com/office/powerpoint/2010/main" xmlns="" val="25413846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27</a:t>
            </a:fld>
            <a:endParaRPr lang="ar-SA"/>
          </a:p>
        </p:txBody>
      </p:sp>
    </p:spTree>
    <p:extLst>
      <p:ext uri="{BB962C8B-B14F-4D97-AF65-F5344CB8AC3E}">
        <p14:creationId xmlns:p14="http://schemas.microsoft.com/office/powerpoint/2010/main" xmlns="" val="29723006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28</a:t>
            </a:fld>
            <a:endParaRPr lang="ar-SA"/>
          </a:p>
        </p:txBody>
      </p:sp>
    </p:spTree>
    <p:extLst>
      <p:ext uri="{BB962C8B-B14F-4D97-AF65-F5344CB8AC3E}">
        <p14:creationId xmlns:p14="http://schemas.microsoft.com/office/powerpoint/2010/main" xmlns="" val="362907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29</a:t>
            </a:fld>
            <a:endParaRPr lang="ar-SA"/>
          </a:p>
        </p:txBody>
      </p:sp>
    </p:spTree>
    <p:extLst>
      <p:ext uri="{BB962C8B-B14F-4D97-AF65-F5344CB8AC3E}">
        <p14:creationId xmlns:p14="http://schemas.microsoft.com/office/powerpoint/2010/main" xmlns="" val="1929648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3</a:t>
            </a:fld>
            <a:endParaRPr lang="ar-SA"/>
          </a:p>
        </p:txBody>
      </p:sp>
    </p:spTree>
    <p:extLst>
      <p:ext uri="{BB962C8B-B14F-4D97-AF65-F5344CB8AC3E}">
        <p14:creationId xmlns:p14="http://schemas.microsoft.com/office/powerpoint/2010/main" xmlns="" val="24128574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30</a:t>
            </a:fld>
            <a:endParaRPr lang="ar-SA"/>
          </a:p>
        </p:txBody>
      </p:sp>
    </p:spTree>
    <p:extLst>
      <p:ext uri="{BB962C8B-B14F-4D97-AF65-F5344CB8AC3E}">
        <p14:creationId xmlns:p14="http://schemas.microsoft.com/office/powerpoint/2010/main" xmlns="" val="2964812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31</a:t>
            </a:fld>
            <a:endParaRPr lang="ar-SA"/>
          </a:p>
        </p:txBody>
      </p:sp>
    </p:spTree>
    <p:extLst>
      <p:ext uri="{BB962C8B-B14F-4D97-AF65-F5344CB8AC3E}">
        <p14:creationId xmlns:p14="http://schemas.microsoft.com/office/powerpoint/2010/main" xmlns="" val="5732162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32</a:t>
            </a:fld>
            <a:endParaRPr lang="ar-SA"/>
          </a:p>
        </p:txBody>
      </p:sp>
    </p:spTree>
    <p:extLst>
      <p:ext uri="{BB962C8B-B14F-4D97-AF65-F5344CB8AC3E}">
        <p14:creationId xmlns:p14="http://schemas.microsoft.com/office/powerpoint/2010/main" xmlns="" val="41138380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33</a:t>
            </a:fld>
            <a:endParaRPr lang="ar-SA"/>
          </a:p>
        </p:txBody>
      </p:sp>
    </p:spTree>
    <p:extLst>
      <p:ext uri="{BB962C8B-B14F-4D97-AF65-F5344CB8AC3E}">
        <p14:creationId xmlns:p14="http://schemas.microsoft.com/office/powerpoint/2010/main" xmlns="" val="10151562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34</a:t>
            </a:fld>
            <a:endParaRPr lang="ar-SA"/>
          </a:p>
        </p:txBody>
      </p:sp>
    </p:spTree>
    <p:extLst>
      <p:ext uri="{BB962C8B-B14F-4D97-AF65-F5344CB8AC3E}">
        <p14:creationId xmlns:p14="http://schemas.microsoft.com/office/powerpoint/2010/main" xmlns="" val="14998015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35</a:t>
            </a:fld>
            <a:endParaRPr lang="ar-SA"/>
          </a:p>
        </p:txBody>
      </p:sp>
    </p:spTree>
    <p:extLst>
      <p:ext uri="{BB962C8B-B14F-4D97-AF65-F5344CB8AC3E}">
        <p14:creationId xmlns:p14="http://schemas.microsoft.com/office/powerpoint/2010/main" xmlns="" val="1171871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4</a:t>
            </a:fld>
            <a:endParaRPr lang="ar-SA"/>
          </a:p>
        </p:txBody>
      </p:sp>
    </p:spTree>
    <p:extLst>
      <p:ext uri="{BB962C8B-B14F-4D97-AF65-F5344CB8AC3E}">
        <p14:creationId xmlns:p14="http://schemas.microsoft.com/office/powerpoint/2010/main" xmlns="" val="370319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5</a:t>
            </a:fld>
            <a:endParaRPr lang="ar-SA"/>
          </a:p>
        </p:txBody>
      </p:sp>
    </p:spTree>
    <p:extLst>
      <p:ext uri="{BB962C8B-B14F-4D97-AF65-F5344CB8AC3E}">
        <p14:creationId xmlns:p14="http://schemas.microsoft.com/office/powerpoint/2010/main" xmlns="" val="2843144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6</a:t>
            </a:fld>
            <a:endParaRPr lang="ar-SA"/>
          </a:p>
        </p:txBody>
      </p:sp>
    </p:spTree>
    <p:extLst>
      <p:ext uri="{BB962C8B-B14F-4D97-AF65-F5344CB8AC3E}">
        <p14:creationId xmlns:p14="http://schemas.microsoft.com/office/powerpoint/2010/main" xmlns="" val="3917280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7</a:t>
            </a:fld>
            <a:endParaRPr lang="ar-SA"/>
          </a:p>
        </p:txBody>
      </p:sp>
    </p:spTree>
    <p:extLst>
      <p:ext uri="{BB962C8B-B14F-4D97-AF65-F5344CB8AC3E}">
        <p14:creationId xmlns:p14="http://schemas.microsoft.com/office/powerpoint/2010/main" xmlns="" val="2853934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8</a:t>
            </a:fld>
            <a:endParaRPr lang="ar-SA"/>
          </a:p>
        </p:txBody>
      </p:sp>
    </p:spTree>
    <p:extLst>
      <p:ext uri="{BB962C8B-B14F-4D97-AF65-F5344CB8AC3E}">
        <p14:creationId xmlns:p14="http://schemas.microsoft.com/office/powerpoint/2010/main" xmlns="" val="3861010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D8F537BF-B3A3-490E-B059-1C0A2A6E8D9E}" type="slidenum">
              <a:rPr lang="ar-SA" smtClean="0"/>
              <a:pPr/>
              <a:t>9</a:t>
            </a:fld>
            <a:endParaRPr lang="ar-SA"/>
          </a:p>
        </p:txBody>
      </p:sp>
    </p:spTree>
    <p:extLst>
      <p:ext uri="{BB962C8B-B14F-4D97-AF65-F5344CB8AC3E}">
        <p14:creationId xmlns:p14="http://schemas.microsoft.com/office/powerpoint/2010/main" xmlns="" val="3782346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7F32DEF-19C7-47C9-A4C3-7A597A6580B5}" type="datetime1">
              <a:rPr lang="ar-SA" smtClean="0"/>
              <a:pPr/>
              <a:t>23/04/1435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9E0AB22-A15F-40AF-B085-C657ABE5CCC8}" type="slidenum">
              <a:rPr lang="ar-SA" smtClean="0"/>
              <a:pPr/>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C57CB5-8BA5-4166-84C6-0818E477628A}" type="datetime1">
              <a:rPr lang="ar-SA" smtClean="0"/>
              <a:pPr/>
              <a:t>23/04/1435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22CCCA-E8B5-41D9-9AEA-0F3D0E2C5718}" type="datetime1">
              <a:rPr lang="ar-SA" smtClean="0"/>
              <a:pPr/>
              <a:t>23/04/1435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B2B83F-C385-4783-91E9-0E6612195A82}" type="datetime1">
              <a:rPr lang="ar-SA" smtClean="0"/>
              <a:pPr/>
              <a:t>23/04/1435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FBC529-9462-4F14-BCD7-6E00C81618EA}" type="datetime1">
              <a:rPr lang="ar-SA" smtClean="0"/>
              <a:pPr/>
              <a:t>23/04/1435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05F29B9-D454-46AC-A095-8C2CF7BF0D07}" type="datetime1">
              <a:rPr lang="ar-SA" smtClean="0"/>
              <a:pPr/>
              <a:t>23/04/1435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9E0AB22-A15F-40AF-B085-C657ABE5CCC8}"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2F66C9-32F8-4C24-9FFE-348C79BF1C69}" type="datetime1">
              <a:rPr lang="ar-SA" smtClean="0"/>
              <a:pPr/>
              <a:t>23/04/1435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C9DFA5-DCB3-4429-825A-DC6FB5579375}" type="datetime1">
              <a:rPr lang="ar-SA" smtClean="0"/>
              <a:pPr/>
              <a:t>23/04/1435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2E5E95-24E9-48F6-839F-7DB97DEDCB65}" type="datetime1">
              <a:rPr lang="ar-SA" smtClean="0"/>
              <a:pPr/>
              <a:t>23/04/1435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087E61F-1EFD-4092-8A53-0663DEAF26CF}" type="datetime1">
              <a:rPr lang="ar-SA" smtClean="0"/>
              <a:pPr/>
              <a:t>23/04/1435</a:t>
            </a:fld>
            <a:endParaRPr lang="ar-SA"/>
          </a:p>
        </p:txBody>
      </p:sp>
      <p:sp>
        <p:nvSpPr>
          <p:cNvPr id="7" name="Slide Number Placeholder 6"/>
          <p:cNvSpPr>
            <a:spLocks noGrp="1"/>
          </p:cNvSpPr>
          <p:nvPr>
            <p:ph type="sldNum" sz="quarter" idx="12"/>
          </p:nvPr>
        </p:nvSpPr>
        <p:spPr/>
        <p:txBody>
          <a:bodyPr/>
          <a:lstStyle/>
          <a:p>
            <a:fld id="{79E0AB22-A15F-40AF-B085-C657ABE5CCC8}"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85C53-5E36-47DD-A1A4-79F3A9021B6A}" type="datetime1">
              <a:rPr lang="ar-SA" smtClean="0"/>
              <a:pPr/>
              <a:t>23/04/1435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79E0AB22-A15F-40AF-B085-C657ABE5CCC8}"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C556AFF-8E92-48B2-94EB-D80F5EF9825F}" type="datetime1">
              <a:rPr lang="ar-SA" smtClean="0"/>
              <a:pPr/>
              <a:t>23/04/1435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9E0AB22-A15F-40AF-B085-C657ABE5CCC8}"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6016" y="2564904"/>
            <a:ext cx="3385363" cy="1800200"/>
          </a:xfrm>
        </p:spPr>
        <p:txBody>
          <a:bodyPr>
            <a:normAutofit/>
          </a:bodyPr>
          <a:lstStyle/>
          <a:p>
            <a:pPr algn="ctr"/>
            <a:r>
              <a:rPr lang="ar-SA" sz="3200" b="1" dirty="0">
                <a:latin typeface="Arial" panose="020B0604020202020204" pitchFamily="34" charset="0"/>
                <a:cs typeface="Arial" panose="020B0604020202020204" pitchFamily="34" charset="0"/>
              </a:rPr>
              <a:t>التحليل المالي</a:t>
            </a:r>
            <a:br>
              <a:rPr lang="ar-SA" sz="3200" b="1" dirty="0">
                <a:latin typeface="Arial" panose="020B0604020202020204" pitchFamily="34" charset="0"/>
                <a:cs typeface="Arial" panose="020B0604020202020204" pitchFamily="34" charset="0"/>
              </a:rPr>
            </a:br>
            <a:r>
              <a:rPr lang="ar-SA" sz="3200" b="1" dirty="0">
                <a:latin typeface="Arial" panose="020B0604020202020204" pitchFamily="34" charset="0"/>
                <a:cs typeface="Arial" panose="020B0604020202020204" pitchFamily="34" charset="0"/>
              </a:rPr>
              <a:t>(نظرة محاسبية)</a:t>
            </a:r>
            <a:br>
              <a:rPr lang="ar-SA" sz="3200" b="1" dirty="0">
                <a:latin typeface="Arial" panose="020B0604020202020204" pitchFamily="34" charset="0"/>
                <a:cs typeface="Arial" panose="020B0604020202020204" pitchFamily="34" charset="0"/>
              </a:rPr>
            </a:br>
            <a:r>
              <a:rPr lang="ar-SA" sz="3200" b="1" dirty="0">
                <a:latin typeface="Arial" panose="020B0604020202020204" pitchFamily="34" charset="0"/>
                <a:cs typeface="Arial" panose="020B0604020202020204" pitchFamily="34" charset="0"/>
              </a:rPr>
              <a:t>د. محمد السهلي</a:t>
            </a:r>
            <a:endParaRPr lang="ar-SA" sz="3200" dirty="0"/>
          </a:p>
        </p:txBody>
      </p:sp>
      <p:sp>
        <p:nvSpPr>
          <p:cNvPr id="3" name="Subtitle 2"/>
          <p:cNvSpPr>
            <a:spLocks noGrp="1"/>
          </p:cNvSpPr>
          <p:nvPr>
            <p:ph type="subTitle" idx="1"/>
          </p:nvPr>
        </p:nvSpPr>
        <p:spPr>
          <a:xfrm>
            <a:off x="4716016" y="4509120"/>
            <a:ext cx="3309803" cy="1260629"/>
          </a:xfrm>
        </p:spPr>
        <p:txBody>
          <a:bodyPr>
            <a:noAutofit/>
          </a:bodyPr>
          <a:lstStyle/>
          <a:p>
            <a:pPr algn="r"/>
            <a:r>
              <a:rPr lang="ar-SA" sz="2600" b="1" u="sng" dirty="0">
                <a:latin typeface="Arial" panose="020B0604020202020204" pitchFamily="34" charset="0"/>
                <a:cs typeface="Arial" panose="020B0604020202020204" pitchFamily="34" charset="0"/>
              </a:rPr>
              <a:t>الفصل </a:t>
            </a:r>
            <a:r>
              <a:rPr lang="ar-SA" sz="2600" b="1" u="sng" dirty="0" smtClean="0">
                <a:latin typeface="Arial" panose="020B0604020202020204" pitchFamily="34" charset="0"/>
                <a:cs typeface="Arial" panose="020B0604020202020204" pitchFamily="34" charset="0"/>
              </a:rPr>
              <a:t>الثاني</a:t>
            </a:r>
            <a:endParaRPr lang="ar-SA" sz="2600" b="1" u="sng" dirty="0">
              <a:latin typeface="Arial" panose="020B0604020202020204" pitchFamily="34" charset="0"/>
              <a:cs typeface="Arial" panose="020B0604020202020204" pitchFamily="34" charset="0"/>
            </a:endParaRPr>
          </a:p>
          <a:p>
            <a:pPr algn="r"/>
            <a:r>
              <a:rPr lang="ar-SA" sz="2600" b="1" dirty="0" smtClean="0">
                <a:latin typeface="Arial" panose="020B0604020202020204" pitchFamily="34" charset="0"/>
                <a:cs typeface="Arial" panose="020B0604020202020204" pitchFamily="34" charset="0"/>
              </a:rPr>
              <a:t>	كفاءة السوق</a:t>
            </a:r>
            <a:endParaRPr lang="ar-SA" sz="2600" b="1" dirty="0">
              <a:latin typeface="Arial" panose="020B0604020202020204" pitchFamily="34" charset="0"/>
              <a:cs typeface="Arial" panose="020B0604020202020204" pitchFamily="34" charset="0"/>
            </a:endParaRPr>
          </a:p>
        </p:txBody>
      </p:sp>
      <p:sp>
        <p:nvSpPr>
          <p:cNvPr id="4" name="TextBox 3"/>
          <p:cNvSpPr txBox="1"/>
          <p:nvPr/>
        </p:nvSpPr>
        <p:spPr>
          <a:xfrm>
            <a:off x="395536" y="5448653"/>
            <a:ext cx="1517164" cy="1015663"/>
          </a:xfrm>
          <a:prstGeom prst="rect">
            <a:avLst/>
          </a:prstGeom>
          <a:noFill/>
        </p:spPr>
        <p:txBody>
          <a:bodyPr wrap="square" rtlCol="1">
            <a:spAutoFit/>
          </a:bodyPr>
          <a:lstStyle/>
          <a:p>
            <a:r>
              <a:rPr lang="ar-SA" sz="2000" b="1" u="sng" dirty="0" smtClean="0">
                <a:solidFill>
                  <a:schemeClr val="tx1">
                    <a:lumMod val="75000"/>
                    <a:lumOff val="25000"/>
                  </a:schemeClr>
                </a:solidFill>
                <a:latin typeface="Arial" panose="020B0604020202020204" pitchFamily="34" charset="0"/>
                <a:cs typeface="Arial" panose="020B0604020202020204" pitchFamily="34" charset="0"/>
              </a:rPr>
              <a:t>إعداد:</a:t>
            </a:r>
          </a:p>
          <a:p>
            <a:r>
              <a:rPr lang="ar-SA" sz="2000" b="1" dirty="0" smtClean="0">
                <a:solidFill>
                  <a:schemeClr val="tx1">
                    <a:lumMod val="75000"/>
                    <a:lumOff val="25000"/>
                  </a:schemeClr>
                </a:solidFill>
                <a:latin typeface="Arial" panose="020B0604020202020204" pitchFamily="34" charset="0"/>
                <a:cs typeface="Arial" panose="020B0604020202020204" pitchFamily="34" charset="0"/>
              </a:rPr>
              <a:t>أ. نورة الماضي</a:t>
            </a:r>
          </a:p>
          <a:p>
            <a:r>
              <a:rPr lang="ar-SA" sz="2000" b="1" dirty="0" smtClean="0">
                <a:solidFill>
                  <a:schemeClr val="tx1">
                    <a:lumMod val="75000"/>
                    <a:lumOff val="25000"/>
                  </a:schemeClr>
                </a:solidFill>
                <a:latin typeface="Arial" panose="020B0604020202020204" pitchFamily="34" charset="0"/>
                <a:cs typeface="Arial" panose="020B0604020202020204" pitchFamily="34" charset="0"/>
              </a:rPr>
              <a:t>أ. ايمان العقيل</a:t>
            </a:r>
            <a:endParaRPr lang="ar-SA" sz="20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79E0AB22-A15F-40AF-B085-C657ABE5CCC8}" type="slidenum">
              <a:rPr lang="ar-SA" smtClean="0"/>
              <a:pPr/>
              <a:t>1</a:t>
            </a:fld>
            <a:endParaRPr lang="ar-SA"/>
          </a:p>
        </p:txBody>
      </p:sp>
    </p:spTree>
    <p:extLst>
      <p:ext uri="{BB962C8B-B14F-4D97-AF65-F5344CB8AC3E}">
        <p14:creationId xmlns:p14="http://schemas.microsoft.com/office/powerpoint/2010/main" xmlns="" val="1674070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268760"/>
            <a:ext cx="7776864" cy="4824536"/>
          </a:xfrm>
        </p:spPr>
        <p:txBody>
          <a:bodyPr>
            <a:noAutofit/>
          </a:bodyPr>
          <a:lstStyle/>
          <a:p>
            <a:pPr marL="68580" indent="0">
              <a:buNone/>
            </a:pPr>
            <a:r>
              <a:rPr lang="ar-SA" dirty="0" smtClean="0">
                <a:latin typeface="Arial" panose="020B0604020202020204" pitchFamily="34" charset="0"/>
                <a:cs typeface="Arial" panose="020B0604020202020204" pitchFamily="34" charset="0"/>
              </a:rPr>
              <a:t>2- </a:t>
            </a:r>
            <a:r>
              <a:rPr lang="ar-SA" dirty="0">
                <a:latin typeface="Arial" panose="020B0604020202020204" pitchFamily="34" charset="0"/>
                <a:cs typeface="Arial" panose="020B0604020202020204" pitchFamily="34" charset="0"/>
              </a:rPr>
              <a:t>إن المعلومات الجديدة تأتي للسوق أو تصل للمتعاملين بشكل أو بصورة عشوائية:</a:t>
            </a:r>
            <a:endParaRPr lang="en-US" dirty="0">
              <a:latin typeface="Arial" panose="020B0604020202020204" pitchFamily="34" charset="0"/>
              <a:cs typeface="Arial" panose="020B0604020202020204" pitchFamily="34" charset="0"/>
            </a:endParaRPr>
          </a:p>
          <a:p>
            <a:pPr marL="365760" lvl="1" indent="0" algn="r">
              <a:buNone/>
            </a:pPr>
            <a:r>
              <a:rPr lang="ar-SA" sz="2400" dirty="0">
                <a:latin typeface="Arial" panose="020B0604020202020204" pitchFamily="34" charset="0"/>
                <a:cs typeface="Arial" panose="020B0604020202020204" pitchFamily="34" charset="0"/>
              </a:rPr>
              <a:t>مفهوم العشوائية : يعني أن المعلومات تصل للمتعاملين بصورة عشوائية </a:t>
            </a:r>
            <a:r>
              <a:rPr lang="ar-SA" sz="2400" dirty="0" smtClean="0">
                <a:latin typeface="Arial" panose="020B0604020202020204" pitchFamily="34" charset="0"/>
                <a:cs typeface="Arial" panose="020B0604020202020204" pitchFamily="34" charset="0"/>
              </a:rPr>
              <a:t>                    من حيث </a:t>
            </a:r>
            <a:r>
              <a:rPr lang="ar-SA" sz="2400" dirty="0">
                <a:latin typeface="Arial" panose="020B0604020202020204" pitchFamily="34" charset="0"/>
                <a:cs typeface="Arial" panose="020B0604020202020204" pitchFamily="34" charset="0"/>
              </a:rPr>
              <a:t>عدد مستلمي المعلومات ومن حيث توقيت استلامها.</a:t>
            </a:r>
            <a:endParaRPr lang="en-US" sz="2400"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من </a:t>
            </a:r>
            <a:r>
              <a:rPr lang="ar-SA" sz="2400" dirty="0">
                <a:latin typeface="Arial" panose="020B0604020202020204" pitchFamily="34" charset="0"/>
                <a:cs typeface="Arial" panose="020B0604020202020204" pitchFamily="34" charset="0"/>
              </a:rPr>
              <a:t>حيث عدد مستلمي المعلومات : ليس شرطاً أن تصل تلك المعلومات لكافة المتعاملين إنما يكتفي بأن تصل إلى متعاملين غير معروفين مسبقاً إذا لم يطلع عليها كافة المتعاملين.</a:t>
            </a:r>
            <a:endParaRPr lang="en-US" sz="2400"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من </a:t>
            </a:r>
            <a:r>
              <a:rPr lang="ar-SA" sz="2400" dirty="0">
                <a:latin typeface="Arial" panose="020B0604020202020204" pitchFamily="34" charset="0"/>
                <a:cs typeface="Arial" panose="020B0604020202020204" pitchFamily="34" charset="0"/>
              </a:rPr>
              <a:t>حيث عشوائية </a:t>
            </a:r>
            <a:r>
              <a:rPr lang="ar-SA" sz="2400" dirty="0" smtClean="0">
                <a:latin typeface="Arial" panose="020B0604020202020204" pitchFamily="34" charset="0"/>
                <a:cs typeface="Arial" panose="020B0604020202020204" pitchFamily="34" charset="0"/>
              </a:rPr>
              <a:t>الوقت: </a:t>
            </a:r>
            <a:r>
              <a:rPr lang="ar-SA" sz="2400" dirty="0">
                <a:latin typeface="Arial" panose="020B0604020202020204" pitchFamily="34" charset="0"/>
                <a:cs typeface="Arial" panose="020B0604020202020204" pitchFamily="34" charset="0"/>
              </a:rPr>
              <a:t>عنصر المفاجأة في نشر المعلومات حيث تاريخ وصولها للسوق غير معروف</a:t>
            </a:r>
            <a:r>
              <a:rPr lang="ar-SA" sz="2400" dirty="0" smtClean="0">
                <a:latin typeface="Arial" panose="020B0604020202020204" pitchFamily="34" charset="0"/>
                <a:cs typeface="Arial" panose="020B0604020202020204" pitchFamily="34" charset="0"/>
              </a:rPr>
              <a:t>.</a:t>
            </a:r>
          </a:p>
          <a:p>
            <a:pPr lvl="1">
              <a:buFont typeface="Arial" panose="020B0604020202020204" pitchFamily="34" charset="0"/>
              <a:buChar char="•"/>
            </a:pPr>
            <a:r>
              <a:rPr lang="ar-SA" sz="2400" dirty="0" smtClean="0">
                <a:latin typeface="Arial" panose="020B0604020202020204" pitchFamily="34" charset="0"/>
                <a:cs typeface="Arial" panose="020B0604020202020204" pitchFamily="34" charset="0"/>
              </a:rPr>
              <a:t>شرط العشوائية هنا ينفي صفة التحيز.</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10</a:t>
            </a:fld>
            <a:endParaRPr lang="ar-SA"/>
          </a:p>
        </p:txBody>
      </p:sp>
      <p:cxnSp>
        <p:nvCxnSpPr>
          <p:cNvPr id="5" name="Straight Arrow Connector 4"/>
          <p:cNvCxnSpPr/>
          <p:nvPr/>
        </p:nvCxnSpPr>
        <p:spPr>
          <a:xfrm flipH="1">
            <a:off x="7668344" y="3140968"/>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7668344" y="4293096"/>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84926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772816"/>
            <a:ext cx="7056784" cy="3508977"/>
          </a:xfrm>
        </p:spPr>
        <p:txBody>
          <a:bodyPr/>
          <a:lstStyle/>
          <a:p>
            <a:pPr marL="68580" indent="0">
              <a:buNone/>
            </a:pPr>
            <a:r>
              <a:rPr lang="ar-SA" dirty="0">
                <a:latin typeface="Arial" panose="020B0604020202020204" pitchFamily="34" charset="0"/>
                <a:cs typeface="Arial" panose="020B0604020202020204" pitchFamily="34" charset="0"/>
              </a:rPr>
              <a:t>3- إن المستثمرين الساعين </a:t>
            </a:r>
            <a:r>
              <a:rPr lang="ar-SA" dirty="0" smtClean="0">
                <a:latin typeface="Arial" panose="020B0604020202020204" pitchFamily="34" charset="0"/>
                <a:cs typeface="Arial" panose="020B0604020202020204" pitchFamily="34" charset="0"/>
              </a:rPr>
              <a:t>إلى </a:t>
            </a:r>
            <a:r>
              <a:rPr lang="ar-SA" dirty="0">
                <a:latin typeface="Arial" panose="020B0604020202020204" pitchFamily="34" charset="0"/>
                <a:cs typeface="Arial" panose="020B0604020202020204" pitchFamily="34" charset="0"/>
              </a:rPr>
              <a:t>تحقيق أقصى أرباح ممكنة يمكنهم تعديل الأسعار بسرعة وبصورة مستقلة وعشوائية.</a:t>
            </a:r>
            <a:endParaRPr lang="en-US"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     التعديل </a:t>
            </a:r>
            <a:r>
              <a:rPr lang="ar-SA" dirty="0">
                <a:latin typeface="Arial" panose="020B0604020202020204" pitchFamily="34" charset="0"/>
                <a:cs typeface="Arial" panose="020B0604020202020204" pitchFamily="34" charset="0"/>
              </a:rPr>
              <a:t>المستقل </a:t>
            </a:r>
            <a:r>
              <a:rPr lang="ar-SA" dirty="0" smtClean="0">
                <a:latin typeface="Arial" panose="020B0604020202020204" pitchFamily="34" charset="0"/>
                <a:cs typeface="Arial" panose="020B0604020202020204" pitchFamily="34" charset="0"/>
              </a:rPr>
              <a:t>للأسعار: </a:t>
            </a:r>
            <a:r>
              <a:rPr lang="ar-SA" dirty="0">
                <a:latin typeface="Arial" panose="020B0604020202020204" pitchFamily="34" charset="0"/>
                <a:cs typeface="Arial" panose="020B0604020202020204" pitchFamily="34" charset="0"/>
              </a:rPr>
              <a:t>لا يتفق اثنين من المستثمرين أو اكثر على تعديل السعر في اتجاه معين.</a:t>
            </a:r>
            <a:endParaRPr lang="en-US"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     عشوائية </a:t>
            </a:r>
            <a:r>
              <a:rPr lang="ar-SA" dirty="0">
                <a:latin typeface="Arial" panose="020B0604020202020204" pitchFamily="34" charset="0"/>
                <a:cs typeface="Arial" panose="020B0604020202020204" pitchFamily="34" charset="0"/>
              </a:rPr>
              <a:t>تغير </a:t>
            </a:r>
            <a:r>
              <a:rPr lang="ar-SA" dirty="0" smtClean="0">
                <a:latin typeface="Arial" panose="020B0604020202020204" pitchFamily="34" charset="0"/>
                <a:cs typeface="Arial" panose="020B0604020202020204" pitchFamily="34" charset="0"/>
              </a:rPr>
              <a:t>السعر: </a:t>
            </a:r>
            <a:r>
              <a:rPr lang="ar-SA" dirty="0">
                <a:latin typeface="Arial" panose="020B0604020202020204" pitchFamily="34" charset="0"/>
                <a:cs typeface="Arial" panose="020B0604020202020204" pitchFamily="34" charset="0"/>
              </a:rPr>
              <a:t>لا يستطيع أي متعامل أن يتوقع بدرجة كبيرة من التأكد على أن الحركة التالية للسعر هي انخفاض أو ارتفاع.</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11</a:t>
            </a:fld>
            <a:endParaRPr lang="ar-SA"/>
          </a:p>
        </p:txBody>
      </p:sp>
      <p:cxnSp>
        <p:nvCxnSpPr>
          <p:cNvPr id="5" name="Straight Arrow Connector 4"/>
          <p:cNvCxnSpPr/>
          <p:nvPr/>
        </p:nvCxnSpPr>
        <p:spPr>
          <a:xfrm flipH="1">
            <a:off x="7596336" y="2780928"/>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7546436" y="3645024"/>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28894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SA" sz="2400" dirty="0">
                <a:latin typeface="Arial" panose="020B0604020202020204" pitchFamily="34" charset="0"/>
                <a:cs typeface="Arial" panose="020B0604020202020204" pitchFamily="34" charset="0"/>
              </a:rPr>
              <a:t>إذا فإن الكفاءة الاقتصادية تميل للواقعية اكثر من الكفاءة الكاملة حيث تتفق مع منطق التداول في كافة السوق ولكن </a:t>
            </a:r>
            <a:r>
              <a:rPr lang="ar-SA" sz="2400" u="sng" dirty="0">
                <a:latin typeface="Arial" panose="020B0604020202020204" pitchFamily="34" charset="0"/>
                <a:cs typeface="Arial" panose="020B0604020202020204" pitchFamily="34" charset="0"/>
              </a:rPr>
              <a:t>العوامل الرئيسية التي تميز كفاءة سوق عن آخر يمكن تحديدها فيما يلي</a:t>
            </a:r>
            <a:r>
              <a:rPr lang="ar-SA" sz="2400" u="sng" dirty="0" smtClean="0">
                <a:latin typeface="Arial" panose="020B0604020202020204" pitchFamily="34" charset="0"/>
                <a:cs typeface="Arial" panose="020B0604020202020204" pitchFamily="34" charset="0"/>
              </a:rPr>
              <a:t>:</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323652"/>
            <a:ext cx="6912884" cy="3508977"/>
          </a:xfrm>
        </p:spPr>
        <p:txBody>
          <a:bodyPr>
            <a:normAutofit/>
          </a:bodyPr>
          <a:lstStyle/>
          <a:p>
            <a:pPr marL="68580" indent="0">
              <a:buNone/>
            </a:pPr>
            <a:r>
              <a:rPr lang="ar-SA" dirty="0" smtClean="0">
                <a:latin typeface="Arial" panose="020B0604020202020204" pitchFamily="34" charset="0"/>
                <a:cs typeface="Arial" panose="020B0604020202020204" pitchFamily="34" charset="0"/>
              </a:rPr>
              <a:t>1- </a:t>
            </a:r>
            <a:r>
              <a:rPr lang="ar-SA" dirty="0">
                <a:latin typeface="Arial" panose="020B0604020202020204" pitchFamily="34" charset="0"/>
                <a:cs typeface="Arial" panose="020B0604020202020204" pitchFamily="34" charset="0"/>
              </a:rPr>
              <a:t>طول الفترة اللازمة لاستقرار السعر بعد نشر المعلومات، فكلما كانت تلك الفترة </a:t>
            </a:r>
            <a:r>
              <a:rPr lang="ar-SA" dirty="0" smtClean="0">
                <a:latin typeface="Arial" panose="020B0604020202020204" pitchFamily="34" charset="0"/>
                <a:cs typeface="Arial" panose="020B0604020202020204" pitchFamily="34" charset="0"/>
              </a:rPr>
              <a:t>أقل </a:t>
            </a:r>
            <a:r>
              <a:rPr lang="ar-SA" dirty="0">
                <a:latin typeface="Arial" panose="020B0604020202020204" pitchFamily="34" charset="0"/>
                <a:cs typeface="Arial" panose="020B0604020202020204" pitchFamily="34" charset="0"/>
              </a:rPr>
              <a:t>كلما كانت الكفاءة الاقتصادية للسوق افضل من تلك السوق التي تحتاج لفترة أطول إلى أن يصل السعر الى الاستقرار.</a:t>
            </a:r>
            <a:endParaRPr lang="en-US" dirty="0">
              <a:latin typeface="Arial" panose="020B0604020202020204" pitchFamily="34" charset="0"/>
              <a:cs typeface="Arial" panose="020B0604020202020204" pitchFamily="34" charset="0"/>
            </a:endParaRPr>
          </a:p>
          <a:p>
            <a:pPr marL="365760" lvl="1" indent="0">
              <a:buNone/>
            </a:pPr>
            <a:r>
              <a:rPr lang="ar-SA" sz="2400" dirty="0">
                <a:latin typeface="Arial" panose="020B0604020202020204" pitchFamily="34" charset="0"/>
                <a:cs typeface="Arial" panose="020B0604020202020204" pitchFamily="34" charset="0"/>
              </a:rPr>
              <a:t>وتجدر الاشارة هنا الى ان وضع حدود للتحرك أعلى أو أسفل سعر الفتح كوضع نسبة 5% مثلا للتقلب في اليوم الواحد تطيل هذه الفترة وتجعل سعر الورقة المالية يسير في عدد كبير من دورات الصعود والهبوط الامر الذي يؤخر عملية استقرار السعر عند المستوى الحقيقي.</a:t>
            </a:r>
            <a:endParaRPr lang="en-US" sz="24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12</a:t>
            </a:fld>
            <a:endParaRPr lang="ar-SA"/>
          </a:p>
        </p:txBody>
      </p:sp>
      <p:cxnSp>
        <p:nvCxnSpPr>
          <p:cNvPr id="5" name="Straight Arrow Connector 4"/>
          <p:cNvCxnSpPr/>
          <p:nvPr/>
        </p:nvCxnSpPr>
        <p:spPr>
          <a:xfrm flipH="1">
            <a:off x="7545097" y="3789040"/>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770682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484784"/>
            <a:ext cx="6912768" cy="3508977"/>
          </a:xfrm>
        </p:spPr>
        <p:txBody>
          <a:bodyPr>
            <a:normAutofit/>
          </a:bodyPr>
          <a:lstStyle/>
          <a:p>
            <a:pPr marL="68580" indent="0">
              <a:buNone/>
            </a:pPr>
            <a:r>
              <a:rPr lang="ar-SA" dirty="0" smtClean="0">
                <a:latin typeface="Arial" panose="020B0604020202020204" pitchFamily="34" charset="0"/>
                <a:cs typeface="Arial" panose="020B0604020202020204" pitchFamily="34" charset="0"/>
              </a:rPr>
              <a:t>2- </a:t>
            </a:r>
            <a:r>
              <a:rPr lang="ar-SA" dirty="0">
                <a:latin typeface="Arial" panose="020B0604020202020204" pitchFamily="34" charset="0"/>
                <a:cs typeface="Arial" panose="020B0604020202020204" pitchFamily="34" charset="0"/>
              </a:rPr>
              <a:t>درجة التقلب حول القيمة الحقيقية (أو بديلاً عنها متوسط السعر خلال فترة التقلب التي تعقب نقل المعلومات).</a:t>
            </a:r>
            <a:endParaRPr lang="en-US"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وتقاس </a:t>
            </a:r>
            <a:r>
              <a:rPr lang="ar-SA" sz="2400" dirty="0">
                <a:latin typeface="Arial" panose="020B0604020202020204" pitchFamily="34" charset="0"/>
                <a:cs typeface="Arial" panose="020B0604020202020204" pitchFamily="34" charset="0"/>
              </a:rPr>
              <a:t>درجة التقلب عادة بالانحراف المعياري للاسعار بعد فترة نشر المعلومات.</a:t>
            </a:r>
            <a:endParaRPr lang="en-US" sz="2400" dirty="0">
              <a:latin typeface="Arial" panose="020B0604020202020204" pitchFamily="34" charset="0"/>
              <a:cs typeface="Arial" panose="020B0604020202020204" pitchFamily="34" charset="0"/>
            </a:endParaRPr>
          </a:p>
          <a:p>
            <a:pPr marL="365760" lvl="1" indent="0">
              <a:buNone/>
            </a:pPr>
            <a:r>
              <a:rPr lang="ar-SA" sz="2400" dirty="0">
                <a:latin typeface="Arial" panose="020B0604020202020204" pitchFamily="34" charset="0"/>
                <a:cs typeface="Arial" panose="020B0604020202020204" pitchFamily="34" charset="0"/>
              </a:rPr>
              <a:t>فإذا كان الانحراف المعياري مرتفع نسبياً فإن درجة التقلب صعوداً وهبوطاً تكون </a:t>
            </a:r>
            <a:r>
              <a:rPr lang="ar-SA" sz="2400" dirty="0" smtClean="0">
                <a:latin typeface="Arial" panose="020B0604020202020204" pitchFamily="34" charset="0"/>
                <a:cs typeface="Arial" panose="020B0604020202020204" pitchFamily="34" charset="0"/>
              </a:rPr>
              <a:t>عالية الأمر </a:t>
            </a:r>
            <a:r>
              <a:rPr lang="ar-SA" sz="2400" dirty="0">
                <a:latin typeface="Arial" panose="020B0604020202020204" pitchFamily="34" charset="0"/>
                <a:cs typeface="Arial" panose="020B0604020202020204" pitchFamily="34" charset="0"/>
              </a:rPr>
              <a:t>الذي يسمح بمضاربات يومية يستفيد منها محترفو التداول </a:t>
            </a:r>
            <a:r>
              <a:rPr lang="ar-SA" sz="2400" dirty="0" smtClean="0">
                <a:latin typeface="Arial" panose="020B0604020202020204" pitchFamily="34" charset="0"/>
                <a:cs typeface="Arial" panose="020B0604020202020204" pitchFamily="34" charset="0"/>
              </a:rPr>
              <a:t>ويكون السوق في هذه الحالة أقل </a:t>
            </a:r>
            <a:r>
              <a:rPr lang="ar-SA" sz="2400" dirty="0">
                <a:latin typeface="Arial" panose="020B0604020202020204" pitchFamily="34" charset="0"/>
                <a:cs typeface="Arial" panose="020B0604020202020204" pitchFamily="34" charset="0"/>
              </a:rPr>
              <a:t>كفاءة اقتصادية</a:t>
            </a:r>
            <a:r>
              <a:rPr lang="ar-SA"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13</a:t>
            </a:fld>
            <a:endParaRPr lang="ar-SA"/>
          </a:p>
        </p:txBody>
      </p:sp>
      <p:cxnSp>
        <p:nvCxnSpPr>
          <p:cNvPr id="5" name="Straight Arrow Connector 4"/>
          <p:cNvCxnSpPr/>
          <p:nvPr/>
        </p:nvCxnSpPr>
        <p:spPr>
          <a:xfrm flipH="1">
            <a:off x="7464360" y="2564904"/>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144612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27664"/>
            <a:ext cx="7096634" cy="1143000"/>
          </a:xfrm>
        </p:spPr>
        <p:txBody>
          <a:bodyPr>
            <a:normAutofit/>
          </a:bodyPr>
          <a:lstStyle/>
          <a:p>
            <a:pPr algn="r"/>
            <a:r>
              <a:rPr lang="ar-SA" sz="3200" b="1" u="sng" dirty="0" smtClean="0">
                <a:latin typeface="Arial" panose="020B0604020202020204" pitchFamily="34" charset="0"/>
                <a:cs typeface="Arial" panose="020B0604020202020204" pitchFamily="34" charset="0"/>
              </a:rPr>
              <a:t>1-2 كفاءة </a:t>
            </a:r>
            <a:r>
              <a:rPr lang="ar-SA" sz="3200" b="1" u="sng" dirty="0">
                <a:latin typeface="Arial" panose="020B0604020202020204" pitchFamily="34" charset="0"/>
                <a:cs typeface="Arial" panose="020B0604020202020204" pitchFamily="34" charset="0"/>
              </a:rPr>
              <a:t>السوق ومفهوم </a:t>
            </a:r>
            <a:r>
              <a:rPr lang="ar-SA" sz="3200" b="1" u="sng" dirty="0" smtClean="0">
                <a:latin typeface="Arial" panose="020B0604020202020204" pitchFamily="34" charset="0"/>
                <a:cs typeface="Arial" panose="020B0604020202020204" pitchFamily="34" charset="0"/>
              </a:rPr>
              <a:t>العشوائية: </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15616" y="2420888"/>
            <a:ext cx="6912884" cy="3508977"/>
          </a:xfrm>
        </p:spPr>
        <p:txBody>
          <a:bodyPr/>
          <a:lstStyle/>
          <a:p>
            <a:pPr lvl="0">
              <a:buFont typeface="Wingdings" panose="05000000000000000000" pitchFamily="2" charset="2"/>
              <a:buChar char="§"/>
            </a:pPr>
            <a:r>
              <a:rPr lang="ar-SA" dirty="0">
                <a:latin typeface="Arial" panose="020B0604020202020204" pitchFamily="34" charset="0"/>
                <a:cs typeface="Arial" panose="020B0604020202020204" pitchFamily="34" charset="0"/>
              </a:rPr>
              <a:t>من المفاهيم التي سادت البحوث المالية والمحاسبية القائمة على اساس كفاءة السوق مفهوم العشوائية أو ما يعرف بالسير </a:t>
            </a:r>
            <a:r>
              <a:rPr lang="ar-SA" dirty="0" smtClean="0">
                <a:latin typeface="Arial" panose="020B0604020202020204" pitchFamily="34" charset="0"/>
                <a:cs typeface="Arial" panose="020B0604020202020204" pitchFamily="34" charset="0"/>
              </a:rPr>
              <a:t>العشوائي.</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السير </a:t>
            </a:r>
            <a:r>
              <a:rPr lang="ar-SA" dirty="0" smtClean="0">
                <a:latin typeface="Arial" panose="020B0604020202020204" pitchFamily="34" charset="0"/>
                <a:cs typeface="Arial" panose="020B0604020202020204" pitchFamily="34" charset="0"/>
              </a:rPr>
              <a:t>العشوائي: </a:t>
            </a:r>
            <a:r>
              <a:rPr lang="ar-SA" dirty="0">
                <a:latin typeface="Arial" panose="020B0604020202020204" pitchFamily="34" charset="0"/>
                <a:cs typeface="Arial" panose="020B0604020202020204" pitchFamily="34" charset="0"/>
              </a:rPr>
              <a:t>يعني عدم التأكد أو عدم التحيز بالنسبة لحركة الأسعار أو بالنسبة لنشر أخبار السوق.</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14</a:t>
            </a:fld>
            <a:endParaRPr lang="ar-SA"/>
          </a:p>
        </p:txBody>
      </p:sp>
    </p:spTree>
    <p:extLst>
      <p:ext uri="{BB962C8B-B14F-4D97-AF65-F5344CB8AC3E}">
        <p14:creationId xmlns:p14="http://schemas.microsoft.com/office/powerpoint/2010/main" xmlns="" val="19053302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124744"/>
            <a:ext cx="7024744" cy="541864"/>
          </a:xfrm>
        </p:spPr>
        <p:txBody>
          <a:bodyPr>
            <a:normAutofit/>
          </a:bodyPr>
          <a:lstStyle/>
          <a:p>
            <a:pPr lvl="0" algn="r"/>
            <a:r>
              <a:rPr lang="ar-SA" sz="2400" u="sng" dirty="0">
                <a:latin typeface="Arial" panose="020B0604020202020204" pitchFamily="34" charset="0"/>
                <a:cs typeface="Arial" panose="020B0604020202020204" pitchFamily="34" charset="0"/>
              </a:rPr>
              <a:t>الافتراضيات </a:t>
            </a:r>
            <a:r>
              <a:rPr lang="ar-SA" sz="2400" u="sng" dirty="0" smtClean="0">
                <a:latin typeface="Arial" panose="020B0604020202020204" pitchFamily="34" charset="0"/>
                <a:cs typeface="Arial" panose="020B0604020202020204" pitchFamily="34" charset="0"/>
              </a:rPr>
              <a:t>العشوائية لمالكيل </a:t>
            </a:r>
            <a:r>
              <a:rPr lang="ar-SA" sz="2400" u="sng" dirty="0">
                <a:latin typeface="Times New Roman" panose="02020603050405020304" pitchFamily="18" charset="0"/>
                <a:cs typeface="Times New Roman" panose="02020603050405020304" pitchFamily="18" charset="0"/>
              </a:rPr>
              <a:t>(</a:t>
            </a:r>
            <a:r>
              <a:rPr lang="en-US" sz="2400" b="1" u="sng" dirty="0" err="1">
                <a:latin typeface="Times New Roman" panose="02020603050405020304" pitchFamily="18" charset="0"/>
                <a:cs typeface="Times New Roman" panose="02020603050405020304" pitchFamily="18" charset="0"/>
              </a:rPr>
              <a:t>malkiel</a:t>
            </a:r>
            <a:r>
              <a:rPr lang="en-US" sz="2400" b="1" u="sng" dirty="0">
                <a:latin typeface="Times New Roman" panose="02020603050405020304" pitchFamily="18" charset="0"/>
                <a:cs typeface="Times New Roman" panose="02020603050405020304" pitchFamily="18" charset="0"/>
              </a:rPr>
              <a:t> 1996</a:t>
            </a:r>
            <a:r>
              <a:rPr lang="ar-SA" sz="2400" u="sng" dirty="0" smtClean="0">
                <a:latin typeface="Times New Roman" panose="02020603050405020304" pitchFamily="18" charset="0"/>
                <a:cs typeface="Times New Roman" panose="02020603050405020304" pitchFamily="18" charset="0"/>
              </a:rPr>
              <a:t>):</a:t>
            </a:r>
            <a:endParaRPr lang="ar-SA" sz="24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1600" y="1844824"/>
            <a:ext cx="7272808" cy="4248472"/>
          </a:xfrm>
        </p:spPr>
        <p:txBody>
          <a:bodyPr>
            <a:normAutofit fontScale="85000" lnSpcReduction="20000"/>
          </a:bodyPr>
          <a:lstStyle/>
          <a:p>
            <a:pPr marL="68580" lvl="0" indent="0">
              <a:buNone/>
            </a:pPr>
            <a:r>
              <a:rPr lang="ar-SA" sz="2800" dirty="0" smtClean="0">
                <a:latin typeface="Arial" panose="020B0604020202020204" pitchFamily="34" charset="0"/>
                <a:cs typeface="Arial" panose="020B0604020202020204" pitchFamily="34" charset="0"/>
              </a:rPr>
              <a:t>1- أن </a:t>
            </a:r>
            <a:r>
              <a:rPr lang="ar-SA" sz="2800" dirty="0">
                <a:latin typeface="Arial" panose="020B0604020202020204" pitchFamily="34" charset="0"/>
                <a:cs typeface="Arial" panose="020B0604020202020204" pitchFamily="34" charset="0"/>
              </a:rPr>
              <a:t>السير العشوائي يعني أن سلسلة اسعار ورقة مالية معينة تعد سلسلة عشوائية بمعنى ان السعر التالي ينتج عنه انحراف عشوائي عن السعر الحالي </a:t>
            </a:r>
            <a:r>
              <a:rPr lang="ar-SA" sz="2800" dirty="0" smtClean="0">
                <a:latin typeface="Arial" panose="020B0604020202020204" pitchFamily="34" charset="0"/>
                <a:cs typeface="Arial" panose="020B0604020202020204" pitchFamily="34" charset="0"/>
              </a:rPr>
              <a:t>. (لا يمكن التوقع بأن يكون الإنحراف الذي يحدثه السعر الجديد هو انحراف موجب أو انحراف سالب)</a:t>
            </a:r>
            <a:endParaRPr lang="en-US" sz="2800" dirty="0">
              <a:latin typeface="Arial" panose="020B0604020202020204" pitchFamily="34" charset="0"/>
              <a:cs typeface="Arial" panose="020B0604020202020204" pitchFamily="34" charset="0"/>
            </a:endParaRPr>
          </a:p>
          <a:p>
            <a:pPr marL="68580" lvl="0" indent="0">
              <a:buNone/>
            </a:pPr>
            <a:r>
              <a:rPr lang="ar-SA" sz="2800" dirty="0" smtClean="0">
                <a:latin typeface="Arial" panose="020B0604020202020204" pitchFamily="34" charset="0"/>
                <a:cs typeface="Arial" panose="020B0604020202020204" pitchFamily="34" charset="0"/>
              </a:rPr>
              <a:t>2- أن </a:t>
            </a:r>
            <a:r>
              <a:rPr lang="ar-SA" sz="2800" dirty="0">
                <a:latin typeface="Arial" panose="020B0604020202020204" pitchFamily="34" charset="0"/>
                <a:cs typeface="Arial" panose="020B0604020202020204" pitchFamily="34" charset="0"/>
              </a:rPr>
              <a:t>منطق السير العشوائي للاسعار يعتمد على منطق عشوائية الاخبار التي </a:t>
            </a:r>
            <a:r>
              <a:rPr lang="ar-SA" sz="2800" dirty="0" smtClean="0">
                <a:latin typeface="Arial" panose="020B0604020202020204" pitchFamily="34" charset="0"/>
                <a:cs typeface="Arial" panose="020B0604020202020204" pitchFamily="34" charset="0"/>
              </a:rPr>
              <a:t>تصل الى </a:t>
            </a:r>
            <a:r>
              <a:rPr lang="ar-SA" sz="2800" dirty="0">
                <a:latin typeface="Arial" panose="020B0604020202020204" pitchFamily="34" charset="0"/>
                <a:cs typeface="Arial" panose="020B0604020202020204" pitchFamily="34" charset="0"/>
              </a:rPr>
              <a:t>السوق </a:t>
            </a:r>
            <a:r>
              <a:rPr lang="ar-SA" sz="2800" dirty="0" smtClean="0">
                <a:latin typeface="Arial" panose="020B0604020202020204" pitchFamily="34" charset="0"/>
                <a:cs typeface="Arial" panose="020B0604020202020204" pitchFamily="34" charset="0"/>
              </a:rPr>
              <a:t>عن </a:t>
            </a:r>
            <a:r>
              <a:rPr lang="ar-SA" sz="2800" dirty="0">
                <a:latin typeface="Arial" panose="020B0604020202020204" pitchFamily="34" charset="0"/>
                <a:cs typeface="Arial" panose="020B0604020202020204" pitchFamily="34" charset="0"/>
              </a:rPr>
              <a:t>ورقة معينة.</a:t>
            </a:r>
            <a:endParaRPr lang="en-US" sz="2800" dirty="0">
              <a:latin typeface="Arial" panose="020B0604020202020204" pitchFamily="34" charset="0"/>
              <a:cs typeface="Arial" panose="020B0604020202020204" pitchFamily="34" charset="0"/>
            </a:endParaRPr>
          </a:p>
          <a:p>
            <a:pPr marL="68580" lvl="0" indent="0">
              <a:buNone/>
            </a:pPr>
            <a:r>
              <a:rPr lang="ar-SA" sz="2800" dirty="0" smtClean="0">
                <a:latin typeface="Arial" panose="020B0604020202020204" pitchFamily="34" charset="0"/>
                <a:cs typeface="Arial" panose="020B0604020202020204" pitchFamily="34" charset="0"/>
              </a:rPr>
              <a:t>      لا </a:t>
            </a:r>
            <a:r>
              <a:rPr lang="ar-SA" sz="2800" dirty="0">
                <a:latin typeface="Arial" panose="020B0604020202020204" pitchFamily="34" charset="0"/>
                <a:cs typeface="Arial" panose="020B0604020202020204" pitchFamily="34" charset="0"/>
              </a:rPr>
              <a:t>أحد يعلم متى وماذا تحتوي المعلومات الجديدة من اخبار.</a:t>
            </a:r>
            <a:endParaRPr lang="en-US" sz="28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800" dirty="0">
                <a:latin typeface="Arial" panose="020B0604020202020204" pitchFamily="34" charset="0"/>
                <a:cs typeface="Arial" panose="020B0604020202020204" pitchFamily="34" charset="0"/>
              </a:rPr>
              <a:t>قاعدة السير العشوائي في تفسير تغيرات اسعار الاسهم قد ساد استخدامها في الدراسات المحاسبية خلال الاربعين سنة الماضية وفي دراسة </a:t>
            </a:r>
            <a:r>
              <a:rPr lang="ar-SA" sz="2600" dirty="0">
                <a:latin typeface="Times New Roman" panose="02020603050405020304" pitchFamily="18" charset="0"/>
                <a:cs typeface="Times New Roman" panose="02020603050405020304" pitchFamily="18" charset="0"/>
              </a:rPr>
              <a:t>(</a:t>
            </a:r>
            <a:r>
              <a:rPr lang="en-US" sz="2600" b="1" dirty="0">
                <a:latin typeface="Times New Roman" panose="02020603050405020304" pitchFamily="18" charset="0"/>
                <a:cs typeface="Times New Roman" panose="02020603050405020304" pitchFamily="18" charset="0"/>
              </a:rPr>
              <a:t>ball &amp; brown 1968</a:t>
            </a:r>
            <a:r>
              <a:rPr lang="ar-SA" sz="2600" dirty="0">
                <a:latin typeface="Times New Roman" panose="02020603050405020304" pitchFamily="18" charset="0"/>
                <a:cs typeface="Times New Roman" panose="02020603050405020304" pitchFamily="18" charset="0"/>
              </a:rPr>
              <a:t>) </a:t>
            </a:r>
            <a:r>
              <a:rPr lang="ar-SA" sz="2800" dirty="0">
                <a:latin typeface="Arial" panose="020B0604020202020204" pitchFamily="34" charset="0"/>
                <a:cs typeface="Arial" panose="020B0604020202020204" pitchFamily="34" charset="0"/>
              </a:rPr>
              <a:t>المشهورة تم وصف سلوك الارباح المحاسبية للشركات المقيدة اسهمها في سوق المال بأنها تتبع السير العشوائي</a:t>
            </a:r>
            <a:r>
              <a:rPr lang="ar-SA"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15</a:t>
            </a:fld>
            <a:endParaRPr lang="ar-SA"/>
          </a:p>
        </p:txBody>
      </p:sp>
      <p:cxnSp>
        <p:nvCxnSpPr>
          <p:cNvPr id="5" name="Straight Arrow Connector 4"/>
          <p:cNvCxnSpPr/>
          <p:nvPr/>
        </p:nvCxnSpPr>
        <p:spPr>
          <a:xfrm flipH="1">
            <a:off x="7668344" y="3933056"/>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22934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412776"/>
            <a:ext cx="7024744" cy="757888"/>
          </a:xfrm>
        </p:spPr>
        <p:txBody>
          <a:bodyPr>
            <a:normAutofit/>
          </a:bodyPr>
          <a:lstStyle/>
          <a:p>
            <a:pPr algn="r"/>
            <a:r>
              <a:rPr lang="ar-SA" sz="3600" b="1" u="sng" dirty="0" smtClean="0">
                <a:latin typeface="Arial" panose="020B0604020202020204" pitchFamily="34" charset="0"/>
                <a:cs typeface="Arial" panose="020B0604020202020204" pitchFamily="34" charset="0"/>
              </a:rPr>
              <a:t>2- كفاءة </a:t>
            </a:r>
            <a:r>
              <a:rPr lang="ar-SA" sz="3600" b="1" u="sng" dirty="0">
                <a:latin typeface="Arial" panose="020B0604020202020204" pitchFamily="34" charset="0"/>
                <a:cs typeface="Arial" panose="020B0604020202020204" pitchFamily="34" charset="0"/>
              </a:rPr>
              <a:t>السوق والمعلومات :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420888"/>
            <a:ext cx="6777317" cy="3411741"/>
          </a:xfrm>
        </p:spPr>
        <p:txBody>
          <a:bodyPr>
            <a:normAutofit/>
          </a:bodyPr>
          <a:lstStyle/>
          <a:p>
            <a:pPr marL="68580" indent="0">
              <a:buNone/>
            </a:pPr>
            <a:r>
              <a:rPr lang="ar-SA" sz="2600" dirty="0">
                <a:latin typeface="Arial" panose="020B0604020202020204" pitchFamily="34" charset="0"/>
                <a:cs typeface="Arial" panose="020B0604020202020204" pitchFamily="34" charset="0"/>
              </a:rPr>
              <a:t>تلعب المعلومات الدور الاساس في صناعة أي سوق مالي فالسوق هو بمثابة مكان لتداول سلعة معينة هي الاوراق المالية، ولا يملك المتعاملون أي شيء </a:t>
            </a:r>
            <a:r>
              <a:rPr lang="ar-SA" sz="2600" dirty="0" smtClean="0">
                <a:latin typeface="Arial" panose="020B0604020202020204" pitchFamily="34" charset="0"/>
                <a:cs typeface="Arial" panose="020B0604020202020204" pitchFamily="34" charset="0"/>
              </a:rPr>
              <a:t>آخر </a:t>
            </a:r>
            <a:r>
              <a:rPr lang="ar-SA" sz="2600" dirty="0">
                <a:latin typeface="Arial" panose="020B0604020202020204" pitchFamily="34" charset="0"/>
                <a:cs typeface="Arial" panose="020B0604020202020204" pitchFamily="34" charset="0"/>
              </a:rPr>
              <a:t>سوى المعلومات لتقويم جودة هذه السلعة وتحديد عروض الاسعار التي تتداول بناء عليها تلك الاوراق.</a:t>
            </a:r>
            <a:endParaRPr lang="en-US" sz="26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16</a:t>
            </a:fld>
            <a:endParaRPr lang="ar-SA"/>
          </a:p>
        </p:txBody>
      </p:sp>
    </p:spTree>
    <p:extLst>
      <p:ext uri="{BB962C8B-B14F-4D97-AF65-F5344CB8AC3E}">
        <p14:creationId xmlns:p14="http://schemas.microsoft.com/office/powerpoint/2010/main" xmlns="" val="2656965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a:bodyPr>
          <a:lstStyle/>
          <a:p>
            <a:pPr algn="r"/>
            <a:r>
              <a:rPr lang="ar-SA" sz="3600" b="1" u="sng" dirty="0" smtClean="0">
                <a:latin typeface="Arial" panose="020B0604020202020204" pitchFamily="34" charset="0"/>
                <a:cs typeface="Arial" panose="020B0604020202020204" pitchFamily="34" charset="0"/>
              </a:rPr>
              <a:t>2-1 أنواع </a:t>
            </a:r>
            <a:r>
              <a:rPr lang="ar-SA" sz="3600" b="1" u="sng" dirty="0">
                <a:latin typeface="Arial" panose="020B0604020202020204" pitchFamily="34" charset="0"/>
                <a:cs typeface="Arial" panose="020B0604020202020204" pitchFamily="34" charset="0"/>
              </a:rPr>
              <a:t>المعلومات : </a:t>
            </a:r>
            <a:endParaRPr lang="ar-SA" dirty="0"/>
          </a:p>
        </p:txBody>
      </p:sp>
      <p:sp>
        <p:nvSpPr>
          <p:cNvPr id="3" name="Content Placeholder 2"/>
          <p:cNvSpPr>
            <a:spLocks noGrp="1"/>
          </p:cNvSpPr>
          <p:nvPr>
            <p:ph idx="1"/>
          </p:nvPr>
        </p:nvSpPr>
        <p:spPr>
          <a:xfrm>
            <a:off x="899592" y="1916832"/>
            <a:ext cx="7416824" cy="4248472"/>
          </a:xfrm>
        </p:spPr>
        <p:txBody>
          <a:bodyPr>
            <a:normAutofit fontScale="92500" lnSpcReduction="10000"/>
          </a:bodyPr>
          <a:lstStyle/>
          <a:p>
            <a:pPr marL="68580" indent="0">
              <a:buNone/>
            </a:pPr>
            <a:r>
              <a:rPr lang="ar-SA" sz="2600" dirty="0" smtClean="0">
                <a:latin typeface="Arial" panose="020B0604020202020204" pitchFamily="34" charset="0"/>
                <a:cs typeface="Arial" panose="020B0604020202020204" pitchFamily="34" charset="0"/>
              </a:rPr>
              <a:t>يفرق </a:t>
            </a:r>
            <a:r>
              <a:rPr lang="ar-SA" sz="2600" dirty="0">
                <a:latin typeface="Arial" panose="020B0604020202020204" pitchFamily="34" charset="0"/>
                <a:cs typeface="Arial" panose="020B0604020202020204" pitchFamily="34" charset="0"/>
              </a:rPr>
              <a:t>الباحثون بين ثلاثة انواع من المعلومات وفقاً لتاثيرها على أداء السوق وتشمل الأنواع الثلاثة مايلي: </a:t>
            </a:r>
            <a:endParaRPr lang="en-US" sz="2600" dirty="0">
              <a:latin typeface="Arial" panose="020B0604020202020204" pitchFamily="34" charset="0"/>
              <a:cs typeface="Arial" panose="020B0604020202020204" pitchFamily="34" charset="0"/>
            </a:endParaRPr>
          </a:p>
          <a:p>
            <a:pPr marL="68580" indent="0">
              <a:lnSpc>
                <a:spcPct val="160000"/>
              </a:lnSpc>
              <a:buNone/>
            </a:pPr>
            <a:r>
              <a:rPr lang="ar-SA" sz="2600" dirty="0">
                <a:latin typeface="Arial" panose="020B0604020202020204" pitchFamily="34" charset="0"/>
                <a:cs typeface="Arial" panose="020B0604020202020204" pitchFamily="34" charset="0"/>
              </a:rPr>
              <a:t>1- </a:t>
            </a:r>
            <a:r>
              <a:rPr lang="ar-SA" sz="2600" u="sng" dirty="0">
                <a:latin typeface="Arial" panose="020B0604020202020204" pitchFamily="34" charset="0"/>
                <a:cs typeface="Arial" panose="020B0604020202020204" pitchFamily="34" charset="0"/>
              </a:rPr>
              <a:t>معلومات التداول في </a:t>
            </a:r>
            <a:r>
              <a:rPr lang="ar-SA" sz="2600" u="sng" dirty="0" smtClean="0">
                <a:latin typeface="Arial" panose="020B0604020202020204" pitchFamily="34" charset="0"/>
                <a:cs typeface="Arial" panose="020B0604020202020204" pitchFamily="34" charset="0"/>
              </a:rPr>
              <a:t>السوق</a:t>
            </a:r>
            <a:r>
              <a:rPr lang="ar-SA" sz="2600" dirty="0">
                <a:latin typeface="Arial" panose="020B0604020202020204" pitchFamily="34" charset="0"/>
                <a:cs typeface="Arial" panose="020B0604020202020204" pitchFamily="34" charset="0"/>
              </a:rPr>
              <a:t>،</a:t>
            </a:r>
            <a:r>
              <a:rPr lang="ar-SA" sz="2600" dirty="0" smtClean="0">
                <a:latin typeface="Arial" panose="020B0604020202020204" pitchFamily="34" charset="0"/>
                <a:cs typeface="Arial" panose="020B0604020202020204" pitchFamily="34" charset="0"/>
              </a:rPr>
              <a:t> </a:t>
            </a:r>
            <a:r>
              <a:rPr lang="ar-SA" sz="2600" dirty="0">
                <a:latin typeface="Arial" panose="020B0604020202020204" pitchFamily="34" charset="0"/>
                <a:cs typeface="Arial" panose="020B0604020202020204" pitchFamily="34" charset="0"/>
              </a:rPr>
              <a:t>تشمل بصفة </a:t>
            </a:r>
            <a:r>
              <a:rPr lang="ar-SA" sz="2600" dirty="0" smtClean="0">
                <a:latin typeface="Arial" panose="020B0604020202020204" pitchFamily="34" charset="0"/>
                <a:cs typeface="Arial" panose="020B0604020202020204" pitchFamily="34" charset="0"/>
              </a:rPr>
              <a:t>رئيسية:</a:t>
            </a:r>
            <a:endParaRPr lang="en-US"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600" dirty="0">
                <a:latin typeface="Arial" panose="020B0604020202020204" pitchFamily="34" charset="0"/>
                <a:cs typeface="Arial" panose="020B0604020202020204" pitchFamily="34" charset="0"/>
              </a:rPr>
              <a:t>أسعار التداول.</a:t>
            </a:r>
            <a:endParaRPr lang="en-US"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600" dirty="0">
                <a:latin typeface="Arial" panose="020B0604020202020204" pitchFamily="34" charset="0"/>
                <a:cs typeface="Arial" panose="020B0604020202020204" pitchFamily="34" charset="0"/>
              </a:rPr>
              <a:t>وتغيرات الأسعار اليومية.</a:t>
            </a:r>
            <a:endParaRPr lang="en-US"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600" dirty="0">
                <a:latin typeface="Arial" panose="020B0604020202020204" pitchFamily="34" charset="0"/>
                <a:cs typeface="Arial" panose="020B0604020202020204" pitchFamily="34" charset="0"/>
              </a:rPr>
              <a:t>أحجم التداول.</a:t>
            </a:r>
            <a:endParaRPr lang="en-US"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600" dirty="0">
                <a:latin typeface="Arial" panose="020B0604020202020204" pitchFamily="34" charset="0"/>
                <a:cs typeface="Arial" panose="020B0604020202020204" pitchFamily="34" charset="0"/>
              </a:rPr>
              <a:t>وعدد العمليات.</a:t>
            </a:r>
            <a:endParaRPr lang="en-US"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600" dirty="0">
                <a:latin typeface="Arial" panose="020B0604020202020204" pitchFamily="34" charset="0"/>
                <a:cs typeface="Arial" panose="020B0604020202020204" pitchFamily="34" charset="0"/>
              </a:rPr>
              <a:t>مؤشر أو مؤشرات السوق.</a:t>
            </a:r>
            <a:endParaRPr lang="en-US" sz="26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600" dirty="0">
                <a:latin typeface="Arial" panose="020B0604020202020204" pitchFamily="34" charset="0"/>
                <a:cs typeface="Arial" panose="020B0604020202020204" pitchFamily="34" charset="0"/>
              </a:rPr>
              <a:t>بعض النشرات السوقية تنشر معلومات </a:t>
            </a:r>
            <a:r>
              <a:rPr lang="ar-SA" sz="2600" dirty="0" smtClean="0">
                <a:latin typeface="Arial" panose="020B0604020202020204" pitchFamily="34" charset="0"/>
                <a:cs typeface="Arial" panose="020B0604020202020204" pitchFamily="34" charset="0"/>
              </a:rPr>
              <a:t>اضافية مثل نسب تعاملات الأفراد والمؤسسات، ونسب تعاملات المستثمرين الأجانب.</a:t>
            </a:r>
            <a:endParaRPr lang="en-US" sz="26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17</a:t>
            </a:fld>
            <a:endParaRPr lang="ar-SA"/>
          </a:p>
        </p:txBody>
      </p:sp>
    </p:spTree>
    <p:extLst>
      <p:ext uri="{BB962C8B-B14F-4D97-AF65-F5344CB8AC3E}">
        <p14:creationId xmlns:p14="http://schemas.microsoft.com/office/powerpoint/2010/main" xmlns="" val="15463408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268760"/>
            <a:ext cx="7416824" cy="4752528"/>
          </a:xfrm>
        </p:spPr>
        <p:txBody>
          <a:bodyPr>
            <a:normAutofit/>
          </a:bodyPr>
          <a:lstStyle/>
          <a:p>
            <a:pPr marL="68580" indent="0">
              <a:buNone/>
            </a:pPr>
            <a:r>
              <a:rPr lang="ar-SA" dirty="0">
                <a:latin typeface="Arial" panose="020B0604020202020204" pitchFamily="34" charset="0"/>
                <a:cs typeface="Arial" panose="020B0604020202020204" pitchFamily="34" charset="0"/>
              </a:rPr>
              <a:t>2- </a:t>
            </a:r>
            <a:r>
              <a:rPr lang="ar-SA" u="sng" dirty="0">
                <a:latin typeface="Arial" panose="020B0604020202020204" pitchFamily="34" charset="0"/>
                <a:cs typeface="Arial" panose="020B0604020202020204" pitchFamily="34" charset="0"/>
              </a:rPr>
              <a:t>المعلومات </a:t>
            </a:r>
            <a:r>
              <a:rPr lang="ar-SA" u="sng" dirty="0" smtClean="0">
                <a:latin typeface="Arial" panose="020B0604020202020204" pitchFamily="34" charset="0"/>
                <a:cs typeface="Arial" panose="020B0604020202020204" pitchFamily="34" charset="0"/>
              </a:rPr>
              <a:t>العامة</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تشمل جميع المعلومات الاقتصادية والسياسة والمعلومات المالية الخاصة بالشركة وكذلك المعلومات المتعلقة بقطاع معين</a:t>
            </a:r>
            <a:r>
              <a:rPr lang="ar-SA" dirty="0" smtClean="0">
                <a:latin typeface="Arial" panose="020B0604020202020204" pitchFamily="34" charset="0"/>
                <a:cs typeface="Arial" panose="020B0604020202020204" pitchFamily="34" charset="0"/>
              </a:rPr>
              <a:t>. مثل حجم الطلب على الإسمنت.</a:t>
            </a:r>
          </a:p>
          <a:p>
            <a:pPr>
              <a:buFont typeface="Arial" panose="020B0604020202020204" pitchFamily="34" charset="0"/>
              <a:buChar char="•"/>
            </a:pPr>
            <a:r>
              <a:rPr lang="ar-SA" dirty="0" smtClean="0">
                <a:latin typeface="Arial" panose="020B0604020202020204" pitchFamily="34" charset="0"/>
                <a:cs typeface="Arial" panose="020B0604020202020204" pitchFamily="34" charset="0"/>
              </a:rPr>
              <a:t>المعلومات المالية الخاصة بالشركات عادة يكون مصدرها القوائم المالية.</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3- </a:t>
            </a:r>
            <a:r>
              <a:rPr lang="ar-SA" u="sng" dirty="0">
                <a:latin typeface="Arial" panose="020B0604020202020204" pitchFamily="34" charset="0"/>
                <a:cs typeface="Arial" panose="020B0604020202020204" pitchFamily="34" charset="0"/>
              </a:rPr>
              <a:t>المعلومات </a:t>
            </a:r>
            <a:r>
              <a:rPr lang="ar-SA" u="sng" dirty="0" smtClean="0">
                <a:latin typeface="Arial" panose="020B0604020202020204" pitchFamily="34" charset="0"/>
                <a:cs typeface="Arial" panose="020B0604020202020204" pitchFamily="34" charset="0"/>
              </a:rPr>
              <a:t>الخاصة</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وتشمل كل المعلومات الداخلية عن الشركة التي لا تتاح لكافة المتعاملين ولا يصل اليها الا اصحاب الارتباط مثل:</a:t>
            </a:r>
            <a:endParaRPr lang="en-US"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400" dirty="0">
                <a:latin typeface="Arial" panose="020B0604020202020204" pitchFamily="34" charset="0"/>
                <a:cs typeface="Arial" panose="020B0604020202020204" pitchFamily="34" charset="0"/>
              </a:rPr>
              <a:t>المعلومات الداخلية عن تكاليف الانتاج.</a:t>
            </a: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400" dirty="0" smtClean="0">
                <a:latin typeface="Arial" panose="020B0604020202020204" pitchFamily="34" charset="0"/>
                <a:cs typeface="Arial" panose="020B0604020202020204" pitchFamily="34" charset="0"/>
              </a:rPr>
              <a:t>القرارات </a:t>
            </a:r>
            <a:r>
              <a:rPr lang="ar-SA" sz="2400" dirty="0">
                <a:latin typeface="Arial" panose="020B0604020202020204" pitchFamily="34" charset="0"/>
                <a:cs typeface="Arial" panose="020B0604020202020204" pitchFamily="34" charset="0"/>
              </a:rPr>
              <a:t>الادارية الداخلية. </a:t>
            </a: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400" dirty="0">
                <a:latin typeface="Arial" panose="020B0604020202020204" pitchFamily="34" charset="0"/>
                <a:cs typeface="Arial" panose="020B0604020202020204" pitchFamily="34" charset="0"/>
              </a:rPr>
              <a:t>خطط الادارة.</a:t>
            </a: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400" dirty="0">
                <a:latin typeface="Arial" panose="020B0604020202020204" pitchFamily="34" charset="0"/>
                <a:cs typeface="Arial" panose="020B0604020202020204" pitchFamily="34" charset="0"/>
              </a:rPr>
              <a:t>البحث والتطوير.</a:t>
            </a:r>
            <a:endParaRPr lang="en-US" sz="2400" dirty="0">
              <a:latin typeface="Arial" panose="020B0604020202020204" pitchFamily="34" charset="0"/>
              <a:cs typeface="Arial" panose="020B0604020202020204" pitchFamily="34" charset="0"/>
            </a:endParaRPr>
          </a:p>
          <a:p>
            <a:pPr lvl="1">
              <a:buFont typeface="Arial" panose="020B0604020202020204" pitchFamily="34" charset="0"/>
              <a:buChar char="•"/>
            </a:pPr>
            <a:r>
              <a:rPr lang="ar-SA" sz="2400" dirty="0">
                <a:latin typeface="Arial" panose="020B0604020202020204" pitchFamily="34" charset="0"/>
                <a:cs typeface="Arial" panose="020B0604020202020204" pitchFamily="34" charset="0"/>
              </a:rPr>
              <a:t>أي معلومة لم يعلن عنها ذات تاثير على سعر سهم الشركة</a:t>
            </a:r>
            <a:r>
              <a:rPr lang="ar-SA"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18</a:t>
            </a:fld>
            <a:endParaRPr lang="ar-SA"/>
          </a:p>
        </p:txBody>
      </p:sp>
    </p:spTree>
    <p:extLst>
      <p:ext uri="{BB962C8B-B14F-4D97-AF65-F5344CB8AC3E}">
        <p14:creationId xmlns:p14="http://schemas.microsoft.com/office/powerpoint/2010/main" xmlns="" val="33830206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73144"/>
          </a:xfrm>
        </p:spPr>
        <p:txBody>
          <a:bodyPr>
            <a:normAutofit fontScale="90000"/>
          </a:bodyPr>
          <a:lstStyle/>
          <a:p>
            <a:pPr algn="r"/>
            <a:r>
              <a:rPr lang="ar-SA" b="1" u="sng" dirty="0" smtClean="0">
                <a:latin typeface="Arial" panose="020B0604020202020204" pitchFamily="34" charset="0"/>
                <a:cs typeface="Arial" panose="020B0604020202020204" pitchFamily="34" charset="0"/>
              </a:rPr>
              <a:t>2-2 اشكال </a:t>
            </a:r>
            <a:r>
              <a:rPr lang="ar-SA" b="1" u="sng" dirty="0">
                <a:latin typeface="Arial" panose="020B0604020202020204" pitchFamily="34" charset="0"/>
                <a:cs typeface="Arial" panose="020B0604020202020204" pitchFamily="34" charset="0"/>
              </a:rPr>
              <a:t>كفاءة </a:t>
            </a:r>
            <a:r>
              <a:rPr lang="ar-SA" b="1" u="sng" dirty="0" smtClean="0">
                <a:latin typeface="Arial" panose="020B0604020202020204" pitchFamily="34" charset="0"/>
                <a:cs typeface="Arial" panose="020B0604020202020204" pitchFamily="34" charset="0"/>
              </a:rPr>
              <a:t>السوق: </a:t>
            </a:r>
            <a:endParaRPr lang="ar-SA"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916832"/>
            <a:ext cx="7344816" cy="3915797"/>
          </a:xfrm>
        </p:spPr>
        <p:txBody>
          <a:bodyPr>
            <a:noAutofit/>
          </a:bodyPr>
          <a:lstStyle/>
          <a:p>
            <a:pPr>
              <a:buFont typeface="Wingdings" panose="05000000000000000000" pitchFamily="2" charset="2"/>
              <a:buChar char="§"/>
            </a:pPr>
            <a:r>
              <a:rPr lang="ar-SA" dirty="0">
                <a:latin typeface="Arial" panose="020B0604020202020204" pitchFamily="34" charset="0"/>
                <a:cs typeface="Arial" panose="020B0604020202020204" pitchFamily="34" charset="0"/>
              </a:rPr>
              <a:t>درجة </a:t>
            </a:r>
            <a:r>
              <a:rPr lang="ar-SA" dirty="0" smtClean="0">
                <a:latin typeface="Arial" panose="020B0604020202020204" pitchFamily="34" charset="0"/>
                <a:cs typeface="Arial" panose="020B0604020202020204" pitchFamily="34" charset="0"/>
              </a:rPr>
              <a:t>الكفاءة: </a:t>
            </a:r>
            <a:r>
              <a:rPr lang="ar-SA" dirty="0">
                <a:latin typeface="Arial" panose="020B0604020202020204" pitchFamily="34" charset="0"/>
                <a:cs typeface="Arial" panose="020B0604020202020204" pitchFamily="34" charset="0"/>
              </a:rPr>
              <a:t>تعني درجة استجابة السوق لحد معين من المعلومات.</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a:latin typeface="Arial" panose="020B0604020202020204" pitchFamily="34" charset="0"/>
                <a:cs typeface="Arial" panose="020B0604020202020204" pitchFamily="34" charset="0"/>
              </a:rPr>
              <a:t>افادة السوق من المعلومات هي افادة مرحلية تراكيمة.</a:t>
            </a:r>
            <a:endParaRPr lang="en-US" dirty="0">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     مرحلية أي تصل </a:t>
            </a:r>
            <a:r>
              <a:rPr lang="ar-SA" dirty="0">
                <a:latin typeface="Arial" panose="020B0604020202020204" pitchFamily="34" charset="0"/>
                <a:cs typeface="Arial" panose="020B0604020202020204" pitchFamily="34" charset="0"/>
              </a:rPr>
              <a:t>لدرجة متقدمة للاستفادة من المعلومات على مراحل.</a:t>
            </a:r>
            <a:endParaRPr lang="en-US" dirty="0">
              <a:latin typeface="Arial" panose="020B0604020202020204" pitchFamily="34" charset="0"/>
              <a:cs typeface="Arial" panose="020B0604020202020204" pitchFamily="34" charset="0"/>
            </a:endParaRPr>
          </a:p>
          <a:p>
            <a:pPr marL="68580" indent="0">
              <a:buNone/>
            </a:pPr>
            <a:endParaRPr lang="ar-SA" sz="1600" b="1" dirty="0" smtClean="0">
              <a:latin typeface="Arial" panose="020B0604020202020204" pitchFamily="34" charset="0"/>
              <a:cs typeface="Arial" panose="020B0604020202020204" pitchFamily="34" charset="0"/>
            </a:endParaRPr>
          </a:p>
          <a:p>
            <a:pPr marL="68580" indent="0">
              <a:buNone/>
            </a:pPr>
            <a:r>
              <a:rPr lang="ar-SA" sz="2600" b="1" u="sng" dirty="0" smtClean="0">
                <a:solidFill>
                  <a:schemeClr val="accent1"/>
                </a:solidFill>
                <a:latin typeface="Arial" panose="020B0604020202020204" pitchFamily="34" charset="0"/>
                <a:cs typeface="Arial" panose="020B0604020202020204" pitchFamily="34" charset="0"/>
              </a:rPr>
              <a:t>1/ السوق </a:t>
            </a:r>
            <a:r>
              <a:rPr lang="ar-SA" sz="2600" b="1" u="sng" dirty="0">
                <a:solidFill>
                  <a:schemeClr val="accent1"/>
                </a:solidFill>
                <a:latin typeface="Arial" panose="020B0604020202020204" pitchFamily="34" charset="0"/>
                <a:cs typeface="Arial" panose="020B0604020202020204" pitchFamily="34" charset="0"/>
              </a:rPr>
              <a:t>ضعيف </a:t>
            </a:r>
            <a:r>
              <a:rPr lang="ar-SA" sz="2600" b="1" u="sng" dirty="0" smtClean="0">
                <a:solidFill>
                  <a:schemeClr val="accent1"/>
                </a:solidFill>
                <a:latin typeface="Arial" panose="020B0604020202020204" pitchFamily="34" charset="0"/>
                <a:cs typeface="Arial" panose="020B0604020202020204" pitchFamily="34" charset="0"/>
              </a:rPr>
              <a:t>الكفاءة: </a:t>
            </a:r>
            <a:endParaRPr lang="en-US" sz="2600" b="1" u="sng" dirty="0">
              <a:solidFill>
                <a:schemeClr val="accent1"/>
              </a:solidFill>
              <a:latin typeface="Arial" panose="020B0604020202020204" pitchFamily="34" charset="0"/>
              <a:cs typeface="Arial" panose="020B0604020202020204" pitchFamily="34" charset="0"/>
            </a:endParaRPr>
          </a:p>
          <a:p>
            <a:pPr marL="68580" lvl="0" indent="0">
              <a:buNone/>
            </a:pPr>
            <a:r>
              <a:rPr lang="ar-SA" dirty="0">
                <a:latin typeface="Arial" panose="020B0604020202020204" pitchFamily="34" charset="0"/>
                <a:cs typeface="Arial" panose="020B0604020202020204" pitchFamily="34" charset="0"/>
              </a:rPr>
              <a:t>الاسعار السائدة في السوق تعكس </a:t>
            </a:r>
            <a:r>
              <a:rPr lang="ar-SA" u="sng" dirty="0">
                <a:latin typeface="Arial" panose="020B0604020202020204" pitchFamily="34" charset="0"/>
                <a:cs typeface="Arial" panose="020B0604020202020204" pitchFamily="34" charset="0"/>
              </a:rPr>
              <a:t>المعلومات السوقية المتاحة </a:t>
            </a:r>
            <a:r>
              <a:rPr lang="ar-SA" dirty="0">
                <a:latin typeface="Arial" panose="020B0604020202020204" pitchFamily="34" charset="0"/>
                <a:cs typeface="Arial" panose="020B0604020202020204" pitchFamily="34" charset="0"/>
              </a:rPr>
              <a:t>عن سوق الاسهم </a:t>
            </a:r>
            <a:r>
              <a:rPr lang="ar-SA" dirty="0" smtClean="0">
                <a:latin typeface="Arial" panose="020B0604020202020204" pitchFamily="34" charset="0"/>
                <a:cs typeface="Arial" panose="020B0604020202020204" pitchFamily="34" charset="0"/>
              </a:rPr>
              <a:t>بما في </a:t>
            </a:r>
            <a:r>
              <a:rPr lang="ar-SA" dirty="0">
                <a:latin typeface="Arial" panose="020B0604020202020204" pitchFamily="34" charset="0"/>
                <a:cs typeface="Arial" panose="020B0604020202020204" pitchFamily="34" charset="0"/>
              </a:rPr>
              <a:t>ذلك التتابع التاريخي للاسعار وتغيرات الاسعار وغيرها من المعلومات السوقية (معلومات السوق فقط</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19</a:t>
            </a:fld>
            <a:endParaRPr lang="ar-SA"/>
          </a:p>
        </p:txBody>
      </p:sp>
      <p:cxnSp>
        <p:nvCxnSpPr>
          <p:cNvPr id="5" name="Straight Arrow Connector 4"/>
          <p:cNvCxnSpPr/>
          <p:nvPr/>
        </p:nvCxnSpPr>
        <p:spPr>
          <a:xfrm flipH="1">
            <a:off x="7668344" y="3068960"/>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59571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u="sng" dirty="0">
                <a:latin typeface="Arial" panose="020B0604020202020204" pitchFamily="34" charset="0"/>
                <a:cs typeface="Arial" panose="020B0604020202020204" pitchFamily="34" charset="0"/>
              </a:rPr>
              <a:t>مقـدمـة:</a:t>
            </a:r>
            <a:endParaRPr lang="ar-SA" dirty="0"/>
          </a:p>
        </p:txBody>
      </p:sp>
      <p:sp>
        <p:nvSpPr>
          <p:cNvPr id="3" name="Content Placeholder 2"/>
          <p:cNvSpPr>
            <a:spLocks noGrp="1"/>
          </p:cNvSpPr>
          <p:nvPr>
            <p:ph idx="1"/>
          </p:nvPr>
        </p:nvSpPr>
        <p:spPr/>
        <p:txBody>
          <a:bodyPr>
            <a:normAutofit/>
          </a:bodyPr>
          <a:lstStyle/>
          <a:p>
            <a:pPr marL="68580" indent="0">
              <a:buNone/>
            </a:pPr>
            <a:r>
              <a:rPr lang="ar-SA" sz="2600" dirty="0" smtClean="0">
                <a:latin typeface="Arial" panose="020B0604020202020204" pitchFamily="34" charset="0"/>
                <a:cs typeface="Arial" panose="020B0604020202020204" pitchFamily="34" charset="0"/>
              </a:rPr>
              <a:t>اهتم العديد من الباحثين والمؤلفين بكفاءة السوق في تعديل أسعار الأسهم بصورة سريعة تبعاً لوصول معلومات جديدة تؤثر في أسعار أسهم الشركات المتداولة. على الجانب الآخر قام بعض الباحثين بدراسات حول ظاهرة التسعير الخاطئ </a:t>
            </a:r>
            <a:r>
              <a:rPr lang="en-US" sz="2600" dirty="0" smtClean="0">
                <a:latin typeface="Times New Roman" panose="02020603050405020304" pitchFamily="18" charset="0"/>
                <a:cs typeface="Times New Roman" panose="02020603050405020304" pitchFamily="18" charset="0"/>
              </a:rPr>
              <a:t>Mispricing</a:t>
            </a:r>
            <a:r>
              <a:rPr lang="ar-SA" sz="2600" dirty="0" smtClean="0">
                <a:latin typeface="Times New Roman" panose="02020603050405020304" pitchFamily="18" charset="0"/>
                <a:cs typeface="Times New Roman" panose="02020603050405020304" pitchFamily="18" charset="0"/>
              </a:rPr>
              <a:t> </a:t>
            </a:r>
            <a:r>
              <a:rPr lang="ar-SA" sz="2600" dirty="0" smtClean="0">
                <a:latin typeface="Arial" panose="020B0604020202020204" pitchFamily="34" charset="0"/>
                <a:cs typeface="Arial" panose="020B0604020202020204" pitchFamily="34" charset="0"/>
              </a:rPr>
              <a:t>للأوراق المالية في أسواق المال، الأمر الذي يعني عدم كفاءة السوق في استيعاب المعلومات وتعديل أسعار الأسهم تبعا لها.</a:t>
            </a:r>
            <a:endParaRPr lang="ar-SA" sz="2600"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a:t>
            </a:fld>
            <a:endParaRPr lang="ar-SA"/>
          </a:p>
        </p:txBody>
      </p:sp>
    </p:spTree>
    <p:extLst>
      <p:ext uri="{BB962C8B-B14F-4D97-AF65-F5344CB8AC3E}">
        <p14:creationId xmlns:p14="http://schemas.microsoft.com/office/powerpoint/2010/main" xmlns="" val="1366353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052736"/>
            <a:ext cx="7632848" cy="4779893"/>
          </a:xfrm>
        </p:spPr>
        <p:txBody>
          <a:bodyPr>
            <a:normAutofit/>
          </a:bodyPr>
          <a:lstStyle/>
          <a:p>
            <a:pPr marL="68580" indent="0">
              <a:lnSpc>
                <a:spcPct val="160000"/>
              </a:lnSpc>
              <a:buNone/>
            </a:pPr>
            <a:r>
              <a:rPr lang="ar-SA" b="1" u="sng" dirty="0">
                <a:latin typeface="Arial" panose="020B0604020202020204" pitchFamily="34" charset="0"/>
                <a:cs typeface="Arial" panose="020B0604020202020204" pitchFamily="34" charset="0"/>
              </a:rPr>
              <a:t>يعتمد اختبار السوق على مجموعتين من </a:t>
            </a:r>
            <a:r>
              <a:rPr lang="ar-SA" b="1" u="sng" dirty="0" smtClean="0">
                <a:latin typeface="Arial" panose="020B0604020202020204" pitchFamily="34" charset="0"/>
                <a:cs typeface="Arial" panose="020B0604020202020204" pitchFamily="34" charset="0"/>
              </a:rPr>
              <a:t>الاختبارات: </a:t>
            </a:r>
            <a:endParaRPr lang="en-US" dirty="0">
              <a:latin typeface="Arial" panose="020B0604020202020204" pitchFamily="34" charset="0"/>
              <a:cs typeface="Arial" panose="020B0604020202020204" pitchFamily="34" charset="0"/>
            </a:endParaRPr>
          </a:p>
          <a:p>
            <a:pPr marL="68580" indent="0">
              <a:buNone/>
            </a:pPr>
            <a:r>
              <a:rPr lang="ar-SA" b="1" dirty="0">
                <a:latin typeface="Arial" panose="020B0604020202020204" pitchFamily="34" charset="0"/>
                <a:cs typeface="Arial" panose="020B0604020202020204" pitchFamily="34" charset="0"/>
              </a:rPr>
              <a:t>المجموعة </a:t>
            </a:r>
            <a:r>
              <a:rPr lang="ar-SA" b="1" dirty="0" smtClean="0">
                <a:latin typeface="Arial" panose="020B0604020202020204" pitchFamily="34" charset="0"/>
                <a:cs typeface="Arial" panose="020B0604020202020204" pitchFamily="34" charset="0"/>
              </a:rPr>
              <a:t>الأولى: </a:t>
            </a:r>
            <a:r>
              <a:rPr lang="ar-SA" b="1" dirty="0">
                <a:latin typeface="Arial" panose="020B0604020202020204" pitchFamily="34" charset="0"/>
                <a:cs typeface="Arial" panose="020B0604020202020204" pitchFamily="34" charset="0"/>
              </a:rPr>
              <a:t>تشمل الاختبارات الاحصائية لاستقلال تغيرات الاسعار: </a:t>
            </a:r>
            <a:endParaRPr lang="en-US" dirty="0">
              <a:latin typeface="Arial" panose="020B0604020202020204" pitchFamily="34" charset="0"/>
              <a:cs typeface="Arial" panose="020B0604020202020204" pitchFamily="34" charset="0"/>
            </a:endParaRPr>
          </a:p>
          <a:p>
            <a:pPr marL="525780" indent="-457200">
              <a:buFont typeface="+mj-cs"/>
              <a:buAutoNum type="arabic1Minus"/>
            </a:pPr>
            <a:r>
              <a:rPr lang="ar-SA" dirty="0" smtClean="0">
                <a:latin typeface="Arial" panose="020B0604020202020204" pitchFamily="34" charset="0"/>
                <a:cs typeface="Arial" panose="020B0604020202020204" pitchFamily="34" charset="0"/>
              </a:rPr>
              <a:t>اختبار </a:t>
            </a:r>
            <a:r>
              <a:rPr lang="ar-SA" dirty="0">
                <a:latin typeface="Arial" panose="020B0604020202020204" pitchFamily="34" charset="0"/>
                <a:cs typeface="Arial" panose="020B0604020202020204" pitchFamily="34" charset="0"/>
              </a:rPr>
              <a:t>الارتباط </a:t>
            </a:r>
            <a:r>
              <a:rPr lang="ar-SA" dirty="0" smtClean="0">
                <a:latin typeface="Arial" panose="020B0604020202020204" pitchFamily="34" charset="0"/>
                <a:cs typeface="Arial" panose="020B0604020202020204" pitchFamily="34" charset="0"/>
              </a:rPr>
              <a:t>الذاتي: </a:t>
            </a:r>
            <a:r>
              <a:rPr lang="ar-SA" dirty="0">
                <a:latin typeface="Arial" panose="020B0604020202020204" pitchFamily="34" charset="0"/>
                <a:cs typeface="Arial" panose="020B0604020202020204" pitchFamily="34" charset="0"/>
              </a:rPr>
              <a:t>يستخدم لاختبار وجود ارتباط معنوي بين تغير السعر حالياً او تغير السعر في الفترة او الفترات السابقة سواءاً كان هذا الارتباط سالباً او موجباً.</a:t>
            </a:r>
            <a:endParaRPr lang="en-US" dirty="0">
              <a:latin typeface="Arial" panose="020B0604020202020204" pitchFamily="34" charset="0"/>
              <a:cs typeface="Arial" panose="020B0604020202020204" pitchFamily="34" charset="0"/>
            </a:endParaRPr>
          </a:p>
          <a:p>
            <a:pPr marL="525780" indent="-457200">
              <a:buFont typeface="+mj-cs"/>
              <a:buAutoNum type="arabic1Minus"/>
            </a:pPr>
            <a:r>
              <a:rPr lang="ar-SA" dirty="0" smtClean="0">
                <a:latin typeface="Arial" panose="020B0604020202020204" pitchFamily="34" charset="0"/>
                <a:cs typeface="Arial" panose="020B0604020202020204" pitchFamily="34" charset="0"/>
              </a:rPr>
              <a:t>اختبار الدورات: </a:t>
            </a:r>
            <a:r>
              <a:rPr lang="ar-SA" dirty="0">
                <a:latin typeface="Arial" panose="020B0604020202020204" pitchFamily="34" charset="0"/>
                <a:cs typeface="Arial" panose="020B0604020202020204" pitchFamily="34" charset="0"/>
              </a:rPr>
              <a:t>يختبر وجود سلسلة تغيرات موجبة واخرى سالبة في السلسلة الزمنية لاستكشاف دورات التغير، ويعبر عن طول الدورة بالفترة التي يظل فيها السعر في اتجاه معين (صعوداً او هبوطاً).</a:t>
            </a:r>
            <a:endParaRPr lang="en-US" dirty="0">
              <a:latin typeface="Arial" panose="020B0604020202020204" pitchFamily="34" charset="0"/>
              <a:cs typeface="Arial" panose="020B0604020202020204" pitchFamily="34" charset="0"/>
            </a:endParaRPr>
          </a:p>
          <a:p>
            <a:pPr marL="68580" indent="0">
              <a:buNone/>
            </a:pPr>
            <a:r>
              <a:rPr lang="ar-SA" b="1" dirty="0">
                <a:latin typeface="Arial" panose="020B0604020202020204" pitchFamily="34" charset="0"/>
                <a:cs typeface="Arial" panose="020B0604020202020204" pitchFamily="34" charset="0"/>
              </a:rPr>
              <a:t>المجموعة </a:t>
            </a:r>
            <a:r>
              <a:rPr lang="ar-SA" b="1" dirty="0" smtClean="0">
                <a:latin typeface="Arial" panose="020B0604020202020204" pitchFamily="34" charset="0"/>
                <a:cs typeface="Arial" panose="020B0604020202020204" pitchFamily="34" charset="0"/>
              </a:rPr>
              <a:t>الثانية: اختبارات </a:t>
            </a:r>
            <a:r>
              <a:rPr lang="ar-SA" b="1" dirty="0">
                <a:latin typeface="Arial" panose="020B0604020202020204" pitchFamily="34" charset="0"/>
                <a:cs typeface="Arial" panose="020B0604020202020204" pitchFamily="34" charset="0"/>
              </a:rPr>
              <a:t>قواعد </a:t>
            </a:r>
            <a:r>
              <a:rPr lang="ar-SA" b="1" dirty="0" smtClean="0">
                <a:latin typeface="Arial" panose="020B0604020202020204" pitchFamily="34" charset="0"/>
                <a:cs typeface="Arial" panose="020B0604020202020204" pitchFamily="34" charset="0"/>
              </a:rPr>
              <a:t>التداول: </a:t>
            </a:r>
            <a:r>
              <a:rPr lang="ar-SA" dirty="0">
                <a:latin typeface="Arial" panose="020B0604020202020204" pitchFamily="34" charset="0"/>
                <a:cs typeface="Arial" panose="020B0604020202020204" pitchFamily="34" charset="0"/>
              </a:rPr>
              <a:t>وتعتمد على اسلوب المحاكاة في اشتقاق قواعد معينة للتداول مستقاة من الخبرات السابقة واستخدامها بوصفها انماطاً او نماذج وصفية للتداول</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20</a:t>
            </a:fld>
            <a:endParaRPr lang="ar-SA"/>
          </a:p>
        </p:txBody>
      </p:sp>
    </p:spTree>
    <p:extLst>
      <p:ext uri="{BB962C8B-B14F-4D97-AF65-F5344CB8AC3E}">
        <p14:creationId xmlns:p14="http://schemas.microsoft.com/office/powerpoint/2010/main" xmlns="" val="1491194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pPr algn="r"/>
            <a:r>
              <a:rPr lang="ar-SA" sz="2600" b="1" u="sng" dirty="0" smtClean="0">
                <a:latin typeface="Arial" panose="020B0604020202020204" pitchFamily="34" charset="0"/>
                <a:cs typeface="Arial" panose="020B0604020202020204" pitchFamily="34" charset="0"/>
              </a:rPr>
              <a:t>2/ الشكل </a:t>
            </a:r>
            <a:r>
              <a:rPr lang="ar-SA" sz="2600" b="1" u="sng" dirty="0">
                <a:latin typeface="Arial" panose="020B0604020202020204" pitchFamily="34" charset="0"/>
                <a:cs typeface="Arial" panose="020B0604020202020204" pitchFamily="34" charset="0"/>
              </a:rPr>
              <a:t>شبه القوي </a:t>
            </a:r>
            <a:r>
              <a:rPr lang="ar-SA" sz="2600" b="1" u="sng" dirty="0" smtClean="0">
                <a:latin typeface="Arial" panose="020B0604020202020204" pitchFamily="34" charset="0"/>
                <a:cs typeface="Arial" panose="020B0604020202020204" pitchFamily="34" charset="0"/>
              </a:rPr>
              <a:t>:</a:t>
            </a:r>
            <a:endParaRPr lang="ar-SA"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87624" y="1916832"/>
            <a:ext cx="6984776" cy="3744416"/>
          </a:xfrm>
        </p:spPr>
        <p:txBody>
          <a:bodyPr>
            <a:normAutofit lnSpcReduction="10000"/>
          </a:bodyPr>
          <a:lstStyle/>
          <a:p>
            <a:pPr lvl="0">
              <a:buFont typeface="Wingdings" panose="05000000000000000000" pitchFamily="2" charset="2"/>
              <a:buChar char="§"/>
            </a:pPr>
            <a:r>
              <a:rPr lang="ar-SA" dirty="0">
                <a:latin typeface="Arial" panose="020B0604020202020204" pitchFamily="34" charset="0"/>
                <a:cs typeface="Arial" panose="020B0604020202020204" pitchFamily="34" charset="0"/>
              </a:rPr>
              <a:t>يعد </a:t>
            </a:r>
            <a:r>
              <a:rPr lang="ar-SA" dirty="0" smtClean="0">
                <a:latin typeface="Arial" panose="020B0604020202020204" pitchFamily="34" charset="0"/>
                <a:cs typeface="Arial" panose="020B0604020202020204" pitchFamily="34" charset="0"/>
              </a:rPr>
              <a:t>اكثر </a:t>
            </a:r>
            <a:r>
              <a:rPr lang="ar-SA" dirty="0">
                <a:latin typeface="Arial" panose="020B0604020202020204" pitchFamily="34" charset="0"/>
                <a:cs typeface="Arial" panose="020B0604020202020204" pitchFamily="34" charset="0"/>
              </a:rPr>
              <a:t>تقدما وعمقاً حيث ان الاسعار تعكس كافة </a:t>
            </a:r>
            <a:r>
              <a:rPr lang="ar-SA" u="sng" dirty="0">
                <a:latin typeface="Arial" panose="020B0604020202020204" pitchFamily="34" charset="0"/>
                <a:cs typeface="Arial" panose="020B0604020202020204" pitchFamily="34" charset="0"/>
              </a:rPr>
              <a:t>المعلومات العامة المتاحة</a:t>
            </a:r>
            <a:r>
              <a:rPr lang="ar-SA" dirty="0">
                <a:latin typeface="Arial" panose="020B0604020202020204" pitchFamily="34" charset="0"/>
                <a:cs typeface="Arial" panose="020B0604020202020204" pitchFamily="34" charset="0"/>
              </a:rPr>
              <a:t> عن الاوراق المالية بالاضافة </a:t>
            </a:r>
            <a:r>
              <a:rPr lang="ar-SA" u="sng" dirty="0">
                <a:latin typeface="Arial" panose="020B0604020202020204" pitchFamily="34" charset="0"/>
                <a:cs typeface="Arial" panose="020B0604020202020204" pitchFamily="34" charset="0"/>
              </a:rPr>
              <a:t>للمعلومات السوقية</a:t>
            </a:r>
            <a:r>
              <a:rPr lang="ar-SA" dirty="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يعد اكثر قبولاً من الشكل الضعيف والشكل القوي.</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طور </a:t>
            </a:r>
            <a:r>
              <a:rPr lang="en-US" dirty="0" smtClean="0">
                <a:latin typeface="Times New Roman" panose="02020603050405020304" pitchFamily="18" charset="0"/>
                <a:cs typeface="Times New Roman" panose="02020603050405020304" pitchFamily="18" charset="0"/>
              </a:rPr>
              <a:t>Fama</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نموذج لاختبار السوق مفترضاً أن أي سوق يميل الى الشكل شبه القوي من حيث الكفاءة اكثر من ميله الى الشكل الضعيف او الشكل القوي، ويعتمد نموذج </a:t>
            </a:r>
            <a:r>
              <a:rPr lang="en-US" dirty="0" smtClean="0">
                <a:latin typeface="Times New Roman" panose="02020603050405020304" pitchFamily="18" charset="0"/>
                <a:cs typeface="Times New Roman" panose="02020603050405020304" pitchFamily="18" charset="0"/>
              </a:rPr>
              <a:t>Fama</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على نموذج تسعير الاصول </a:t>
            </a:r>
            <a:r>
              <a:rPr lang="ar-SA" dirty="0" smtClean="0">
                <a:latin typeface="Arial" panose="020B0604020202020204" pitchFamily="34" charset="0"/>
                <a:cs typeface="Arial" panose="020B0604020202020204" pitchFamily="34" charset="0"/>
              </a:rPr>
              <a:t>الرأسمالية </a:t>
            </a:r>
            <a:r>
              <a:rPr lang="en-US" dirty="0" smtClean="0">
                <a:latin typeface="Times New Roman" panose="02020603050405020304" pitchFamily="18" charset="0"/>
                <a:cs typeface="Times New Roman" panose="02020603050405020304" pitchFamily="18" charset="0"/>
              </a:rPr>
              <a:t>CAPM</a:t>
            </a:r>
            <a:r>
              <a:rPr lang="ar-SA" dirty="0" smtClean="0">
                <a:latin typeface="Arial" panose="020B0604020202020204" pitchFamily="34" charset="0"/>
                <a:cs typeface="Arial" panose="020B0604020202020204" pitchFamily="34" charset="0"/>
              </a:rPr>
              <a:t>، </a:t>
            </a:r>
            <a:r>
              <a:rPr lang="ar-SA" dirty="0">
                <a:latin typeface="Arial" panose="020B0604020202020204" pitchFamily="34" charset="0"/>
                <a:cs typeface="Arial" panose="020B0604020202020204" pitchFamily="34" charset="0"/>
              </a:rPr>
              <a:t>الذي يستمد جذوره بدوره من فرضية مؤداها، ان المستثمر يبحث عن الفرص الاستثمارية التي تحقق له عوائد تتناسب مع المخاطر الملازمة للاوراق المالية المحققة لتلك العوائد.</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21</a:t>
            </a:fld>
            <a:endParaRPr lang="ar-SA"/>
          </a:p>
        </p:txBody>
      </p:sp>
    </p:spTree>
    <p:extLst>
      <p:ext uri="{BB962C8B-B14F-4D97-AF65-F5344CB8AC3E}">
        <p14:creationId xmlns:p14="http://schemas.microsoft.com/office/powerpoint/2010/main" xmlns="" val="971056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980728"/>
            <a:ext cx="7344932" cy="5184576"/>
          </a:xfrm>
        </p:spPr>
        <p:txBody>
          <a:bodyPr>
            <a:normAutofit lnSpcReduction="10000"/>
          </a:bodyPr>
          <a:lstStyle/>
          <a:p>
            <a:pPr marL="68580" indent="0">
              <a:buNone/>
            </a:pPr>
            <a:r>
              <a:rPr lang="ar-SA" b="1" dirty="0">
                <a:latin typeface="Arial" panose="020B0604020202020204" pitchFamily="34" charset="0"/>
                <a:cs typeface="Arial" panose="020B0604020202020204" pitchFamily="34" charset="0"/>
              </a:rPr>
              <a:t>فكرة نموذج </a:t>
            </a:r>
            <a:r>
              <a:rPr lang="ar-SA" b="1" dirty="0" smtClean="0">
                <a:latin typeface="Arial" panose="020B0604020202020204" pitchFamily="34" charset="0"/>
                <a:cs typeface="Arial" panose="020B0604020202020204" pitchFamily="34" charset="0"/>
              </a:rPr>
              <a:t>السوق: </a:t>
            </a:r>
          </a:p>
          <a:p>
            <a:pPr marL="68580" indent="0">
              <a:buNone/>
            </a:pPr>
            <a:endParaRPr lang="en-US" sz="1000" b="1" dirty="0" smtClean="0">
              <a:latin typeface="Times New Roman" panose="02020603050405020304" pitchFamily="18" charset="0"/>
              <a:cs typeface="Times New Roman" panose="02020603050405020304" pitchFamily="18" charset="0"/>
            </a:endParaRPr>
          </a:p>
          <a:p>
            <a:pPr marL="68580" indent="0" algn="ctr" rtl="0">
              <a:buNone/>
            </a:pPr>
            <a:r>
              <a:rPr lang="en-US" b="1" dirty="0" smtClean="0">
                <a:latin typeface="Times New Roman" panose="02020603050405020304" pitchFamily="18" charset="0"/>
                <a:cs typeface="Times New Roman" panose="02020603050405020304" pitchFamily="18" charset="0"/>
              </a:rPr>
              <a:t>Rit</a:t>
            </a:r>
            <a:r>
              <a:rPr lang="ar-SA" b="1"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Ai + Bi Rmt + E</a:t>
            </a:r>
          </a:p>
          <a:p>
            <a:pPr marL="68580" indent="0" algn="ctr" rtl="0">
              <a:buNone/>
            </a:pPr>
            <a:endParaRPr lang="en-US" sz="1000" dirty="0">
              <a:latin typeface="Times New Roman" panose="02020603050405020304" pitchFamily="18" charset="0"/>
              <a:cs typeface="Times New Roman" panose="02020603050405020304" pitchFamily="18" charset="0"/>
            </a:endParaRPr>
          </a:p>
          <a:p>
            <a:pPr marL="68580" indent="0">
              <a:buNone/>
            </a:pPr>
            <a:r>
              <a:rPr lang="en-US" b="1" dirty="0">
                <a:latin typeface="Times New Roman" panose="02020603050405020304" pitchFamily="18" charset="0"/>
                <a:cs typeface="Times New Roman" panose="02020603050405020304" pitchFamily="18" charset="0"/>
              </a:rPr>
              <a:t>Rit</a:t>
            </a:r>
            <a:r>
              <a:rPr lang="ar-SA" dirty="0">
                <a:latin typeface="Arial" panose="020B0604020202020204" pitchFamily="34" charset="0"/>
                <a:cs typeface="Arial" panose="020B0604020202020204" pitchFamily="34" charset="0"/>
              </a:rPr>
              <a:t> : العائد على الورقة المالية </a:t>
            </a:r>
            <a:r>
              <a:rPr lang="ar-SA"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i</a:t>
            </a:r>
            <a:r>
              <a:rPr lang="ar-SA" dirty="0">
                <a:latin typeface="Times New Roman" panose="02020603050405020304" pitchFamily="18" charset="0"/>
                <a:cs typeface="Times New Roman" panose="02020603050405020304" pitchFamily="18" charset="0"/>
              </a:rPr>
              <a:t>)</a:t>
            </a:r>
            <a:r>
              <a:rPr lang="ar-SA" dirty="0">
                <a:latin typeface="Arial" panose="020B0604020202020204" pitchFamily="34" charset="0"/>
                <a:cs typeface="Arial" panose="020B0604020202020204" pitchFamily="34" charset="0"/>
              </a:rPr>
              <a:t> خلال الفترة </a:t>
            </a:r>
            <a:r>
              <a:rPr lang="ar-SA"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t</a:t>
            </a:r>
            <a:r>
              <a:rPr lang="ar-SA"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68580" indent="0">
              <a:buNone/>
            </a:pPr>
            <a:r>
              <a:rPr lang="en-US" b="1" dirty="0">
                <a:latin typeface="Times New Roman" panose="02020603050405020304" pitchFamily="18" charset="0"/>
                <a:cs typeface="Times New Roman" panose="02020603050405020304" pitchFamily="18" charset="0"/>
              </a:rPr>
              <a:t>Ai</a:t>
            </a:r>
            <a:r>
              <a:rPr lang="ar-SA" dirty="0">
                <a:latin typeface="Arial" panose="020B0604020202020204" pitchFamily="34" charset="0"/>
                <a:cs typeface="Arial" panose="020B0604020202020204" pitchFamily="34" charset="0"/>
              </a:rPr>
              <a:t> : الجزء الثابت من عائد نفس الورقة</a:t>
            </a:r>
            <a:endParaRPr lang="en-US" dirty="0">
              <a:latin typeface="Arial" panose="020B0604020202020204" pitchFamily="34" charset="0"/>
              <a:cs typeface="Arial" panose="020B0604020202020204" pitchFamily="34" charset="0"/>
            </a:endParaRPr>
          </a:p>
          <a:p>
            <a:pPr marL="68580" indent="0">
              <a:buNone/>
            </a:pPr>
            <a:r>
              <a:rPr lang="en-US" b="1" dirty="0">
                <a:latin typeface="Times New Roman" panose="02020603050405020304" pitchFamily="18" charset="0"/>
                <a:cs typeface="Times New Roman" panose="02020603050405020304" pitchFamily="18" charset="0"/>
              </a:rPr>
              <a:t>Bi</a:t>
            </a:r>
            <a:r>
              <a:rPr lang="ar-SA" dirty="0">
                <a:latin typeface="Arial" panose="020B0604020202020204" pitchFamily="34" charset="0"/>
                <a:cs typeface="Arial" panose="020B0604020202020204" pitchFamily="34" charset="0"/>
              </a:rPr>
              <a:t> : معامل انحدار الورقة المالي على عائد السوق</a:t>
            </a:r>
            <a:endParaRPr lang="en-US" dirty="0">
              <a:latin typeface="Arial" panose="020B0604020202020204" pitchFamily="34" charset="0"/>
              <a:cs typeface="Arial" panose="020B0604020202020204" pitchFamily="34" charset="0"/>
            </a:endParaRPr>
          </a:p>
          <a:p>
            <a:pPr marL="68580" indent="0">
              <a:buNone/>
            </a:pPr>
            <a:r>
              <a:rPr lang="en-US" b="1" dirty="0">
                <a:latin typeface="Times New Roman" panose="02020603050405020304" pitchFamily="18" charset="0"/>
                <a:cs typeface="Times New Roman" panose="02020603050405020304" pitchFamily="18" charset="0"/>
              </a:rPr>
              <a:t>Rmt</a:t>
            </a:r>
            <a:r>
              <a:rPr lang="ar-SA" dirty="0">
                <a:latin typeface="Arial" panose="020B0604020202020204" pitchFamily="34" charset="0"/>
                <a:cs typeface="Arial" panose="020B0604020202020204" pitchFamily="34" charset="0"/>
              </a:rPr>
              <a:t> : العائد على السوق ككل </a:t>
            </a:r>
            <a:r>
              <a:rPr lang="ar-SA" dirty="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m</a:t>
            </a:r>
            <a:r>
              <a:rPr lang="ar-SA" dirty="0">
                <a:latin typeface="Times New Roman" panose="02020603050405020304" pitchFamily="18" charset="0"/>
                <a:cs typeface="Times New Roman" panose="02020603050405020304" pitchFamily="18" charset="0"/>
              </a:rPr>
              <a:t>) </a:t>
            </a:r>
            <a:r>
              <a:rPr lang="ar-SA" dirty="0">
                <a:latin typeface="Arial" panose="020B0604020202020204" pitchFamily="34" charset="0"/>
                <a:cs typeface="Arial" panose="020B0604020202020204" pitchFamily="34" charset="0"/>
              </a:rPr>
              <a:t>خلال افترة </a:t>
            </a:r>
            <a:r>
              <a:rPr lang="en-US" b="1" dirty="0">
                <a:latin typeface="Times New Roman" panose="02020603050405020304" pitchFamily="18" charset="0"/>
                <a:cs typeface="Times New Roman" panose="02020603050405020304" pitchFamily="18" charset="0"/>
              </a:rPr>
              <a:t>(t)</a:t>
            </a:r>
            <a:endParaRPr lang="en-US" dirty="0">
              <a:latin typeface="Times New Roman" panose="02020603050405020304" pitchFamily="18" charset="0"/>
              <a:cs typeface="Times New Roman" panose="02020603050405020304" pitchFamily="18" charset="0"/>
            </a:endParaRPr>
          </a:p>
          <a:p>
            <a:pPr marL="68580" indent="0">
              <a:buNone/>
            </a:pPr>
            <a:r>
              <a:rPr lang="en-US" b="1" dirty="0">
                <a:latin typeface="Times New Roman" panose="02020603050405020304" pitchFamily="18" charset="0"/>
                <a:cs typeface="Times New Roman" panose="02020603050405020304" pitchFamily="18" charset="0"/>
              </a:rPr>
              <a:t>E</a:t>
            </a:r>
            <a:r>
              <a:rPr lang="ar-SA" dirty="0">
                <a:latin typeface="Arial" panose="020B0604020202020204" pitchFamily="34" charset="0"/>
                <a:cs typeface="Arial" panose="020B0604020202020204" pitchFamily="34" charset="0"/>
              </a:rPr>
              <a:t> : بواقي الانحدار، وتمثل الجزء الغير المتوقع من العائد عن </a:t>
            </a:r>
            <a:r>
              <a:rPr lang="ar-SA" dirty="0" smtClean="0">
                <a:latin typeface="Arial" panose="020B0604020202020204" pitchFamily="34" charset="0"/>
                <a:cs typeface="Arial" panose="020B0604020202020204" pitchFamily="34" charset="0"/>
              </a:rPr>
              <a:t>الفترة</a:t>
            </a:r>
          </a:p>
          <a:p>
            <a:pPr marL="68580" indent="0">
              <a:buNone/>
            </a:pPr>
            <a:endParaRPr lang="ar-SA" sz="11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ar-SA" dirty="0" smtClean="0">
                <a:latin typeface="Arial" panose="020B0604020202020204" pitchFamily="34" charset="0"/>
                <a:cs typeface="Arial" panose="020B0604020202020204" pitchFamily="34" charset="0"/>
              </a:rPr>
              <a:t>الفرق بين تحرك السوق ككل (معلومات السوق) وتحرك سعر الورقة المالية تبعا للمعلومة المنشورة (معلومات عامة) هو العائد غير العادي.</a:t>
            </a: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استخدام هذا النموذج بشكل موسع في الدراسات المحاسبية لاختبار أثر المعلومات المحاسبية المنشورة في تاريخ محدد على سعر الورقة المالية</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22</a:t>
            </a:fld>
            <a:endParaRPr lang="ar-SA"/>
          </a:p>
        </p:txBody>
      </p:sp>
    </p:spTree>
    <p:extLst>
      <p:ext uri="{BB962C8B-B14F-4D97-AF65-F5344CB8AC3E}">
        <p14:creationId xmlns:p14="http://schemas.microsoft.com/office/powerpoint/2010/main" xmlns="" val="25967556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r"/>
            <a:r>
              <a:rPr lang="ar-SA" sz="2400" u="sng" dirty="0">
                <a:latin typeface="Arial" panose="020B0604020202020204" pitchFamily="34" charset="0"/>
                <a:cs typeface="Arial" panose="020B0604020202020204" pitchFamily="34" charset="0"/>
              </a:rPr>
              <a:t>دراسات السوق شبه القوي المعتمدة على نموذج السوق تنقسم على مجموعتين من الدراسات</a:t>
            </a:r>
            <a:r>
              <a:rPr lang="ar-SA" sz="2400" u="sng" dirty="0" smtClean="0">
                <a:latin typeface="Arial" panose="020B0604020202020204" pitchFamily="34" charset="0"/>
                <a:cs typeface="Arial" panose="020B0604020202020204" pitchFamily="34" charset="0"/>
              </a:rPr>
              <a:t>:</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68580" indent="0">
              <a:buNone/>
            </a:pPr>
            <a:r>
              <a:rPr lang="ar-SA" dirty="0" smtClean="0">
                <a:latin typeface="Arial" panose="020B0604020202020204" pitchFamily="34" charset="0"/>
                <a:cs typeface="Arial" panose="020B0604020202020204" pitchFamily="34" charset="0"/>
              </a:rPr>
              <a:t>المجموعة الأولى: دراسات الملائمة: </a:t>
            </a:r>
            <a:r>
              <a:rPr lang="ar-SA" dirty="0">
                <a:latin typeface="Arial" panose="020B0604020202020204" pitchFamily="34" charset="0"/>
                <a:cs typeface="Arial" panose="020B0604020202020204" pitchFamily="34" charset="0"/>
              </a:rPr>
              <a:t>وهي الدراسات التي تتوقع بالعوائد أو الأسعار المستقبلية من خلال المعلومات العامة المنشورة، وتعتمد الدراسات على أسلوب السلاسل الزمنية، ويعتمد بعضها الآخر على التحليل القطاعي.</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المجموعة </a:t>
            </a:r>
            <a:r>
              <a:rPr lang="ar-SA" dirty="0" smtClean="0">
                <a:latin typeface="Arial" panose="020B0604020202020204" pitchFamily="34" charset="0"/>
                <a:cs typeface="Arial" panose="020B0604020202020204" pitchFamily="34" charset="0"/>
              </a:rPr>
              <a:t>الثانية: دراسات </a:t>
            </a:r>
            <a:r>
              <a:rPr lang="ar-SA" dirty="0">
                <a:latin typeface="Arial" panose="020B0604020202020204" pitchFamily="34" charset="0"/>
                <a:cs typeface="Arial" panose="020B0604020202020204" pitchFamily="34" charset="0"/>
              </a:rPr>
              <a:t>الحدث: وتختبر العائد غير العادي المحقق تبعاً لحدث معين، والحدث هنا هو نشر المعلومات العامة.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23</a:t>
            </a:fld>
            <a:endParaRPr lang="ar-SA"/>
          </a:p>
        </p:txBody>
      </p:sp>
    </p:spTree>
    <p:extLst>
      <p:ext uri="{BB962C8B-B14F-4D97-AF65-F5344CB8AC3E}">
        <p14:creationId xmlns:p14="http://schemas.microsoft.com/office/powerpoint/2010/main" xmlns="" val="26922401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268760"/>
            <a:ext cx="7024744" cy="529128"/>
          </a:xfrm>
        </p:spPr>
        <p:txBody>
          <a:bodyPr>
            <a:normAutofit/>
          </a:bodyPr>
          <a:lstStyle/>
          <a:p>
            <a:pPr algn="r"/>
            <a:r>
              <a:rPr lang="ar-SA" sz="2600" b="1" u="sng" dirty="0" smtClean="0">
                <a:latin typeface="Arial" panose="020B0604020202020204" pitchFamily="34" charset="0"/>
                <a:cs typeface="Arial" panose="020B0604020202020204" pitchFamily="34" charset="0"/>
              </a:rPr>
              <a:t>3/ الشكل القوي: </a:t>
            </a:r>
            <a:endParaRPr lang="ar-SA" sz="2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1047" y="1988840"/>
            <a:ext cx="6777317" cy="3508977"/>
          </a:xfrm>
        </p:spPr>
        <p:txBody>
          <a:bodyPr/>
          <a:lstStyle/>
          <a:p>
            <a:pPr marL="68580" lvl="0" indent="0">
              <a:buNone/>
            </a:pPr>
            <a:r>
              <a:rPr lang="ar-SA" dirty="0">
                <a:latin typeface="Arial" panose="020B0604020202020204" pitchFamily="34" charset="0"/>
                <a:cs typeface="Arial" panose="020B0604020202020204" pitchFamily="34" charset="0"/>
              </a:rPr>
              <a:t>أسعار الاسهم تعكس بصورة شبه تامة كل المعلومات المتاحة عن الأوراق المالية سواء </a:t>
            </a:r>
            <a:r>
              <a:rPr lang="ar-SA" u="sng" dirty="0">
                <a:latin typeface="Arial" panose="020B0604020202020204" pitchFamily="34" charset="0"/>
                <a:cs typeface="Arial" panose="020B0604020202020204" pitchFamily="34" charset="0"/>
              </a:rPr>
              <a:t>معلومات عن السوق أو معلومات عامة عن الشركة أو معلومات خاصة عنه</a:t>
            </a:r>
            <a:r>
              <a:rPr lang="ar-SA" dirty="0">
                <a:latin typeface="Arial" panose="020B0604020202020204" pitchFamily="34" charset="0"/>
                <a:cs typeface="Arial" panose="020B0604020202020204" pitchFamily="34" charset="0"/>
              </a:rPr>
              <a:t>ا</a:t>
            </a:r>
            <a:r>
              <a:rPr lang="ar-SA" dirty="0" smtClean="0">
                <a:latin typeface="Arial" panose="020B0604020202020204" pitchFamily="34" charset="0"/>
                <a:cs typeface="Arial" panose="020B0604020202020204" pitchFamily="34" charset="0"/>
              </a:rPr>
              <a:t>.</a:t>
            </a:r>
          </a:p>
          <a:p>
            <a:pPr marL="68580" lvl="0" indent="0">
              <a:buNone/>
            </a:pPr>
            <a:endParaRPr lang="en-US" sz="1000" dirty="0">
              <a:latin typeface="Arial" panose="020B0604020202020204" pitchFamily="34" charset="0"/>
              <a:cs typeface="Arial" panose="020B0604020202020204" pitchFamily="34" charset="0"/>
            </a:endParaRPr>
          </a:p>
          <a:p>
            <a:pPr marL="68580" lvl="0" indent="0">
              <a:buNone/>
            </a:pPr>
            <a:r>
              <a:rPr lang="ar-SA" dirty="0">
                <a:latin typeface="Arial" panose="020B0604020202020204" pitchFamily="34" charset="0"/>
                <a:cs typeface="Arial" panose="020B0604020202020204" pitchFamily="34" charset="0"/>
              </a:rPr>
              <a:t>المعلومات </a:t>
            </a:r>
            <a:r>
              <a:rPr lang="ar-SA" dirty="0" smtClean="0">
                <a:latin typeface="Arial" panose="020B0604020202020204" pitchFamily="34" charset="0"/>
                <a:cs typeface="Arial" panose="020B0604020202020204" pitchFamily="34" charset="0"/>
              </a:rPr>
              <a:t>الخاصة       </a:t>
            </a:r>
            <a:r>
              <a:rPr lang="ar-SA" dirty="0">
                <a:latin typeface="Arial" panose="020B0604020202020204" pitchFamily="34" charset="0"/>
                <a:cs typeface="Arial" panose="020B0604020202020204" pitchFamily="34" charset="0"/>
              </a:rPr>
              <a:t>تكون لكافة المتعاملين او قطاع عريض منهم القدرة على الوصول الى المعلومات الخاصة وهذه المعلومات ليست حكراً على أحد ولا تحقق لهم عوائد غير عادية بصفة دائمة.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24</a:t>
            </a:fld>
            <a:endParaRPr lang="ar-SA"/>
          </a:p>
        </p:txBody>
      </p:sp>
      <p:cxnSp>
        <p:nvCxnSpPr>
          <p:cNvPr id="5" name="Straight Arrow Connector 4"/>
          <p:cNvCxnSpPr/>
          <p:nvPr/>
        </p:nvCxnSpPr>
        <p:spPr>
          <a:xfrm flipH="1">
            <a:off x="5436096" y="3645024"/>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23591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685880"/>
          </a:xfrm>
        </p:spPr>
        <p:txBody>
          <a:bodyPr>
            <a:normAutofit/>
          </a:bodyPr>
          <a:lstStyle/>
          <a:p>
            <a:pPr marL="342900" indent="-342900" algn="r">
              <a:buFont typeface="Wingdings" panose="05000000000000000000" pitchFamily="2" charset="2"/>
              <a:buChar char="§"/>
            </a:pPr>
            <a:r>
              <a:rPr lang="ar-SA" sz="2400" u="sng" dirty="0">
                <a:latin typeface="Arial" panose="020B0604020202020204" pitchFamily="34" charset="0"/>
                <a:cs typeface="Arial" panose="020B0604020202020204" pitchFamily="34" charset="0"/>
              </a:rPr>
              <a:t>الدراسات التي اختبرت فرضية الشكل القوي : </a:t>
            </a:r>
          </a:p>
        </p:txBody>
      </p:sp>
      <p:sp>
        <p:nvSpPr>
          <p:cNvPr id="3" name="Content Placeholder 2"/>
          <p:cNvSpPr>
            <a:spLocks noGrp="1"/>
          </p:cNvSpPr>
          <p:nvPr>
            <p:ph idx="1"/>
          </p:nvPr>
        </p:nvSpPr>
        <p:spPr>
          <a:xfrm>
            <a:off x="899592" y="1772816"/>
            <a:ext cx="7200800" cy="4104456"/>
          </a:xfrm>
        </p:spPr>
        <p:txBody>
          <a:bodyPr>
            <a:normAutofit lnSpcReduction="10000"/>
          </a:bodyPr>
          <a:lstStyle/>
          <a:p>
            <a:pPr marL="68580" indent="0">
              <a:buNone/>
            </a:pPr>
            <a:r>
              <a:rPr lang="ar-SA" dirty="0" smtClean="0">
                <a:latin typeface="Arial" panose="020B0604020202020204" pitchFamily="34" charset="0"/>
                <a:cs typeface="Arial" panose="020B0604020202020204" pitchFamily="34" charset="0"/>
              </a:rPr>
              <a:t>اختبارات </a:t>
            </a:r>
            <a:r>
              <a:rPr lang="ar-SA" dirty="0">
                <a:latin typeface="Arial" panose="020B0604020202020204" pitchFamily="34" charset="0"/>
                <a:cs typeface="Arial" panose="020B0604020202020204" pitchFamily="34" charset="0"/>
              </a:rPr>
              <a:t>المعلومات الداخلية : المعلومات التي تتاح عن الشركة لمجموعة محدودة من المستثمرين دون غيرهم</a:t>
            </a:r>
            <a:r>
              <a:rPr lang="ar-SA" dirty="0" smtClean="0">
                <a:latin typeface="Arial" panose="020B0604020202020204" pitchFamily="34" charset="0"/>
                <a:cs typeface="Arial" panose="020B0604020202020204" pitchFamily="34" charset="0"/>
              </a:rPr>
              <a:t>.</a:t>
            </a:r>
          </a:p>
          <a:p>
            <a:pPr marL="68580" indent="0">
              <a:buNone/>
            </a:pPr>
            <a:endParaRPr lang="en-US" sz="1000" i="1"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b="1" dirty="0">
                <a:latin typeface="Arial" panose="020B0604020202020204" pitchFamily="34" charset="0"/>
                <a:cs typeface="Arial" panose="020B0604020202020204" pitchFamily="34" charset="0"/>
              </a:rPr>
              <a:t>وتتوقف هذه الحالة على ثلاثة عوامل رئيسية : </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وجود مجموعات مميزة من المستثمرين لها صلة قوية بالشركة تستطيع من خلالها الوصول الى المعلومات غير العامة (لا يمكن السيطرة عليها).</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قدرة هذه المجموعة على التداول على الاوراق المالية دون ضوابط رقابية بها (يمكن </a:t>
            </a:r>
            <a:r>
              <a:rPr lang="ar-SA" dirty="0" smtClean="0">
                <a:latin typeface="Arial" panose="020B0604020202020204" pitchFamily="34" charset="0"/>
                <a:cs typeface="Arial" panose="020B0604020202020204" pitchFamily="34" charset="0"/>
              </a:rPr>
              <a:t>السيطرة </a:t>
            </a:r>
            <a:r>
              <a:rPr lang="ar-SA" dirty="0">
                <a:latin typeface="Arial" panose="020B0604020202020204" pitchFamily="34" charset="0"/>
                <a:cs typeface="Arial" panose="020B0604020202020204" pitchFamily="34" charset="0"/>
              </a:rPr>
              <a:t>عليها).</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عدم وجود اجراءات عقابية في حالة تسريب المعلومات للآخرين او التلاعب بها (يمكن السيطرة عليها).</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25</a:t>
            </a:fld>
            <a:endParaRPr lang="ar-SA"/>
          </a:p>
        </p:txBody>
      </p:sp>
    </p:spTree>
    <p:extLst>
      <p:ext uri="{BB962C8B-B14F-4D97-AF65-F5344CB8AC3E}">
        <p14:creationId xmlns:p14="http://schemas.microsoft.com/office/powerpoint/2010/main" xmlns="" val="2097829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700808"/>
            <a:ext cx="7416824" cy="3508977"/>
          </a:xfrm>
        </p:spPr>
        <p:txBody>
          <a:bodyPr/>
          <a:lstStyle/>
          <a:p>
            <a:pPr>
              <a:buFont typeface="Wingdings" panose="05000000000000000000" pitchFamily="2" charset="2"/>
              <a:buChar char="§"/>
            </a:pPr>
            <a:r>
              <a:rPr lang="ar-SA" b="1" dirty="0">
                <a:latin typeface="Arial" panose="020B0604020202020204" pitchFamily="34" charset="0"/>
                <a:cs typeface="Arial" panose="020B0604020202020204" pitchFamily="34" charset="0"/>
              </a:rPr>
              <a:t>وقد ركزت الدراسات المحاسبية في هذا الخصوص على 4 </a:t>
            </a:r>
            <a:r>
              <a:rPr lang="ar-SA" b="1" dirty="0" smtClean="0">
                <a:latin typeface="Arial" panose="020B0604020202020204" pitchFamily="34" charset="0"/>
                <a:cs typeface="Arial" panose="020B0604020202020204" pitchFamily="34" charset="0"/>
              </a:rPr>
              <a:t>مجموعات: </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الاطراف الداخلية بالشركة، كالادارة والمراجع.</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اعضاء تنظيم السوق كالعاملين بهيئة السوق والوسطاء ووكلاء الحفظ والايداع.</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مديرو المحافظ والمحللون الماليون.</a:t>
            </a:r>
            <a:endParaRPr lang="en-US" dirty="0">
              <a:latin typeface="Arial" panose="020B0604020202020204" pitchFamily="34" charset="0"/>
              <a:cs typeface="Arial" panose="020B0604020202020204" pitchFamily="34" charset="0"/>
            </a:endParaRPr>
          </a:p>
          <a:p>
            <a:pPr marL="525780" lvl="0" indent="-457200">
              <a:buFont typeface="+mj-lt"/>
              <a:buAutoNum type="arabicPeriod"/>
            </a:pPr>
            <a:r>
              <a:rPr lang="ar-SA" dirty="0">
                <a:latin typeface="Arial" panose="020B0604020202020204" pitchFamily="34" charset="0"/>
                <a:cs typeface="Arial" panose="020B0604020202020204" pitchFamily="34" charset="0"/>
              </a:rPr>
              <a:t>كبار حمة الاسهم من الافراد والمؤسسات.</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26</a:t>
            </a:fld>
            <a:endParaRPr lang="ar-SA"/>
          </a:p>
        </p:txBody>
      </p:sp>
    </p:spTree>
    <p:extLst>
      <p:ext uri="{BB962C8B-B14F-4D97-AF65-F5344CB8AC3E}">
        <p14:creationId xmlns:p14="http://schemas.microsoft.com/office/powerpoint/2010/main" xmlns="" val="29472548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08720"/>
            <a:ext cx="7240650" cy="1143000"/>
          </a:xfrm>
        </p:spPr>
        <p:txBody>
          <a:bodyPr>
            <a:normAutofit/>
          </a:bodyPr>
          <a:lstStyle/>
          <a:p>
            <a:pPr algn="r"/>
            <a:r>
              <a:rPr lang="ar-SA" sz="3200" b="1" u="sng" dirty="0" smtClean="0">
                <a:latin typeface="Arial" panose="020B0604020202020204" pitchFamily="34" charset="0"/>
                <a:cs typeface="Arial" panose="020B0604020202020204" pitchFamily="34" charset="0"/>
              </a:rPr>
              <a:t>2-3 كفاءة </a:t>
            </a:r>
            <a:r>
              <a:rPr lang="ar-SA" sz="3200" b="1" u="sng" dirty="0">
                <a:latin typeface="Arial" panose="020B0604020202020204" pitchFamily="34" charset="0"/>
                <a:cs typeface="Arial" panose="020B0604020202020204" pitchFamily="34" charset="0"/>
              </a:rPr>
              <a:t>السوق ككل وكفاءة السوق بالنسبة لورقة مالية معينة : </a:t>
            </a:r>
            <a:endParaRPr lang="ar-SA" sz="32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2204864"/>
            <a:ext cx="7848872" cy="4032448"/>
          </a:xfrm>
        </p:spPr>
        <p:txBody>
          <a:bodyPr>
            <a:normAutofit fontScale="92500"/>
          </a:bodyPr>
          <a:lstStyle/>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القبول بمنطق الكفاءة الاقتصادية على حساب الكفاءة الكاملة للسوق يجعلنا نسلم بإمكانية كفاءة السوق بوصفه كلا مع عدم كفاءته بالنسبة لورقة مالية معينة، أو </a:t>
            </a:r>
            <a:r>
              <a:rPr lang="ar-SA" sz="2600" dirty="0" smtClean="0">
                <a:latin typeface="Arial" panose="020B0604020202020204" pitchFamily="34" charset="0"/>
                <a:cs typeface="Arial" panose="020B0604020202020204" pitchFamily="34" charset="0"/>
              </a:rPr>
              <a:t>كفاءته لعدد محدود من </a:t>
            </a:r>
            <a:r>
              <a:rPr lang="ar-SA" sz="2600" dirty="0">
                <a:latin typeface="Arial" panose="020B0604020202020204" pitchFamily="34" charset="0"/>
                <a:cs typeface="Arial" panose="020B0604020202020204" pitchFamily="34" charset="0"/>
              </a:rPr>
              <a:t>الأوراق </a:t>
            </a:r>
            <a:r>
              <a:rPr lang="ar-SA" sz="2600" dirty="0" smtClean="0">
                <a:latin typeface="Arial" panose="020B0604020202020204" pitchFamily="34" charset="0"/>
                <a:cs typeface="Arial" panose="020B0604020202020204" pitchFamily="34" charset="0"/>
              </a:rPr>
              <a:t>المالية دون بقية الأوراق المتداولة.</a:t>
            </a:r>
            <a:endParaRPr lang="en-US" sz="26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فالأساس في الكفاءة هو وجود عدد كبير من المتعاملين الساعين الى تحقيق أقصى أرباح ممكنة، لذا فإن </a:t>
            </a:r>
            <a:r>
              <a:rPr lang="ar-SA" sz="2600" u="sng" dirty="0">
                <a:latin typeface="Arial" panose="020B0604020202020204" pitchFamily="34" charset="0"/>
                <a:cs typeface="Arial" panose="020B0604020202020204" pitchFamily="34" charset="0"/>
              </a:rPr>
              <a:t>هدف تحقيق الربح يدفع المتعاملين </a:t>
            </a:r>
            <a:r>
              <a:rPr lang="ar-SA" sz="2600" u="sng" dirty="0" smtClean="0">
                <a:latin typeface="Arial" panose="020B0604020202020204" pitchFamily="34" charset="0"/>
                <a:cs typeface="Arial" panose="020B0604020202020204" pitchFamily="34" charset="0"/>
              </a:rPr>
              <a:t>إلى: </a:t>
            </a:r>
            <a:endParaRPr lang="en-US" sz="2600" u="sng"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تطوير قدراتهم على تحليل المعلومات وتعلم كيفية الافادة منها لتحديد وزنها الحقيقي في التاثير على سعر السهم.</a:t>
            </a:r>
            <a:endParaRPr lang="en-US" sz="2600"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البحث المستمر عن المعلومات الجديدة سواء كانت تلك المعلومات جيدة أو سيئة، مع استعدادهم لتحمل تكاليف معينة للوصول إلى المعلومات.</a:t>
            </a:r>
            <a:endParaRPr lang="en-US" sz="26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27</a:t>
            </a:fld>
            <a:endParaRPr lang="ar-SA"/>
          </a:p>
        </p:txBody>
      </p:sp>
    </p:spTree>
    <p:extLst>
      <p:ext uri="{BB962C8B-B14F-4D97-AF65-F5344CB8AC3E}">
        <p14:creationId xmlns:p14="http://schemas.microsoft.com/office/powerpoint/2010/main" xmlns="" val="2092660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052736"/>
            <a:ext cx="7488832" cy="5184576"/>
          </a:xfrm>
        </p:spPr>
        <p:txBody>
          <a:bodyPr>
            <a:normAutofit fontScale="92500" lnSpcReduction="10000"/>
          </a:bodyPr>
          <a:lstStyle/>
          <a:p>
            <a:pPr marL="68580" indent="0">
              <a:buNone/>
            </a:pPr>
            <a:r>
              <a:rPr lang="ar-SA" sz="2800" b="1" dirty="0">
                <a:latin typeface="Arial" panose="020B0604020202020204" pitchFamily="34" charset="0"/>
                <a:cs typeface="Arial" panose="020B0604020202020204" pitchFamily="34" charset="0"/>
              </a:rPr>
              <a:t>هل يهتم كل المستثمرين بجميع الأوراق المالية المقيدة في السوق؟ </a:t>
            </a:r>
            <a:endParaRPr lang="en-US" sz="1200" dirty="0">
              <a:latin typeface="Arial" panose="020B0604020202020204" pitchFamily="34" charset="0"/>
              <a:cs typeface="Arial" panose="020B0604020202020204" pitchFamily="34" charset="0"/>
            </a:endParaRPr>
          </a:p>
          <a:p>
            <a:pPr marL="68580" indent="0">
              <a:buNone/>
            </a:pPr>
            <a:r>
              <a:rPr lang="ar-SA" sz="2800" b="1" dirty="0">
                <a:latin typeface="Arial" panose="020B0604020202020204" pitchFamily="34" charset="0"/>
                <a:cs typeface="Arial" panose="020B0604020202020204" pitchFamily="34" charset="0"/>
              </a:rPr>
              <a:t>لا </a:t>
            </a:r>
            <a:r>
              <a:rPr lang="ar-SA" sz="2800" b="1" dirty="0" smtClean="0">
                <a:latin typeface="Arial" panose="020B0604020202020204" pitchFamily="34" charset="0"/>
                <a:cs typeface="Arial" panose="020B0604020202020204" pitchFamily="34" charset="0"/>
              </a:rPr>
              <a:t>، والأسباب: </a:t>
            </a:r>
            <a:endParaRPr lang="en-US" sz="2800" dirty="0">
              <a:latin typeface="Arial" panose="020B0604020202020204" pitchFamily="34" charset="0"/>
              <a:cs typeface="Arial" panose="020B0604020202020204" pitchFamily="34" charset="0"/>
            </a:endParaRPr>
          </a:p>
          <a:p>
            <a:pPr marL="582930" lvl="0" indent="-514350">
              <a:buFont typeface="+mj-lt"/>
              <a:buAutoNum type="arabicPeriod"/>
            </a:pPr>
            <a:r>
              <a:rPr lang="ar-SA" sz="2800" u="sng" dirty="0" smtClean="0">
                <a:latin typeface="Arial" panose="020B0604020202020204" pitchFamily="34" charset="0"/>
                <a:cs typeface="Arial" panose="020B0604020202020204" pitchFamily="34" charset="0"/>
              </a:rPr>
              <a:t>المحفظة</a:t>
            </a:r>
            <a:r>
              <a:rPr lang="ar-SA" sz="2800" dirty="0" smtClean="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فكل مستثمر في وقت معين أو خلال فترة معينة يهتم بعدد محدود من الأوراق المالية ويتابع أخبارها ويتخذ قرارات استثمارية متعلقة بها سواء بالبيع أو بالشراء أو بالاحتفاظ.</a:t>
            </a:r>
            <a:endParaRPr lang="en-US" sz="2800" dirty="0">
              <a:latin typeface="Arial" panose="020B0604020202020204" pitchFamily="34" charset="0"/>
              <a:cs typeface="Arial" panose="020B0604020202020204" pitchFamily="34" charset="0"/>
            </a:endParaRPr>
          </a:p>
          <a:p>
            <a:pPr marL="582930" lvl="0" indent="-514350">
              <a:buFont typeface="+mj-lt"/>
              <a:buAutoNum type="arabicPeriod"/>
            </a:pPr>
            <a:r>
              <a:rPr lang="ar-SA" sz="2800" u="sng" dirty="0">
                <a:latin typeface="Arial" panose="020B0604020202020204" pitchFamily="34" charset="0"/>
                <a:cs typeface="Arial" panose="020B0604020202020204" pitchFamily="34" charset="0"/>
              </a:rPr>
              <a:t>القدرات </a:t>
            </a:r>
            <a:r>
              <a:rPr lang="ar-SA" sz="2800" u="sng" dirty="0" smtClean="0">
                <a:latin typeface="Arial" panose="020B0604020202020204" pitchFamily="34" charset="0"/>
                <a:cs typeface="Arial" panose="020B0604020202020204" pitchFamily="34" charset="0"/>
              </a:rPr>
              <a:t>التحليلية</a:t>
            </a:r>
            <a:r>
              <a:rPr lang="ar-SA" sz="2800" dirty="0" smtClean="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ليس لدى المستثمر الطاقة أو القدرة التحليلية التي تلاحق أخبار كل الأوراق المالية الداخلة في المحفظة، كما لا يستطيع أن يقوم بتحليل كم كبير من المعلومات ترتبط بكل ورقة مالية. وينطبق الوضع نفسه على  المتعاملين من المؤسسات وصنناديق الاستثمار.</a:t>
            </a:r>
            <a:endParaRPr lang="en-US" sz="2800" dirty="0">
              <a:latin typeface="Arial" panose="020B0604020202020204" pitchFamily="34" charset="0"/>
              <a:cs typeface="Arial" panose="020B0604020202020204" pitchFamily="34" charset="0"/>
            </a:endParaRPr>
          </a:p>
          <a:p>
            <a:pPr marL="582930" lvl="0" indent="-514350">
              <a:buFont typeface="+mj-lt"/>
              <a:buAutoNum type="arabicPeriod"/>
            </a:pPr>
            <a:r>
              <a:rPr lang="ar-SA" sz="2800" u="sng" dirty="0">
                <a:latin typeface="Arial" panose="020B0604020202020204" pitchFamily="34" charset="0"/>
                <a:cs typeface="Arial" panose="020B0604020202020204" pitchFamily="34" charset="0"/>
              </a:rPr>
              <a:t>اختلاف </a:t>
            </a:r>
            <a:r>
              <a:rPr lang="ar-SA" sz="2800" u="sng" dirty="0" smtClean="0">
                <a:latin typeface="Arial" panose="020B0604020202020204" pitchFamily="34" charset="0"/>
                <a:cs typeface="Arial" panose="020B0604020202020204" pitchFamily="34" charset="0"/>
              </a:rPr>
              <a:t>الافق </a:t>
            </a:r>
            <a:r>
              <a:rPr lang="ar-SA" sz="2800" u="sng" dirty="0">
                <a:latin typeface="Arial" panose="020B0604020202020204" pitchFamily="34" charset="0"/>
                <a:cs typeface="Arial" panose="020B0604020202020204" pitchFamily="34" charset="0"/>
              </a:rPr>
              <a:t>الاستثماري بالنسبة للعائد </a:t>
            </a:r>
            <a:r>
              <a:rPr lang="ar-SA" sz="2800" u="sng" dirty="0" smtClean="0">
                <a:latin typeface="Arial" panose="020B0604020202020204" pitchFamily="34" charset="0"/>
                <a:cs typeface="Arial" panose="020B0604020202020204" pitchFamily="34" charset="0"/>
              </a:rPr>
              <a:t>والمخاطرة</a:t>
            </a:r>
            <a:r>
              <a:rPr lang="ar-SA" sz="2800" dirty="0" smtClean="0">
                <a:latin typeface="Arial" panose="020B0604020202020204" pitchFamily="34" charset="0"/>
                <a:cs typeface="Arial" panose="020B0604020202020204" pitchFamily="34" charset="0"/>
              </a:rPr>
              <a:t>: </a:t>
            </a:r>
            <a:r>
              <a:rPr lang="ar-SA" sz="2800" dirty="0">
                <a:latin typeface="Arial" panose="020B0604020202020204" pitchFamily="34" charset="0"/>
                <a:cs typeface="Arial" panose="020B0604020202020204" pitchFamily="34" charset="0"/>
              </a:rPr>
              <a:t>ان المتعاملون يصنفون السوق الى قطاعات من حيث العائد والمخاطرة.</a:t>
            </a:r>
            <a:endParaRPr lang="en-US" sz="28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28</a:t>
            </a:fld>
            <a:endParaRPr lang="ar-SA"/>
          </a:p>
        </p:txBody>
      </p:sp>
    </p:spTree>
    <p:extLst>
      <p:ext uri="{BB962C8B-B14F-4D97-AF65-F5344CB8AC3E}">
        <p14:creationId xmlns:p14="http://schemas.microsoft.com/office/powerpoint/2010/main" xmlns="" val="42319262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1136"/>
          </a:xfrm>
        </p:spPr>
        <p:txBody>
          <a:bodyPr>
            <a:normAutofit/>
          </a:bodyPr>
          <a:lstStyle/>
          <a:p>
            <a:pPr marL="457200" indent="-457200" algn="r">
              <a:buFont typeface="Wingdings" panose="05000000000000000000" pitchFamily="2" charset="2"/>
              <a:buChar char="q"/>
            </a:pPr>
            <a:r>
              <a:rPr lang="ar-SA" sz="2600" b="1" u="sng" dirty="0">
                <a:latin typeface="Arial" panose="020B0604020202020204" pitchFamily="34" charset="0"/>
                <a:cs typeface="Arial" panose="020B0604020202020204" pitchFamily="34" charset="0"/>
              </a:rPr>
              <a:t>علاقة حجم الشركة بكفاءة السوق : </a:t>
            </a:r>
            <a:endParaRPr lang="ar-SA"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844824"/>
            <a:ext cx="7704856" cy="4392488"/>
          </a:xfrm>
        </p:spPr>
        <p:txBody>
          <a:bodyPr>
            <a:normAutofit fontScale="92500" lnSpcReduction="10000"/>
          </a:bodyPr>
          <a:lstStyle/>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لا يمكن الاعتماد على مقياس واحد للحجم وللتفرقة بين الشركات الكبيرة والشركات الصغيرة : حجم أصول الشركة، راس المالي السوقي، حجم الإيرادات، عدد العمال</a:t>
            </a:r>
            <a:r>
              <a:rPr lang="ar-SA" sz="2600" dirty="0" smtClean="0">
                <a:latin typeface="Arial" panose="020B0604020202020204" pitchFamily="34" charset="0"/>
                <a:cs typeface="Arial" panose="020B0604020202020204" pitchFamily="34" charset="0"/>
              </a:rPr>
              <a:t>، </a:t>
            </a:r>
            <a:r>
              <a:rPr lang="ar-SA" sz="2600" dirty="0">
                <a:latin typeface="Arial" panose="020B0604020202020204" pitchFamily="34" charset="0"/>
                <a:cs typeface="Arial" panose="020B0604020202020204" pitchFamily="34" charset="0"/>
              </a:rPr>
              <a:t>غيرها من المقاييس التي قدمتها الدراسات المحاسبية.</a:t>
            </a:r>
            <a:endParaRPr lang="en-US" sz="2600" dirty="0">
              <a:latin typeface="Arial" panose="020B0604020202020204" pitchFamily="34" charset="0"/>
              <a:cs typeface="Arial" panose="020B0604020202020204" pitchFamily="34" charset="0"/>
            </a:endParaRPr>
          </a:p>
          <a:p>
            <a:pPr>
              <a:buFont typeface="Wingdings" panose="05000000000000000000" pitchFamily="2" charset="2"/>
              <a:buChar char="§"/>
            </a:pPr>
            <a:r>
              <a:rPr lang="ar-SA" sz="2600" b="1" dirty="0">
                <a:latin typeface="Arial" panose="020B0604020202020204" pitchFamily="34" charset="0"/>
                <a:cs typeface="Arial" panose="020B0604020202020204" pitchFamily="34" charset="0"/>
              </a:rPr>
              <a:t>الشركات الكبيرة لم تظهر بحجمها الحالي مباشرة وانما الحجم الحالي هو دالة في أمرين:</a:t>
            </a:r>
            <a:endParaRPr lang="en-US" sz="2600"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راس المال عند التاسيس، الامر الذي يرتبط بنشاط الشرطة وقابلية هذا النشاط للتجزئة.</a:t>
            </a:r>
            <a:endParaRPr lang="en-US" sz="2600" dirty="0">
              <a:latin typeface="Arial" panose="020B0604020202020204" pitchFamily="34" charset="0"/>
              <a:cs typeface="Arial" panose="020B0604020202020204" pitchFamily="34" charset="0"/>
            </a:endParaRPr>
          </a:p>
          <a:p>
            <a:pPr marL="582930" lvl="0" indent="-514350">
              <a:buFont typeface="+mj-lt"/>
              <a:buAutoNum type="arabicPeriod"/>
            </a:pPr>
            <a:r>
              <a:rPr lang="ar-SA" sz="2600" dirty="0">
                <a:latin typeface="Arial" panose="020B0604020202020204" pitchFamily="34" charset="0"/>
                <a:cs typeface="Arial" panose="020B0604020202020204" pitchFamily="34" charset="0"/>
              </a:rPr>
              <a:t>أداء الشركة بعد التأسيس (بعد التوسع) وقدرتها على النمو والتوسع خلال سنوات النشاط ويتحقق ذلك الفوائض التي تحجزها الشركة سنوياً من الأرباح وإعادة استثمارها غير أن هناك صفقات كبيرة تتم لتحقيق النمو والحجم الكبير بسرعة.</a:t>
            </a:r>
            <a:endParaRPr lang="en-US" sz="26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29</a:t>
            </a:fld>
            <a:endParaRPr lang="ar-SA"/>
          </a:p>
        </p:txBody>
      </p:sp>
    </p:spTree>
    <p:extLst>
      <p:ext uri="{BB962C8B-B14F-4D97-AF65-F5344CB8AC3E}">
        <p14:creationId xmlns:p14="http://schemas.microsoft.com/office/powerpoint/2010/main" xmlns="" val="2708667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b="1" u="sng" dirty="0">
                <a:latin typeface="Arial" panose="020B0604020202020204" pitchFamily="34" charset="0"/>
                <a:cs typeface="Arial" panose="020B0604020202020204" pitchFamily="34" charset="0"/>
              </a:rPr>
              <a:t>محتوى الفصل : </a:t>
            </a:r>
            <a:endParaRPr lang="ar-SA"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492896"/>
            <a:ext cx="6777317" cy="3508977"/>
          </a:xfrm>
        </p:spPr>
        <p:txBody>
          <a:bodyPr/>
          <a:lstStyle/>
          <a:p>
            <a:pPr marL="582930" lvl="0" indent="-514350">
              <a:buFont typeface="+mj-lt"/>
              <a:buAutoNum type="arabicPeriod"/>
            </a:pPr>
            <a:r>
              <a:rPr lang="ar-SA" sz="2800" dirty="0">
                <a:latin typeface="Arial" panose="020B0604020202020204" pitchFamily="34" charset="0"/>
                <a:cs typeface="Arial" panose="020B0604020202020204" pitchFamily="34" charset="0"/>
              </a:rPr>
              <a:t>مفهوم كفاءة السوق.</a:t>
            </a:r>
            <a:endParaRPr lang="en-US" sz="2800" dirty="0">
              <a:latin typeface="Arial" panose="020B0604020202020204" pitchFamily="34" charset="0"/>
              <a:cs typeface="Arial" panose="020B0604020202020204" pitchFamily="34" charset="0"/>
            </a:endParaRPr>
          </a:p>
          <a:p>
            <a:pPr marL="582930" lvl="0" indent="-514350">
              <a:buFont typeface="+mj-lt"/>
              <a:buAutoNum type="arabicPeriod"/>
            </a:pPr>
            <a:r>
              <a:rPr lang="ar-SA" sz="2800" dirty="0">
                <a:latin typeface="Arial" panose="020B0604020202020204" pitchFamily="34" charset="0"/>
                <a:cs typeface="Arial" panose="020B0604020202020204" pitchFamily="34" charset="0"/>
              </a:rPr>
              <a:t>كفاءة السوق والمعلومات.</a:t>
            </a:r>
            <a:endParaRPr lang="en-US" sz="2800" dirty="0">
              <a:latin typeface="Arial" panose="020B0604020202020204" pitchFamily="34" charset="0"/>
              <a:cs typeface="Arial" panose="020B0604020202020204" pitchFamily="34" charset="0"/>
            </a:endParaRPr>
          </a:p>
          <a:p>
            <a:pPr marL="582930" lvl="0" indent="-514350">
              <a:buFont typeface="+mj-lt"/>
              <a:buAutoNum type="arabicPeriod"/>
            </a:pPr>
            <a:r>
              <a:rPr lang="ar-SA" sz="2800" dirty="0">
                <a:latin typeface="Arial" panose="020B0604020202020204" pitchFamily="34" charset="0"/>
                <a:cs typeface="Arial" panose="020B0604020202020204" pitchFamily="34" charset="0"/>
              </a:rPr>
              <a:t>سلوك المستثمرين.</a:t>
            </a:r>
            <a:endParaRPr lang="en-US" sz="2800" dirty="0">
              <a:latin typeface="Arial" panose="020B0604020202020204" pitchFamily="34" charset="0"/>
              <a:cs typeface="Arial" panose="020B0604020202020204" pitchFamily="34" charset="0"/>
            </a:endParaRPr>
          </a:p>
          <a:p>
            <a:pPr marL="582930" lvl="0" indent="-514350">
              <a:buFont typeface="+mj-lt"/>
              <a:buAutoNum type="arabicPeriod"/>
            </a:pPr>
            <a:r>
              <a:rPr lang="ar-SA" sz="2800" dirty="0">
                <a:latin typeface="Arial" panose="020B0604020202020204" pitchFamily="34" charset="0"/>
                <a:cs typeface="Arial" panose="020B0604020202020204" pitchFamily="34" charset="0"/>
              </a:rPr>
              <a:t>اختبارات الكفاءة.</a:t>
            </a:r>
            <a:endParaRPr lang="en-US" sz="28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3</a:t>
            </a:fld>
            <a:endParaRPr lang="ar-SA"/>
          </a:p>
        </p:txBody>
      </p:sp>
    </p:spTree>
    <p:extLst>
      <p:ext uri="{BB962C8B-B14F-4D97-AF65-F5344CB8AC3E}">
        <p14:creationId xmlns:p14="http://schemas.microsoft.com/office/powerpoint/2010/main" xmlns="" val="34265300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024744" cy="889168"/>
          </a:xfrm>
        </p:spPr>
        <p:txBody>
          <a:bodyPr>
            <a:normAutofit/>
          </a:bodyPr>
          <a:lstStyle/>
          <a:p>
            <a:pPr algn="r"/>
            <a:r>
              <a:rPr lang="ar-SA" sz="2400" u="sng" dirty="0">
                <a:latin typeface="Arial" panose="020B0604020202020204" pitchFamily="34" charset="0"/>
                <a:cs typeface="Arial" panose="020B0604020202020204" pitchFamily="34" charset="0"/>
              </a:rPr>
              <a:t>لاحظ </a:t>
            </a:r>
            <a:r>
              <a:rPr lang="en-US" sz="2400" u="sng" dirty="0" smtClean="0">
                <a:latin typeface="Arial" panose="020B0604020202020204" pitchFamily="34" charset="0"/>
                <a:cs typeface="Arial" panose="020B0604020202020204" pitchFamily="34" charset="0"/>
              </a:rPr>
              <a:t> </a:t>
            </a:r>
            <a:r>
              <a:rPr lang="en-US" sz="2400" b="1" u="sng" dirty="0" smtClean="0">
                <a:latin typeface="Times New Roman" panose="02020603050405020304" pitchFamily="18" charset="0"/>
                <a:cs typeface="Times New Roman" panose="02020603050405020304" pitchFamily="18" charset="0"/>
              </a:rPr>
              <a:t>watts </a:t>
            </a:r>
            <a:r>
              <a:rPr lang="en-US" sz="2400" b="1" u="sng" dirty="0">
                <a:latin typeface="Times New Roman" panose="02020603050405020304" pitchFamily="18" charset="0"/>
                <a:cs typeface="Times New Roman" panose="02020603050405020304" pitchFamily="18" charset="0"/>
              </a:rPr>
              <a:t>&amp; Zimmerman</a:t>
            </a:r>
            <a:r>
              <a:rPr lang="en-US" sz="2400" u="sng" dirty="0">
                <a:latin typeface="Arial" panose="020B0604020202020204" pitchFamily="34" charset="0"/>
                <a:cs typeface="Arial" panose="020B0604020202020204" pitchFamily="34" charset="0"/>
              </a:rPr>
              <a:t> </a:t>
            </a:r>
            <a:r>
              <a:rPr lang="ar-SA" sz="2400" u="sng" dirty="0">
                <a:latin typeface="Arial" panose="020B0604020202020204" pitchFamily="34" charset="0"/>
                <a:cs typeface="Arial" panose="020B0604020202020204" pitchFamily="34" charset="0"/>
              </a:rPr>
              <a:t>أن الشركات الكبيرة تستحوذ على اهتمام السواد الأعظم</a:t>
            </a:r>
            <a:r>
              <a:rPr lang="ar-SA" sz="2400" u="sng" dirty="0" smtClean="0">
                <a:latin typeface="Arial" panose="020B0604020202020204" pitchFamily="34" charset="0"/>
                <a:cs typeface="Arial" panose="020B0604020202020204" pitchFamily="34" charset="0"/>
              </a:rPr>
              <a:t>.</a:t>
            </a:r>
            <a:endParaRPr lang="ar-SA" sz="24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988840"/>
            <a:ext cx="7344816" cy="4320480"/>
          </a:xfrm>
        </p:spPr>
        <p:txBody>
          <a:bodyPr>
            <a:noAutofit/>
          </a:bodyPr>
          <a:lstStyle/>
          <a:p>
            <a:pPr lvl="0">
              <a:buFont typeface="Wingdings" panose="05000000000000000000" pitchFamily="2" charset="2"/>
              <a:buChar char="§"/>
            </a:pPr>
            <a:r>
              <a:rPr lang="ar-SA" dirty="0" smtClean="0">
                <a:latin typeface="Arial" panose="020B0604020202020204" pitchFamily="34" charset="0"/>
                <a:cs typeface="Arial" panose="020B0604020202020204" pitchFamily="34" charset="0"/>
              </a:rPr>
              <a:t>أن </a:t>
            </a:r>
            <a:r>
              <a:rPr lang="ar-SA" dirty="0">
                <a:latin typeface="Arial" panose="020B0604020202020204" pitchFamily="34" charset="0"/>
                <a:cs typeface="Arial" panose="020B0604020202020204" pitchFamily="34" charset="0"/>
              </a:rPr>
              <a:t>تزايد اهتمامات المتعاملين بشركة معينة يخلق نوعاً من الطلب على المعلومات هذه الشركة، ومن ثم فإن الشركات الكبيرة تكون دائماً تحت مراقبة السوق وتعاقب اكثر من غيرها في حالة نقص المعلومات المتاحة عنها</a:t>
            </a:r>
            <a:r>
              <a:rPr lang="ar-SA" dirty="0" smtClean="0">
                <a:latin typeface="Arial" panose="020B0604020202020204" pitchFamily="34" charset="0"/>
                <a:cs typeface="Arial" panose="020B0604020202020204" pitchFamily="34" charset="0"/>
              </a:rPr>
              <a:t>.</a:t>
            </a:r>
          </a:p>
          <a:p>
            <a:pPr lvl="0">
              <a:buFont typeface="Wingdings" panose="05000000000000000000" pitchFamily="2" charset="2"/>
              <a:buChar char="§"/>
            </a:pPr>
            <a:r>
              <a:rPr lang="ar-SA" dirty="0" smtClean="0">
                <a:latin typeface="Arial" panose="020B0604020202020204" pitchFamily="34" charset="0"/>
                <a:cs typeface="Arial" panose="020B0604020202020204" pitchFamily="34" charset="0"/>
              </a:rPr>
              <a:t>الإفصاح عن المعلومات في الشركات الكبيرة أكثر من غيرها من الشركات، فبالتالي الشركات الكبيرة أكثر شفافية من غيرها من الشركات الصغيرة.</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حاجة الشركات الكبيرة الدائمة الى التوسع تتطلب مزيداً من راس المال الذي تطلبه من السوق سواء عن طريق طرح اسهم جديدة او اصدار سندات، ولهذا فان الشركات الكبيرة دائماً ما تفصح عن المزيد من المعلومات للسوق للحصول على الاموال بتكلفة اقل</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30</a:t>
            </a:fld>
            <a:endParaRPr lang="ar-SA"/>
          </a:p>
        </p:txBody>
      </p:sp>
    </p:spTree>
    <p:extLst>
      <p:ext uri="{BB962C8B-B14F-4D97-AF65-F5344CB8AC3E}">
        <p14:creationId xmlns:p14="http://schemas.microsoft.com/office/powerpoint/2010/main" xmlns="" val="19314235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700808"/>
            <a:ext cx="7137357" cy="3508977"/>
          </a:xfrm>
        </p:spPr>
        <p:txBody>
          <a:bodyPr>
            <a:normAutofit/>
          </a:bodyPr>
          <a:lstStyle/>
          <a:p>
            <a:pPr lvl="0">
              <a:buFont typeface="Wingdings" panose="05000000000000000000" pitchFamily="2" charset="2"/>
              <a:buChar char="§"/>
            </a:pPr>
            <a:r>
              <a:rPr lang="ar-SA" dirty="0">
                <a:latin typeface="Arial" panose="020B0604020202020204" pitchFamily="34" charset="0"/>
                <a:cs typeface="Arial" panose="020B0604020202020204" pitchFamily="34" charset="0"/>
              </a:rPr>
              <a:t>وفي كل الاحوال ان كفاءة السوق تقاس بعدد الاسهم الكبيرة النشطة ويحكم على كفاءة السوق من كفاءة تلك الاسهم حتى لو كان هناك عدد من الاسهم الاقل نشاطاً وحجماً التي لا يكون السهم كفء بالنسبة لها</a:t>
            </a:r>
            <a:r>
              <a:rPr lang="ar-SA" dirty="0" smtClean="0">
                <a:latin typeface="Arial" panose="020B0604020202020204" pitchFamily="34" charset="0"/>
                <a:cs typeface="Arial" panose="020B0604020202020204" pitchFamily="34" charset="0"/>
              </a:rPr>
              <a:t>.</a:t>
            </a:r>
          </a:p>
          <a:p>
            <a:pPr marL="68580" lvl="0" indent="0">
              <a:buNone/>
            </a:pPr>
            <a:endParaRPr lang="en-US" sz="12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لا تتكون مؤشرات </a:t>
            </a:r>
            <a:r>
              <a:rPr lang="ar-SA" dirty="0" smtClean="0">
                <a:latin typeface="Arial" panose="020B0604020202020204" pitchFamily="34" charset="0"/>
                <a:cs typeface="Arial" panose="020B0604020202020204" pitchFamily="34" charset="0"/>
              </a:rPr>
              <a:t>داو جونز أو ناسداك في الولايات المتحدة، ومؤشر فينانشال تايمز في انجلترا </a:t>
            </a:r>
            <a:r>
              <a:rPr lang="ar-SA" dirty="0">
                <a:latin typeface="Arial" panose="020B0604020202020204" pitchFamily="34" charset="0"/>
                <a:cs typeface="Arial" panose="020B0604020202020204" pitchFamily="34" charset="0"/>
              </a:rPr>
              <a:t>من كل الاوراق المالية المتداولة بالسوق وانما تضم مجموعة مختارة من انشطة الاوراق المالية.</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31</a:t>
            </a:fld>
            <a:endParaRPr lang="ar-SA"/>
          </a:p>
        </p:txBody>
      </p:sp>
    </p:spTree>
    <p:extLst>
      <p:ext uri="{BB962C8B-B14F-4D97-AF65-F5344CB8AC3E}">
        <p14:creationId xmlns:p14="http://schemas.microsoft.com/office/powerpoint/2010/main" xmlns="" val="17594703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3600" b="1" u="sng" dirty="0" smtClean="0">
                <a:latin typeface="Arial" panose="020B0604020202020204" pitchFamily="34" charset="0"/>
                <a:cs typeface="Arial" panose="020B0604020202020204" pitchFamily="34" charset="0"/>
              </a:rPr>
              <a:t>3- سلوك المستثمرين: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2564904"/>
            <a:ext cx="6777317" cy="3267725"/>
          </a:xfrm>
        </p:spPr>
        <p:txBody>
          <a:bodyPr/>
          <a:lstStyle/>
          <a:p>
            <a:pPr lvl="0">
              <a:buFont typeface="Wingdings" panose="05000000000000000000" pitchFamily="2" charset="2"/>
              <a:buChar char="§"/>
            </a:pPr>
            <a:r>
              <a:rPr lang="ar-SA" dirty="0">
                <a:latin typeface="Arial" panose="020B0604020202020204" pitchFamily="34" charset="0"/>
                <a:cs typeface="Arial" panose="020B0604020202020204" pitchFamily="34" charset="0"/>
              </a:rPr>
              <a:t>هنالك تأثير للجوانب السيكولوجية على افعال الفرد سواء كان مستثمر أو محلل او مدير محفظة.</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اهتمت الدراسات المالية والمحاسبية بهذا الجانب من خلال محاولة فهم الكيفية التي تؤثر بها القرارات السيكولوجية على السوق.</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32</a:t>
            </a:fld>
            <a:endParaRPr lang="ar-SA"/>
          </a:p>
        </p:txBody>
      </p:sp>
    </p:spTree>
    <p:extLst>
      <p:ext uri="{BB962C8B-B14F-4D97-AF65-F5344CB8AC3E}">
        <p14:creationId xmlns:p14="http://schemas.microsoft.com/office/powerpoint/2010/main" xmlns="" val="25730355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45152"/>
          </a:xfrm>
        </p:spPr>
        <p:txBody>
          <a:bodyPr>
            <a:normAutofit/>
          </a:bodyPr>
          <a:lstStyle/>
          <a:p>
            <a:pPr algn="r"/>
            <a:r>
              <a:rPr lang="ar-SA" sz="3200" b="1" u="sng" dirty="0" smtClean="0">
                <a:latin typeface="Arial" panose="020B0604020202020204" pitchFamily="34" charset="0"/>
                <a:cs typeface="Arial" panose="020B0604020202020204" pitchFamily="34" charset="0"/>
              </a:rPr>
              <a:t>3-1 </a:t>
            </a:r>
            <a:r>
              <a:rPr lang="ar-SA" sz="3200" b="1" u="sng" dirty="0">
                <a:latin typeface="Arial" panose="020B0604020202020204" pitchFamily="34" charset="0"/>
                <a:cs typeface="Arial" panose="020B0604020202020204" pitchFamily="34" charset="0"/>
              </a:rPr>
              <a:t>سلوك المستثمرين تجاه المعلومات : </a:t>
            </a:r>
          </a:p>
        </p:txBody>
      </p:sp>
      <p:sp>
        <p:nvSpPr>
          <p:cNvPr id="3" name="Content Placeholder 2"/>
          <p:cNvSpPr>
            <a:spLocks noGrp="1"/>
          </p:cNvSpPr>
          <p:nvPr>
            <p:ph idx="1"/>
          </p:nvPr>
        </p:nvSpPr>
        <p:spPr>
          <a:xfrm>
            <a:off x="1043608" y="2132856"/>
            <a:ext cx="6777317" cy="3508977"/>
          </a:xfrm>
        </p:spPr>
        <p:txBody>
          <a:bodyPr>
            <a:normAutofit/>
          </a:bodyPr>
          <a:lstStyle/>
          <a:p>
            <a:pPr lvl="0">
              <a:buFont typeface="Wingdings" panose="05000000000000000000" pitchFamily="2" charset="2"/>
              <a:buChar char="§"/>
            </a:pPr>
            <a:r>
              <a:rPr lang="ar-SA" dirty="0">
                <a:latin typeface="Arial" panose="020B0604020202020204" pitchFamily="34" charset="0"/>
                <a:cs typeface="Arial" panose="020B0604020202020204" pitchFamily="34" charset="0"/>
              </a:rPr>
              <a:t>ظهر في الدراسات المالية ما يعرف بالسلوكيات المالية : تشرح عدم كفاءة الاسعار من خلال علم النفس وتبرهن هذه الدراسات ان الاشخاص غالباً ما يتخذون قرارات غير صحيحة نتيجة للتصرف بطريقة انفعالية.</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فعندما يفسر اغلب الناس المعلومات بنفس الطريقة الخاطئة فان الاسعار سوف تعكس تلك المعتقدات الخاطئة، وعندئذ ينتج ما يعرف بالتسعير الخاطئ حيث يمكن لأي شخص لديه معرفة بمفهوم التسعير الخاطئ أن يتعرف عليه.</a:t>
            </a:r>
            <a:endParaRPr lang="en-US"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33</a:t>
            </a:fld>
            <a:endParaRPr lang="ar-SA"/>
          </a:p>
        </p:txBody>
      </p:sp>
    </p:spTree>
    <p:extLst>
      <p:ext uri="{BB962C8B-B14F-4D97-AF65-F5344CB8AC3E}">
        <p14:creationId xmlns:p14="http://schemas.microsoft.com/office/powerpoint/2010/main" xmlns="" val="12558234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594" y="785794"/>
            <a:ext cx="7024744" cy="529128"/>
          </a:xfrm>
        </p:spPr>
        <p:txBody>
          <a:bodyPr>
            <a:normAutofit fontScale="90000"/>
          </a:bodyPr>
          <a:lstStyle/>
          <a:p>
            <a:pPr algn="r"/>
            <a:r>
              <a:rPr lang="ar-SA" b="1" u="sng" dirty="0" smtClean="0">
                <a:latin typeface="Arial" panose="020B0604020202020204" pitchFamily="34" charset="0"/>
                <a:cs typeface="Arial" panose="020B0604020202020204" pitchFamily="34" charset="0"/>
              </a:rPr>
              <a:t>3-2 معتقدات </a:t>
            </a:r>
            <a:r>
              <a:rPr lang="ar-SA" b="1" u="sng" dirty="0">
                <a:latin typeface="Arial" panose="020B0604020202020204" pitchFamily="34" charset="0"/>
                <a:cs typeface="Arial" panose="020B0604020202020204" pitchFamily="34" charset="0"/>
              </a:rPr>
              <a:t>المستثمرين عن كفاءة السوق </a:t>
            </a:r>
            <a:r>
              <a:rPr lang="ar-SA" b="1" u="sng" dirty="0" smtClean="0">
                <a:latin typeface="Arial" panose="020B0604020202020204" pitchFamily="34" charset="0"/>
                <a:cs typeface="Arial" panose="020B0604020202020204" pitchFamily="34" charset="0"/>
              </a:rPr>
              <a:t>:</a:t>
            </a:r>
            <a:endParaRPr lang="ar-SA"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34</a:t>
            </a:fld>
            <a:endParaRPr lang="ar-SA"/>
          </a:p>
        </p:txBody>
      </p:sp>
      <p:grpSp>
        <p:nvGrpSpPr>
          <p:cNvPr id="5" name="مجموعة 4"/>
          <p:cNvGrpSpPr/>
          <p:nvPr/>
        </p:nvGrpSpPr>
        <p:grpSpPr>
          <a:xfrm>
            <a:off x="1142976" y="1488032"/>
            <a:ext cx="6858048" cy="5012802"/>
            <a:chOff x="1500166" y="1142984"/>
            <a:chExt cx="6858048" cy="5012802"/>
          </a:xfrm>
        </p:grpSpPr>
        <p:sp>
          <p:nvSpPr>
            <p:cNvPr id="6" name="شكل بيضاوي 5"/>
            <p:cNvSpPr/>
            <p:nvPr/>
          </p:nvSpPr>
          <p:spPr>
            <a:xfrm>
              <a:off x="3286116" y="1142984"/>
              <a:ext cx="2143140" cy="571504"/>
            </a:xfrm>
            <a:prstGeom prst="ellipse">
              <a:avLst/>
            </a:prstGeom>
            <a:ln w="19050"/>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معتقدات المستثمر</a:t>
              </a:r>
              <a:endParaRPr lang="ar-SA" b="1" dirty="0">
                <a:latin typeface="Arial" pitchFamily="34" charset="0"/>
                <a:cs typeface="Arial" pitchFamily="34" charset="0"/>
              </a:endParaRPr>
            </a:p>
          </p:txBody>
        </p:sp>
        <p:sp>
          <p:nvSpPr>
            <p:cNvPr id="7" name="شكل بيضاوي 6"/>
            <p:cNvSpPr/>
            <p:nvPr/>
          </p:nvSpPr>
          <p:spPr>
            <a:xfrm>
              <a:off x="5143504" y="1785926"/>
              <a:ext cx="2143140" cy="571504"/>
            </a:xfrm>
            <a:prstGeom prst="ellipse">
              <a:avLst/>
            </a:prstGeom>
            <a:ln w="19050"/>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السوق غير كفء</a:t>
              </a:r>
              <a:endParaRPr lang="ar-SA" b="1" dirty="0">
                <a:latin typeface="Arial" pitchFamily="34" charset="0"/>
                <a:cs typeface="Arial" pitchFamily="34" charset="0"/>
              </a:endParaRPr>
            </a:p>
          </p:txBody>
        </p:sp>
        <p:sp>
          <p:nvSpPr>
            <p:cNvPr id="8" name="شكل بيضاوي 7"/>
            <p:cNvSpPr/>
            <p:nvPr/>
          </p:nvSpPr>
          <p:spPr>
            <a:xfrm>
              <a:off x="1500166" y="1785926"/>
              <a:ext cx="2143140" cy="571504"/>
            </a:xfrm>
            <a:prstGeom prst="ellipse">
              <a:avLst/>
            </a:prstGeom>
            <a:ln w="19050"/>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السوق كفء</a:t>
              </a:r>
              <a:endParaRPr lang="ar-SA" b="1" dirty="0">
                <a:latin typeface="Arial" pitchFamily="34" charset="0"/>
                <a:cs typeface="Arial" pitchFamily="34" charset="0"/>
              </a:endParaRPr>
            </a:p>
          </p:txBody>
        </p:sp>
        <p:sp>
          <p:nvSpPr>
            <p:cNvPr id="9" name="شكل بيضاوي 8"/>
            <p:cNvSpPr/>
            <p:nvPr/>
          </p:nvSpPr>
          <p:spPr>
            <a:xfrm>
              <a:off x="6215074" y="3357562"/>
              <a:ext cx="2143140" cy="571504"/>
            </a:xfrm>
            <a:prstGeom prst="ellipse">
              <a:avLst/>
            </a:prstGeom>
            <a:ln w="19050"/>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السوق ضعيف الكفاءة</a:t>
              </a:r>
              <a:endParaRPr lang="ar-SA" b="1" dirty="0">
                <a:latin typeface="Arial" pitchFamily="34" charset="0"/>
                <a:cs typeface="Arial" pitchFamily="34" charset="0"/>
              </a:endParaRPr>
            </a:p>
          </p:txBody>
        </p:sp>
        <p:sp>
          <p:nvSpPr>
            <p:cNvPr id="10" name="شكل بيضاوي 9"/>
            <p:cNvSpPr/>
            <p:nvPr/>
          </p:nvSpPr>
          <p:spPr>
            <a:xfrm>
              <a:off x="3714744" y="3357562"/>
              <a:ext cx="2143140" cy="571504"/>
            </a:xfrm>
            <a:prstGeom prst="ellipse">
              <a:avLst/>
            </a:prstGeom>
            <a:ln w="19050"/>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السوق متوسط الكفاءة</a:t>
              </a:r>
              <a:endParaRPr lang="ar-SA" b="1" dirty="0">
                <a:latin typeface="Arial" pitchFamily="34" charset="0"/>
                <a:cs typeface="Arial" pitchFamily="34" charset="0"/>
              </a:endParaRPr>
            </a:p>
          </p:txBody>
        </p:sp>
        <p:sp>
          <p:nvSpPr>
            <p:cNvPr id="11" name="مستطيل 10"/>
            <p:cNvSpPr/>
            <p:nvPr/>
          </p:nvSpPr>
          <p:spPr>
            <a:xfrm>
              <a:off x="5286380" y="2714620"/>
              <a:ext cx="1785950" cy="35719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إستراتيجية ايجابية</a:t>
              </a:r>
              <a:endParaRPr lang="ar-SA" b="1" dirty="0">
                <a:latin typeface="Arial" pitchFamily="34" charset="0"/>
                <a:cs typeface="Arial" pitchFamily="34" charset="0"/>
              </a:endParaRPr>
            </a:p>
          </p:txBody>
        </p:sp>
        <p:sp>
          <p:nvSpPr>
            <p:cNvPr id="12" name="مستطيل 11"/>
            <p:cNvSpPr/>
            <p:nvPr/>
          </p:nvSpPr>
          <p:spPr>
            <a:xfrm>
              <a:off x="6357950" y="4214818"/>
              <a:ext cx="1785950" cy="35719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التحليل الفني</a:t>
              </a:r>
              <a:endParaRPr lang="ar-SA" b="1" dirty="0">
                <a:latin typeface="Arial" pitchFamily="34" charset="0"/>
                <a:cs typeface="Arial" pitchFamily="34" charset="0"/>
              </a:endParaRPr>
            </a:p>
          </p:txBody>
        </p:sp>
        <p:sp>
          <p:nvSpPr>
            <p:cNvPr id="13" name="مستطيل 12"/>
            <p:cNvSpPr/>
            <p:nvPr/>
          </p:nvSpPr>
          <p:spPr>
            <a:xfrm>
              <a:off x="3857620" y="4214818"/>
              <a:ext cx="1785950" cy="357190"/>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التحليل الأساسي</a:t>
              </a:r>
              <a:endParaRPr lang="ar-SA" b="1" dirty="0">
                <a:latin typeface="Arial" pitchFamily="34" charset="0"/>
                <a:cs typeface="Arial" pitchFamily="34" charset="0"/>
              </a:endParaRPr>
            </a:p>
          </p:txBody>
        </p:sp>
        <p:sp>
          <p:nvSpPr>
            <p:cNvPr id="14" name="مستطيل 13"/>
            <p:cNvSpPr/>
            <p:nvPr/>
          </p:nvSpPr>
          <p:spPr>
            <a:xfrm>
              <a:off x="1500166" y="4714884"/>
              <a:ext cx="1785950"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b="1" dirty="0" smtClean="0">
                  <a:latin typeface="Arial" pitchFamily="34" charset="0"/>
                  <a:cs typeface="Arial" pitchFamily="34" charset="0"/>
                </a:rPr>
                <a:t>إستراتيجية سلبية</a:t>
              </a:r>
            </a:p>
            <a:p>
              <a:pPr algn="ctr"/>
              <a:r>
                <a:rPr lang="ar-SA" b="1" dirty="0" smtClean="0">
                  <a:latin typeface="Arial" pitchFamily="34" charset="0"/>
                  <a:cs typeface="Arial" pitchFamily="34" charset="0"/>
                </a:rPr>
                <a:t>الشراء والاحتفاظ</a:t>
              </a:r>
            </a:p>
            <a:p>
              <a:pPr algn="ctr"/>
              <a:r>
                <a:rPr lang="ar-SA" b="1" dirty="0" smtClean="0">
                  <a:latin typeface="Arial" pitchFamily="34" charset="0"/>
                  <a:cs typeface="Arial" pitchFamily="34" charset="0"/>
                </a:rPr>
                <a:t>استخدام المؤشر</a:t>
              </a:r>
              <a:endParaRPr lang="ar-SA" b="1" dirty="0">
                <a:latin typeface="Arial" pitchFamily="34" charset="0"/>
                <a:cs typeface="Arial" pitchFamily="34" charset="0"/>
              </a:endParaRPr>
            </a:p>
          </p:txBody>
        </p:sp>
        <p:cxnSp>
          <p:nvCxnSpPr>
            <p:cNvPr id="15" name="رابط كسهم مستقيم 14"/>
            <p:cNvCxnSpPr>
              <a:stCxn id="6" idx="5"/>
            </p:cNvCxnSpPr>
            <p:nvPr/>
          </p:nvCxnSpPr>
          <p:spPr>
            <a:xfrm rot="16200000" flipH="1">
              <a:off x="5194762" y="1551431"/>
              <a:ext cx="226573" cy="385296"/>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rot="16200000" flipH="1">
              <a:off x="6036480" y="2536025"/>
              <a:ext cx="357191" cy="2"/>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rot="10800000" flipV="1">
              <a:off x="3286116" y="1643050"/>
              <a:ext cx="428628" cy="214314"/>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8" name="رابط كسهم مستقيم 17"/>
            <p:cNvCxnSpPr/>
            <p:nvPr/>
          </p:nvCxnSpPr>
          <p:spPr>
            <a:xfrm>
              <a:off x="6572264" y="3071810"/>
              <a:ext cx="500068" cy="285754"/>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p:nvPr/>
          </p:nvCxnSpPr>
          <p:spPr>
            <a:xfrm rot="10800000" flipV="1">
              <a:off x="5143504" y="3071810"/>
              <a:ext cx="714378" cy="285754"/>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5400000">
              <a:off x="7072330" y="4071942"/>
              <a:ext cx="285752" cy="158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rot="5400000">
              <a:off x="4572000" y="4071942"/>
              <a:ext cx="285752" cy="158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5400000">
              <a:off x="1643045" y="3548299"/>
              <a:ext cx="2357453" cy="0"/>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sp>
          <p:nvSpPr>
            <p:cNvPr id="23" name="مربع نص 22"/>
            <p:cNvSpPr txBox="1"/>
            <p:nvPr/>
          </p:nvSpPr>
          <p:spPr>
            <a:xfrm>
              <a:off x="6357950" y="4857760"/>
              <a:ext cx="1785950" cy="646331"/>
            </a:xfrm>
            <a:prstGeom prst="rect">
              <a:avLst/>
            </a:prstGeom>
            <a:noFill/>
          </p:spPr>
          <p:txBody>
            <a:bodyPr wrap="square" rtlCol="1">
              <a:spAutoFit/>
            </a:bodyPr>
            <a:lstStyle/>
            <a:p>
              <a:pPr algn="ctr"/>
              <a:r>
                <a:rPr lang="ar-SA" b="1" dirty="0" smtClean="0">
                  <a:latin typeface="Arial" pitchFamily="34" charset="0"/>
                  <a:cs typeface="Arial" pitchFamily="34" charset="0"/>
                </a:rPr>
                <a:t>ينظر إلى الاتجاهات التاريخية للسهم</a:t>
              </a:r>
              <a:endParaRPr lang="ar-SA" b="1" dirty="0">
                <a:latin typeface="Arial" pitchFamily="34" charset="0"/>
                <a:cs typeface="Arial" pitchFamily="34" charset="0"/>
              </a:endParaRPr>
            </a:p>
          </p:txBody>
        </p:sp>
        <p:sp>
          <p:nvSpPr>
            <p:cNvPr id="24" name="مربع نص 23"/>
            <p:cNvSpPr txBox="1"/>
            <p:nvPr/>
          </p:nvSpPr>
          <p:spPr>
            <a:xfrm>
              <a:off x="3857620" y="4857760"/>
              <a:ext cx="1785950" cy="646331"/>
            </a:xfrm>
            <a:prstGeom prst="rect">
              <a:avLst/>
            </a:prstGeom>
            <a:noFill/>
          </p:spPr>
          <p:txBody>
            <a:bodyPr wrap="square" rtlCol="1">
              <a:spAutoFit/>
            </a:bodyPr>
            <a:lstStyle/>
            <a:p>
              <a:pPr algn="ctr"/>
              <a:r>
                <a:rPr lang="ar-SA" b="1" dirty="0" smtClean="0">
                  <a:latin typeface="Arial" pitchFamily="34" charset="0"/>
                  <a:cs typeface="Arial" pitchFamily="34" charset="0"/>
                </a:rPr>
                <a:t>التحليل على مستوى الشركة والصناعة</a:t>
              </a:r>
              <a:endParaRPr lang="ar-SA" b="1" dirty="0">
                <a:latin typeface="Arial" pitchFamily="34" charset="0"/>
                <a:cs typeface="Arial" pitchFamily="34" charset="0"/>
              </a:endParaRPr>
            </a:p>
          </p:txBody>
        </p:sp>
        <p:sp>
          <p:nvSpPr>
            <p:cNvPr id="25" name="مربع نص 24"/>
            <p:cNvSpPr txBox="1"/>
            <p:nvPr/>
          </p:nvSpPr>
          <p:spPr>
            <a:xfrm>
              <a:off x="4714876" y="5786454"/>
              <a:ext cx="2571768" cy="369332"/>
            </a:xfrm>
            <a:prstGeom prst="rect">
              <a:avLst/>
            </a:prstGeom>
            <a:noFill/>
          </p:spPr>
          <p:txBody>
            <a:bodyPr wrap="square" rtlCol="1">
              <a:spAutoFit/>
            </a:bodyPr>
            <a:lstStyle/>
            <a:p>
              <a:pPr algn="ctr"/>
              <a:r>
                <a:rPr lang="ar-SA" b="1" dirty="0" smtClean="0">
                  <a:latin typeface="Arial" pitchFamily="34" charset="0"/>
                  <a:cs typeface="Arial" pitchFamily="34" charset="0"/>
                </a:rPr>
                <a:t>يبحث عن عائد أعلى من العادي</a:t>
              </a:r>
              <a:endParaRPr lang="ar-SA" b="1" dirty="0">
                <a:latin typeface="Arial" pitchFamily="34" charset="0"/>
                <a:cs typeface="Arial" pitchFamily="34" charset="0"/>
              </a:endParaRPr>
            </a:p>
          </p:txBody>
        </p:sp>
        <p:cxnSp>
          <p:nvCxnSpPr>
            <p:cNvPr id="26" name="رابط كسهم مستقيم 25"/>
            <p:cNvCxnSpPr/>
            <p:nvPr/>
          </p:nvCxnSpPr>
          <p:spPr>
            <a:xfrm rot="5400000">
              <a:off x="7073124" y="4714090"/>
              <a:ext cx="285752" cy="158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p:nvPr/>
          </p:nvCxnSpPr>
          <p:spPr>
            <a:xfrm rot="5400000">
              <a:off x="4572794" y="4714090"/>
              <a:ext cx="285752" cy="1588"/>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rot="10800000" flipV="1">
              <a:off x="6643702" y="5500702"/>
              <a:ext cx="428628" cy="214314"/>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a:off x="4714876" y="5500702"/>
              <a:ext cx="571504" cy="214314"/>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grpSp>
      <p:sp>
        <p:nvSpPr>
          <p:cNvPr id="30" name="مربع نص 29"/>
          <p:cNvSpPr txBox="1"/>
          <p:nvPr/>
        </p:nvSpPr>
        <p:spPr>
          <a:xfrm>
            <a:off x="714348" y="3000372"/>
            <a:ext cx="1571636" cy="1754326"/>
          </a:xfrm>
          <a:prstGeom prst="rect">
            <a:avLst/>
          </a:prstGeom>
          <a:noFill/>
        </p:spPr>
        <p:txBody>
          <a:bodyPr wrap="square" rtlCol="1">
            <a:spAutoFit/>
          </a:bodyPr>
          <a:lstStyle/>
          <a:p>
            <a:r>
              <a:rPr lang="ar-SA" b="1" dirty="0" smtClean="0">
                <a:latin typeface="Arial" pitchFamily="34" charset="0"/>
                <a:cs typeface="Arial" pitchFamily="34" charset="0"/>
              </a:rPr>
              <a:t>- لا يعتمد على المعلومات.</a:t>
            </a:r>
          </a:p>
          <a:p>
            <a:r>
              <a:rPr lang="ar-SA" b="1" dirty="0" smtClean="0">
                <a:latin typeface="Arial" pitchFamily="34" charset="0"/>
                <a:cs typeface="Arial" pitchFamily="34" charset="0"/>
              </a:rPr>
              <a:t>- يستثمر في المحفظة التي تلبي درجة المخاطر التي يمكن تحملها.</a:t>
            </a:r>
            <a:endParaRPr lang="ar-SA" b="1" dirty="0">
              <a:latin typeface="Arial" pitchFamily="34" charset="0"/>
              <a:cs typeface="Arial" pitchFamily="34" charset="0"/>
            </a:endParaRPr>
          </a:p>
        </p:txBody>
      </p:sp>
    </p:spTree>
    <p:extLst>
      <p:ext uri="{BB962C8B-B14F-4D97-AF65-F5344CB8AC3E}">
        <p14:creationId xmlns:p14="http://schemas.microsoft.com/office/powerpoint/2010/main" xmlns="" val="2810278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89168"/>
          </a:xfrm>
        </p:spPr>
        <p:txBody>
          <a:bodyPr>
            <a:normAutofit/>
          </a:bodyPr>
          <a:lstStyle/>
          <a:p>
            <a:pPr algn="r"/>
            <a:r>
              <a:rPr lang="ar-SA" sz="3600" b="1" u="sng" dirty="0" smtClean="0">
                <a:latin typeface="Arial" panose="020B0604020202020204" pitchFamily="34" charset="0"/>
                <a:cs typeface="Arial" panose="020B0604020202020204" pitchFamily="34" charset="0"/>
              </a:rPr>
              <a:t>4- اختبارات الكفاءة: </a:t>
            </a:r>
            <a:endParaRPr lang="ar-SA" sz="36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1560" y="2323652"/>
            <a:ext cx="7848872" cy="3508977"/>
          </a:xfrm>
        </p:spPr>
        <p:txBody>
          <a:bodyPr/>
          <a:lstStyle/>
          <a:p>
            <a:pPr marL="68580" indent="0">
              <a:lnSpc>
                <a:spcPct val="150000"/>
              </a:lnSpc>
              <a:buNone/>
            </a:pPr>
            <a:r>
              <a:rPr lang="ar-SA" dirty="0">
                <a:latin typeface="Arial" panose="020B0604020202020204" pitchFamily="34" charset="0"/>
                <a:cs typeface="Arial" panose="020B0604020202020204" pitchFamily="34" charset="0"/>
              </a:rPr>
              <a:t>الأبحاث التي تدرس كفاءة السوق تعتمد على اختبارات </a:t>
            </a:r>
            <a:r>
              <a:rPr lang="en-US" b="1" dirty="0" smtClean="0">
                <a:latin typeface="Times New Roman" panose="02020603050405020304" pitchFamily="18" charset="0"/>
                <a:cs typeface="Times New Roman" panose="02020603050405020304" pitchFamily="18" charset="0"/>
              </a:rPr>
              <a:t>cross-sectional</a:t>
            </a:r>
            <a:endParaRPr lang="en-US"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ar-SA" sz="2400" dirty="0">
                <a:latin typeface="Arial" panose="020B0604020202020204" pitchFamily="34" charset="0"/>
                <a:cs typeface="Arial" panose="020B0604020202020204" pitchFamily="34" charset="0"/>
              </a:rPr>
              <a:t>يدخل في هذه الاختبارات اسهم كثيرة بدلاً من سهم واحد.</a:t>
            </a:r>
            <a:endParaRPr lang="en-US" sz="24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ar-SA" sz="2400" dirty="0">
                <a:latin typeface="Arial" panose="020B0604020202020204" pitchFamily="34" charset="0"/>
                <a:cs typeface="Arial" panose="020B0604020202020204" pitchFamily="34" charset="0"/>
              </a:rPr>
              <a:t>تركز على فرض الكفاءة الضعيفة والكفاءة المتوسطة للسوق.</a:t>
            </a:r>
            <a:endParaRPr lang="en-US" sz="2400" dirty="0">
              <a:latin typeface="Arial" panose="020B0604020202020204" pitchFamily="34" charset="0"/>
              <a:cs typeface="Arial" panose="020B0604020202020204" pitchFamily="34" charset="0"/>
            </a:endParaRPr>
          </a:p>
          <a:p>
            <a:pPr lvl="1">
              <a:buFont typeface="Wingdings" panose="05000000000000000000" pitchFamily="2" charset="2"/>
              <a:buChar char="§"/>
            </a:pPr>
            <a:r>
              <a:rPr lang="ar-SA" sz="2400" dirty="0">
                <a:latin typeface="Arial" panose="020B0604020202020204" pitchFamily="34" charset="0"/>
                <a:cs typeface="Arial" panose="020B0604020202020204" pitchFamily="34" charset="0"/>
              </a:rPr>
              <a:t>تختبر مدى وجود التسعير الخاطئ بصفة عامة لعدة منشآت.</a:t>
            </a:r>
            <a:endParaRPr lang="en-US" sz="2400" dirty="0">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35</a:t>
            </a:fld>
            <a:endParaRPr lang="ar-SA"/>
          </a:p>
        </p:txBody>
      </p:sp>
    </p:spTree>
    <p:extLst>
      <p:ext uri="{BB962C8B-B14F-4D97-AF65-F5344CB8AC3E}">
        <p14:creationId xmlns:p14="http://schemas.microsoft.com/office/powerpoint/2010/main" xmlns="" val="3470993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89168"/>
          </a:xfrm>
        </p:spPr>
        <p:txBody>
          <a:bodyPr>
            <a:normAutofit/>
          </a:bodyPr>
          <a:lstStyle/>
          <a:p>
            <a:pPr algn="r"/>
            <a:r>
              <a:rPr lang="ar-SA" sz="3600" b="1" u="sng" dirty="0" smtClean="0">
                <a:latin typeface="Arial" panose="020B0604020202020204" pitchFamily="34" charset="0"/>
                <a:cs typeface="Arial" panose="020B0604020202020204" pitchFamily="34" charset="0"/>
              </a:rPr>
              <a:t>1- مفهوم </a:t>
            </a:r>
            <a:r>
              <a:rPr lang="ar-SA" sz="3600" b="1" u="sng" dirty="0">
                <a:latin typeface="Arial" panose="020B0604020202020204" pitchFamily="34" charset="0"/>
                <a:cs typeface="Arial" panose="020B0604020202020204" pitchFamily="34" charset="0"/>
              </a:rPr>
              <a:t>كفاءة السوق : </a:t>
            </a:r>
            <a:endParaRPr lang="ar-SA" sz="3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608" y="2204864"/>
            <a:ext cx="6777317" cy="3508977"/>
          </a:xfrm>
        </p:spPr>
        <p:txBody>
          <a:bodyPr>
            <a:normAutofit/>
          </a:bodyPr>
          <a:lstStyle/>
          <a:p>
            <a:pPr lvl="0">
              <a:buFont typeface="Wingdings" panose="05000000000000000000" pitchFamily="2" charset="2"/>
              <a:buChar char="§"/>
            </a:pPr>
            <a:r>
              <a:rPr lang="ar-SA" sz="2600" dirty="0">
                <a:latin typeface="Arial" panose="020B0604020202020204" pitchFamily="34" charset="0"/>
                <a:cs typeface="Arial" panose="020B0604020202020204" pitchFamily="34" charset="0"/>
              </a:rPr>
              <a:t>من أهم المفاهيم التي تمخضت عنها الدراسات المالية والمحاسبية في الخمسينيات دراسة </a:t>
            </a:r>
            <a:r>
              <a:rPr lang="en-US" sz="2800" dirty="0">
                <a:latin typeface="Times New Roman" panose="02020603050405020304" pitchFamily="18" charset="0"/>
                <a:cs typeface="Times New Roman" panose="02020603050405020304" pitchFamily="18" charset="0"/>
              </a:rPr>
              <a:t>Fama</a:t>
            </a:r>
            <a:r>
              <a:rPr lang="ar-SA" sz="2600" dirty="0" smtClean="0">
                <a:latin typeface="Arial" panose="020B0604020202020204" pitchFamily="34" charset="0"/>
                <a:cs typeface="Arial" panose="020B0604020202020204" pitchFamily="34" charset="0"/>
              </a:rPr>
              <a:t> </a:t>
            </a:r>
            <a:r>
              <a:rPr lang="ar-SA" sz="2600" dirty="0">
                <a:latin typeface="Arial" panose="020B0604020202020204" pitchFamily="34" charset="0"/>
                <a:cs typeface="Arial" panose="020B0604020202020204" pitchFamily="34" charset="0"/>
              </a:rPr>
              <a:t>في بحثه عن كفاءة السوق.</a:t>
            </a:r>
            <a:endParaRPr lang="en-US" sz="2600"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sz="2600" b="1" dirty="0">
                <a:latin typeface="Arial" panose="020B0604020202020204" pitchFamily="34" charset="0"/>
                <a:cs typeface="Arial" panose="020B0604020202020204" pitchFamily="34" charset="0"/>
              </a:rPr>
              <a:t>كفاءة </a:t>
            </a:r>
            <a:r>
              <a:rPr lang="ar-SA" sz="2600" b="1" dirty="0" smtClean="0">
                <a:latin typeface="Arial" panose="020B0604020202020204" pitchFamily="34" charset="0"/>
                <a:cs typeface="Arial" panose="020B0604020202020204" pitchFamily="34" charset="0"/>
              </a:rPr>
              <a:t>السوق	</a:t>
            </a:r>
            <a:r>
              <a:rPr lang="ar-SA" sz="2600" dirty="0" smtClean="0">
                <a:latin typeface="Arial" panose="020B0604020202020204" pitchFamily="34" charset="0"/>
                <a:cs typeface="Arial" panose="020B0604020202020204" pitchFamily="34" charset="0"/>
              </a:rPr>
              <a:t>تعني </a:t>
            </a:r>
            <a:r>
              <a:rPr lang="ar-SA" sz="2600" dirty="0">
                <a:latin typeface="Arial" panose="020B0604020202020204" pitchFamily="34" charset="0"/>
                <a:cs typeface="Arial" panose="020B0604020202020204" pitchFamily="34" charset="0"/>
              </a:rPr>
              <a:t>أن سعر الورقة المالية المتداولة في تلك السوق في تاريخ معين يعكس المعلومات المتاحة عن تلك الورقة حتى هذا التاريخ، وأن أية معلومات جديدة عن هذي الورقة سوف تنعكس بصورة فورية على السعر بعد اتاحة هذه المعلومات الى المتعاملين في السوق المباشرة</a:t>
            </a:r>
            <a:r>
              <a:rPr lang="ar-SA" sz="2600" dirty="0" smtClean="0">
                <a:latin typeface="Arial" panose="020B0604020202020204" pitchFamily="34" charset="0"/>
                <a:cs typeface="Arial" panose="020B0604020202020204" pitchFamily="34" charset="0"/>
              </a:rPr>
              <a:t>.</a:t>
            </a:r>
            <a:endParaRPr lang="en-US" sz="2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4</a:t>
            </a:fld>
            <a:endParaRPr lang="ar-SA"/>
          </a:p>
        </p:txBody>
      </p:sp>
    </p:spTree>
    <p:extLst>
      <p:ext uri="{BB962C8B-B14F-4D97-AF65-F5344CB8AC3E}">
        <p14:creationId xmlns:p14="http://schemas.microsoft.com/office/powerpoint/2010/main" xmlns="" val="697809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7992888" cy="961176"/>
          </a:xfrm>
        </p:spPr>
        <p:txBody>
          <a:bodyPr>
            <a:normAutofit fontScale="90000"/>
          </a:bodyPr>
          <a:lstStyle/>
          <a:p>
            <a:pPr marL="457200" lvl="0" indent="-457200" algn="r">
              <a:buFont typeface="Wingdings" panose="05000000000000000000" pitchFamily="2" charset="2"/>
              <a:buChar char="§"/>
            </a:pPr>
            <a:r>
              <a:rPr lang="ar-SA" sz="2900" u="sng" dirty="0">
                <a:latin typeface="Times New Roman" panose="02020603050405020304" pitchFamily="18" charset="0"/>
                <a:cs typeface="Times New Roman" panose="02020603050405020304" pitchFamily="18" charset="0"/>
              </a:rPr>
              <a:t>ويوضح باحثوا المحاسبة المالية أن الاستجابة الفورية للمعلومات بتعديل اسعار الاسهم صعوداً أو هبوطاً تعني ثلاثة أمور في غاية الأهمية </a:t>
            </a:r>
            <a:r>
              <a:rPr lang="ar-SA" sz="2900" u="sng" dirty="0" smtClean="0">
                <a:latin typeface="Times New Roman" panose="02020603050405020304" pitchFamily="18" charset="0"/>
                <a:cs typeface="Times New Roman" panose="02020603050405020304" pitchFamily="18" charset="0"/>
              </a:rPr>
              <a:t>:</a:t>
            </a:r>
            <a:endParaRPr lang="ar-SA" u="sng" dirty="0"/>
          </a:p>
        </p:txBody>
      </p:sp>
      <p:sp>
        <p:nvSpPr>
          <p:cNvPr id="3" name="Content Placeholder 2"/>
          <p:cNvSpPr>
            <a:spLocks noGrp="1"/>
          </p:cNvSpPr>
          <p:nvPr>
            <p:ph idx="1"/>
          </p:nvPr>
        </p:nvSpPr>
        <p:spPr>
          <a:xfrm>
            <a:off x="899592" y="2060848"/>
            <a:ext cx="7344816" cy="3960440"/>
          </a:xfrm>
        </p:spPr>
        <p:txBody>
          <a:bodyPr>
            <a:normAutofit/>
          </a:bodyPr>
          <a:lstStyle/>
          <a:p>
            <a:pPr marL="68580" indent="0">
              <a:buNone/>
            </a:pPr>
            <a:r>
              <a:rPr lang="ar-SA" u="sng" dirty="0">
                <a:latin typeface="Arial" panose="020B0604020202020204" pitchFamily="34" charset="0"/>
                <a:cs typeface="Arial" panose="020B0604020202020204" pitchFamily="34" charset="0"/>
              </a:rPr>
              <a:t>الأمر</a:t>
            </a:r>
            <a:r>
              <a:rPr lang="ar-SA" u="sng" dirty="0" smtClean="0">
                <a:latin typeface="Arial" panose="020B0604020202020204" pitchFamily="34" charset="0"/>
                <a:cs typeface="Arial" panose="020B0604020202020204" pitchFamily="34" charset="0"/>
              </a:rPr>
              <a:t> </a:t>
            </a:r>
            <a:r>
              <a:rPr lang="ar-SA" u="sng" dirty="0">
                <a:latin typeface="Arial" panose="020B0604020202020204" pitchFamily="34" charset="0"/>
                <a:cs typeface="Arial" panose="020B0604020202020204" pitchFamily="34" charset="0"/>
              </a:rPr>
              <a:t>الأول</a:t>
            </a:r>
            <a:r>
              <a:rPr lang="ar-SA" dirty="0">
                <a:latin typeface="Arial" panose="020B0604020202020204" pitchFamily="34" charset="0"/>
                <a:cs typeface="Arial" panose="020B0604020202020204" pitchFamily="34" charset="0"/>
              </a:rPr>
              <a:t>:  أنه في ظل كفاءة السوق تقترب القيمة السوقية </a:t>
            </a:r>
            <a:r>
              <a:rPr lang="ar-SA" dirty="0" smtClean="0">
                <a:latin typeface="Arial" panose="020B0604020202020204" pitchFamily="34" charset="0"/>
                <a:cs typeface="Arial" panose="020B0604020202020204" pitchFamily="34" charset="0"/>
              </a:rPr>
              <a:t>للورقة المالية </a:t>
            </a:r>
            <a:r>
              <a:rPr lang="ar-SA" dirty="0">
                <a:latin typeface="Arial" panose="020B0604020202020204" pitchFamily="34" charset="0"/>
                <a:cs typeface="Arial" panose="020B0604020202020204" pitchFamily="34" charset="0"/>
              </a:rPr>
              <a:t>من القيمة الحقيقية لها وفقاً للمعلومات المتاحة عن تلك الورقة.</a:t>
            </a:r>
            <a:endParaRPr lang="en-US" dirty="0">
              <a:latin typeface="Arial" panose="020B0604020202020204" pitchFamily="34" charset="0"/>
              <a:cs typeface="Arial" panose="020B0604020202020204" pitchFamily="34" charset="0"/>
            </a:endParaRPr>
          </a:p>
          <a:p>
            <a:pPr marL="68580" indent="0" algn="r">
              <a:buNone/>
            </a:pPr>
            <a:r>
              <a:rPr lang="ar-SA" dirty="0" smtClean="0">
                <a:latin typeface="Arial" panose="020B0604020202020204" pitchFamily="34" charset="0"/>
                <a:cs typeface="Arial" panose="020B0604020202020204" pitchFamily="34" charset="0"/>
              </a:rPr>
              <a:t>      أي </a:t>
            </a:r>
            <a:r>
              <a:rPr lang="ar-SA" dirty="0">
                <a:latin typeface="Arial" panose="020B0604020202020204" pitchFamily="34" charset="0"/>
                <a:cs typeface="Arial" panose="020B0604020202020204" pitchFamily="34" charset="0"/>
              </a:rPr>
              <a:t>أن القيمة السوقية للورقة المالية في تاريخ معين هي دالة في المعلومات المتاحة عنها في </a:t>
            </a:r>
            <a:r>
              <a:rPr lang="ar-SA" dirty="0" smtClean="0">
                <a:latin typeface="Arial" panose="020B0604020202020204" pitchFamily="34" charset="0"/>
                <a:cs typeface="Arial" panose="020B0604020202020204" pitchFamily="34" charset="0"/>
              </a:rPr>
              <a:t>السوق.</a:t>
            </a:r>
            <a:endParaRPr lang="ar-SA" dirty="0">
              <a:latin typeface="Arial" panose="020B0604020202020204" pitchFamily="34" charset="0"/>
              <a:cs typeface="Arial" panose="020B0604020202020204" pitchFamily="34" charset="0"/>
            </a:endParaRPr>
          </a:p>
          <a:p>
            <a:pPr marL="68580" indent="0">
              <a:buNone/>
            </a:pPr>
            <a:r>
              <a:rPr lang="ar-SA" sz="2400" u="sng" dirty="0" smtClean="0">
                <a:latin typeface="Arial" panose="020B0604020202020204" pitchFamily="34" charset="0"/>
                <a:cs typeface="Arial" panose="020B0604020202020204" pitchFamily="34" charset="0"/>
              </a:rPr>
              <a:t>الأمر الثاني</a:t>
            </a:r>
            <a:r>
              <a:rPr lang="ar-SA" sz="2400" dirty="0" smtClean="0">
                <a:latin typeface="Arial" panose="020B0604020202020204" pitchFamily="34" charset="0"/>
                <a:cs typeface="Arial" panose="020B0604020202020204" pitchFamily="34" charset="0"/>
              </a:rPr>
              <a:t>: المعلومات التي وصلت على السوق في الماضي ليس لها تاثير حالي على سعر الورقة المالية.</a:t>
            </a:r>
            <a:endParaRPr lang="en-US" sz="2400" dirty="0" smtClean="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      لكن قد يكون وجود </a:t>
            </a:r>
            <a:r>
              <a:rPr lang="ar-SA" dirty="0">
                <a:latin typeface="Arial" panose="020B0604020202020204" pitchFamily="34" charset="0"/>
                <a:cs typeface="Arial" panose="020B0604020202020204" pitchFamily="34" charset="0"/>
              </a:rPr>
              <a:t>فاصل زمني بين وصول المعلومات إلى كافة المتعاملين وبين استلام المتعاملين للمعلومات وتحليلها والاستجابة لها يمثل قيداً على كفاءة السوق، ولا يعني هذا مطلقاً ان السوق عديم الكفاءة</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5</a:t>
            </a:fld>
            <a:endParaRPr lang="ar-SA"/>
          </a:p>
        </p:txBody>
      </p:sp>
      <p:cxnSp>
        <p:nvCxnSpPr>
          <p:cNvPr id="6" name="Straight Arrow Connector 5"/>
          <p:cNvCxnSpPr/>
          <p:nvPr/>
        </p:nvCxnSpPr>
        <p:spPr>
          <a:xfrm flipH="1">
            <a:off x="7668344" y="3140968"/>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7668344" y="4725144"/>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19506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628800"/>
            <a:ext cx="7128792" cy="3869017"/>
          </a:xfrm>
        </p:spPr>
        <p:txBody>
          <a:bodyPr/>
          <a:lstStyle/>
          <a:p>
            <a:pPr marL="68580" indent="0">
              <a:buClr>
                <a:srgbClr val="727CA3"/>
              </a:buClr>
              <a:buNone/>
            </a:pPr>
            <a:r>
              <a:rPr lang="ar-SA" u="sng" dirty="0">
                <a:solidFill>
                  <a:srgbClr val="464653"/>
                </a:solidFill>
                <a:latin typeface="Arial" panose="020B0604020202020204" pitchFamily="34" charset="0"/>
                <a:cs typeface="Arial" panose="020B0604020202020204" pitchFamily="34" charset="0"/>
              </a:rPr>
              <a:t>الأمر </a:t>
            </a:r>
            <a:r>
              <a:rPr lang="ar-SA" u="sng" dirty="0" smtClean="0">
                <a:solidFill>
                  <a:srgbClr val="464653"/>
                </a:solidFill>
                <a:latin typeface="Arial" panose="020B0604020202020204" pitchFamily="34" charset="0"/>
                <a:cs typeface="Arial" panose="020B0604020202020204" pitchFamily="34" charset="0"/>
              </a:rPr>
              <a:t>الثالث</a:t>
            </a:r>
            <a:r>
              <a:rPr lang="ar-SA" dirty="0" smtClean="0">
                <a:solidFill>
                  <a:srgbClr val="464653"/>
                </a:solidFill>
                <a:latin typeface="Arial" panose="020B0604020202020204" pitchFamily="34" charset="0"/>
                <a:cs typeface="Arial" panose="020B0604020202020204" pitchFamily="34" charset="0"/>
              </a:rPr>
              <a:t>: </a:t>
            </a:r>
            <a:r>
              <a:rPr lang="ar-SA" dirty="0">
                <a:solidFill>
                  <a:srgbClr val="464653"/>
                </a:solidFill>
                <a:latin typeface="Arial" panose="020B0604020202020204" pitchFamily="34" charset="0"/>
                <a:cs typeface="Arial" panose="020B0604020202020204" pitchFamily="34" charset="0"/>
              </a:rPr>
              <a:t>أن المعلومات تصل إلى كافة المتعاملين في وقت واحد وأن قدرتهم على التحليل متقاربة الامر الذي يعني عدم قدرة أي منهم على تحقيق عوائد غير </a:t>
            </a:r>
            <a:r>
              <a:rPr lang="ar-SA" dirty="0" smtClean="0">
                <a:solidFill>
                  <a:srgbClr val="464653"/>
                </a:solidFill>
                <a:latin typeface="Arial" panose="020B0604020202020204" pitchFamily="34" charset="0"/>
                <a:cs typeface="Arial" panose="020B0604020202020204" pitchFamily="34" charset="0"/>
              </a:rPr>
              <a:t>عادية </a:t>
            </a:r>
            <a:r>
              <a:rPr lang="ar-SA" dirty="0">
                <a:solidFill>
                  <a:srgbClr val="464653"/>
                </a:solidFill>
                <a:latin typeface="Arial" panose="020B0604020202020204" pitchFamily="34" charset="0"/>
                <a:cs typeface="Arial" panose="020B0604020202020204" pitchFamily="34" charset="0"/>
              </a:rPr>
              <a:t>بناء على معلومات خاصة.</a:t>
            </a:r>
            <a:endParaRPr lang="en-US" dirty="0">
              <a:solidFill>
                <a:srgbClr val="464653"/>
              </a:solidFill>
              <a:latin typeface="Arial" panose="020B0604020202020204" pitchFamily="34" charset="0"/>
              <a:cs typeface="Arial" panose="020B0604020202020204" pitchFamily="34" charset="0"/>
            </a:endParaRPr>
          </a:p>
          <a:p>
            <a:pPr marL="68580" lvl="0" indent="0">
              <a:buClr>
                <a:srgbClr val="727CA3"/>
              </a:buClr>
              <a:buNone/>
            </a:pPr>
            <a:r>
              <a:rPr lang="ar-SA" dirty="0" smtClean="0">
                <a:solidFill>
                  <a:srgbClr val="464653"/>
                </a:solidFill>
                <a:latin typeface="Arial" panose="020B0604020202020204" pitchFamily="34" charset="0"/>
                <a:cs typeface="Arial" panose="020B0604020202020204" pitchFamily="34" charset="0"/>
              </a:rPr>
              <a:t>     تجدر </a:t>
            </a:r>
            <a:r>
              <a:rPr lang="ar-SA" dirty="0">
                <a:solidFill>
                  <a:srgbClr val="464653"/>
                </a:solidFill>
                <a:latin typeface="Arial" panose="020B0604020202020204" pitchFamily="34" charset="0"/>
                <a:cs typeface="Arial" panose="020B0604020202020204" pitchFamily="34" charset="0"/>
              </a:rPr>
              <a:t>الإشارة هنا إلى القول بأن المعلومات الخاصة تأخذ إحدى الصورتين التاليتين:</a:t>
            </a:r>
            <a:endParaRPr lang="en-US" dirty="0">
              <a:solidFill>
                <a:srgbClr val="464653"/>
              </a:solidFill>
              <a:latin typeface="Arial" panose="020B0604020202020204" pitchFamily="34" charset="0"/>
              <a:cs typeface="Arial" panose="020B0604020202020204" pitchFamily="34" charset="0"/>
            </a:endParaRPr>
          </a:p>
          <a:p>
            <a:pPr marL="525780" lvl="0" indent="-457200">
              <a:buClr>
                <a:srgbClr val="727CA3"/>
              </a:buClr>
              <a:buFont typeface="+mj-lt"/>
              <a:buAutoNum type="arabicPeriod"/>
            </a:pPr>
            <a:r>
              <a:rPr lang="ar-SA" dirty="0">
                <a:solidFill>
                  <a:srgbClr val="464653"/>
                </a:solidFill>
                <a:latin typeface="Arial" panose="020B0604020202020204" pitchFamily="34" charset="0"/>
                <a:cs typeface="Arial" panose="020B0604020202020204" pitchFamily="34" charset="0"/>
              </a:rPr>
              <a:t>الحصول على المعلومات قبل باقي المتعاملين.</a:t>
            </a:r>
            <a:endParaRPr lang="en-US" dirty="0">
              <a:solidFill>
                <a:srgbClr val="464653"/>
              </a:solidFill>
              <a:latin typeface="Arial" panose="020B0604020202020204" pitchFamily="34" charset="0"/>
              <a:cs typeface="Arial" panose="020B0604020202020204" pitchFamily="34" charset="0"/>
            </a:endParaRPr>
          </a:p>
          <a:p>
            <a:pPr marL="525780" lvl="0" indent="-457200">
              <a:buClr>
                <a:srgbClr val="727CA3"/>
              </a:buClr>
              <a:buFont typeface="+mj-lt"/>
              <a:buAutoNum type="arabicPeriod"/>
            </a:pPr>
            <a:r>
              <a:rPr lang="ar-SA" dirty="0">
                <a:solidFill>
                  <a:srgbClr val="464653"/>
                </a:solidFill>
                <a:latin typeface="Arial" panose="020B0604020202020204" pitchFamily="34" charset="0"/>
                <a:cs typeface="Arial" panose="020B0604020202020204" pitchFamily="34" charset="0"/>
              </a:rPr>
              <a:t>أو فهم الأثر الحقيقي للمعلومات أكثر من الآخرين.</a:t>
            </a:r>
            <a:endParaRPr lang="en-US" dirty="0">
              <a:solidFill>
                <a:srgbClr val="464653"/>
              </a:solidFill>
              <a:latin typeface="Arial" panose="020B0604020202020204" pitchFamily="34" charset="0"/>
              <a:cs typeface="Arial" panose="020B0604020202020204" pitchFamily="34" charset="0"/>
            </a:endParaRPr>
          </a:p>
          <a:p>
            <a:endParaRPr lang="ar-SA" dirty="0"/>
          </a:p>
        </p:txBody>
      </p:sp>
      <p:sp>
        <p:nvSpPr>
          <p:cNvPr id="4" name="Slide Number Placeholder 3"/>
          <p:cNvSpPr>
            <a:spLocks noGrp="1"/>
          </p:cNvSpPr>
          <p:nvPr>
            <p:ph type="sldNum" sz="quarter" idx="12"/>
          </p:nvPr>
        </p:nvSpPr>
        <p:spPr/>
        <p:txBody>
          <a:bodyPr/>
          <a:lstStyle/>
          <a:p>
            <a:fld id="{79E0AB22-A15F-40AF-B085-C657ABE5CCC8}" type="slidenum">
              <a:rPr lang="ar-SA" smtClean="0"/>
              <a:pPr/>
              <a:t>6</a:t>
            </a:fld>
            <a:endParaRPr lang="ar-SA"/>
          </a:p>
        </p:txBody>
      </p:sp>
      <p:cxnSp>
        <p:nvCxnSpPr>
          <p:cNvPr id="5" name="Straight Arrow Connector 4"/>
          <p:cNvCxnSpPr/>
          <p:nvPr/>
        </p:nvCxnSpPr>
        <p:spPr>
          <a:xfrm flipH="1">
            <a:off x="7668344" y="3068960"/>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6826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024744" cy="757888"/>
          </a:xfrm>
        </p:spPr>
        <p:txBody>
          <a:bodyPr>
            <a:normAutofit/>
          </a:bodyPr>
          <a:lstStyle/>
          <a:p>
            <a:pPr algn="r"/>
            <a:r>
              <a:rPr lang="ar-SA" sz="3200" b="1" u="sng" dirty="0" smtClean="0">
                <a:latin typeface="Arial" panose="020B0604020202020204" pitchFamily="34" charset="0"/>
                <a:cs typeface="Arial" panose="020B0604020202020204" pitchFamily="34" charset="0"/>
              </a:rPr>
              <a:t>1-1 الكفاءة الكاملة والكفاءة الإقتصادية:</a:t>
            </a:r>
            <a:endParaRPr lang="ar-SA" sz="32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576" y="1844824"/>
            <a:ext cx="7632848" cy="4392488"/>
          </a:xfrm>
        </p:spPr>
        <p:txBody>
          <a:bodyPr>
            <a:normAutofit/>
          </a:bodyPr>
          <a:lstStyle/>
          <a:p>
            <a:pPr marL="68580" indent="0">
              <a:buNone/>
            </a:pPr>
            <a:r>
              <a:rPr lang="ar-SA" sz="2600" b="1" u="sng" dirty="0" smtClean="0">
                <a:solidFill>
                  <a:schemeClr val="accent1"/>
                </a:solidFill>
                <a:latin typeface="Arial" panose="020B0604020202020204" pitchFamily="34" charset="0"/>
                <a:cs typeface="Arial" panose="020B0604020202020204" pitchFamily="34" charset="0"/>
              </a:rPr>
              <a:t>أ/ الكفاءة الكاملة: </a:t>
            </a:r>
            <a:endParaRPr lang="en-US" sz="2600" u="sng" dirty="0">
              <a:solidFill>
                <a:schemeClr val="accent1"/>
              </a:solidFill>
              <a:latin typeface="Arial" panose="020B0604020202020204" pitchFamily="34" charset="0"/>
              <a:cs typeface="Arial" panose="020B0604020202020204" pitchFamily="34" charset="0"/>
            </a:endParaRPr>
          </a:p>
          <a:p>
            <a:pPr marL="68580" indent="0">
              <a:buNone/>
            </a:pPr>
            <a:r>
              <a:rPr lang="ar-SA" dirty="0" smtClean="0">
                <a:latin typeface="Arial" panose="020B0604020202020204" pitchFamily="34" charset="0"/>
                <a:cs typeface="Arial" panose="020B0604020202020204" pitchFamily="34" charset="0"/>
              </a:rPr>
              <a:t>الكفاءة الكاملة تعني      عدم وجود فاصل زمني بين استلام المعلومات وتحليلها والإستجابة لها بما يضمن تغير فوري في سعر الورقة المالية.</a:t>
            </a:r>
          </a:p>
          <a:p>
            <a:pPr>
              <a:buFont typeface="Wingdings" panose="05000000000000000000" pitchFamily="2" charset="2"/>
              <a:buChar char="§"/>
            </a:pPr>
            <a:r>
              <a:rPr lang="ar-SA" u="sng" dirty="0">
                <a:latin typeface="Arial" panose="020B0604020202020204" pitchFamily="34" charset="0"/>
                <a:cs typeface="Arial" panose="020B0604020202020204" pitchFamily="34" charset="0"/>
              </a:rPr>
              <a:t>يحدد الباحثون أربعة شروط يجب توافرها لتتحقق الكفاءة الكاملة للسوق:</a:t>
            </a:r>
            <a:endParaRPr lang="en-US" u="sng"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1- إن المعلومات عن السوق متاحة للجميع في ذات اللحظة دون تكاليف، يجب أن تكون استنتاجات وتوقعات المتعاملين حول القيمة الحقيقية للورقة المالية متماثلة.</a:t>
            </a:r>
            <a:endParaRPr lang="en-US" dirty="0">
              <a:latin typeface="Arial" panose="020B0604020202020204" pitchFamily="34" charset="0"/>
              <a:cs typeface="Arial" panose="020B0604020202020204" pitchFamily="34" charset="0"/>
            </a:endParaRPr>
          </a:p>
          <a:p>
            <a:pPr marL="68580" lvl="0" indent="0">
              <a:buNone/>
            </a:pPr>
            <a:r>
              <a:rPr lang="ar-SA" dirty="0">
                <a:latin typeface="Arial" panose="020B0604020202020204" pitchFamily="34" charset="0"/>
                <a:cs typeface="Arial" panose="020B0604020202020204" pitchFamily="34" charset="0"/>
              </a:rPr>
              <a:t>وصول المعلومات دون تكلفة في وقت واحد </a:t>
            </a:r>
            <a:r>
              <a:rPr lang="ar-SA" dirty="0" smtClean="0">
                <a:latin typeface="Arial" panose="020B0604020202020204" pitchFamily="34" charset="0"/>
                <a:cs typeface="Arial" panose="020B0604020202020204" pitchFamily="34" charset="0"/>
              </a:rPr>
              <a:t>     دورهيئات </a:t>
            </a:r>
            <a:r>
              <a:rPr lang="ar-SA" dirty="0">
                <a:latin typeface="Arial" panose="020B0604020202020204" pitchFamily="34" charset="0"/>
                <a:cs typeface="Arial" panose="020B0604020202020204" pitchFamily="34" charset="0"/>
              </a:rPr>
              <a:t>رقابة السوق.</a:t>
            </a:r>
            <a:endParaRPr lang="en-US" dirty="0">
              <a:latin typeface="Arial" panose="020B0604020202020204" pitchFamily="34" charset="0"/>
              <a:cs typeface="Arial" panose="020B0604020202020204" pitchFamily="34" charset="0"/>
            </a:endParaRPr>
          </a:p>
          <a:p>
            <a:pPr marL="68580" lvl="0" indent="0">
              <a:buNone/>
            </a:pPr>
            <a:r>
              <a:rPr lang="ar-SA" dirty="0">
                <a:latin typeface="Arial" panose="020B0604020202020204" pitchFamily="34" charset="0"/>
                <a:cs typeface="Arial" panose="020B0604020202020204" pitchFamily="34" charset="0"/>
              </a:rPr>
              <a:t>شرط عدم تحمل تكاليف لتحليل أثر تلك </a:t>
            </a:r>
            <a:r>
              <a:rPr lang="ar-SA" dirty="0" smtClean="0">
                <a:latin typeface="Arial" panose="020B0604020202020204" pitchFamily="34" charset="0"/>
                <a:cs typeface="Arial" panose="020B0604020202020204" pitchFamily="34" charset="0"/>
              </a:rPr>
              <a:t>المعلومات      غير </a:t>
            </a:r>
            <a:r>
              <a:rPr lang="ar-SA" dirty="0">
                <a:latin typeface="Arial" panose="020B0604020202020204" pitchFamily="34" charset="0"/>
                <a:cs typeface="Arial" panose="020B0604020202020204" pitchFamily="34" charset="0"/>
              </a:rPr>
              <a:t>قابل للسيطرة</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7</a:t>
            </a:fld>
            <a:endParaRPr lang="ar-SA"/>
          </a:p>
        </p:txBody>
      </p:sp>
      <p:cxnSp>
        <p:nvCxnSpPr>
          <p:cNvPr id="5" name="Straight Arrow Connector 4"/>
          <p:cNvCxnSpPr/>
          <p:nvPr/>
        </p:nvCxnSpPr>
        <p:spPr>
          <a:xfrm flipH="1">
            <a:off x="5940152" y="2636912"/>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3635896" y="5013176"/>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23828" y="5445224"/>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30385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5576" y="980728"/>
            <a:ext cx="7560840" cy="5256584"/>
          </a:xfrm>
        </p:spPr>
        <p:txBody>
          <a:bodyPr>
            <a:normAutofit lnSpcReduction="10000"/>
          </a:bodyPr>
          <a:lstStyle/>
          <a:p>
            <a:pPr marL="68580" indent="0">
              <a:buNone/>
            </a:pPr>
            <a:r>
              <a:rPr lang="ar-SA" dirty="0">
                <a:latin typeface="Arial" panose="020B0604020202020204" pitchFamily="34" charset="0"/>
                <a:cs typeface="Arial" panose="020B0604020202020204" pitchFamily="34" charset="0"/>
              </a:rPr>
              <a:t>2- لا توجد أية قيود على التعامل.</a:t>
            </a:r>
            <a:endParaRPr lang="en-US" dirty="0">
              <a:latin typeface="Arial" panose="020B0604020202020204" pitchFamily="34" charset="0"/>
              <a:cs typeface="Arial" panose="020B0604020202020204" pitchFamily="34" charset="0"/>
            </a:endParaRPr>
          </a:p>
          <a:p>
            <a:pPr marL="68580" lvl="0" indent="0">
              <a:buNone/>
            </a:pPr>
            <a:r>
              <a:rPr lang="ar-SA" dirty="0" smtClean="0">
                <a:latin typeface="Arial" panose="020B0604020202020204" pitchFamily="34" charset="0"/>
                <a:cs typeface="Arial" panose="020B0604020202020204" pitchFamily="34" charset="0"/>
              </a:rPr>
              <a:t>    قيود </a:t>
            </a:r>
            <a:r>
              <a:rPr lang="ar-SA" dirty="0">
                <a:latin typeface="Arial" panose="020B0604020202020204" pitchFamily="34" charset="0"/>
                <a:cs typeface="Arial" panose="020B0604020202020204" pitchFamily="34" charset="0"/>
              </a:rPr>
              <a:t>التعامل التي </a:t>
            </a:r>
            <a:r>
              <a:rPr lang="ar-SA" dirty="0" smtClean="0">
                <a:latin typeface="Arial" panose="020B0604020202020204" pitchFamily="34" charset="0"/>
                <a:cs typeface="Arial" panose="020B0604020202020204" pitchFamily="34" charset="0"/>
              </a:rPr>
              <a:t>تحد </a:t>
            </a:r>
            <a:r>
              <a:rPr lang="ar-SA" dirty="0">
                <a:latin typeface="Arial" panose="020B0604020202020204" pitchFamily="34" charset="0"/>
                <a:cs typeface="Arial" panose="020B0604020202020204" pitchFamily="34" charset="0"/>
              </a:rPr>
              <a:t>من الكفاءة الكاملة للسوق:</a:t>
            </a:r>
            <a:endParaRPr lang="en-US" dirty="0">
              <a:latin typeface="Arial" panose="020B0604020202020204" pitchFamily="34" charset="0"/>
              <a:cs typeface="Arial" panose="020B0604020202020204" pitchFamily="34" charset="0"/>
            </a:endParaRPr>
          </a:p>
          <a:p>
            <a:pPr marL="1586484" lvl="5" indent="-342900">
              <a:buFont typeface="Arial" panose="020B0604020202020204" pitchFamily="34" charset="0"/>
              <a:buChar char="•"/>
            </a:pPr>
            <a:r>
              <a:rPr lang="ar-SA" sz="2400" dirty="0">
                <a:latin typeface="Arial" panose="020B0604020202020204" pitchFamily="34" charset="0"/>
                <a:cs typeface="Arial" panose="020B0604020202020204" pitchFamily="34" charset="0"/>
              </a:rPr>
              <a:t>تكاليف المعاملات.</a:t>
            </a:r>
            <a:endParaRPr lang="en-US" sz="2400" dirty="0">
              <a:latin typeface="Arial" panose="020B0604020202020204" pitchFamily="34" charset="0"/>
              <a:cs typeface="Arial" panose="020B0604020202020204" pitchFamily="34" charset="0"/>
            </a:endParaRPr>
          </a:p>
          <a:p>
            <a:pPr marL="1586484" lvl="5" indent="-342900">
              <a:buFont typeface="Arial" panose="020B0604020202020204" pitchFamily="34" charset="0"/>
              <a:buChar char="•"/>
            </a:pPr>
            <a:r>
              <a:rPr lang="ar-SA" sz="2400" dirty="0">
                <a:latin typeface="Arial" panose="020B0604020202020204" pitchFamily="34" charset="0"/>
                <a:cs typeface="Arial" panose="020B0604020202020204" pitchFamily="34" charset="0"/>
              </a:rPr>
              <a:t>الضرائب.</a:t>
            </a:r>
            <a:endParaRPr lang="en-US" sz="2400" dirty="0">
              <a:latin typeface="Arial" panose="020B0604020202020204" pitchFamily="34" charset="0"/>
              <a:cs typeface="Arial" panose="020B0604020202020204" pitchFamily="34" charset="0"/>
            </a:endParaRPr>
          </a:p>
          <a:p>
            <a:pPr marL="1586484" lvl="5" indent="-342900">
              <a:buFont typeface="Arial" panose="020B0604020202020204" pitchFamily="34" charset="0"/>
              <a:buChar char="•"/>
            </a:pPr>
            <a:r>
              <a:rPr lang="ar-SA" sz="2400" dirty="0">
                <a:latin typeface="Arial" panose="020B0604020202020204" pitchFamily="34" charset="0"/>
                <a:cs typeface="Arial" panose="020B0604020202020204" pitchFamily="34" charset="0"/>
              </a:rPr>
              <a:t>قيود الكمية المتداولة.</a:t>
            </a:r>
            <a:endParaRPr lang="en-US" sz="2400"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3- هناك عدداً كبيراً من المتعاملين في السوق مما يحول دون سيطرة أي منهم أو أي تحالف بين عدد منهم على أسعار الاسهم بالشكل الذي يسمح بتحريك سعر السهم بصورة غير منطقية تتيح له أو لتحالف المتعاملين تحقيق مكاسب غير عادية سريعة على حساب غيرهم.</a:t>
            </a:r>
            <a:endParaRPr lang="en-US" dirty="0">
              <a:latin typeface="Arial" panose="020B0604020202020204" pitchFamily="34" charset="0"/>
              <a:cs typeface="Arial" panose="020B0604020202020204" pitchFamily="34" charset="0"/>
            </a:endParaRPr>
          </a:p>
          <a:p>
            <a:pPr marL="68580" indent="0">
              <a:buNone/>
            </a:pPr>
            <a:r>
              <a:rPr lang="ar-SA" dirty="0">
                <a:latin typeface="Arial" panose="020B0604020202020204" pitchFamily="34" charset="0"/>
                <a:cs typeface="Arial" panose="020B0604020202020204" pitchFamily="34" charset="0"/>
              </a:rPr>
              <a:t>4- السلوك الاقتصادي الرشيد للمتعاملين، وهذا الشرط يعني أن كل من يتعامل في سوق الاسهم يهدف الى تعظيم مصالحه الاقتصادية المتمثلة في تحقيق اقصى ارباح ممكنة من جراء المعاملات المالية التي يقوم </a:t>
            </a:r>
            <a:r>
              <a:rPr lang="ar-SA" dirty="0" smtClean="0">
                <a:latin typeface="Arial" panose="020B0604020202020204" pitchFamily="34" charset="0"/>
                <a:cs typeface="Arial" panose="020B0604020202020204" pitchFamily="34" charset="0"/>
              </a:rPr>
              <a:t>بها</a:t>
            </a:r>
          </a:p>
          <a:p>
            <a:pPr marL="68580" indent="0">
              <a:buNone/>
            </a:pPr>
            <a:r>
              <a:rPr lang="ar-SA" dirty="0">
                <a:latin typeface="Arial" panose="020B0604020202020204" pitchFamily="34" charset="0"/>
                <a:cs typeface="Arial" panose="020B0604020202020204" pitchFamily="34" charset="0"/>
              </a:rPr>
              <a:t> </a:t>
            </a:r>
            <a:r>
              <a:rPr lang="ar-SA" dirty="0" smtClean="0">
                <a:latin typeface="Arial" panose="020B0604020202020204" pitchFamily="34" charset="0"/>
                <a:cs typeface="Arial" panose="020B0604020202020204" pitchFamily="34" charset="0"/>
              </a:rPr>
              <a:t>     هذا </a:t>
            </a:r>
            <a:r>
              <a:rPr lang="ar-SA" dirty="0">
                <a:latin typeface="Arial" panose="020B0604020202020204" pitchFamily="34" charset="0"/>
                <a:cs typeface="Arial" panose="020B0604020202020204" pitchFamily="34" charset="0"/>
              </a:rPr>
              <a:t>الشرط امر بديهياً لا يحتاج الى اثبات</a:t>
            </a:r>
            <a:r>
              <a:rPr lang="ar-SA"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8</a:t>
            </a:fld>
            <a:endParaRPr lang="ar-SA"/>
          </a:p>
        </p:txBody>
      </p:sp>
      <p:cxnSp>
        <p:nvCxnSpPr>
          <p:cNvPr id="5" name="Straight Arrow Connector 4"/>
          <p:cNvCxnSpPr/>
          <p:nvPr/>
        </p:nvCxnSpPr>
        <p:spPr>
          <a:xfrm flipH="1">
            <a:off x="7740352" y="5661248"/>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635896" y="5013176"/>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94917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1052736"/>
            <a:ext cx="7024744" cy="504056"/>
          </a:xfrm>
        </p:spPr>
        <p:txBody>
          <a:bodyPr>
            <a:normAutofit/>
          </a:bodyPr>
          <a:lstStyle/>
          <a:p>
            <a:pPr marL="68580" indent="0" algn="r"/>
            <a:r>
              <a:rPr lang="ar-SA" sz="2600" b="1" u="sng" dirty="0" smtClean="0">
                <a:latin typeface="Arial" panose="020B0604020202020204" pitchFamily="34" charset="0"/>
                <a:cs typeface="Arial" panose="020B0604020202020204" pitchFamily="34" charset="0"/>
              </a:rPr>
              <a:t>ب/ </a:t>
            </a:r>
            <a:r>
              <a:rPr lang="ar-SA" sz="2600" b="1" u="sng" dirty="0">
                <a:latin typeface="Arial" panose="020B0604020202020204" pitchFamily="34" charset="0"/>
                <a:cs typeface="Arial" panose="020B0604020202020204" pitchFamily="34" charset="0"/>
              </a:rPr>
              <a:t>الكفاءة </a:t>
            </a:r>
            <a:r>
              <a:rPr lang="ar-SA" sz="2600" b="1" u="sng" dirty="0" smtClean="0">
                <a:latin typeface="Arial" panose="020B0604020202020204" pitchFamily="34" charset="0"/>
                <a:cs typeface="Arial" panose="020B0604020202020204" pitchFamily="34" charset="0"/>
              </a:rPr>
              <a:t>الإقتصادية: </a:t>
            </a:r>
            <a:endParaRPr lang="en-US" sz="2600"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43492" y="1700808"/>
            <a:ext cx="7128908" cy="4131821"/>
          </a:xfrm>
        </p:spPr>
        <p:txBody>
          <a:bodyPr>
            <a:normAutofit/>
          </a:bodyPr>
          <a:lstStyle/>
          <a:p>
            <a:pPr marL="68580" indent="0">
              <a:buNone/>
            </a:pPr>
            <a:r>
              <a:rPr lang="ar-SA" dirty="0">
                <a:latin typeface="Arial" panose="020B0604020202020204" pitchFamily="34" charset="0"/>
                <a:cs typeface="Arial" panose="020B0604020202020204" pitchFamily="34" charset="0"/>
              </a:rPr>
              <a:t>الكفاءة </a:t>
            </a:r>
            <a:r>
              <a:rPr lang="ar-SA" dirty="0" smtClean="0">
                <a:latin typeface="Arial" panose="020B0604020202020204" pitchFamily="34" charset="0"/>
                <a:cs typeface="Arial" panose="020B0604020202020204" pitchFamily="34" charset="0"/>
              </a:rPr>
              <a:t>الإقتصادية تعني      امكانية وجود فاصل زمني معين بعد وصول المعلومات الجديدة إلى السوق الى أن يستجيب السوق لهذه المعلومات ويعكس مضمونها في الأسعار الحالية.</a:t>
            </a:r>
          </a:p>
          <a:p>
            <a:pPr lvl="0">
              <a:buFont typeface="Wingdings" panose="05000000000000000000" pitchFamily="2" charset="2"/>
              <a:buChar char="§"/>
            </a:pPr>
            <a:r>
              <a:rPr lang="ar-SA" dirty="0">
                <a:latin typeface="Arial" panose="020B0604020202020204" pitchFamily="34" charset="0"/>
                <a:cs typeface="Arial" panose="020B0604020202020204" pitchFamily="34" charset="0"/>
              </a:rPr>
              <a:t>عدم تحقق شروط الكفاءة الكاملة جعل الباحثون يقبلون فكرة الكفاءة الاقتصادية.</a:t>
            </a:r>
            <a:endParaRPr lang="en-US" dirty="0">
              <a:latin typeface="Arial" panose="020B0604020202020204" pitchFamily="34" charset="0"/>
              <a:cs typeface="Arial" panose="020B0604020202020204" pitchFamily="34" charset="0"/>
            </a:endParaRPr>
          </a:p>
          <a:p>
            <a:pPr lvl="0">
              <a:buFont typeface="Wingdings" panose="05000000000000000000" pitchFamily="2" charset="2"/>
              <a:buChar char="§"/>
            </a:pPr>
            <a:r>
              <a:rPr lang="ar-SA" u="sng" dirty="0" smtClean="0">
                <a:latin typeface="Arial" panose="020B0604020202020204" pitchFamily="34" charset="0"/>
                <a:cs typeface="Arial" panose="020B0604020202020204" pitchFamily="34" charset="0"/>
              </a:rPr>
              <a:t>شروط تحقق الكفاءة الإقتصادية:</a:t>
            </a:r>
            <a:endParaRPr lang="en-US" u="sng"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1- أن </a:t>
            </a:r>
            <a:r>
              <a:rPr lang="ar-SA" sz="2400" dirty="0">
                <a:latin typeface="Arial" panose="020B0604020202020204" pitchFamily="34" charset="0"/>
                <a:cs typeface="Arial" panose="020B0604020202020204" pitchFamily="34" charset="0"/>
              </a:rPr>
              <a:t>السوق يتضمن عدداً كبير من المتعاملين المستقلين، يسعى كل منهم الى تحقيق اقصى ربح ممكن.</a:t>
            </a:r>
            <a:endParaRPr lang="en-US" sz="2400" dirty="0">
              <a:latin typeface="Arial" panose="020B0604020202020204" pitchFamily="34" charset="0"/>
              <a:cs typeface="Arial" panose="020B0604020202020204" pitchFamily="34" charset="0"/>
            </a:endParaRPr>
          </a:p>
          <a:p>
            <a:pPr marL="365760" lvl="1" indent="0">
              <a:buNone/>
            </a:pPr>
            <a:r>
              <a:rPr lang="ar-SA" sz="2400" dirty="0" smtClean="0">
                <a:latin typeface="Arial" panose="020B0604020202020204" pitchFamily="34" charset="0"/>
                <a:cs typeface="Arial" panose="020B0604020202020204" pitchFamily="34" charset="0"/>
              </a:rPr>
              <a:t>      شرط </a:t>
            </a:r>
            <a:r>
              <a:rPr lang="ar-SA" sz="2400" dirty="0">
                <a:latin typeface="Arial" panose="020B0604020202020204" pitchFamily="34" charset="0"/>
                <a:cs typeface="Arial" panose="020B0604020202020204" pitchFamily="34" charset="0"/>
              </a:rPr>
              <a:t>الاستقلال </a:t>
            </a:r>
            <a:r>
              <a:rPr lang="ar-SA" sz="2400" dirty="0" smtClean="0">
                <a:latin typeface="Arial" panose="020B0604020202020204" pitchFamily="34" charset="0"/>
                <a:cs typeface="Arial" panose="020B0604020202020204" pitchFamily="34" charset="0"/>
              </a:rPr>
              <a:t>يعني عدم </a:t>
            </a:r>
            <a:r>
              <a:rPr lang="ar-SA" sz="2400" dirty="0">
                <a:latin typeface="Arial" panose="020B0604020202020204" pitchFamily="34" charset="0"/>
                <a:cs typeface="Arial" panose="020B0604020202020204" pitchFamily="34" charset="0"/>
              </a:rPr>
              <a:t>وجود تحالفات صريحة او ضمنية بين المتعاملين لتبني سلوك معين حيال المعلومات الجديدة</a:t>
            </a:r>
            <a:r>
              <a:rPr lang="ar-SA"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79E0AB22-A15F-40AF-B085-C657ABE5CCC8}" type="slidenum">
              <a:rPr lang="ar-SA" smtClean="0"/>
              <a:pPr/>
              <a:t>9</a:t>
            </a:fld>
            <a:endParaRPr lang="ar-SA"/>
          </a:p>
        </p:txBody>
      </p:sp>
      <p:cxnSp>
        <p:nvCxnSpPr>
          <p:cNvPr id="5" name="Straight Arrow Connector 4"/>
          <p:cNvCxnSpPr/>
          <p:nvPr/>
        </p:nvCxnSpPr>
        <p:spPr>
          <a:xfrm flipH="1">
            <a:off x="5364088" y="1988840"/>
            <a:ext cx="3600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7308304" y="5157192"/>
            <a:ext cx="360040" cy="0"/>
          </a:xfrm>
          <a:prstGeom prst="straightConnector1">
            <a:avLst/>
          </a:prstGeom>
          <a:ln w="28575">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752624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439</TotalTime>
  <Words>2753</Words>
  <Application>Microsoft Office PowerPoint</Application>
  <PresentationFormat>عرض على الشاشة (3:4)‏</PresentationFormat>
  <Paragraphs>254</Paragraphs>
  <Slides>35</Slides>
  <Notes>35</Notes>
  <HiddenSlides>0</HiddenSlides>
  <MMClips>0</MMClips>
  <ScaleCrop>false</ScaleCrop>
  <HeadingPairs>
    <vt:vector size="4" baseType="variant">
      <vt:variant>
        <vt:lpstr>سمة</vt:lpstr>
      </vt:variant>
      <vt:variant>
        <vt:i4>1</vt:i4>
      </vt:variant>
      <vt:variant>
        <vt:lpstr>عناوين الشرائح</vt:lpstr>
      </vt:variant>
      <vt:variant>
        <vt:i4>35</vt:i4>
      </vt:variant>
    </vt:vector>
  </HeadingPairs>
  <TitlesOfParts>
    <vt:vector size="36" baseType="lpstr">
      <vt:lpstr>Austin</vt:lpstr>
      <vt:lpstr>التحليل المالي (نظرة محاسبية) د. محمد السهلي</vt:lpstr>
      <vt:lpstr>مقـدمـة:</vt:lpstr>
      <vt:lpstr>محتوى الفصل : </vt:lpstr>
      <vt:lpstr>1- مفهوم كفاءة السوق : </vt:lpstr>
      <vt:lpstr>ويوضح باحثوا المحاسبة المالية أن الاستجابة الفورية للمعلومات بتعديل اسعار الاسهم صعوداً أو هبوطاً تعني ثلاثة أمور في غاية الأهمية :</vt:lpstr>
      <vt:lpstr>الشريحة 6</vt:lpstr>
      <vt:lpstr>1-1 الكفاءة الكاملة والكفاءة الإقتصادية:</vt:lpstr>
      <vt:lpstr>الشريحة 8</vt:lpstr>
      <vt:lpstr>ب/ الكفاءة الإقتصادية: </vt:lpstr>
      <vt:lpstr>الشريحة 10</vt:lpstr>
      <vt:lpstr>الشريحة 11</vt:lpstr>
      <vt:lpstr>إذا فإن الكفاءة الاقتصادية تميل للواقعية اكثر من الكفاءة الكاملة حيث تتفق مع منطق التداول في كافة السوق ولكن العوامل الرئيسية التي تميز كفاءة سوق عن آخر يمكن تحديدها فيما يلي:</vt:lpstr>
      <vt:lpstr>الشريحة 13</vt:lpstr>
      <vt:lpstr>1-2 كفاءة السوق ومفهوم العشوائية: </vt:lpstr>
      <vt:lpstr>الافتراضيات العشوائية لمالكيل (malkiel 1996):</vt:lpstr>
      <vt:lpstr>2- كفاءة السوق والمعلومات : </vt:lpstr>
      <vt:lpstr>2-1 أنواع المعلومات : </vt:lpstr>
      <vt:lpstr>الشريحة 18</vt:lpstr>
      <vt:lpstr>2-2 اشكال كفاءة السوق: </vt:lpstr>
      <vt:lpstr>الشريحة 20</vt:lpstr>
      <vt:lpstr>2/ الشكل شبه القوي :</vt:lpstr>
      <vt:lpstr>الشريحة 22</vt:lpstr>
      <vt:lpstr>دراسات السوق شبه القوي المعتمدة على نموذج السوق تنقسم على مجموعتين من الدراسات:</vt:lpstr>
      <vt:lpstr>3/ الشكل القوي: </vt:lpstr>
      <vt:lpstr>الدراسات التي اختبرت فرضية الشكل القوي : </vt:lpstr>
      <vt:lpstr>الشريحة 26</vt:lpstr>
      <vt:lpstr>2-3 كفاءة السوق ككل وكفاءة السوق بالنسبة لورقة مالية معينة : </vt:lpstr>
      <vt:lpstr>الشريحة 28</vt:lpstr>
      <vt:lpstr>علاقة حجم الشركة بكفاءة السوق : </vt:lpstr>
      <vt:lpstr>لاحظ  watts &amp; Zimmerman أن الشركات الكبيرة تستحوذ على اهتمام السواد الأعظم.</vt:lpstr>
      <vt:lpstr>الشريحة 31</vt:lpstr>
      <vt:lpstr>3- سلوك المستثمرين: </vt:lpstr>
      <vt:lpstr>3-1 سلوك المستثمرين تجاه المعلومات : </vt:lpstr>
      <vt:lpstr>3-2 معتقدات المستثمرين عن كفاءة السوق :</vt:lpstr>
      <vt:lpstr>4- اختبارات الكفاءة: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التحليل المالي (نظرة محاسبية) د. محمد السهلي</dc:title>
  <dc:creator>Mohsen</dc:creator>
  <cp:lastModifiedBy>Dell</cp:lastModifiedBy>
  <cp:revision>24</cp:revision>
  <dcterms:created xsi:type="dcterms:W3CDTF">2014-02-16T20:33:13Z</dcterms:created>
  <dcterms:modified xsi:type="dcterms:W3CDTF">2014-02-24T05:43:56Z</dcterms:modified>
</cp:coreProperties>
</file>