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62"/>
  </p:notes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81" r:id="rId22"/>
    <p:sldId id="276" r:id="rId23"/>
    <p:sldId id="283" r:id="rId24"/>
    <p:sldId id="284" r:id="rId25"/>
    <p:sldId id="282" r:id="rId26"/>
    <p:sldId id="277" r:id="rId27"/>
    <p:sldId id="278" r:id="rId28"/>
    <p:sldId id="286" r:id="rId29"/>
    <p:sldId id="285" r:id="rId30"/>
    <p:sldId id="279" r:id="rId31"/>
    <p:sldId id="280" r:id="rId32"/>
    <p:sldId id="287" r:id="rId33"/>
    <p:sldId id="288" r:id="rId34"/>
    <p:sldId id="291" r:id="rId35"/>
    <p:sldId id="289" r:id="rId36"/>
    <p:sldId id="290"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10" r:id="rId51"/>
    <p:sldId id="311" r:id="rId52"/>
    <p:sldId id="305" r:id="rId53"/>
    <p:sldId id="312" r:id="rId54"/>
    <p:sldId id="313" r:id="rId55"/>
    <p:sldId id="314" r:id="rId56"/>
    <p:sldId id="306" r:id="rId57"/>
    <p:sldId id="307" r:id="rId58"/>
    <p:sldId id="308" r:id="rId59"/>
    <p:sldId id="315" r:id="rId60"/>
    <p:sldId id="309" r:id="rId6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87184" autoAdjust="0"/>
  </p:normalViewPr>
  <p:slideViewPr>
    <p:cSldViewPr>
      <p:cViewPr>
        <p:scale>
          <a:sx n="102" d="100"/>
          <a:sy n="102" d="100"/>
        </p:scale>
        <p:origin x="264"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2CD04B2-0E88-4BC9-8A5D-4F3099261B0A}" type="datetimeFigureOut">
              <a:rPr lang="ar-SA" smtClean="0"/>
              <a:t>25/12/35</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D6B14ED-7E24-4C16-9B37-2002211897B3}" type="slidenum">
              <a:rPr lang="ar-SA" smtClean="0"/>
              <a:t>‹#›</a:t>
            </a:fld>
            <a:endParaRPr lang="ar-SA"/>
          </a:p>
        </p:txBody>
      </p:sp>
    </p:spTree>
    <p:extLst>
      <p:ext uri="{BB962C8B-B14F-4D97-AF65-F5344CB8AC3E}">
        <p14:creationId xmlns:p14="http://schemas.microsoft.com/office/powerpoint/2010/main" val="404088505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1</a:t>
            </a:fld>
            <a:endParaRPr lang="ar-SA"/>
          </a:p>
        </p:txBody>
      </p:sp>
    </p:spTree>
    <p:extLst>
      <p:ext uri="{BB962C8B-B14F-4D97-AF65-F5344CB8AC3E}">
        <p14:creationId xmlns:p14="http://schemas.microsoft.com/office/powerpoint/2010/main" val="35039608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10</a:t>
            </a:fld>
            <a:endParaRPr lang="ar-SA"/>
          </a:p>
        </p:txBody>
      </p:sp>
    </p:spTree>
    <p:extLst>
      <p:ext uri="{BB962C8B-B14F-4D97-AF65-F5344CB8AC3E}">
        <p14:creationId xmlns:p14="http://schemas.microsoft.com/office/powerpoint/2010/main" val="13207981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11</a:t>
            </a:fld>
            <a:endParaRPr lang="ar-SA"/>
          </a:p>
        </p:txBody>
      </p:sp>
    </p:spTree>
    <p:extLst>
      <p:ext uri="{BB962C8B-B14F-4D97-AF65-F5344CB8AC3E}">
        <p14:creationId xmlns:p14="http://schemas.microsoft.com/office/powerpoint/2010/main" val="29732946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12</a:t>
            </a:fld>
            <a:endParaRPr lang="ar-SA"/>
          </a:p>
        </p:txBody>
      </p:sp>
    </p:spTree>
    <p:extLst>
      <p:ext uri="{BB962C8B-B14F-4D97-AF65-F5344CB8AC3E}">
        <p14:creationId xmlns:p14="http://schemas.microsoft.com/office/powerpoint/2010/main" val="13967771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13</a:t>
            </a:fld>
            <a:endParaRPr lang="ar-SA"/>
          </a:p>
        </p:txBody>
      </p:sp>
    </p:spTree>
    <p:extLst>
      <p:ext uri="{BB962C8B-B14F-4D97-AF65-F5344CB8AC3E}">
        <p14:creationId xmlns:p14="http://schemas.microsoft.com/office/powerpoint/2010/main" val="14066372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14</a:t>
            </a:fld>
            <a:endParaRPr lang="ar-SA"/>
          </a:p>
        </p:txBody>
      </p:sp>
    </p:spTree>
    <p:extLst>
      <p:ext uri="{BB962C8B-B14F-4D97-AF65-F5344CB8AC3E}">
        <p14:creationId xmlns:p14="http://schemas.microsoft.com/office/powerpoint/2010/main" val="22179403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15</a:t>
            </a:fld>
            <a:endParaRPr lang="ar-SA"/>
          </a:p>
        </p:txBody>
      </p:sp>
    </p:spTree>
    <p:extLst>
      <p:ext uri="{BB962C8B-B14F-4D97-AF65-F5344CB8AC3E}">
        <p14:creationId xmlns:p14="http://schemas.microsoft.com/office/powerpoint/2010/main" val="15280328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16</a:t>
            </a:fld>
            <a:endParaRPr lang="ar-SA"/>
          </a:p>
        </p:txBody>
      </p:sp>
    </p:spTree>
    <p:extLst>
      <p:ext uri="{BB962C8B-B14F-4D97-AF65-F5344CB8AC3E}">
        <p14:creationId xmlns:p14="http://schemas.microsoft.com/office/powerpoint/2010/main" val="37129725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0D6B14ED-7E24-4C16-9B37-2002211897B3}" type="slidenum">
              <a:rPr lang="ar-SA" smtClean="0"/>
              <a:t>17</a:t>
            </a:fld>
            <a:endParaRPr lang="ar-SA"/>
          </a:p>
        </p:txBody>
      </p:sp>
    </p:spTree>
    <p:extLst>
      <p:ext uri="{BB962C8B-B14F-4D97-AF65-F5344CB8AC3E}">
        <p14:creationId xmlns:p14="http://schemas.microsoft.com/office/powerpoint/2010/main" val="25895443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0D6B14ED-7E24-4C16-9B37-2002211897B3}" type="slidenum">
              <a:rPr lang="ar-SA" smtClean="0"/>
              <a:t>18</a:t>
            </a:fld>
            <a:endParaRPr lang="ar-SA"/>
          </a:p>
        </p:txBody>
      </p:sp>
    </p:spTree>
    <p:extLst>
      <p:ext uri="{BB962C8B-B14F-4D97-AF65-F5344CB8AC3E}">
        <p14:creationId xmlns:p14="http://schemas.microsoft.com/office/powerpoint/2010/main" val="4818419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0D6B14ED-7E24-4C16-9B37-2002211897B3}" type="slidenum">
              <a:rPr lang="ar-SA" smtClean="0"/>
              <a:t>19</a:t>
            </a:fld>
            <a:endParaRPr lang="ar-SA"/>
          </a:p>
        </p:txBody>
      </p:sp>
    </p:spTree>
    <p:extLst>
      <p:ext uri="{BB962C8B-B14F-4D97-AF65-F5344CB8AC3E}">
        <p14:creationId xmlns:p14="http://schemas.microsoft.com/office/powerpoint/2010/main" val="1784817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2</a:t>
            </a:fld>
            <a:endParaRPr lang="ar-SA"/>
          </a:p>
        </p:txBody>
      </p:sp>
    </p:spTree>
    <p:extLst>
      <p:ext uri="{BB962C8B-B14F-4D97-AF65-F5344CB8AC3E}">
        <p14:creationId xmlns:p14="http://schemas.microsoft.com/office/powerpoint/2010/main" val="9090883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20</a:t>
            </a:fld>
            <a:endParaRPr lang="ar-SA"/>
          </a:p>
        </p:txBody>
      </p:sp>
    </p:spTree>
    <p:extLst>
      <p:ext uri="{BB962C8B-B14F-4D97-AF65-F5344CB8AC3E}">
        <p14:creationId xmlns:p14="http://schemas.microsoft.com/office/powerpoint/2010/main" val="11369345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21</a:t>
            </a:fld>
            <a:endParaRPr lang="ar-SA"/>
          </a:p>
        </p:txBody>
      </p:sp>
    </p:spTree>
    <p:extLst>
      <p:ext uri="{BB962C8B-B14F-4D97-AF65-F5344CB8AC3E}">
        <p14:creationId xmlns:p14="http://schemas.microsoft.com/office/powerpoint/2010/main" val="36216268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22</a:t>
            </a:fld>
            <a:endParaRPr lang="ar-SA"/>
          </a:p>
        </p:txBody>
      </p:sp>
    </p:spTree>
    <p:extLst>
      <p:ext uri="{BB962C8B-B14F-4D97-AF65-F5344CB8AC3E}">
        <p14:creationId xmlns:p14="http://schemas.microsoft.com/office/powerpoint/2010/main" val="28993210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23</a:t>
            </a:fld>
            <a:endParaRPr lang="ar-SA"/>
          </a:p>
        </p:txBody>
      </p:sp>
    </p:spTree>
    <p:extLst>
      <p:ext uri="{BB962C8B-B14F-4D97-AF65-F5344CB8AC3E}">
        <p14:creationId xmlns:p14="http://schemas.microsoft.com/office/powerpoint/2010/main" val="40363803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24</a:t>
            </a:fld>
            <a:endParaRPr lang="ar-SA"/>
          </a:p>
        </p:txBody>
      </p:sp>
    </p:spTree>
    <p:extLst>
      <p:ext uri="{BB962C8B-B14F-4D97-AF65-F5344CB8AC3E}">
        <p14:creationId xmlns:p14="http://schemas.microsoft.com/office/powerpoint/2010/main" val="27197737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25</a:t>
            </a:fld>
            <a:endParaRPr lang="ar-SA"/>
          </a:p>
        </p:txBody>
      </p:sp>
    </p:spTree>
    <p:extLst>
      <p:ext uri="{BB962C8B-B14F-4D97-AF65-F5344CB8AC3E}">
        <p14:creationId xmlns:p14="http://schemas.microsoft.com/office/powerpoint/2010/main" val="23578948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26</a:t>
            </a:fld>
            <a:endParaRPr lang="ar-SA"/>
          </a:p>
        </p:txBody>
      </p:sp>
    </p:spTree>
    <p:extLst>
      <p:ext uri="{BB962C8B-B14F-4D97-AF65-F5344CB8AC3E}">
        <p14:creationId xmlns:p14="http://schemas.microsoft.com/office/powerpoint/2010/main" val="37120161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27</a:t>
            </a:fld>
            <a:endParaRPr lang="ar-SA"/>
          </a:p>
        </p:txBody>
      </p:sp>
    </p:spTree>
    <p:extLst>
      <p:ext uri="{BB962C8B-B14F-4D97-AF65-F5344CB8AC3E}">
        <p14:creationId xmlns:p14="http://schemas.microsoft.com/office/powerpoint/2010/main" val="2632137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28</a:t>
            </a:fld>
            <a:endParaRPr lang="ar-SA"/>
          </a:p>
        </p:txBody>
      </p:sp>
    </p:spTree>
    <p:extLst>
      <p:ext uri="{BB962C8B-B14F-4D97-AF65-F5344CB8AC3E}">
        <p14:creationId xmlns:p14="http://schemas.microsoft.com/office/powerpoint/2010/main" val="10488545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29</a:t>
            </a:fld>
            <a:endParaRPr lang="ar-SA"/>
          </a:p>
        </p:txBody>
      </p:sp>
    </p:spTree>
    <p:extLst>
      <p:ext uri="{BB962C8B-B14F-4D97-AF65-F5344CB8AC3E}">
        <p14:creationId xmlns:p14="http://schemas.microsoft.com/office/powerpoint/2010/main" val="2499621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3</a:t>
            </a:fld>
            <a:endParaRPr lang="ar-SA"/>
          </a:p>
        </p:txBody>
      </p:sp>
    </p:spTree>
    <p:extLst>
      <p:ext uri="{BB962C8B-B14F-4D97-AF65-F5344CB8AC3E}">
        <p14:creationId xmlns:p14="http://schemas.microsoft.com/office/powerpoint/2010/main" val="227356800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30</a:t>
            </a:fld>
            <a:endParaRPr lang="ar-SA"/>
          </a:p>
        </p:txBody>
      </p:sp>
    </p:spTree>
    <p:extLst>
      <p:ext uri="{BB962C8B-B14F-4D97-AF65-F5344CB8AC3E}">
        <p14:creationId xmlns:p14="http://schemas.microsoft.com/office/powerpoint/2010/main" val="2118065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31</a:t>
            </a:fld>
            <a:endParaRPr lang="ar-SA"/>
          </a:p>
        </p:txBody>
      </p:sp>
    </p:spTree>
    <p:extLst>
      <p:ext uri="{BB962C8B-B14F-4D97-AF65-F5344CB8AC3E}">
        <p14:creationId xmlns:p14="http://schemas.microsoft.com/office/powerpoint/2010/main" val="286467962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32</a:t>
            </a:fld>
            <a:endParaRPr lang="ar-SA"/>
          </a:p>
        </p:txBody>
      </p:sp>
    </p:spTree>
    <p:extLst>
      <p:ext uri="{BB962C8B-B14F-4D97-AF65-F5344CB8AC3E}">
        <p14:creationId xmlns:p14="http://schemas.microsoft.com/office/powerpoint/2010/main" val="287319863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33</a:t>
            </a:fld>
            <a:endParaRPr lang="ar-SA"/>
          </a:p>
        </p:txBody>
      </p:sp>
    </p:spTree>
    <p:extLst>
      <p:ext uri="{BB962C8B-B14F-4D97-AF65-F5344CB8AC3E}">
        <p14:creationId xmlns:p14="http://schemas.microsoft.com/office/powerpoint/2010/main" val="392865046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34</a:t>
            </a:fld>
            <a:endParaRPr lang="ar-SA"/>
          </a:p>
        </p:txBody>
      </p:sp>
    </p:spTree>
    <p:extLst>
      <p:ext uri="{BB962C8B-B14F-4D97-AF65-F5344CB8AC3E}">
        <p14:creationId xmlns:p14="http://schemas.microsoft.com/office/powerpoint/2010/main" val="34223166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35</a:t>
            </a:fld>
            <a:endParaRPr lang="ar-SA"/>
          </a:p>
        </p:txBody>
      </p:sp>
    </p:spTree>
    <p:extLst>
      <p:ext uri="{BB962C8B-B14F-4D97-AF65-F5344CB8AC3E}">
        <p14:creationId xmlns:p14="http://schemas.microsoft.com/office/powerpoint/2010/main" val="85043570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36</a:t>
            </a:fld>
            <a:endParaRPr lang="ar-SA"/>
          </a:p>
        </p:txBody>
      </p:sp>
    </p:spTree>
    <p:extLst>
      <p:ext uri="{BB962C8B-B14F-4D97-AF65-F5344CB8AC3E}">
        <p14:creationId xmlns:p14="http://schemas.microsoft.com/office/powerpoint/2010/main" val="313501993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37</a:t>
            </a:fld>
            <a:endParaRPr lang="ar-SA"/>
          </a:p>
        </p:txBody>
      </p:sp>
    </p:spTree>
    <p:extLst>
      <p:ext uri="{BB962C8B-B14F-4D97-AF65-F5344CB8AC3E}">
        <p14:creationId xmlns:p14="http://schemas.microsoft.com/office/powerpoint/2010/main" val="263740914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38</a:t>
            </a:fld>
            <a:endParaRPr lang="ar-SA"/>
          </a:p>
        </p:txBody>
      </p:sp>
    </p:spTree>
    <p:extLst>
      <p:ext uri="{BB962C8B-B14F-4D97-AF65-F5344CB8AC3E}">
        <p14:creationId xmlns:p14="http://schemas.microsoft.com/office/powerpoint/2010/main" val="406368825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39</a:t>
            </a:fld>
            <a:endParaRPr lang="ar-SA"/>
          </a:p>
        </p:txBody>
      </p:sp>
    </p:spTree>
    <p:extLst>
      <p:ext uri="{BB962C8B-B14F-4D97-AF65-F5344CB8AC3E}">
        <p14:creationId xmlns:p14="http://schemas.microsoft.com/office/powerpoint/2010/main" val="2602896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4</a:t>
            </a:fld>
            <a:endParaRPr lang="ar-SA"/>
          </a:p>
        </p:txBody>
      </p:sp>
    </p:spTree>
    <p:extLst>
      <p:ext uri="{BB962C8B-B14F-4D97-AF65-F5344CB8AC3E}">
        <p14:creationId xmlns:p14="http://schemas.microsoft.com/office/powerpoint/2010/main" val="247104564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40</a:t>
            </a:fld>
            <a:endParaRPr lang="ar-SA"/>
          </a:p>
        </p:txBody>
      </p:sp>
    </p:spTree>
    <p:extLst>
      <p:ext uri="{BB962C8B-B14F-4D97-AF65-F5344CB8AC3E}">
        <p14:creationId xmlns:p14="http://schemas.microsoft.com/office/powerpoint/2010/main" val="319840382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41</a:t>
            </a:fld>
            <a:endParaRPr lang="ar-SA"/>
          </a:p>
        </p:txBody>
      </p:sp>
    </p:spTree>
    <p:extLst>
      <p:ext uri="{BB962C8B-B14F-4D97-AF65-F5344CB8AC3E}">
        <p14:creationId xmlns:p14="http://schemas.microsoft.com/office/powerpoint/2010/main" val="31428413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42</a:t>
            </a:fld>
            <a:endParaRPr lang="ar-SA"/>
          </a:p>
        </p:txBody>
      </p:sp>
    </p:spTree>
    <p:extLst>
      <p:ext uri="{BB962C8B-B14F-4D97-AF65-F5344CB8AC3E}">
        <p14:creationId xmlns:p14="http://schemas.microsoft.com/office/powerpoint/2010/main" val="358170330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43</a:t>
            </a:fld>
            <a:endParaRPr lang="ar-SA"/>
          </a:p>
        </p:txBody>
      </p:sp>
    </p:spTree>
    <p:extLst>
      <p:ext uri="{BB962C8B-B14F-4D97-AF65-F5344CB8AC3E}">
        <p14:creationId xmlns:p14="http://schemas.microsoft.com/office/powerpoint/2010/main" val="164679520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44</a:t>
            </a:fld>
            <a:endParaRPr lang="ar-SA"/>
          </a:p>
        </p:txBody>
      </p:sp>
    </p:spTree>
    <p:extLst>
      <p:ext uri="{BB962C8B-B14F-4D97-AF65-F5344CB8AC3E}">
        <p14:creationId xmlns:p14="http://schemas.microsoft.com/office/powerpoint/2010/main" val="256112277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0D6B14ED-7E24-4C16-9B37-2002211897B3}" type="slidenum">
              <a:rPr lang="ar-SA" smtClean="0"/>
              <a:t>45</a:t>
            </a:fld>
            <a:endParaRPr lang="ar-SA"/>
          </a:p>
        </p:txBody>
      </p:sp>
    </p:spTree>
    <p:extLst>
      <p:ext uri="{BB962C8B-B14F-4D97-AF65-F5344CB8AC3E}">
        <p14:creationId xmlns:p14="http://schemas.microsoft.com/office/powerpoint/2010/main" val="381571917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0D6B14ED-7E24-4C16-9B37-2002211897B3}" type="slidenum">
              <a:rPr lang="ar-SA" smtClean="0"/>
              <a:t>46</a:t>
            </a:fld>
            <a:endParaRPr lang="ar-SA"/>
          </a:p>
        </p:txBody>
      </p:sp>
    </p:spTree>
    <p:extLst>
      <p:ext uri="{BB962C8B-B14F-4D97-AF65-F5344CB8AC3E}">
        <p14:creationId xmlns:p14="http://schemas.microsoft.com/office/powerpoint/2010/main" val="155066755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47</a:t>
            </a:fld>
            <a:endParaRPr lang="ar-SA"/>
          </a:p>
        </p:txBody>
      </p:sp>
    </p:spTree>
    <p:extLst>
      <p:ext uri="{BB962C8B-B14F-4D97-AF65-F5344CB8AC3E}">
        <p14:creationId xmlns:p14="http://schemas.microsoft.com/office/powerpoint/2010/main" val="4901516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48</a:t>
            </a:fld>
            <a:endParaRPr lang="ar-SA"/>
          </a:p>
        </p:txBody>
      </p:sp>
    </p:spTree>
    <p:extLst>
      <p:ext uri="{BB962C8B-B14F-4D97-AF65-F5344CB8AC3E}">
        <p14:creationId xmlns:p14="http://schemas.microsoft.com/office/powerpoint/2010/main" val="82815481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49</a:t>
            </a:fld>
            <a:endParaRPr lang="ar-SA"/>
          </a:p>
        </p:txBody>
      </p:sp>
    </p:spTree>
    <p:extLst>
      <p:ext uri="{BB962C8B-B14F-4D97-AF65-F5344CB8AC3E}">
        <p14:creationId xmlns:p14="http://schemas.microsoft.com/office/powerpoint/2010/main" val="543581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5</a:t>
            </a:fld>
            <a:endParaRPr lang="ar-SA"/>
          </a:p>
        </p:txBody>
      </p:sp>
    </p:spTree>
    <p:extLst>
      <p:ext uri="{BB962C8B-B14F-4D97-AF65-F5344CB8AC3E}">
        <p14:creationId xmlns:p14="http://schemas.microsoft.com/office/powerpoint/2010/main" val="87532537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0D6B14ED-7E24-4C16-9B37-2002211897B3}" type="slidenum">
              <a:rPr lang="ar-SA" smtClean="0"/>
              <a:t>50</a:t>
            </a:fld>
            <a:endParaRPr lang="ar-SA"/>
          </a:p>
        </p:txBody>
      </p:sp>
    </p:spTree>
    <p:extLst>
      <p:ext uri="{BB962C8B-B14F-4D97-AF65-F5344CB8AC3E}">
        <p14:creationId xmlns:p14="http://schemas.microsoft.com/office/powerpoint/2010/main" val="428851915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51</a:t>
            </a:fld>
            <a:endParaRPr lang="ar-SA"/>
          </a:p>
        </p:txBody>
      </p:sp>
    </p:spTree>
    <p:extLst>
      <p:ext uri="{BB962C8B-B14F-4D97-AF65-F5344CB8AC3E}">
        <p14:creationId xmlns:p14="http://schemas.microsoft.com/office/powerpoint/2010/main" val="272729939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0D6B14ED-7E24-4C16-9B37-2002211897B3}" type="slidenum">
              <a:rPr lang="ar-SA" smtClean="0"/>
              <a:t>52</a:t>
            </a:fld>
            <a:endParaRPr lang="ar-SA"/>
          </a:p>
        </p:txBody>
      </p:sp>
    </p:spTree>
    <p:extLst>
      <p:ext uri="{BB962C8B-B14F-4D97-AF65-F5344CB8AC3E}">
        <p14:creationId xmlns:p14="http://schemas.microsoft.com/office/powerpoint/2010/main" val="322592340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56</a:t>
            </a:fld>
            <a:endParaRPr lang="ar-SA"/>
          </a:p>
        </p:txBody>
      </p:sp>
    </p:spTree>
    <p:extLst>
      <p:ext uri="{BB962C8B-B14F-4D97-AF65-F5344CB8AC3E}">
        <p14:creationId xmlns:p14="http://schemas.microsoft.com/office/powerpoint/2010/main" val="136266854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57</a:t>
            </a:fld>
            <a:endParaRPr lang="ar-SA"/>
          </a:p>
        </p:txBody>
      </p:sp>
    </p:spTree>
    <p:extLst>
      <p:ext uri="{BB962C8B-B14F-4D97-AF65-F5344CB8AC3E}">
        <p14:creationId xmlns:p14="http://schemas.microsoft.com/office/powerpoint/2010/main" val="231035856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58</a:t>
            </a:fld>
            <a:endParaRPr lang="ar-SA"/>
          </a:p>
        </p:txBody>
      </p:sp>
    </p:spTree>
    <p:extLst>
      <p:ext uri="{BB962C8B-B14F-4D97-AF65-F5344CB8AC3E}">
        <p14:creationId xmlns:p14="http://schemas.microsoft.com/office/powerpoint/2010/main" val="293706477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60</a:t>
            </a:fld>
            <a:endParaRPr lang="ar-SA"/>
          </a:p>
        </p:txBody>
      </p:sp>
    </p:spTree>
    <p:extLst>
      <p:ext uri="{BB962C8B-B14F-4D97-AF65-F5344CB8AC3E}">
        <p14:creationId xmlns:p14="http://schemas.microsoft.com/office/powerpoint/2010/main" val="18007639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6</a:t>
            </a:fld>
            <a:endParaRPr lang="ar-SA"/>
          </a:p>
        </p:txBody>
      </p:sp>
    </p:spTree>
    <p:extLst>
      <p:ext uri="{BB962C8B-B14F-4D97-AF65-F5344CB8AC3E}">
        <p14:creationId xmlns:p14="http://schemas.microsoft.com/office/powerpoint/2010/main" val="9682726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7</a:t>
            </a:fld>
            <a:endParaRPr lang="ar-SA"/>
          </a:p>
        </p:txBody>
      </p:sp>
    </p:spTree>
    <p:extLst>
      <p:ext uri="{BB962C8B-B14F-4D97-AF65-F5344CB8AC3E}">
        <p14:creationId xmlns:p14="http://schemas.microsoft.com/office/powerpoint/2010/main" val="3182606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8</a:t>
            </a:fld>
            <a:endParaRPr lang="ar-SA"/>
          </a:p>
        </p:txBody>
      </p:sp>
    </p:spTree>
    <p:extLst>
      <p:ext uri="{BB962C8B-B14F-4D97-AF65-F5344CB8AC3E}">
        <p14:creationId xmlns:p14="http://schemas.microsoft.com/office/powerpoint/2010/main" val="39545229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0D6B14ED-7E24-4C16-9B37-2002211897B3}" type="slidenum">
              <a:rPr lang="ar-SA" smtClean="0"/>
              <a:t>9</a:t>
            </a:fld>
            <a:endParaRPr lang="ar-SA"/>
          </a:p>
        </p:txBody>
      </p:sp>
    </p:spTree>
    <p:extLst>
      <p:ext uri="{BB962C8B-B14F-4D97-AF65-F5344CB8AC3E}">
        <p14:creationId xmlns:p14="http://schemas.microsoft.com/office/powerpoint/2010/main" val="2177460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457A8B33-99CE-4652-A11C-C02A1350B73F}" type="datetimeFigureOut">
              <a:rPr lang="ar-SA" smtClean="0"/>
              <a:t>25/12/35</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9EB81B5-4AB9-4B6F-A86F-F0556642B3F7}"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7A8B33-99CE-4652-A11C-C02A1350B73F}" type="datetimeFigureOut">
              <a:rPr lang="ar-SA" smtClean="0"/>
              <a:t>25/12/35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9EB81B5-4AB9-4B6F-A86F-F0556642B3F7}"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7A8B33-99CE-4652-A11C-C02A1350B73F}" type="datetimeFigureOut">
              <a:rPr lang="ar-SA" smtClean="0"/>
              <a:t>25/12/35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9EB81B5-4AB9-4B6F-A86F-F0556642B3F7}"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7A8B33-99CE-4652-A11C-C02A1350B73F}" type="datetimeFigureOut">
              <a:rPr lang="ar-SA" smtClean="0"/>
              <a:t>25/12/35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9EB81B5-4AB9-4B6F-A86F-F0556642B3F7}"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7A8B33-99CE-4652-A11C-C02A1350B73F}" type="datetimeFigureOut">
              <a:rPr lang="ar-SA" smtClean="0"/>
              <a:t>25/12/35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9EB81B5-4AB9-4B6F-A86F-F0556642B3F7}"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457A8B33-99CE-4652-A11C-C02A1350B73F}" type="datetimeFigureOut">
              <a:rPr lang="ar-SA" smtClean="0"/>
              <a:t>25/12/35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9EB81B5-4AB9-4B6F-A86F-F0556642B3F7}"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7A8B33-99CE-4652-A11C-C02A1350B73F}" type="datetimeFigureOut">
              <a:rPr lang="ar-SA" smtClean="0"/>
              <a:t>25/12/35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E9EB81B5-4AB9-4B6F-A86F-F0556642B3F7}"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7A8B33-99CE-4652-A11C-C02A1350B73F}" type="datetimeFigureOut">
              <a:rPr lang="ar-SA" smtClean="0"/>
              <a:t>25/12/35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E9EB81B5-4AB9-4B6F-A86F-F0556642B3F7}"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7A8B33-99CE-4652-A11C-C02A1350B73F}" type="datetimeFigureOut">
              <a:rPr lang="ar-SA" smtClean="0"/>
              <a:t>25/12/35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E9EB81B5-4AB9-4B6F-A86F-F0556642B3F7}"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57A8B33-99CE-4652-A11C-C02A1350B73F}" type="datetimeFigureOut">
              <a:rPr lang="ar-SA" smtClean="0"/>
              <a:t>25/12/35</a:t>
            </a:fld>
            <a:endParaRPr lang="ar-SA"/>
          </a:p>
        </p:txBody>
      </p:sp>
      <p:sp>
        <p:nvSpPr>
          <p:cNvPr id="7" name="Slide Number Placeholder 6"/>
          <p:cNvSpPr>
            <a:spLocks noGrp="1"/>
          </p:cNvSpPr>
          <p:nvPr>
            <p:ph type="sldNum" sz="quarter" idx="12"/>
          </p:nvPr>
        </p:nvSpPr>
        <p:spPr/>
        <p:txBody>
          <a:bodyPr/>
          <a:lstStyle/>
          <a:p>
            <a:fld id="{E9EB81B5-4AB9-4B6F-A86F-F0556642B3F7}"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7A8B33-99CE-4652-A11C-C02A1350B73F}" type="datetimeFigureOut">
              <a:rPr lang="ar-SA" smtClean="0"/>
              <a:t>25/12/35</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E9EB81B5-4AB9-4B6F-A86F-F0556642B3F7}"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457A8B33-99CE-4652-A11C-C02A1350B73F}" type="datetimeFigureOut">
              <a:rPr lang="ar-SA" smtClean="0"/>
              <a:t>25/12/35</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9EB81B5-4AB9-4B6F-A86F-F0556642B3F7}"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ar-SA" b="1" dirty="0">
                <a:latin typeface="Arial" panose="020B0604020202020204" pitchFamily="34" charset="0"/>
                <a:cs typeface="Arial" panose="020B0604020202020204" pitchFamily="34" charset="0"/>
              </a:rPr>
              <a:t>التحليل المالي</a:t>
            </a:r>
            <a:br>
              <a:rPr lang="ar-SA" b="1" dirty="0">
                <a:latin typeface="Arial" panose="020B0604020202020204" pitchFamily="34" charset="0"/>
                <a:cs typeface="Arial" panose="020B0604020202020204" pitchFamily="34" charset="0"/>
              </a:rPr>
            </a:br>
            <a:r>
              <a:rPr lang="ar-SA" b="1" dirty="0">
                <a:latin typeface="Arial" panose="020B0604020202020204" pitchFamily="34" charset="0"/>
                <a:cs typeface="Arial" panose="020B0604020202020204" pitchFamily="34" charset="0"/>
              </a:rPr>
              <a:t>(نظرة محاسبية)</a:t>
            </a:r>
            <a:br>
              <a:rPr lang="ar-SA" b="1" dirty="0">
                <a:latin typeface="Arial" panose="020B0604020202020204" pitchFamily="34" charset="0"/>
                <a:cs typeface="Arial" panose="020B0604020202020204" pitchFamily="34" charset="0"/>
              </a:rPr>
            </a:br>
            <a:r>
              <a:rPr lang="ar-SA" b="1" dirty="0">
                <a:latin typeface="Arial" panose="020B0604020202020204" pitchFamily="34" charset="0"/>
                <a:cs typeface="Arial" panose="020B0604020202020204" pitchFamily="34" charset="0"/>
              </a:rPr>
              <a:t>د. محمد السهلي</a:t>
            </a:r>
            <a:endParaRPr lang="ar-SA" dirty="0"/>
          </a:p>
        </p:txBody>
      </p:sp>
      <p:sp>
        <p:nvSpPr>
          <p:cNvPr id="4" name="Subtitle 2"/>
          <p:cNvSpPr>
            <a:spLocks noGrp="1"/>
          </p:cNvSpPr>
          <p:nvPr>
            <p:ph type="subTitle" idx="1"/>
          </p:nvPr>
        </p:nvSpPr>
        <p:spPr/>
        <p:txBody>
          <a:bodyPr>
            <a:noAutofit/>
          </a:bodyPr>
          <a:lstStyle/>
          <a:p>
            <a:pPr algn="r"/>
            <a:r>
              <a:rPr lang="ar-SA" sz="2600" b="1" u="sng" dirty="0">
                <a:latin typeface="Arial" panose="020B0604020202020204" pitchFamily="34" charset="0"/>
                <a:cs typeface="Arial" panose="020B0604020202020204" pitchFamily="34" charset="0"/>
              </a:rPr>
              <a:t>الفصل </a:t>
            </a:r>
            <a:r>
              <a:rPr lang="ar-SA" sz="2600" b="1" u="sng" dirty="0" smtClean="0">
                <a:latin typeface="Arial" panose="020B0604020202020204" pitchFamily="34" charset="0"/>
                <a:cs typeface="Arial" panose="020B0604020202020204" pitchFamily="34" charset="0"/>
              </a:rPr>
              <a:t>الثالث</a:t>
            </a:r>
            <a:endParaRPr lang="ar-SA" sz="2600" b="1" u="sng" dirty="0">
              <a:latin typeface="Arial" panose="020B0604020202020204" pitchFamily="34" charset="0"/>
              <a:cs typeface="Arial" panose="020B0604020202020204" pitchFamily="34" charset="0"/>
            </a:endParaRPr>
          </a:p>
          <a:p>
            <a:pPr algn="r"/>
            <a:r>
              <a:rPr lang="ar-SA" sz="2600" b="1" dirty="0" smtClean="0">
                <a:latin typeface="Arial" panose="020B0604020202020204" pitchFamily="34" charset="0"/>
                <a:cs typeface="Arial" panose="020B0604020202020204" pitchFamily="34" charset="0"/>
              </a:rPr>
              <a:t>	مؤشر السوق</a:t>
            </a:r>
            <a:endParaRPr lang="ar-SA" sz="2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97010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1052736"/>
            <a:ext cx="7128792" cy="5040560"/>
          </a:xfrm>
        </p:spPr>
        <p:txBody>
          <a:bodyPr>
            <a:noAutofit/>
          </a:bodyPr>
          <a:lstStyle/>
          <a:p>
            <a:pPr marL="68580" indent="0">
              <a:buNone/>
            </a:pPr>
            <a:r>
              <a:rPr lang="ar-SA" sz="2600" b="1" dirty="0" smtClean="0">
                <a:latin typeface="Arial" panose="020B0604020202020204" pitchFamily="34" charset="0"/>
                <a:cs typeface="Arial" panose="020B0604020202020204" pitchFamily="34" charset="0"/>
              </a:rPr>
              <a:t>8- </a:t>
            </a:r>
            <a:r>
              <a:rPr lang="ar-SA" sz="2600" b="1" dirty="0">
                <a:latin typeface="Arial" panose="020B0604020202020204" pitchFamily="34" charset="0"/>
                <a:cs typeface="Arial" panose="020B0604020202020204" pitchFamily="34" charset="0"/>
              </a:rPr>
              <a:t>الحكم على اداء المحافظ الاستثمارية :</a:t>
            </a:r>
            <a:endParaRPr lang="en-US" sz="2600" b="1" dirty="0">
              <a:latin typeface="Arial" panose="020B0604020202020204" pitchFamily="34" charset="0"/>
              <a:cs typeface="Arial" panose="020B0604020202020204" pitchFamily="34" charset="0"/>
            </a:endParaRPr>
          </a:p>
          <a:p>
            <a:pPr marL="68580" indent="0">
              <a:buNone/>
            </a:pPr>
            <a:r>
              <a:rPr lang="ar-SA" sz="2600" dirty="0" smtClean="0">
                <a:latin typeface="Arial" panose="020B0604020202020204" pitchFamily="34" charset="0"/>
                <a:cs typeface="Arial" panose="020B0604020202020204" pitchFamily="34" charset="0"/>
              </a:rPr>
              <a:t>اعتادت المؤسسات الكبيرة كالبنوك الإستثمارية على اعداد مؤشرات خاصة بها تضم محفظة </a:t>
            </a:r>
            <a:r>
              <a:rPr lang="ar-SA" sz="2600" dirty="0" smtClean="0">
                <a:latin typeface="Arial" panose="020B0604020202020204" pitchFamily="34" charset="0"/>
                <a:cs typeface="Arial" panose="020B0604020202020204" pitchFamily="34" charset="0"/>
              </a:rPr>
              <a:t>الأوراق </a:t>
            </a:r>
            <a:r>
              <a:rPr lang="ar-SA" sz="2600" dirty="0" smtClean="0">
                <a:latin typeface="Arial" panose="020B0604020202020204" pitchFamily="34" charset="0"/>
                <a:cs typeface="Arial" panose="020B0604020202020204" pitchFamily="34" charset="0"/>
              </a:rPr>
              <a:t>المالية التي تضمها محفظة المؤسسة.</a:t>
            </a:r>
          </a:p>
          <a:p>
            <a:pPr marL="68580" indent="0">
              <a:buNone/>
            </a:pPr>
            <a:r>
              <a:rPr lang="ar-SA" sz="2600" dirty="0" smtClean="0">
                <a:latin typeface="Arial" panose="020B0604020202020204" pitchFamily="34" charset="0"/>
                <a:cs typeface="Arial" panose="020B0604020202020204" pitchFamily="34" charset="0"/>
              </a:rPr>
              <a:t>ويمكن </a:t>
            </a:r>
            <a:r>
              <a:rPr lang="ar-SA" sz="2600" dirty="0">
                <a:latin typeface="Arial" panose="020B0604020202020204" pitchFamily="34" charset="0"/>
                <a:cs typeface="Arial" panose="020B0604020202020204" pitchFamily="34" charset="0"/>
              </a:rPr>
              <a:t>الحكم على اداء محفظة اذا ما قورن مؤشر محفظة معينة بمؤشر السوق ككل.</a:t>
            </a:r>
            <a:endParaRPr lang="en-US" sz="2600" dirty="0">
              <a:latin typeface="Arial" panose="020B0604020202020204" pitchFamily="34" charset="0"/>
              <a:cs typeface="Arial" panose="020B0604020202020204" pitchFamily="34" charset="0"/>
            </a:endParaRPr>
          </a:p>
          <a:p>
            <a:pPr marL="68580" indent="0">
              <a:buNone/>
            </a:pPr>
            <a:r>
              <a:rPr lang="ar-SA" sz="2600" dirty="0">
                <a:latin typeface="Arial" panose="020B0604020202020204" pitchFamily="34" charset="0"/>
                <a:cs typeface="Arial" panose="020B0604020202020204" pitchFamily="34" charset="0"/>
              </a:rPr>
              <a:t>وهذه المقارنة تساعد المستثمرين الاخرين في امرين غاية في الاهمية :</a:t>
            </a:r>
            <a:endParaRPr lang="en-US" sz="2600" dirty="0">
              <a:latin typeface="Arial" panose="020B0604020202020204" pitchFamily="34" charset="0"/>
              <a:cs typeface="Arial" panose="020B0604020202020204" pitchFamily="34" charset="0"/>
            </a:endParaRPr>
          </a:p>
          <a:p>
            <a:pPr marL="68580" indent="0">
              <a:buNone/>
            </a:pPr>
            <a:r>
              <a:rPr lang="ar-SA" sz="2600" dirty="0">
                <a:latin typeface="Arial" panose="020B0604020202020204" pitchFamily="34" charset="0"/>
                <a:cs typeface="Arial" panose="020B0604020202020204" pitchFamily="34" charset="0"/>
              </a:rPr>
              <a:t>أـ الحكم على أداء مديري الصناديق أو المحافظ.</a:t>
            </a:r>
            <a:endParaRPr lang="en-US" sz="2600" dirty="0">
              <a:latin typeface="Arial" panose="020B0604020202020204" pitchFamily="34" charset="0"/>
              <a:cs typeface="Arial" panose="020B0604020202020204" pitchFamily="34" charset="0"/>
            </a:endParaRPr>
          </a:p>
          <a:p>
            <a:pPr marL="68580" indent="0">
              <a:buNone/>
            </a:pPr>
            <a:r>
              <a:rPr lang="ar-SA" sz="2600" dirty="0">
                <a:latin typeface="Arial" panose="020B0604020202020204" pitchFamily="34" charset="0"/>
                <a:cs typeface="Arial" panose="020B0604020202020204" pitchFamily="34" charset="0"/>
              </a:rPr>
              <a:t>ب ـ ترتيب المحافظ الاستثمارية من حيث العائد والمخاطرة لتقرير أي محافظ يمكن </a:t>
            </a:r>
            <a:r>
              <a:rPr lang="ar-SA" sz="2600" dirty="0" smtClean="0">
                <a:latin typeface="Arial" panose="020B0604020202020204" pitchFamily="34" charset="0"/>
                <a:cs typeface="Arial" panose="020B0604020202020204" pitchFamily="34" charset="0"/>
              </a:rPr>
              <a:t>لمستثمر </a:t>
            </a:r>
            <a:r>
              <a:rPr lang="ar-SA" sz="2600" dirty="0">
                <a:latin typeface="Arial" panose="020B0604020202020204" pitchFamily="34" charset="0"/>
                <a:cs typeface="Arial" panose="020B0604020202020204" pitchFamily="34" charset="0"/>
              </a:rPr>
              <a:t>معين أن يستثمر فيها</a:t>
            </a:r>
            <a:r>
              <a:rPr lang="ar-SA" sz="2600" dirty="0" smtClean="0">
                <a:latin typeface="Arial" panose="020B0604020202020204" pitchFamily="34" charset="0"/>
                <a:cs typeface="Arial" panose="020B0604020202020204" pitchFamily="34" charset="0"/>
              </a:rPr>
              <a:t>.</a:t>
            </a:r>
            <a:endParaRPr lang="en-US"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84353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052736"/>
            <a:ext cx="7200800" cy="4733113"/>
          </a:xfrm>
        </p:spPr>
        <p:txBody>
          <a:bodyPr/>
          <a:lstStyle/>
          <a:p>
            <a:pPr marL="68580" indent="0">
              <a:buNone/>
            </a:pPr>
            <a:r>
              <a:rPr lang="ar-SA" b="1" dirty="0" smtClean="0">
                <a:latin typeface="Arial" panose="020B0604020202020204" pitchFamily="34" charset="0"/>
                <a:cs typeface="Arial" panose="020B0604020202020204" pitchFamily="34" charset="0"/>
              </a:rPr>
              <a:t>9- الحكم على عائد ورقة مالية معينة:</a:t>
            </a:r>
          </a:p>
          <a:p>
            <a:pPr marL="68580" indent="0">
              <a:buNone/>
            </a:pPr>
            <a:r>
              <a:rPr lang="ar-SA" dirty="0" smtClean="0">
                <a:latin typeface="Arial" panose="020B0604020202020204" pitchFamily="34" charset="0"/>
                <a:cs typeface="Arial" panose="020B0604020202020204" pitchFamily="34" charset="0"/>
              </a:rPr>
              <a:t>مقارنة عائد الورقة ومخاطرها بكل من عائد السوق ومخاطره وعائد القطاع الذي تنتمي اليه ومخاطره.</a:t>
            </a:r>
          </a:p>
          <a:p>
            <a:pPr marL="68580" indent="0">
              <a:buNone/>
            </a:pPr>
            <a:r>
              <a:rPr lang="ar-SA" b="1" dirty="0" smtClean="0">
                <a:latin typeface="Arial" panose="020B0604020202020204" pitchFamily="34" charset="0"/>
                <a:cs typeface="Arial" panose="020B0604020202020204" pitchFamily="34" charset="0"/>
              </a:rPr>
              <a:t>10- التنبؤ بأداء السوق:</a:t>
            </a:r>
          </a:p>
          <a:p>
            <a:pPr marL="68580" indent="0">
              <a:buNone/>
            </a:pPr>
            <a:r>
              <a:rPr lang="ar-SA" dirty="0" smtClean="0">
                <a:latin typeface="Arial" panose="020B0604020202020204" pitchFamily="34" charset="0"/>
                <a:cs typeface="Arial" panose="020B0604020202020204" pitchFamily="34" charset="0"/>
              </a:rPr>
              <a:t>الأداء الماضي للسوق كما يعكسه المؤشر..</a:t>
            </a:r>
          </a:p>
          <a:p>
            <a:pPr>
              <a:buFont typeface="Arial" panose="020B0604020202020204" pitchFamily="34" charset="0"/>
              <a:buChar char="•"/>
            </a:pPr>
            <a:r>
              <a:rPr lang="ar-SA" dirty="0" smtClean="0">
                <a:latin typeface="Arial" panose="020B0604020202020204" pitchFamily="34" charset="0"/>
                <a:cs typeface="Arial" panose="020B0604020202020204" pitchFamily="34" charset="0"/>
              </a:rPr>
              <a:t>يساعد المحللين في الوقوف على المتغيرات التي من شأنها التأثير في الأداء.</a:t>
            </a:r>
          </a:p>
          <a:p>
            <a:pPr>
              <a:buFont typeface="Arial" panose="020B0604020202020204" pitchFamily="34" charset="0"/>
              <a:buChar char="•"/>
            </a:pPr>
            <a:r>
              <a:rPr lang="ar-SA" dirty="0" smtClean="0">
                <a:latin typeface="Arial" panose="020B0604020202020204" pitchFamily="34" charset="0"/>
                <a:cs typeface="Arial" panose="020B0604020202020204" pitchFamily="34" charset="0"/>
              </a:rPr>
              <a:t>دراسة نقاط عكس الإتجاه لتحول السوق من </a:t>
            </a:r>
            <a:r>
              <a:rPr lang="ar-SA" dirty="0" smtClean="0">
                <a:latin typeface="Arial" panose="020B0604020202020204" pitchFamily="34" charset="0"/>
                <a:cs typeface="Arial" panose="020B0604020202020204" pitchFamily="34" charset="0"/>
              </a:rPr>
              <a:t>الأداء </a:t>
            </a:r>
            <a:r>
              <a:rPr lang="ar-SA" dirty="0" smtClean="0">
                <a:latin typeface="Arial" panose="020B0604020202020204" pitchFamily="34" charset="0"/>
                <a:cs typeface="Arial" panose="020B0604020202020204" pitchFamily="34" charset="0"/>
              </a:rPr>
              <a:t>الصعودي/ النزولي يساعد في بناء نماذج للتحليل الفني، هذه النماذج تساعد في بناء التوقعات التي تستخدم للتنبؤ بحركة السوق خلال المدى الزمني القصير، وتستخدم في تقديم توصيات البيع والشراء والإحتفاظ</a:t>
            </a:r>
            <a:endParaRPr lang="ar-S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66699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980728"/>
            <a:ext cx="7024744" cy="829896"/>
          </a:xfrm>
        </p:spPr>
        <p:txBody>
          <a:bodyPr>
            <a:normAutofit/>
          </a:bodyPr>
          <a:lstStyle/>
          <a:p>
            <a:pPr algn="r"/>
            <a:r>
              <a:rPr lang="ar-SA" sz="3600" b="1" u="sng" dirty="0" smtClean="0">
                <a:latin typeface="Arial" panose="020B0604020202020204" pitchFamily="34" charset="0"/>
                <a:cs typeface="Arial" panose="020B0604020202020204" pitchFamily="34" charset="0"/>
              </a:rPr>
              <a:t>2- منهجية </a:t>
            </a:r>
            <a:r>
              <a:rPr lang="ar-SA" sz="3600" b="1" u="sng" dirty="0">
                <a:latin typeface="Arial" panose="020B0604020202020204" pitchFamily="34" charset="0"/>
                <a:cs typeface="Arial" panose="020B0604020202020204" pitchFamily="34" charset="0"/>
              </a:rPr>
              <a:t>حساب </a:t>
            </a:r>
            <a:r>
              <a:rPr lang="ar-SA" sz="3600" b="1" u="sng" dirty="0" smtClean="0">
                <a:latin typeface="Arial" panose="020B0604020202020204" pitchFamily="34" charset="0"/>
                <a:cs typeface="Arial" panose="020B0604020202020204" pitchFamily="34" charset="0"/>
              </a:rPr>
              <a:t>مؤشر: </a:t>
            </a:r>
            <a:endParaRPr lang="ar-SA" sz="36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43492" y="1916832"/>
            <a:ext cx="6984892" cy="3915797"/>
          </a:xfrm>
        </p:spPr>
        <p:txBody>
          <a:bodyPr>
            <a:normAutofit/>
          </a:bodyPr>
          <a:lstStyle/>
          <a:p>
            <a:pPr marL="68580" indent="0">
              <a:lnSpc>
                <a:spcPct val="150000"/>
              </a:lnSpc>
              <a:buNone/>
            </a:pPr>
            <a:r>
              <a:rPr lang="ar-SA" sz="2800" b="1" u="sng" dirty="0">
                <a:solidFill>
                  <a:schemeClr val="accent1"/>
                </a:solidFill>
                <a:latin typeface="Arial" panose="020B0604020202020204" pitchFamily="34" charset="0"/>
                <a:cs typeface="Arial" panose="020B0604020202020204" pitchFamily="34" charset="0"/>
              </a:rPr>
              <a:t>الفكرة الرئيسية لاحتساب المؤشر : </a:t>
            </a:r>
            <a:endParaRPr lang="en-US" sz="2800" b="1" u="sng" dirty="0">
              <a:solidFill>
                <a:schemeClr val="accent1"/>
              </a:solidFill>
              <a:latin typeface="Arial" panose="020B0604020202020204" pitchFamily="34" charset="0"/>
              <a:cs typeface="Arial" panose="020B0604020202020204" pitchFamily="34" charset="0"/>
            </a:endParaRPr>
          </a:p>
          <a:p>
            <a:pPr>
              <a:buFont typeface="Wingdings" panose="05000000000000000000" pitchFamily="2" charset="2"/>
              <a:buChar char="§"/>
            </a:pPr>
            <a:r>
              <a:rPr lang="ar-SA" sz="2600" dirty="0">
                <a:latin typeface="Arial" panose="020B0604020202020204" pitchFamily="34" charset="0"/>
                <a:cs typeface="Arial" panose="020B0604020202020204" pitchFamily="34" charset="0"/>
              </a:rPr>
              <a:t>تعتمد </a:t>
            </a:r>
            <a:r>
              <a:rPr lang="ar-SA" sz="2600" dirty="0" smtClean="0">
                <a:latin typeface="Arial" panose="020B0604020202020204" pitchFamily="34" charset="0"/>
                <a:cs typeface="Arial" panose="020B0604020202020204" pitchFamily="34" charset="0"/>
              </a:rPr>
              <a:t>آلية </a:t>
            </a:r>
            <a:r>
              <a:rPr lang="ar-SA" sz="2600" dirty="0">
                <a:latin typeface="Arial" panose="020B0604020202020204" pitchFamily="34" charset="0"/>
                <a:cs typeface="Arial" panose="020B0604020202020204" pitchFamily="34" charset="0"/>
              </a:rPr>
              <a:t>احتساب المؤشر على الفكرة الاحصائية لحساب الوسيط الحسابي.</a:t>
            </a:r>
            <a:endParaRPr lang="en-US" sz="2600" dirty="0">
              <a:latin typeface="Arial" panose="020B0604020202020204" pitchFamily="34" charset="0"/>
              <a:cs typeface="Arial" panose="020B0604020202020204" pitchFamily="34" charset="0"/>
            </a:endParaRPr>
          </a:p>
          <a:p>
            <a:pPr>
              <a:buFont typeface="Wingdings" panose="05000000000000000000" pitchFamily="2" charset="2"/>
              <a:buChar char="§"/>
            </a:pPr>
            <a:endParaRPr lang="en-US" sz="1600" dirty="0">
              <a:latin typeface="Arial" panose="020B0604020202020204" pitchFamily="34" charset="0"/>
              <a:cs typeface="Arial" panose="020B0604020202020204" pitchFamily="34" charset="0"/>
            </a:endParaRPr>
          </a:p>
          <a:p>
            <a:pPr>
              <a:buFont typeface="Wingdings" panose="05000000000000000000" pitchFamily="2" charset="2"/>
              <a:buChar char="§"/>
            </a:pPr>
            <a:r>
              <a:rPr lang="ar-SA" sz="2600" dirty="0" smtClean="0">
                <a:latin typeface="Arial" panose="020B0604020202020204" pitchFamily="34" charset="0"/>
                <a:cs typeface="Arial" panose="020B0604020202020204" pitchFamily="34" charset="0"/>
              </a:rPr>
              <a:t>هناك أكثر من طريقة لحساب المتوسط تتراوح بين السهولة والصعوبة حسب درجة تمثيلها للواقع وفيما يلي بعض الأمثلة:</a:t>
            </a:r>
            <a:endParaRPr lang="ar-SA"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44753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124744"/>
            <a:ext cx="7200916" cy="5040560"/>
          </a:xfrm>
        </p:spPr>
        <p:txBody>
          <a:bodyPr>
            <a:noAutofit/>
          </a:bodyPr>
          <a:lstStyle/>
          <a:p>
            <a:pPr marL="68580" indent="0">
              <a:buNone/>
            </a:pPr>
            <a:r>
              <a:rPr lang="ar-SA" b="1" u="sng" dirty="0">
                <a:solidFill>
                  <a:schemeClr val="accent1"/>
                </a:solidFill>
                <a:latin typeface="Arial" panose="020B0604020202020204" pitchFamily="34" charset="0"/>
                <a:cs typeface="Arial" panose="020B0604020202020204" pitchFamily="34" charset="0"/>
              </a:rPr>
              <a:t>مثال (1</a:t>
            </a:r>
            <a:r>
              <a:rPr lang="ar-SA" b="1" u="sng" dirty="0" smtClean="0">
                <a:solidFill>
                  <a:schemeClr val="accent1"/>
                </a:solidFill>
                <a:latin typeface="Arial" panose="020B0604020202020204" pitchFamily="34" charset="0"/>
                <a:cs typeface="Arial" panose="020B0604020202020204" pitchFamily="34" charset="0"/>
              </a:rPr>
              <a:t>):</a:t>
            </a:r>
            <a:r>
              <a:rPr lang="ar-SA" b="1" dirty="0" smtClean="0">
                <a:solidFill>
                  <a:schemeClr val="accent1"/>
                </a:solidFill>
                <a:latin typeface="Arial" panose="020B0604020202020204" pitchFamily="34" charset="0"/>
                <a:cs typeface="Arial" panose="020B0604020202020204" pitchFamily="34" charset="0"/>
              </a:rPr>
              <a:t> </a:t>
            </a:r>
            <a:r>
              <a:rPr lang="ar-SA" dirty="0">
                <a:latin typeface="Arial" panose="020B0604020202020204" pitchFamily="34" charset="0"/>
                <a:cs typeface="Arial" panose="020B0604020202020204" pitchFamily="34" charset="0"/>
              </a:rPr>
              <a:t>نفترض أن سوقاً ما يوم </a:t>
            </a:r>
            <a:r>
              <a:rPr lang="ar-SA" dirty="0" smtClean="0">
                <a:latin typeface="Arial" panose="020B0604020202020204" pitchFamily="34" charset="0"/>
                <a:cs typeface="Arial" panose="020B0604020202020204" pitchFamily="34" charset="0"/>
              </a:rPr>
              <a:t>الأحد </a:t>
            </a:r>
            <a:r>
              <a:rPr lang="ar-SA" dirty="0">
                <a:latin typeface="Arial" panose="020B0604020202020204" pitchFamily="34" charset="0"/>
                <a:cs typeface="Arial" panose="020B0604020202020204" pitchFamily="34" charset="0"/>
              </a:rPr>
              <a:t>يتكون من ثلاث اوراق مالية فقط أ ، ب ، ج وكانت اسعار الاوراق المالية بالترتيب 110 ، 120 ، 160 وفي اليوم التالي كانت اسعار  تلك الاوراق 102 ، </a:t>
            </a:r>
            <a:r>
              <a:rPr lang="ar-SA" dirty="0" smtClean="0">
                <a:latin typeface="Arial" panose="020B0604020202020204" pitchFamily="34" charset="0"/>
                <a:cs typeface="Arial" panose="020B0604020202020204" pitchFamily="34" charset="0"/>
              </a:rPr>
              <a:t>131 </a:t>
            </a: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151</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المطلوب : حساب المؤشر يوم </a:t>
            </a:r>
            <a:r>
              <a:rPr lang="ar-SA" dirty="0" smtClean="0">
                <a:latin typeface="Arial" panose="020B0604020202020204" pitchFamily="34" charset="0"/>
                <a:cs typeface="Arial" panose="020B0604020202020204" pitchFamily="34" charset="0"/>
              </a:rPr>
              <a:t>الأحد </a:t>
            </a:r>
            <a:r>
              <a:rPr lang="ar-SA" dirty="0">
                <a:latin typeface="Arial" panose="020B0604020202020204" pitchFamily="34" charset="0"/>
                <a:cs typeface="Arial" panose="020B0604020202020204" pitchFamily="34" charset="0"/>
              </a:rPr>
              <a:t>ويوم </a:t>
            </a:r>
            <a:r>
              <a:rPr lang="ar-SA" dirty="0" smtClean="0">
                <a:latin typeface="Arial" panose="020B0604020202020204" pitchFamily="34" charset="0"/>
                <a:cs typeface="Arial" panose="020B0604020202020204" pitchFamily="34" charset="0"/>
              </a:rPr>
              <a:t>الأثنين </a:t>
            </a:r>
            <a:r>
              <a:rPr lang="ar-SA" dirty="0">
                <a:latin typeface="Arial" panose="020B0604020202020204" pitchFamily="34" charset="0"/>
                <a:cs typeface="Arial" panose="020B0604020202020204" pitchFamily="34" charset="0"/>
              </a:rPr>
              <a:t>، حساب التغير في المؤشر ونسبة التغير بناءاً على الافتراضيات التالية : </a:t>
            </a:r>
            <a:endParaRPr lang="en-US" dirty="0">
              <a:latin typeface="Arial" panose="020B0604020202020204" pitchFamily="34" charset="0"/>
              <a:cs typeface="Arial" panose="020B0604020202020204" pitchFamily="34" charset="0"/>
            </a:endParaRPr>
          </a:p>
          <a:p>
            <a:pPr marL="525780" lvl="0" indent="-457200">
              <a:buFont typeface="+mj-lt"/>
              <a:buAutoNum type="arabicPeriod"/>
            </a:pPr>
            <a:r>
              <a:rPr lang="ar-SA" dirty="0">
                <a:latin typeface="Arial" panose="020B0604020202020204" pitchFamily="34" charset="0"/>
                <a:cs typeface="Arial" panose="020B0604020202020204" pitchFamily="34" charset="0"/>
              </a:rPr>
              <a:t>عدد الأوراق المالية المتداولة في تلك السوق ثلاث أوراق فقط.</a:t>
            </a:r>
            <a:endParaRPr lang="en-US" dirty="0">
              <a:latin typeface="Arial" panose="020B0604020202020204" pitchFamily="34" charset="0"/>
              <a:cs typeface="Arial" panose="020B0604020202020204" pitchFamily="34" charset="0"/>
            </a:endParaRPr>
          </a:p>
          <a:p>
            <a:pPr marL="525780" lvl="0" indent="-457200">
              <a:buFont typeface="+mj-lt"/>
              <a:buAutoNum type="arabicPeriod"/>
            </a:pPr>
            <a:r>
              <a:rPr lang="ar-SA" dirty="0">
                <a:latin typeface="Arial" panose="020B0604020202020204" pitchFamily="34" charset="0"/>
                <a:cs typeface="Arial" panose="020B0604020202020204" pitchFamily="34" charset="0"/>
              </a:rPr>
              <a:t>كمية الاسهم المتداولة في كل ورقة هي سهم </a:t>
            </a:r>
            <a:r>
              <a:rPr lang="ar-SA" dirty="0" smtClean="0">
                <a:latin typeface="Arial" panose="020B0604020202020204" pitchFamily="34" charset="0"/>
                <a:cs typeface="Arial" panose="020B0604020202020204" pitchFamily="34" charset="0"/>
              </a:rPr>
              <a:t>وا</a:t>
            </a:r>
            <a:r>
              <a:rPr lang="ar-SA" dirty="0">
                <a:latin typeface="Arial" panose="020B0604020202020204" pitchFamily="34" charset="0"/>
                <a:cs typeface="Arial" panose="020B0604020202020204" pitchFamily="34" charset="0"/>
              </a:rPr>
              <a:t>ح</a:t>
            </a:r>
            <a:r>
              <a:rPr lang="ar-SA" dirty="0" smtClean="0">
                <a:latin typeface="Arial" panose="020B0604020202020204" pitchFamily="34" charset="0"/>
                <a:cs typeface="Arial" panose="020B0604020202020204" pitchFamily="34" charset="0"/>
              </a:rPr>
              <a:t>د</a:t>
            </a:r>
            <a:r>
              <a:rPr lang="ar-SA"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525780" lvl="0" indent="-457200">
              <a:buFont typeface="+mj-lt"/>
              <a:buAutoNum type="arabicPeriod"/>
            </a:pPr>
            <a:r>
              <a:rPr lang="ar-SA" dirty="0">
                <a:latin typeface="Arial" panose="020B0604020202020204" pitchFamily="34" charset="0"/>
                <a:cs typeface="Arial" panose="020B0604020202020204" pitchFamily="34" charset="0"/>
              </a:rPr>
              <a:t>لا يتم على كمية الاسهم المقيدة أي تغيير خلال فترة التداول.</a:t>
            </a:r>
            <a:endParaRPr lang="en-US" dirty="0">
              <a:latin typeface="Arial" panose="020B0604020202020204" pitchFamily="34" charset="0"/>
              <a:cs typeface="Arial" panose="020B0604020202020204" pitchFamily="34" charset="0"/>
            </a:endParaRPr>
          </a:p>
          <a:p>
            <a:pPr marL="525780" indent="-457200">
              <a:buFont typeface="+mj-lt"/>
              <a:buAutoNum type="arabicPeriod"/>
            </a:pPr>
            <a:r>
              <a:rPr lang="ar-SA" dirty="0">
                <a:latin typeface="Arial" panose="020B0604020202020204" pitchFamily="34" charset="0"/>
                <a:cs typeface="Arial" panose="020B0604020202020204" pitchFamily="34" charset="0"/>
              </a:rPr>
              <a:t>المؤشر يشمل كل الاوراق المقيدة ولا يعتمد على عينة ممثلة منها</a:t>
            </a:r>
            <a:r>
              <a:rPr lang="ar-SA" dirty="0" smtClean="0">
                <a:latin typeface="Arial" panose="020B0604020202020204" pitchFamily="34" charset="0"/>
                <a:cs typeface="Arial" panose="020B0604020202020204" pitchFamily="34" charset="0"/>
              </a:rPr>
              <a:t>.</a:t>
            </a:r>
          </a:p>
          <a:p>
            <a:pPr marL="525780" indent="-457200">
              <a:buFont typeface="+mj-lt"/>
              <a:buAutoNum type="arabicPeriod"/>
            </a:pPr>
            <a:r>
              <a:rPr lang="ar-SA" dirty="0" smtClean="0">
                <a:latin typeface="Arial" panose="020B0604020202020204" pitchFamily="34" charset="0"/>
                <a:cs typeface="Arial" panose="020B0604020202020204" pitchFamily="34" charset="0"/>
              </a:rPr>
              <a:t>أنه لايتم تحويل المتوسط في تاريخ بدء حسابه إلى قيمة أساس باستخدام قاسم معين.</a:t>
            </a:r>
          </a:p>
          <a:p>
            <a:pPr marL="525780" indent="-457200">
              <a:buFont typeface="+mj-lt"/>
              <a:buAutoNum type="arabicPeriod"/>
            </a:pPr>
            <a:r>
              <a:rPr lang="ar-SA" dirty="0" smtClean="0">
                <a:latin typeface="Arial" panose="020B0604020202020204" pitchFamily="34" charset="0"/>
                <a:cs typeface="Arial" panose="020B0604020202020204" pitchFamily="34" charset="0"/>
              </a:rPr>
              <a:t>أن قاسم الوسط الحسابي البسيط هو عدد الأسهم.</a:t>
            </a:r>
            <a:endParaRPr lang="ar-S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076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1412776"/>
            <a:ext cx="6777317" cy="4419853"/>
          </a:xfrm>
        </p:spPr>
        <p:txBody>
          <a:bodyPr>
            <a:normAutofit/>
          </a:bodyPr>
          <a:lstStyle/>
          <a:p>
            <a:pPr marL="68580" indent="0">
              <a:buNone/>
            </a:pPr>
            <a:r>
              <a:rPr lang="ar-SA" b="1" dirty="0" smtClean="0">
                <a:latin typeface="Arial" panose="020B0604020202020204" pitchFamily="34" charset="0"/>
                <a:cs typeface="Arial" panose="020B0604020202020204" pitchFamily="34" charset="0"/>
              </a:rPr>
              <a:t>الحل: </a:t>
            </a:r>
          </a:p>
          <a:p>
            <a:pPr marL="68580" indent="0">
              <a:buNone/>
            </a:pPr>
            <a:r>
              <a:rPr lang="ar-SA" dirty="0" smtClean="0">
                <a:latin typeface="Arial" panose="020B0604020202020204" pitchFamily="34" charset="0"/>
                <a:cs typeface="Arial" panose="020B0604020202020204" pitchFamily="34" charset="0"/>
              </a:rPr>
              <a:t>بناءا </a:t>
            </a:r>
            <a:r>
              <a:rPr lang="ar-SA" dirty="0">
                <a:latin typeface="Arial" panose="020B0604020202020204" pitchFamily="34" charset="0"/>
                <a:cs typeface="Arial" panose="020B0604020202020204" pitchFamily="34" charset="0"/>
              </a:rPr>
              <a:t>على المعطيات أعلاه </a:t>
            </a:r>
            <a:r>
              <a:rPr lang="ar-SA" u="sng" dirty="0">
                <a:solidFill>
                  <a:schemeClr val="accent1"/>
                </a:solidFill>
                <a:latin typeface="Arial" panose="020B0604020202020204" pitchFamily="34" charset="0"/>
                <a:cs typeface="Arial" panose="020B0604020202020204" pitchFamily="34" charset="0"/>
              </a:rPr>
              <a:t>نستخدم طريقة "الوسط الحسابي البسيط" لحساب المؤشر </a:t>
            </a:r>
            <a:endParaRPr lang="en-US" u="sng" dirty="0">
              <a:solidFill>
                <a:schemeClr val="accent1"/>
              </a:solidFill>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المؤشر يوم </a:t>
            </a:r>
            <a:r>
              <a:rPr lang="ar-SA" dirty="0" smtClean="0">
                <a:latin typeface="Arial" panose="020B0604020202020204" pitchFamily="34" charset="0"/>
                <a:cs typeface="Arial" panose="020B0604020202020204" pitchFamily="34" charset="0"/>
              </a:rPr>
              <a:t>الأحد </a:t>
            </a:r>
            <a:r>
              <a:rPr lang="ar-SA" dirty="0">
                <a:latin typeface="Arial" panose="020B0604020202020204" pitchFamily="34" charset="0"/>
                <a:cs typeface="Arial" panose="020B0604020202020204" pitchFamily="34" charset="0"/>
              </a:rPr>
              <a:t>= ( 110 + 120 + 160) / 3 = 130</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المؤشر يوم </a:t>
            </a:r>
            <a:r>
              <a:rPr lang="ar-SA" dirty="0" smtClean="0">
                <a:latin typeface="Arial" panose="020B0604020202020204" pitchFamily="34" charset="0"/>
                <a:cs typeface="Arial" panose="020B0604020202020204" pitchFamily="34" charset="0"/>
              </a:rPr>
              <a:t>الأثنين </a:t>
            </a:r>
            <a:r>
              <a:rPr lang="ar-SA" dirty="0">
                <a:latin typeface="Arial" panose="020B0604020202020204" pitchFamily="34" charset="0"/>
                <a:cs typeface="Arial" panose="020B0604020202020204" pitchFamily="34" charset="0"/>
              </a:rPr>
              <a:t>= ( 102 + 131 + 151 ) / 3 = 128</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التغير في المتوسط = مؤشر يوم </a:t>
            </a:r>
            <a:r>
              <a:rPr lang="ar-SA" dirty="0" smtClean="0">
                <a:latin typeface="Arial" panose="020B0604020202020204" pitchFamily="34" charset="0"/>
                <a:cs typeface="Arial" panose="020B0604020202020204" pitchFamily="34" charset="0"/>
              </a:rPr>
              <a:t>الأثنين </a:t>
            </a:r>
            <a:r>
              <a:rPr lang="ar-SA" dirty="0">
                <a:latin typeface="Arial" panose="020B0604020202020204" pitchFamily="34" charset="0"/>
                <a:cs typeface="Arial" panose="020B0604020202020204" pitchFamily="34" charset="0"/>
              </a:rPr>
              <a:t>= مؤشر يوم </a:t>
            </a:r>
            <a:r>
              <a:rPr lang="ar-SA" dirty="0" smtClean="0">
                <a:latin typeface="Arial" panose="020B0604020202020204" pitchFamily="34" charset="0"/>
                <a:cs typeface="Arial" panose="020B0604020202020204" pitchFamily="34" charset="0"/>
              </a:rPr>
              <a:t>الأحد</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 128 – 130 = - 2</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نسبة التغير = - 2 / 130 = - 1.5 </a:t>
            </a:r>
            <a:r>
              <a:rPr lang="ar-SA"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87048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80728"/>
            <a:ext cx="7128908" cy="4851901"/>
          </a:xfrm>
        </p:spPr>
        <p:txBody>
          <a:bodyPr>
            <a:normAutofit/>
          </a:bodyPr>
          <a:lstStyle/>
          <a:p>
            <a:pPr marL="68580" indent="0">
              <a:buNone/>
            </a:pPr>
            <a:r>
              <a:rPr lang="ar-SA" b="1" u="sng" dirty="0" smtClean="0">
                <a:solidFill>
                  <a:schemeClr val="accent1"/>
                </a:solidFill>
                <a:latin typeface="Arial" panose="020B0604020202020204" pitchFamily="34" charset="0"/>
                <a:cs typeface="Arial" panose="020B0604020202020204" pitchFamily="34" charset="0"/>
              </a:rPr>
              <a:t>تأثير عدد الأسهم المقيدة:</a:t>
            </a:r>
          </a:p>
          <a:p>
            <a:pPr marL="68580" indent="0">
              <a:buNone/>
            </a:pPr>
            <a:r>
              <a:rPr lang="ar-SA" dirty="0">
                <a:latin typeface="Arial" panose="020B0604020202020204" pitchFamily="34" charset="0"/>
                <a:cs typeface="Arial" panose="020B0604020202020204" pitchFamily="34" charset="0"/>
              </a:rPr>
              <a:t>طريقة المتوسط المرجح تهمل الكمية المتداولة فعلا من الورقة المالية عند حساب المتوسط، وتأخذ في الإعتبار أثر كمية الأسهم المقيدة (المسجلة في السوق) والقابلة للتداول من كل ورقة </a:t>
            </a:r>
            <a:r>
              <a:rPr lang="ar-SA" dirty="0" smtClean="0">
                <a:latin typeface="Arial" panose="020B0604020202020204" pitchFamily="34" charset="0"/>
                <a:cs typeface="Arial" panose="020B0604020202020204" pitchFamily="34" charset="0"/>
              </a:rPr>
              <a:t>مالية.</a:t>
            </a:r>
            <a:endParaRPr lang="ar-SA" dirty="0">
              <a:latin typeface="Arial" panose="020B0604020202020204" pitchFamily="34" charset="0"/>
              <a:cs typeface="Arial" panose="020B0604020202020204" pitchFamily="34" charset="0"/>
            </a:endParaRPr>
          </a:p>
          <a:p>
            <a:pPr marL="68580" indent="0">
              <a:buNone/>
            </a:pPr>
            <a:endParaRPr lang="ar-SA" sz="1200" dirty="0" smtClean="0">
              <a:solidFill>
                <a:schemeClr val="tx1">
                  <a:lumMod val="50000"/>
                  <a:lumOff val="50000"/>
                </a:schemeClr>
              </a:solidFill>
              <a:latin typeface="Arial" panose="020B0604020202020204" pitchFamily="34" charset="0"/>
              <a:cs typeface="Arial" panose="020B0604020202020204" pitchFamily="34" charset="0"/>
            </a:endParaRPr>
          </a:p>
          <a:p>
            <a:pPr marL="68580" indent="0">
              <a:buNone/>
            </a:pPr>
            <a:r>
              <a:rPr lang="ar-SA" b="1" u="sng" dirty="0" smtClean="0">
                <a:solidFill>
                  <a:schemeClr val="accent1"/>
                </a:solidFill>
                <a:latin typeface="Arial" panose="020B0604020202020204" pitchFamily="34" charset="0"/>
                <a:cs typeface="Arial" panose="020B0604020202020204" pitchFamily="34" charset="0"/>
              </a:rPr>
              <a:t>مثال </a:t>
            </a:r>
            <a:r>
              <a:rPr lang="ar-SA" b="1" u="sng" dirty="0">
                <a:solidFill>
                  <a:schemeClr val="accent1"/>
                </a:solidFill>
                <a:latin typeface="Arial" panose="020B0604020202020204" pitchFamily="34" charset="0"/>
                <a:cs typeface="Arial" panose="020B0604020202020204" pitchFamily="34" charset="0"/>
              </a:rPr>
              <a:t>(2):</a:t>
            </a:r>
            <a:r>
              <a:rPr lang="ar-SA" b="1" dirty="0">
                <a:solidFill>
                  <a:schemeClr val="accent1"/>
                </a:solidFill>
                <a:latin typeface="Arial" panose="020B0604020202020204" pitchFamily="34" charset="0"/>
                <a:cs typeface="Arial" panose="020B0604020202020204" pitchFamily="34" charset="0"/>
              </a:rPr>
              <a:t> </a:t>
            </a:r>
            <a:r>
              <a:rPr lang="ar-SA" dirty="0">
                <a:latin typeface="Arial" panose="020B0604020202020204" pitchFamily="34" charset="0"/>
                <a:cs typeface="Arial" panose="020B0604020202020204" pitchFamily="34" charset="0"/>
              </a:rPr>
              <a:t>نفترض أن سوقاً ما يوم </a:t>
            </a:r>
            <a:r>
              <a:rPr lang="ar-SA" dirty="0" smtClean="0">
                <a:latin typeface="Arial" panose="020B0604020202020204" pitchFamily="34" charset="0"/>
                <a:cs typeface="Arial" panose="020B0604020202020204" pitchFamily="34" charset="0"/>
              </a:rPr>
              <a:t>الأحد </a:t>
            </a:r>
            <a:r>
              <a:rPr lang="ar-SA" dirty="0">
                <a:latin typeface="Arial" panose="020B0604020202020204" pitchFamily="34" charset="0"/>
                <a:cs typeface="Arial" panose="020B0604020202020204" pitchFamily="34" charset="0"/>
              </a:rPr>
              <a:t>يتكون من ثلاث أوراق مالية فقط أ ، ب ، ج وكانت كمية الاسهم المقيدة والقابلة للتداول في السوق :</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5000 سهم للورقة المالية أ </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20.000 سهم للورقة المالية ب </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10.000 سهم للورقة المالية ج</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اسعار الاوراق المالية بالترتيب 110 ، 120 ، 160 وفي اليوم التالي كانت اسعار تلك الاوراق 102 ، </a:t>
            </a:r>
            <a:r>
              <a:rPr lang="ar-SA" dirty="0" smtClean="0">
                <a:latin typeface="Arial" panose="020B0604020202020204" pitchFamily="34" charset="0"/>
                <a:cs typeface="Arial" panose="020B0604020202020204" pitchFamily="34" charset="0"/>
              </a:rPr>
              <a:t>131 </a:t>
            </a: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151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88146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196752"/>
            <a:ext cx="7128908" cy="4779893"/>
          </a:xfrm>
        </p:spPr>
        <p:txBody>
          <a:bodyPr>
            <a:normAutofit/>
          </a:bodyPr>
          <a:lstStyle/>
          <a:p>
            <a:pPr marL="68580" indent="0">
              <a:buNone/>
            </a:pPr>
            <a:r>
              <a:rPr lang="ar-SA" dirty="0">
                <a:latin typeface="Arial" panose="020B0604020202020204" pitchFamily="34" charset="0"/>
                <a:cs typeface="Arial" panose="020B0604020202020204" pitchFamily="34" charset="0"/>
              </a:rPr>
              <a:t>المطلوب : حساب المؤشر يوم </a:t>
            </a:r>
            <a:r>
              <a:rPr lang="ar-SA" dirty="0" smtClean="0">
                <a:latin typeface="Arial" panose="020B0604020202020204" pitchFamily="34" charset="0"/>
                <a:cs typeface="Arial" panose="020B0604020202020204" pitchFamily="34" charset="0"/>
              </a:rPr>
              <a:t>الأحد </a:t>
            </a:r>
            <a:r>
              <a:rPr lang="ar-SA" dirty="0">
                <a:latin typeface="Arial" panose="020B0604020202020204" pitchFamily="34" charset="0"/>
                <a:cs typeface="Arial" panose="020B0604020202020204" pitchFamily="34" charset="0"/>
              </a:rPr>
              <a:t>ويوم </a:t>
            </a:r>
            <a:r>
              <a:rPr lang="ar-SA" dirty="0" smtClean="0">
                <a:latin typeface="Arial" panose="020B0604020202020204" pitchFamily="34" charset="0"/>
                <a:cs typeface="Arial" panose="020B0604020202020204" pitchFamily="34" charset="0"/>
              </a:rPr>
              <a:t>الاثنين، </a:t>
            </a:r>
            <a:r>
              <a:rPr lang="ar-SA" dirty="0">
                <a:latin typeface="Arial" panose="020B0604020202020204" pitchFamily="34" charset="0"/>
                <a:cs typeface="Arial" panose="020B0604020202020204" pitchFamily="34" charset="0"/>
              </a:rPr>
              <a:t>حساب التغير في المؤشر ونسبة التغير بناءا على الافتراضيات التالية : </a:t>
            </a:r>
          </a:p>
          <a:p>
            <a:pPr marL="68580" indent="0">
              <a:buNone/>
            </a:pPr>
            <a:r>
              <a:rPr lang="ar-SA" dirty="0" smtClean="0">
                <a:latin typeface="Arial" panose="020B0604020202020204" pitchFamily="34" charset="0"/>
                <a:cs typeface="Arial" panose="020B0604020202020204" pitchFamily="34" charset="0"/>
              </a:rPr>
              <a:t>1- </a:t>
            </a:r>
            <a:r>
              <a:rPr lang="ar-SA" dirty="0">
                <a:latin typeface="Arial" panose="020B0604020202020204" pitchFamily="34" charset="0"/>
                <a:cs typeface="Arial" panose="020B0604020202020204" pitchFamily="34" charset="0"/>
              </a:rPr>
              <a:t>خلال فترة التداول تم تداول 300 سهم ، 100 سهم ، 500 سهم من الاوراق الثلاثة على التوالي ولا تأثير للكمية المتداولة الفعلية على حساب المؤشر.</a:t>
            </a:r>
            <a:endParaRPr lang="en-US" dirty="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2- </a:t>
            </a:r>
            <a:r>
              <a:rPr lang="ar-SA" dirty="0">
                <a:latin typeface="Arial" panose="020B0604020202020204" pitchFamily="34" charset="0"/>
                <a:cs typeface="Arial" panose="020B0604020202020204" pitchFamily="34" charset="0"/>
              </a:rPr>
              <a:t>عدد الاوراق المالية المتداولة في تلك السوق ثلاث اوراق فقط.</a:t>
            </a:r>
            <a:endParaRPr lang="en-US" dirty="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3- </a:t>
            </a:r>
            <a:r>
              <a:rPr lang="ar-SA" dirty="0">
                <a:latin typeface="Arial" panose="020B0604020202020204" pitchFamily="34" charset="0"/>
                <a:cs typeface="Arial" panose="020B0604020202020204" pitchFamily="34" charset="0"/>
              </a:rPr>
              <a:t>العدد الكلي لاسهم الشركة المقيدة بالسوق متاحة بالكامل للتداول ولا توجد قيود على تداول أية نسبة منها.</a:t>
            </a:r>
            <a:endParaRPr lang="en-US" dirty="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4- </a:t>
            </a:r>
            <a:r>
              <a:rPr lang="ar-SA" dirty="0">
                <a:latin typeface="Arial" panose="020B0604020202020204" pitchFamily="34" charset="0"/>
                <a:cs typeface="Arial" panose="020B0604020202020204" pitchFamily="34" charset="0"/>
              </a:rPr>
              <a:t>لا يتم على كمية الاسهم المقيدة أي تغيير خلال فترة التداول.</a:t>
            </a:r>
            <a:endParaRPr lang="en-US" dirty="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5- </a:t>
            </a:r>
            <a:r>
              <a:rPr lang="ar-SA" dirty="0">
                <a:latin typeface="Arial" panose="020B0604020202020204" pitchFamily="34" charset="0"/>
                <a:cs typeface="Arial" panose="020B0604020202020204" pitchFamily="34" charset="0"/>
              </a:rPr>
              <a:t>المؤشر يشمل كل الأوراق المقيدة ولا يعتمد على عينة ممثلة منها.</a:t>
            </a:r>
            <a:endParaRPr lang="en-US" dirty="0">
              <a:latin typeface="Arial" panose="020B0604020202020204" pitchFamily="34" charset="0"/>
              <a:cs typeface="Arial" panose="020B0604020202020204" pitchFamily="34" charset="0"/>
            </a:endParaRPr>
          </a:p>
          <a:p>
            <a:pPr marL="68580" indent="0">
              <a:buNone/>
            </a:pPr>
            <a:endParaRPr lang="ar-S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40927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836713"/>
            <a:ext cx="7200916" cy="936104"/>
          </a:xfrm>
        </p:spPr>
        <p:txBody>
          <a:bodyPr/>
          <a:lstStyle/>
          <a:p>
            <a:pPr marL="68580" indent="0">
              <a:buNone/>
            </a:pPr>
            <a:r>
              <a:rPr lang="ar-SA" dirty="0">
                <a:latin typeface="Arial" panose="020B0604020202020204" pitchFamily="34" charset="0"/>
                <a:cs typeface="Arial" panose="020B0604020202020204" pitchFamily="34" charset="0"/>
              </a:rPr>
              <a:t>الحل : بناءاً على المعطيات أعلاه </a:t>
            </a:r>
            <a:r>
              <a:rPr lang="ar-SA" u="sng" dirty="0">
                <a:solidFill>
                  <a:schemeClr val="accent1"/>
                </a:solidFill>
                <a:latin typeface="Arial" panose="020B0604020202020204" pitchFamily="34" charset="0"/>
                <a:cs typeface="Arial" panose="020B0604020202020204" pitchFamily="34" charset="0"/>
              </a:rPr>
              <a:t>نستخدم طريقة "المتوسط المرجح" </a:t>
            </a:r>
            <a:r>
              <a:rPr lang="ar-SA" dirty="0">
                <a:latin typeface="Arial" panose="020B0604020202020204" pitchFamily="34" charset="0"/>
                <a:cs typeface="Arial" panose="020B0604020202020204" pitchFamily="34" charset="0"/>
              </a:rPr>
              <a:t>لحساب المؤشر.</a:t>
            </a:r>
            <a:endParaRPr lang="en-US" dirty="0">
              <a:latin typeface="Arial" panose="020B0604020202020204" pitchFamily="34" charset="0"/>
              <a:cs typeface="Arial" panose="020B0604020202020204" pitchFamily="34" charset="0"/>
            </a:endParaRPr>
          </a:p>
          <a:p>
            <a:pPr marL="6858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886055078"/>
              </p:ext>
            </p:extLst>
          </p:nvPr>
        </p:nvGraphicFramePr>
        <p:xfrm>
          <a:off x="1115616" y="2276872"/>
          <a:ext cx="6624736" cy="1781536"/>
        </p:xfrm>
        <a:graphic>
          <a:graphicData uri="http://schemas.openxmlformats.org/drawingml/2006/table">
            <a:tbl>
              <a:tblPr rtl="1" firstRow="1" firstCol="1" bandRow="1">
                <a:tableStyleId>{5C22544A-7EE6-4342-B048-85BDC9FD1C3A}</a:tableStyleId>
              </a:tblPr>
              <a:tblGrid>
                <a:gridCol w="1656184"/>
                <a:gridCol w="1416146"/>
                <a:gridCol w="1896222"/>
                <a:gridCol w="1656184"/>
              </a:tblGrid>
              <a:tr h="0">
                <a:tc>
                  <a:txBody>
                    <a:bodyPr/>
                    <a:lstStyle/>
                    <a:p>
                      <a:pPr algn="ctr" rtl="1">
                        <a:lnSpc>
                          <a:spcPct val="160000"/>
                        </a:lnSpc>
                        <a:spcAft>
                          <a:spcPts val="0"/>
                        </a:spcAft>
                      </a:pPr>
                      <a:r>
                        <a:rPr lang="ar-SA" sz="1400" dirty="0">
                          <a:effectLst/>
                        </a:rPr>
                        <a:t>الورقة المالية</a:t>
                      </a:r>
                      <a:endParaRPr lang="en-US" sz="1400" dirty="0">
                        <a:effectLst/>
                        <a:latin typeface="Calibri"/>
                        <a:ea typeface="Calibri"/>
                        <a:cs typeface="Arial"/>
                      </a:endParaRPr>
                    </a:p>
                  </a:txBody>
                  <a:tcPr marL="68580" marR="68580" marT="0" marB="0" anchor="ctr"/>
                </a:tc>
                <a:tc>
                  <a:txBody>
                    <a:bodyPr/>
                    <a:lstStyle/>
                    <a:p>
                      <a:pPr algn="ctr" rtl="1">
                        <a:lnSpc>
                          <a:spcPct val="160000"/>
                        </a:lnSpc>
                        <a:spcAft>
                          <a:spcPts val="0"/>
                        </a:spcAft>
                      </a:pPr>
                      <a:r>
                        <a:rPr lang="ar-SA" sz="1400" b="1">
                          <a:effectLst/>
                        </a:rPr>
                        <a:t>الكمية المقيدة</a:t>
                      </a:r>
                      <a:endParaRPr lang="en-US" sz="1400" b="1">
                        <a:effectLst/>
                        <a:latin typeface="Calibri"/>
                        <a:ea typeface="Calibri"/>
                        <a:cs typeface="Arial"/>
                      </a:endParaRPr>
                    </a:p>
                  </a:txBody>
                  <a:tcPr marL="68580" marR="68580" marT="0" marB="0" anchor="ctr"/>
                </a:tc>
                <a:tc>
                  <a:txBody>
                    <a:bodyPr/>
                    <a:lstStyle/>
                    <a:p>
                      <a:pPr algn="ctr" rtl="1">
                        <a:lnSpc>
                          <a:spcPct val="160000"/>
                        </a:lnSpc>
                        <a:spcAft>
                          <a:spcPts val="0"/>
                        </a:spcAft>
                      </a:pPr>
                      <a:r>
                        <a:rPr lang="ar-SA" sz="1400" b="1">
                          <a:effectLst/>
                        </a:rPr>
                        <a:t>سعر الافتتاح</a:t>
                      </a:r>
                      <a:endParaRPr lang="en-US" sz="1400" b="1">
                        <a:effectLst/>
                        <a:latin typeface="Calibri"/>
                        <a:ea typeface="Calibri"/>
                        <a:cs typeface="Arial"/>
                      </a:endParaRPr>
                    </a:p>
                  </a:txBody>
                  <a:tcPr marL="68580" marR="68580" marT="0" marB="0" anchor="ctr"/>
                </a:tc>
                <a:tc>
                  <a:txBody>
                    <a:bodyPr/>
                    <a:lstStyle/>
                    <a:p>
                      <a:pPr algn="ctr" rtl="1">
                        <a:lnSpc>
                          <a:spcPct val="160000"/>
                        </a:lnSpc>
                        <a:spcAft>
                          <a:spcPts val="0"/>
                        </a:spcAft>
                      </a:pPr>
                      <a:r>
                        <a:rPr lang="ar-SA" sz="1400" b="1">
                          <a:effectLst/>
                        </a:rPr>
                        <a:t>القيمة الرأسمالية</a:t>
                      </a:r>
                      <a:endParaRPr lang="en-US" sz="1400" b="1">
                        <a:effectLst/>
                        <a:latin typeface="Calibri"/>
                        <a:ea typeface="Calibri"/>
                        <a:cs typeface="Arial"/>
                      </a:endParaRPr>
                    </a:p>
                  </a:txBody>
                  <a:tcPr marL="68580" marR="68580" marT="0" marB="0" anchor="ctr"/>
                </a:tc>
              </a:tr>
              <a:tr h="0">
                <a:tc>
                  <a:txBody>
                    <a:bodyPr/>
                    <a:lstStyle/>
                    <a:p>
                      <a:pPr algn="ctr" rtl="1">
                        <a:lnSpc>
                          <a:spcPct val="160000"/>
                        </a:lnSpc>
                        <a:spcAft>
                          <a:spcPts val="0"/>
                        </a:spcAft>
                      </a:pPr>
                      <a:r>
                        <a:rPr lang="ar-SA" sz="1400">
                          <a:effectLst/>
                        </a:rPr>
                        <a:t>أ</a:t>
                      </a:r>
                      <a:endParaRPr lang="en-US" sz="1400">
                        <a:effectLst/>
                        <a:latin typeface="Calibri"/>
                        <a:ea typeface="Calibri"/>
                        <a:cs typeface="Arial"/>
                      </a:endParaRPr>
                    </a:p>
                  </a:txBody>
                  <a:tcPr marL="68580" marR="68580" marT="0" marB="0" anchor="ctr"/>
                </a:tc>
                <a:tc>
                  <a:txBody>
                    <a:bodyPr/>
                    <a:lstStyle/>
                    <a:p>
                      <a:pPr algn="ctr" rtl="1">
                        <a:lnSpc>
                          <a:spcPct val="160000"/>
                        </a:lnSpc>
                        <a:spcAft>
                          <a:spcPts val="0"/>
                        </a:spcAft>
                      </a:pPr>
                      <a:r>
                        <a:rPr lang="ar-SA" sz="1400" b="1">
                          <a:solidFill>
                            <a:schemeClr val="tx1">
                              <a:lumMod val="75000"/>
                              <a:lumOff val="25000"/>
                            </a:schemeClr>
                          </a:solidFill>
                          <a:effectLst/>
                        </a:rPr>
                        <a:t>5000</a:t>
                      </a:r>
                      <a:endParaRPr lang="en-US" sz="1400" b="1">
                        <a:solidFill>
                          <a:schemeClr val="tx1">
                            <a:lumMod val="75000"/>
                            <a:lumOff val="25000"/>
                          </a:schemeClr>
                        </a:solidFill>
                        <a:effectLst/>
                        <a:latin typeface="Calibri"/>
                        <a:ea typeface="Calibri"/>
                        <a:cs typeface="Arial"/>
                      </a:endParaRPr>
                    </a:p>
                  </a:txBody>
                  <a:tcPr marL="68580" marR="68580" marT="0" marB="0" anchor="ctr"/>
                </a:tc>
                <a:tc>
                  <a:txBody>
                    <a:bodyPr/>
                    <a:lstStyle/>
                    <a:p>
                      <a:pPr algn="ctr" rtl="1">
                        <a:lnSpc>
                          <a:spcPct val="160000"/>
                        </a:lnSpc>
                        <a:spcAft>
                          <a:spcPts val="0"/>
                        </a:spcAft>
                      </a:pPr>
                      <a:r>
                        <a:rPr lang="ar-SA" sz="1400" b="1">
                          <a:solidFill>
                            <a:schemeClr val="tx1">
                              <a:lumMod val="75000"/>
                              <a:lumOff val="25000"/>
                            </a:schemeClr>
                          </a:solidFill>
                          <a:effectLst/>
                        </a:rPr>
                        <a:t>110</a:t>
                      </a:r>
                      <a:endParaRPr lang="en-US" sz="1400" b="1">
                        <a:solidFill>
                          <a:schemeClr val="tx1">
                            <a:lumMod val="75000"/>
                            <a:lumOff val="25000"/>
                          </a:schemeClr>
                        </a:solidFill>
                        <a:effectLst/>
                        <a:latin typeface="Calibri"/>
                        <a:ea typeface="Calibri"/>
                        <a:cs typeface="Arial"/>
                      </a:endParaRPr>
                    </a:p>
                  </a:txBody>
                  <a:tcPr marL="68580" marR="68580" marT="0" marB="0" anchor="ctr"/>
                </a:tc>
                <a:tc>
                  <a:txBody>
                    <a:bodyPr/>
                    <a:lstStyle/>
                    <a:p>
                      <a:pPr algn="ctr" rtl="1">
                        <a:lnSpc>
                          <a:spcPct val="160000"/>
                        </a:lnSpc>
                        <a:spcAft>
                          <a:spcPts val="0"/>
                        </a:spcAft>
                      </a:pPr>
                      <a:r>
                        <a:rPr lang="ar-SA" sz="1400" b="1" dirty="0">
                          <a:solidFill>
                            <a:schemeClr val="tx1">
                              <a:lumMod val="75000"/>
                              <a:lumOff val="25000"/>
                            </a:schemeClr>
                          </a:solidFill>
                          <a:effectLst/>
                        </a:rPr>
                        <a:t>550.000</a:t>
                      </a:r>
                      <a:endParaRPr lang="en-US" sz="1400" b="1" dirty="0">
                        <a:solidFill>
                          <a:schemeClr val="tx1">
                            <a:lumMod val="75000"/>
                            <a:lumOff val="25000"/>
                          </a:schemeClr>
                        </a:solidFill>
                        <a:effectLst/>
                        <a:latin typeface="Calibri"/>
                        <a:ea typeface="Calibri"/>
                        <a:cs typeface="Arial"/>
                      </a:endParaRPr>
                    </a:p>
                  </a:txBody>
                  <a:tcPr marL="68580" marR="68580" marT="0" marB="0" anchor="ctr"/>
                </a:tc>
              </a:tr>
              <a:tr h="416032">
                <a:tc>
                  <a:txBody>
                    <a:bodyPr/>
                    <a:lstStyle/>
                    <a:p>
                      <a:pPr algn="ctr" rtl="1">
                        <a:lnSpc>
                          <a:spcPct val="160000"/>
                        </a:lnSpc>
                        <a:spcAft>
                          <a:spcPts val="0"/>
                        </a:spcAft>
                      </a:pPr>
                      <a:r>
                        <a:rPr lang="ar-SA" sz="1400" dirty="0">
                          <a:effectLst/>
                        </a:rPr>
                        <a:t>ب</a:t>
                      </a:r>
                      <a:endParaRPr lang="en-US" sz="1400" dirty="0">
                        <a:effectLst/>
                        <a:latin typeface="Calibri"/>
                        <a:ea typeface="Calibri"/>
                        <a:cs typeface="Arial"/>
                      </a:endParaRPr>
                    </a:p>
                  </a:txBody>
                  <a:tcPr marL="68580" marR="68580" marT="0" marB="0" anchor="ctr"/>
                </a:tc>
                <a:tc>
                  <a:txBody>
                    <a:bodyPr/>
                    <a:lstStyle/>
                    <a:p>
                      <a:pPr algn="ctr" rtl="1">
                        <a:lnSpc>
                          <a:spcPct val="160000"/>
                        </a:lnSpc>
                        <a:spcAft>
                          <a:spcPts val="0"/>
                        </a:spcAft>
                      </a:pPr>
                      <a:r>
                        <a:rPr lang="ar-SA" sz="1400" b="1">
                          <a:solidFill>
                            <a:schemeClr val="tx1">
                              <a:lumMod val="75000"/>
                              <a:lumOff val="25000"/>
                            </a:schemeClr>
                          </a:solidFill>
                          <a:effectLst/>
                        </a:rPr>
                        <a:t>20000</a:t>
                      </a:r>
                      <a:endParaRPr lang="en-US" sz="1400" b="1">
                        <a:solidFill>
                          <a:schemeClr val="tx1">
                            <a:lumMod val="75000"/>
                            <a:lumOff val="25000"/>
                          </a:schemeClr>
                        </a:solidFill>
                        <a:effectLst/>
                        <a:latin typeface="Calibri"/>
                        <a:ea typeface="Calibri"/>
                        <a:cs typeface="Arial"/>
                      </a:endParaRPr>
                    </a:p>
                  </a:txBody>
                  <a:tcPr marL="68580" marR="68580" marT="0" marB="0" anchor="ctr"/>
                </a:tc>
                <a:tc>
                  <a:txBody>
                    <a:bodyPr/>
                    <a:lstStyle/>
                    <a:p>
                      <a:pPr algn="ctr" rtl="1">
                        <a:lnSpc>
                          <a:spcPct val="160000"/>
                        </a:lnSpc>
                        <a:spcAft>
                          <a:spcPts val="0"/>
                        </a:spcAft>
                      </a:pPr>
                      <a:r>
                        <a:rPr lang="ar-SA" sz="1400" b="1" dirty="0">
                          <a:solidFill>
                            <a:schemeClr val="tx1">
                              <a:lumMod val="75000"/>
                              <a:lumOff val="25000"/>
                            </a:schemeClr>
                          </a:solidFill>
                          <a:effectLst/>
                        </a:rPr>
                        <a:t>120</a:t>
                      </a:r>
                      <a:endParaRPr lang="en-US" sz="1400" b="1" dirty="0">
                        <a:solidFill>
                          <a:schemeClr val="tx1">
                            <a:lumMod val="75000"/>
                            <a:lumOff val="25000"/>
                          </a:schemeClr>
                        </a:solidFill>
                        <a:effectLst/>
                        <a:latin typeface="Calibri"/>
                        <a:ea typeface="Calibri"/>
                        <a:cs typeface="Arial"/>
                      </a:endParaRPr>
                    </a:p>
                  </a:txBody>
                  <a:tcPr marL="68580" marR="68580" marT="0" marB="0" anchor="ctr"/>
                </a:tc>
                <a:tc>
                  <a:txBody>
                    <a:bodyPr/>
                    <a:lstStyle/>
                    <a:p>
                      <a:pPr algn="ctr" rtl="1">
                        <a:lnSpc>
                          <a:spcPct val="160000"/>
                        </a:lnSpc>
                        <a:spcAft>
                          <a:spcPts val="0"/>
                        </a:spcAft>
                      </a:pPr>
                      <a:r>
                        <a:rPr lang="ar-SA" sz="1400" b="1" dirty="0">
                          <a:solidFill>
                            <a:schemeClr val="tx1">
                              <a:lumMod val="75000"/>
                              <a:lumOff val="25000"/>
                            </a:schemeClr>
                          </a:solidFill>
                          <a:effectLst/>
                        </a:rPr>
                        <a:t>2.400.000</a:t>
                      </a:r>
                      <a:endParaRPr lang="en-US" sz="1400" b="1" dirty="0">
                        <a:solidFill>
                          <a:schemeClr val="tx1">
                            <a:lumMod val="75000"/>
                            <a:lumOff val="25000"/>
                          </a:schemeClr>
                        </a:solidFill>
                        <a:effectLst/>
                        <a:latin typeface="Calibri"/>
                        <a:ea typeface="Calibri"/>
                        <a:cs typeface="Arial"/>
                      </a:endParaRPr>
                    </a:p>
                  </a:txBody>
                  <a:tcPr marL="68580" marR="68580" marT="0" marB="0" anchor="ctr"/>
                </a:tc>
              </a:tr>
              <a:tr h="0">
                <a:tc>
                  <a:txBody>
                    <a:bodyPr/>
                    <a:lstStyle/>
                    <a:p>
                      <a:pPr algn="ctr" rtl="1">
                        <a:lnSpc>
                          <a:spcPct val="160000"/>
                        </a:lnSpc>
                        <a:spcAft>
                          <a:spcPts val="0"/>
                        </a:spcAft>
                      </a:pPr>
                      <a:r>
                        <a:rPr lang="ar-SA" sz="1400">
                          <a:effectLst/>
                        </a:rPr>
                        <a:t>ج</a:t>
                      </a:r>
                      <a:endParaRPr lang="en-US" sz="1400">
                        <a:effectLst/>
                        <a:latin typeface="Calibri"/>
                        <a:ea typeface="Calibri"/>
                        <a:cs typeface="Arial"/>
                      </a:endParaRPr>
                    </a:p>
                  </a:txBody>
                  <a:tcPr marL="68580" marR="68580" marT="0" marB="0" anchor="ctr"/>
                </a:tc>
                <a:tc>
                  <a:txBody>
                    <a:bodyPr/>
                    <a:lstStyle/>
                    <a:p>
                      <a:pPr algn="ctr" rtl="1">
                        <a:lnSpc>
                          <a:spcPct val="160000"/>
                        </a:lnSpc>
                        <a:spcAft>
                          <a:spcPts val="0"/>
                        </a:spcAft>
                      </a:pPr>
                      <a:r>
                        <a:rPr lang="ar-SA" sz="1400" b="1">
                          <a:solidFill>
                            <a:schemeClr val="tx1">
                              <a:lumMod val="75000"/>
                              <a:lumOff val="25000"/>
                            </a:schemeClr>
                          </a:solidFill>
                          <a:effectLst/>
                        </a:rPr>
                        <a:t>10000</a:t>
                      </a:r>
                      <a:endParaRPr lang="en-US" sz="1400" b="1">
                        <a:solidFill>
                          <a:schemeClr val="tx1">
                            <a:lumMod val="75000"/>
                            <a:lumOff val="25000"/>
                          </a:schemeClr>
                        </a:solidFill>
                        <a:effectLst/>
                        <a:latin typeface="Calibri"/>
                        <a:ea typeface="Calibri"/>
                        <a:cs typeface="Arial"/>
                      </a:endParaRPr>
                    </a:p>
                  </a:txBody>
                  <a:tcPr marL="68580" marR="68580" marT="0" marB="0" anchor="ctr"/>
                </a:tc>
                <a:tc>
                  <a:txBody>
                    <a:bodyPr/>
                    <a:lstStyle/>
                    <a:p>
                      <a:pPr algn="ctr" rtl="1">
                        <a:lnSpc>
                          <a:spcPct val="160000"/>
                        </a:lnSpc>
                        <a:spcAft>
                          <a:spcPts val="0"/>
                        </a:spcAft>
                      </a:pPr>
                      <a:r>
                        <a:rPr lang="ar-SA" sz="1400" b="1">
                          <a:solidFill>
                            <a:schemeClr val="tx1">
                              <a:lumMod val="75000"/>
                              <a:lumOff val="25000"/>
                            </a:schemeClr>
                          </a:solidFill>
                          <a:effectLst/>
                        </a:rPr>
                        <a:t>160</a:t>
                      </a:r>
                      <a:endParaRPr lang="en-US" sz="1400" b="1">
                        <a:solidFill>
                          <a:schemeClr val="tx1">
                            <a:lumMod val="75000"/>
                            <a:lumOff val="25000"/>
                          </a:schemeClr>
                        </a:solidFill>
                        <a:effectLst/>
                        <a:latin typeface="Calibri"/>
                        <a:ea typeface="Calibri"/>
                        <a:cs typeface="Arial"/>
                      </a:endParaRPr>
                    </a:p>
                  </a:txBody>
                  <a:tcPr marL="68580" marR="68580" marT="0" marB="0" anchor="ctr"/>
                </a:tc>
                <a:tc>
                  <a:txBody>
                    <a:bodyPr/>
                    <a:lstStyle/>
                    <a:p>
                      <a:pPr algn="ctr" rtl="1">
                        <a:lnSpc>
                          <a:spcPct val="160000"/>
                        </a:lnSpc>
                        <a:spcAft>
                          <a:spcPts val="0"/>
                        </a:spcAft>
                      </a:pPr>
                      <a:r>
                        <a:rPr lang="ar-SA" sz="1400" b="1" dirty="0">
                          <a:solidFill>
                            <a:schemeClr val="tx1">
                              <a:lumMod val="75000"/>
                              <a:lumOff val="25000"/>
                            </a:schemeClr>
                          </a:solidFill>
                          <a:effectLst/>
                        </a:rPr>
                        <a:t>1.600.000</a:t>
                      </a:r>
                      <a:endParaRPr lang="en-US" sz="1400" b="1" dirty="0">
                        <a:solidFill>
                          <a:schemeClr val="tx1">
                            <a:lumMod val="75000"/>
                            <a:lumOff val="25000"/>
                          </a:schemeClr>
                        </a:solidFill>
                        <a:effectLst/>
                        <a:latin typeface="Calibri"/>
                        <a:ea typeface="Calibri"/>
                        <a:cs typeface="Arial"/>
                      </a:endParaRPr>
                    </a:p>
                  </a:txBody>
                  <a:tcPr marL="68580" marR="68580" marT="0" marB="0" anchor="ctr"/>
                </a:tc>
              </a:tr>
              <a:tr h="306696">
                <a:tc>
                  <a:txBody>
                    <a:bodyPr/>
                    <a:lstStyle/>
                    <a:p>
                      <a:pPr algn="ctr" rtl="1">
                        <a:lnSpc>
                          <a:spcPct val="160000"/>
                        </a:lnSpc>
                        <a:spcAft>
                          <a:spcPts val="0"/>
                        </a:spcAft>
                      </a:pPr>
                      <a:r>
                        <a:rPr lang="ar-SA" sz="1400">
                          <a:effectLst/>
                        </a:rPr>
                        <a:t>الإجمالي </a:t>
                      </a:r>
                      <a:endParaRPr lang="en-US" sz="1400">
                        <a:effectLst/>
                        <a:latin typeface="Calibri"/>
                        <a:ea typeface="Calibri"/>
                        <a:cs typeface="Arial"/>
                      </a:endParaRPr>
                    </a:p>
                  </a:txBody>
                  <a:tcPr marL="68580" marR="68580" marT="0" marB="0" anchor="ctr"/>
                </a:tc>
                <a:tc>
                  <a:txBody>
                    <a:bodyPr/>
                    <a:lstStyle/>
                    <a:p>
                      <a:pPr algn="ctr" rtl="1">
                        <a:lnSpc>
                          <a:spcPct val="160000"/>
                        </a:lnSpc>
                        <a:spcAft>
                          <a:spcPts val="0"/>
                        </a:spcAft>
                      </a:pPr>
                      <a:r>
                        <a:rPr lang="ar-SA" sz="1400" b="1">
                          <a:solidFill>
                            <a:schemeClr val="tx1">
                              <a:lumMod val="75000"/>
                              <a:lumOff val="25000"/>
                            </a:schemeClr>
                          </a:solidFill>
                          <a:effectLst/>
                        </a:rPr>
                        <a:t>35000</a:t>
                      </a:r>
                      <a:endParaRPr lang="en-US" sz="1400" b="1">
                        <a:solidFill>
                          <a:schemeClr val="tx1">
                            <a:lumMod val="75000"/>
                            <a:lumOff val="25000"/>
                          </a:schemeClr>
                        </a:solidFill>
                        <a:effectLst/>
                        <a:latin typeface="Calibri"/>
                        <a:ea typeface="Calibri"/>
                        <a:cs typeface="Arial"/>
                      </a:endParaRPr>
                    </a:p>
                  </a:txBody>
                  <a:tcPr marL="68580" marR="68580" marT="0" marB="0" anchor="ctr"/>
                </a:tc>
                <a:tc>
                  <a:txBody>
                    <a:bodyPr/>
                    <a:lstStyle/>
                    <a:p>
                      <a:pPr algn="ctr" rtl="1">
                        <a:lnSpc>
                          <a:spcPct val="160000"/>
                        </a:lnSpc>
                        <a:spcAft>
                          <a:spcPts val="0"/>
                        </a:spcAft>
                      </a:pPr>
                      <a:r>
                        <a:rPr lang="ar-SA" sz="1400" b="1" dirty="0">
                          <a:solidFill>
                            <a:schemeClr val="tx1">
                              <a:lumMod val="75000"/>
                              <a:lumOff val="25000"/>
                            </a:schemeClr>
                          </a:solidFill>
                          <a:effectLst/>
                        </a:rPr>
                        <a:t> </a:t>
                      </a:r>
                      <a:endParaRPr lang="en-US" sz="1400" b="1" dirty="0">
                        <a:solidFill>
                          <a:schemeClr val="tx1">
                            <a:lumMod val="75000"/>
                            <a:lumOff val="25000"/>
                          </a:schemeClr>
                        </a:solidFill>
                        <a:effectLst/>
                        <a:latin typeface="Calibri"/>
                        <a:ea typeface="Calibri"/>
                        <a:cs typeface="Arial"/>
                      </a:endParaRPr>
                    </a:p>
                  </a:txBody>
                  <a:tcPr marL="68580" marR="68580" marT="0" marB="0" anchor="ctr"/>
                </a:tc>
                <a:tc>
                  <a:txBody>
                    <a:bodyPr/>
                    <a:lstStyle/>
                    <a:p>
                      <a:pPr algn="ctr" rtl="1">
                        <a:lnSpc>
                          <a:spcPct val="160000"/>
                        </a:lnSpc>
                        <a:spcAft>
                          <a:spcPts val="0"/>
                        </a:spcAft>
                      </a:pPr>
                      <a:r>
                        <a:rPr lang="ar-SA" sz="1400" b="1" dirty="0">
                          <a:solidFill>
                            <a:schemeClr val="tx1">
                              <a:lumMod val="75000"/>
                              <a:lumOff val="25000"/>
                            </a:schemeClr>
                          </a:solidFill>
                          <a:effectLst/>
                        </a:rPr>
                        <a:t>4.550.000</a:t>
                      </a:r>
                      <a:endParaRPr lang="en-US" sz="1400" b="1" dirty="0">
                        <a:solidFill>
                          <a:schemeClr val="tx1">
                            <a:lumMod val="75000"/>
                            <a:lumOff val="25000"/>
                          </a:schemeClr>
                        </a:solidFill>
                        <a:effectLst/>
                        <a:latin typeface="Calibri"/>
                        <a:ea typeface="Calibri"/>
                        <a:cs typeface="Arial"/>
                      </a:endParaRPr>
                    </a:p>
                  </a:txBody>
                  <a:tcPr marL="68580" marR="68580" marT="0" marB="0" anchor="ctr"/>
                </a:tc>
              </a:tr>
            </a:tbl>
          </a:graphicData>
        </a:graphic>
      </p:graphicFrame>
      <p:sp>
        <p:nvSpPr>
          <p:cNvPr id="5" name="Rectangle 1"/>
          <p:cNvSpPr>
            <a:spLocks noChangeArrowheads="1"/>
          </p:cNvSpPr>
          <p:nvPr/>
        </p:nvSpPr>
        <p:spPr bwMode="auto">
          <a:xfrm>
            <a:off x="3779912" y="1683766"/>
            <a:ext cx="189987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altLang="ar-SA" sz="2400" i="0" u="none" strike="noStrike" cap="none" normalizeH="0" baseline="0" dirty="0" smtClean="0">
                <a:ln>
                  <a:noFill/>
                </a:ln>
                <a:solidFill>
                  <a:schemeClr val="tx1">
                    <a:lumMod val="75000"/>
                    <a:lumOff val="25000"/>
                  </a:schemeClr>
                </a:solidFill>
                <a:effectLst/>
                <a:latin typeface="Calibri" pitchFamily="34" charset="0"/>
                <a:ea typeface="Calibri" pitchFamily="34" charset="0"/>
                <a:cs typeface="Arial" pitchFamily="34" charset="0"/>
              </a:rPr>
              <a:t>المؤشر يوم الأحد</a:t>
            </a:r>
            <a:endParaRPr kumimoji="0" lang="en-US" altLang="ar-SA" sz="2400" i="0" u="none" strike="noStrike" cap="none" normalizeH="0" baseline="0" dirty="0" smtClean="0">
              <a:ln>
                <a:noFill/>
              </a:ln>
              <a:solidFill>
                <a:schemeClr val="tx1">
                  <a:lumMod val="75000"/>
                  <a:lumOff val="25000"/>
                </a:schemeClr>
              </a:solidFill>
              <a:effectLst/>
              <a:latin typeface="Arial" pitchFamily="34" charset="0"/>
              <a:cs typeface="Arial" pitchFamily="34" charset="0"/>
            </a:endParaRPr>
          </a:p>
        </p:txBody>
      </p:sp>
      <p:sp>
        <p:nvSpPr>
          <p:cNvPr id="6" name="TextBox 5"/>
          <p:cNvSpPr txBox="1"/>
          <p:nvPr/>
        </p:nvSpPr>
        <p:spPr>
          <a:xfrm>
            <a:off x="887498" y="4509120"/>
            <a:ext cx="7488832" cy="1569660"/>
          </a:xfrm>
          <a:prstGeom prst="rect">
            <a:avLst/>
          </a:prstGeom>
          <a:noFill/>
        </p:spPr>
        <p:txBody>
          <a:bodyPr wrap="square" rtlCol="1">
            <a:spAutoFit/>
          </a:bodyPr>
          <a:lstStyle/>
          <a:p>
            <a:pPr lvl="0" eaLnBrk="0" fontAlgn="base" hangingPunct="0">
              <a:spcBef>
                <a:spcPct val="0"/>
              </a:spcBef>
              <a:spcAft>
                <a:spcPct val="0"/>
              </a:spcAft>
            </a:pPr>
            <a:r>
              <a:rPr lang="ar-SA" altLang="ar-SA" sz="2400" dirty="0">
                <a:solidFill>
                  <a:schemeClr val="tx1">
                    <a:lumMod val="75000"/>
                    <a:lumOff val="25000"/>
                  </a:schemeClr>
                </a:solidFill>
                <a:latin typeface="Calibri" pitchFamily="34" charset="0"/>
                <a:ea typeface="Calibri" pitchFamily="34" charset="0"/>
                <a:cs typeface="Arial" pitchFamily="34" charset="0"/>
              </a:rPr>
              <a:t>المؤشر وفقاً للمتوسط المرجح = اجمالي القيمة الرأسمالية / اجمالي الكمية المقيدة </a:t>
            </a:r>
            <a:endParaRPr lang="ar-SA" altLang="ar-SA" sz="2400" dirty="0" smtClean="0">
              <a:solidFill>
                <a:schemeClr val="tx1">
                  <a:lumMod val="75000"/>
                  <a:lumOff val="25000"/>
                </a:schemeClr>
              </a:solidFill>
              <a:latin typeface="Calibri" pitchFamily="34" charset="0"/>
              <a:ea typeface="Calibri" pitchFamily="34" charset="0"/>
              <a:cs typeface="Arial" pitchFamily="34" charset="0"/>
            </a:endParaRPr>
          </a:p>
          <a:p>
            <a:pPr lvl="0" algn="justLow" eaLnBrk="0" fontAlgn="base" hangingPunct="0">
              <a:spcBef>
                <a:spcPct val="0"/>
              </a:spcBef>
              <a:spcAft>
                <a:spcPct val="0"/>
              </a:spcAft>
            </a:pPr>
            <a:r>
              <a:rPr lang="ar-SA" altLang="ar-SA" sz="2400" dirty="0">
                <a:solidFill>
                  <a:schemeClr val="tx1">
                    <a:lumMod val="75000"/>
                    <a:lumOff val="25000"/>
                  </a:schemeClr>
                </a:solidFill>
                <a:latin typeface="Calibri" pitchFamily="34" charset="0"/>
                <a:ea typeface="Calibri" pitchFamily="34" charset="0"/>
                <a:cs typeface="Arial" pitchFamily="34" charset="0"/>
              </a:rPr>
              <a:t>	</a:t>
            </a:r>
            <a:r>
              <a:rPr lang="ar-SA" altLang="ar-SA" sz="2400" dirty="0" smtClean="0">
                <a:solidFill>
                  <a:schemeClr val="tx1">
                    <a:lumMod val="75000"/>
                    <a:lumOff val="25000"/>
                  </a:schemeClr>
                </a:solidFill>
                <a:latin typeface="Calibri" pitchFamily="34" charset="0"/>
                <a:ea typeface="Calibri" pitchFamily="34" charset="0"/>
                <a:cs typeface="Arial" pitchFamily="34" charset="0"/>
              </a:rPr>
              <a:t>		=</a:t>
            </a:r>
            <a:r>
              <a:rPr lang="ar-SA" altLang="ar-SA" sz="2400" dirty="0">
                <a:solidFill>
                  <a:schemeClr val="tx1">
                    <a:lumMod val="75000"/>
                    <a:lumOff val="25000"/>
                  </a:schemeClr>
                </a:solidFill>
                <a:latin typeface="Calibri" pitchFamily="34" charset="0"/>
                <a:ea typeface="Calibri" pitchFamily="34" charset="0"/>
                <a:cs typeface="Arial" pitchFamily="34" charset="0"/>
              </a:rPr>
              <a:t>4.550.000 / 35000</a:t>
            </a:r>
            <a:endParaRPr lang="en-US" altLang="ar-SA" sz="2400" dirty="0">
              <a:solidFill>
                <a:schemeClr val="tx1">
                  <a:lumMod val="75000"/>
                  <a:lumOff val="25000"/>
                </a:schemeClr>
              </a:solidFill>
              <a:latin typeface="Arial" pitchFamily="34" charset="0"/>
              <a:cs typeface="Arial" pitchFamily="34" charset="0"/>
            </a:endParaRPr>
          </a:p>
          <a:p>
            <a:pPr lvl="0" algn="justLow" eaLnBrk="0" fontAlgn="base" hangingPunct="0">
              <a:spcBef>
                <a:spcPct val="0"/>
              </a:spcBef>
              <a:spcAft>
                <a:spcPct val="0"/>
              </a:spcAft>
            </a:pPr>
            <a:r>
              <a:rPr lang="ar-SA" altLang="ar-SA" sz="2400" dirty="0" smtClean="0">
                <a:solidFill>
                  <a:schemeClr val="tx1">
                    <a:lumMod val="75000"/>
                    <a:lumOff val="25000"/>
                  </a:schemeClr>
                </a:solidFill>
                <a:latin typeface="Calibri" pitchFamily="34" charset="0"/>
                <a:ea typeface="Calibri" pitchFamily="34" charset="0"/>
                <a:cs typeface="Arial" pitchFamily="34" charset="0"/>
              </a:rPr>
              <a:t>			= </a:t>
            </a:r>
            <a:r>
              <a:rPr lang="ar-SA" altLang="ar-SA" sz="2400" dirty="0">
                <a:solidFill>
                  <a:schemeClr val="tx1">
                    <a:lumMod val="75000"/>
                    <a:lumOff val="25000"/>
                  </a:schemeClr>
                </a:solidFill>
                <a:latin typeface="Calibri" pitchFamily="34" charset="0"/>
                <a:ea typeface="Calibri" pitchFamily="34" charset="0"/>
                <a:cs typeface="Arial" pitchFamily="34" charset="0"/>
              </a:rPr>
              <a:t>130 </a:t>
            </a:r>
            <a:r>
              <a:rPr lang="ar-SA" altLang="ar-SA" sz="2400" dirty="0" smtClean="0">
                <a:solidFill>
                  <a:schemeClr val="tx1">
                    <a:lumMod val="75000"/>
                    <a:lumOff val="25000"/>
                  </a:schemeClr>
                </a:solidFill>
                <a:latin typeface="Calibri" pitchFamily="34" charset="0"/>
                <a:ea typeface="Calibri" pitchFamily="34" charset="0"/>
                <a:cs typeface="Arial" pitchFamily="34" charset="0"/>
              </a:rPr>
              <a:t>نقطة</a:t>
            </a:r>
            <a:endParaRPr lang="ar-SA" altLang="ar-SA" sz="24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39166859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339604147"/>
              </p:ext>
            </p:extLst>
          </p:nvPr>
        </p:nvGraphicFramePr>
        <p:xfrm>
          <a:off x="1187624" y="1988840"/>
          <a:ext cx="6840760" cy="1706880"/>
        </p:xfrm>
        <a:graphic>
          <a:graphicData uri="http://schemas.openxmlformats.org/drawingml/2006/table">
            <a:tbl>
              <a:tblPr rtl="1" firstRow="1" firstCol="1" bandRow="1">
                <a:tableStyleId>{5C22544A-7EE6-4342-B048-85BDC9FD1C3A}</a:tableStyleId>
              </a:tblPr>
              <a:tblGrid>
                <a:gridCol w="1710190"/>
                <a:gridCol w="1710190"/>
                <a:gridCol w="1710190"/>
                <a:gridCol w="1710190"/>
              </a:tblGrid>
              <a:tr h="336550">
                <a:tc>
                  <a:txBody>
                    <a:bodyPr/>
                    <a:lstStyle/>
                    <a:p>
                      <a:pPr algn="ctr" rtl="1">
                        <a:lnSpc>
                          <a:spcPct val="160000"/>
                        </a:lnSpc>
                        <a:spcAft>
                          <a:spcPts val="0"/>
                        </a:spcAft>
                      </a:pPr>
                      <a:r>
                        <a:rPr lang="ar-SA" sz="1400" dirty="0">
                          <a:effectLst/>
                        </a:rPr>
                        <a:t>الورقة المالية</a:t>
                      </a:r>
                      <a:endParaRPr lang="en-US" sz="1400" dirty="0">
                        <a:effectLst/>
                        <a:latin typeface="Calibri"/>
                        <a:ea typeface="Calibri"/>
                        <a:cs typeface="Arial"/>
                      </a:endParaRPr>
                    </a:p>
                  </a:txBody>
                  <a:tcPr marL="67610" marR="67610" marT="0" marB="0" anchor="ctr"/>
                </a:tc>
                <a:tc>
                  <a:txBody>
                    <a:bodyPr/>
                    <a:lstStyle/>
                    <a:p>
                      <a:pPr algn="ctr" rtl="1">
                        <a:lnSpc>
                          <a:spcPct val="160000"/>
                        </a:lnSpc>
                        <a:spcAft>
                          <a:spcPts val="0"/>
                        </a:spcAft>
                      </a:pPr>
                      <a:r>
                        <a:rPr lang="ar-SA" sz="1400">
                          <a:effectLst/>
                        </a:rPr>
                        <a:t>الكمية المقيدة</a:t>
                      </a:r>
                      <a:endParaRPr lang="en-US" sz="1400">
                        <a:effectLst/>
                        <a:latin typeface="Calibri"/>
                        <a:ea typeface="Calibri"/>
                        <a:cs typeface="Arial"/>
                      </a:endParaRPr>
                    </a:p>
                  </a:txBody>
                  <a:tcPr marL="67610" marR="67610" marT="0" marB="0" anchor="ctr"/>
                </a:tc>
                <a:tc>
                  <a:txBody>
                    <a:bodyPr/>
                    <a:lstStyle/>
                    <a:p>
                      <a:pPr algn="ctr" rtl="1">
                        <a:lnSpc>
                          <a:spcPct val="160000"/>
                        </a:lnSpc>
                        <a:spcAft>
                          <a:spcPts val="0"/>
                        </a:spcAft>
                      </a:pPr>
                      <a:r>
                        <a:rPr lang="ar-SA" sz="1400">
                          <a:effectLst/>
                        </a:rPr>
                        <a:t>سعر الافتتاح</a:t>
                      </a:r>
                      <a:endParaRPr lang="en-US" sz="1400">
                        <a:effectLst/>
                        <a:latin typeface="Calibri"/>
                        <a:ea typeface="Calibri"/>
                        <a:cs typeface="Arial"/>
                      </a:endParaRPr>
                    </a:p>
                  </a:txBody>
                  <a:tcPr marL="67610" marR="67610" marT="0" marB="0" anchor="ctr"/>
                </a:tc>
                <a:tc>
                  <a:txBody>
                    <a:bodyPr/>
                    <a:lstStyle/>
                    <a:p>
                      <a:pPr algn="ctr" rtl="1">
                        <a:lnSpc>
                          <a:spcPct val="160000"/>
                        </a:lnSpc>
                        <a:spcAft>
                          <a:spcPts val="0"/>
                        </a:spcAft>
                      </a:pPr>
                      <a:r>
                        <a:rPr lang="ar-SA" sz="1400">
                          <a:effectLst/>
                        </a:rPr>
                        <a:t>القيمة الرأسمالية</a:t>
                      </a:r>
                      <a:endParaRPr lang="en-US" sz="1400">
                        <a:effectLst/>
                        <a:latin typeface="Calibri"/>
                        <a:ea typeface="Calibri"/>
                        <a:cs typeface="Arial"/>
                      </a:endParaRPr>
                    </a:p>
                  </a:txBody>
                  <a:tcPr marL="67610" marR="67610" marT="0" marB="0" anchor="ctr"/>
                </a:tc>
              </a:tr>
              <a:tr h="336550">
                <a:tc>
                  <a:txBody>
                    <a:bodyPr/>
                    <a:lstStyle/>
                    <a:p>
                      <a:pPr algn="ctr" rtl="1">
                        <a:lnSpc>
                          <a:spcPct val="160000"/>
                        </a:lnSpc>
                        <a:spcAft>
                          <a:spcPts val="0"/>
                        </a:spcAft>
                      </a:pPr>
                      <a:r>
                        <a:rPr lang="ar-SA" sz="1400">
                          <a:effectLst/>
                        </a:rPr>
                        <a:t>أ</a:t>
                      </a:r>
                      <a:endParaRPr lang="en-US" sz="1400">
                        <a:effectLst/>
                        <a:latin typeface="Calibri"/>
                        <a:ea typeface="Calibri"/>
                        <a:cs typeface="Arial"/>
                      </a:endParaRPr>
                    </a:p>
                  </a:txBody>
                  <a:tcPr marL="67610" marR="67610" marT="0" marB="0" anchor="ctr"/>
                </a:tc>
                <a:tc>
                  <a:txBody>
                    <a:bodyPr/>
                    <a:lstStyle/>
                    <a:p>
                      <a:pPr algn="ctr" rtl="1">
                        <a:lnSpc>
                          <a:spcPct val="160000"/>
                        </a:lnSpc>
                        <a:spcAft>
                          <a:spcPts val="0"/>
                        </a:spcAft>
                      </a:pPr>
                      <a:r>
                        <a:rPr lang="ar-SA" sz="1400" b="1">
                          <a:solidFill>
                            <a:schemeClr val="tx1">
                              <a:lumMod val="75000"/>
                              <a:lumOff val="25000"/>
                            </a:schemeClr>
                          </a:solidFill>
                          <a:effectLst/>
                        </a:rPr>
                        <a:t>5000</a:t>
                      </a:r>
                      <a:endParaRPr lang="en-US" sz="1400" b="1">
                        <a:solidFill>
                          <a:schemeClr val="tx1">
                            <a:lumMod val="75000"/>
                            <a:lumOff val="25000"/>
                          </a:schemeClr>
                        </a:solidFill>
                        <a:effectLst/>
                        <a:latin typeface="Calibri"/>
                        <a:ea typeface="Calibri"/>
                        <a:cs typeface="Arial"/>
                      </a:endParaRPr>
                    </a:p>
                  </a:txBody>
                  <a:tcPr marL="67610" marR="67610" marT="0" marB="0" anchor="ctr"/>
                </a:tc>
                <a:tc>
                  <a:txBody>
                    <a:bodyPr/>
                    <a:lstStyle/>
                    <a:p>
                      <a:pPr algn="ctr" rtl="1">
                        <a:lnSpc>
                          <a:spcPct val="160000"/>
                        </a:lnSpc>
                        <a:spcAft>
                          <a:spcPts val="0"/>
                        </a:spcAft>
                      </a:pPr>
                      <a:r>
                        <a:rPr lang="ar-SA" sz="1400" b="1">
                          <a:solidFill>
                            <a:schemeClr val="tx1">
                              <a:lumMod val="75000"/>
                              <a:lumOff val="25000"/>
                            </a:schemeClr>
                          </a:solidFill>
                          <a:effectLst/>
                        </a:rPr>
                        <a:t>102</a:t>
                      </a:r>
                      <a:endParaRPr lang="en-US" sz="1400" b="1">
                        <a:solidFill>
                          <a:schemeClr val="tx1">
                            <a:lumMod val="75000"/>
                            <a:lumOff val="25000"/>
                          </a:schemeClr>
                        </a:solidFill>
                        <a:effectLst/>
                        <a:latin typeface="Calibri"/>
                        <a:ea typeface="Calibri"/>
                        <a:cs typeface="Arial"/>
                      </a:endParaRPr>
                    </a:p>
                  </a:txBody>
                  <a:tcPr marL="67610" marR="67610" marT="0" marB="0" anchor="ctr"/>
                </a:tc>
                <a:tc>
                  <a:txBody>
                    <a:bodyPr/>
                    <a:lstStyle/>
                    <a:p>
                      <a:pPr algn="ctr" rtl="1">
                        <a:lnSpc>
                          <a:spcPct val="160000"/>
                        </a:lnSpc>
                        <a:spcAft>
                          <a:spcPts val="0"/>
                        </a:spcAft>
                      </a:pPr>
                      <a:r>
                        <a:rPr lang="ar-SA" sz="1400" b="1" dirty="0" smtClean="0">
                          <a:solidFill>
                            <a:schemeClr val="tx1">
                              <a:lumMod val="75000"/>
                              <a:lumOff val="25000"/>
                            </a:schemeClr>
                          </a:solidFill>
                          <a:effectLst/>
                        </a:rPr>
                        <a:t>510.000</a:t>
                      </a:r>
                      <a:endParaRPr lang="en-US" sz="1400" b="1" dirty="0">
                        <a:solidFill>
                          <a:schemeClr val="tx1">
                            <a:lumMod val="75000"/>
                            <a:lumOff val="25000"/>
                          </a:schemeClr>
                        </a:solidFill>
                        <a:effectLst/>
                        <a:latin typeface="Calibri"/>
                        <a:ea typeface="Calibri"/>
                        <a:cs typeface="Arial"/>
                      </a:endParaRPr>
                    </a:p>
                  </a:txBody>
                  <a:tcPr marL="67610" marR="67610" marT="0" marB="0" anchor="ctr"/>
                </a:tc>
              </a:tr>
              <a:tr h="336550">
                <a:tc>
                  <a:txBody>
                    <a:bodyPr/>
                    <a:lstStyle/>
                    <a:p>
                      <a:pPr algn="ctr" rtl="1">
                        <a:lnSpc>
                          <a:spcPct val="160000"/>
                        </a:lnSpc>
                        <a:spcAft>
                          <a:spcPts val="0"/>
                        </a:spcAft>
                      </a:pPr>
                      <a:r>
                        <a:rPr lang="ar-SA" sz="1400" dirty="0">
                          <a:effectLst/>
                        </a:rPr>
                        <a:t>ب</a:t>
                      </a:r>
                      <a:endParaRPr lang="en-US" sz="1400" dirty="0">
                        <a:effectLst/>
                        <a:latin typeface="Calibri"/>
                        <a:ea typeface="Calibri"/>
                        <a:cs typeface="Arial"/>
                      </a:endParaRPr>
                    </a:p>
                  </a:txBody>
                  <a:tcPr marL="67610" marR="67610" marT="0" marB="0" anchor="ctr"/>
                </a:tc>
                <a:tc>
                  <a:txBody>
                    <a:bodyPr/>
                    <a:lstStyle/>
                    <a:p>
                      <a:pPr algn="ctr" rtl="1">
                        <a:lnSpc>
                          <a:spcPct val="160000"/>
                        </a:lnSpc>
                        <a:spcAft>
                          <a:spcPts val="0"/>
                        </a:spcAft>
                      </a:pPr>
                      <a:r>
                        <a:rPr lang="ar-SA" sz="1400" b="1" dirty="0">
                          <a:solidFill>
                            <a:schemeClr val="tx1">
                              <a:lumMod val="75000"/>
                              <a:lumOff val="25000"/>
                            </a:schemeClr>
                          </a:solidFill>
                          <a:effectLst/>
                        </a:rPr>
                        <a:t>20000</a:t>
                      </a:r>
                      <a:endParaRPr lang="en-US" sz="1400" b="1" dirty="0">
                        <a:solidFill>
                          <a:schemeClr val="tx1">
                            <a:lumMod val="75000"/>
                            <a:lumOff val="25000"/>
                          </a:schemeClr>
                        </a:solidFill>
                        <a:effectLst/>
                        <a:latin typeface="Calibri"/>
                        <a:ea typeface="Calibri"/>
                        <a:cs typeface="Arial"/>
                      </a:endParaRPr>
                    </a:p>
                  </a:txBody>
                  <a:tcPr marL="67610" marR="67610" marT="0" marB="0" anchor="ctr"/>
                </a:tc>
                <a:tc>
                  <a:txBody>
                    <a:bodyPr/>
                    <a:lstStyle/>
                    <a:p>
                      <a:pPr algn="ctr" rtl="1">
                        <a:lnSpc>
                          <a:spcPct val="160000"/>
                        </a:lnSpc>
                        <a:spcAft>
                          <a:spcPts val="0"/>
                        </a:spcAft>
                      </a:pPr>
                      <a:r>
                        <a:rPr lang="ar-SA" sz="1400" b="1">
                          <a:solidFill>
                            <a:schemeClr val="tx1">
                              <a:lumMod val="75000"/>
                              <a:lumOff val="25000"/>
                            </a:schemeClr>
                          </a:solidFill>
                          <a:effectLst/>
                        </a:rPr>
                        <a:t>131</a:t>
                      </a:r>
                      <a:endParaRPr lang="en-US" sz="1400" b="1">
                        <a:solidFill>
                          <a:schemeClr val="tx1">
                            <a:lumMod val="75000"/>
                            <a:lumOff val="25000"/>
                          </a:schemeClr>
                        </a:solidFill>
                        <a:effectLst/>
                        <a:latin typeface="Calibri"/>
                        <a:ea typeface="Calibri"/>
                        <a:cs typeface="Arial"/>
                      </a:endParaRPr>
                    </a:p>
                  </a:txBody>
                  <a:tcPr marL="67610" marR="67610" marT="0" marB="0" anchor="ctr"/>
                </a:tc>
                <a:tc>
                  <a:txBody>
                    <a:bodyPr/>
                    <a:lstStyle/>
                    <a:p>
                      <a:pPr algn="ctr" rtl="1">
                        <a:lnSpc>
                          <a:spcPct val="160000"/>
                        </a:lnSpc>
                        <a:spcAft>
                          <a:spcPts val="0"/>
                        </a:spcAft>
                      </a:pPr>
                      <a:r>
                        <a:rPr lang="ar-SA" sz="1400" b="1">
                          <a:solidFill>
                            <a:schemeClr val="tx1">
                              <a:lumMod val="75000"/>
                              <a:lumOff val="25000"/>
                            </a:schemeClr>
                          </a:solidFill>
                          <a:effectLst/>
                        </a:rPr>
                        <a:t>2.620.000</a:t>
                      </a:r>
                      <a:endParaRPr lang="en-US" sz="1400" b="1">
                        <a:solidFill>
                          <a:schemeClr val="tx1">
                            <a:lumMod val="75000"/>
                            <a:lumOff val="25000"/>
                          </a:schemeClr>
                        </a:solidFill>
                        <a:effectLst/>
                        <a:latin typeface="Calibri"/>
                        <a:ea typeface="Calibri"/>
                        <a:cs typeface="Arial"/>
                      </a:endParaRPr>
                    </a:p>
                  </a:txBody>
                  <a:tcPr marL="67610" marR="67610" marT="0" marB="0" anchor="ctr"/>
                </a:tc>
              </a:tr>
              <a:tr h="146664">
                <a:tc>
                  <a:txBody>
                    <a:bodyPr/>
                    <a:lstStyle/>
                    <a:p>
                      <a:pPr algn="ctr" rtl="1">
                        <a:lnSpc>
                          <a:spcPct val="160000"/>
                        </a:lnSpc>
                        <a:spcAft>
                          <a:spcPts val="0"/>
                        </a:spcAft>
                      </a:pPr>
                      <a:r>
                        <a:rPr lang="ar-SA" sz="1400">
                          <a:effectLst/>
                        </a:rPr>
                        <a:t>ج</a:t>
                      </a:r>
                      <a:endParaRPr lang="en-US" sz="1400">
                        <a:effectLst/>
                        <a:latin typeface="Calibri"/>
                        <a:ea typeface="Calibri"/>
                        <a:cs typeface="Arial"/>
                      </a:endParaRPr>
                    </a:p>
                  </a:txBody>
                  <a:tcPr marL="67610" marR="67610" marT="0" marB="0" anchor="ctr"/>
                </a:tc>
                <a:tc>
                  <a:txBody>
                    <a:bodyPr/>
                    <a:lstStyle/>
                    <a:p>
                      <a:pPr algn="ctr" rtl="1">
                        <a:lnSpc>
                          <a:spcPct val="160000"/>
                        </a:lnSpc>
                        <a:spcAft>
                          <a:spcPts val="0"/>
                        </a:spcAft>
                      </a:pPr>
                      <a:r>
                        <a:rPr lang="ar-SA" sz="1400" b="1">
                          <a:solidFill>
                            <a:schemeClr val="tx1">
                              <a:lumMod val="75000"/>
                              <a:lumOff val="25000"/>
                            </a:schemeClr>
                          </a:solidFill>
                          <a:effectLst/>
                        </a:rPr>
                        <a:t>10000</a:t>
                      </a:r>
                      <a:endParaRPr lang="en-US" sz="1400" b="1">
                        <a:solidFill>
                          <a:schemeClr val="tx1">
                            <a:lumMod val="75000"/>
                            <a:lumOff val="25000"/>
                          </a:schemeClr>
                        </a:solidFill>
                        <a:effectLst/>
                        <a:latin typeface="Calibri"/>
                        <a:ea typeface="Calibri"/>
                        <a:cs typeface="Arial"/>
                      </a:endParaRPr>
                    </a:p>
                  </a:txBody>
                  <a:tcPr marL="67610" marR="67610" marT="0" marB="0" anchor="ctr"/>
                </a:tc>
                <a:tc>
                  <a:txBody>
                    <a:bodyPr/>
                    <a:lstStyle/>
                    <a:p>
                      <a:pPr algn="ctr" rtl="1">
                        <a:lnSpc>
                          <a:spcPct val="160000"/>
                        </a:lnSpc>
                        <a:spcAft>
                          <a:spcPts val="0"/>
                        </a:spcAft>
                      </a:pPr>
                      <a:r>
                        <a:rPr lang="ar-SA" sz="1400" b="1">
                          <a:solidFill>
                            <a:schemeClr val="tx1">
                              <a:lumMod val="75000"/>
                              <a:lumOff val="25000"/>
                            </a:schemeClr>
                          </a:solidFill>
                          <a:effectLst/>
                        </a:rPr>
                        <a:t>151</a:t>
                      </a:r>
                      <a:endParaRPr lang="en-US" sz="1400" b="1">
                        <a:solidFill>
                          <a:schemeClr val="tx1">
                            <a:lumMod val="75000"/>
                            <a:lumOff val="25000"/>
                          </a:schemeClr>
                        </a:solidFill>
                        <a:effectLst/>
                        <a:latin typeface="Calibri"/>
                        <a:ea typeface="Calibri"/>
                        <a:cs typeface="Arial"/>
                      </a:endParaRPr>
                    </a:p>
                  </a:txBody>
                  <a:tcPr marL="67610" marR="67610" marT="0" marB="0" anchor="ctr"/>
                </a:tc>
                <a:tc>
                  <a:txBody>
                    <a:bodyPr/>
                    <a:lstStyle/>
                    <a:p>
                      <a:pPr algn="ctr" rtl="1">
                        <a:lnSpc>
                          <a:spcPct val="160000"/>
                        </a:lnSpc>
                        <a:spcAft>
                          <a:spcPts val="0"/>
                        </a:spcAft>
                      </a:pPr>
                      <a:r>
                        <a:rPr lang="ar-SA" sz="1400" b="1">
                          <a:solidFill>
                            <a:schemeClr val="tx1">
                              <a:lumMod val="75000"/>
                              <a:lumOff val="25000"/>
                            </a:schemeClr>
                          </a:solidFill>
                          <a:effectLst/>
                        </a:rPr>
                        <a:t>1.510.000</a:t>
                      </a:r>
                      <a:endParaRPr lang="en-US" sz="1400" b="1">
                        <a:solidFill>
                          <a:schemeClr val="tx1">
                            <a:lumMod val="75000"/>
                            <a:lumOff val="25000"/>
                          </a:schemeClr>
                        </a:solidFill>
                        <a:effectLst/>
                        <a:latin typeface="Calibri"/>
                        <a:ea typeface="Calibri"/>
                        <a:cs typeface="Arial"/>
                      </a:endParaRPr>
                    </a:p>
                  </a:txBody>
                  <a:tcPr marL="67610" marR="67610" marT="0" marB="0" anchor="ctr"/>
                </a:tc>
              </a:tr>
              <a:tr h="336550">
                <a:tc>
                  <a:txBody>
                    <a:bodyPr/>
                    <a:lstStyle/>
                    <a:p>
                      <a:pPr algn="ctr" rtl="1">
                        <a:lnSpc>
                          <a:spcPct val="160000"/>
                        </a:lnSpc>
                        <a:spcAft>
                          <a:spcPts val="0"/>
                        </a:spcAft>
                      </a:pPr>
                      <a:r>
                        <a:rPr lang="ar-SA" sz="1400">
                          <a:effectLst/>
                        </a:rPr>
                        <a:t>الإجمالي </a:t>
                      </a:r>
                      <a:endParaRPr lang="en-US" sz="1400">
                        <a:effectLst/>
                        <a:latin typeface="Calibri"/>
                        <a:ea typeface="Calibri"/>
                        <a:cs typeface="Arial"/>
                      </a:endParaRPr>
                    </a:p>
                  </a:txBody>
                  <a:tcPr marL="67610" marR="67610" marT="0" marB="0" anchor="ctr"/>
                </a:tc>
                <a:tc>
                  <a:txBody>
                    <a:bodyPr/>
                    <a:lstStyle/>
                    <a:p>
                      <a:pPr algn="ctr" rtl="1">
                        <a:lnSpc>
                          <a:spcPct val="160000"/>
                        </a:lnSpc>
                        <a:spcAft>
                          <a:spcPts val="0"/>
                        </a:spcAft>
                      </a:pPr>
                      <a:r>
                        <a:rPr lang="ar-SA" sz="1400" b="1" dirty="0">
                          <a:solidFill>
                            <a:schemeClr val="tx1">
                              <a:lumMod val="75000"/>
                              <a:lumOff val="25000"/>
                            </a:schemeClr>
                          </a:solidFill>
                          <a:effectLst/>
                        </a:rPr>
                        <a:t>35000</a:t>
                      </a:r>
                      <a:endParaRPr lang="en-US" sz="1400" b="1" dirty="0">
                        <a:solidFill>
                          <a:schemeClr val="tx1">
                            <a:lumMod val="75000"/>
                            <a:lumOff val="25000"/>
                          </a:schemeClr>
                        </a:solidFill>
                        <a:effectLst/>
                        <a:latin typeface="Calibri"/>
                        <a:ea typeface="Calibri"/>
                        <a:cs typeface="Arial"/>
                      </a:endParaRPr>
                    </a:p>
                  </a:txBody>
                  <a:tcPr marL="67610" marR="67610" marT="0" marB="0" anchor="ctr"/>
                </a:tc>
                <a:tc>
                  <a:txBody>
                    <a:bodyPr/>
                    <a:lstStyle/>
                    <a:p>
                      <a:pPr algn="ctr" rtl="1">
                        <a:lnSpc>
                          <a:spcPct val="160000"/>
                        </a:lnSpc>
                        <a:spcAft>
                          <a:spcPts val="0"/>
                        </a:spcAft>
                      </a:pPr>
                      <a:r>
                        <a:rPr lang="ar-SA" sz="1400" b="1">
                          <a:solidFill>
                            <a:schemeClr val="tx1">
                              <a:lumMod val="75000"/>
                              <a:lumOff val="25000"/>
                            </a:schemeClr>
                          </a:solidFill>
                          <a:effectLst/>
                        </a:rPr>
                        <a:t> </a:t>
                      </a:r>
                      <a:endParaRPr lang="en-US" sz="1400" b="1">
                        <a:solidFill>
                          <a:schemeClr val="tx1">
                            <a:lumMod val="75000"/>
                            <a:lumOff val="25000"/>
                          </a:schemeClr>
                        </a:solidFill>
                        <a:effectLst/>
                        <a:latin typeface="Calibri"/>
                        <a:ea typeface="Calibri"/>
                        <a:cs typeface="Arial"/>
                      </a:endParaRPr>
                    </a:p>
                  </a:txBody>
                  <a:tcPr marL="67610" marR="67610" marT="0" marB="0" anchor="ctr"/>
                </a:tc>
                <a:tc>
                  <a:txBody>
                    <a:bodyPr/>
                    <a:lstStyle/>
                    <a:p>
                      <a:pPr algn="ctr" rtl="1">
                        <a:lnSpc>
                          <a:spcPct val="160000"/>
                        </a:lnSpc>
                        <a:spcAft>
                          <a:spcPts val="0"/>
                        </a:spcAft>
                      </a:pPr>
                      <a:r>
                        <a:rPr lang="ar-SA" sz="1400" b="1" dirty="0">
                          <a:solidFill>
                            <a:schemeClr val="tx1">
                              <a:lumMod val="75000"/>
                              <a:lumOff val="25000"/>
                            </a:schemeClr>
                          </a:solidFill>
                          <a:effectLst/>
                        </a:rPr>
                        <a:t>4.640.000</a:t>
                      </a:r>
                      <a:endParaRPr lang="en-US" sz="1400" b="1" dirty="0">
                        <a:solidFill>
                          <a:schemeClr val="tx1">
                            <a:lumMod val="75000"/>
                            <a:lumOff val="25000"/>
                          </a:schemeClr>
                        </a:solidFill>
                        <a:effectLst/>
                        <a:latin typeface="Calibri"/>
                        <a:ea typeface="Calibri"/>
                        <a:cs typeface="Arial"/>
                      </a:endParaRPr>
                    </a:p>
                  </a:txBody>
                  <a:tcPr marL="67610" marR="67610" marT="0" marB="0" anchor="ctr"/>
                </a:tc>
              </a:tr>
            </a:tbl>
          </a:graphicData>
        </a:graphic>
      </p:graphicFrame>
      <p:sp>
        <p:nvSpPr>
          <p:cNvPr id="4" name="TextBox 3"/>
          <p:cNvSpPr txBox="1"/>
          <p:nvPr/>
        </p:nvSpPr>
        <p:spPr>
          <a:xfrm>
            <a:off x="2771800" y="1285426"/>
            <a:ext cx="3240360" cy="461665"/>
          </a:xfrm>
          <a:prstGeom prst="rect">
            <a:avLst/>
          </a:prstGeom>
          <a:noFill/>
        </p:spPr>
        <p:txBody>
          <a:bodyPr wrap="square" rtlCol="1">
            <a:spAutoFit/>
          </a:bodyPr>
          <a:lstStyle/>
          <a:p>
            <a:r>
              <a:rPr lang="ar-SA" sz="2400" dirty="0">
                <a:solidFill>
                  <a:schemeClr val="tx1">
                    <a:lumMod val="75000"/>
                    <a:lumOff val="25000"/>
                  </a:schemeClr>
                </a:solidFill>
                <a:latin typeface="Arial" panose="020B0604020202020204" pitchFamily="34" charset="0"/>
                <a:cs typeface="Arial" panose="020B0604020202020204" pitchFamily="34" charset="0"/>
              </a:rPr>
              <a:t>المؤشر يوم </a:t>
            </a:r>
            <a:r>
              <a:rPr lang="ar-SA" sz="2400" dirty="0" smtClean="0">
                <a:solidFill>
                  <a:schemeClr val="tx1">
                    <a:lumMod val="75000"/>
                    <a:lumOff val="25000"/>
                  </a:schemeClr>
                </a:solidFill>
                <a:latin typeface="Arial" panose="020B0604020202020204" pitchFamily="34" charset="0"/>
                <a:cs typeface="Arial" panose="020B0604020202020204" pitchFamily="34" charset="0"/>
              </a:rPr>
              <a:t>الأثنين</a:t>
            </a:r>
            <a:endParaRPr lang="en-US" sz="24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6" name="TextBox 5"/>
          <p:cNvSpPr txBox="1"/>
          <p:nvPr/>
        </p:nvSpPr>
        <p:spPr>
          <a:xfrm>
            <a:off x="550157" y="4509120"/>
            <a:ext cx="7627256" cy="1569660"/>
          </a:xfrm>
          <a:prstGeom prst="rect">
            <a:avLst/>
          </a:prstGeom>
          <a:noFill/>
        </p:spPr>
        <p:txBody>
          <a:bodyPr wrap="square" rtlCol="1">
            <a:spAutoFit/>
          </a:bodyPr>
          <a:lstStyle/>
          <a:p>
            <a:r>
              <a:rPr lang="ar-SA" sz="2400" dirty="0">
                <a:solidFill>
                  <a:schemeClr val="tx1">
                    <a:lumMod val="75000"/>
                    <a:lumOff val="25000"/>
                  </a:schemeClr>
                </a:solidFill>
                <a:latin typeface="Arial" panose="020B0604020202020204" pitchFamily="34" charset="0"/>
                <a:cs typeface="Arial" panose="020B0604020202020204" pitchFamily="34" charset="0"/>
              </a:rPr>
              <a:t>المؤشر وفقاً للمتوسط المرجح = 4.640.000 / 35000</a:t>
            </a:r>
            <a:endParaRPr lang="en-US" sz="2400" dirty="0">
              <a:solidFill>
                <a:schemeClr val="tx1">
                  <a:lumMod val="75000"/>
                  <a:lumOff val="25000"/>
                </a:schemeClr>
              </a:solidFill>
              <a:latin typeface="Arial" panose="020B0604020202020204" pitchFamily="34" charset="0"/>
              <a:cs typeface="Arial" panose="020B0604020202020204" pitchFamily="34" charset="0"/>
            </a:endParaRPr>
          </a:p>
          <a:p>
            <a:r>
              <a:rPr lang="ar-SA" sz="2400" dirty="0" smtClean="0">
                <a:solidFill>
                  <a:schemeClr val="tx1">
                    <a:lumMod val="75000"/>
                    <a:lumOff val="25000"/>
                  </a:schemeClr>
                </a:solidFill>
                <a:latin typeface="Arial" panose="020B0604020202020204" pitchFamily="34" charset="0"/>
                <a:cs typeface="Arial" panose="020B0604020202020204" pitchFamily="34" charset="0"/>
              </a:rPr>
              <a:t>			= </a:t>
            </a:r>
            <a:r>
              <a:rPr lang="ar-SA" sz="2400" dirty="0">
                <a:solidFill>
                  <a:schemeClr val="tx1">
                    <a:lumMod val="75000"/>
                    <a:lumOff val="25000"/>
                  </a:schemeClr>
                </a:solidFill>
                <a:latin typeface="Arial" panose="020B0604020202020204" pitchFamily="34" charset="0"/>
                <a:cs typeface="Arial" panose="020B0604020202020204" pitchFamily="34" charset="0"/>
              </a:rPr>
              <a:t>132.57 نقطة</a:t>
            </a:r>
            <a:endParaRPr lang="en-US" sz="2400" dirty="0">
              <a:solidFill>
                <a:schemeClr val="tx1">
                  <a:lumMod val="75000"/>
                  <a:lumOff val="25000"/>
                </a:schemeClr>
              </a:solidFill>
              <a:latin typeface="Arial" panose="020B0604020202020204" pitchFamily="34" charset="0"/>
              <a:cs typeface="Arial" panose="020B0604020202020204" pitchFamily="34" charset="0"/>
            </a:endParaRPr>
          </a:p>
          <a:p>
            <a:r>
              <a:rPr lang="ar-SA" sz="2400" dirty="0">
                <a:solidFill>
                  <a:schemeClr val="tx1">
                    <a:lumMod val="75000"/>
                    <a:lumOff val="25000"/>
                  </a:schemeClr>
                </a:solidFill>
                <a:latin typeface="Arial" panose="020B0604020202020204" pitchFamily="34" charset="0"/>
                <a:cs typeface="Arial" panose="020B0604020202020204" pitchFamily="34" charset="0"/>
              </a:rPr>
              <a:t>التغير في المؤشر = 132.75 – 130 = + 2.75</a:t>
            </a:r>
            <a:endParaRPr lang="en-US" sz="2400" dirty="0">
              <a:solidFill>
                <a:schemeClr val="tx1">
                  <a:lumMod val="75000"/>
                  <a:lumOff val="25000"/>
                </a:schemeClr>
              </a:solidFill>
              <a:latin typeface="Arial" panose="020B0604020202020204" pitchFamily="34" charset="0"/>
              <a:cs typeface="Arial" panose="020B0604020202020204" pitchFamily="34" charset="0"/>
            </a:endParaRPr>
          </a:p>
          <a:p>
            <a:r>
              <a:rPr lang="ar-SA" sz="2400" dirty="0">
                <a:solidFill>
                  <a:schemeClr val="tx1">
                    <a:lumMod val="75000"/>
                    <a:lumOff val="25000"/>
                  </a:schemeClr>
                </a:solidFill>
                <a:latin typeface="Arial" panose="020B0604020202020204" pitchFamily="34" charset="0"/>
                <a:cs typeface="Arial" panose="020B0604020202020204" pitchFamily="34" charset="0"/>
              </a:rPr>
              <a:t>نسبة التغير في المؤشر = 2.57 / 130 = + 1.97 %</a:t>
            </a:r>
          </a:p>
        </p:txBody>
      </p:sp>
    </p:spTree>
    <p:extLst>
      <p:ext uri="{BB962C8B-B14F-4D97-AF65-F5344CB8AC3E}">
        <p14:creationId xmlns:p14="http://schemas.microsoft.com/office/powerpoint/2010/main" val="10869003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1196753"/>
            <a:ext cx="6777317" cy="1368152"/>
          </a:xfrm>
        </p:spPr>
        <p:txBody>
          <a:bodyPr/>
          <a:lstStyle/>
          <a:p>
            <a:pPr marL="68580" indent="0">
              <a:buNone/>
            </a:pPr>
            <a:r>
              <a:rPr lang="ar-SA" dirty="0" smtClean="0">
                <a:latin typeface="Arial" panose="020B0604020202020204" pitchFamily="34" charset="0"/>
                <a:cs typeface="Arial" panose="020B0604020202020204" pitchFamily="34" charset="0"/>
              </a:rPr>
              <a:t>بناءاً </a:t>
            </a:r>
            <a:r>
              <a:rPr lang="ar-SA" dirty="0">
                <a:latin typeface="Arial" panose="020B0604020202020204" pitchFamily="34" charset="0"/>
                <a:cs typeface="Arial" panose="020B0604020202020204" pitchFamily="34" charset="0"/>
              </a:rPr>
              <a:t>على المثال رقم 2 لاحظنا انه بالرغم من انخفاض سعر الورقة المالية أ والورقة المالية ج إلا أن المؤشر ارتفع بمقدار = 2.57 اثبتي صحة هذا الارتفاع.</a:t>
            </a:r>
            <a:endParaRPr lang="en-US"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070083880"/>
              </p:ext>
            </p:extLst>
          </p:nvPr>
        </p:nvGraphicFramePr>
        <p:xfrm>
          <a:off x="611560" y="2708920"/>
          <a:ext cx="7812868" cy="1341120"/>
        </p:xfrm>
        <a:graphic>
          <a:graphicData uri="http://schemas.openxmlformats.org/drawingml/2006/table">
            <a:tbl>
              <a:tblPr rtl="1" firstRow="1" firstCol="1" bandRow="1">
                <a:tableStyleId>{5DA37D80-6434-44D0-A028-1B22A696006F}</a:tableStyleId>
              </a:tblPr>
              <a:tblGrid>
                <a:gridCol w="3552924"/>
                <a:gridCol w="4259944"/>
              </a:tblGrid>
              <a:tr h="0">
                <a:tc>
                  <a:txBody>
                    <a:bodyPr/>
                    <a:lstStyle/>
                    <a:p>
                      <a:pPr algn="r" rtl="1">
                        <a:lnSpc>
                          <a:spcPct val="100000"/>
                        </a:lnSpc>
                        <a:spcAft>
                          <a:spcPts val="0"/>
                        </a:spcAft>
                      </a:pPr>
                      <a:r>
                        <a:rPr lang="ar-SA" sz="2200" b="0" dirty="0">
                          <a:solidFill>
                            <a:schemeClr val="tx1">
                              <a:lumMod val="75000"/>
                              <a:lumOff val="25000"/>
                            </a:schemeClr>
                          </a:solidFill>
                          <a:effectLst/>
                          <a:latin typeface="Arial" panose="020B0604020202020204" pitchFamily="34" charset="0"/>
                          <a:cs typeface="Arial" panose="020B0604020202020204" pitchFamily="34" charset="0"/>
                        </a:rPr>
                        <a:t>القيمة الراسمالية للزيادة</a:t>
                      </a:r>
                      <a:endParaRPr lang="en-US" sz="2200" b="0" dirty="0">
                        <a:solidFill>
                          <a:schemeClr val="tx1">
                            <a:lumMod val="75000"/>
                            <a:lumOff val="25000"/>
                          </a:schemeClr>
                        </a:solidFill>
                        <a:effectLst/>
                        <a:latin typeface="Arial" panose="020B0604020202020204" pitchFamily="34" charset="0"/>
                        <a:cs typeface="Arial" panose="020B0604020202020204" pitchFamily="34" charset="0"/>
                      </a:endParaRPr>
                    </a:p>
                    <a:p>
                      <a:pPr algn="r" rtl="1">
                        <a:lnSpc>
                          <a:spcPct val="100000"/>
                        </a:lnSpc>
                        <a:spcAft>
                          <a:spcPts val="0"/>
                        </a:spcAft>
                      </a:pPr>
                      <a:r>
                        <a:rPr lang="ar-SA" sz="2200" b="0" dirty="0">
                          <a:solidFill>
                            <a:schemeClr val="tx1">
                              <a:lumMod val="75000"/>
                              <a:lumOff val="25000"/>
                            </a:schemeClr>
                          </a:solidFill>
                          <a:effectLst/>
                          <a:latin typeface="Arial" panose="020B0604020202020204" pitchFamily="34" charset="0"/>
                          <a:cs typeface="Arial" panose="020B0604020202020204" pitchFamily="34" charset="0"/>
                        </a:rPr>
                        <a:t>ب = 20.000 * (131 – 120) </a:t>
                      </a:r>
                      <a:endParaRPr lang="ar-SA" sz="2200" b="0" dirty="0" smtClean="0">
                        <a:solidFill>
                          <a:schemeClr val="tx1">
                            <a:lumMod val="75000"/>
                            <a:lumOff val="25000"/>
                          </a:schemeClr>
                        </a:solidFill>
                        <a:effectLst/>
                        <a:latin typeface="Arial" panose="020B0604020202020204" pitchFamily="34" charset="0"/>
                        <a:cs typeface="Arial" panose="020B0604020202020204" pitchFamily="34" charset="0"/>
                      </a:endParaRPr>
                    </a:p>
                    <a:p>
                      <a:pPr algn="r" rtl="1">
                        <a:lnSpc>
                          <a:spcPct val="100000"/>
                        </a:lnSpc>
                        <a:spcAft>
                          <a:spcPts val="0"/>
                        </a:spcAft>
                      </a:pPr>
                      <a:r>
                        <a:rPr lang="ar-SA" sz="2200" b="0" dirty="0" smtClean="0">
                          <a:solidFill>
                            <a:schemeClr val="tx1">
                              <a:lumMod val="75000"/>
                              <a:lumOff val="25000"/>
                            </a:schemeClr>
                          </a:solidFill>
                          <a:effectLst/>
                          <a:latin typeface="Arial" panose="020B0604020202020204" pitchFamily="34" charset="0"/>
                          <a:cs typeface="Arial" panose="020B0604020202020204" pitchFamily="34" charset="0"/>
                        </a:rPr>
                        <a:t>=</a:t>
                      </a:r>
                      <a:r>
                        <a:rPr lang="ar-SA" sz="2200" b="0" baseline="0" dirty="0" smtClean="0">
                          <a:solidFill>
                            <a:schemeClr val="tx1">
                              <a:lumMod val="75000"/>
                              <a:lumOff val="25000"/>
                            </a:schemeClr>
                          </a:solidFill>
                          <a:effectLst/>
                          <a:latin typeface="Arial" panose="020B0604020202020204" pitchFamily="34" charset="0"/>
                          <a:cs typeface="Arial" panose="020B0604020202020204" pitchFamily="34" charset="0"/>
                        </a:rPr>
                        <a:t> </a:t>
                      </a:r>
                      <a:r>
                        <a:rPr lang="ar-SA" sz="2200" b="0" dirty="0" smtClean="0">
                          <a:solidFill>
                            <a:schemeClr val="tx1">
                              <a:lumMod val="75000"/>
                              <a:lumOff val="25000"/>
                            </a:schemeClr>
                          </a:solidFill>
                          <a:effectLst/>
                          <a:latin typeface="Arial" panose="020B0604020202020204" pitchFamily="34" charset="0"/>
                          <a:cs typeface="Arial" panose="020B0604020202020204" pitchFamily="34" charset="0"/>
                        </a:rPr>
                        <a:t>220.000</a:t>
                      </a:r>
                      <a:endParaRPr lang="en-US" sz="2200" b="0" dirty="0">
                        <a:solidFill>
                          <a:schemeClr val="tx1">
                            <a:lumMod val="75000"/>
                            <a:lumOff val="25000"/>
                          </a:schemeClr>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algn="r" rtl="1">
                        <a:lnSpc>
                          <a:spcPct val="100000"/>
                        </a:lnSpc>
                        <a:spcAft>
                          <a:spcPts val="0"/>
                        </a:spcAft>
                      </a:pPr>
                      <a:r>
                        <a:rPr lang="ar-SA" sz="2200" b="0" dirty="0">
                          <a:solidFill>
                            <a:schemeClr val="tx1">
                              <a:lumMod val="75000"/>
                              <a:lumOff val="25000"/>
                            </a:schemeClr>
                          </a:solidFill>
                          <a:effectLst/>
                          <a:latin typeface="Arial" panose="020B0604020202020204" pitchFamily="34" charset="0"/>
                          <a:cs typeface="Arial" panose="020B0604020202020204" pitchFamily="34" charset="0"/>
                        </a:rPr>
                        <a:t>القيمة الرأسمالية للنقص</a:t>
                      </a:r>
                      <a:endParaRPr lang="en-US" sz="2200" b="0" dirty="0">
                        <a:solidFill>
                          <a:schemeClr val="tx1">
                            <a:lumMod val="75000"/>
                            <a:lumOff val="25000"/>
                          </a:schemeClr>
                        </a:solidFill>
                        <a:effectLst/>
                        <a:latin typeface="Arial" panose="020B0604020202020204" pitchFamily="34" charset="0"/>
                        <a:cs typeface="Arial" panose="020B0604020202020204" pitchFamily="34" charset="0"/>
                      </a:endParaRPr>
                    </a:p>
                    <a:p>
                      <a:pPr algn="r" rtl="1">
                        <a:lnSpc>
                          <a:spcPct val="100000"/>
                        </a:lnSpc>
                        <a:spcAft>
                          <a:spcPts val="0"/>
                        </a:spcAft>
                      </a:pPr>
                      <a:r>
                        <a:rPr lang="ar-SA" sz="2200" b="0" dirty="0">
                          <a:solidFill>
                            <a:schemeClr val="tx1">
                              <a:lumMod val="75000"/>
                              <a:lumOff val="25000"/>
                            </a:schemeClr>
                          </a:solidFill>
                          <a:effectLst/>
                          <a:latin typeface="Arial" panose="020B0604020202020204" pitchFamily="34" charset="0"/>
                          <a:cs typeface="Arial" panose="020B0604020202020204" pitchFamily="34" charset="0"/>
                        </a:rPr>
                        <a:t>أ = 5000 * (102 – 110) = - 40.000</a:t>
                      </a:r>
                      <a:endParaRPr lang="en-US" sz="2200" b="0" dirty="0">
                        <a:solidFill>
                          <a:schemeClr val="tx1">
                            <a:lumMod val="75000"/>
                            <a:lumOff val="25000"/>
                          </a:schemeClr>
                        </a:solidFill>
                        <a:effectLst/>
                        <a:latin typeface="Arial" panose="020B0604020202020204" pitchFamily="34" charset="0"/>
                        <a:cs typeface="Arial" panose="020B0604020202020204" pitchFamily="34" charset="0"/>
                      </a:endParaRPr>
                    </a:p>
                    <a:p>
                      <a:pPr algn="r" rtl="1">
                        <a:lnSpc>
                          <a:spcPct val="100000"/>
                        </a:lnSpc>
                        <a:spcAft>
                          <a:spcPts val="0"/>
                        </a:spcAft>
                      </a:pPr>
                      <a:r>
                        <a:rPr lang="ar-SA" sz="2200" b="0" dirty="0">
                          <a:solidFill>
                            <a:schemeClr val="tx1">
                              <a:lumMod val="75000"/>
                              <a:lumOff val="25000"/>
                            </a:schemeClr>
                          </a:solidFill>
                          <a:effectLst/>
                          <a:latin typeface="Arial" panose="020B0604020202020204" pitchFamily="34" charset="0"/>
                          <a:cs typeface="Arial" panose="020B0604020202020204" pitchFamily="34" charset="0"/>
                        </a:rPr>
                        <a:t>ج= 10000* (151-160) </a:t>
                      </a:r>
                      <a:r>
                        <a:rPr lang="ar-SA" sz="2200" b="0" dirty="0" smtClean="0">
                          <a:solidFill>
                            <a:schemeClr val="tx1">
                              <a:lumMod val="75000"/>
                              <a:lumOff val="25000"/>
                            </a:schemeClr>
                          </a:solidFill>
                          <a:effectLst/>
                          <a:latin typeface="Arial" panose="020B0604020202020204" pitchFamily="34" charset="0"/>
                          <a:cs typeface="Arial" panose="020B0604020202020204" pitchFamily="34" charset="0"/>
                        </a:rPr>
                        <a:t>= - </a:t>
                      </a:r>
                      <a:r>
                        <a:rPr lang="ar-SA" sz="2200" b="0" dirty="0">
                          <a:solidFill>
                            <a:schemeClr val="tx1">
                              <a:lumMod val="75000"/>
                              <a:lumOff val="25000"/>
                            </a:schemeClr>
                          </a:solidFill>
                          <a:effectLst/>
                          <a:latin typeface="Arial" panose="020B0604020202020204" pitchFamily="34" charset="0"/>
                          <a:cs typeface="Arial" panose="020B0604020202020204" pitchFamily="34" charset="0"/>
                        </a:rPr>
                        <a:t>90.000</a:t>
                      </a:r>
                      <a:endParaRPr lang="en-US" sz="2200" b="0" dirty="0">
                        <a:solidFill>
                          <a:schemeClr val="tx1">
                            <a:lumMod val="75000"/>
                            <a:lumOff val="25000"/>
                          </a:schemeClr>
                        </a:solidFill>
                        <a:effectLst/>
                        <a:latin typeface="Arial" panose="020B0604020202020204" pitchFamily="34" charset="0"/>
                        <a:cs typeface="Arial" panose="020B0604020202020204" pitchFamily="34" charset="0"/>
                      </a:endParaRPr>
                    </a:p>
                    <a:p>
                      <a:pPr algn="r" rtl="1">
                        <a:lnSpc>
                          <a:spcPct val="100000"/>
                        </a:lnSpc>
                        <a:spcAft>
                          <a:spcPts val="0"/>
                        </a:spcAft>
                      </a:pPr>
                      <a:r>
                        <a:rPr lang="ar-SA" sz="2200" b="0" dirty="0">
                          <a:solidFill>
                            <a:schemeClr val="tx1">
                              <a:lumMod val="75000"/>
                              <a:lumOff val="25000"/>
                            </a:schemeClr>
                          </a:solidFill>
                          <a:effectLst/>
                          <a:latin typeface="Arial" panose="020B0604020202020204" pitchFamily="34" charset="0"/>
                          <a:cs typeface="Arial" panose="020B0604020202020204" pitchFamily="34" charset="0"/>
                        </a:rPr>
                        <a:t>الاجمالي =         - 130.000</a:t>
                      </a:r>
                      <a:endParaRPr lang="en-US" sz="2200" b="0" dirty="0">
                        <a:solidFill>
                          <a:schemeClr val="tx1">
                            <a:lumMod val="75000"/>
                            <a:lumOff val="25000"/>
                          </a:schemeClr>
                        </a:solidFill>
                        <a:effectLst/>
                        <a:latin typeface="Arial" panose="020B0604020202020204" pitchFamily="34" charset="0"/>
                        <a:ea typeface="Calibri"/>
                        <a:cs typeface="Arial" panose="020B0604020202020204" pitchFamily="34" charset="0"/>
                      </a:endParaRPr>
                    </a:p>
                  </a:txBody>
                  <a:tcPr marL="68580" marR="68580" marT="0" marB="0"/>
                </a:tc>
              </a:tr>
            </a:tbl>
          </a:graphicData>
        </a:graphic>
      </p:graphicFrame>
      <p:sp>
        <p:nvSpPr>
          <p:cNvPr id="5" name="TextBox 4"/>
          <p:cNvSpPr txBox="1"/>
          <p:nvPr/>
        </p:nvSpPr>
        <p:spPr>
          <a:xfrm>
            <a:off x="1043608" y="4437112"/>
            <a:ext cx="7200800" cy="1569660"/>
          </a:xfrm>
          <a:prstGeom prst="rect">
            <a:avLst/>
          </a:prstGeom>
          <a:noFill/>
        </p:spPr>
        <p:txBody>
          <a:bodyPr wrap="square" rtlCol="1">
            <a:spAutoFit/>
          </a:bodyPr>
          <a:lstStyle/>
          <a:p>
            <a:r>
              <a:rPr lang="ar-SA" sz="2400" dirty="0">
                <a:solidFill>
                  <a:schemeClr val="tx1">
                    <a:lumMod val="75000"/>
                    <a:lumOff val="25000"/>
                  </a:schemeClr>
                </a:solidFill>
                <a:latin typeface="Arial" panose="020B0604020202020204" pitchFamily="34" charset="0"/>
                <a:cs typeface="Arial" panose="020B0604020202020204" pitchFamily="34" charset="0"/>
              </a:rPr>
              <a:t>التغير في المتوسط </a:t>
            </a:r>
            <a:r>
              <a:rPr lang="ar-SA" sz="2400" dirty="0" smtClean="0">
                <a:solidFill>
                  <a:schemeClr val="tx1">
                    <a:lumMod val="75000"/>
                    <a:lumOff val="25000"/>
                  </a:schemeClr>
                </a:solidFill>
                <a:latin typeface="Arial" panose="020B0604020202020204" pitchFamily="34" charset="0"/>
                <a:cs typeface="Arial" panose="020B0604020202020204" pitchFamily="34" charset="0"/>
              </a:rPr>
              <a:t>=</a:t>
            </a:r>
          </a:p>
          <a:p>
            <a:r>
              <a:rPr lang="ar-SA" sz="2400" dirty="0" smtClean="0">
                <a:solidFill>
                  <a:schemeClr val="tx1">
                    <a:lumMod val="75000"/>
                    <a:lumOff val="25000"/>
                  </a:schemeClr>
                </a:solidFill>
                <a:latin typeface="Arial" panose="020B0604020202020204" pitchFamily="34" charset="0"/>
                <a:cs typeface="Arial" panose="020B0604020202020204" pitchFamily="34" charset="0"/>
              </a:rPr>
              <a:t> </a:t>
            </a:r>
            <a:r>
              <a:rPr lang="ar-SA" sz="2400" dirty="0">
                <a:solidFill>
                  <a:schemeClr val="tx1">
                    <a:lumMod val="75000"/>
                    <a:lumOff val="25000"/>
                  </a:schemeClr>
                </a:solidFill>
                <a:latin typeface="Arial" panose="020B0604020202020204" pitchFamily="34" charset="0"/>
                <a:cs typeface="Arial" panose="020B0604020202020204" pitchFamily="34" charset="0"/>
              </a:rPr>
              <a:t>(القيمة الراسمالية للزيادة ـ القيمة الرأسمالية للنقص) / عدد اسهم السوق = (220.000 – 130.000) / </a:t>
            </a:r>
            <a:r>
              <a:rPr lang="ar-SA" sz="2400" dirty="0" smtClean="0">
                <a:solidFill>
                  <a:schemeClr val="tx1">
                    <a:lumMod val="75000"/>
                    <a:lumOff val="25000"/>
                  </a:schemeClr>
                </a:solidFill>
                <a:latin typeface="Arial" panose="020B0604020202020204" pitchFamily="34" charset="0"/>
                <a:cs typeface="Arial" panose="020B0604020202020204" pitchFamily="34" charset="0"/>
              </a:rPr>
              <a:t>35.000</a:t>
            </a:r>
          </a:p>
          <a:p>
            <a:r>
              <a:rPr lang="ar-SA" sz="2400" dirty="0" smtClean="0">
                <a:solidFill>
                  <a:schemeClr val="tx1">
                    <a:lumMod val="75000"/>
                    <a:lumOff val="25000"/>
                  </a:schemeClr>
                </a:solidFill>
                <a:latin typeface="Arial" panose="020B0604020202020204" pitchFamily="34" charset="0"/>
                <a:cs typeface="Arial" panose="020B0604020202020204" pitchFamily="34" charset="0"/>
              </a:rPr>
              <a:t>= 2.57</a:t>
            </a:r>
            <a:endParaRPr lang="en-US" sz="24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85040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b="1" u="sng" dirty="0">
                <a:latin typeface="Calibri"/>
                <a:ea typeface="Calibri"/>
                <a:cs typeface="Arial"/>
              </a:rPr>
              <a:t>محتوى الفصل : </a:t>
            </a:r>
            <a:endParaRPr lang="ar-SA" u="sng" dirty="0"/>
          </a:p>
        </p:txBody>
      </p:sp>
      <p:sp>
        <p:nvSpPr>
          <p:cNvPr id="3" name="Content Placeholder 2"/>
          <p:cNvSpPr>
            <a:spLocks noGrp="1"/>
          </p:cNvSpPr>
          <p:nvPr>
            <p:ph idx="1"/>
          </p:nvPr>
        </p:nvSpPr>
        <p:spPr/>
        <p:txBody>
          <a:bodyPr/>
          <a:lstStyle/>
          <a:p>
            <a:pPr lvl="0" indent="-342900" algn="just">
              <a:lnSpc>
                <a:spcPct val="160000"/>
              </a:lnSpc>
              <a:buFont typeface="+mj-lt"/>
              <a:buAutoNum type="arabicPeriod"/>
            </a:pPr>
            <a:r>
              <a:rPr lang="ar-SA" sz="2800" dirty="0" smtClean="0">
                <a:latin typeface="Arial" panose="020B0604020202020204" pitchFamily="34" charset="0"/>
                <a:ea typeface="Calibri"/>
                <a:cs typeface="Arial" panose="020B0604020202020204" pitchFamily="34" charset="0"/>
              </a:rPr>
              <a:t>مفهوم </a:t>
            </a:r>
            <a:r>
              <a:rPr lang="ar-SA" sz="2800" dirty="0">
                <a:latin typeface="Arial" panose="020B0604020202020204" pitchFamily="34" charset="0"/>
                <a:ea typeface="Calibri"/>
                <a:cs typeface="Arial" panose="020B0604020202020204" pitchFamily="34" charset="0"/>
              </a:rPr>
              <a:t>المؤشر وخصائصه وأهميته.</a:t>
            </a:r>
            <a:endParaRPr lang="en-US" sz="2800" dirty="0">
              <a:latin typeface="Arial" panose="020B0604020202020204" pitchFamily="34" charset="0"/>
              <a:ea typeface="Calibri"/>
              <a:cs typeface="Arial" panose="020B0604020202020204" pitchFamily="34" charset="0"/>
            </a:endParaRPr>
          </a:p>
          <a:p>
            <a:pPr lvl="0" indent="-342900" algn="just">
              <a:lnSpc>
                <a:spcPct val="160000"/>
              </a:lnSpc>
              <a:buFont typeface="+mj-lt"/>
              <a:buAutoNum type="arabicPeriod"/>
            </a:pPr>
            <a:r>
              <a:rPr lang="ar-SA" sz="2800" dirty="0">
                <a:latin typeface="Arial" panose="020B0604020202020204" pitchFamily="34" charset="0"/>
                <a:ea typeface="Calibri"/>
                <a:cs typeface="Arial" panose="020B0604020202020204" pitchFamily="34" charset="0"/>
              </a:rPr>
              <a:t>منهجية حساب المؤشر.</a:t>
            </a:r>
            <a:endParaRPr lang="en-US" sz="2800" dirty="0">
              <a:latin typeface="Arial" panose="020B0604020202020204" pitchFamily="34" charset="0"/>
              <a:ea typeface="Calibri"/>
              <a:cs typeface="Arial" panose="020B0604020202020204" pitchFamily="34" charset="0"/>
            </a:endParaRPr>
          </a:p>
          <a:p>
            <a:pPr lvl="0" indent="-342900" algn="just">
              <a:lnSpc>
                <a:spcPct val="160000"/>
              </a:lnSpc>
              <a:buFont typeface="+mj-lt"/>
              <a:buAutoNum type="arabicPeriod"/>
            </a:pPr>
            <a:r>
              <a:rPr lang="ar-SA" sz="2800" dirty="0">
                <a:latin typeface="Arial" panose="020B0604020202020204" pitchFamily="34" charset="0"/>
                <a:ea typeface="Calibri"/>
                <a:cs typeface="Arial" panose="020B0604020202020204" pitchFamily="34" charset="0"/>
              </a:rPr>
              <a:t>المؤشرات العالمية.</a:t>
            </a:r>
            <a:endParaRPr lang="en-US" sz="2800" dirty="0">
              <a:latin typeface="Arial" panose="020B0604020202020204" pitchFamily="34" charset="0"/>
              <a:ea typeface="Calibri"/>
              <a:cs typeface="Arial" panose="020B0604020202020204" pitchFamily="34" charset="0"/>
            </a:endParaRPr>
          </a:p>
          <a:p>
            <a:endParaRPr lang="ar-SA" dirty="0"/>
          </a:p>
        </p:txBody>
      </p:sp>
    </p:spTree>
    <p:extLst>
      <p:ext uri="{BB962C8B-B14F-4D97-AF65-F5344CB8AC3E}">
        <p14:creationId xmlns:p14="http://schemas.microsoft.com/office/powerpoint/2010/main" val="19097814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340768"/>
            <a:ext cx="7024744" cy="745152"/>
          </a:xfrm>
        </p:spPr>
        <p:txBody>
          <a:bodyPr>
            <a:normAutofit/>
          </a:bodyPr>
          <a:lstStyle/>
          <a:p>
            <a:pPr algn="r"/>
            <a:r>
              <a:rPr lang="ar-SA" sz="3200" b="1" u="sng" dirty="0">
                <a:latin typeface="Arial" panose="020B0604020202020204" pitchFamily="34" charset="0"/>
                <a:cs typeface="Arial" panose="020B0604020202020204" pitchFamily="34" charset="0"/>
              </a:rPr>
              <a:t>القاسم : </a:t>
            </a:r>
          </a:p>
        </p:txBody>
      </p:sp>
      <p:sp>
        <p:nvSpPr>
          <p:cNvPr id="3" name="Content Placeholder 2"/>
          <p:cNvSpPr>
            <a:spLocks noGrp="1"/>
          </p:cNvSpPr>
          <p:nvPr>
            <p:ph idx="1"/>
          </p:nvPr>
        </p:nvSpPr>
        <p:spPr/>
        <p:txBody>
          <a:bodyPr>
            <a:normAutofit/>
          </a:bodyPr>
          <a:lstStyle/>
          <a:p>
            <a:pPr lvl="0">
              <a:buFont typeface="Wingdings" panose="05000000000000000000" pitchFamily="2" charset="2"/>
              <a:buChar char="§"/>
            </a:pPr>
            <a:r>
              <a:rPr lang="ar-SA" sz="2600" dirty="0">
                <a:latin typeface="Arial" panose="020B0604020202020204" pitchFamily="34" charset="0"/>
                <a:cs typeface="Arial" panose="020B0604020202020204" pitchFamily="34" charset="0"/>
              </a:rPr>
              <a:t>فكرة القاسم بسيطة فهي المقام عند حساب المؤشر في مثال رقم (1) = 3، وفي مثال رقم (2) = 35.000</a:t>
            </a:r>
            <a:endParaRPr lang="en-US" sz="2600" dirty="0">
              <a:latin typeface="Arial" panose="020B0604020202020204" pitchFamily="34" charset="0"/>
              <a:cs typeface="Arial" panose="020B0604020202020204" pitchFamily="34" charset="0"/>
            </a:endParaRPr>
          </a:p>
          <a:p>
            <a:pPr>
              <a:buFont typeface="Wingdings" panose="05000000000000000000" pitchFamily="2" charset="2"/>
              <a:buChar char="§"/>
            </a:pPr>
            <a:r>
              <a:rPr lang="ar-SA" sz="2600" dirty="0">
                <a:latin typeface="Arial" panose="020B0604020202020204" pitchFamily="34" charset="0"/>
                <a:cs typeface="Arial" panose="020B0604020202020204" pitchFamily="34" charset="0"/>
              </a:rPr>
              <a:t>اذاً القاسم سوف يتغير من فترة لاخرى ومن حالة لحالة بحسب عدد الاوراق المقيدة وعدد الاسهم الكلي لكل ورقة مالية</a:t>
            </a:r>
            <a:r>
              <a:rPr lang="ar-SA" sz="2600" dirty="0" smtClean="0">
                <a:latin typeface="Arial" panose="020B0604020202020204" pitchFamily="34" charset="0"/>
                <a:cs typeface="Arial" panose="020B0604020202020204" pitchFamily="34" charset="0"/>
              </a:rPr>
              <a:t>.</a:t>
            </a:r>
            <a:endParaRPr lang="en-US"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52594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908720"/>
            <a:ext cx="7416824" cy="936104"/>
          </a:xfrm>
        </p:spPr>
        <p:txBody>
          <a:bodyPr>
            <a:normAutofit/>
          </a:bodyPr>
          <a:lstStyle/>
          <a:p>
            <a:pPr algn="r"/>
            <a:r>
              <a:rPr lang="ar-SA" sz="2600" dirty="0" smtClean="0">
                <a:latin typeface="Arial" panose="020B0604020202020204" pitchFamily="34" charset="0"/>
                <a:cs typeface="Arial" panose="020B0604020202020204" pitchFamily="34" charset="0"/>
              </a:rPr>
              <a:t>لحساب المؤشر اعتمادا على فكرة المتوسط وباستخدام القاسم نتبع الخطوات التالية:</a:t>
            </a:r>
            <a:endParaRPr lang="ar-SA" sz="2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3568" y="1844824"/>
            <a:ext cx="7848872" cy="4320480"/>
          </a:xfrm>
        </p:spPr>
        <p:txBody>
          <a:bodyPr>
            <a:noAutofit/>
          </a:bodyPr>
          <a:lstStyle/>
          <a:p>
            <a:pPr marL="525780" indent="-457200">
              <a:lnSpc>
                <a:spcPct val="110000"/>
              </a:lnSpc>
              <a:buFont typeface="+mj-lt"/>
              <a:buAutoNum type="arabicPeriod"/>
            </a:pPr>
            <a:r>
              <a:rPr lang="ar-SA" dirty="0" smtClean="0">
                <a:latin typeface="Arial" panose="020B0604020202020204" pitchFamily="34" charset="0"/>
                <a:cs typeface="Arial" panose="020B0604020202020204" pitchFamily="34" charset="0"/>
              </a:rPr>
              <a:t>اختيار تاريخ محدد واعتباره تاريخ الأساس.</a:t>
            </a:r>
          </a:p>
          <a:p>
            <a:pPr marL="525780" indent="-457200">
              <a:lnSpc>
                <a:spcPct val="110000"/>
              </a:lnSpc>
              <a:buFont typeface="+mj-lt"/>
              <a:buAutoNum type="arabicPeriod"/>
            </a:pPr>
            <a:r>
              <a:rPr lang="ar-SA" dirty="0" smtClean="0">
                <a:latin typeface="Arial" panose="020B0604020202020204" pitchFamily="34" charset="0"/>
                <a:cs typeface="Arial" panose="020B0604020202020204" pitchFamily="34" charset="0"/>
              </a:rPr>
              <a:t>حساب القيمة الرأسمالية للأوراق المالية المستخدمة في المؤشر (المتوسط).</a:t>
            </a:r>
          </a:p>
          <a:p>
            <a:pPr marL="525780" indent="-457200">
              <a:lnSpc>
                <a:spcPct val="110000"/>
              </a:lnSpc>
              <a:buFont typeface="+mj-lt"/>
              <a:buAutoNum type="arabicPeriod"/>
            </a:pPr>
            <a:r>
              <a:rPr lang="ar-SA" dirty="0" smtClean="0">
                <a:latin typeface="Arial" panose="020B0604020202020204" pitchFamily="34" charset="0"/>
                <a:cs typeface="Arial" panose="020B0604020202020204" pitchFamily="34" charset="0"/>
              </a:rPr>
              <a:t>تحويل القيمة الرأسمالية إلى رقم أساس.</a:t>
            </a:r>
          </a:p>
          <a:p>
            <a:pPr marL="525780" indent="-457200">
              <a:lnSpc>
                <a:spcPct val="110000"/>
              </a:lnSpc>
              <a:buFont typeface="+mj-lt"/>
              <a:buAutoNum type="arabicPeriod"/>
            </a:pPr>
            <a:r>
              <a:rPr lang="ar-SA" dirty="0" smtClean="0">
                <a:latin typeface="Arial" panose="020B0604020202020204" pitchFamily="34" charset="0"/>
                <a:cs typeface="Arial" panose="020B0604020202020204" pitchFamily="34" charset="0"/>
              </a:rPr>
              <a:t>حساب القيمة الرأسمالية بناءاً على اسعار التداول الاحقة لتاريخ الأساس.</a:t>
            </a:r>
          </a:p>
          <a:p>
            <a:pPr marL="525780" indent="-457200">
              <a:lnSpc>
                <a:spcPct val="110000"/>
              </a:lnSpc>
              <a:buFont typeface="+mj-lt"/>
              <a:buAutoNum type="arabicPeriod"/>
            </a:pPr>
            <a:r>
              <a:rPr lang="ar-SA" dirty="0" smtClean="0">
                <a:latin typeface="Arial" panose="020B0604020202020204" pitchFamily="34" charset="0"/>
                <a:cs typeface="Arial" panose="020B0604020202020204" pitchFamily="34" charset="0"/>
              </a:rPr>
              <a:t>استخدام نفس القاسم في تحويل القيمة الرأسمالية الناتجة عن عمليات التداول في تحويل القيم الرأسمالية اللاحقة بنفس وحدات رقم الأساس.</a:t>
            </a:r>
          </a:p>
          <a:p>
            <a:pPr marL="525780" indent="-457200">
              <a:lnSpc>
                <a:spcPct val="110000"/>
              </a:lnSpc>
              <a:buFont typeface="+mj-lt"/>
              <a:buAutoNum type="arabicPeriod"/>
            </a:pPr>
            <a:r>
              <a:rPr lang="ar-SA" dirty="0" smtClean="0">
                <a:latin typeface="Arial" panose="020B0604020202020204" pitchFamily="34" charset="0"/>
                <a:cs typeface="Arial" panose="020B0604020202020204" pitchFamily="34" charset="0"/>
              </a:rPr>
              <a:t>مقارنة المؤشر المحسوب في التواريخ اللاحقة والمؤشر المحسوب في تاريخ الأساس لحساب التغيرات التي طرأت على المؤشر بعدد من وحدات القياس الرقمي يطلق عليها (نقاط) لعدم الإعتداد بالعملة الي يتم التداول بها.</a:t>
            </a:r>
            <a:endParaRPr lang="ar-S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52997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196752"/>
            <a:ext cx="7024744" cy="673144"/>
          </a:xfrm>
        </p:spPr>
        <p:txBody>
          <a:bodyPr>
            <a:normAutofit/>
          </a:bodyPr>
          <a:lstStyle/>
          <a:p>
            <a:pPr algn="r"/>
            <a:r>
              <a:rPr lang="ar-SA" sz="3000" b="1" dirty="0">
                <a:latin typeface="Arial" panose="020B0604020202020204" pitchFamily="34" charset="0"/>
                <a:cs typeface="Arial" panose="020B0604020202020204" pitchFamily="34" charset="0"/>
              </a:rPr>
              <a:t>تحديد القاسم : </a:t>
            </a:r>
            <a:endParaRPr lang="ar-SA" sz="3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43608" y="2060848"/>
            <a:ext cx="6777317" cy="3508977"/>
          </a:xfrm>
        </p:spPr>
        <p:txBody>
          <a:bodyPr>
            <a:normAutofit/>
          </a:bodyPr>
          <a:lstStyle/>
          <a:p>
            <a:pPr lvl="0">
              <a:buFont typeface="Wingdings" panose="05000000000000000000" pitchFamily="2" charset="2"/>
              <a:buChar char="§"/>
            </a:pPr>
            <a:r>
              <a:rPr lang="ar-SA" dirty="0" smtClean="0">
                <a:latin typeface="Arial" panose="020B0604020202020204" pitchFamily="34" charset="0"/>
                <a:cs typeface="Arial" panose="020B0604020202020204" pitchFamily="34" charset="0"/>
              </a:rPr>
              <a:t>القاسم </a:t>
            </a:r>
            <a:r>
              <a:rPr lang="ar-SA" dirty="0">
                <a:latin typeface="Arial" panose="020B0604020202020204" pitchFamily="34" charset="0"/>
                <a:cs typeface="Arial" panose="020B0604020202020204" pitchFamily="34" charset="0"/>
              </a:rPr>
              <a:t>هو الرقم الذي سوف يستخدم في تحويل القيم الرأسمالية الى مؤشر يقاس بعدد من النقاط على النحو الاتي:</a:t>
            </a:r>
            <a:endParaRPr lang="en-US" dirty="0">
              <a:latin typeface="Arial" panose="020B0604020202020204" pitchFamily="34" charset="0"/>
              <a:cs typeface="Arial" panose="020B0604020202020204" pitchFamily="34" charset="0"/>
            </a:endParaRPr>
          </a:p>
          <a:p>
            <a:pPr>
              <a:buFont typeface="Wingdings" panose="05000000000000000000" pitchFamily="2" charset="2"/>
              <a:buChar char="§"/>
            </a:pPr>
            <a:r>
              <a:rPr lang="ar-SA" sz="2600" dirty="0" smtClean="0">
                <a:latin typeface="Arial" panose="020B0604020202020204" pitchFamily="34" charset="0"/>
                <a:cs typeface="Arial" panose="020B0604020202020204" pitchFamily="34" charset="0"/>
              </a:rPr>
              <a:t>المؤشر = القيمة الراسمالية في تاريخ محدد / القاسم</a:t>
            </a:r>
            <a:endParaRPr lang="en-US" sz="2600" dirty="0" smtClean="0">
              <a:latin typeface="Arial" panose="020B0604020202020204" pitchFamily="34" charset="0"/>
              <a:cs typeface="Arial" panose="020B0604020202020204" pitchFamily="34" charset="0"/>
            </a:endParaRPr>
          </a:p>
          <a:p>
            <a:pPr marL="365760" lvl="1" indent="0">
              <a:buNone/>
            </a:pPr>
            <a:r>
              <a:rPr lang="ar-SA" sz="2400" dirty="0" smtClean="0">
                <a:latin typeface="Arial" panose="020B0604020202020204" pitchFamily="34" charset="0"/>
                <a:cs typeface="Arial" panose="020B0604020202020204" pitchFamily="34" charset="0"/>
              </a:rPr>
              <a:t>	القاسم = القيمة الرأسمالية / المؤشر</a:t>
            </a:r>
            <a:endParaRPr lang="en-US" sz="2400" dirty="0" smtClean="0">
              <a:latin typeface="Arial" panose="020B0604020202020204" pitchFamily="34" charset="0"/>
              <a:cs typeface="Arial" panose="020B0604020202020204" pitchFamily="34" charset="0"/>
            </a:endParaRPr>
          </a:p>
          <a:p>
            <a:pPr lvl="0">
              <a:buFont typeface="Wingdings" panose="05000000000000000000" pitchFamily="2" charset="2"/>
              <a:buChar char="§"/>
            </a:pPr>
            <a:r>
              <a:rPr lang="ar-SA" dirty="0" smtClean="0">
                <a:latin typeface="Arial" panose="020B0604020202020204" pitchFamily="34" charset="0"/>
                <a:cs typeface="Arial" panose="020B0604020202020204" pitchFamily="34" charset="0"/>
              </a:rPr>
              <a:t>اذا </a:t>
            </a:r>
            <a:r>
              <a:rPr lang="ar-SA" dirty="0">
                <a:latin typeface="Arial" panose="020B0604020202020204" pitchFamily="34" charset="0"/>
                <a:cs typeface="Arial" panose="020B0604020202020204" pitchFamily="34" charset="0"/>
              </a:rPr>
              <a:t>اخترنا رقم اساس معين للمؤشر في تاريخ </a:t>
            </a:r>
            <a:r>
              <a:rPr lang="ar-SA" dirty="0" smtClean="0">
                <a:latin typeface="Arial" panose="020B0604020202020204" pitchFamily="34" charset="0"/>
                <a:cs typeface="Arial" panose="020B0604020202020204" pitchFamily="34" charset="0"/>
              </a:rPr>
              <a:t>الأساس</a:t>
            </a:r>
          </a:p>
          <a:p>
            <a:pPr marL="68580" lvl="0" indent="0">
              <a:buNone/>
            </a:pPr>
            <a:r>
              <a:rPr lang="ar-SA" sz="2400" dirty="0" smtClean="0">
                <a:latin typeface="Arial" panose="020B0604020202020204" pitchFamily="34" charset="0"/>
                <a:cs typeface="Arial" panose="020B0604020202020204" pitchFamily="34" charset="0"/>
              </a:rPr>
              <a:t>	القاسم </a:t>
            </a:r>
            <a:r>
              <a:rPr lang="ar-SA" sz="2400" dirty="0">
                <a:latin typeface="Arial" panose="020B0604020202020204" pitchFamily="34" charset="0"/>
                <a:cs typeface="Arial" panose="020B0604020202020204" pitchFamily="34" charset="0"/>
              </a:rPr>
              <a:t>في تاريخ الاساس = القيمة الراسمالية / رقم الاساس</a:t>
            </a:r>
            <a:endParaRPr lang="en-US" sz="2400" dirty="0">
              <a:latin typeface="Arial" panose="020B0604020202020204" pitchFamily="34" charset="0"/>
              <a:cs typeface="Arial" panose="020B0604020202020204" pitchFamily="34" charset="0"/>
            </a:endParaRPr>
          </a:p>
          <a:p>
            <a:endParaRPr lang="ar-SA" dirty="0"/>
          </a:p>
        </p:txBody>
      </p:sp>
      <p:cxnSp>
        <p:nvCxnSpPr>
          <p:cNvPr id="5" name="Straight Arrow Connector 4"/>
          <p:cNvCxnSpPr/>
          <p:nvPr/>
        </p:nvCxnSpPr>
        <p:spPr>
          <a:xfrm flipH="1">
            <a:off x="6948264" y="3573016"/>
            <a:ext cx="504056" cy="0"/>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6948264" y="4437112"/>
            <a:ext cx="504056" cy="0"/>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73696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29128"/>
          </a:xfrm>
        </p:spPr>
        <p:txBody>
          <a:bodyPr>
            <a:noAutofit/>
          </a:bodyPr>
          <a:lstStyle/>
          <a:p>
            <a:pPr algn="r"/>
            <a:r>
              <a:rPr lang="ar-SA" sz="2400" b="1" u="sng" dirty="0">
                <a:latin typeface="Arial" panose="020B0604020202020204" pitchFamily="34" charset="0"/>
                <a:cs typeface="Arial" panose="020B0604020202020204" pitchFamily="34" charset="0"/>
              </a:rPr>
              <a:t>مثال 3 </a:t>
            </a:r>
            <a:r>
              <a:rPr lang="ar-SA" sz="2400" b="1" u="sng" dirty="0" smtClean="0">
                <a:latin typeface="Arial" panose="020B0604020202020204" pitchFamily="34" charset="0"/>
                <a:cs typeface="Arial" panose="020B0604020202020204" pitchFamily="34" charset="0"/>
              </a:rPr>
              <a:t>:</a:t>
            </a:r>
            <a:endParaRPr lang="ar-SA" sz="2400"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99592" y="1844824"/>
            <a:ext cx="7344816" cy="4248472"/>
          </a:xfrm>
        </p:spPr>
        <p:txBody>
          <a:bodyPr>
            <a:normAutofit/>
          </a:bodyPr>
          <a:lstStyle/>
          <a:p>
            <a:pPr marL="68580" indent="0">
              <a:buNone/>
            </a:pPr>
            <a:r>
              <a:rPr lang="ar-SA" sz="2600" dirty="0">
                <a:latin typeface="Arial" panose="020B0604020202020204" pitchFamily="34" charset="0"/>
                <a:cs typeface="Arial" panose="020B0604020202020204" pitchFamily="34" charset="0"/>
              </a:rPr>
              <a:t>نفس مثال 2 بالفرضيات التالية </a:t>
            </a:r>
            <a:r>
              <a:rPr lang="ar-SA" sz="2600" dirty="0" smtClean="0">
                <a:latin typeface="Arial" panose="020B0604020202020204" pitchFamily="34" charset="0"/>
                <a:cs typeface="Arial" panose="020B0604020202020204" pitchFamily="34" charset="0"/>
              </a:rPr>
              <a:t>:</a:t>
            </a:r>
            <a:r>
              <a:rPr lang="en-US" sz="2600" dirty="0">
                <a:latin typeface="Arial" panose="020B0604020202020204" pitchFamily="34" charset="0"/>
                <a:cs typeface="Arial" panose="020B0604020202020204" pitchFamily="34" charset="0"/>
              </a:rPr>
              <a:t/>
            </a:r>
            <a:br>
              <a:rPr lang="en-US" sz="2600" dirty="0">
                <a:latin typeface="Arial" panose="020B0604020202020204" pitchFamily="34" charset="0"/>
                <a:cs typeface="Arial" panose="020B0604020202020204" pitchFamily="34" charset="0"/>
              </a:rPr>
            </a:br>
            <a:r>
              <a:rPr lang="ar-SA" sz="2600" dirty="0" smtClean="0">
                <a:latin typeface="Arial" panose="020B0604020202020204" pitchFamily="34" charset="0"/>
                <a:cs typeface="Arial" panose="020B0604020202020204" pitchFamily="34" charset="0"/>
              </a:rPr>
              <a:t>- تاريخ </a:t>
            </a:r>
            <a:r>
              <a:rPr lang="ar-SA" sz="2600" dirty="0">
                <a:latin typeface="Arial" panose="020B0604020202020204" pitchFamily="34" charset="0"/>
                <a:cs typeface="Arial" panose="020B0604020202020204" pitchFamily="34" charset="0"/>
              </a:rPr>
              <a:t>الافتتاح للتداول </a:t>
            </a:r>
            <a:r>
              <a:rPr lang="ar-SA" sz="2600" dirty="0" smtClean="0">
                <a:latin typeface="Arial" panose="020B0604020202020204" pitchFamily="34" charset="0"/>
                <a:cs typeface="Arial" panose="020B0604020202020204" pitchFamily="34" charset="0"/>
              </a:rPr>
              <a:t>يعتبر </a:t>
            </a:r>
            <a:r>
              <a:rPr lang="ar-SA" sz="2600" dirty="0">
                <a:latin typeface="Arial" panose="020B0604020202020204" pitchFamily="34" charset="0"/>
                <a:cs typeface="Arial" panose="020B0604020202020204" pitchFamily="34" charset="0"/>
              </a:rPr>
              <a:t>تاريخ </a:t>
            </a:r>
            <a:r>
              <a:rPr lang="ar-SA" sz="2600" dirty="0" smtClean="0">
                <a:latin typeface="Arial" panose="020B0604020202020204" pitchFamily="34" charset="0"/>
                <a:cs typeface="Arial" panose="020B0604020202020204" pitchFamily="34" charset="0"/>
              </a:rPr>
              <a:t>الاساس.</a:t>
            </a:r>
            <a:r>
              <a:rPr lang="en-US" sz="2600" dirty="0">
                <a:latin typeface="Arial" panose="020B0604020202020204" pitchFamily="34" charset="0"/>
                <a:cs typeface="Arial" panose="020B0604020202020204" pitchFamily="34" charset="0"/>
              </a:rPr>
              <a:t/>
            </a:r>
            <a:br>
              <a:rPr lang="en-US" sz="2600" dirty="0">
                <a:latin typeface="Arial" panose="020B0604020202020204" pitchFamily="34" charset="0"/>
                <a:cs typeface="Arial" panose="020B0604020202020204" pitchFamily="34" charset="0"/>
              </a:rPr>
            </a:br>
            <a:r>
              <a:rPr lang="ar-SA" sz="2600" dirty="0" smtClean="0">
                <a:latin typeface="Arial" panose="020B0604020202020204" pitchFamily="34" charset="0"/>
                <a:cs typeface="Arial" panose="020B0604020202020204" pitchFamily="34" charset="0"/>
              </a:rPr>
              <a:t>- ان </a:t>
            </a:r>
            <a:r>
              <a:rPr lang="ar-SA" sz="2600" dirty="0">
                <a:latin typeface="Arial" panose="020B0604020202020204" pitchFamily="34" charset="0"/>
                <a:cs typeface="Arial" panose="020B0604020202020204" pitchFamily="34" charset="0"/>
              </a:rPr>
              <a:t>رقم الاساس الذي تم اختياره </a:t>
            </a:r>
            <a:r>
              <a:rPr lang="ar-SA" sz="2600" dirty="0" smtClean="0">
                <a:latin typeface="Arial" panose="020B0604020202020204" pitchFamily="34" charset="0"/>
                <a:cs typeface="Arial" panose="020B0604020202020204" pitchFamily="34" charset="0"/>
              </a:rPr>
              <a:t>بوصفه </a:t>
            </a:r>
            <a:r>
              <a:rPr lang="ar-SA" sz="2600" dirty="0">
                <a:latin typeface="Arial" panose="020B0604020202020204" pitchFamily="34" charset="0"/>
                <a:cs typeface="Arial" panose="020B0604020202020204" pitchFamily="34" charset="0"/>
              </a:rPr>
              <a:t>مؤشر للاوراق المالية المقيدة في السوق الافتراضية المستخدم</a:t>
            </a:r>
            <a:r>
              <a:rPr lang="ar-SA" sz="2600" dirty="0" smtClean="0">
                <a:latin typeface="Arial" panose="020B0604020202020204" pitchFamily="34" charset="0"/>
                <a:cs typeface="Arial" panose="020B0604020202020204" pitchFamily="34" charset="0"/>
              </a:rPr>
              <a:t> </a:t>
            </a:r>
            <a:r>
              <a:rPr lang="ar-SA" sz="2600" dirty="0">
                <a:latin typeface="Arial" panose="020B0604020202020204" pitchFamily="34" charset="0"/>
                <a:cs typeface="Arial" panose="020B0604020202020204" pitchFamily="34" charset="0"/>
              </a:rPr>
              <a:t>هو الرقم </a:t>
            </a:r>
            <a:r>
              <a:rPr lang="ar-SA" sz="2600" dirty="0" smtClean="0">
                <a:latin typeface="Arial" panose="020B0604020202020204" pitchFamily="34" charset="0"/>
                <a:cs typeface="Arial" panose="020B0604020202020204" pitchFamily="34" charset="0"/>
              </a:rPr>
              <a:t>1000</a:t>
            </a:r>
          </a:p>
          <a:p>
            <a:pPr>
              <a:buFontTx/>
              <a:buChar char="-"/>
            </a:pPr>
            <a:r>
              <a:rPr lang="ar-SA" sz="2600" dirty="0" smtClean="0">
                <a:latin typeface="Arial" panose="020B0604020202020204" pitchFamily="34" charset="0"/>
                <a:cs typeface="Arial" panose="020B0604020202020204" pitchFamily="34" charset="0"/>
              </a:rPr>
              <a:t>رقم </a:t>
            </a:r>
            <a:r>
              <a:rPr lang="ar-SA" sz="2600" dirty="0">
                <a:latin typeface="Arial" panose="020B0604020202020204" pitchFamily="34" charset="0"/>
                <a:cs typeface="Arial" panose="020B0604020202020204" pitchFamily="34" charset="0"/>
              </a:rPr>
              <a:t>الاساس سوف يعكس مؤشر الاسهم في تاريخ الافتتاح</a:t>
            </a:r>
            <a:r>
              <a:rPr lang="ar-SA" sz="2600" dirty="0" smtClean="0">
                <a:latin typeface="Arial" panose="020B0604020202020204" pitchFamily="34" charset="0"/>
                <a:cs typeface="Arial" panose="020B0604020202020204" pitchFamily="34" charset="0"/>
              </a:rPr>
              <a:t>.</a:t>
            </a:r>
          </a:p>
          <a:p>
            <a:pPr>
              <a:buFontTx/>
              <a:buChar char="-"/>
            </a:pPr>
            <a:r>
              <a:rPr lang="ar-SA" sz="2600" dirty="0" smtClean="0">
                <a:latin typeface="Arial" panose="020B0604020202020204" pitchFamily="34" charset="0"/>
                <a:cs typeface="Arial" panose="020B0604020202020204" pitchFamily="34" charset="0"/>
              </a:rPr>
              <a:t>باستخدام القيمة الرأسمالية في تاريخ الإفتتاح القاسم سيكون:</a:t>
            </a:r>
          </a:p>
          <a:p>
            <a:pPr>
              <a:buFontTx/>
              <a:buChar char="-"/>
            </a:pPr>
            <a:r>
              <a:rPr lang="ar-SA" sz="2600" dirty="0" smtClean="0">
                <a:latin typeface="Arial" panose="020B0604020202020204" pitchFamily="34" charset="0"/>
                <a:cs typeface="Arial" panose="020B0604020202020204" pitchFamily="34" charset="0"/>
              </a:rPr>
              <a:t>القاسم = القيمة الرأسمالية في تاريخ الإفتتاح / رقم الأساس</a:t>
            </a:r>
          </a:p>
          <a:p>
            <a:pPr marL="68580" indent="0">
              <a:buNone/>
            </a:pPr>
            <a:r>
              <a:rPr lang="ar-SA" sz="2600" dirty="0" smtClean="0">
                <a:latin typeface="Arial" panose="020B0604020202020204" pitchFamily="34" charset="0"/>
                <a:cs typeface="Arial" panose="020B0604020202020204" pitchFamily="34" charset="0"/>
              </a:rPr>
              <a:t>	= </a:t>
            </a:r>
            <a:r>
              <a:rPr lang="ar-SA" sz="2600" dirty="0">
                <a:latin typeface="Arial" panose="020B0604020202020204" pitchFamily="34" charset="0"/>
                <a:cs typeface="Arial" panose="020B0604020202020204" pitchFamily="34" charset="0"/>
              </a:rPr>
              <a:t>4.550.000 / 1000 = 4550</a:t>
            </a:r>
            <a:endParaRPr lang="en-US" sz="2600" dirty="0">
              <a:latin typeface="Arial" panose="020B0604020202020204" pitchFamily="34" charset="0"/>
              <a:cs typeface="Arial" panose="020B0604020202020204" pitchFamily="34" charset="0"/>
            </a:endParaRPr>
          </a:p>
          <a:p>
            <a:pPr>
              <a:buFontTx/>
              <a:buChar char="-"/>
            </a:pPr>
            <a:endParaRPr lang="ar-SA" dirty="0"/>
          </a:p>
        </p:txBody>
      </p:sp>
    </p:spTree>
    <p:extLst>
      <p:ext uri="{BB962C8B-B14F-4D97-AF65-F5344CB8AC3E}">
        <p14:creationId xmlns:p14="http://schemas.microsoft.com/office/powerpoint/2010/main" val="10596416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124744"/>
            <a:ext cx="7272924" cy="4464496"/>
          </a:xfrm>
        </p:spPr>
        <p:txBody>
          <a:bodyPr/>
          <a:lstStyle/>
          <a:p>
            <a:pPr marL="68580" lvl="0" indent="0">
              <a:buNone/>
            </a:pPr>
            <a:r>
              <a:rPr lang="ar-SA" dirty="0">
                <a:latin typeface="Arial" panose="020B0604020202020204" pitchFamily="34" charset="0"/>
                <a:cs typeface="Arial" panose="020B0604020202020204" pitchFamily="34" charset="0"/>
              </a:rPr>
              <a:t>المؤشر في تاريخ الإفتتاح هو 1000 نقطة</a:t>
            </a:r>
            <a:endParaRPr lang="en-US" dirty="0">
              <a:latin typeface="Arial" panose="020B0604020202020204" pitchFamily="34" charset="0"/>
              <a:cs typeface="Arial" panose="020B0604020202020204" pitchFamily="34" charset="0"/>
            </a:endParaRPr>
          </a:p>
          <a:p>
            <a:pPr lvl="0">
              <a:buFontTx/>
              <a:buChar char="-"/>
            </a:pPr>
            <a:r>
              <a:rPr lang="ar-SA" dirty="0" smtClean="0">
                <a:latin typeface="Arial" panose="020B0604020202020204" pitchFamily="34" charset="0"/>
                <a:cs typeface="Arial" panose="020B0604020202020204" pitchFamily="34" charset="0"/>
              </a:rPr>
              <a:t>وهذا </a:t>
            </a:r>
            <a:r>
              <a:rPr lang="ar-SA" dirty="0">
                <a:latin typeface="Arial" panose="020B0604020202020204" pitchFamily="34" charset="0"/>
                <a:cs typeface="Arial" panose="020B0604020202020204" pitchFamily="34" charset="0"/>
              </a:rPr>
              <a:t>القاسم سيستخدم في حساب المؤشر في أي تاريخ لاحق طلما ظلت التركيبة الرئيسية للمؤشر المتمثلة في عدد الأوراق المستخدمة في حساب المؤشر وعدد الأسهم لكل ورقة دون تغيير</a:t>
            </a:r>
            <a:r>
              <a:rPr lang="ar-SA" dirty="0" smtClean="0">
                <a:latin typeface="Arial" panose="020B0604020202020204" pitchFamily="34" charset="0"/>
                <a:cs typeface="Arial" panose="020B0604020202020204" pitchFamily="34" charset="0"/>
              </a:rPr>
              <a:t>.</a:t>
            </a:r>
          </a:p>
          <a:p>
            <a:pPr lvl="0">
              <a:buFontTx/>
              <a:buChar char="-"/>
            </a:pPr>
            <a:r>
              <a:rPr lang="ar-SA" dirty="0" smtClean="0">
                <a:latin typeface="Arial" panose="020B0604020202020204" pitchFamily="34" charset="0"/>
                <a:cs typeface="Arial" panose="020B0604020202020204" pitchFamily="34" charset="0"/>
              </a:rPr>
              <a:t>المؤشر في تاريخ الإغلاق (الأثنين) </a:t>
            </a:r>
          </a:p>
          <a:p>
            <a:pPr marL="68580" indent="0">
              <a:buNone/>
            </a:pPr>
            <a:r>
              <a:rPr lang="ar-SA" dirty="0" smtClean="0">
                <a:latin typeface="Arial" panose="020B0604020202020204" pitchFamily="34" charset="0"/>
                <a:cs typeface="Arial" panose="020B0604020202020204" pitchFamily="34" charset="0"/>
              </a:rPr>
              <a:t>		 </a:t>
            </a:r>
            <a:r>
              <a:rPr lang="ar-SA" dirty="0">
                <a:latin typeface="Arial" panose="020B0604020202020204" pitchFamily="34" charset="0"/>
                <a:cs typeface="Arial" panose="020B0604020202020204" pitchFamily="34" charset="0"/>
              </a:rPr>
              <a:t>= القيمة الراسمالية في تاريخ </a:t>
            </a:r>
            <a:r>
              <a:rPr lang="ar-SA" dirty="0" smtClean="0">
                <a:latin typeface="Arial" panose="020B0604020202020204" pitchFamily="34" charset="0"/>
                <a:cs typeface="Arial" panose="020B0604020202020204" pitchFamily="34" charset="0"/>
              </a:rPr>
              <a:t>الإغلاق </a:t>
            </a: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القاسم</a:t>
            </a:r>
          </a:p>
          <a:p>
            <a:pPr marL="68580" indent="0">
              <a:buNone/>
            </a:pP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	= 4.640.000 / 4550 = 1019.7 نقطة</a:t>
            </a:r>
          </a:p>
          <a:p>
            <a:pPr>
              <a:buFontTx/>
              <a:buChar char="-"/>
            </a:pPr>
            <a:r>
              <a:rPr lang="ar-SA" dirty="0" smtClean="0">
                <a:latin typeface="Arial" panose="020B0604020202020204" pitchFamily="34" charset="0"/>
                <a:cs typeface="Arial" panose="020B0604020202020204" pitchFamily="34" charset="0"/>
              </a:rPr>
              <a:t>هذه النتيجة تعني:</a:t>
            </a:r>
          </a:p>
          <a:p>
            <a:pPr>
              <a:buFontTx/>
              <a:buChar char="-"/>
            </a:pPr>
            <a:r>
              <a:rPr lang="ar-SA" dirty="0" smtClean="0">
                <a:latin typeface="Arial" panose="020B0604020202020204" pitchFamily="34" charset="0"/>
                <a:cs typeface="Arial" panose="020B0604020202020204" pitchFamily="34" charset="0"/>
              </a:rPr>
              <a:t>مؤشر الأسعار ارتفع 19,7 نقطة (1019,7 – 1000)</a:t>
            </a:r>
          </a:p>
          <a:p>
            <a:pPr>
              <a:buFontTx/>
              <a:buChar char="-"/>
            </a:pPr>
            <a:r>
              <a:rPr lang="ar-SA" dirty="0" smtClean="0">
                <a:latin typeface="Arial" panose="020B0604020202020204" pitchFamily="34" charset="0"/>
                <a:cs typeface="Arial" panose="020B0604020202020204" pitchFamily="34" charset="0"/>
              </a:rPr>
              <a:t>نسبة الإرتفاع تعادل 1,97% (19,7 / 1000)</a:t>
            </a:r>
            <a:endParaRPr lang="en-US" dirty="0">
              <a:latin typeface="Arial" panose="020B0604020202020204" pitchFamily="34" charset="0"/>
              <a:cs typeface="Arial" panose="020B0604020202020204" pitchFamily="34" charset="0"/>
            </a:endParaRPr>
          </a:p>
          <a:p>
            <a:pPr lvl="0">
              <a:buFontTx/>
              <a:buChar char="-"/>
            </a:pPr>
            <a:endParaRPr lang="en-US" dirty="0">
              <a:latin typeface="Arial" panose="020B0604020202020204" pitchFamily="34" charset="0"/>
              <a:cs typeface="Arial" panose="020B0604020202020204" pitchFamily="34" charset="0"/>
            </a:endParaRPr>
          </a:p>
          <a:p>
            <a:pPr marL="68580" indent="0">
              <a:buNone/>
            </a:pPr>
            <a:endParaRPr lang="ar-S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69422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6768870" cy="1143000"/>
          </a:xfrm>
        </p:spPr>
        <p:txBody>
          <a:bodyPr>
            <a:normAutofit/>
          </a:bodyPr>
          <a:lstStyle/>
          <a:p>
            <a:pPr algn="r"/>
            <a:r>
              <a:rPr lang="ar-SA" sz="2600" dirty="0" smtClean="0">
                <a:latin typeface="Arial" panose="020B0604020202020204" pitchFamily="34" charset="0"/>
                <a:cs typeface="Arial" panose="020B0604020202020204" pitchFamily="34" charset="0"/>
              </a:rPr>
              <a:t>هل تختلف طريقة حساب المؤشر باستخدام القاسم عن طريقة حساب المؤشر باستخدام المتوسط المرجح بالكميات ؟</a:t>
            </a:r>
            <a:endParaRPr lang="ar-SA" sz="2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15616" y="2348880"/>
            <a:ext cx="7344816" cy="3508977"/>
          </a:xfrm>
        </p:spPr>
        <p:txBody>
          <a:bodyPr/>
          <a:lstStyle/>
          <a:p>
            <a:pPr marL="640080" lvl="2" indent="0">
              <a:buNone/>
            </a:pPr>
            <a:r>
              <a:rPr lang="ar-SA" sz="2400" dirty="0" smtClean="0">
                <a:latin typeface="Arial" panose="020B0604020202020204" pitchFamily="34" charset="0"/>
                <a:cs typeface="Arial" panose="020B0604020202020204" pitchFamily="34" charset="0"/>
              </a:rPr>
              <a:t>النتيجة واحدة في الحالتين</a:t>
            </a:r>
          </a:p>
          <a:p>
            <a:pPr marL="640080" lvl="2" indent="0">
              <a:buNone/>
            </a:pPr>
            <a:r>
              <a:rPr lang="ar-SA" sz="2400" dirty="0" smtClean="0">
                <a:latin typeface="Arial" panose="020B0604020202020204" pitchFamily="34" charset="0"/>
                <a:cs typeface="Arial" panose="020B0604020202020204" pitchFamily="34" charset="0"/>
              </a:rPr>
              <a:t>المؤشر هو متوسط مرجح بالكميات لعينة من الأوراق المالية المقيدة في السوق، واستخدام القاسم بدلا من الكميات المرجحة ماهو الا عملية حسابية الغرض منها تبسيط عملية حساب المؤشر.</a:t>
            </a:r>
          </a:p>
          <a:p>
            <a:pPr marL="640080" lvl="2" indent="0">
              <a:buNone/>
            </a:pPr>
            <a:endParaRPr lang="ar-SA" sz="900" dirty="0" smtClean="0">
              <a:latin typeface="Arial" panose="020B0604020202020204" pitchFamily="34" charset="0"/>
              <a:cs typeface="Arial" panose="020B0604020202020204" pitchFamily="34" charset="0"/>
            </a:endParaRPr>
          </a:p>
          <a:p>
            <a:pPr>
              <a:buFont typeface="Wingdings" panose="05000000000000000000" pitchFamily="2" charset="2"/>
              <a:buChar char="q"/>
            </a:pPr>
            <a:r>
              <a:rPr lang="ar-SA" dirty="0" smtClean="0">
                <a:latin typeface="Arial" panose="020B0604020202020204" pitchFamily="34" charset="0"/>
                <a:cs typeface="Arial" panose="020B0604020202020204" pitchFamily="34" charset="0"/>
              </a:rPr>
              <a:t>أي تغيير في هيكل المؤشر سواء من حيث عدد الأوراق التي تدخل في حساب المؤشر أو من حيث كمية الأسهم المقيدة لكل ورقة مالية، هذا يعني وجوب ادخال تعديلات معينة على آلية حساب المؤشر.</a:t>
            </a:r>
            <a:endParaRPr lang="ar-S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39396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200" u="sng" dirty="0">
                <a:latin typeface="Arial" panose="020B0604020202020204" pitchFamily="34" charset="0"/>
                <a:cs typeface="Arial" panose="020B0604020202020204" pitchFamily="34" charset="0"/>
              </a:rPr>
              <a:t>التعديلات التي تجري على المؤشر : </a:t>
            </a:r>
          </a:p>
        </p:txBody>
      </p:sp>
      <p:sp>
        <p:nvSpPr>
          <p:cNvPr id="3" name="Content Placeholder 2"/>
          <p:cNvSpPr>
            <a:spLocks noGrp="1"/>
          </p:cNvSpPr>
          <p:nvPr>
            <p:ph idx="1"/>
          </p:nvPr>
        </p:nvSpPr>
        <p:spPr/>
        <p:txBody>
          <a:bodyPr/>
          <a:lstStyle/>
          <a:p>
            <a:pPr marL="68580" indent="0">
              <a:buNone/>
            </a:pPr>
            <a:r>
              <a:rPr lang="ar-SA" sz="2600" dirty="0" smtClean="0">
                <a:latin typeface="Arial" panose="020B0604020202020204" pitchFamily="34" charset="0"/>
                <a:cs typeface="Arial" panose="020B0604020202020204" pitchFamily="34" charset="0"/>
              </a:rPr>
              <a:t>يجب </a:t>
            </a:r>
            <a:r>
              <a:rPr lang="ar-SA" sz="2600" dirty="0">
                <a:latin typeface="Arial" panose="020B0604020202020204" pitchFamily="34" charset="0"/>
                <a:cs typeface="Arial" panose="020B0604020202020204" pitchFamily="34" charset="0"/>
              </a:rPr>
              <a:t>اجراء تعديلات على المؤشر اذا حدث تغيير في : </a:t>
            </a:r>
            <a:endParaRPr lang="en-US" sz="2600" dirty="0">
              <a:latin typeface="Arial" panose="020B0604020202020204" pitchFamily="34" charset="0"/>
              <a:cs typeface="Arial" panose="020B0604020202020204" pitchFamily="34" charset="0"/>
            </a:endParaRPr>
          </a:p>
          <a:p>
            <a:pPr marL="525780" lvl="0" indent="-457200">
              <a:buFont typeface="+mj-lt"/>
              <a:buAutoNum type="arabicPeriod"/>
            </a:pPr>
            <a:r>
              <a:rPr lang="ar-SA" sz="2600" dirty="0">
                <a:latin typeface="Arial" panose="020B0604020202020204" pitchFamily="34" charset="0"/>
                <a:cs typeface="Arial" panose="020B0604020202020204" pitchFamily="34" charset="0"/>
              </a:rPr>
              <a:t>عدد الشركات.</a:t>
            </a:r>
            <a:endParaRPr lang="en-US" sz="2600" dirty="0">
              <a:latin typeface="Arial" panose="020B0604020202020204" pitchFamily="34" charset="0"/>
              <a:cs typeface="Arial" panose="020B0604020202020204" pitchFamily="34" charset="0"/>
            </a:endParaRPr>
          </a:p>
          <a:p>
            <a:pPr marL="525780" lvl="0" indent="-457200">
              <a:buFont typeface="+mj-lt"/>
              <a:buAutoNum type="arabicPeriod"/>
            </a:pPr>
            <a:r>
              <a:rPr lang="ar-SA" sz="2600" dirty="0">
                <a:latin typeface="Arial" panose="020B0604020202020204" pitchFamily="34" charset="0"/>
                <a:cs typeface="Arial" panose="020B0604020202020204" pitchFamily="34" charset="0"/>
              </a:rPr>
              <a:t>كمية الاسهم.</a:t>
            </a:r>
            <a:endParaRPr lang="en-US" sz="2600" dirty="0">
              <a:latin typeface="Arial" panose="020B0604020202020204" pitchFamily="34" charset="0"/>
              <a:cs typeface="Arial" panose="020B0604020202020204" pitchFamily="34" charset="0"/>
            </a:endParaRPr>
          </a:p>
          <a:p>
            <a:endParaRPr lang="ar-SA" dirty="0"/>
          </a:p>
        </p:txBody>
      </p:sp>
    </p:spTree>
    <p:extLst>
      <p:ext uri="{BB962C8B-B14F-4D97-AF65-F5344CB8AC3E}">
        <p14:creationId xmlns:p14="http://schemas.microsoft.com/office/powerpoint/2010/main" val="14442545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764704"/>
            <a:ext cx="7024744" cy="601136"/>
          </a:xfrm>
        </p:spPr>
        <p:txBody>
          <a:bodyPr>
            <a:normAutofit/>
          </a:bodyPr>
          <a:lstStyle/>
          <a:p>
            <a:pPr algn="r"/>
            <a:r>
              <a:rPr lang="ar-SA" sz="2800" u="sng" dirty="0">
                <a:latin typeface="Arial" panose="020B0604020202020204" pitchFamily="34" charset="0"/>
                <a:cs typeface="Arial" panose="020B0604020202020204" pitchFamily="34" charset="0"/>
              </a:rPr>
              <a:t>اولاً : تغيير عدد </a:t>
            </a:r>
            <a:r>
              <a:rPr lang="ar-SA" sz="2800" u="sng" dirty="0" smtClean="0">
                <a:latin typeface="Arial" panose="020B0604020202020204" pitchFamily="34" charset="0"/>
                <a:cs typeface="Arial" panose="020B0604020202020204" pitchFamily="34" charset="0"/>
              </a:rPr>
              <a:t>الشركات</a:t>
            </a:r>
            <a:endParaRPr lang="ar-SA" sz="28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55576" y="1412776"/>
            <a:ext cx="7776864" cy="4896544"/>
          </a:xfrm>
        </p:spPr>
        <p:txBody>
          <a:bodyPr>
            <a:noAutofit/>
          </a:bodyPr>
          <a:lstStyle/>
          <a:p>
            <a:pPr marL="68580" indent="0">
              <a:buNone/>
            </a:pPr>
            <a:r>
              <a:rPr lang="ar-SA" dirty="0">
                <a:latin typeface="Arial" panose="020B0604020202020204" pitchFamily="34" charset="0"/>
                <a:cs typeface="Arial" panose="020B0604020202020204" pitchFamily="34" charset="0"/>
              </a:rPr>
              <a:t>في حال ادراج شركة جديدة أو حذف شركة اخرى يلزم اجراء تعديلات </a:t>
            </a:r>
            <a:r>
              <a:rPr lang="ar-SA" dirty="0" smtClean="0">
                <a:latin typeface="Arial" panose="020B0604020202020204" pitchFamily="34" charset="0"/>
                <a:cs typeface="Arial" panose="020B0604020202020204" pitchFamily="34" charset="0"/>
              </a:rPr>
              <a:t>على قاسم المؤشر على </a:t>
            </a:r>
            <a:r>
              <a:rPr lang="ar-SA" dirty="0">
                <a:latin typeface="Arial" panose="020B0604020202020204" pitchFamily="34" charset="0"/>
                <a:cs typeface="Arial" panose="020B0604020202020204" pitchFamily="34" charset="0"/>
              </a:rPr>
              <a:t>النحو التالي</a:t>
            </a:r>
            <a:r>
              <a:rPr lang="ar-SA" dirty="0" smtClean="0">
                <a:latin typeface="Arial" panose="020B0604020202020204" pitchFamily="34" charset="0"/>
                <a:cs typeface="Arial" panose="020B0604020202020204" pitchFamily="34" charset="0"/>
              </a:rPr>
              <a:t>:</a:t>
            </a:r>
          </a:p>
          <a:p>
            <a:pPr marL="68580" indent="0">
              <a:buNone/>
            </a:pPr>
            <a:r>
              <a:rPr lang="ar-SA" dirty="0" smtClean="0">
                <a:latin typeface="Arial" panose="020B0604020202020204" pitchFamily="34" charset="0"/>
                <a:cs typeface="Arial" panose="020B0604020202020204" pitchFamily="34" charset="0"/>
              </a:rPr>
              <a:t>1- حساب القيمة الرأسمالية لأسهم الشركة المضافة (أو المستبعدة)، وذلك بضرب عدد أسهم الشركة في آخر سعر للسهم قبل تاريخ إدراج (أو حذف) تلك الشركة للمؤشر (أو من المؤشر).</a:t>
            </a:r>
          </a:p>
          <a:p>
            <a:pPr marL="68580" indent="0">
              <a:buNone/>
            </a:pPr>
            <a:r>
              <a:rPr lang="ar-SA" dirty="0" smtClean="0">
                <a:latin typeface="Arial" panose="020B0604020202020204" pitchFamily="34" charset="0"/>
                <a:cs typeface="Arial" panose="020B0604020202020204" pitchFamily="34" charset="0"/>
              </a:rPr>
              <a:t>2- إضافة (طرح) القيمة الرأسمالية المحسوبة في الخطوة الأولى إلى (من) القيمة الرأسمالية للشركات المستخدمة في حساب المؤشر في آخر تاريخ لحساب المؤشر قبل الإضافة (الحذف).</a:t>
            </a:r>
          </a:p>
          <a:p>
            <a:pPr marL="68580" indent="0">
              <a:buNone/>
            </a:pPr>
            <a:r>
              <a:rPr lang="ar-SA" dirty="0" smtClean="0">
                <a:latin typeface="Arial" panose="020B0604020202020204" pitchFamily="34" charset="0"/>
                <a:cs typeface="Arial" panose="020B0604020202020204" pitchFamily="34" charset="0"/>
              </a:rPr>
              <a:t>3- تثبيت المؤشر المحسوب في التاريخ السابق على الإضافة (الحذف) على ماهو عليه دون أي تغيير.</a:t>
            </a:r>
          </a:p>
          <a:p>
            <a:pPr marL="68580" indent="0">
              <a:buNone/>
            </a:pPr>
            <a:r>
              <a:rPr lang="ar-SA" dirty="0" smtClean="0">
                <a:latin typeface="Arial" panose="020B0604020202020204" pitchFamily="34" charset="0"/>
                <a:cs typeface="Arial" panose="020B0604020202020204" pitchFamily="34" charset="0"/>
              </a:rPr>
              <a:t>4- حساب القاسم الجديد:</a:t>
            </a:r>
          </a:p>
          <a:p>
            <a:pPr marL="68580" indent="0">
              <a:buNone/>
            </a:pPr>
            <a:r>
              <a:rPr lang="ar-SA" dirty="0" smtClean="0">
                <a:latin typeface="Arial" panose="020B0604020202020204" pitchFamily="34" charset="0"/>
                <a:cs typeface="Arial" panose="020B0604020202020204" pitchFamily="34" charset="0"/>
              </a:rPr>
              <a:t>القاسم الجديد = القيمة الرأسمالية المعدلة (2) ÷ المؤشر (3)</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1134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0072" y="1268760"/>
            <a:ext cx="3064186" cy="529128"/>
          </a:xfrm>
        </p:spPr>
        <p:txBody>
          <a:bodyPr>
            <a:normAutofit/>
          </a:bodyPr>
          <a:lstStyle/>
          <a:p>
            <a:pPr algn="r"/>
            <a:r>
              <a:rPr lang="ar-SA" sz="2400" dirty="0" smtClean="0">
                <a:latin typeface="Arial" panose="020B0604020202020204" pitchFamily="34" charset="0"/>
                <a:cs typeface="Arial" panose="020B0604020202020204" pitchFamily="34" charset="0"/>
              </a:rPr>
              <a:t>اليوم التالي</a:t>
            </a:r>
            <a:endParaRPr lang="ar-SA"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11560" y="1916832"/>
            <a:ext cx="7920880" cy="4059813"/>
          </a:xfrm>
        </p:spPr>
        <p:txBody>
          <a:bodyPr/>
          <a:lstStyle/>
          <a:p>
            <a:pPr marL="68580" indent="0">
              <a:buNone/>
            </a:pPr>
            <a:r>
              <a:rPr lang="ar-SA" dirty="0" smtClean="0">
                <a:latin typeface="Arial" panose="020B0604020202020204" pitchFamily="34" charset="0"/>
                <a:cs typeface="Arial" panose="020B0604020202020204" pitchFamily="34" charset="0"/>
              </a:rPr>
              <a:t>5- حساب القيمة الرأسمالية للشركات (بعد الإضافة أو الإستبعاد) المستخدمة في حساب المؤشر حسب أسعار اليوم الذي يكون فيه تعديل الشركات فاعلا.</a:t>
            </a:r>
          </a:p>
          <a:p>
            <a:pPr marL="68580" indent="0">
              <a:buNone/>
            </a:pPr>
            <a:r>
              <a:rPr lang="ar-SA" dirty="0" smtClean="0">
                <a:latin typeface="Arial" panose="020B0604020202020204" pitchFamily="34" charset="0"/>
                <a:cs typeface="Arial" panose="020B0604020202020204" pitchFamily="34" charset="0"/>
              </a:rPr>
              <a:t>6- حساب المؤشر في ذلك اليوم</a:t>
            </a:r>
          </a:p>
          <a:p>
            <a:pPr marL="68580" indent="0">
              <a:buNone/>
            </a:pPr>
            <a:r>
              <a:rPr lang="ar-SA" dirty="0" smtClean="0">
                <a:latin typeface="Arial" panose="020B0604020202020204" pitchFamily="34" charset="0"/>
                <a:cs typeface="Arial" panose="020B0604020202020204" pitchFamily="34" charset="0"/>
              </a:rPr>
              <a:t>= القيمة الرأسمالية في يوم تفعيل عدد الشركات المعدل (5) ÷ القاسم الجديد (4)</a:t>
            </a:r>
          </a:p>
          <a:p>
            <a:pPr marL="68580" indent="0">
              <a:buNone/>
            </a:pPr>
            <a:r>
              <a:rPr lang="ar-SA" dirty="0" smtClean="0">
                <a:latin typeface="Arial" panose="020B0604020202020204" pitchFamily="34" charset="0"/>
                <a:cs typeface="Arial" panose="020B0604020202020204" pitchFamily="34" charset="0"/>
              </a:rPr>
              <a:t>7- الإستمرار في حساب المؤشر في الأيام الاحقة على أساس القاسم الجديد.</a:t>
            </a:r>
          </a:p>
          <a:p>
            <a:pPr marL="68580" indent="0">
              <a:buNone/>
            </a:pPr>
            <a:endParaRPr lang="ar-S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90375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908720"/>
            <a:ext cx="7024744" cy="601136"/>
          </a:xfrm>
        </p:spPr>
        <p:txBody>
          <a:bodyPr>
            <a:normAutofit/>
          </a:bodyPr>
          <a:lstStyle/>
          <a:p>
            <a:pPr algn="r"/>
            <a:r>
              <a:rPr lang="ar-SA" sz="2600" b="1" dirty="0">
                <a:latin typeface="Arial" panose="020B0604020202020204" pitchFamily="34" charset="0"/>
                <a:cs typeface="Arial" panose="020B0604020202020204" pitchFamily="34" charset="0"/>
              </a:rPr>
              <a:t>مثال </a:t>
            </a:r>
            <a:r>
              <a:rPr lang="ar-SA" sz="2600" b="1" dirty="0" smtClean="0">
                <a:latin typeface="Arial" panose="020B0604020202020204" pitchFamily="34" charset="0"/>
                <a:cs typeface="Arial" panose="020B0604020202020204" pitchFamily="34" charset="0"/>
              </a:rPr>
              <a:t>(4): </a:t>
            </a:r>
            <a:r>
              <a:rPr lang="ar-SA" sz="2600" b="1" dirty="0">
                <a:latin typeface="Arial" panose="020B0604020202020204" pitchFamily="34" charset="0"/>
                <a:cs typeface="Arial" panose="020B0604020202020204" pitchFamily="34" charset="0"/>
              </a:rPr>
              <a:t>نفس </a:t>
            </a:r>
            <a:r>
              <a:rPr lang="ar-SA" sz="2600" b="1" dirty="0" smtClean="0">
                <a:latin typeface="Arial" panose="020B0604020202020204" pitchFamily="34" charset="0"/>
                <a:cs typeface="Arial" panose="020B0604020202020204" pitchFamily="34" charset="0"/>
              </a:rPr>
              <a:t>بيانات المثال السابق بالفرضيات </a:t>
            </a:r>
            <a:r>
              <a:rPr lang="ar-SA" sz="2600" b="1" dirty="0">
                <a:latin typeface="Arial" panose="020B0604020202020204" pitchFamily="34" charset="0"/>
                <a:cs typeface="Arial" panose="020B0604020202020204" pitchFamily="34" charset="0"/>
              </a:rPr>
              <a:t>التالية : </a:t>
            </a:r>
            <a:endParaRPr lang="ar-SA" sz="2600" dirty="0"/>
          </a:p>
        </p:txBody>
      </p:sp>
      <p:sp>
        <p:nvSpPr>
          <p:cNvPr id="3" name="Content Placeholder 2"/>
          <p:cNvSpPr>
            <a:spLocks noGrp="1"/>
          </p:cNvSpPr>
          <p:nvPr>
            <p:ph idx="1"/>
          </p:nvPr>
        </p:nvSpPr>
        <p:spPr>
          <a:xfrm>
            <a:off x="827584" y="1628800"/>
            <a:ext cx="7488832" cy="4392488"/>
          </a:xfrm>
        </p:spPr>
        <p:txBody>
          <a:bodyPr>
            <a:normAutofit/>
          </a:bodyPr>
          <a:lstStyle/>
          <a:p>
            <a:pPr marL="365760" lvl="1" indent="0">
              <a:buNone/>
            </a:pPr>
            <a:r>
              <a:rPr lang="ar-SA" sz="2400" dirty="0" smtClean="0">
                <a:latin typeface="Arial" panose="020B0604020202020204" pitchFamily="34" charset="0"/>
                <a:cs typeface="Arial" panose="020B0604020202020204" pitchFamily="34" charset="0"/>
              </a:rPr>
              <a:t>- القاسم </a:t>
            </a:r>
            <a:r>
              <a:rPr lang="ar-SA" sz="2400" dirty="0">
                <a:latin typeface="Arial" panose="020B0604020202020204" pitchFamily="34" charset="0"/>
                <a:cs typeface="Arial" panose="020B0604020202020204" pitchFamily="34" charset="0"/>
              </a:rPr>
              <a:t>المستخدم 4550</a:t>
            </a:r>
            <a:endParaRPr lang="en-US" sz="2400" dirty="0">
              <a:latin typeface="Arial" panose="020B0604020202020204" pitchFamily="34" charset="0"/>
              <a:cs typeface="Arial" panose="020B0604020202020204" pitchFamily="34" charset="0"/>
            </a:endParaRPr>
          </a:p>
          <a:p>
            <a:pPr marL="365760" lvl="1" indent="0">
              <a:buNone/>
            </a:pPr>
            <a:r>
              <a:rPr lang="ar-SA" sz="2400" dirty="0" smtClean="0">
                <a:latin typeface="Arial" panose="020B0604020202020204" pitchFamily="34" charset="0"/>
                <a:cs typeface="Arial" panose="020B0604020202020204" pitchFamily="34" charset="0"/>
              </a:rPr>
              <a:t>- عدد </a:t>
            </a:r>
            <a:r>
              <a:rPr lang="ar-SA" sz="2400" dirty="0">
                <a:latin typeface="Arial" panose="020B0604020202020204" pitchFamily="34" charset="0"/>
                <a:cs typeface="Arial" panose="020B0604020202020204" pitchFamily="34" charset="0"/>
              </a:rPr>
              <a:t>الشركات الداخلة في حساب المؤشر </a:t>
            </a:r>
            <a:r>
              <a:rPr lang="ar-SA" sz="2400" dirty="0" smtClean="0">
                <a:latin typeface="Arial" panose="020B0604020202020204" pitchFamily="34" charset="0"/>
                <a:cs typeface="Arial" panose="020B0604020202020204" pitchFamily="34" charset="0"/>
              </a:rPr>
              <a:t>3 </a:t>
            </a:r>
            <a:r>
              <a:rPr lang="ar-SA" sz="2400" dirty="0">
                <a:latin typeface="Arial" panose="020B0604020202020204" pitchFamily="34" charset="0"/>
                <a:cs typeface="Arial" panose="020B0604020202020204" pitchFamily="34" charset="0"/>
              </a:rPr>
              <a:t>شركات</a:t>
            </a:r>
            <a:endParaRPr lang="en-US" sz="2400" dirty="0">
              <a:latin typeface="Arial" panose="020B0604020202020204" pitchFamily="34" charset="0"/>
              <a:cs typeface="Arial" panose="020B0604020202020204" pitchFamily="34" charset="0"/>
            </a:endParaRPr>
          </a:p>
          <a:p>
            <a:pPr marL="365760" lvl="1" indent="0">
              <a:buNone/>
            </a:pPr>
            <a:r>
              <a:rPr lang="ar-SA" sz="2400" dirty="0" smtClean="0">
                <a:latin typeface="Arial" panose="020B0604020202020204" pitchFamily="34" charset="0"/>
                <a:cs typeface="Arial" panose="020B0604020202020204" pitchFamily="34" charset="0"/>
              </a:rPr>
              <a:t>- عدد </a:t>
            </a:r>
            <a:r>
              <a:rPr lang="ar-SA" sz="2400" dirty="0">
                <a:latin typeface="Arial" panose="020B0604020202020204" pitchFamily="34" charset="0"/>
                <a:cs typeface="Arial" panose="020B0604020202020204" pitchFamily="34" charset="0"/>
              </a:rPr>
              <a:t>الاسهم المقيدة لكل شركة كما هو بالترتيب 5000 / 20.000 / 10.000</a:t>
            </a:r>
            <a:endParaRPr lang="en-US" sz="2400" dirty="0">
              <a:latin typeface="Arial" panose="020B0604020202020204" pitchFamily="34" charset="0"/>
              <a:cs typeface="Arial" panose="020B0604020202020204" pitchFamily="34" charset="0"/>
            </a:endParaRPr>
          </a:p>
          <a:p>
            <a:pPr marL="365760" lvl="1" indent="0">
              <a:buNone/>
            </a:pPr>
            <a:r>
              <a:rPr lang="ar-SA" sz="2400" dirty="0" smtClean="0">
                <a:latin typeface="Arial" panose="020B0604020202020204" pitchFamily="34" charset="0"/>
                <a:cs typeface="Arial" panose="020B0604020202020204" pitchFamily="34" charset="0"/>
              </a:rPr>
              <a:t>- القيمة </a:t>
            </a:r>
            <a:r>
              <a:rPr lang="ar-SA" sz="2400" dirty="0">
                <a:latin typeface="Arial" panose="020B0604020202020204" pitchFamily="34" charset="0"/>
                <a:cs typeface="Arial" panose="020B0604020202020204" pitchFamily="34" charset="0"/>
              </a:rPr>
              <a:t>الرأسمالية يوم </a:t>
            </a:r>
            <a:r>
              <a:rPr lang="ar-SA" sz="2400" dirty="0" smtClean="0">
                <a:latin typeface="Arial" panose="020B0604020202020204" pitchFamily="34" charset="0"/>
                <a:cs typeface="Arial" panose="020B0604020202020204" pitchFamily="34" charset="0"/>
              </a:rPr>
              <a:t>الإثنين </a:t>
            </a:r>
            <a:r>
              <a:rPr lang="ar-SA" sz="2400" dirty="0">
                <a:latin typeface="Arial" panose="020B0604020202020204" pitchFamily="34" charset="0"/>
                <a:cs typeface="Arial" panose="020B0604020202020204" pitchFamily="34" charset="0"/>
              </a:rPr>
              <a:t>(اخر يوم قبل التعديل) = 4.640.000</a:t>
            </a:r>
            <a:endParaRPr lang="en-US" sz="2400" dirty="0">
              <a:latin typeface="Arial" panose="020B0604020202020204" pitchFamily="34" charset="0"/>
              <a:cs typeface="Arial" panose="020B0604020202020204" pitchFamily="34" charset="0"/>
            </a:endParaRPr>
          </a:p>
          <a:p>
            <a:pPr marL="365760" lvl="1" indent="0">
              <a:buNone/>
            </a:pPr>
            <a:r>
              <a:rPr lang="ar-SA" sz="2400" dirty="0">
                <a:latin typeface="Arial" panose="020B0604020202020204" pitchFamily="34" charset="0"/>
                <a:cs typeface="Arial" panose="020B0604020202020204" pitchFamily="34" charset="0"/>
              </a:rPr>
              <a:t>المؤشر يوم </a:t>
            </a:r>
            <a:r>
              <a:rPr lang="ar-SA" sz="2400" dirty="0" smtClean="0">
                <a:latin typeface="Arial" panose="020B0604020202020204" pitchFamily="34" charset="0"/>
                <a:cs typeface="Arial" panose="020B0604020202020204" pitchFamily="34" charset="0"/>
              </a:rPr>
              <a:t>الإثنين </a:t>
            </a:r>
            <a:r>
              <a:rPr lang="ar-SA" sz="2400" dirty="0">
                <a:latin typeface="Arial" panose="020B0604020202020204" pitchFamily="34" charset="0"/>
                <a:cs typeface="Arial" panose="020B0604020202020204" pitchFamily="34" charset="0"/>
              </a:rPr>
              <a:t>= 1019.7</a:t>
            </a:r>
            <a:endParaRPr lang="en-US" sz="2400" dirty="0">
              <a:latin typeface="Arial" panose="020B0604020202020204" pitchFamily="34" charset="0"/>
              <a:cs typeface="Arial" panose="020B0604020202020204" pitchFamily="34" charset="0"/>
            </a:endParaRPr>
          </a:p>
          <a:p>
            <a:pPr lvl="0">
              <a:buFont typeface="Wingdings" panose="05000000000000000000" pitchFamily="2" charset="2"/>
              <a:buChar char="§"/>
            </a:pPr>
            <a:r>
              <a:rPr lang="ar-SA" dirty="0">
                <a:latin typeface="Arial" panose="020B0604020202020204" pitchFamily="34" charset="0"/>
                <a:cs typeface="Arial" panose="020B0604020202020204" pitchFamily="34" charset="0"/>
              </a:rPr>
              <a:t>تقرر اضافة شركة رابعة (د) بعدد اسهم 40.000 سهم حيث ان قيمة السهم عند الادراج وقبل التداول 40 ريال.</a:t>
            </a:r>
            <a:endParaRPr lang="en-US" dirty="0">
              <a:latin typeface="Arial" panose="020B0604020202020204" pitchFamily="34" charset="0"/>
              <a:cs typeface="Arial" panose="020B0604020202020204" pitchFamily="34" charset="0"/>
            </a:endParaRPr>
          </a:p>
          <a:p>
            <a:pPr lvl="0">
              <a:buFont typeface="Wingdings" panose="05000000000000000000" pitchFamily="2" charset="2"/>
              <a:buChar char="§"/>
            </a:pPr>
            <a:r>
              <a:rPr lang="ar-SA" dirty="0">
                <a:latin typeface="Arial" panose="020B0604020202020204" pitchFamily="34" charset="0"/>
                <a:cs typeface="Arial" panose="020B0604020202020204" pitchFamily="34" charset="0"/>
              </a:rPr>
              <a:t>اسعار الاسهم بعد الاغلاق يوم </a:t>
            </a:r>
            <a:r>
              <a:rPr lang="ar-SA" dirty="0" smtClean="0">
                <a:latin typeface="Arial" panose="020B0604020202020204" pitchFamily="34" charset="0"/>
                <a:cs typeface="Arial" panose="020B0604020202020204" pitchFamily="34" charset="0"/>
              </a:rPr>
              <a:t>الثلاثاء (أول يوم للتداول) 105، 125، 150، 42</a:t>
            </a:r>
            <a:endParaRPr lang="ar-SA" dirty="0"/>
          </a:p>
        </p:txBody>
      </p:sp>
    </p:spTree>
    <p:extLst>
      <p:ext uri="{BB962C8B-B14F-4D97-AF65-F5344CB8AC3E}">
        <p14:creationId xmlns:p14="http://schemas.microsoft.com/office/powerpoint/2010/main" val="10319744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r"/>
            <a:r>
              <a:rPr lang="ar-SA" sz="3600" b="1" u="sng" dirty="0" smtClean="0">
                <a:latin typeface="Arial" panose="020B0604020202020204" pitchFamily="34" charset="0"/>
                <a:ea typeface="Calibri"/>
                <a:cs typeface="Arial" panose="020B0604020202020204" pitchFamily="34" charset="0"/>
              </a:rPr>
              <a:t>1- مفهوم </a:t>
            </a:r>
            <a:r>
              <a:rPr lang="ar-SA" sz="3600" b="1" u="sng" dirty="0">
                <a:latin typeface="Arial" panose="020B0604020202020204" pitchFamily="34" charset="0"/>
                <a:ea typeface="Calibri"/>
                <a:cs typeface="Arial" panose="020B0604020202020204" pitchFamily="34" charset="0"/>
              </a:rPr>
              <a:t>المؤشر وخصائصه </a:t>
            </a:r>
            <a:r>
              <a:rPr lang="ar-SA" sz="3600" b="1" u="sng" dirty="0" smtClean="0">
                <a:latin typeface="Arial" panose="020B0604020202020204" pitchFamily="34" charset="0"/>
                <a:ea typeface="Calibri"/>
                <a:cs typeface="Arial" panose="020B0604020202020204" pitchFamily="34" charset="0"/>
              </a:rPr>
              <a:t>وأهميته</a:t>
            </a:r>
            <a:endParaRPr lang="ar-SA" sz="3600" b="1" u="sng" dirty="0"/>
          </a:p>
        </p:txBody>
      </p:sp>
      <p:sp>
        <p:nvSpPr>
          <p:cNvPr id="3" name="Content Placeholder 2"/>
          <p:cNvSpPr>
            <a:spLocks noGrp="1"/>
          </p:cNvSpPr>
          <p:nvPr>
            <p:ph idx="1"/>
          </p:nvPr>
        </p:nvSpPr>
        <p:spPr>
          <a:xfrm>
            <a:off x="1187624" y="2276872"/>
            <a:ext cx="6777317" cy="3508977"/>
          </a:xfrm>
        </p:spPr>
        <p:txBody>
          <a:bodyPr>
            <a:normAutofit/>
          </a:bodyPr>
          <a:lstStyle/>
          <a:p>
            <a:pPr marL="68580" indent="0">
              <a:buNone/>
            </a:pPr>
            <a:endParaRPr lang="ar-SA" sz="2600" dirty="0" smtClean="0">
              <a:latin typeface="Arial" panose="020B0604020202020204" pitchFamily="34" charset="0"/>
              <a:cs typeface="Arial" panose="020B0604020202020204" pitchFamily="34" charset="0"/>
            </a:endParaRPr>
          </a:p>
          <a:p>
            <a:pPr marL="68580" indent="0">
              <a:buNone/>
            </a:pPr>
            <a:r>
              <a:rPr lang="ar-SA" sz="2800" b="1" u="sng" dirty="0" smtClean="0">
                <a:solidFill>
                  <a:schemeClr val="accent1"/>
                </a:solidFill>
                <a:latin typeface="Arial" panose="020B0604020202020204" pitchFamily="34" charset="0"/>
                <a:cs typeface="Arial" panose="020B0604020202020204" pitchFamily="34" charset="0"/>
              </a:rPr>
              <a:t>1-1 تعريف المؤشر</a:t>
            </a:r>
            <a:r>
              <a:rPr lang="ar-SA" sz="2600" b="1" u="sng" dirty="0" smtClean="0">
                <a:solidFill>
                  <a:schemeClr val="accent1"/>
                </a:solidFill>
                <a:latin typeface="Arial" panose="020B0604020202020204" pitchFamily="34" charset="0"/>
                <a:cs typeface="Arial" panose="020B0604020202020204" pitchFamily="34" charset="0"/>
              </a:rPr>
              <a:t>:</a:t>
            </a:r>
            <a:r>
              <a:rPr lang="ar-SA" sz="2600" b="1" dirty="0" smtClean="0">
                <a:solidFill>
                  <a:schemeClr val="accent1"/>
                </a:solidFill>
                <a:latin typeface="Arial" panose="020B0604020202020204" pitchFamily="34" charset="0"/>
                <a:cs typeface="Arial" panose="020B0604020202020204" pitchFamily="34" charset="0"/>
              </a:rPr>
              <a:t> </a:t>
            </a:r>
            <a:r>
              <a:rPr lang="ar-SA" sz="2600" dirty="0" smtClean="0">
                <a:latin typeface="Arial" panose="020B0604020202020204" pitchFamily="34" charset="0"/>
                <a:cs typeface="Arial" panose="020B0604020202020204" pitchFamily="34" charset="0"/>
              </a:rPr>
              <a:t>قيمة </a:t>
            </a:r>
            <a:r>
              <a:rPr lang="ar-SA" sz="2600" dirty="0">
                <a:latin typeface="Arial" panose="020B0604020202020204" pitchFamily="34" charset="0"/>
                <a:cs typeface="Arial" panose="020B0604020202020204" pitchFamily="34" charset="0"/>
              </a:rPr>
              <a:t>عددية متوسطة تقاس بها حصيلة التغيرات الموجبة والسالبة في اسعار اسهم الشركات الداخلية في المؤشر ويستخدم للتعبير عن اداء السوق ككل او قطاع منه اذا كان العينة ممثلة لقطاع معين فقط وليس فقط على اداء اسهم الشركات الداخلة في حسابه.</a:t>
            </a:r>
          </a:p>
        </p:txBody>
      </p:sp>
    </p:spTree>
    <p:extLst>
      <p:ext uri="{BB962C8B-B14F-4D97-AF65-F5344CB8AC3E}">
        <p14:creationId xmlns:p14="http://schemas.microsoft.com/office/powerpoint/2010/main" val="10402595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836712"/>
            <a:ext cx="7024744" cy="901904"/>
          </a:xfrm>
        </p:spPr>
        <p:txBody>
          <a:bodyPr>
            <a:normAutofit/>
          </a:bodyPr>
          <a:lstStyle/>
          <a:p>
            <a:pPr algn="r"/>
            <a:r>
              <a:rPr lang="ar-SA" sz="2400" b="1" u="sng" dirty="0" smtClean="0">
                <a:latin typeface="Arial" panose="020B0604020202020204" pitchFamily="34" charset="0"/>
                <a:cs typeface="Arial" panose="020B0604020202020204" pitchFamily="34" charset="0"/>
              </a:rPr>
              <a:t>المطلوب:</a:t>
            </a:r>
            <a:r>
              <a:rPr lang="ar-SA" sz="2400" dirty="0" smtClean="0">
                <a:latin typeface="Arial" panose="020B0604020202020204" pitchFamily="34" charset="0"/>
                <a:cs typeface="Arial" panose="020B0604020202020204" pitchFamily="34" charset="0"/>
              </a:rPr>
              <a:t> </a:t>
            </a:r>
            <a:r>
              <a:rPr lang="ar-SA" sz="2400" dirty="0" smtClean="0">
                <a:solidFill>
                  <a:schemeClr val="tx1">
                    <a:lumMod val="75000"/>
                    <a:lumOff val="25000"/>
                  </a:schemeClr>
                </a:solidFill>
                <a:latin typeface="Arial" panose="020B0604020202020204" pitchFamily="34" charset="0"/>
                <a:cs typeface="Arial" panose="020B0604020202020204" pitchFamily="34" charset="0"/>
              </a:rPr>
              <a:t>أ-</a:t>
            </a:r>
            <a:r>
              <a:rPr lang="ar-SA" sz="2400" dirty="0" smtClean="0">
                <a:latin typeface="Arial" panose="020B0604020202020204" pitchFamily="34" charset="0"/>
                <a:cs typeface="Arial" panose="020B0604020202020204" pitchFamily="34" charset="0"/>
              </a:rPr>
              <a:t> </a:t>
            </a:r>
            <a:r>
              <a:rPr lang="ar-SA" sz="2400" dirty="0" smtClean="0">
                <a:solidFill>
                  <a:schemeClr val="tx1">
                    <a:lumMod val="75000"/>
                    <a:lumOff val="25000"/>
                  </a:schemeClr>
                </a:solidFill>
                <a:latin typeface="Arial" panose="020B0604020202020204" pitchFamily="34" charset="0"/>
                <a:cs typeface="Arial" panose="020B0604020202020204" pitchFamily="34" charset="0"/>
              </a:rPr>
              <a:t>حساب </a:t>
            </a:r>
            <a:r>
              <a:rPr lang="ar-SA" sz="2400" dirty="0">
                <a:solidFill>
                  <a:schemeClr val="tx1">
                    <a:lumMod val="75000"/>
                    <a:lumOff val="25000"/>
                  </a:schemeClr>
                </a:solidFill>
                <a:latin typeface="Arial" panose="020B0604020202020204" pitchFamily="34" charset="0"/>
                <a:cs typeface="Arial" panose="020B0604020202020204" pitchFamily="34" charset="0"/>
              </a:rPr>
              <a:t>القاسم </a:t>
            </a:r>
            <a:r>
              <a:rPr lang="ar-SA" sz="2400" dirty="0" smtClean="0">
                <a:solidFill>
                  <a:schemeClr val="tx1">
                    <a:lumMod val="75000"/>
                    <a:lumOff val="25000"/>
                  </a:schemeClr>
                </a:solidFill>
                <a:latin typeface="Arial" panose="020B0604020202020204" pitchFamily="34" charset="0"/>
                <a:cs typeface="Arial" panose="020B0604020202020204" pitchFamily="34" charset="0"/>
              </a:rPr>
              <a:t>الجديد.</a:t>
            </a:r>
            <a:r>
              <a:rPr lang="en-US" sz="2400" dirty="0">
                <a:solidFill>
                  <a:schemeClr val="tx1">
                    <a:lumMod val="75000"/>
                    <a:lumOff val="25000"/>
                  </a:schemeClr>
                </a:solidFill>
                <a:latin typeface="Arial" panose="020B0604020202020204" pitchFamily="34" charset="0"/>
                <a:cs typeface="Arial" panose="020B0604020202020204" pitchFamily="34" charset="0"/>
              </a:rPr>
              <a:t/>
            </a:r>
            <a:br>
              <a:rPr lang="en-US" sz="2400" dirty="0">
                <a:solidFill>
                  <a:schemeClr val="tx1">
                    <a:lumMod val="75000"/>
                    <a:lumOff val="25000"/>
                  </a:schemeClr>
                </a:solidFill>
                <a:latin typeface="Arial" panose="020B0604020202020204" pitchFamily="34" charset="0"/>
                <a:cs typeface="Arial" panose="020B0604020202020204" pitchFamily="34" charset="0"/>
              </a:rPr>
            </a:br>
            <a:r>
              <a:rPr lang="ar-SA" sz="2400" dirty="0" smtClean="0">
                <a:solidFill>
                  <a:schemeClr val="tx1">
                    <a:lumMod val="75000"/>
                    <a:lumOff val="25000"/>
                  </a:schemeClr>
                </a:solidFill>
                <a:latin typeface="Arial" panose="020B0604020202020204" pitchFamily="34" charset="0"/>
                <a:cs typeface="Arial" panose="020B0604020202020204" pitchFamily="34" charset="0"/>
              </a:rPr>
              <a:t>	ب- حساب </a:t>
            </a:r>
            <a:r>
              <a:rPr lang="ar-SA" sz="2400" dirty="0">
                <a:solidFill>
                  <a:schemeClr val="tx1">
                    <a:lumMod val="75000"/>
                    <a:lumOff val="25000"/>
                  </a:schemeClr>
                </a:solidFill>
                <a:latin typeface="Arial" panose="020B0604020202020204" pitchFamily="34" charset="0"/>
                <a:cs typeface="Arial" panose="020B0604020202020204" pitchFamily="34" charset="0"/>
              </a:rPr>
              <a:t>المؤشر يوم </a:t>
            </a:r>
            <a:r>
              <a:rPr lang="ar-SA" sz="2400" dirty="0" smtClean="0">
                <a:solidFill>
                  <a:schemeClr val="tx1">
                    <a:lumMod val="75000"/>
                    <a:lumOff val="25000"/>
                  </a:schemeClr>
                </a:solidFill>
                <a:latin typeface="Arial" panose="020B0604020202020204" pitchFamily="34" charset="0"/>
                <a:cs typeface="Arial" panose="020B0604020202020204" pitchFamily="34" charset="0"/>
              </a:rPr>
              <a:t>الثلاثاء </a:t>
            </a:r>
            <a:r>
              <a:rPr lang="ar-SA" sz="2400" dirty="0">
                <a:solidFill>
                  <a:schemeClr val="tx1">
                    <a:lumMod val="75000"/>
                    <a:lumOff val="25000"/>
                  </a:schemeClr>
                </a:solidFill>
                <a:latin typeface="Arial" panose="020B0604020202020204" pitchFamily="34" charset="0"/>
                <a:cs typeface="Arial" panose="020B0604020202020204" pitchFamily="34" charset="0"/>
              </a:rPr>
              <a:t>وحساب التغير في </a:t>
            </a:r>
            <a:r>
              <a:rPr lang="ar-SA" sz="2400" dirty="0" smtClean="0">
                <a:solidFill>
                  <a:schemeClr val="tx1">
                    <a:lumMod val="75000"/>
                    <a:lumOff val="25000"/>
                  </a:schemeClr>
                </a:solidFill>
                <a:latin typeface="Arial" panose="020B0604020202020204" pitchFamily="34" charset="0"/>
                <a:cs typeface="Arial" panose="020B0604020202020204" pitchFamily="34" charset="0"/>
              </a:rPr>
              <a:t>المؤشر.</a:t>
            </a:r>
            <a:endParaRPr lang="ar-SA" sz="24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43608" y="1844824"/>
            <a:ext cx="7272808" cy="4176464"/>
          </a:xfrm>
        </p:spPr>
        <p:txBody>
          <a:bodyPr>
            <a:noAutofit/>
          </a:bodyPr>
          <a:lstStyle/>
          <a:p>
            <a:pPr marL="68580" indent="0">
              <a:buNone/>
            </a:pPr>
            <a:r>
              <a:rPr lang="ar-SA" u="sng" dirty="0" smtClean="0">
                <a:latin typeface="Arial" panose="020B0604020202020204" pitchFamily="34" charset="0"/>
                <a:cs typeface="Arial" panose="020B0604020202020204" pitchFamily="34" charset="0"/>
              </a:rPr>
              <a:t>الحل: </a:t>
            </a:r>
            <a:r>
              <a:rPr lang="ar-SA" u="sng" dirty="0">
                <a:latin typeface="Arial" panose="020B0604020202020204" pitchFamily="34" charset="0"/>
                <a:cs typeface="Arial" panose="020B0604020202020204" pitchFamily="34" charset="0"/>
              </a:rPr>
              <a:t>أولاً خطوات </a:t>
            </a:r>
            <a:r>
              <a:rPr lang="ar-SA" u="sng" dirty="0" smtClean="0">
                <a:latin typeface="Arial" panose="020B0604020202020204" pitchFamily="34" charset="0"/>
                <a:cs typeface="Arial" panose="020B0604020202020204" pitchFamily="34" charset="0"/>
              </a:rPr>
              <a:t>حساب </a:t>
            </a:r>
            <a:r>
              <a:rPr lang="ar-SA" u="sng" dirty="0">
                <a:latin typeface="Arial" panose="020B0604020202020204" pitchFamily="34" charset="0"/>
                <a:cs typeface="Arial" panose="020B0604020202020204" pitchFamily="34" charset="0"/>
              </a:rPr>
              <a:t>القاسم الجديد</a:t>
            </a:r>
            <a:endParaRPr lang="en-US" u="sng"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أـ القيمة الراسمالية المعدلة = </a:t>
            </a:r>
            <a:endParaRPr lang="ar-SA" dirty="0" smtClean="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القيمة </a:t>
            </a:r>
            <a:r>
              <a:rPr lang="ar-SA" dirty="0">
                <a:latin typeface="Arial" panose="020B0604020202020204" pitchFamily="34" charset="0"/>
                <a:cs typeface="Arial" panose="020B0604020202020204" pitchFamily="34" charset="0"/>
              </a:rPr>
              <a:t>الراسمالية للآخر يوم قبل التعديل </a:t>
            </a:r>
            <a:r>
              <a:rPr lang="ar-SA" dirty="0" smtClean="0">
                <a:latin typeface="Arial" panose="020B0604020202020204" pitchFamily="34" charset="0"/>
                <a:cs typeface="Arial" panose="020B0604020202020204" pitchFamily="34" charset="0"/>
              </a:rPr>
              <a:t>+ </a:t>
            </a:r>
            <a:r>
              <a:rPr lang="ar-SA" dirty="0">
                <a:latin typeface="Arial" panose="020B0604020202020204" pitchFamily="34" charset="0"/>
                <a:cs typeface="Arial" panose="020B0604020202020204" pitchFamily="34" charset="0"/>
              </a:rPr>
              <a:t>(اسهم الشركة المضافة * اخر سعر للسهم </a:t>
            </a:r>
            <a:r>
              <a:rPr lang="ar-SA" dirty="0" smtClean="0">
                <a:latin typeface="Arial" panose="020B0604020202020204" pitchFamily="34" charset="0"/>
                <a:cs typeface="Arial" panose="020B0604020202020204" pitchFamily="34" charset="0"/>
              </a:rPr>
              <a:t>قبل الادراج).</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 4.640.000 + (40.000 * 40</a:t>
            </a:r>
            <a:r>
              <a:rPr lang="ar-SA" dirty="0" smtClean="0">
                <a:latin typeface="Arial" panose="020B0604020202020204" pitchFamily="34" charset="0"/>
                <a:cs typeface="Arial" panose="020B0604020202020204" pitchFamily="34" charset="0"/>
              </a:rPr>
              <a:t>)</a:t>
            </a: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 6.240.000 ريال</a:t>
            </a:r>
            <a:endParaRPr lang="en-US" dirty="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ب- </a:t>
            </a:r>
            <a:r>
              <a:rPr lang="ar-SA" dirty="0">
                <a:latin typeface="Arial" panose="020B0604020202020204" pitchFamily="34" charset="0"/>
                <a:cs typeface="Arial" panose="020B0604020202020204" pitchFamily="34" charset="0"/>
              </a:rPr>
              <a:t>تثبيت المؤشر المحسوب في التاريخ السابق (</a:t>
            </a:r>
            <a:r>
              <a:rPr lang="ar-SA" dirty="0" smtClean="0">
                <a:latin typeface="Arial" panose="020B0604020202020204" pitchFamily="34" charset="0"/>
                <a:cs typeface="Arial" panose="020B0604020202020204" pitchFamily="34" charset="0"/>
              </a:rPr>
              <a:t>الاثنين) </a:t>
            </a:r>
            <a:r>
              <a:rPr lang="ar-SA" dirty="0">
                <a:latin typeface="Arial" panose="020B0604020202020204" pitchFamily="34" charset="0"/>
                <a:cs typeface="Arial" panose="020B0604020202020204" pitchFamily="34" charset="0"/>
              </a:rPr>
              <a:t>للاضافة او الحذف على ما هو عليه دون تغيير (1019.7 نقطة) </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جـ </a:t>
            </a:r>
            <a:r>
              <a:rPr lang="ar-SA" dirty="0" smtClean="0">
                <a:latin typeface="Arial" panose="020B0604020202020204" pitchFamily="34" charset="0"/>
                <a:cs typeface="Arial" panose="020B0604020202020204" pitchFamily="34" charset="0"/>
              </a:rPr>
              <a:t>- حساب </a:t>
            </a:r>
            <a:r>
              <a:rPr lang="ar-SA" dirty="0">
                <a:latin typeface="Arial" panose="020B0604020202020204" pitchFamily="34" charset="0"/>
                <a:cs typeface="Arial" panose="020B0604020202020204" pitchFamily="34" charset="0"/>
              </a:rPr>
              <a:t>القاسم </a:t>
            </a:r>
            <a:r>
              <a:rPr lang="ar-SA" dirty="0" smtClean="0">
                <a:latin typeface="Arial" panose="020B0604020202020204" pitchFamily="34" charset="0"/>
                <a:cs typeface="Arial" panose="020B0604020202020204" pitchFamily="34" charset="0"/>
              </a:rPr>
              <a:t>الجديد= </a:t>
            </a:r>
            <a:r>
              <a:rPr lang="ar-SA" dirty="0">
                <a:latin typeface="Arial" panose="020B0604020202020204" pitchFamily="34" charset="0"/>
                <a:cs typeface="Arial" panose="020B0604020202020204" pitchFamily="34" charset="0"/>
              </a:rPr>
              <a:t>القيمة الرأسمالية المعدلة (أ</a:t>
            </a:r>
            <a:r>
              <a:rPr lang="ar-SA" dirty="0" smtClean="0">
                <a:latin typeface="Arial" panose="020B0604020202020204" pitchFamily="34" charset="0"/>
                <a:cs typeface="Arial" panose="020B0604020202020204" pitchFamily="34" charset="0"/>
              </a:rPr>
              <a:t>) ÷ </a:t>
            </a:r>
            <a:r>
              <a:rPr lang="ar-SA" dirty="0">
                <a:latin typeface="Arial" panose="020B0604020202020204" pitchFamily="34" charset="0"/>
                <a:cs typeface="Arial" panose="020B0604020202020204" pitchFamily="34" charset="0"/>
              </a:rPr>
              <a:t>المؤشر (ب) 6.240.000 </a:t>
            </a:r>
            <a:r>
              <a:rPr lang="ar-SA" dirty="0" smtClean="0">
                <a:latin typeface="Arial" panose="020B0604020202020204" pitchFamily="34" charset="0"/>
                <a:cs typeface="Arial" panose="020B0604020202020204" pitchFamily="34" charset="0"/>
              </a:rPr>
              <a:t>÷ 1019.7  = </a:t>
            </a:r>
            <a:r>
              <a:rPr lang="ar-SA" u="sng" dirty="0" smtClean="0">
                <a:latin typeface="Arial" panose="020B0604020202020204" pitchFamily="34" charset="0"/>
                <a:cs typeface="Arial" panose="020B0604020202020204" pitchFamily="34" charset="0"/>
              </a:rPr>
              <a:t>6119.4</a:t>
            </a:r>
            <a:endParaRPr lang="en-US"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71176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908720"/>
            <a:ext cx="7776864" cy="5472608"/>
          </a:xfrm>
        </p:spPr>
        <p:txBody>
          <a:bodyPr>
            <a:normAutofit fontScale="92500" lnSpcReduction="10000"/>
          </a:bodyPr>
          <a:lstStyle/>
          <a:p>
            <a:pPr marL="68580" indent="0">
              <a:buNone/>
            </a:pPr>
            <a:r>
              <a:rPr lang="ar-SA" u="sng" dirty="0">
                <a:latin typeface="Arial" panose="020B0604020202020204" pitchFamily="34" charset="0"/>
                <a:cs typeface="Arial" panose="020B0604020202020204" pitchFamily="34" charset="0"/>
              </a:rPr>
              <a:t>ثانياً / حساب المؤشر يوم </a:t>
            </a:r>
            <a:r>
              <a:rPr lang="ar-SA" u="sng" dirty="0" smtClean="0">
                <a:latin typeface="Arial" panose="020B0604020202020204" pitchFamily="34" charset="0"/>
                <a:cs typeface="Arial" panose="020B0604020202020204" pitchFamily="34" charset="0"/>
              </a:rPr>
              <a:t>الثلاثاء</a:t>
            </a:r>
          </a:p>
          <a:p>
            <a:pPr marL="68580" indent="0">
              <a:buNone/>
            </a:pPr>
            <a:endParaRPr lang="ar-SA" u="sng" dirty="0">
              <a:latin typeface="Arial" panose="020B0604020202020204" pitchFamily="34" charset="0"/>
              <a:cs typeface="Arial" panose="020B0604020202020204" pitchFamily="34" charset="0"/>
            </a:endParaRPr>
          </a:p>
          <a:p>
            <a:pPr marL="68580" indent="0">
              <a:buNone/>
            </a:pPr>
            <a:endParaRPr lang="ar-SA" u="sng" dirty="0" smtClean="0">
              <a:latin typeface="Arial" panose="020B0604020202020204" pitchFamily="34" charset="0"/>
              <a:cs typeface="Arial" panose="020B0604020202020204" pitchFamily="34" charset="0"/>
            </a:endParaRPr>
          </a:p>
          <a:p>
            <a:pPr marL="68580" indent="0">
              <a:buNone/>
            </a:pPr>
            <a:endParaRPr lang="ar-SA" u="sng" dirty="0">
              <a:latin typeface="Arial" panose="020B0604020202020204" pitchFamily="34" charset="0"/>
              <a:cs typeface="Arial" panose="020B0604020202020204" pitchFamily="34" charset="0"/>
            </a:endParaRPr>
          </a:p>
          <a:p>
            <a:pPr marL="68580" indent="0">
              <a:buNone/>
            </a:pPr>
            <a:endParaRPr lang="ar-SA" u="sng" dirty="0" smtClean="0">
              <a:latin typeface="Arial" panose="020B0604020202020204" pitchFamily="34" charset="0"/>
              <a:cs typeface="Arial" panose="020B0604020202020204" pitchFamily="34" charset="0"/>
            </a:endParaRPr>
          </a:p>
          <a:p>
            <a:pPr marL="68580" indent="0">
              <a:buNone/>
            </a:pPr>
            <a:endParaRPr lang="ar-SA" u="sng" dirty="0">
              <a:latin typeface="Arial" panose="020B0604020202020204" pitchFamily="34" charset="0"/>
              <a:cs typeface="Arial" panose="020B0604020202020204" pitchFamily="34" charset="0"/>
            </a:endParaRPr>
          </a:p>
          <a:p>
            <a:pPr marL="68580" indent="0">
              <a:buNone/>
            </a:pPr>
            <a:endParaRPr lang="ar-SA" u="sng" dirty="0" smtClean="0">
              <a:latin typeface="Arial" panose="020B0604020202020204" pitchFamily="34" charset="0"/>
              <a:cs typeface="Arial" panose="020B0604020202020204" pitchFamily="34" charset="0"/>
            </a:endParaRPr>
          </a:p>
          <a:p>
            <a:pPr marL="68580" indent="0">
              <a:buNone/>
            </a:pPr>
            <a:endParaRPr lang="ar-SA" u="sng" dirty="0">
              <a:latin typeface="Arial" panose="020B0604020202020204" pitchFamily="34" charset="0"/>
              <a:cs typeface="Arial" panose="020B0604020202020204" pitchFamily="34" charset="0"/>
            </a:endParaRPr>
          </a:p>
          <a:p>
            <a:pPr marL="68580" indent="0">
              <a:buNone/>
            </a:pPr>
            <a:endParaRPr lang="ar-SA" u="sng" dirty="0" smtClean="0">
              <a:latin typeface="Arial" panose="020B0604020202020204" pitchFamily="34" charset="0"/>
              <a:cs typeface="Arial" panose="020B0604020202020204" pitchFamily="34" charset="0"/>
            </a:endParaRPr>
          </a:p>
          <a:p>
            <a:pPr marL="68580" indent="0">
              <a:buNone/>
            </a:pPr>
            <a:endParaRPr lang="ar-SA" u="sng" dirty="0" smtClean="0">
              <a:latin typeface="Arial" panose="020B0604020202020204" pitchFamily="34" charset="0"/>
              <a:cs typeface="Arial" panose="020B0604020202020204" pitchFamily="34" charset="0"/>
            </a:endParaRPr>
          </a:p>
          <a:p>
            <a:pPr marL="68580" indent="0">
              <a:buNone/>
            </a:pPr>
            <a:endParaRPr lang="ar-SA" u="sng" dirty="0">
              <a:latin typeface="Arial" panose="020B0604020202020204" pitchFamily="34" charset="0"/>
              <a:cs typeface="Arial" panose="020B0604020202020204" pitchFamily="34" charset="0"/>
            </a:endParaRPr>
          </a:p>
          <a:p>
            <a:pPr>
              <a:buFont typeface="Wingdings" panose="05000000000000000000" pitchFamily="2" charset="2"/>
              <a:buChar char="§"/>
            </a:pPr>
            <a:r>
              <a:rPr lang="ar-SA" sz="2600" dirty="0" smtClean="0">
                <a:latin typeface="Arial" panose="020B0604020202020204" pitchFamily="34" charset="0"/>
                <a:cs typeface="Arial" panose="020B0604020202020204" pitchFamily="34" charset="0"/>
              </a:rPr>
              <a:t>اسلوب تعديل القاسم في اليوم السابق على التعديل يحافظ على القيمة المسجلة للمؤشر ثابتة ويساعد على متابعة أداء السوق بصورة متسقة لايؤثر فيها أي تغيرات جذرية.</a:t>
            </a:r>
            <a:endParaRPr lang="ar-SA" sz="2600" dirty="0">
              <a:latin typeface="Arial" panose="020B0604020202020204" pitchFamily="34" charset="0"/>
              <a:cs typeface="Arial" panose="020B0604020202020204" pitchFamily="34" charset="0"/>
            </a:endParaRPr>
          </a:p>
        </p:txBody>
      </p:sp>
      <p:graphicFrame>
        <p:nvGraphicFramePr>
          <p:cNvPr id="4" name="Content Placeholder 4"/>
          <p:cNvGraphicFramePr>
            <a:graphicFrameLocks/>
          </p:cNvGraphicFramePr>
          <p:nvPr>
            <p:extLst>
              <p:ext uri="{D42A27DB-BD31-4B8C-83A1-F6EECF244321}">
                <p14:modId xmlns:p14="http://schemas.microsoft.com/office/powerpoint/2010/main" val="3518680747"/>
              </p:ext>
            </p:extLst>
          </p:nvPr>
        </p:nvGraphicFramePr>
        <p:xfrm>
          <a:off x="1187624" y="1412776"/>
          <a:ext cx="6624736" cy="2048256"/>
        </p:xfrm>
        <a:graphic>
          <a:graphicData uri="http://schemas.openxmlformats.org/drawingml/2006/table">
            <a:tbl>
              <a:tblPr rtl="1" firstRow="1" firstCol="1" bandRow="1">
                <a:tableStyleId>{5C22544A-7EE6-4342-B048-85BDC9FD1C3A}</a:tableStyleId>
              </a:tblPr>
              <a:tblGrid>
                <a:gridCol w="1656184"/>
                <a:gridCol w="1656184"/>
                <a:gridCol w="1656184"/>
                <a:gridCol w="1656184"/>
              </a:tblGrid>
              <a:tr h="336550">
                <a:tc>
                  <a:txBody>
                    <a:bodyPr/>
                    <a:lstStyle/>
                    <a:p>
                      <a:pPr algn="ctr" rtl="1">
                        <a:lnSpc>
                          <a:spcPct val="160000"/>
                        </a:lnSpc>
                        <a:spcAft>
                          <a:spcPts val="0"/>
                        </a:spcAft>
                      </a:pPr>
                      <a:r>
                        <a:rPr lang="ar-SA" sz="1400" dirty="0">
                          <a:effectLst/>
                        </a:rPr>
                        <a:t>الورقة المالية</a:t>
                      </a:r>
                      <a:endParaRPr lang="en-US" sz="1400" dirty="0">
                        <a:effectLst/>
                        <a:latin typeface="Calibri"/>
                        <a:ea typeface="Calibri"/>
                        <a:cs typeface="Arial"/>
                      </a:endParaRPr>
                    </a:p>
                  </a:txBody>
                  <a:tcPr marL="67610" marR="67610" marT="0" marB="0" anchor="ctr"/>
                </a:tc>
                <a:tc>
                  <a:txBody>
                    <a:bodyPr/>
                    <a:lstStyle/>
                    <a:p>
                      <a:pPr algn="ctr" rtl="1">
                        <a:lnSpc>
                          <a:spcPct val="160000"/>
                        </a:lnSpc>
                        <a:spcAft>
                          <a:spcPts val="0"/>
                        </a:spcAft>
                      </a:pPr>
                      <a:r>
                        <a:rPr lang="ar-SA" sz="1400">
                          <a:effectLst/>
                        </a:rPr>
                        <a:t>الكمية المقيدة</a:t>
                      </a:r>
                      <a:endParaRPr lang="en-US" sz="1400">
                        <a:effectLst/>
                        <a:latin typeface="Calibri"/>
                        <a:ea typeface="Calibri"/>
                        <a:cs typeface="Arial"/>
                      </a:endParaRPr>
                    </a:p>
                  </a:txBody>
                  <a:tcPr marL="67610" marR="67610" marT="0" marB="0" anchor="ctr"/>
                </a:tc>
                <a:tc>
                  <a:txBody>
                    <a:bodyPr/>
                    <a:lstStyle/>
                    <a:p>
                      <a:pPr algn="ctr" rtl="1">
                        <a:lnSpc>
                          <a:spcPct val="160000"/>
                        </a:lnSpc>
                        <a:spcAft>
                          <a:spcPts val="0"/>
                        </a:spcAft>
                      </a:pPr>
                      <a:r>
                        <a:rPr lang="ar-SA" sz="1400">
                          <a:effectLst/>
                        </a:rPr>
                        <a:t>سعر الافتتاح</a:t>
                      </a:r>
                      <a:endParaRPr lang="en-US" sz="1400">
                        <a:effectLst/>
                        <a:latin typeface="Calibri"/>
                        <a:ea typeface="Calibri"/>
                        <a:cs typeface="Arial"/>
                      </a:endParaRPr>
                    </a:p>
                  </a:txBody>
                  <a:tcPr marL="67610" marR="67610" marT="0" marB="0" anchor="ctr"/>
                </a:tc>
                <a:tc>
                  <a:txBody>
                    <a:bodyPr/>
                    <a:lstStyle/>
                    <a:p>
                      <a:pPr algn="ctr" rtl="1">
                        <a:lnSpc>
                          <a:spcPct val="160000"/>
                        </a:lnSpc>
                        <a:spcAft>
                          <a:spcPts val="0"/>
                        </a:spcAft>
                      </a:pPr>
                      <a:r>
                        <a:rPr lang="ar-SA" sz="1400">
                          <a:effectLst/>
                        </a:rPr>
                        <a:t>القيمة الرأسمالية</a:t>
                      </a:r>
                      <a:endParaRPr lang="en-US" sz="1400">
                        <a:effectLst/>
                        <a:latin typeface="Calibri"/>
                        <a:ea typeface="Calibri"/>
                        <a:cs typeface="Arial"/>
                      </a:endParaRPr>
                    </a:p>
                  </a:txBody>
                  <a:tcPr marL="67610" marR="67610" marT="0" marB="0" anchor="ctr"/>
                </a:tc>
              </a:tr>
              <a:tr h="336550">
                <a:tc>
                  <a:txBody>
                    <a:bodyPr/>
                    <a:lstStyle/>
                    <a:p>
                      <a:pPr algn="ctr" rtl="1">
                        <a:lnSpc>
                          <a:spcPct val="160000"/>
                        </a:lnSpc>
                        <a:spcAft>
                          <a:spcPts val="0"/>
                        </a:spcAft>
                      </a:pPr>
                      <a:r>
                        <a:rPr lang="ar-SA" sz="1400">
                          <a:effectLst/>
                        </a:rPr>
                        <a:t>أ</a:t>
                      </a:r>
                      <a:endParaRPr lang="en-US" sz="1400">
                        <a:effectLst/>
                        <a:latin typeface="Calibri"/>
                        <a:ea typeface="Calibri"/>
                        <a:cs typeface="Arial"/>
                      </a:endParaRPr>
                    </a:p>
                  </a:txBody>
                  <a:tcPr marL="67610" marR="67610" marT="0" marB="0" anchor="ctr"/>
                </a:tc>
                <a:tc>
                  <a:txBody>
                    <a:bodyPr/>
                    <a:lstStyle/>
                    <a:p>
                      <a:pPr algn="ctr" rtl="1">
                        <a:lnSpc>
                          <a:spcPct val="160000"/>
                        </a:lnSpc>
                        <a:spcAft>
                          <a:spcPts val="0"/>
                        </a:spcAft>
                      </a:pPr>
                      <a:r>
                        <a:rPr lang="ar-SA" sz="1400" b="1">
                          <a:solidFill>
                            <a:schemeClr val="tx1">
                              <a:lumMod val="75000"/>
                              <a:lumOff val="25000"/>
                            </a:schemeClr>
                          </a:solidFill>
                          <a:effectLst/>
                        </a:rPr>
                        <a:t>5000</a:t>
                      </a:r>
                      <a:endParaRPr lang="en-US" sz="1400" b="1">
                        <a:solidFill>
                          <a:schemeClr val="tx1">
                            <a:lumMod val="75000"/>
                            <a:lumOff val="25000"/>
                          </a:schemeClr>
                        </a:solidFill>
                        <a:effectLst/>
                        <a:latin typeface="Calibri"/>
                        <a:ea typeface="Calibri"/>
                        <a:cs typeface="Arial"/>
                      </a:endParaRPr>
                    </a:p>
                  </a:txBody>
                  <a:tcPr marL="67610" marR="67610" marT="0" marB="0" anchor="ctr"/>
                </a:tc>
                <a:tc>
                  <a:txBody>
                    <a:bodyPr/>
                    <a:lstStyle/>
                    <a:p>
                      <a:pPr algn="ctr" rtl="1">
                        <a:lnSpc>
                          <a:spcPct val="160000"/>
                        </a:lnSpc>
                        <a:spcAft>
                          <a:spcPts val="0"/>
                        </a:spcAft>
                      </a:pPr>
                      <a:r>
                        <a:rPr lang="ar-SA" sz="1400" b="1" kern="1200" dirty="0" smtClean="0">
                          <a:solidFill>
                            <a:schemeClr val="tx1">
                              <a:lumMod val="75000"/>
                              <a:lumOff val="25000"/>
                            </a:schemeClr>
                          </a:solidFill>
                          <a:effectLst/>
                          <a:latin typeface="+mn-lt"/>
                          <a:ea typeface="+mn-ea"/>
                          <a:cs typeface="+mn-cs"/>
                        </a:rPr>
                        <a:t>105</a:t>
                      </a:r>
                      <a:endParaRPr lang="en-US" sz="1400" b="1" kern="1200" dirty="0">
                        <a:solidFill>
                          <a:schemeClr val="tx1">
                            <a:lumMod val="75000"/>
                            <a:lumOff val="25000"/>
                          </a:schemeClr>
                        </a:solidFill>
                        <a:effectLst/>
                        <a:latin typeface="+mn-lt"/>
                        <a:ea typeface="+mn-ea"/>
                        <a:cs typeface="+mn-cs"/>
                      </a:endParaRPr>
                    </a:p>
                  </a:txBody>
                  <a:tcPr marL="67610" marR="67610" marT="0" marB="0" anchor="ctr"/>
                </a:tc>
                <a:tc>
                  <a:txBody>
                    <a:bodyPr/>
                    <a:lstStyle/>
                    <a:p>
                      <a:pPr algn="ctr" rtl="1">
                        <a:lnSpc>
                          <a:spcPct val="160000"/>
                        </a:lnSpc>
                        <a:spcAft>
                          <a:spcPts val="0"/>
                        </a:spcAft>
                      </a:pPr>
                      <a:r>
                        <a:rPr lang="ar-SA" sz="1400" b="1" dirty="0" smtClean="0">
                          <a:solidFill>
                            <a:schemeClr val="tx1">
                              <a:lumMod val="75000"/>
                              <a:lumOff val="25000"/>
                            </a:schemeClr>
                          </a:solidFill>
                          <a:effectLst/>
                        </a:rPr>
                        <a:t>525.000</a:t>
                      </a:r>
                      <a:endParaRPr lang="en-US" sz="1400" b="1" dirty="0">
                        <a:solidFill>
                          <a:schemeClr val="tx1">
                            <a:lumMod val="75000"/>
                            <a:lumOff val="25000"/>
                          </a:schemeClr>
                        </a:solidFill>
                        <a:effectLst/>
                        <a:latin typeface="Calibri"/>
                        <a:ea typeface="Calibri"/>
                        <a:cs typeface="Arial"/>
                      </a:endParaRPr>
                    </a:p>
                  </a:txBody>
                  <a:tcPr marL="67610" marR="67610" marT="0" marB="0" anchor="ctr"/>
                </a:tc>
              </a:tr>
              <a:tr h="336550">
                <a:tc>
                  <a:txBody>
                    <a:bodyPr/>
                    <a:lstStyle/>
                    <a:p>
                      <a:pPr algn="ctr" rtl="1">
                        <a:lnSpc>
                          <a:spcPct val="160000"/>
                        </a:lnSpc>
                        <a:spcAft>
                          <a:spcPts val="0"/>
                        </a:spcAft>
                      </a:pPr>
                      <a:r>
                        <a:rPr lang="ar-SA" sz="1400">
                          <a:effectLst/>
                        </a:rPr>
                        <a:t>ب</a:t>
                      </a:r>
                      <a:endParaRPr lang="en-US" sz="1400">
                        <a:effectLst/>
                        <a:latin typeface="Calibri"/>
                        <a:ea typeface="Calibri"/>
                        <a:cs typeface="Arial"/>
                      </a:endParaRPr>
                    </a:p>
                  </a:txBody>
                  <a:tcPr marL="67610" marR="67610" marT="0" marB="0" anchor="ctr"/>
                </a:tc>
                <a:tc>
                  <a:txBody>
                    <a:bodyPr/>
                    <a:lstStyle/>
                    <a:p>
                      <a:pPr algn="ctr" rtl="1">
                        <a:lnSpc>
                          <a:spcPct val="160000"/>
                        </a:lnSpc>
                        <a:spcAft>
                          <a:spcPts val="0"/>
                        </a:spcAft>
                      </a:pPr>
                      <a:r>
                        <a:rPr lang="ar-SA" sz="1400" b="1" dirty="0" smtClean="0">
                          <a:solidFill>
                            <a:schemeClr val="tx1">
                              <a:lumMod val="75000"/>
                              <a:lumOff val="25000"/>
                            </a:schemeClr>
                          </a:solidFill>
                          <a:effectLst/>
                        </a:rPr>
                        <a:t>20.000</a:t>
                      </a:r>
                      <a:endParaRPr lang="en-US" sz="1400" b="1" dirty="0">
                        <a:solidFill>
                          <a:schemeClr val="tx1">
                            <a:lumMod val="75000"/>
                            <a:lumOff val="25000"/>
                          </a:schemeClr>
                        </a:solidFill>
                        <a:effectLst/>
                        <a:latin typeface="Calibri"/>
                        <a:ea typeface="Calibri"/>
                        <a:cs typeface="Arial"/>
                      </a:endParaRPr>
                    </a:p>
                  </a:txBody>
                  <a:tcPr marL="67610" marR="67610" marT="0" marB="0" anchor="ctr"/>
                </a:tc>
                <a:tc>
                  <a:txBody>
                    <a:bodyPr/>
                    <a:lstStyle/>
                    <a:p>
                      <a:pPr algn="ctr" rtl="1">
                        <a:lnSpc>
                          <a:spcPct val="160000"/>
                        </a:lnSpc>
                        <a:spcAft>
                          <a:spcPts val="0"/>
                        </a:spcAft>
                      </a:pPr>
                      <a:r>
                        <a:rPr lang="ar-SA" sz="1400" b="1" kern="1200" dirty="0" smtClean="0">
                          <a:solidFill>
                            <a:schemeClr val="tx1">
                              <a:lumMod val="75000"/>
                              <a:lumOff val="25000"/>
                            </a:schemeClr>
                          </a:solidFill>
                          <a:effectLst/>
                          <a:latin typeface="+mn-lt"/>
                          <a:ea typeface="+mn-ea"/>
                          <a:cs typeface="+mn-cs"/>
                        </a:rPr>
                        <a:t>125</a:t>
                      </a:r>
                      <a:endParaRPr lang="en-US" sz="1400" b="1" kern="1200" dirty="0">
                        <a:solidFill>
                          <a:schemeClr val="tx1">
                            <a:lumMod val="75000"/>
                            <a:lumOff val="25000"/>
                          </a:schemeClr>
                        </a:solidFill>
                        <a:effectLst/>
                        <a:latin typeface="+mn-lt"/>
                        <a:ea typeface="+mn-ea"/>
                        <a:cs typeface="+mn-cs"/>
                      </a:endParaRPr>
                    </a:p>
                  </a:txBody>
                  <a:tcPr marL="67610" marR="67610" marT="0" marB="0" anchor="ctr"/>
                </a:tc>
                <a:tc>
                  <a:txBody>
                    <a:bodyPr/>
                    <a:lstStyle/>
                    <a:p>
                      <a:pPr algn="ctr" rtl="1">
                        <a:lnSpc>
                          <a:spcPct val="160000"/>
                        </a:lnSpc>
                        <a:spcAft>
                          <a:spcPts val="0"/>
                        </a:spcAft>
                      </a:pPr>
                      <a:r>
                        <a:rPr lang="ar-SA" sz="1400" b="1" dirty="0" smtClean="0">
                          <a:solidFill>
                            <a:schemeClr val="tx1">
                              <a:lumMod val="75000"/>
                              <a:lumOff val="25000"/>
                            </a:schemeClr>
                          </a:solidFill>
                          <a:effectLst/>
                        </a:rPr>
                        <a:t>2.500.000</a:t>
                      </a:r>
                      <a:endParaRPr lang="en-US" sz="1400" b="1" dirty="0">
                        <a:solidFill>
                          <a:schemeClr val="tx1">
                            <a:lumMod val="75000"/>
                            <a:lumOff val="25000"/>
                          </a:schemeClr>
                        </a:solidFill>
                        <a:effectLst/>
                        <a:latin typeface="Calibri"/>
                        <a:ea typeface="Calibri"/>
                        <a:cs typeface="Arial"/>
                      </a:endParaRPr>
                    </a:p>
                  </a:txBody>
                  <a:tcPr marL="67610" marR="67610" marT="0" marB="0" anchor="ctr"/>
                </a:tc>
              </a:tr>
              <a:tr h="146664">
                <a:tc>
                  <a:txBody>
                    <a:bodyPr/>
                    <a:lstStyle/>
                    <a:p>
                      <a:pPr algn="ctr" rtl="1">
                        <a:lnSpc>
                          <a:spcPct val="160000"/>
                        </a:lnSpc>
                        <a:spcAft>
                          <a:spcPts val="0"/>
                        </a:spcAft>
                      </a:pPr>
                      <a:r>
                        <a:rPr lang="ar-SA" sz="1400" dirty="0">
                          <a:effectLst/>
                        </a:rPr>
                        <a:t>ج</a:t>
                      </a:r>
                      <a:endParaRPr lang="en-US" sz="1400" dirty="0">
                        <a:effectLst/>
                        <a:latin typeface="Calibri"/>
                        <a:ea typeface="Calibri"/>
                        <a:cs typeface="Arial"/>
                      </a:endParaRPr>
                    </a:p>
                  </a:txBody>
                  <a:tcPr marL="67610" marR="67610" marT="0" marB="0" anchor="ctr"/>
                </a:tc>
                <a:tc>
                  <a:txBody>
                    <a:bodyPr/>
                    <a:lstStyle/>
                    <a:p>
                      <a:pPr algn="ctr" rtl="1">
                        <a:lnSpc>
                          <a:spcPct val="160000"/>
                        </a:lnSpc>
                        <a:spcAft>
                          <a:spcPts val="0"/>
                        </a:spcAft>
                      </a:pPr>
                      <a:r>
                        <a:rPr lang="ar-SA" sz="1400" b="1" dirty="0" smtClean="0">
                          <a:solidFill>
                            <a:schemeClr val="tx1">
                              <a:lumMod val="75000"/>
                              <a:lumOff val="25000"/>
                            </a:schemeClr>
                          </a:solidFill>
                          <a:effectLst/>
                        </a:rPr>
                        <a:t>10.000</a:t>
                      </a:r>
                      <a:endParaRPr lang="en-US" sz="1400" b="1" dirty="0">
                        <a:solidFill>
                          <a:schemeClr val="tx1">
                            <a:lumMod val="75000"/>
                            <a:lumOff val="25000"/>
                          </a:schemeClr>
                        </a:solidFill>
                        <a:effectLst/>
                        <a:latin typeface="Calibri"/>
                        <a:ea typeface="Calibri"/>
                        <a:cs typeface="Arial"/>
                      </a:endParaRPr>
                    </a:p>
                  </a:txBody>
                  <a:tcPr marL="67610" marR="67610" marT="0" marB="0" anchor="ctr"/>
                </a:tc>
                <a:tc>
                  <a:txBody>
                    <a:bodyPr/>
                    <a:lstStyle/>
                    <a:p>
                      <a:pPr algn="ctr" rtl="1">
                        <a:lnSpc>
                          <a:spcPct val="160000"/>
                        </a:lnSpc>
                        <a:spcAft>
                          <a:spcPts val="0"/>
                        </a:spcAft>
                      </a:pPr>
                      <a:r>
                        <a:rPr lang="ar-SA" sz="1400" b="1" kern="1200" dirty="0" smtClean="0">
                          <a:solidFill>
                            <a:schemeClr val="tx1">
                              <a:lumMod val="75000"/>
                              <a:lumOff val="25000"/>
                            </a:schemeClr>
                          </a:solidFill>
                          <a:effectLst/>
                          <a:latin typeface="+mn-lt"/>
                          <a:ea typeface="+mn-ea"/>
                          <a:cs typeface="+mn-cs"/>
                        </a:rPr>
                        <a:t>150</a:t>
                      </a:r>
                      <a:endParaRPr lang="en-US" sz="1400" b="1" kern="1200" dirty="0">
                        <a:solidFill>
                          <a:schemeClr val="tx1">
                            <a:lumMod val="75000"/>
                            <a:lumOff val="25000"/>
                          </a:schemeClr>
                        </a:solidFill>
                        <a:effectLst/>
                        <a:latin typeface="+mn-lt"/>
                        <a:ea typeface="+mn-ea"/>
                        <a:cs typeface="+mn-cs"/>
                      </a:endParaRPr>
                    </a:p>
                  </a:txBody>
                  <a:tcPr marL="67610" marR="67610" marT="0" marB="0" anchor="ctr"/>
                </a:tc>
                <a:tc>
                  <a:txBody>
                    <a:bodyPr/>
                    <a:lstStyle/>
                    <a:p>
                      <a:pPr algn="ctr" rtl="1">
                        <a:lnSpc>
                          <a:spcPct val="160000"/>
                        </a:lnSpc>
                        <a:spcAft>
                          <a:spcPts val="0"/>
                        </a:spcAft>
                      </a:pPr>
                      <a:r>
                        <a:rPr lang="ar-SA" sz="1400" b="1" dirty="0" smtClean="0">
                          <a:solidFill>
                            <a:schemeClr val="tx1">
                              <a:lumMod val="75000"/>
                              <a:lumOff val="25000"/>
                            </a:schemeClr>
                          </a:solidFill>
                          <a:effectLst/>
                        </a:rPr>
                        <a:t>1.500.000</a:t>
                      </a:r>
                      <a:endParaRPr lang="en-US" sz="1400" b="1" dirty="0">
                        <a:solidFill>
                          <a:schemeClr val="tx1">
                            <a:lumMod val="75000"/>
                            <a:lumOff val="25000"/>
                          </a:schemeClr>
                        </a:solidFill>
                        <a:effectLst/>
                        <a:latin typeface="Calibri"/>
                        <a:ea typeface="Calibri"/>
                        <a:cs typeface="Arial"/>
                      </a:endParaRPr>
                    </a:p>
                  </a:txBody>
                  <a:tcPr marL="67610" marR="67610" marT="0" marB="0" anchor="ctr"/>
                </a:tc>
              </a:tr>
              <a:tr h="146664">
                <a:tc>
                  <a:txBody>
                    <a:bodyPr/>
                    <a:lstStyle/>
                    <a:p>
                      <a:pPr algn="ctr" rtl="1">
                        <a:lnSpc>
                          <a:spcPct val="160000"/>
                        </a:lnSpc>
                        <a:spcAft>
                          <a:spcPts val="0"/>
                        </a:spcAft>
                      </a:pPr>
                      <a:r>
                        <a:rPr lang="ar-SA" sz="1400" dirty="0" smtClean="0">
                          <a:effectLst/>
                          <a:latin typeface="Calibri"/>
                          <a:ea typeface="Calibri"/>
                          <a:cs typeface="Arial"/>
                        </a:rPr>
                        <a:t>د</a:t>
                      </a:r>
                      <a:endParaRPr lang="en-US" sz="1400" dirty="0">
                        <a:effectLst/>
                        <a:latin typeface="Calibri"/>
                        <a:ea typeface="Calibri"/>
                        <a:cs typeface="Arial"/>
                      </a:endParaRPr>
                    </a:p>
                  </a:txBody>
                  <a:tcPr marL="67610" marR="67610" marT="0" marB="0" anchor="ctr"/>
                </a:tc>
                <a:tc>
                  <a:txBody>
                    <a:bodyPr/>
                    <a:lstStyle/>
                    <a:p>
                      <a:pPr algn="ctr" rtl="1">
                        <a:lnSpc>
                          <a:spcPct val="160000"/>
                        </a:lnSpc>
                        <a:spcAft>
                          <a:spcPts val="0"/>
                        </a:spcAft>
                      </a:pPr>
                      <a:r>
                        <a:rPr lang="ar-SA" sz="1400" b="1" kern="1200" dirty="0" smtClean="0">
                          <a:solidFill>
                            <a:schemeClr val="tx1">
                              <a:lumMod val="75000"/>
                              <a:lumOff val="25000"/>
                            </a:schemeClr>
                          </a:solidFill>
                          <a:effectLst/>
                          <a:latin typeface="+mn-lt"/>
                          <a:ea typeface="+mn-ea"/>
                          <a:cs typeface="+mn-cs"/>
                        </a:rPr>
                        <a:t>40.000</a:t>
                      </a:r>
                      <a:endParaRPr lang="en-US" sz="1400" b="1" kern="1200" dirty="0">
                        <a:solidFill>
                          <a:schemeClr val="tx1">
                            <a:lumMod val="75000"/>
                            <a:lumOff val="25000"/>
                          </a:schemeClr>
                        </a:solidFill>
                        <a:effectLst/>
                        <a:latin typeface="+mn-lt"/>
                        <a:ea typeface="+mn-ea"/>
                        <a:cs typeface="+mn-cs"/>
                      </a:endParaRPr>
                    </a:p>
                  </a:txBody>
                  <a:tcPr marL="67610" marR="67610" marT="0" marB="0" anchor="ctr"/>
                </a:tc>
                <a:tc>
                  <a:txBody>
                    <a:bodyPr/>
                    <a:lstStyle/>
                    <a:p>
                      <a:pPr algn="ctr" rtl="1">
                        <a:lnSpc>
                          <a:spcPct val="160000"/>
                        </a:lnSpc>
                        <a:spcAft>
                          <a:spcPts val="0"/>
                        </a:spcAft>
                      </a:pPr>
                      <a:r>
                        <a:rPr lang="ar-SA" sz="1400" b="1" kern="1200" dirty="0" smtClean="0">
                          <a:solidFill>
                            <a:schemeClr val="tx1">
                              <a:lumMod val="75000"/>
                              <a:lumOff val="25000"/>
                            </a:schemeClr>
                          </a:solidFill>
                          <a:effectLst/>
                          <a:latin typeface="+mn-lt"/>
                          <a:ea typeface="+mn-ea"/>
                          <a:cs typeface="+mn-cs"/>
                        </a:rPr>
                        <a:t>42</a:t>
                      </a:r>
                      <a:endParaRPr lang="en-US" sz="1400" b="1" kern="1200" dirty="0">
                        <a:solidFill>
                          <a:schemeClr val="tx1">
                            <a:lumMod val="75000"/>
                            <a:lumOff val="25000"/>
                          </a:schemeClr>
                        </a:solidFill>
                        <a:effectLst/>
                        <a:latin typeface="+mn-lt"/>
                        <a:ea typeface="+mn-ea"/>
                        <a:cs typeface="+mn-cs"/>
                      </a:endParaRPr>
                    </a:p>
                  </a:txBody>
                  <a:tcPr marL="67610" marR="67610" marT="0" marB="0" anchor="ctr"/>
                </a:tc>
                <a:tc>
                  <a:txBody>
                    <a:bodyPr/>
                    <a:lstStyle/>
                    <a:p>
                      <a:pPr algn="ctr" rtl="1">
                        <a:lnSpc>
                          <a:spcPct val="160000"/>
                        </a:lnSpc>
                        <a:spcAft>
                          <a:spcPts val="0"/>
                        </a:spcAft>
                      </a:pPr>
                      <a:r>
                        <a:rPr lang="ar-SA" sz="1400" b="1" kern="1200" dirty="0" smtClean="0">
                          <a:solidFill>
                            <a:schemeClr val="tx1">
                              <a:lumMod val="75000"/>
                              <a:lumOff val="25000"/>
                            </a:schemeClr>
                          </a:solidFill>
                          <a:effectLst/>
                          <a:latin typeface="+mn-lt"/>
                          <a:ea typeface="+mn-ea"/>
                          <a:cs typeface="+mn-cs"/>
                        </a:rPr>
                        <a:t>1.680.000</a:t>
                      </a:r>
                      <a:endParaRPr lang="en-US" sz="1400" b="1" kern="1200" dirty="0">
                        <a:solidFill>
                          <a:schemeClr val="tx1">
                            <a:lumMod val="75000"/>
                            <a:lumOff val="25000"/>
                          </a:schemeClr>
                        </a:solidFill>
                        <a:effectLst/>
                        <a:latin typeface="+mn-lt"/>
                        <a:ea typeface="+mn-ea"/>
                        <a:cs typeface="+mn-cs"/>
                      </a:endParaRPr>
                    </a:p>
                  </a:txBody>
                  <a:tcPr marL="67610" marR="67610" marT="0" marB="0" anchor="ctr"/>
                </a:tc>
              </a:tr>
              <a:tr h="336550">
                <a:tc>
                  <a:txBody>
                    <a:bodyPr/>
                    <a:lstStyle/>
                    <a:p>
                      <a:pPr algn="ctr" rtl="1">
                        <a:lnSpc>
                          <a:spcPct val="160000"/>
                        </a:lnSpc>
                        <a:spcAft>
                          <a:spcPts val="0"/>
                        </a:spcAft>
                      </a:pPr>
                      <a:r>
                        <a:rPr lang="ar-SA" sz="1400">
                          <a:effectLst/>
                        </a:rPr>
                        <a:t>الإجمالي </a:t>
                      </a:r>
                      <a:endParaRPr lang="en-US" sz="1400">
                        <a:effectLst/>
                        <a:latin typeface="Calibri"/>
                        <a:ea typeface="Calibri"/>
                        <a:cs typeface="Arial"/>
                      </a:endParaRPr>
                    </a:p>
                  </a:txBody>
                  <a:tcPr marL="67610" marR="67610" marT="0" marB="0" anchor="ctr"/>
                </a:tc>
                <a:tc>
                  <a:txBody>
                    <a:bodyPr/>
                    <a:lstStyle/>
                    <a:p>
                      <a:pPr algn="ctr" rtl="1">
                        <a:lnSpc>
                          <a:spcPct val="160000"/>
                        </a:lnSpc>
                        <a:spcAft>
                          <a:spcPts val="0"/>
                        </a:spcAft>
                      </a:pPr>
                      <a:r>
                        <a:rPr lang="ar-SA" sz="1400" b="1" dirty="0" smtClean="0">
                          <a:solidFill>
                            <a:schemeClr val="tx1">
                              <a:lumMod val="75000"/>
                              <a:lumOff val="25000"/>
                            </a:schemeClr>
                          </a:solidFill>
                          <a:effectLst/>
                        </a:rPr>
                        <a:t>75000</a:t>
                      </a:r>
                      <a:endParaRPr lang="en-US" sz="1400" b="1" dirty="0">
                        <a:solidFill>
                          <a:schemeClr val="tx1">
                            <a:lumMod val="75000"/>
                            <a:lumOff val="25000"/>
                          </a:schemeClr>
                        </a:solidFill>
                        <a:effectLst/>
                        <a:latin typeface="Calibri"/>
                        <a:ea typeface="Calibri"/>
                        <a:cs typeface="Arial"/>
                      </a:endParaRPr>
                    </a:p>
                  </a:txBody>
                  <a:tcPr marL="67610" marR="67610" marT="0" marB="0" anchor="ctr"/>
                </a:tc>
                <a:tc>
                  <a:txBody>
                    <a:bodyPr/>
                    <a:lstStyle/>
                    <a:p>
                      <a:pPr algn="ctr" rtl="1">
                        <a:lnSpc>
                          <a:spcPct val="160000"/>
                        </a:lnSpc>
                        <a:spcAft>
                          <a:spcPts val="0"/>
                        </a:spcAft>
                      </a:pPr>
                      <a:r>
                        <a:rPr lang="ar-SA" sz="1400" b="1" kern="1200" dirty="0">
                          <a:solidFill>
                            <a:schemeClr val="tx1">
                              <a:lumMod val="75000"/>
                              <a:lumOff val="25000"/>
                            </a:schemeClr>
                          </a:solidFill>
                          <a:effectLst/>
                          <a:latin typeface="+mn-lt"/>
                          <a:ea typeface="+mn-ea"/>
                          <a:cs typeface="+mn-cs"/>
                        </a:rPr>
                        <a:t> </a:t>
                      </a:r>
                      <a:endParaRPr lang="en-US" sz="1400" b="1" kern="1200" dirty="0">
                        <a:solidFill>
                          <a:schemeClr val="tx1">
                            <a:lumMod val="75000"/>
                            <a:lumOff val="25000"/>
                          </a:schemeClr>
                        </a:solidFill>
                        <a:effectLst/>
                        <a:latin typeface="+mn-lt"/>
                        <a:ea typeface="+mn-ea"/>
                        <a:cs typeface="+mn-cs"/>
                      </a:endParaRPr>
                    </a:p>
                  </a:txBody>
                  <a:tcPr marL="67610" marR="67610" marT="0" marB="0" anchor="ctr"/>
                </a:tc>
                <a:tc>
                  <a:txBody>
                    <a:bodyPr/>
                    <a:lstStyle/>
                    <a:p>
                      <a:pPr algn="ctr" rtl="1">
                        <a:lnSpc>
                          <a:spcPct val="160000"/>
                        </a:lnSpc>
                        <a:spcAft>
                          <a:spcPts val="0"/>
                        </a:spcAft>
                      </a:pPr>
                      <a:r>
                        <a:rPr lang="ar-SA" sz="1400" b="1" dirty="0" smtClean="0">
                          <a:solidFill>
                            <a:schemeClr val="tx1">
                              <a:lumMod val="75000"/>
                              <a:lumOff val="25000"/>
                            </a:schemeClr>
                          </a:solidFill>
                          <a:effectLst/>
                        </a:rPr>
                        <a:t>6.205.000</a:t>
                      </a:r>
                      <a:endParaRPr lang="en-US" sz="1400" b="1" dirty="0">
                        <a:solidFill>
                          <a:schemeClr val="tx1">
                            <a:lumMod val="75000"/>
                            <a:lumOff val="25000"/>
                          </a:schemeClr>
                        </a:solidFill>
                        <a:effectLst/>
                        <a:latin typeface="Calibri"/>
                        <a:ea typeface="Calibri"/>
                        <a:cs typeface="Arial"/>
                      </a:endParaRPr>
                    </a:p>
                  </a:txBody>
                  <a:tcPr marL="67610" marR="67610" marT="0" marB="0" anchor="ctr"/>
                </a:tc>
              </a:tr>
            </a:tbl>
          </a:graphicData>
        </a:graphic>
      </p:graphicFrame>
      <p:sp>
        <p:nvSpPr>
          <p:cNvPr id="2" name="TextBox 1"/>
          <p:cNvSpPr txBox="1"/>
          <p:nvPr/>
        </p:nvSpPr>
        <p:spPr>
          <a:xfrm>
            <a:off x="1348270" y="3570319"/>
            <a:ext cx="6696744" cy="1200329"/>
          </a:xfrm>
          <a:prstGeom prst="rect">
            <a:avLst/>
          </a:prstGeom>
          <a:noFill/>
        </p:spPr>
        <p:txBody>
          <a:bodyPr wrap="square" rtlCol="1">
            <a:spAutoFit/>
          </a:bodyPr>
          <a:lstStyle/>
          <a:p>
            <a:r>
              <a:rPr lang="ar-SA" sz="2400" dirty="0" smtClean="0">
                <a:solidFill>
                  <a:schemeClr val="tx1">
                    <a:lumMod val="75000"/>
                    <a:lumOff val="25000"/>
                  </a:schemeClr>
                </a:solidFill>
                <a:latin typeface="Arial" panose="020B0604020202020204" pitchFamily="34" charset="0"/>
                <a:cs typeface="Arial" panose="020B0604020202020204" pitchFamily="34" charset="0"/>
              </a:rPr>
              <a:t>المؤشر في يوم التعديل (الثلاثاء) </a:t>
            </a:r>
          </a:p>
          <a:p>
            <a:r>
              <a:rPr lang="ar-SA" sz="2400" dirty="0">
                <a:solidFill>
                  <a:schemeClr val="tx1">
                    <a:lumMod val="75000"/>
                    <a:lumOff val="25000"/>
                  </a:schemeClr>
                </a:solidFill>
                <a:latin typeface="Arial" panose="020B0604020202020204" pitchFamily="34" charset="0"/>
                <a:cs typeface="Arial" panose="020B0604020202020204" pitchFamily="34" charset="0"/>
              </a:rPr>
              <a:t>	</a:t>
            </a:r>
            <a:r>
              <a:rPr lang="ar-SA" sz="2400" dirty="0" smtClean="0">
                <a:solidFill>
                  <a:schemeClr val="tx1">
                    <a:lumMod val="75000"/>
                    <a:lumOff val="25000"/>
                  </a:schemeClr>
                </a:solidFill>
                <a:latin typeface="Arial" panose="020B0604020202020204" pitchFamily="34" charset="0"/>
                <a:cs typeface="Arial" panose="020B0604020202020204" pitchFamily="34" charset="0"/>
              </a:rPr>
              <a:t>=6.205.000 ÷ 6119.4 = 1014 نقطة</a:t>
            </a:r>
          </a:p>
          <a:p>
            <a:r>
              <a:rPr lang="ar-SA" sz="2400" dirty="0" smtClean="0">
                <a:solidFill>
                  <a:schemeClr val="tx1">
                    <a:lumMod val="75000"/>
                    <a:lumOff val="25000"/>
                  </a:schemeClr>
                </a:solidFill>
                <a:latin typeface="Arial" panose="020B0604020202020204" pitchFamily="34" charset="0"/>
                <a:cs typeface="Arial" panose="020B0604020202020204" pitchFamily="34" charset="0"/>
              </a:rPr>
              <a:t>التغير في المؤشر = 1014 – 1019.7 = </a:t>
            </a:r>
            <a:r>
              <a:rPr lang="en-US" sz="2400" dirty="0" smtClean="0">
                <a:solidFill>
                  <a:schemeClr val="tx1">
                    <a:lumMod val="75000"/>
                    <a:lumOff val="25000"/>
                  </a:schemeClr>
                </a:solidFill>
                <a:latin typeface="Arial" panose="020B0604020202020204" pitchFamily="34" charset="0"/>
                <a:cs typeface="Arial" panose="020B0604020202020204" pitchFamily="34" charset="0"/>
              </a:rPr>
              <a:t>- </a:t>
            </a:r>
            <a:r>
              <a:rPr lang="ar-SA" sz="2400" dirty="0" smtClean="0">
                <a:solidFill>
                  <a:schemeClr val="tx1">
                    <a:lumMod val="75000"/>
                    <a:lumOff val="25000"/>
                  </a:schemeClr>
                </a:solidFill>
                <a:latin typeface="Arial" panose="020B0604020202020204" pitchFamily="34" charset="0"/>
                <a:cs typeface="Arial" panose="020B0604020202020204" pitchFamily="34" charset="0"/>
              </a:rPr>
              <a:t>5.7 نقطة</a:t>
            </a:r>
            <a:endParaRPr lang="ar-SA" sz="24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43867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01136"/>
          </a:xfrm>
        </p:spPr>
        <p:txBody>
          <a:bodyPr>
            <a:normAutofit/>
          </a:bodyPr>
          <a:lstStyle/>
          <a:p>
            <a:pPr algn="r"/>
            <a:r>
              <a:rPr lang="ar-SA" sz="2800" u="sng" dirty="0" smtClean="0">
                <a:latin typeface="Arial" panose="020B0604020202020204" pitchFamily="34" charset="0"/>
                <a:cs typeface="Arial" panose="020B0604020202020204" pitchFamily="34" charset="0"/>
              </a:rPr>
              <a:t>ثانياً: تغيير كمية الأسهم</a:t>
            </a:r>
            <a:endParaRPr lang="ar-SA" sz="2800" dirty="0"/>
          </a:p>
        </p:txBody>
      </p:sp>
      <p:sp>
        <p:nvSpPr>
          <p:cNvPr id="3" name="Content Placeholder 2"/>
          <p:cNvSpPr>
            <a:spLocks noGrp="1"/>
          </p:cNvSpPr>
          <p:nvPr>
            <p:ph idx="1"/>
          </p:nvPr>
        </p:nvSpPr>
        <p:spPr>
          <a:xfrm>
            <a:off x="1043492" y="1844824"/>
            <a:ext cx="7200916" cy="4248472"/>
          </a:xfrm>
        </p:spPr>
        <p:txBody>
          <a:bodyPr>
            <a:normAutofit lnSpcReduction="10000"/>
          </a:bodyPr>
          <a:lstStyle/>
          <a:p>
            <a:pPr marL="68580" indent="0">
              <a:buNone/>
            </a:pPr>
            <a:r>
              <a:rPr lang="ar-SA" dirty="0" smtClean="0">
                <a:latin typeface="Arial" panose="020B0604020202020204" pitchFamily="34" charset="0"/>
                <a:cs typeface="Arial" panose="020B0604020202020204" pitchFamily="34" charset="0"/>
              </a:rPr>
              <a:t>تقوم شركات عديدة بإحداث تعديلاث على هيكل حق الملكية وذلك بتغيير عدد الأسهم المقيدة بالشركة عن طريق:</a:t>
            </a:r>
          </a:p>
          <a:p>
            <a:pPr marL="68580" indent="0">
              <a:buNone/>
            </a:pPr>
            <a:r>
              <a:rPr lang="ar-SA" dirty="0" smtClean="0">
                <a:latin typeface="Arial" panose="020B0604020202020204" pitchFamily="34" charset="0"/>
                <a:cs typeface="Arial" panose="020B0604020202020204" pitchFamily="34" charset="0"/>
              </a:rPr>
              <a:t>1- توزيع أسهم مجانية (منح أسهم).</a:t>
            </a:r>
          </a:p>
          <a:p>
            <a:pPr marL="68580" indent="0">
              <a:buNone/>
            </a:pPr>
            <a:r>
              <a:rPr lang="ar-SA" dirty="0" smtClean="0">
                <a:latin typeface="Arial" panose="020B0604020202020204" pitchFamily="34" charset="0"/>
                <a:cs typeface="Arial" panose="020B0604020202020204" pitchFamily="34" charset="0"/>
              </a:rPr>
              <a:t>2- إصدار أسهم جديدة بسعر يقل عن السعر السوقي.</a:t>
            </a:r>
          </a:p>
          <a:p>
            <a:pPr>
              <a:buFont typeface="Wingdings" panose="05000000000000000000" pitchFamily="2" charset="2"/>
              <a:buChar char="q"/>
            </a:pPr>
            <a:r>
              <a:rPr lang="ar-SA" dirty="0" smtClean="0">
                <a:latin typeface="Arial" panose="020B0604020202020204" pitchFamily="34" charset="0"/>
                <a:cs typeface="Arial" panose="020B0604020202020204" pitchFamily="34" charset="0"/>
              </a:rPr>
              <a:t>بما ان عدد أسهم الشركة الداخلة في المؤشر قد تغير، لو تم الإبقاء على السعر الذي حسبت فيه القيمة الرأسمالية عند حساب المؤشر ذلك سيؤدي الى أخطاء جسيمة في المؤشر.</a:t>
            </a:r>
          </a:p>
          <a:p>
            <a:pPr>
              <a:buFont typeface="Wingdings" panose="05000000000000000000" pitchFamily="2" charset="2"/>
              <a:buChar char="q"/>
            </a:pPr>
            <a:r>
              <a:rPr lang="ar-SA" dirty="0" smtClean="0">
                <a:latin typeface="Arial" panose="020B0604020202020204" pitchFamily="34" charset="0"/>
                <a:cs typeface="Arial" panose="020B0604020202020204" pitchFamily="34" charset="0"/>
              </a:rPr>
              <a:t>الحل المتبع لتلافي أثر زيادة عدد الأسهم هو تعديل سعر إقفال السهم لليوم السابق ليوم التعديل للوصول الى سعر يبقي على المؤشر كما هو عند افتتاح السوق ليوم تداول جديد دون الحاجة إلى تعديل القاسم وذلك باتباع احدى الطريقتين التاليتين:</a:t>
            </a:r>
            <a:endParaRPr lang="ar-S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71263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29128"/>
          </a:xfrm>
        </p:spPr>
        <p:txBody>
          <a:bodyPr>
            <a:normAutofit/>
          </a:bodyPr>
          <a:lstStyle/>
          <a:p>
            <a:pPr algn="r"/>
            <a:r>
              <a:rPr lang="ar-SA" sz="2400" u="sng" dirty="0" smtClean="0">
                <a:latin typeface="Arial" panose="020B0604020202020204" pitchFamily="34" charset="0"/>
                <a:cs typeface="Arial" panose="020B0604020202020204" pitchFamily="34" charset="0"/>
              </a:rPr>
              <a:t>1- طريقة القيمة الرأسمالية</a:t>
            </a:r>
            <a:endParaRPr lang="ar-SA" sz="24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43492" y="1844824"/>
            <a:ext cx="7200916" cy="3987805"/>
          </a:xfrm>
        </p:spPr>
        <p:txBody>
          <a:bodyPr/>
          <a:lstStyle/>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زيادة عدد أسهم الشركة بإضافة كمية الزيادة الى الكمية المقيدة.</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حساب القيمة الرأسمالية المعدلة على اساس:</a:t>
            </a:r>
          </a:p>
          <a:p>
            <a:pPr marL="68580" indent="0">
              <a:buNone/>
            </a:pPr>
            <a:r>
              <a:rPr lang="ar-SA" dirty="0" smtClean="0">
                <a:latin typeface="Arial" panose="020B0604020202020204" pitchFamily="34" charset="0"/>
                <a:cs typeface="Arial" panose="020B0604020202020204" pitchFamily="34" charset="0"/>
              </a:rPr>
              <a:t>القيمة السوقية للأسهم قبل الزيادة + القيمة السوقية للأسهم المضافة (صفر عند اصدار أسهم مجانية)</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قسمة القيمة الرأسمالية المعدلة على عدد الأسهم بعد التعديل</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السعر الناتج عن القسمة يعتبر سعر فتح لليوم الذي يصبح فيه التعديل ساريا.</a:t>
            </a:r>
            <a:endParaRPr lang="ar-S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69238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3"/>
            <a:ext cx="7024744" cy="541829"/>
          </a:xfrm>
        </p:spPr>
        <p:txBody>
          <a:bodyPr>
            <a:normAutofit/>
          </a:bodyPr>
          <a:lstStyle/>
          <a:p>
            <a:pPr algn="r"/>
            <a:r>
              <a:rPr lang="ar-SA" sz="2400" u="sng" dirty="0" smtClean="0">
                <a:latin typeface="Arial" panose="020B0604020202020204" pitchFamily="34" charset="0"/>
                <a:cs typeface="Arial" panose="020B0604020202020204" pitchFamily="34" charset="0"/>
              </a:rPr>
              <a:t>2- طريقة السعر</a:t>
            </a:r>
            <a:endParaRPr lang="ar-SA" sz="24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15616" y="1772816"/>
            <a:ext cx="6777317" cy="3508977"/>
          </a:xfrm>
        </p:spPr>
        <p:txBody>
          <a:bodyPr>
            <a:normAutofit/>
          </a:bodyPr>
          <a:lstStyle/>
          <a:p>
            <a:pPr marL="68580" indent="0">
              <a:buNone/>
            </a:pPr>
            <a:r>
              <a:rPr lang="ar-SA" dirty="0" smtClean="0">
                <a:latin typeface="Arial" panose="020B0604020202020204" pitchFamily="34" charset="0"/>
                <a:cs typeface="Arial" panose="020B0604020202020204" pitchFamily="34" charset="0"/>
              </a:rPr>
              <a:t>وفقا لهذه الطريقة يتم تعديل سعر الإفتتاح (الإقفال السابق على التعديل) مباشرة دون النظر الى كمية الأسهم المضافة، وذلك باتباع المعادلة المناسبة مما يلي:</a:t>
            </a:r>
          </a:p>
          <a:p>
            <a:pPr marL="68580" indent="0">
              <a:buNone/>
            </a:pPr>
            <a:r>
              <a:rPr lang="ar-SA" dirty="0" smtClean="0">
                <a:latin typeface="Arial" panose="020B0604020202020204" pitchFamily="34" charset="0"/>
                <a:cs typeface="Arial" panose="020B0604020202020204" pitchFamily="34" charset="0"/>
              </a:rPr>
              <a:t>أ- في حالة توزيع أسهم منحة</a:t>
            </a:r>
          </a:p>
          <a:p>
            <a:pPr marL="68580" indent="0">
              <a:buNone/>
            </a:pPr>
            <a:r>
              <a:rPr lang="ar-SA" dirty="0" smtClean="0">
                <a:latin typeface="Arial" panose="020B0604020202020204" pitchFamily="34" charset="0"/>
                <a:cs typeface="Arial" panose="020B0604020202020204" pitchFamily="34" charset="0"/>
              </a:rPr>
              <a:t>سعر الإفتتاح المعدل = سعر الإقفال ÷ (1+نسبة الزيادة في الأسهم)</a:t>
            </a:r>
          </a:p>
          <a:p>
            <a:pPr marL="68580" indent="0">
              <a:buNone/>
            </a:pPr>
            <a:endParaRPr lang="ar-SA" sz="1050" dirty="0" smtClean="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ب- في حالة اصدار أسهم زيادة بسعر أقل من سع</a:t>
            </a:r>
            <a:r>
              <a:rPr lang="ar-SA" dirty="0">
                <a:latin typeface="Arial" panose="020B0604020202020204" pitchFamily="34" charset="0"/>
                <a:cs typeface="Arial" panose="020B0604020202020204" pitchFamily="34" charset="0"/>
              </a:rPr>
              <a:t>ر </a:t>
            </a:r>
            <a:r>
              <a:rPr lang="ar-SA" dirty="0" smtClean="0">
                <a:latin typeface="Arial" panose="020B0604020202020204" pitchFamily="34" charset="0"/>
                <a:cs typeface="Arial" panose="020B0604020202020204" pitchFamily="34" charset="0"/>
              </a:rPr>
              <a:t>السوق</a:t>
            </a:r>
          </a:p>
          <a:p>
            <a:pPr marL="68580" indent="0">
              <a:buNone/>
            </a:pPr>
            <a:r>
              <a:rPr lang="ar-SA" dirty="0">
                <a:latin typeface="Arial" panose="020B0604020202020204" pitchFamily="34" charset="0"/>
                <a:cs typeface="Arial" panose="020B0604020202020204" pitchFamily="34" charset="0"/>
              </a:rPr>
              <a:t>سعر الإفتتاح المعدل = </a:t>
            </a:r>
            <a:r>
              <a:rPr lang="ar-SA" dirty="0" smtClean="0">
                <a:latin typeface="Arial" panose="020B0604020202020204" pitchFamily="34" charset="0"/>
                <a:cs typeface="Arial" panose="020B0604020202020204" pitchFamily="34" charset="0"/>
              </a:rPr>
              <a:t>(سعر الإقفال+ سعر الإصدار)  </a:t>
            </a:r>
            <a:r>
              <a:rPr lang="ar-SA" dirty="0">
                <a:latin typeface="Arial" panose="020B0604020202020204" pitchFamily="34" charset="0"/>
                <a:cs typeface="Arial" panose="020B0604020202020204" pitchFamily="34" charset="0"/>
              </a:rPr>
              <a:t>÷ (1+نسبة الزيادة في </a:t>
            </a:r>
            <a:r>
              <a:rPr lang="ar-SA" dirty="0" smtClean="0">
                <a:latin typeface="Arial" panose="020B0604020202020204" pitchFamily="34" charset="0"/>
                <a:cs typeface="Arial" panose="020B0604020202020204" pitchFamily="34" charset="0"/>
              </a:rPr>
              <a:t>الأسهم)</a:t>
            </a:r>
            <a:endParaRPr lang="ar-S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63330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980728"/>
            <a:ext cx="7024744" cy="817160"/>
          </a:xfrm>
        </p:spPr>
        <p:txBody>
          <a:bodyPr>
            <a:normAutofit fontScale="90000"/>
          </a:bodyPr>
          <a:lstStyle/>
          <a:p>
            <a:pPr algn="r"/>
            <a:r>
              <a:rPr lang="ar-SA" sz="2400" u="sng" dirty="0" smtClean="0">
                <a:latin typeface="Arial" panose="020B0604020202020204" pitchFamily="34" charset="0"/>
                <a:cs typeface="Arial" panose="020B0604020202020204" pitchFamily="34" charset="0"/>
              </a:rPr>
              <a:t>مثال: </a:t>
            </a:r>
            <a:r>
              <a:rPr lang="ar-SA" sz="2400" dirty="0" smtClean="0">
                <a:latin typeface="Arial" panose="020B0604020202020204" pitchFamily="34" charset="0"/>
                <a:cs typeface="Arial" panose="020B0604020202020204" pitchFamily="34" charset="0"/>
              </a:rPr>
              <a:t>نفترض أن الشركة أ في المثال السابق قد ضاعفت رأسمالها، مع بقاء البيانات الأخرى كما هي</a:t>
            </a:r>
            <a:endParaRPr lang="ar-SA"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15616" y="1916832"/>
            <a:ext cx="7056900" cy="3384376"/>
          </a:xfrm>
        </p:spPr>
        <p:txBody>
          <a:bodyPr>
            <a:normAutofit/>
          </a:bodyPr>
          <a:lstStyle/>
          <a:p>
            <a:pPr>
              <a:buFontTx/>
              <a:buChar char="-"/>
            </a:pPr>
            <a:r>
              <a:rPr lang="ar-SA" dirty="0" smtClean="0">
                <a:latin typeface="Arial" panose="020B0604020202020204" pitchFamily="34" charset="0"/>
                <a:cs typeface="Arial" panose="020B0604020202020204" pitchFamily="34" charset="0"/>
              </a:rPr>
              <a:t>لدينا 3 ورقات مالية أ، ب، جـ ، د</a:t>
            </a:r>
          </a:p>
          <a:p>
            <a:pPr>
              <a:buFontTx/>
              <a:buChar char="-"/>
            </a:pPr>
            <a:r>
              <a:rPr lang="ar-SA" dirty="0" smtClean="0">
                <a:latin typeface="Arial" panose="020B0604020202020204" pitchFamily="34" charset="0"/>
                <a:cs typeface="Arial" panose="020B0604020202020204" pitchFamily="34" charset="0"/>
              </a:rPr>
              <a:t>عدد الأسهم لكل منها بالترتيب 5.000 – 20.000 – 10.000 – 40.000 ، وتم مضاعفة اسهم الشركة أ</a:t>
            </a:r>
          </a:p>
          <a:p>
            <a:pPr>
              <a:buFontTx/>
              <a:buChar char="-"/>
            </a:pPr>
            <a:r>
              <a:rPr lang="ar-SA" dirty="0" smtClean="0">
                <a:latin typeface="Arial" panose="020B0604020202020204" pitchFamily="34" charset="0"/>
                <a:cs typeface="Arial" panose="020B0604020202020204" pitchFamily="34" charset="0"/>
              </a:rPr>
              <a:t>الأسعار في تاريخ الإغلاق يوم الثلاثاء 105، 125، 150 ، 42</a:t>
            </a:r>
          </a:p>
          <a:p>
            <a:pPr>
              <a:buFontTx/>
              <a:buChar char="-"/>
            </a:pPr>
            <a:endParaRPr lang="ar-SA" sz="1400" dirty="0" smtClean="0">
              <a:latin typeface="Arial" panose="020B0604020202020204" pitchFamily="34" charset="0"/>
              <a:cs typeface="Arial" panose="020B0604020202020204" pitchFamily="34" charset="0"/>
            </a:endParaRPr>
          </a:p>
          <a:p>
            <a:pPr>
              <a:buFontTx/>
              <a:buChar char="-"/>
            </a:pPr>
            <a:r>
              <a:rPr lang="ar-SA" b="1" u="sng" dirty="0" smtClean="0">
                <a:latin typeface="Arial" panose="020B0604020202020204" pitchFamily="34" charset="0"/>
                <a:cs typeface="Arial" panose="020B0604020202020204" pitchFamily="34" charset="0"/>
              </a:rPr>
              <a:t>المطلوب</a:t>
            </a:r>
            <a:r>
              <a:rPr lang="ar-SA" dirty="0" smtClean="0">
                <a:latin typeface="Arial" panose="020B0604020202020204" pitchFamily="34" charset="0"/>
                <a:cs typeface="Arial" panose="020B0604020202020204" pitchFamily="34" charset="0"/>
              </a:rPr>
              <a:t> حساب سعر الإفتتاح في يوم التعديل</a:t>
            </a:r>
          </a:p>
          <a:p>
            <a:pPr marL="68580" indent="0">
              <a:buNone/>
            </a:pPr>
            <a:r>
              <a:rPr lang="ar-SA" dirty="0" smtClean="0">
                <a:latin typeface="Arial" panose="020B0604020202020204" pitchFamily="34" charset="0"/>
                <a:cs typeface="Arial" panose="020B0604020202020204" pitchFamily="34" charset="0"/>
              </a:rPr>
              <a:t>أ- في حالة زيادة أسهم الشركة بتوزيع أسهم منحة.</a:t>
            </a:r>
          </a:p>
          <a:p>
            <a:pPr marL="68580" indent="0">
              <a:buNone/>
            </a:pPr>
            <a:r>
              <a:rPr lang="ar-SA" dirty="0" smtClean="0">
                <a:latin typeface="Arial" panose="020B0604020202020204" pitchFamily="34" charset="0"/>
                <a:cs typeface="Arial" panose="020B0604020202020204" pitchFamily="34" charset="0"/>
              </a:rPr>
              <a:t>ب- في حالة إصدار أسهم بسعر يقل عن سعر السوق (15 ريال).</a:t>
            </a:r>
          </a:p>
        </p:txBody>
      </p:sp>
    </p:spTree>
    <p:extLst>
      <p:ext uri="{BB962C8B-B14F-4D97-AF65-F5344CB8AC3E}">
        <p14:creationId xmlns:p14="http://schemas.microsoft.com/office/powerpoint/2010/main" val="10924218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29128"/>
          </a:xfrm>
        </p:spPr>
        <p:txBody>
          <a:bodyPr>
            <a:normAutofit/>
          </a:bodyPr>
          <a:lstStyle/>
          <a:p>
            <a:pPr algn="r"/>
            <a:r>
              <a:rPr lang="ar-SA" sz="2400" dirty="0" smtClean="0">
                <a:latin typeface="Arial" panose="020B0604020202020204" pitchFamily="34" charset="0"/>
                <a:cs typeface="Arial" panose="020B0604020202020204" pitchFamily="34" charset="0"/>
              </a:rPr>
              <a:t>أولا: في حالة زيادة اسهم الشركة بتوزيع أسهم منحة:</a:t>
            </a:r>
            <a:endParaRPr lang="ar-SA"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71600" y="1628800"/>
            <a:ext cx="7137357" cy="4464496"/>
          </a:xfrm>
        </p:spPr>
        <p:txBody>
          <a:bodyPr>
            <a:normAutofit/>
          </a:bodyPr>
          <a:lstStyle/>
          <a:p>
            <a:pPr marL="68580" indent="0">
              <a:buNone/>
            </a:pPr>
            <a:r>
              <a:rPr lang="ar-SA" dirty="0" smtClean="0">
                <a:latin typeface="Arial" panose="020B0604020202020204" pitchFamily="34" charset="0"/>
                <a:cs typeface="Arial" panose="020B0604020202020204" pitchFamily="34" charset="0"/>
              </a:rPr>
              <a:t>1- طريقة القيمة الرأسمالية:</a:t>
            </a:r>
          </a:p>
          <a:p>
            <a:pPr marL="68580" indent="0">
              <a:buNone/>
            </a:pPr>
            <a:r>
              <a:rPr lang="ar-SA" dirty="0" smtClean="0">
                <a:latin typeface="Arial" panose="020B0604020202020204" pitchFamily="34" charset="0"/>
                <a:cs typeface="Arial" panose="020B0604020202020204" pitchFamily="34" charset="0"/>
              </a:rPr>
              <a:t>القيمة الرأسمالية لأسهم الشركة أ = 5000 * 105 = 525.000 ريال</a:t>
            </a:r>
          </a:p>
          <a:p>
            <a:pPr marL="68580" indent="0">
              <a:buNone/>
            </a:pPr>
            <a:r>
              <a:rPr lang="ar-SA" dirty="0" smtClean="0">
                <a:latin typeface="Arial" panose="020B0604020202020204" pitchFamily="34" charset="0"/>
                <a:cs typeface="Arial" panose="020B0604020202020204" pitchFamily="34" charset="0"/>
              </a:rPr>
              <a:t>عدد الأسهم بعد التعديل = 5000 +5000 = 10.000 سهم</a:t>
            </a:r>
          </a:p>
          <a:p>
            <a:pPr marL="68580" indent="0">
              <a:buNone/>
            </a:pPr>
            <a:r>
              <a:rPr lang="ar-SA" dirty="0" smtClean="0">
                <a:latin typeface="Arial" panose="020B0604020202020204" pitchFamily="34" charset="0"/>
                <a:cs typeface="Arial" panose="020B0604020202020204" pitchFamily="34" charset="0"/>
              </a:rPr>
              <a:t>سعر الإفتتاح المعدل= 525.000 ÷ 10.000 = 52.5 ريال</a:t>
            </a:r>
          </a:p>
          <a:p>
            <a:pPr marL="68580" indent="0">
              <a:buNone/>
            </a:pPr>
            <a:r>
              <a:rPr lang="ar-SA" dirty="0" smtClean="0">
                <a:latin typeface="Arial" panose="020B0604020202020204" pitchFamily="34" charset="0"/>
                <a:cs typeface="Arial" panose="020B0604020202020204" pitchFamily="34" charset="0"/>
              </a:rPr>
              <a:t>2- طريقة التعديل المباشر للسعر:</a:t>
            </a:r>
          </a:p>
          <a:p>
            <a:pPr marL="68580" indent="0">
              <a:buNone/>
            </a:pPr>
            <a:r>
              <a:rPr lang="ar-SA" dirty="0" smtClean="0">
                <a:latin typeface="Arial" panose="020B0604020202020204" pitchFamily="34" charset="0"/>
                <a:cs typeface="Arial" panose="020B0604020202020204" pitchFamily="34" charset="0"/>
              </a:rPr>
              <a:t>السعر المعدل = 105 ÷ (1+ 100%) </a:t>
            </a:r>
          </a:p>
          <a:p>
            <a:pPr marL="68580" indent="0">
              <a:buNone/>
            </a:pP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 = 105 ÷ 2 = 52.5 ريال</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السعر يظهر هنا منخفضا بنسبة 50% لكن هذا الإنخفاض لايؤثر على حساب المؤشر الا اذا تحرك السعر في يوم التعديل عن السعر المعلن.</a:t>
            </a:r>
            <a:endParaRPr lang="ar-S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18354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908720"/>
            <a:ext cx="7024744" cy="529128"/>
          </a:xfrm>
        </p:spPr>
        <p:txBody>
          <a:bodyPr>
            <a:normAutofit/>
          </a:bodyPr>
          <a:lstStyle/>
          <a:p>
            <a:pPr algn="r"/>
            <a:r>
              <a:rPr lang="ar-SA" sz="2400" dirty="0" smtClean="0">
                <a:latin typeface="Arial" panose="020B0604020202020204" pitchFamily="34" charset="0"/>
                <a:cs typeface="Arial" panose="020B0604020202020204" pitchFamily="34" charset="0"/>
              </a:rPr>
              <a:t>ثانيا: حالة إصدار أسهم بسعر يقل عن سعر السوق</a:t>
            </a:r>
            <a:r>
              <a:rPr lang="en-US" sz="2400" dirty="0" smtClean="0">
                <a:latin typeface="Arial" panose="020B0604020202020204" pitchFamily="34" charset="0"/>
                <a:cs typeface="Arial" panose="020B0604020202020204" pitchFamily="34" charset="0"/>
              </a:rPr>
              <a:t> </a:t>
            </a:r>
            <a:r>
              <a:rPr lang="ar-SA" sz="2400" dirty="0" smtClean="0">
                <a:latin typeface="Arial" panose="020B0604020202020204" pitchFamily="34" charset="0"/>
                <a:cs typeface="Arial" panose="020B0604020202020204" pitchFamily="34" charset="0"/>
              </a:rPr>
              <a:t> 15 ريال/للسهم:</a:t>
            </a:r>
            <a:endParaRPr lang="ar-SA"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55576" y="1556792"/>
            <a:ext cx="7704856" cy="4536504"/>
          </a:xfrm>
        </p:spPr>
        <p:txBody>
          <a:bodyPr>
            <a:normAutofit lnSpcReduction="10000"/>
          </a:bodyPr>
          <a:lstStyle/>
          <a:p>
            <a:pPr marL="68580" indent="0">
              <a:buNone/>
            </a:pPr>
            <a:r>
              <a:rPr lang="ar-SA" dirty="0">
                <a:latin typeface="Arial" panose="020B0604020202020204" pitchFamily="34" charset="0"/>
                <a:cs typeface="Arial" panose="020B0604020202020204" pitchFamily="34" charset="0"/>
              </a:rPr>
              <a:t>1- طريقة القيمة الرأسمالية:</a:t>
            </a:r>
          </a:p>
          <a:p>
            <a:pPr marL="68580" indent="0">
              <a:buNone/>
            </a:pPr>
            <a:r>
              <a:rPr lang="ar-SA" dirty="0">
                <a:latin typeface="Arial" panose="020B0604020202020204" pitchFamily="34" charset="0"/>
                <a:cs typeface="Arial" panose="020B0604020202020204" pitchFamily="34" charset="0"/>
              </a:rPr>
              <a:t>القيمة الرأسمالية لأسهم الشركة </a:t>
            </a:r>
            <a:r>
              <a:rPr lang="ar-SA" dirty="0" smtClean="0">
                <a:latin typeface="Arial" panose="020B0604020202020204" pitchFamily="34" charset="0"/>
                <a:cs typeface="Arial" panose="020B0604020202020204" pitchFamily="34" charset="0"/>
              </a:rPr>
              <a:t>أ قبل الإصدار=5000*105=525.000ريال</a:t>
            </a:r>
          </a:p>
          <a:p>
            <a:pPr marL="68580" indent="0">
              <a:buNone/>
            </a:pPr>
            <a:r>
              <a:rPr lang="ar-SA" dirty="0" smtClean="0">
                <a:latin typeface="Arial" panose="020B0604020202020204" pitchFamily="34" charset="0"/>
                <a:cs typeface="Arial" panose="020B0604020202020204" pitchFamily="34" charset="0"/>
              </a:rPr>
              <a:t>القيمة الرأسمالية لأسهم الزيادة = 5000 * 15 = 75.000 ريال</a:t>
            </a:r>
          </a:p>
          <a:p>
            <a:pPr marL="68580" indent="0">
              <a:buNone/>
            </a:pPr>
            <a:r>
              <a:rPr lang="ar-SA" dirty="0" smtClean="0">
                <a:latin typeface="Arial" panose="020B0604020202020204" pitchFamily="34" charset="0"/>
                <a:cs typeface="Arial" panose="020B0604020202020204" pitchFamily="34" charset="0"/>
              </a:rPr>
              <a:t>القيمة الرأسمالية الكلية = 525.000 + 75.000 = 600.000 ريال</a:t>
            </a:r>
            <a:endParaRPr lang="ar-SA"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عدد الأسهم بعد التعديل = 5000 +5000 = 10.000 سهم</a:t>
            </a:r>
          </a:p>
          <a:p>
            <a:pPr marL="68580" indent="0">
              <a:buNone/>
            </a:pPr>
            <a:r>
              <a:rPr lang="ar-SA" dirty="0">
                <a:latin typeface="Arial" panose="020B0604020202020204" pitchFamily="34" charset="0"/>
                <a:cs typeface="Arial" panose="020B0604020202020204" pitchFamily="34" charset="0"/>
              </a:rPr>
              <a:t>سعر الإفتتاح المعدل= </a:t>
            </a:r>
            <a:r>
              <a:rPr lang="ar-SA" dirty="0" smtClean="0">
                <a:latin typeface="Arial" panose="020B0604020202020204" pitchFamily="34" charset="0"/>
                <a:cs typeface="Arial" panose="020B0604020202020204" pitchFamily="34" charset="0"/>
              </a:rPr>
              <a:t>600.000 </a:t>
            </a: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10.000 </a:t>
            </a: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60 ريال</a:t>
            </a:r>
            <a:endParaRPr lang="ar-SA"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2- طريقة </a:t>
            </a:r>
            <a:r>
              <a:rPr lang="ar-SA" dirty="0" smtClean="0">
                <a:latin typeface="Arial" panose="020B0604020202020204" pitchFamily="34" charset="0"/>
                <a:cs typeface="Arial" panose="020B0604020202020204" pitchFamily="34" charset="0"/>
              </a:rPr>
              <a:t>التعديل </a:t>
            </a:r>
            <a:r>
              <a:rPr lang="ar-SA" dirty="0">
                <a:latin typeface="Arial" panose="020B0604020202020204" pitchFamily="34" charset="0"/>
                <a:cs typeface="Arial" panose="020B0604020202020204" pitchFamily="34" charset="0"/>
              </a:rPr>
              <a:t>المباشر للسعر:</a:t>
            </a:r>
          </a:p>
          <a:p>
            <a:pPr marL="68580" indent="0">
              <a:buNone/>
            </a:pPr>
            <a:r>
              <a:rPr lang="ar-SA" dirty="0">
                <a:latin typeface="Arial" panose="020B0604020202020204" pitchFamily="34" charset="0"/>
                <a:cs typeface="Arial" panose="020B0604020202020204" pitchFamily="34" charset="0"/>
              </a:rPr>
              <a:t>السعر المعدل = </a:t>
            </a:r>
            <a:r>
              <a:rPr lang="ar-SA" dirty="0" smtClean="0">
                <a:latin typeface="Arial" panose="020B0604020202020204" pitchFamily="34" charset="0"/>
                <a:cs typeface="Arial" panose="020B0604020202020204" pitchFamily="34" charset="0"/>
              </a:rPr>
              <a:t>(105+ 15) </a:t>
            </a:r>
            <a:r>
              <a:rPr lang="ar-SA" dirty="0">
                <a:latin typeface="Arial" panose="020B0604020202020204" pitchFamily="34" charset="0"/>
                <a:cs typeface="Arial" panose="020B0604020202020204" pitchFamily="34" charset="0"/>
              </a:rPr>
              <a:t>÷ (1+ 100%) </a:t>
            </a:r>
          </a:p>
          <a:p>
            <a:pPr marL="68580" indent="0">
              <a:buNone/>
            </a:pPr>
            <a:r>
              <a:rPr lang="ar-SA" dirty="0">
                <a:latin typeface="Arial" panose="020B0604020202020204" pitchFamily="34" charset="0"/>
                <a:cs typeface="Arial" panose="020B0604020202020204" pitchFamily="34" charset="0"/>
              </a:rPr>
              <a:t>	 = </a:t>
            </a:r>
            <a:r>
              <a:rPr lang="ar-SA" dirty="0" smtClean="0">
                <a:latin typeface="Arial" panose="020B0604020202020204" pitchFamily="34" charset="0"/>
                <a:cs typeface="Arial" panose="020B0604020202020204" pitchFamily="34" charset="0"/>
              </a:rPr>
              <a:t>120 </a:t>
            </a:r>
            <a:r>
              <a:rPr lang="ar-SA" dirty="0">
                <a:latin typeface="Arial" panose="020B0604020202020204" pitchFamily="34" charset="0"/>
                <a:cs typeface="Arial" panose="020B0604020202020204" pitchFamily="34" charset="0"/>
              </a:rPr>
              <a:t>÷ 2 = </a:t>
            </a:r>
            <a:r>
              <a:rPr lang="ar-SA" dirty="0" smtClean="0">
                <a:latin typeface="Arial" panose="020B0604020202020204" pitchFamily="34" charset="0"/>
                <a:cs typeface="Arial" panose="020B0604020202020204" pitchFamily="34" charset="0"/>
              </a:rPr>
              <a:t>60 ريال</a:t>
            </a:r>
          </a:p>
          <a:p>
            <a:pPr marL="68580" indent="0">
              <a:buNone/>
            </a:pPr>
            <a:r>
              <a:rPr lang="ar-SA" dirty="0">
                <a:latin typeface="Arial" panose="020B0604020202020204" pitchFamily="34" charset="0"/>
                <a:cs typeface="Arial" panose="020B0604020202020204" pitchFamily="34" charset="0"/>
              </a:rPr>
              <a:t>السعر يظهر هنا منخفضا بنسبة </a:t>
            </a:r>
            <a:r>
              <a:rPr lang="ar-SA" dirty="0" smtClean="0">
                <a:latin typeface="Arial" panose="020B0604020202020204" pitchFamily="34" charset="0"/>
                <a:cs typeface="Arial" panose="020B0604020202020204" pitchFamily="34" charset="0"/>
              </a:rPr>
              <a:t>42.7% </a:t>
            </a:r>
            <a:r>
              <a:rPr lang="ar-SA" dirty="0">
                <a:latin typeface="Arial" panose="020B0604020202020204" pitchFamily="34" charset="0"/>
                <a:cs typeface="Arial" panose="020B0604020202020204" pitchFamily="34" charset="0"/>
              </a:rPr>
              <a:t>لكن هذا الإنخفاض لايؤثر على حساب المؤشر الا اذا تحرك السعر في يوم التعديل عن السعر المعلن.</a:t>
            </a:r>
          </a:p>
          <a:p>
            <a:pPr marL="68580" indent="0">
              <a:buNone/>
            </a:pPr>
            <a:endParaRPr lang="ar-S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1197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SA" sz="2400" dirty="0" smtClean="0">
                <a:solidFill>
                  <a:schemeClr val="tx1">
                    <a:lumMod val="75000"/>
                    <a:lumOff val="25000"/>
                  </a:schemeClr>
                </a:solidFill>
                <a:latin typeface="Arial" panose="020B0604020202020204" pitchFamily="34" charset="0"/>
                <a:cs typeface="Arial" panose="020B0604020202020204" pitchFamily="34" charset="0"/>
              </a:rPr>
              <a:t> # معظم المؤسسات المعنية بحساب المؤشرات تستخدم طريقة السعر المباشر ولكن في حالات معينة مثل حالات التوزيع المركبة ( توزيع 2 سهم لكل ثلاثة أسهم) لا بد من استخدام طريقة القيمة الرأسمالية.</a:t>
            </a:r>
            <a:endParaRPr lang="ar-SA" sz="24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55576" y="2348880"/>
            <a:ext cx="7632848" cy="3841652"/>
          </a:xfrm>
        </p:spPr>
        <p:txBody>
          <a:bodyPr/>
          <a:lstStyle/>
          <a:p>
            <a:pPr marL="68580" indent="0">
              <a:buNone/>
            </a:pPr>
            <a:r>
              <a:rPr lang="ar-SA" dirty="0" smtClean="0">
                <a:solidFill>
                  <a:schemeClr val="accent1"/>
                </a:solidFill>
                <a:latin typeface="Arial" panose="020B0604020202020204" pitchFamily="34" charset="0"/>
                <a:cs typeface="Arial" panose="020B0604020202020204" pitchFamily="34" charset="0"/>
              </a:rPr>
              <a:t>مثال: احسبي القيمة المعدلة في الحالات التالية:</a:t>
            </a:r>
          </a:p>
          <a:p>
            <a:pPr marL="68580" indent="0">
              <a:buNone/>
            </a:pPr>
            <a:r>
              <a:rPr lang="ar-SA" dirty="0" smtClean="0">
                <a:solidFill>
                  <a:schemeClr val="accent1"/>
                </a:solidFill>
                <a:latin typeface="Arial" panose="020B0604020202020204" pitchFamily="34" charset="0"/>
                <a:cs typeface="Arial" panose="020B0604020202020204" pitchFamily="34" charset="0"/>
              </a:rPr>
              <a:t>1- إصدار أسهم مجانية بواقع نصف سهم لكل سهم، والسعر السوقي 30</a:t>
            </a:r>
          </a:p>
          <a:p>
            <a:pPr marL="68580" indent="0">
              <a:buNone/>
            </a:pPr>
            <a:r>
              <a:rPr lang="ar-SA" dirty="0">
                <a:solidFill>
                  <a:schemeClr val="accent1"/>
                </a:solidFill>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الحالة: حالة توزيع أسهم مجانية</a:t>
            </a:r>
          </a:p>
          <a:p>
            <a:pPr marL="68580" indent="0">
              <a:buNone/>
            </a:pPr>
            <a:r>
              <a:rPr lang="ar-SA" dirty="0" smtClean="0">
                <a:latin typeface="Arial" panose="020B0604020202020204" pitchFamily="34" charset="0"/>
                <a:cs typeface="Arial" panose="020B0604020202020204" pitchFamily="34" charset="0"/>
              </a:rPr>
              <a:t>الطريقة: طريقة السعر</a:t>
            </a:r>
          </a:p>
          <a:p>
            <a:pPr marL="68580" indent="0">
              <a:buNone/>
            </a:pPr>
            <a:r>
              <a:rPr lang="ar-SA" dirty="0" smtClean="0">
                <a:latin typeface="Arial" panose="020B0604020202020204" pitchFamily="34" charset="0"/>
                <a:cs typeface="Arial" panose="020B0604020202020204" pitchFamily="34" charset="0"/>
              </a:rPr>
              <a:t>سعر الإفتتاح المعدل = </a:t>
            </a:r>
            <a:r>
              <a:rPr lang="ar-SA" dirty="0">
                <a:latin typeface="Arial" panose="020B0604020202020204" pitchFamily="34" charset="0"/>
                <a:cs typeface="Arial" panose="020B0604020202020204" pitchFamily="34" charset="0"/>
              </a:rPr>
              <a:t>سعر الإقفال ÷ (1+نسبة الزيادة في الأسهم)</a:t>
            </a:r>
          </a:p>
          <a:p>
            <a:pPr marL="68580" indent="0">
              <a:buNone/>
            </a:pPr>
            <a:r>
              <a:rPr lang="ar-SA" dirty="0" smtClean="0">
                <a:latin typeface="Arial" panose="020B0604020202020204" pitchFamily="34" charset="0"/>
                <a:cs typeface="Arial" panose="020B0604020202020204" pitchFamily="34" charset="0"/>
              </a:rPr>
              <a:t>		= 30 ÷ (1+ 0.5)</a:t>
            </a:r>
          </a:p>
          <a:p>
            <a:pPr marL="68580" indent="0">
              <a:buNone/>
            </a:pP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	= 30 </a:t>
            </a: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1.5</a:t>
            </a:r>
          </a:p>
          <a:p>
            <a:pPr marL="68580" indent="0">
              <a:buNone/>
            </a:pP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	= 20 ريال</a:t>
            </a:r>
            <a:endParaRPr lang="ar-S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430899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268760"/>
            <a:ext cx="7272924" cy="4563869"/>
          </a:xfrm>
        </p:spPr>
        <p:txBody>
          <a:bodyPr/>
          <a:lstStyle/>
          <a:p>
            <a:pPr marL="68580" indent="0">
              <a:buNone/>
            </a:pPr>
            <a:r>
              <a:rPr lang="ar-SA" dirty="0" smtClean="0">
                <a:solidFill>
                  <a:schemeClr val="accent1"/>
                </a:solidFill>
                <a:latin typeface="Arial" panose="020B0604020202020204" pitchFamily="34" charset="0"/>
                <a:cs typeface="Arial" panose="020B0604020202020204" pitchFamily="34" charset="0"/>
              </a:rPr>
              <a:t>2- زيادة رأس المال </a:t>
            </a:r>
            <a:r>
              <a:rPr lang="ar-SA" smtClean="0">
                <a:solidFill>
                  <a:schemeClr val="accent1"/>
                </a:solidFill>
                <a:latin typeface="Arial" panose="020B0604020202020204" pitchFamily="34" charset="0"/>
                <a:cs typeface="Arial" panose="020B0604020202020204" pitchFamily="34" charset="0"/>
              </a:rPr>
              <a:t>بواقع </a:t>
            </a:r>
            <a:r>
              <a:rPr lang="ar-SA" smtClean="0">
                <a:solidFill>
                  <a:schemeClr val="accent1"/>
                </a:solidFill>
                <a:latin typeface="Arial" panose="020B0604020202020204" pitchFamily="34" charset="0"/>
                <a:cs typeface="Arial" panose="020B0604020202020204" pitchFamily="34" charset="0"/>
              </a:rPr>
              <a:t>سهم </a:t>
            </a:r>
            <a:r>
              <a:rPr lang="ar-SA" dirty="0">
                <a:solidFill>
                  <a:schemeClr val="accent1"/>
                </a:solidFill>
                <a:latin typeface="Arial" panose="020B0604020202020204" pitchFamily="34" charset="0"/>
                <a:cs typeface="Arial" panose="020B0604020202020204" pitchFamily="34" charset="0"/>
              </a:rPr>
              <a:t>لكل </a:t>
            </a:r>
            <a:r>
              <a:rPr lang="ar-SA" dirty="0" smtClean="0">
                <a:solidFill>
                  <a:schemeClr val="accent1"/>
                </a:solidFill>
                <a:latin typeface="Arial" panose="020B0604020202020204" pitchFamily="34" charset="0"/>
                <a:cs typeface="Arial" panose="020B0604020202020204" pitchFamily="34" charset="0"/>
              </a:rPr>
              <a:t>سهمين بسعر 15 ريال عندما كان السعر 30</a:t>
            </a:r>
            <a:endParaRPr lang="ar-SA" dirty="0">
              <a:solidFill>
                <a:schemeClr val="accent1"/>
              </a:solidFill>
              <a:latin typeface="Arial" panose="020B0604020202020204" pitchFamily="34" charset="0"/>
              <a:cs typeface="Arial" panose="020B0604020202020204" pitchFamily="34" charset="0"/>
            </a:endParaRPr>
          </a:p>
          <a:p>
            <a:pPr marL="68580" indent="0">
              <a:buNone/>
            </a:pPr>
            <a:r>
              <a:rPr lang="ar-SA" dirty="0">
                <a:solidFill>
                  <a:schemeClr val="accent1"/>
                </a:solidFill>
                <a:latin typeface="Arial" panose="020B0604020202020204" pitchFamily="34" charset="0"/>
                <a:cs typeface="Arial" panose="020B0604020202020204" pitchFamily="34" charset="0"/>
              </a:rPr>
              <a:t> </a:t>
            </a:r>
            <a:r>
              <a:rPr lang="ar-SA" dirty="0">
                <a:latin typeface="Arial" panose="020B0604020202020204" pitchFamily="34" charset="0"/>
                <a:cs typeface="Arial" panose="020B0604020202020204" pitchFamily="34" charset="0"/>
              </a:rPr>
              <a:t>الحالة: </a:t>
            </a:r>
            <a:r>
              <a:rPr lang="ar-SA" dirty="0" smtClean="0">
                <a:latin typeface="Arial" panose="020B0604020202020204" pitchFamily="34" charset="0"/>
                <a:cs typeface="Arial" panose="020B0604020202020204" pitchFamily="34" charset="0"/>
              </a:rPr>
              <a:t>اصدار اسهم بسعر اقل من سعر السوق</a:t>
            </a:r>
            <a:endParaRPr lang="ar-SA"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الطريقة: طريقة </a:t>
            </a:r>
            <a:r>
              <a:rPr lang="ar-SA" dirty="0" smtClean="0">
                <a:latin typeface="Arial" panose="020B0604020202020204" pitchFamily="34" charset="0"/>
                <a:cs typeface="Arial" panose="020B0604020202020204" pitchFamily="34" charset="0"/>
              </a:rPr>
              <a:t>السعر</a:t>
            </a:r>
          </a:p>
          <a:p>
            <a:pPr marL="68580" indent="0">
              <a:buNone/>
            </a:pPr>
            <a:r>
              <a:rPr lang="ar-SA" dirty="0" smtClean="0">
                <a:latin typeface="Arial" panose="020B0604020202020204" pitchFamily="34" charset="0"/>
                <a:cs typeface="Arial" panose="020B0604020202020204" pitchFamily="34" charset="0"/>
              </a:rPr>
              <a:t>نسبة الزيادة = 0.5</a:t>
            </a:r>
            <a:endParaRPr lang="ar-SA"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سعر الإفتتاح المعدل = </a:t>
            </a:r>
            <a:r>
              <a:rPr lang="ar-SA" dirty="0" smtClean="0">
                <a:latin typeface="Arial" panose="020B0604020202020204" pitchFamily="34" charset="0"/>
                <a:cs typeface="Arial" panose="020B0604020202020204" pitchFamily="34" charset="0"/>
              </a:rPr>
              <a:t>(سعر الإقفال+سعر الإصدار) </a:t>
            </a:r>
            <a:r>
              <a:rPr lang="ar-SA" dirty="0">
                <a:latin typeface="Arial" panose="020B0604020202020204" pitchFamily="34" charset="0"/>
                <a:cs typeface="Arial" panose="020B0604020202020204" pitchFamily="34" charset="0"/>
              </a:rPr>
              <a:t>÷ (1+نسبة الزيادة في الأسهم)</a:t>
            </a:r>
          </a:p>
          <a:p>
            <a:pPr marL="68580" indent="0">
              <a:buNone/>
            </a:pPr>
            <a:r>
              <a:rPr lang="ar-SA" dirty="0">
                <a:latin typeface="Arial" panose="020B0604020202020204" pitchFamily="34" charset="0"/>
                <a:cs typeface="Arial" panose="020B0604020202020204" pitchFamily="34" charset="0"/>
              </a:rPr>
              <a:t>		= </a:t>
            </a:r>
            <a:r>
              <a:rPr lang="ar-SA" dirty="0" smtClean="0">
                <a:latin typeface="Arial" panose="020B0604020202020204" pitchFamily="34" charset="0"/>
                <a:cs typeface="Arial" panose="020B0604020202020204" pitchFamily="34" charset="0"/>
              </a:rPr>
              <a:t>(30+ </a:t>
            </a:r>
            <a:r>
              <a:rPr lang="ar-SA" dirty="0" smtClean="0">
                <a:latin typeface="Arial" panose="020B0604020202020204" pitchFamily="34" charset="0"/>
                <a:cs typeface="Arial" panose="020B0604020202020204" pitchFamily="34" charset="0"/>
              </a:rPr>
              <a:t>15) </a:t>
            </a:r>
            <a:r>
              <a:rPr lang="ar-SA" dirty="0">
                <a:latin typeface="Arial" panose="020B0604020202020204" pitchFamily="34" charset="0"/>
                <a:cs typeface="Arial" panose="020B0604020202020204" pitchFamily="34" charset="0"/>
              </a:rPr>
              <a:t>÷ (1+ 0.5)</a:t>
            </a:r>
          </a:p>
          <a:p>
            <a:pPr marL="68580" indent="0">
              <a:buNone/>
            </a:pPr>
            <a:r>
              <a:rPr lang="ar-SA" dirty="0">
                <a:latin typeface="Arial" panose="020B0604020202020204" pitchFamily="34" charset="0"/>
                <a:cs typeface="Arial" panose="020B0604020202020204" pitchFamily="34" charset="0"/>
              </a:rPr>
              <a:t>		= </a:t>
            </a:r>
            <a:r>
              <a:rPr lang="ar-SA" dirty="0" smtClean="0">
                <a:latin typeface="Arial" panose="020B0604020202020204" pitchFamily="34" charset="0"/>
                <a:cs typeface="Arial" panose="020B0604020202020204" pitchFamily="34" charset="0"/>
              </a:rPr>
              <a:t>45 </a:t>
            </a:r>
            <a:r>
              <a:rPr lang="ar-SA" dirty="0">
                <a:latin typeface="Arial" panose="020B0604020202020204" pitchFamily="34" charset="0"/>
                <a:cs typeface="Arial" panose="020B0604020202020204" pitchFamily="34" charset="0"/>
              </a:rPr>
              <a:t>÷ 1.5</a:t>
            </a:r>
          </a:p>
          <a:p>
            <a:pPr marL="68580" indent="0">
              <a:buNone/>
            </a:pPr>
            <a:r>
              <a:rPr lang="ar-SA" dirty="0">
                <a:latin typeface="Arial" panose="020B0604020202020204" pitchFamily="34" charset="0"/>
                <a:cs typeface="Arial" panose="020B0604020202020204" pitchFamily="34" charset="0"/>
              </a:rPr>
              <a:t>		= </a:t>
            </a:r>
            <a:r>
              <a:rPr lang="ar-SA" dirty="0" smtClean="0">
                <a:latin typeface="Arial" panose="020B0604020202020204" pitchFamily="34" charset="0"/>
                <a:cs typeface="Arial" panose="020B0604020202020204" pitchFamily="34" charset="0"/>
              </a:rPr>
              <a:t>30 </a:t>
            </a:r>
            <a:r>
              <a:rPr lang="ar-SA" dirty="0">
                <a:latin typeface="Arial" panose="020B0604020202020204" pitchFamily="34" charset="0"/>
                <a:cs typeface="Arial" panose="020B0604020202020204" pitchFamily="34" charset="0"/>
              </a:rPr>
              <a:t>ريال</a:t>
            </a:r>
          </a:p>
          <a:p>
            <a:endParaRPr lang="ar-SA" dirty="0"/>
          </a:p>
        </p:txBody>
      </p:sp>
    </p:spTree>
    <p:extLst>
      <p:ext uri="{BB962C8B-B14F-4D97-AF65-F5344CB8AC3E}">
        <p14:creationId xmlns:p14="http://schemas.microsoft.com/office/powerpoint/2010/main" val="37205429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73144"/>
          </a:xfrm>
        </p:spPr>
        <p:txBody>
          <a:bodyPr>
            <a:normAutofit/>
          </a:bodyPr>
          <a:lstStyle/>
          <a:p>
            <a:pPr algn="r"/>
            <a:r>
              <a:rPr lang="ar-SA" sz="3200" b="1" u="sng" dirty="0" smtClean="0">
                <a:latin typeface="Arial" panose="020B0604020202020204" pitchFamily="34" charset="0"/>
                <a:cs typeface="Arial" panose="020B0604020202020204" pitchFamily="34" charset="0"/>
              </a:rPr>
              <a:t>1-2 خصائص </a:t>
            </a:r>
            <a:r>
              <a:rPr lang="ar-SA" sz="3200" b="1" u="sng" dirty="0">
                <a:latin typeface="Arial" panose="020B0604020202020204" pitchFamily="34" charset="0"/>
                <a:cs typeface="Arial" panose="020B0604020202020204" pitchFamily="34" charset="0"/>
              </a:rPr>
              <a:t>المؤشر </a:t>
            </a:r>
            <a:r>
              <a:rPr lang="ar-SA" sz="3200" b="1" u="sng" dirty="0" smtClean="0">
                <a:latin typeface="Arial" panose="020B0604020202020204" pitchFamily="34" charset="0"/>
                <a:cs typeface="Arial" panose="020B0604020202020204" pitchFamily="34" charset="0"/>
              </a:rPr>
              <a:t>:</a:t>
            </a:r>
            <a:endParaRPr lang="ar-SA" sz="32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55576" y="1916832"/>
            <a:ext cx="7560840" cy="4320480"/>
          </a:xfrm>
        </p:spPr>
        <p:txBody>
          <a:bodyPr>
            <a:noAutofit/>
          </a:bodyPr>
          <a:lstStyle/>
          <a:p>
            <a:pPr marL="0" lvl="0" indent="0" algn="just">
              <a:buNone/>
            </a:pPr>
            <a:r>
              <a:rPr lang="ar-SA" sz="2600" dirty="0" smtClean="0">
                <a:latin typeface="Calibri"/>
                <a:ea typeface="Calibri"/>
                <a:cs typeface="Arial"/>
              </a:rPr>
              <a:t>1- يعد </a:t>
            </a:r>
            <a:r>
              <a:rPr lang="ar-SA" sz="2600" dirty="0">
                <a:latin typeface="Calibri"/>
                <a:ea typeface="Calibri"/>
                <a:cs typeface="Arial"/>
              </a:rPr>
              <a:t>المؤشر قياساً بقيمة عددية تعتبر عن عدد من نقاط ولا تعبر عنه بقيمة نقدية وان كان اساس حسابه الاسعار النقدية.</a:t>
            </a:r>
            <a:endParaRPr lang="en-US" sz="2600" dirty="0">
              <a:latin typeface="Calibri"/>
              <a:ea typeface="Calibri"/>
              <a:cs typeface="Arial"/>
            </a:endParaRPr>
          </a:p>
          <a:p>
            <a:pPr marL="0" lvl="0" indent="0" algn="just">
              <a:buNone/>
            </a:pPr>
            <a:r>
              <a:rPr lang="ar-SA" sz="2600" dirty="0" smtClean="0">
                <a:latin typeface="Calibri"/>
                <a:ea typeface="Calibri"/>
                <a:cs typeface="Arial"/>
              </a:rPr>
              <a:t>2- يعتبر </a:t>
            </a:r>
            <a:r>
              <a:rPr lang="ar-SA" sz="2600" dirty="0">
                <a:latin typeface="Calibri"/>
                <a:ea typeface="Calibri"/>
                <a:cs typeface="Arial"/>
              </a:rPr>
              <a:t>المؤشر قيمة متوسطة عبارة عن كل الأوراق المالية المقيدة بالسوق أو عينة ممثلة من كل الارواق الممثلة للسوق.</a:t>
            </a:r>
            <a:endParaRPr lang="en-US" sz="2600" dirty="0">
              <a:latin typeface="Calibri"/>
              <a:ea typeface="Calibri"/>
              <a:cs typeface="Arial"/>
            </a:endParaRPr>
          </a:p>
          <a:p>
            <a:pPr marL="0" lvl="0" indent="0" algn="just">
              <a:buNone/>
            </a:pPr>
            <a:r>
              <a:rPr lang="ar-SA" sz="2600" dirty="0" smtClean="0">
                <a:latin typeface="Calibri"/>
                <a:ea typeface="Calibri"/>
                <a:cs typeface="Arial"/>
              </a:rPr>
              <a:t>3- ينظر </a:t>
            </a:r>
            <a:r>
              <a:rPr lang="ar-SA" sz="2600" dirty="0">
                <a:latin typeface="Calibri"/>
                <a:ea typeface="Calibri"/>
                <a:cs typeface="Arial"/>
              </a:rPr>
              <a:t>الى النتيجة التي يتم التوصل اليها باستخدام عينة معينة من السوق على انها تنسحب على السوق كله بما في ذلك الاوراق المالية غير المستخدمة في حساب المؤشر.</a:t>
            </a:r>
            <a:endParaRPr lang="en-US" sz="2600" dirty="0">
              <a:latin typeface="Calibri"/>
              <a:ea typeface="Calibri"/>
              <a:cs typeface="Arial"/>
            </a:endParaRPr>
          </a:p>
          <a:p>
            <a:pPr marL="0" lvl="0" indent="0" algn="just">
              <a:buNone/>
            </a:pPr>
            <a:r>
              <a:rPr lang="ar-SA" sz="2600" dirty="0" smtClean="0">
                <a:latin typeface="Calibri"/>
                <a:ea typeface="Calibri"/>
                <a:cs typeface="Arial"/>
              </a:rPr>
              <a:t>4- يتم </a:t>
            </a:r>
            <a:r>
              <a:rPr lang="ar-SA" sz="2600" dirty="0">
                <a:latin typeface="Calibri"/>
                <a:ea typeface="Calibri"/>
                <a:cs typeface="Arial"/>
              </a:rPr>
              <a:t>اختيار الاوراق المالية الداخلة في حساب المؤشر عادة على اساس حجم الورقة في السوق ونشاطها.</a:t>
            </a:r>
            <a:endParaRPr lang="en-US" sz="2600" dirty="0">
              <a:effectLst/>
              <a:latin typeface="Calibri"/>
              <a:ea typeface="Calibri"/>
              <a:cs typeface="Arial"/>
            </a:endParaRPr>
          </a:p>
        </p:txBody>
      </p:sp>
    </p:spTree>
    <p:extLst>
      <p:ext uri="{BB962C8B-B14F-4D97-AF65-F5344CB8AC3E}">
        <p14:creationId xmlns:p14="http://schemas.microsoft.com/office/powerpoint/2010/main" val="254556907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1484784"/>
            <a:ext cx="7200916" cy="4032448"/>
          </a:xfrm>
        </p:spPr>
        <p:txBody>
          <a:bodyPr/>
          <a:lstStyle/>
          <a:p>
            <a:pPr marL="68580" indent="0">
              <a:buNone/>
            </a:pPr>
            <a:r>
              <a:rPr lang="ar-SA" dirty="0" smtClean="0">
                <a:solidFill>
                  <a:schemeClr val="accent1"/>
                </a:solidFill>
                <a:latin typeface="Arial" panose="020B0604020202020204" pitchFamily="34" charset="0"/>
                <a:cs typeface="Arial" panose="020B0604020202020204" pitchFamily="34" charset="0"/>
              </a:rPr>
              <a:t>3- </a:t>
            </a:r>
            <a:r>
              <a:rPr lang="ar-SA" dirty="0">
                <a:solidFill>
                  <a:schemeClr val="accent1"/>
                </a:solidFill>
                <a:latin typeface="Arial" panose="020B0604020202020204" pitchFamily="34" charset="0"/>
                <a:cs typeface="Arial" panose="020B0604020202020204" pitchFamily="34" charset="0"/>
              </a:rPr>
              <a:t>إصدار أسهم </a:t>
            </a:r>
            <a:r>
              <a:rPr lang="ar-SA" dirty="0" smtClean="0">
                <a:solidFill>
                  <a:schemeClr val="accent1"/>
                </a:solidFill>
                <a:latin typeface="Arial" panose="020B0604020202020204" pitchFamily="34" charset="0"/>
                <a:cs typeface="Arial" panose="020B0604020202020204" pitchFamily="34" charset="0"/>
              </a:rPr>
              <a:t>مجانية بنسبة 10% ، </a:t>
            </a:r>
            <a:r>
              <a:rPr lang="ar-SA" dirty="0">
                <a:solidFill>
                  <a:schemeClr val="accent1"/>
                </a:solidFill>
                <a:latin typeface="Arial" panose="020B0604020202020204" pitchFamily="34" charset="0"/>
                <a:cs typeface="Arial" panose="020B0604020202020204" pitchFamily="34" charset="0"/>
              </a:rPr>
              <a:t>والسعر السوقي 30</a:t>
            </a:r>
          </a:p>
          <a:p>
            <a:pPr marL="68580" indent="0">
              <a:buNone/>
            </a:pPr>
            <a:r>
              <a:rPr lang="ar-SA" dirty="0">
                <a:solidFill>
                  <a:schemeClr val="accent1"/>
                </a:solidFill>
                <a:latin typeface="Arial" panose="020B0604020202020204" pitchFamily="34" charset="0"/>
                <a:cs typeface="Arial" panose="020B0604020202020204" pitchFamily="34" charset="0"/>
              </a:rPr>
              <a:t> </a:t>
            </a:r>
            <a:r>
              <a:rPr lang="ar-SA" dirty="0">
                <a:latin typeface="Arial" panose="020B0604020202020204" pitchFamily="34" charset="0"/>
                <a:cs typeface="Arial" panose="020B0604020202020204" pitchFamily="34" charset="0"/>
              </a:rPr>
              <a:t>الحالة: حالة توزيع أسهم مجانية</a:t>
            </a:r>
          </a:p>
          <a:p>
            <a:pPr marL="68580" indent="0">
              <a:buNone/>
            </a:pPr>
            <a:r>
              <a:rPr lang="ar-SA" dirty="0">
                <a:latin typeface="Arial" panose="020B0604020202020204" pitchFamily="34" charset="0"/>
                <a:cs typeface="Arial" panose="020B0604020202020204" pitchFamily="34" charset="0"/>
              </a:rPr>
              <a:t>الطريقة: طريقة السعر</a:t>
            </a:r>
          </a:p>
          <a:p>
            <a:pPr marL="68580" indent="0">
              <a:buNone/>
            </a:pPr>
            <a:r>
              <a:rPr lang="ar-SA" dirty="0">
                <a:latin typeface="Arial" panose="020B0604020202020204" pitchFamily="34" charset="0"/>
                <a:cs typeface="Arial" panose="020B0604020202020204" pitchFamily="34" charset="0"/>
              </a:rPr>
              <a:t>سعر الإفتتاح المعدل = سعر الإقفال ÷ (1+نسبة الزيادة في الأسهم)</a:t>
            </a:r>
          </a:p>
          <a:p>
            <a:pPr marL="68580" indent="0">
              <a:buNone/>
            </a:pPr>
            <a:r>
              <a:rPr lang="ar-SA" dirty="0">
                <a:latin typeface="Arial" panose="020B0604020202020204" pitchFamily="34" charset="0"/>
                <a:cs typeface="Arial" panose="020B0604020202020204" pitchFamily="34" charset="0"/>
              </a:rPr>
              <a:t>		= 30 ÷ (1+ </a:t>
            </a:r>
            <a:r>
              <a:rPr lang="ar-SA" dirty="0" smtClean="0">
                <a:latin typeface="Arial" panose="020B0604020202020204" pitchFamily="34" charset="0"/>
                <a:cs typeface="Arial" panose="020B0604020202020204" pitchFamily="34" charset="0"/>
              </a:rPr>
              <a:t>10%)</a:t>
            </a:r>
            <a:endParaRPr lang="ar-SA"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		= 30 ÷ </a:t>
            </a:r>
            <a:r>
              <a:rPr lang="ar-SA" dirty="0" smtClean="0">
                <a:latin typeface="Arial" panose="020B0604020202020204" pitchFamily="34" charset="0"/>
                <a:cs typeface="Arial" panose="020B0604020202020204" pitchFamily="34" charset="0"/>
              </a:rPr>
              <a:t>1.1</a:t>
            </a:r>
            <a:endParaRPr lang="ar-SA"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		= </a:t>
            </a:r>
            <a:r>
              <a:rPr lang="ar-SA" dirty="0" smtClean="0">
                <a:latin typeface="Arial" panose="020B0604020202020204" pitchFamily="34" charset="0"/>
                <a:cs typeface="Arial" panose="020B0604020202020204" pitchFamily="34" charset="0"/>
              </a:rPr>
              <a:t>27.3 </a:t>
            </a:r>
            <a:r>
              <a:rPr lang="ar-SA" dirty="0">
                <a:latin typeface="Arial" panose="020B0604020202020204" pitchFamily="34" charset="0"/>
                <a:cs typeface="Arial" panose="020B0604020202020204" pitchFamily="34" charset="0"/>
              </a:rPr>
              <a:t>ريال</a:t>
            </a:r>
          </a:p>
          <a:p>
            <a:endParaRPr lang="ar-SA" dirty="0"/>
          </a:p>
        </p:txBody>
      </p:sp>
    </p:spTree>
    <p:extLst>
      <p:ext uri="{BB962C8B-B14F-4D97-AF65-F5344CB8AC3E}">
        <p14:creationId xmlns:p14="http://schemas.microsoft.com/office/powerpoint/2010/main" val="195560907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1340769"/>
            <a:ext cx="7056900" cy="4464496"/>
          </a:xfrm>
        </p:spPr>
        <p:txBody>
          <a:bodyPr/>
          <a:lstStyle/>
          <a:p>
            <a:pPr marL="68580" indent="0">
              <a:buNone/>
            </a:pPr>
            <a:r>
              <a:rPr lang="ar-SA" dirty="0" smtClean="0">
                <a:solidFill>
                  <a:schemeClr val="accent1"/>
                </a:solidFill>
                <a:latin typeface="Arial" panose="020B0604020202020204" pitchFamily="34" charset="0"/>
                <a:cs typeface="Arial" panose="020B0604020202020204" pitchFamily="34" charset="0"/>
              </a:rPr>
              <a:t>4 – تجزئة السهم الواحد الى 5 أسهم عندما كان السعر 30</a:t>
            </a:r>
            <a:endParaRPr lang="ar-SA" dirty="0">
              <a:solidFill>
                <a:schemeClr val="accent1"/>
              </a:solidFill>
              <a:latin typeface="Arial" panose="020B0604020202020204" pitchFamily="34" charset="0"/>
              <a:cs typeface="Arial" panose="020B0604020202020204" pitchFamily="34" charset="0"/>
            </a:endParaRPr>
          </a:p>
          <a:p>
            <a:pPr marL="68580" indent="0">
              <a:buNone/>
            </a:pPr>
            <a:r>
              <a:rPr lang="ar-SA" dirty="0">
                <a:solidFill>
                  <a:schemeClr val="accent1"/>
                </a:solidFill>
                <a:latin typeface="Arial" panose="020B0604020202020204" pitchFamily="34" charset="0"/>
                <a:cs typeface="Arial" panose="020B0604020202020204" pitchFamily="34" charset="0"/>
              </a:rPr>
              <a:t> </a:t>
            </a:r>
            <a:r>
              <a:rPr lang="ar-SA" dirty="0">
                <a:latin typeface="Arial" panose="020B0604020202020204" pitchFamily="34" charset="0"/>
                <a:cs typeface="Arial" panose="020B0604020202020204" pitchFamily="34" charset="0"/>
              </a:rPr>
              <a:t>الحالة: حالة توزيع أسهم مجانية</a:t>
            </a:r>
          </a:p>
          <a:p>
            <a:pPr marL="68580" indent="0">
              <a:buNone/>
            </a:pPr>
            <a:r>
              <a:rPr lang="ar-SA" dirty="0">
                <a:latin typeface="Arial" panose="020B0604020202020204" pitchFamily="34" charset="0"/>
                <a:cs typeface="Arial" panose="020B0604020202020204" pitchFamily="34" charset="0"/>
              </a:rPr>
              <a:t>الطريقة: طريقة </a:t>
            </a:r>
            <a:r>
              <a:rPr lang="ar-SA" dirty="0" smtClean="0">
                <a:latin typeface="Arial" panose="020B0604020202020204" pitchFamily="34" charset="0"/>
                <a:cs typeface="Arial" panose="020B0604020202020204" pitchFamily="34" charset="0"/>
              </a:rPr>
              <a:t>السعر</a:t>
            </a:r>
          </a:p>
          <a:p>
            <a:pPr marL="68580" indent="0">
              <a:buNone/>
            </a:pPr>
            <a:r>
              <a:rPr lang="ar-SA" dirty="0" smtClean="0">
                <a:latin typeface="Arial" panose="020B0604020202020204" pitchFamily="34" charset="0"/>
                <a:cs typeface="Arial" panose="020B0604020202020204" pitchFamily="34" charset="0"/>
              </a:rPr>
              <a:t>العدد قبل التجزئة 1، وبعد التجزئة 5</a:t>
            </a:r>
          </a:p>
          <a:p>
            <a:pPr marL="68580" indent="0">
              <a:buNone/>
            </a:pPr>
            <a:r>
              <a:rPr lang="ar-SA" dirty="0" smtClean="0">
                <a:latin typeface="Arial" panose="020B0604020202020204" pitchFamily="34" charset="0"/>
                <a:cs typeface="Arial" panose="020B0604020202020204" pitchFamily="34" charset="0"/>
              </a:rPr>
              <a:t>الزيادة في الأسهم 4 أسهم لكل سهم بنسبة 400%</a:t>
            </a:r>
            <a:endParaRPr lang="ar-SA"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سعر الإفتتاح المعدل = سعر الإقفال ÷ (1+نسبة الزيادة في الأسهم)</a:t>
            </a:r>
          </a:p>
          <a:p>
            <a:pPr marL="68580" indent="0">
              <a:buNone/>
            </a:pPr>
            <a:r>
              <a:rPr lang="ar-SA" dirty="0">
                <a:latin typeface="Arial" panose="020B0604020202020204" pitchFamily="34" charset="0"/>
                <a:cs typeface="Arial" panose="020B0604020202020204" pitchFamily="34" charset="0"/>
              </a:rPr>
              <a:t>		= 30 ÷ (1+ </a:t>
            </a:r>
            <a:r>
              <a:rPr lang="ar-SA" dirty="0" smtClean="0">
                <a:latin typeface="Arial" panose="020B0604020202020204" pitchFamily="34" charset="0"/>
                <a:cs typeface="Arial" panose="020B0604020202020204" pitchFamily="34" charset="0"/>
              </a:rPr>
              <a:t>400%)</a:t>
            </a:r>
            <a:endParaRPr lang="ar-SA"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		= 30 ÷ </a:t>
            </a:r>
            <a:r>
              <a:rPr lang="ar-SA" dirty="0" smtClean="0">
                <a:latin typeface="Arial" panose="020B0604020202020204" pitchFamily="34" charset="0"/>
                <a:cs typeface="Arial" panose="020B0604020202020204" pitchFamily="34" charset="0"/>
              </a:rPr>
              <a:t>5</a:t>
            </a:r>
            <a:endParaRPr lang="ar-SA"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		= </a:t>
            </a:r>
            <a:r>
              <a:rPr lang="ar-SA" dirty="0" smtClean="0">
                <a:latin typeface="Arial" panose="020B0604020202020204" pitchFamily="34" charset="0"/>
                <a:cs typeface="Arial" panose="020B0604020202020204" pitchFamily="34" charset="0"/>
              </a:rPr>
              <a:t>6 </a:t>
            </a:r>
            <a:r>
              <a:rPr lang="ar-SA" dirty="0">
                <a:latin typeface="Arial" panose="020B0604020202020204" pitchFamily="34" charset="0"/>
                <a:cs typeface="Arial" panose="020B0604020202020204" pitchFamily="34" charset="0"/>
              </a:rPr>
              <a:t>ريال</a:t>
            </a:r>
          </a:p>
          <a:p>
            <a:endParaRPr lang="ar-SA" dirty="0"/>
          </a:p>
        </p:txBody>
      </p:sp>
    </p:spTree>
    <p:extLst>
      <p:ext uri="{BB962C8B-B14F-4D97-AF65-F5344CB8AC3E}">
        <p14:creationId xmlns:p14="http://schemas.microsoft.com/office/powerpoint/2010/main" val="43191484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196752"/>
            <a:ext cx="7200916" cy="4635877"/>
          </a:xfrm>
        </p:spPr>
        <p:txBody>
          <a:bodyPr/>
          <a:lstStyle/>
          <a:p>
            <a:pPr marL="68580" indent="0">
              <a:buNone/>
            </a:pPr>
            <a:r>
              <a:rPr lang="ar-SA" dirty="0" smtClean="0">
                <a:solidFill>
                  <a:schemeClr val="accent1"/>
                </a:solidFill>
                <a:latin typeface="Arial" panose="020B0604020202020204" pitchFamily="34" charset="0"/>
                <a:cs typeface="Arial" panose="020B0604020202020204" pitchFamily="34" charset="0"/>
              </a:rPr>
              <a:t>5 – الإكتتاب في 3 أسهم بسعر 4 للسهم لكل 10 أسهم عندما كان السعر السوقي 30</a:t>
            </a:r>
            <a:endParaRPr lang="ar-SA" dirty="0">
              <a:solidFill>
                <a:schemeClr val="accent1"/>
              </a:solidFill>
              <a:latin typeface="Arial" panose="020B0604020202020204" pitchFamily="34" charset="0"/>
              <a:cs typeface="Arial" panose="020B0604020202020204" pitchFamily="34" charset="0"/>
            </a:endParaRPr>
          </a:p>
          <a:p>
            <a:pPr marL="68580" indent="0">
              <a:buNone/>
            </a:pPr>
            <a:r>
              <a:rPr lang="ar-SA" dirty="0">
                <a:solidFill>
                  <a:schemeClr val="accent1"/>
                </a:solidFill>
                <a:latin typeface="Arial" panose="020B0604020202020204" pitchFamily="34" charset="0"/>
                <a:cs typeface="Arial" panose="020B0604020202020204" pitchFamily="34" charset="0"/>
              </a:rPr>
              <a:t> </a:t>
            </a:r>
            <a:r>
              <a:rPr lang="ar-SA" dirty="0">
                <a:latin typeface="Arial" panose="020B0604020202020204" pitchFamily="34" charset="0"/>
                <a:cs typeface="Arial" panose="020B0604020202020204" pitchFamily="34" charset="0"/>
              </a:rPr>
              <a:t>الحالة: اصدار اسهم بسعر اقل من سعر </a:t>
            </a:r>
            <a:r>
              <a:rPr lang="ar-SA" dirty="0" smtClean="0">
                <a:latin typeface="Arial" panose="020B0604020202020204" pitchFamily="34" charset="0"/>
                <a:cs typeface="Arial" panose="020B0604020202020204" pitchFamily="34" charset="0"/>
              </a:rPr>
              <a:t>السوق</a:t>
            </a:r>
            <a:endParaRPr lang="ar-SA"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الطريقة: طريقة </a:t>
            </a:r>
            <a:r>
              <a:rPr lang="ar-SA" dirty="0" smtClean="0">
                <a:latin typeface="Arial" panose="020B0604020202020204" pitchFamily="34" charset="0"/>
                <a:cs typeface="Arial" panose="020B0604020202020204" pitchFamily="34" charset="0"/>
              </a:rPr>
              <a:t>القيمة الرأسمالية</a:t>
            </a:r>
          </a:p>
          <a:p>
            <a:pPr marL="68580" indent="0">
              <a:buNone/>
            </a:pPr>
            <a:r>
              <a:rPr lang="ar-SA" dirty="0" smtClean="0">
                <a:latin typeface="Arial" panose="020B0604020202020204" pitchFamily="34" charset="0"/>
                <a:cs typeface="Arial" panose="020B0604020202020204" pitchFamily="34" charset="0"/>
              </a:rPr>
              <a:t>نسبة الزيادة 3/10 = 30%</a:t>
            </a:r>
            <a:endParaRPr lang="ar-SA"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سعر الإفتتاح المعدل = </a:t>
            </a:r>
            <a:r>
              <a:rPr lang="ar-SA" dirty="0" smtClean="0">
                <a:latin typeface="Arial" panose="020B0604020202020204" pitchFamily="34" charset="0"/>
                <a:cs typeface="Arial" panose="020B0604020202020204" pitchFamily="34" charset="0"/>
              </a:rPr>
              <a:t>(القيمة السوقية للأسهم قبل الزيادة + القيمة السوقية للأسهم المضافة) ÷ عدد الأسهم بعد التعديل</a:t>
            </a:r>
            <a:endParaRPr lang="ar-SA"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		= </a:t>
            </a:r>
            <a:r>
              <a:rPr lang="ar-SA" dirty="0" smtClean="0">
                <a:latin typeface="Arial" panose="020B0604020202020204" pitchFamily="34" charset="0"/>
                <a:cs typeface="Arial" panose="020B0604020202020204" pitchFamily="34" charset="0"/>
              </a:rPr>
              <a:t>( (30*10)+(3*4) ) </a:t>
            </a: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(10+ 3)</a:t>
            </a:r>
            <a:endParaRPr lang="ar-SA"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		= </a:t>
            </a:r>
            <a:r>
              <a:rPr lang="ar-SA" dirty="0" smtClean="0">
                <a:latin typeface="Arial" panose="020B0604020202020204" pitchFamily="34" charset="0"/>
                <a:cs typeface="Arial" panose="020B0604020202020204" pitchFamily="34" charset="0"/>
              </a:rPr>
              <a:t>312 </a:t>
            </a: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13</a:t>
            </a:r>
            <a:endParaRPr lang="ar-SA"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		= </a:t>
            </a:r>
            <a:r>
              <a:rPr lang="ar-SA" dirty="0" smtClean="0">
                <a:latin typeface="Arial" panose="020B0604020202020204" pitchFamily="34" charset="0"/>
                <a:cs typeface="Arial" panose="020B0604020202020204" pitchFamily="34" charset="0"/>
              </a:rPr>
              <a:t>24 </a:t>
            </a:r>
            <a:r>
              <a:rPr lang="ar-SA" dirty="0">
                <a:latin typeface="Arial" panose="020B0604020202020204" pitchFamily="34" charset="0"/>
                <a:cs typeface="Arial" panose="020B0604020202020204" pitchFamily="34" charset="0"/>
              </a:rPr>
              <a:t>ريال</a:t>
            </a:r>
          </a:p>
          <a:p>
            <a:endParaRPr lang="ar-SA" dirty="0"/>
          </a:p>
        </p:txBody>
      </p:sp>
    </p:spTree>
    <p:extLst>
      <p:ext uri="{BB962C8B-B14F-4D97-AF65-F5344CB8AC3E}">
        <p14:creationId xmlns:p14="http://schemas.microsoft.com/office/powerpoint/2010/main" val="37229162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800" b="1" u="sng" dirty="0">
                <a:latin typeface="Arial" panose="020B0604020202020204" pitchFamily="34" charset="0"/>
                <a:cs typeface="Arial" panose="020B0604020202020204" pitchFamily="34" charset="0"/>
              </a:rPr>
              <a:t>مداخل الترجيح (الوزن) </a:t>
            </a:r>
            <a:r>
              <a:rPr lang="ar-SA" sz="2800" b="1" u="sng" dirty="0" smtClean="0">
                <a:latin typeface="Arial" panose="020B0604020202020204" pitchFamily="34" charset="0"/>
                <a:cs typeface="Arial" panose="020B0604020202020204" pitchFamily="34" charset="0"/>
              </a:rPr>
              <a:t>:</a:t>
            </a:r>
            <a:endParaRPr lang="ar-SA" sz="28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المؤشر </a:t>
            </a:r>
            <a:r>
              <a:rPr lang="ar-SA" dirty="0">
                <a:latin typeface="Arial" panose="020B0604020202020204" pitchFamily="34" charset="0"/>
                <a:cs typeface="Arial" panose="020B0604020202020204" pitchFamily="34" charset="0"/>
              </a:rPr>
              <a:t>ما هو الا متوسط مرجح لاسعار عدد من </a:t>
            </a:r>
            <a:r>
              <a:rPr lang="ar-SA" dirty="0" smtClean="0">
                <a:latin typeface="Arial" panose="020B0604020202020204" pitchFamily="34" charset="0"/>
                <a:cs typeface="Arial" panose="020B0604020202020204" pitchFamily="34" charset="0"/>
              </a:rPr>
              <a:t>الاسهم. وقد </a:t>
            </a:r>
            <a:r>
              <a:rPr lang="ar-SA" dirty="0">
                <a:latin typeface="Arial" panose="020B0604020202020204" pitchFamily="34" charset="0"/>
                <a:cs typeface="Arial" panose="020B0604020202020204" pitchFamily="34" charset="0"/>
              </a:rPr>
              <a:t>يكون هذا العدد ممثل </a:t>
            </a:r>
            <a:r>
              <a:rPr lang="ar-SA" dirty="0" smtClean="0">
                <a:latin typeface="Arial" panose="020B0604020202020204" pitchFamily="34" charset="0"/>
                <a:cs typeface="Arial" panose="020B0604020202020204" pitchFamily="34" charset="0"/>
              </a:rPr>
              <a:t>لكل </a:t>
            </a:r>
            <a:r>
              <a:rPr lang="ar-SA" dirty="0">
                <a:latin typeface="Arial" panose="020B0604020202020204" pitchFamily="34" charset="0"/>
                <a:cs typeface="Arial" panose="020B0604020202020204" pitchFamily="34" charset="0"/>
              </a:rPr>
              <a:t>الشركات المتداول اسهمها في السوق كما هو "مؤشر </a:t>
            </a:r>
            <a:r>
              <a:rPr lang="ar-SA" dirty="0" smtClean="0">
                <a:latin typeface="Arial" panose="020B0604020202020204" pitchFamily="34" charset="0"/>
                <a:cs typeface="Arial" panose="020B0604020202020204" pitchFamily="34" charset="0"/>
              </a:rPr>
              <a:t>تداول في المملكة، أو قد </a:t>
            </a:r>
            <a:r>
              <a:rPr lang="ar-SA" dirty="0">
                <a:latin typeface="Arial" panose="020B0604020202020204" pitchFamily="34" charset="0"/>
                <a:cs typeface="Arial" panose="020B0604020202020204" pitchFamily="34" charset="0"/>
              </a:rPr>
              <a:t>يكون عينة تم اختيارها وفق اسس واضحة ومعلنة لتمثل السوق </a:t>
            </a:r>
            <a:r>
              <a:rPr lang="ar-SA" dirty="0" smtClean="0">
                <a:latin typeface="Arial" panose="020B0604020202020204" pitchFamily="34" charset="0"/>
                <a:cs typeface="Arial" panose="020B0604020202020204" pitchFamily="34" charset="0"/>
              </a:rPr>
              <a:t>ككل </a:t>
            </a:r>
            <a:r>
              <a:rPr lang="ar-SA" dirty="0">
                <a:latin typeface="Arial" panose="020B0604020202020204" pitchFamily="34" charset="0"/>
                <a:cs typeface="Arial" panose="020B0604020202020204" pitchFamily="34" charset="0"/>
              </a:rPr>
              <a:t>في حساب المؤشر.</a:t>
            </a:r>
            <a:endParaRPr lang="en-US" dirty="0">
              <a:latin typeface="Arial" panose="020B0604020202020204" pitchFamily="34" charset="0"/>
              <a:cs typeface="Arial" panose="020B0604020202020204" pitchFamily="34" charset="0"/>
            </a:endParaRPr>
          </a:p>
          <a:p>
            <a:pPr>
              <a:buFont typeface="Wingdings" panose="05000000000000000000" pitchFamily="2" charset="2"/>
              <a:buChar char="§"/>
            </a:pPr>
            <a:r>
              <a:rPr lang="ar-SA" dirty="0">
                <a:latin typeface="Arial" panose="020B0604020202020204" pitchFamily="34" charset="0"/>
                <a:cs typeface="Arial" panose="020B0604020202020204" pitchFamily="34" charset="0"/>
              </a:rPr>
              <a:t>ينظر الى </a:t>
            </a:r>
            <a:r>
              <a:rPr lang="ar-SA" dirty="0" smtClean="0">
                <a:latin typeface="Arial" panose="020B0604020202020204" pitchFamily="34" charset="0"/>
                <a:cs typeface="Arial" panose="020B0604020202020204" pitchFamily="34" charset="0"/>
              </a:rPr>
              <a:t>مداخل </a:t>
            </a:r>
            <a:r>
              <a:rPr lang="ar-SA" dirty="0">
                <a:latin typeface="Arial" panose="020B0604020202020204" pitchFamily="34" charset="0"/>
                <a:cs typeface="Arial" panose="020B0604020202020204" pitchFamily="34" charset="0"/>
              </a:rPr>
              <a:t>التراجيح على انها طرق </a:t>
            </a:r>
            <a:r>
              <a:rPr lang="ar-SA" dirty="0" smtClean="0">
                <a:latin typeface="Arial" panose="020B0604020202020204" pitchFamily="34" charset="0"/>
                <a:cs typeface="Arial" panose="020B0604020202020204" pitchFamily="34" charset="0"/>
              </a:rPr>
              <a:t>لحساب </a:t>
            </a:r>
            <a:r>
              <a:rPr lang="ar-SA" dirty="0">
                <a:latin typeface="Arial" panose="020B0604020202020204" pitchFamily="34" charset="0"/>
                <a:cs typeface="Arial" panose="020B0604020202020204" pitchFamily="34" charset="0"/>
              </a:rPr>
              <a:t>المؤشر تعتمد كل طريقة منها على </a:t>
            </a:r>
            <a:r>
              <a:rPr lang="ar-SA" dirty="0" smtClean="0">
                <a:latin typeface="Arial" panose="020B0604020202020204" pitchFamily="34" charset="0"/>
                <a:cs typeface="Arial" panose="020B0604020202020204" pitchFamily="34" charset="0"/>
              </a:rPr>
              <a:t>آلية </a:t>
            </a:r>
            <a:r>
              <a:rPr lang="ar-SA" dirty="0">
                <a:latin typeface="Arial" panose="020B0604020202020204" pitchFamily="34" charset="0"/>
                <a:cs typeface="Arial" panose="020B0604020202020204" pitchFamily="34" charset="0"/>
              </a:rPr>
              <a:t>لاعطاء كل شركة وزناً معيناً في تركيبة </a:t>
            </a:r>
            <a:r>
              <a:rPr lang="ar-SA" dirty="0" smtClean="0">
                <a:latin typeface="Arial" panose="020B0604020202020204" pitchFamily="34" charset="0"/>
                <a:cs typeface="Arial" panose="020B0604020202020204" pitchFamily="34" charset="0"/>
              </a:rPr>
              <a:t>المؤشر.</a:t>
            </a:r>
            <a:endParaRPr lang="ar-S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887816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600" b="1" dirty="0">
                <a:latin typeface="Arial" panose="020B0604020202020204" pitchFamily="34" charset="0"/>
                <a:cs typeface="Arial" panose="020B0604020202020204" pitchFamily="34" charset="0"/>
              </a:rPr>
              <a:t>ويوجد لحساب مؤشر السوق اربعة اساليب / مداخل شائعة الاستخدام:</a:t>
            </a:r>
            <a:endParaRPr lang="en-US" sz="2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68580" indent="0">
              <a:buNone/>
            </a:pPr>
            <a:r>
              <a:rPr lang="ar-SA" b="1" u="sng" dirty="0" smtClean="0">
                <a:latin typeface="Arial" panose="020B0604020202020204" pitchFamily="34" charset="0"/>
                <a:cs typeface="Arial" panose="020B0604020202020204" pitchFamily="34" charset="0"/>
              </a:rPr>
              <a:t>1- </a:t>
            </a:r>
            <a:r>
              <a:rPr lang="ar-SA" b="1" u="sng" dirty="0">
                <a:latin typeface="Arial" panose="020B0604020202020204" pitchFamily="34" charset="0"/>
                <a:cs typeface="Arial" panose="020B0604020202020204" pitchFamily="34" charset="0"/>
              </a:rPr>
              <a:t>مدخل الوزن على اساس السعر : </a:t>
            </a:r>
            <a:endParaRPr lang="en-US" b="1" u="sng" dirty="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يتم </a:t>
            </a:r>
            <a:r>
              <a:rPr lang="ar-SA" dirty="0">
                <a:latin typeface="Arial" panose="020B0604020202020204" pitchFamily="34" charset="0"/>
                <a:cs typeface="Arial" panose="020B0604020202020204" pitchFamily="34" charset="0"/>
              </a:rPr>
              <a:t>في هذا المدخل تجميع </a:t>
            </a:r>
            <a:r>
              <a:rPr lang="ar-SA" u="sng" dirty="0">
                <a:latin typeface="Arial" panose="020B0604020202020204" pitchFamily="34" charset="0"/>
                <a:cs typeface="Arial" panose="020B0604020202020204" pitchFamily="34" charset="0"/>
              </a:rPr>
              <a:t>اسعار الاسهم</a:t>
            </a:r>
            <a:r>
              <a:rPr lang="ar-SA" dirty="0">
                <a:latin typeface="Arial" panose="020B0604020202020204" pitchFamily="34" charset="0"/>
                <a:cs typeface="Arial" panose="020B0604020202020204" pitchFamily="34" charset="0"/>
              </a:rPr>
              <a:t> التي يتضمنها المؤشر ثم قسمة حاصل </a:t>
            </a:r>
            <a:r>
              <a:rPr lang="ar-SA" dirty="0" smtClean="0">
                <a:latin typeface="Arial" panose="020B0604020202020204" pitchFamily="34" charset="0"/>
                <a:cs typeface="Arial" panose="020B0604020202020204" pitchFamily="34" charset="0"/>
              </a:rPr>
              <a:t>الجمع </a:t>
            </a:r>
            <a:r>
              <a:rPr lang="ar-SA" dirty="0">
                <a:latin typeface="Arial" panose="020B0604020202020204" pitchFamily="34" charset="0"/>
                <a:cs typeface="Arial" panose="020B0604020202020204" pitchFamily="34" charset="0"/>
              </a:rPr>
              <a:t>على رقم </a:t>
            </a:r>
            <a:r>
              <a:rPr lang="ar-SA" u="sng" dirty="0">
                <a:latin typeface="Arial" panose="020B0604020202020204" pitchFamily="34" charset="0"/>
                <a:cs typeface="Arial" panose="020B0604020202020204" pitchFamily="34" charset="0"/>
              </a:rPr>
              <a:t>القاسم</a:t>
            </a:r>
            <a:r>
              <a:rPr lang="ar-SA" dirty="0" smtClean="0">
                <a:latin typeface="Arial" panose="020B0604020202020204" pitchFamily="34" charset="0"/>
                <a:cs typeface="Arial" panose="020B0604020202020204" pitchFamily="34" charset="0"/>
              </a:rPr>
              <a:t>. (يلاحظ ان كميات الاسهم لا تدخل في العملية الحسابية)</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ويتم تعديل قيمة القاسم عندما يكون هناك </a:t>
            </a:r>
            <a:r>
              <a:rPr lang="ar-SA" dirty="0" smtClean="0">
                <a:latin typeface="Arial" panose="020B0604020202020204" pitchFamily="34" charset="0"/>
                <a:cs typeface="Arial" panose="020B0604020202020204" pitchFamily="34" charset="0"/>
              </a:rPr>
              <a:t>«اشتقاق </a:t>
            </a:r>
            <a:r>
              <a:rPr lang="ar-SA" dirty="0">
                <a:latin typeface="Arial" panose="020B0604020202020204" pitchFamily="34" charset="0"/>
                <a:cs typeface="Arial" panose="020B0604020202020204" pitchFamily="34" charset="0"/>
              </a:rPr>
              <a:t>ل</a:t>
            </a:r>
            <a:r>
              <a:rPr lang="ar-SA" dirty="0" smtClean="0">
                <a:latin typeface="Arial" panose="020B0604020202020204" pitchFamily="34" charset="0"/>
                <a:cs typeface="Arial" panose="020B0604020202020204" pitchFamily="34" charset="0"/>
              </a:rPr>
              <a:t>لاسهم</a:t>
            </a:r>
            <a:r>
              <a:rPr lang="ar-SA" dirty="0">
                <a:latin typeface="Arial" panose="020B0604020202020204" pitchFamily="34" charset="0"/>
                <a:cs typeface="Arial" panose="020B0604020202020204" pitchFamily="34" charset="0"/>
              </a:rPr>
              <a:t>" او توزيع اسهم </a:t>
            </a:r>
            <a:r>
              <a:rPr lang="ar-SA" dirty="0" smtClean="0">
                <a:latin typeface="Arial" panose="020B0604020202020204" pitchFamily="34" charset="0"/>
                <a:cs typeface="Arial" panose="020B0604020202020204" pitchFamily="34" charset="0"/>
              </a:rPr>
              <a:t>مجانية أو </a:t>
            </a:r>
            <a:r>
              <a:rPr lang="ar-SA" dirty="0">
                <a:latin typeface="Arial" panose="020B0604020202020204" pitchFamily="34" charset="0"/>
                <a:cs typeface="Arial" panose="020B0604020202020204" pitchFamily="34" charset="0"/>
              </a:rPr>
              <a:t>زيادة في </a:t>
            </a:r>
            <a:r>
              <a:rPr lang="ar-SA" dirty="0" smtClean="0">
                <a:latin typeface="Arial" panose="020B0604020202020204" pitchFamily="34" charset="0"/>
                <a:cs typeface="Arial" panose="020B0604020202020204" pitchFamily="34" charset="0"/>
              </a:rPr>
              <a:t>رأس </a:t>
            </a:r>
            <a:r>
              <a:rPr lang="ar-SA" dirty="0">
                <a:latin typeface="Arial" panose="020B0604020202020204" pitchFamily="34" charset="0"/>
                <a:cs typeface="Arial" panose="020B0604020202020204" pitchFamily="34" charset="0"/>
              </a:rPr>
              <a:t>المال </a:t>
            </a:r>
            <a:r>
              <a:rPr lang="ar-SA" dirty="0" smtClean="0">
                <a:latin typeface="Arial" panose="020B0604020202020204" pitchFamily="34" charset="0"/>
                <a:cs typeface="Arial" panose="020B0604020202020204" pitchFamily="34" charset="0"/>
              </a:rPr>
              <a:t>باصدار اسهم </a:t>
            </a:r>
            <a:r>
              <a:rPr lang="ar-SA" dirty="0">
                <a:latin typeface="Arial" panose="020B0604020202020204" pitchFamily="34" charset="0"/>
                <a:cs typeface="Arial" panose="020B0604020202020204" pitchFamily="34" charset="0"/>
              </a:rPr>
              <a:t>جديدة </a:t>
            </a:r>
            <a:r>
              <a:rPr lang="ar-SA" dirty="0" smtClean="0">
                <a:latin typeface="Arial" panose="020B0604020202020204" pitchFamily="34" charset="0"/>
                <a:cs typeface="Arial" panose="020B0604020202020204" pitchFamily="34" charset="0"/>
              </a:rPr>
              <a:t>بقيمة أقل </a:t>
            </a:r>
            <a:r>
              <a:rPr lang="ar-SA" dirty="0">
                <a:latin typeface="Arial" panose="020B0604020202020204" pitchFamily="34" charset="0"/>
                <a:cs typeface="Arial" panose="020B0604020202020204" pitchFamily="34" charset="0"/>
              </a:rPr>
              <a:t>من السعر السوقي </a:t>
            </a:r>
            <a:r>
              <a:rPr lang="ar-SA" dirty="0" smtClean="0">
                <a:latin typeface="Arial" panose="020B0604020202020204" pitchFamily="34" charset="0"/>
                <a:cs typeface="Arial" panose="020B0604020202020204" pitchFamily="34" charset="0"/>
              </a:rPr>
              <a:t>أوعند تغيير مزيج </a:t>
            </a:r>
            <a:r>
              <a:rPr lang="ar-SA" dirty="0">
                <a:latin typeface="Arial" panose="020B0604020202020204" pitchFamily="34" charset="0"/>
                <a:cs typeface="Arial" panose="020B0604020202020204" pitchFamily="34" charset="0"/>
              </a:rPr>
              <a:t>الاسهم في مؤشر السوق لتجنب اية مؤشرات </a:t>
            </a:r>
            <a:r>
              <a:rPr lang="ar-SA" dirty="0" smtClean="0">
                <a:latin typeface="Arial" panose="020B0604020202020204" pitchFamily="34" charset="0"/>
                <a:cs typeface="Arial" panose="020B0604020202020204" pitchFamily="34" charset="0"/>
              </a:rPr>
              <a:t>مضللة لأتجاه </a:t>
            </a:r>
            <a:r>
              <a:rPr lang="ar-SA" dirty="0">
                <a:latin typeface="Arial" panose="020B0604020202020204" pitchFamily="34" charset="0"/>
                <a:cs typeface="Arial" panose="020B0604020202020204" pitchFamily="34" charset="0"/>
              </a:rPr>
              <a:t>السوق</a:t>
            </a:r>
            <a:r>
              <a:rPr lang="ar-SA" dirty="0"/>
              <a:t>.</a:t>
            </a:r>
            <a:endParaRPr lang="en-US" dirty="0"/>
          </a:p>
          <a:p>
            <a:endParaRPr lang="ar-SA" dirty="0"/>
          </a:p>
        </p:txBody>
      </p:sp>
    </p:spTree>
    <p:extLst>
      <p:ext uri="{BB962C8B-B14F-4D97-AF65-F5344CB8AC3E}">
        <p14:creationId xmlns:p14="http://schemas.microsoft.com/office/powerpoint/2010/main" val="401205723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1052736"/>
            <a:ext cx="7200916" cy="5256584"/>
          </a:xfrm>
          <a:ln>
            <a:solidFill>
              <a:schemeClr val="accent1"/>
            </a:solidFill>
          </a:ln>
        </p:spPr>
        <p:txBody>
          <a:bodyPr>
            <a:noAutofit/>
          </a:bodyPr>
          <a:lstStyle/>
          <a:p>
            <a:pPr marL="68580" indent="0">
              <a:buNone/>
            </a:pPr>
            <a:r>
              <a:rPr lang="ar-SA" b="1" u="sng" dirty="0">
                <a:solidFill>
                  <a:schemeClr val="accent1"/>
                </a:solidFill>
                <a:latin typeface="Arial" panose="020B0604020202020204" pitchFamily="34" charset="0"/>
                <a:cs typeface="Arial" panose="020B0604020202020204" pitchFamily="34" charset="0"/>
              </a:rPr>
              <a:t>مثال </a:t>
            </a:r>
            <a:r>
              <a:rPr lang="ar-SA" b="1" u="sng" dirty="0" smtClean="0">
                <a:solidFill>
                  <a:schemeClr val="accent1"/>
                </a:solidFill>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نفترض أنه في </a:t>
            </a:r>
            <a:r>
              <a:rPr lang="ar-SA" dirty="0">
                <a:latin typeface="Arial" panose="020B0604020202020204" pitchFamily="34" charset="0"/>
                <a:cs typeface="Arial" panose="020B0604020202020204" pitchFamily="34" charset="0"/>
              </a:rPr>
              <a:t>يوم </a:t>
            </a:r>
            <a:r>
              <a:rPr lang="ar-SA" dirty="0" smtClean="0">
                <a:latin typeface="Arial" panose="020B0604020202020204" pitchFamily="34" charset="0"/>
                <a:cs typeface="Arial" panose="020B0604020202020204" pitchFamily="34" charset="0"/>
              </a:rPr>
              <a:t>الأحد </a:t>
            </a:r>
            <a:r>
              <a:rPr lang="ar-SA" dirty="0">
                <a:latin typeface="Arial" panose="020B0604020202020204" pitchFamily="34" charset="0"/>
                <a:cs typeface="Arial" panose="020B0604020202020204" pitchFamily="34" charset="0"/>
              </a:rPr>
              <a:t>كان لدينا السهمين </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أ بسعر  10 الاسهم </a:t>
            </a:r>
            <a:r>
              <a:rPr lang="ar-SA" dirty="0" smtClean="0">
                <a:latin typeface="Arial" panose="020B0604020202020204" pitchFamily="34" charset="0"/>
                <a:cs typeface="Arial" panose="020B0604020202020204" pitchFamily="34" charset="0"/>
              </a:rPr>
              <a:t>المصدرة  </a:t>
            </a:r>
            <a:r>
              <a:rPr lang="ar-SA" dirty="0">
                <a:latin typeface="Arial" panose="020B0604020202020204" pitchFamily="34" charset="0"/>
                <a:cs typeface="Arial" panose="020B0604020202020204" pitchFamily="34" charset="0"/>
              </a:rPr>
              <a:t>1500</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ب بسعر 20 الاسهم </a:t>
            </a:r>
            <a:r>
              <a:rPr lang="ar-SA" dirty="0" smtClean="0">
                <a:latin typeface="Arial" panose="020B0604020202020204" pitchFamily="34" charset="0"/>
                <a:cs typeface="Arial" panose="020B0604020202020204" pitchFamily="34" charset="0"/>
              </a:rPr>
              <a:t>المصدرة </a:t>
            </a:r>
            <a:r>
              <a:rPr lang="ar-SA" dirty="0">
                <a:latin typeface="Arial" panose="020B0604020202020204" pitchFamily="34" charset="0"/>
                <a:cs typeface="Arial" panose="020B0604020202020204" pitchFamily="34" charset="0"/>
              </a:rPr>
              <a:t>2000</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احسبي المؤشر في حال القاسم كان يساوي عدد </a:t>
            </a:r>
            <a:r>
              <a:rPr lang="ar-SA" dirty="0" smtClean="0">
                <a:latin typeface="Arial" panose="020B0604020202020204" pitchFamily="34" charset="0"/>
                <a:cs typeface="Arial" panose="020B0604020202020204" pitchFamily="34" charset="0"/>
              </a:rPr>
              <a:t>الاسهم</a:t>
            </a:r>
            <a:r>
              <a:rPr lang="ar-SA"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2- في حالة انه في يوم </a:t>
            </a:r>
            <a:r>
              <a:rPr lang="ar-SA" dirty="0" smtClean="0">
                <a:latin typeface="Arial" panose="020B0604020202020204" pitchFamily="34" charset="0"/>
                <a:cs typeface="Arial" panose="020B0604020202020204" pitchFamily="34" charset="0"/>
              </a:rPr>
              <a:t>الاثنين </a:t>
            </a:r>
            <a:r>
              <a:rPr lang="ar-SA" dirty="0">
                <a:latin typeface="Arial" panose="020B0604020202020204" pitchFamily="34" charset="0"/>
                <a:cs typeface="Arial" panose="020B0604020202020204" pitchFamily="34" charset="0"/>
              </a:rPr>
              <a:t>تم تجزئة السهم ب على اساس 2 : 1 وان سعر الاقفال في هذا اليوم للسهم أ</a:t>
            </a:r>
            <a:r>
              <a:rPr lang="ar-SA" dirty="0" smtClean="0">
                <a:latin typeface="Arial" panose="020B0604020202020204" pitchFamily="34" charset="0"/>
                <a:cs typeface="Arial" panose="020B0604020202020204" pitchFamily="34" charset="0"/>
              </a:rPr>
              <a:t> هو </a:t>
            </a:r>
            <a:r>
              <a:rPr lang="ar-SA" dirty="0">
                <a:latin typeface="Arial" panose="020B0604020202020204" pitchFamily="34" charset="0"/>
                <a:cs typeface="Arial" panose="020B0604020202020204" pitchFamily="34" charset="0"/>
              </a:rPr>
              <a:t>13 </a:t>
            </a:r>
            <a:r>
              <a:rPr lang="ar-SA" dirty="0" smtClean="0">
                <a:latin typeface="Arial" panose="020B0604020202020204" pitchFamily="34" charset="0"/>
                <a:cs typeface="Arial" panose="020B0604020202020204" pitchFamily="34" charset="0"/>
              </a:rPr>
              <a:t>ريال وللسهم ب 11 ريال</a:t>
            </a:r>
            <a:endParaRPr lang="en-US" dirty="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المؤشر الأحد </a:t>
            </a:r>
            <a:r>
              <a:rPr lang="ar-SA" dirty="0">
                <a:latin typeface="Arial" panose="020B0604020202020204" pitchFamily="34" charset="0"/>
                <a:cs typeface="Arial" panose="020B0604020202020204" pitchFamily="34" charset="0"/>
              </a:rPr>
              <a:t>= ( 10 + </a:t>
            </a:r>
            <a:r>
              <a:rPr lang="ar-SA" dirty="0" smtClean="0">
                <a:latin typeface="Arial" panose="020B0604020202020204" pitchFamily="34" charset="0"/>
                <a:cs typeface="Arial" panose="020B0604020202020204" pitchFamily="34" charset="0"/>
              </a:rPr>
              <a:t>20 </a:t>
            </a:r>
            <a:r>
              <a:rPr lang="ar-SA" dirty="0">
                <a:latin typeface="Arial" panose="020B0604020202020204" pitchFamily="34" charset="0"/>
                <a:cs typeface="Arial" panose="020B0604020202020204" pitchFamily="34" charset="0"/>
              </a:rPr>
              <a:t>) = </a:t>
            </a:r>
            <a:r>
              <a:rPr lang="ar-SA" dirty="0" smtClean="0">
                <a:latin typeface="Arial" panose="020B0604020202020204" pitchFamily="34" charset="0"/>
                <a:cs typeface="Arial" panose="020B0604020202020204" pitchFamily="34" charset="0"/>
              </a:rPr>
              <a:t>  30  = </a:t>
            </a:r>
            <a:r>
              <a:rPr lang="ar-SA" dirty="0" smtClean="0">
                <a:latin typeface="Arial" panose="020B0604020202020204" pitchFamily="34" charset="0"/>
                <a:cs typeface="Arial" panose="020B0604020202020204" pitchFamily="34" charset="0"/>
              </a:rPr>
              <a:t>15 نقطة</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	    </a:t>
            </a:r>
            <a:r>
              <a:rPr lang="ar-SA" dirty="0">
                <a:latin typeface="Arial" panose="020B0604020202020204" pitchFamily="34" charset="0"/>
                <a:cs typeface="Arial" panose="020B0604020202020204" pitchFamily="34" charset="0"/>
              </a:rPr>
              <a:t>2         	</a:t>
            </a:r>
            <a:r>
              <a:rPr lang="ar-SA" dirty="0" smtClean="0">
                <a:latin typeface="Arial" panose="020B0604020202020204" pitchFamily="34" charset="0"/>
                <a:cs typeface="Arial" panose="020B0604020202020204" pitchFamily="34" charset="0"/>
              </a:rPr>
              <a:t>2  </a:t>
            </a:r>
            <a:endParaRPr lang="ar-SA" dirty="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المؤشر الأثنين </a:t>
            </a:r>
            <a:r>
              <a:rPr lang="ar-SA" dirty="0">
                <a:latin typeface="Arial" panose="020B0604020202020204" pitchFamily="34" charset="0"/>
                <a:cs typeface="Arial" panose="020B0604020202020204" pitchFamily="34" charset="0"/>
              </a:rPr>
              <a:t>= ( 13 + (11 × </a:t>
            </a:r>
            <a:r>
              <a:rPr lang="ar-SA" dirty="0" smtClean="0">
                <a:latin typeface="Arial" panose="020B0604020202020204" pitchFamily="34" charset="0"/>
                <a:cs typeface="Arial" panose="020B0604020202020204" pitchFamily="34" charset="0"/>
              </a:rPr>
              <a:t>2 </a:t>
            </a:r>
            <a:r>
              <a:rPr lang="ar-SA" dirty="0">
                <a:latin typeface="Arial" panose="020B0604020202020204" pitchFamily="34" charset="0"/>
                <a:cs typeface="Arial" panose="020B0604020202020204" pitchFamily="34" charset="0"/>
              </a:rPr>
              <a:t>)  =   </a:t>
            </a:r>
            <a:r>
              <a:rPr lang="ar-SA" dirty="0" smtClean="0">
                <a:latin typeface="Arial" panose="020B0604020202020204" pitchFamily="34" charset="0"/>
                <a:cs typeface="Arial" panose="020B0604020202020204" pitchFamily="34" charset="0"/>
              </a:rPr>
              <a:t>17.5 نقطة</a:t>
            </a:r>
            <a:endParaRPr lang="en-US" dirty="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			2</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التغير في المؤشر = 17.5 – 15 = </a:t>
            </a:r>
            <a:r>
              <a:rPr lang="ar-SA" dirty="0" smtClean="0">
                <a:latin typeface="Arial" panose="020B0604020202020204" pitchFamily="34" charset="0"/>
                <a:cs typeface="Arial" panose="020B0604020202020204" pitchFamily="34" charset="0"/>
              </a:rPr>
              <a:t>2.5 نقطة</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نسبة </a:t>
            </a:r>
            <a:r>
              <a:rPr lang="ar-SA" dirty="0" smtClean="0">
                <a:latin typeface="Arial" panose="020B0604020202020204" pitchFamily="34" charset="0"/>
                <a:cs typeface="Arial" panose="020B0604020202020204" pitchFamily="34" charset="0"/>
              </a:rPr>
              <a:t>التغير في المؤشر = 2.5 ÷ 15 = 16.67%</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endParaRPr lang="ar-SA" dirty="0">
              <a:latin typeface="Arial" panose="020B0604020202020204" pitchFamily="34" charset="0"/>
              <a:cs typeface="Arial" panose="020B0604020202020204" pitchFamily="34" charset="0"/>
            </a:endParaRPr>
          </a:p>
        </p:txBody>
      </p:sp>
      <p:cxnSp>
        <p:nvCxnSpPr>
          <p:cNvPr id="5" name="Straight Connector 4"/>
          <p:cNvCxnSpPr/>
          <p:nvPr/>
        </p:nvCxnSpPr>
        <p:spPr>
          <a:xfrm>
            <a:off x="4932040" y="4005064"/>
            <a:ext cx="1584176"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083539" y="3996268"/>
            <a:ext cx="576064"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283968" y="4869160"/>
            <a:ext cx="2016224"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065499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1196752"/>
            <a:ext cx="7272924" cy="4707885"/>
          </a:xfrm>
        </p:spPr>
        <p:txBody>
          <a:bodyPr>
            <a:normAutofit/>
          </a:bodyPr>
          <a:lstStyle/>
          <a:p>
            <a:pPr>
              <a:buFont typeface="Wingdings" panose="05000000000000000000" pitchFamily="2" charset="2"/>
              <a:buChar char="§"/>
            </a:pPr>
            <a:r>
              <a:rPr lang="ar-SA" dirty="0">
                <a:latin typeface="Arial" panose="020B0604020202020204" pitchFamily="34" charset="0"/>
                <a:cs typeface="Arial" panose="020B0604020202020204" pitchFamily="34" charset="0"/>
              </a:rPr>
              <a:t>لا بد من تعديل القاسم بعد التجزئة : </a:t>
            </a:r>
            <a:endParaRPr lang="en-US" dirty="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القاسم الجديد </a:t>
            </a:r>
            <a:r>
              <a:rPr lang="ar-SA" dirty="0">
                <a:latin typeface="Arial" panose="020B0604020202020204" pitchFamily="34" charset="0"/>
                <a:cs typeface="Arial" panose="020B0604020202020204" pitchFamily="34" charset="0"/>
              </a:rPr>
              <a:t>= قيمة الاسهم ÷ المؤشر</a:t>
            </a:r>
            <a:endParaRPr lang="en-US" dirty="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	= </a:t>
            </a:r>
            <a:r>
              <a:rPr lang="ar-SA" dirty="0">
                <a:latin typeface="Arial" panose="020B0604020202020204" pitchFamily="34" charset="0"/>
                <a:cs typeface="Arial" panose="020B0604020202020204" pitchFamily="34" charset="0"/>
              </a:rPr>
              <a:t>(13 + 11 ) ÷ 17.5 =  1.37</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marL="68580" indent="0">
              <a:buNone/>
            </a:pPr>
            <a:r>
              <a:rPr lang="ar-SA" u="sng" dirty="0">
                <a:latin typeface="Arial" panose="020B0604020202020204" pitchFamily="34" charset="0"/>
                <a:cs typeface="Arial" panose="020B0604020202020204" pitchFamily="34" charset="0"/>
              </a:rPr>
              <a:t>ملاحظات على هذه الطريقة : </a:t>
            </a:r>
            <a:endParaRPr lang="en-US" u="sng" dirty="0">
              <a:latin typeface="Arial" panose="020B0604020202020204" pitchFamily="34" charset="0"/>
              <a:cs typeface="Arial" panose="020B0604020202020204" pitchFamily="34" charset="0"/>
            </a:endParaRPr>
          </a:p>
          <a:p>
            <a:pPr marL="525780" lvl="0" indent="-457200">
              <a:buFont typeface="+mj-lt"/>
              <a:buAutoNum type="arabicPeriod"/>
            </a:pPr>
            <a:r>
              <a:rPr lang="ar-SA" dirty="0">
                <a:latin typeface="Arial" panose="020B0604020202020204" pitchFamily="34" charset="0"/>
                <a:cs typeface="Arial" panose="020B0604020202020204" pitchFamily="34" charset="0"/>
              </a:rPr>
              <a:t>سيتم استخدام القاسم الجديد ( 1.37 ) الى أن يتم اشتقاق جديد او احدى الحالات الاخرى </a:t>
            </a:r>
            <a:r>
              <a:rPr lang="ar-SA" dirty="0" smtClean="0">
                <a:latin typeface="Arial" panose="020B0604020202020204" pitchFamily="34" charset="0"/>
                <a:cs typeface="Arial" panose="020B0604020202020204" pitchFamily="34" charset="0"/>
              </a:rPr>
              <a:t>التغيير.</a:t>
            </a:r>
            <a:endParaRPr lang="en-US" dirty="0">
              <a:latin typeface="Arial" panose="020B0604020202020204" pitchFamily="34" charset="0"/>
              <a:cs typeface="Arial" panose="020B0604020202020204" pitchFamily="34" charset="0"/>
            </a:endParaRPr>
          </a:p>
          <a:p>
            <a:pPr marL="525780" lvl="0" indent="-457200">
              <a:buFont typeface="+mj-lt"/>
              <a:buAutoNum type="arabicPeriod"/>
            </a:pPr>
            <a:r>
              <a:rPr lang="ar-SA" dirty="0">
                <a:latin typeface="Arial" panose="020B0604020202020204" pitchFamily="34" charset="0"/>
                <a:cs typeface="Arial" panose="020B0604020202020204" pitchFamily="34" charset="0"/>
              </a:rPr>
              <a:t>كميات الاسهم لا تدخل </a:t>
            </a:r>
            <a:r>
              <a:rPr lang="ar-SA" dirty="0" smtClean="0">
                <a:latin typeface="Arial" panose="020B0604020202020204" pitchFamily="34" charset="0"/>
                <a:cs typeface="Arial" panose="020B0604020202020204" pitchFamily="34" charset="0"/>
              </a:rPr>
              <a:t>في العملية الحسابية</a:t>
            </a:r>
            <a:r>
              <a:rPr lang="ar-SA"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525780" lvl="0" indent="-457200">
              <a:buFont typeface="+mj-lt"/>
              <a:buAutoNum type="arabicPeriod"/>
            </a:pPr>
            <a:r>
              <a:rPr lang="ar-SA" dirty="0">
                <a:latin typeface="Arial" panose="020B0604020202020204" pitchFamily="34" charset="0"/>
                <a:cs typeface="Arial" panose="020B0604020202020204" pitchFamily="34" charset="0"/>
              </a:rPr>
              <a:t>مؤشر </a:t>
            </a:r>
            <a:r>
              <a:rPr lang="ar-SA" dirty="0" smtClean="0">
                <a:latin typeface="Arial" panose="020B0604020202020204" pitchFamily="34" charset="0"/>
                <a:cs typeface="Arial" panose="020B0604020202020204" pitchFamily="34" charset="0"/>
              </a:rPr>
              <a:t>داو جونز </a:t>
            </a:r>
            <a:r>
              <a:rPr lang="ar-SA" dirty="0">
                <a:latin typeface="Arial" panose="020B0604020202020204" pitchFamily="34" charset="0"/>
                <a:cs typeface="Arial" panose="020B0604020202020204" pitchFamily="34" charset="0"/>
              </a:rPr>
              <a:t>الصناعي وهو من اشهر المؤشرات انتشاراً في العالم </a:t>
            </a:r>
            <a:r>
              <a:rPr lang="ar-SA" dirty="0" smtClean="0">
                <a:latin typeface="Arial" panose="020B0604020202020204" pitchFamily="34" charset="0"/>
                <a:cs typeface="Arial" panose="020B0604020202020204" pitchFamily="34" charset="0"/>
              </a:rPr>
              <a:t>يحسب بهذه </a:t>
            </a:r>
            <a:r>
              <a:rPr lang="ar-SA" dirty="0">
                <a:latin typeface="Arial" panose="020B0604020202020204" pitchFamily="34" charset="0"/>
                <a:cs typeface="Arial" panose="020B0604020202020204" pitchFamily="34" charset="0"/>
              </a:rPr>
              <a:t>الطريقة.</a:t>
            </a:r>
            <a:endParaRPr lang="en-US" dirty="0">
              <a:latin typeface="Arial" panose="020B0604020202020204" pitchFamily="34" charset="0"/>
              <a:cs typeface="Arial" panose="020B0604020202020204" pitchFamily="34" charset="0"/>
            </a:endParaRPr>
          </a:p>
          <a:p>
            <a:pPr marL="68580" indent="0">
              <a:buNone/>
            </a:pPr>
            <a:endParaRPr lang="ar-S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139636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908720"/>
            <a:ext cx="7704856" cy="5472608"/>
          </a:xfrm>
          <a:ln>
            <a:solidFill>
              <a:schemeClr val="accent1"/>
            </a:solidFill>
          </a:ln>
        </p:spPr>
        <p:txBody>
          <a:bodyPr>
            <a:normAutofit/>
          </a:bodyPr>
          <a:lstStyle/>
          <a:p>
            <a:pPr marL="68580" indent="0">
              <a:buNone/>
            </a:pPr>
            <a:r>
              <a:rPr lang="ar-SA" b="1" u="sng" dirty="0" smtClean="0">
                <a:latin typeface="Arial" panose="020B0604020202020204" pitchFamily="34" charset="0"/>
                <a:cs typeface="Arial" panose="020B0604020202020204" pitchFamily="34" charset="0"/>
              </a:rPr>
              <a:t>2- مدخل </a:t>
            </a:r>
            <a:r>
              <a:rPr lang="ar-SA" b="1" u="sng" dirty="0">
                <a:latin typeface="Arial" panose="020B0604020202020204" pitchFamily="34" charset="0"/>
                <a:cs typeface="Arial" panose="020B0604020202020204" pitchFamily="34" charset="0"/>
              </a:rPr>
              <a:t>الوزن على اساس القيمة </a:t>
            </a:r>
            <a:r>
              <a:rPr lang="ar-SA" b="1" u="sng" dirty="0" smtClean="0">
                <a:latin typeface="Arial" panose="020B0604020202020204" pitchFamily="34" charset="0"/>
                <a:cs typeface="Arial" panose="020B0604020202020204" pitchFamily="34" charset="0"/>
              </a:rPr>
              <a:t>( </a:t>
            </a:r>
            <a:r>
              <a:rPr lang="ar-SA" b="1" u="sng" dirty="0">
                <a:latin typeface="Arial" panose="020B0604020202020204" pitchFamily="34" charset="0"/>
                <a:cs typeface="Arial" panose="020B0604020202020204" pitchFamily="34" charset="0"/>
              </a:rPr>
              <a:t>الترجيح بالكمية ) :</a:t>
            </a:r>
            <a:endParaRPr lang="en-US" u="sng" dirty="0">
              <a:latin typeface="Arial" panose="020B0604020202020204" pitchFamily="34" charset="0"/>
              <a:cs typeface="Arial" panose="020B0604020202020204" pitchFamily="34" charset="0"/>
            </a:endParaRPr>
          </a:p>
          <a:p>
            <a:pPr marL="68580" lvl="0" indent="0">
              <a:buNone/>
            </a:pPr>
            <a:r>
              <a:rPr lang="ar-SA" dirty="0" smtClean="0">
                <a:latin typeface="Arial" panose="020B0604020202020204" pitchFamily="34" charset="0"/>
                <a:cs typeface="Arial" panose="020B0604020202020204" pitchFamily="34" charset="0"/>
              </a:rPr>
              <a:t>1- حساب القيمة السوقية </a:t>
            </a:r>
            <a:r>
              <a:rPr lang="ar-SA" dirty="0">
                <a:latin typeface="Arial" panose="020B0604020202020204" pitchFamily="34" charset="0"/>
                <a:cs typeface="Arial" panose="020B0604020202020204" pitchFamily="34" charset="0"/>
              </a:rPr>
              <a:t>الاجمالية = </a:t>
            </a:r>
            <a:r>
              <a:rPr lang="ar-SA" dirty="0" smtClean="0">
                <a:latin typeface="Arial" panose="020B0604020202020204" pitchFamily="34" charset="0"/>
                <a:cs typeface="Arial" panose="020B0604020202020204" pitchFamily="34" charset="0"/>
              </a:rPr>
              <a:t>اسعار الأسهم </a:t>
            </a:r>
            <a:r>
              <a:rPr lang="ar-SA" dirty="0">
                <a:latin typeface="Arial" panose="020B0604020202020204" pitchFamily="34" charset="0"/>
                <a:cs typeface="Arial" panose="020B0604020202020204" pitchFamily="34" charset="0"/>
              </a:rPr>
              <a:t>× عدد الاسهم </a:t>
            </a:r>
            <a:r>
              <a:rPr lang="ar-SA" dirty="0" smtClean="0">
                <a:latin typeface="Arial" panose="020B0604020202020204" pitchFamily="34" charset="0"/>
                <a:cs typeface="Arial" panose="020B0604020202020204" pitchFamily="34" charset="0"/>
              </a:rPr>
              <a:t>المصدرة</a:t>
            </a:r>
            <a:endParaRPr lang="en-US" dirty="0">
              <a:latin typeface="Arial" panose="020B0604020202020204" pitchFamily="34" charset="0"/>
              <a:cs typeface="Arial" panose="020B0604020202020204" pitchFamily="34" charset="0"/>
            </a:endParaRPr>
          </a:p>
          <a:p>
            <a:pPr marL="68580" lvl="0" indent="0">
              <a:buNone/>
            </a:pPr>
            <a:r>
              <a:rPr lang="ar-SA" dirty="0" smtClean="0">
                <a:latin typeface="Arial" panose="020B0604020202020204" pitchFamily="34" charset="0"/>
                <a:cs typeface="Arial" panose="020B0604020202020204" pitchFamily="34" charset="0"/>
              </a:rPr>
              <a:t>2- القيمة </a:t>
            </a:r>
            <a:r>
              <a:rPr lang="ar-SA" dirty="0">
                <a:latin typeface="Arial" panose="020B0604020202020204" pitchFamily="34" charset="0"/>
                <a:cs typeface="Arial" panose="020B0604020202020204" pitchFamily="34" charset="0"/>
              </a:rPr>
              <a:t>السوقية الاجمالية في يوم </a:t>
            </a:r>
            <a:r>
              <a:rPr lang="ar-SA" dirty="0" smtClean="0">
                <a:latin typeface="Arial" panose="020B0604020202020204" pitchFamily="34" charset="0"/>
                <a:cs typeface="Arial" panose="020B0604020202020204" pitchFamily="34" charset="0"/>
              </a:rPr>
              <a:t>م+1 ÷</a:t>
            </a:r>
            <a:r>
              <a:rPr lang="ar-SA" dirty="0">
                <a:latin typeface="Arial" panose="020B0604020202020204" pitchFamily="34" charset="0"/>
                <a:cs typeface="Arial" panose="020B0604020202020204" pitchFamily="34" charset="0"/>
              </a:rPr>
              <a:t> القيمة السوقية الاجمالية في يوم </a:t>
            </a:r>
            <a:r>
              <a:rPr lang="ar-SA" dirty="0" smtClean="0">
                <a:latin typeface="Arial" panose="020B0604020202020204" pitchFamily="34" charset="0"/>
                <a:cs typeface="Arial" panose="020B0604020202020204" pitchFamily="34" charset="0"/>
              </a:rPr>
              <a:t>م</a:t>
            </a:r>
            <a:endParaRPr lang="en-US" dirty="0">
              <a:latin typeface="Arial" panose="020B0604020202020204" pitchFamily="34" charset="0"/>
              <a:cs typeface="Arial" panose="020B0604020202020204" pitchFamily="34" charset="0"/>
            </a:endParaRPr>
          </a:p>
          <a:p>
            <a:pPr marL="68580" lvl="0" indent="0">
              <a:buNone/>
            </a:pPr>
            <a:r>
              <a:rPr lang="ar-SA" dirty="0" smtClean="0">
                <a:latin typeface="Arial" panose="020B0604020202020204" pitchFamily="34" charset="0"/>
                <a:cs typeface="Arial" panose="020B0604020202020204" pitchFamily="34" charset="0"/>
              </a:rPr>
              <a:t>3- ناتج </a:t>
            </a:r>
            <a:r>
              <a:rPr lang="ar-SA" dirty="0">
                <a:latin typeface="Arial" panose="020B0604020202020204" pitchFamily="34" charset="0"/>
                <a:cs typeface="Arial" panose="020B0604020202020204" pitchFamily="34" charset="0"/>
              </a:rPr>
              <a:t>2 × رقم </a:t>
            </a:r>
            <a:r>
              <a:rPr lang="ar-SA" dirty="0" smtClean="0">
                <a:latin typeface="Arial" panose="020B0604020202020204" pitchFamily="34" charset="0"/>
                <a:cs typeface="Arial" panose="020B0604020202020204" pitchFamily="34" charset="0"/>
              </a:rPr>
              <a:t>الاساس </a:t>
            </a:r>
            <a:r>
              <a:rPr lang="ar-SA" dirty="0">
                <a:latin typeface="Arial" panose="020B0604020202020204" pitchFamily="34" charset="0"/>
                <a:cs typeface="Arial" panose="020B0604020202020204" pitchFamily="34" charset="0"/>
              </a:rPr>
              <a:t>عند بداية المؤشر ويحدد بطريقة تقديرية </a:t>
            </a:r>
            <a:r>
              <a:rPr lang="ar-SA" dirty="0" smtClean="0">
                <a:latin typeface="Arial" panose="020B0604020202020204" pitchFamily="34" charset="0"/>
                <a:cs typeface="Arial" panose="020B0604020202020204" pitchFamily="34" charset="0"/>
              </a:rPr>
              <a:t>بحته</a:t>
            </a:r>
            <a:r>
              <a:rPr lang="ar-SA"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68580" indent="0">
              <a:buNone/>
            </a:pPr>
            <a:r>
              <a:rPr lang="ar-SA" b="1" u="sng" dirty="0">
                <a:solidFill>
                  <a:schemeClr val="accent1"/>
                </a:solidFill>
                <a:latin typeface="Arial" panose="020B0604020202020204" pitchFamily="34" charset="0"/>
                <a:cs typeface="Arial" panose="020B0604020202020204" pitchFamily="34" charset="0"/>
              </a:rPr>
              <a:t>مثال</a:t>
            </a:r>
            <a:r>
              <a:rPr lang="ar-SA" b="1" dirty="0">
                <a:latin typeface="Arial" panose="020B0604020202020204" pitchFamily="34" charset="0"/>
                <a:cs typeface="Arial" panose="020B0604020202020204" pitchFamily="34" charset="0"/>
              </a:rPr>
              <a:t> نفس المثال السابق بافتراض أن رقم الاساس هو 100 </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القيمة السوقية الاجمالية يوم </a:t>
            </a:r>
            <a:r>
              <a:rPr lang="ar-SA" dirty="0" smtClean="0">
                <a:latin typeface="Arial" panose="020B0604020202020204" pitchFamily="34" charset="0"/>
                <a:cs typeface="Arial" panose="020B0604020202020204" pitchFamily="34" charset="0"/>
              </a:rPr>
              <a:t>الأحد </a:t>
            </a:r>
            <a:r>
              <a:rPr lang="ar-SA" dirty="0">
                <a:latin typeface="Arial" panose="020B0604020202020204" pitchFamily="34" charset="0"/>
                <a:cs typeface="Arial" panose="020B0604020202020204" pitchFamily="34" charset="0"/>
              </a:rPr>
              <a:t>= (10 × 1500 ) + (20 × </a:t>
            </a:r>
            <a:r>
              <a:rPr lang="ar-SA" dirty="0" smtClean="0">
                <a:latin typeface="Arial" panose="020B0604020202020204" pitchFamily="34" charset="0"/>
                <a:cs typeface="Arial" panose="020B0604020202020204" pitchFamily="34" charset="0"/>
              </a:rPr>
              <a:t>2000 )</a:t>
            </a:r>
            <a:endParaRPr lang="en-US" dirty="0" smtClean="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				= 55.000 ريال</a:t>
            </a:r>
            <a:endParaRPr lang="en-US" dirty="0" smtClean="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القيمة </a:t>
            </a:r>
            <a:r>
              <a:rPr lang="ar-SA" dirty="0">
                <a:latin typeface="Arial" panose="020B0604020202020204" pitchFamily="34" charset="0"/>
                <a:cs typeface="Arial" panose="020B0604020202020204" pitchFamily="34" charset="0"/>
              </a:rPr>
              <a:t>السوقية الاجمالية يوم </a:t>
            </a:r>
            <a:r>
              <a:rPr lang="ar-SA" dirty="0" smtClean="0">
                <a:latin typeface="Arial" panose="020B0604020202020204" pitchFamily="34" charset="0"/>
                <a:cs typeface="Arial" panose="020B0604020202020204" pitchFamily="34" charset="0"/>
              </a:rPr>
              <a:t>الاثنين </a:t>
            </a:r>
            <a:r>
              <a:rPr lang="ar-SA" dirty="0">
                <a:latin typeface="Arial" panose="020B0604020202020204" pitchFamily="34" charset="0"/>
                <a:cs typeface="Arial" panose="020B0604020202020204" pitchFamily="34" charset="0"/>
              </a:rPr>
              <a:t>= (13 × 1500 ) + (11 × 4</a:t>
            </a:r>
            <a:r>
              <a:rPr lang="ar-SA" dirty="0" smtClean="0">
                <a:latin typeface="Arial" panose="020B0604020202020204" pitchFamily="34" charset="0"/>
                <a:cs typeface="Arial" panose="020B0604020202020204" pitchFamily="34" charset="0"/>
              </a:rPr>
              <a:t>000</a:t>
            </a:r>
            <a:r>
              <a:rPr lang="ar-SA"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				= </a:t>
            </a:r>
            <a:r>
              <a:rPr lang="ar-SA" dirty="0" smtClean="0">
                <a:latin typeface="Arial" panose="020B0604020202020204" pitchFamily="34" charset="0"/>
                <a:cs typeface="Arial" panose="020B0604020202020204" pitchFamily="34" charset="0"/>
              </a:rPr>
              <a:t>63.500 ريال</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مؤشر يوم </a:t>
            </a:r>
            <a:r>
              <a:rPr lang="ar-SA" dirty="0" smtClean="0">
                <a:latin typeface="Arial" panose="020B0604020202020204" pitchFamily="34" charset="0"/>
                <a:cs typeface="Arial" panose="020B0604020202020204" pitchFamily="34" charset="0"/>
              </a:rPr>
              <a:t>الاثنين م+1 </a:t>
            </a: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(63.500÷ 55.000) </a:t>
            </a:r>
            <a:r>
              <a:rPr lang="ar-SA" dirty="0">
                <a:latin typeface="Arial" panose="020B0604020202020204" pitchFamily="34" charset="0"/>
                <a:cs typeface="Arial" panose="020B0604020202020204" pitchFamily="34" charset="0"/>
              </a:rPr>
              <a:t>× 100 = </a:t>
            </a:r>
            <a:r>
              <a:rPr lang="ar-SA" dirty="0" smtClean="0">
                <a:latin typeface="Arial" panose="020B0604020202020204" pitchFamily="34" charset="0"/>
                <a:cs typeface="Arial" panose="020B0604020202020204" pitchFamily="34" charset="0"/>
              </a:rPr>
              <a:t>115.45نقطة</a:t>
            </a:r>
            <a:endParaRPr lang="en-US" dirty="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التغير </a:t>
            </a:r>
            <a:r>
              <a:rPr lang="ar-SA" dirty="0">
                <a:latin typeface="Arial" panose="020B0604020202020204" pitchFamily="34" charset="0"/>
                <a:cs typeface="Arial" panose="020B0604020202020204" pitchFamily="34" charset="0"/>
              </a:rPr>
              <a:t>في المؤشر = 115.45 – 100 = </a:t>
            </a:r>
            <a:r>
              <a:rPr lang="ar-SA" dirty="0" smtClean="0">
                <a:latin typeface="Arial" panose="020B0604020202020204" pitchFamily="34" charset="0"/>
                <a:cs typeface="Arial" panose="020B0604020202020204" pitchFamily="34" charset="0"/>
              </a:rPr>
              <a:t>15.45</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نسبة </a:t>
            </a:r>
            <a:r>
              <a:rPr lang="ar-SA" dirty="0" smtClean="0">
                <a:latin typeface="Arial" panose="020B0604020202020204" pitchFamily="34" charset="0"/>
                <a:cs typeface="Arial" panose="020B0604020202020204" pitchFamily="34" charset="0"/>
              </a:rPr>
              <a:t>التغير </a:t>
            </a: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15.45 ÷100 </a:t>
            </a: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15.45%</a:t>
            </a:r>
            <a:endParaRPr lang="en-US" dirty="0">
              <a:latin typeface="Arial" panose="020B0604020202020204" pitchFamily="34" charset="0"/>
              <a:cs typeface="Arial" panose="020B0604020202020204" pitchFamily="34" charset="0"/>
            </a:endParaRPr>
          </a:p>
          <a:p>
            <a:endParaRPr lang="ar-S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479301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692696"/>
            <a:ext cx="7344932" cy="5400600"/>
          </a:xfrm>
        </p:spPr>
        <p:txBody>
          <a:bodyPr>
            <a:noAutofit/>
          </a:bodyPr>
          <a:lstStyle/>
          <a:p>
            <a:pPr marL="68580" indent="0">
              <a:buNone/>
            </a:pPr>
            <a:r>
              <a:rPr lang="ar-SA" u="sng" dirty="0">
                <a:latin typeface="Arial" panose="020B0604020202020204" pitchFamily="34" charset="0"/>
                <a:cs typeface="Arial" panose="020B0604020202020204" pitchFamily="34" charset="0"/>
              </a:rPr>
              <a:t>الملاحظات على هذه الطريقة : </a:t>
            </a:r>
            <a:endParaRPr lang="en-US" u="sng" dirty="0">
              <a:latin typeface="Arial" panose="020B0604020202020204" pitchFamily="34" charset="0"/>
              <a:cs typeface="Arial" panose="020B0604020202020204" pitchFamily="34" charset="0"/>
            </a:endParaRPr>
          </a:p>
          <a:p>
            <a:pPr marL="582930" lvl="0" indent="-514350">
              <a:buFont typeface="+mj-lt"/>
              <a:buAutoNum type="arabicPeriod"/>
            </a:pPr>
            <a:r>
              <a:rPr lang="ar-SA" dirty="0">
                <a:latin typeface="Arial" panose="020B0604020202020204" pitchFamily="34" charset="0"/>
                <a:cs typeface="Arial" panose="020B0604020202020204" pitchFamily="34" charset="0"/>
              </a:rPr>
              <a:t>مؤشر تداول "يستخدم هذا المدخل علماً بانه يدخل في حساب المؤشر السعودي جميع الشركات </a:t>
            </a:r>
            <a:r>
              <a:rPr lang="ar-SA" dirty="0" smtClean="0">
                <a:latin typeface="Arial" panose="020B0604020202020204" pitchFamily="34" charset="0"/>
                <a:cs typeface="Arial" panose="020B0604020202020204" pitchFamily="34" charset="0"/>
              </a:rPr>
              <a:t>المدرجة</a:t>
            </a:r>
            <a:r>
              <a:rPr lang="ar-SA"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582930" lvl="0" indent="-514350">
              <a:buFont typeface="+mj-lt"/>
              <a:buAutoNum type="arabicPeriod"/>
            </a:pPr>
            <a:r>
              <a:rPr lang="ar-SA" dirty="0">
                <a:latin typeface="Arial" panose="020B0604020202020204" pitchFamily="34" charset="0"/>
                <a:cs typeface="Arial" panose="020B0604020202020204" pitchFamily="34" charset="0"/>
              </a:rPr>
              <a:t>كذلك مؤشر "</a:t>
            </a:r>
            <a:r>
              <a:rPr lang="ar-SA" dirty="0" smtClean="0">
                <a:latin typeface="Arial" panose="020B0604020202020204" pitchFamily="34" charset="0"/>
                <a:cs typeface="Arial" panose="020B0604020202020204" pitchFamily="34" charset="0"/>
              </a:rPr>
              <a:t>ستاندرد اند </a:t>
            </a:r>
            <a:r>
              <a:rPr lang="ar-SA" dirty="0">
                <a:latin typeface="Arial" panose="020B0604020202020204" pitchFamily="34" charset="0"/>
                <a:cs typeface="Arial" panose="020B0604020202020204" pitchFamily="34" charset="0"/>
              </a:rPr>
              <a:t>بور" اكثر المؤشرات استخداماً في امريكا </a:t>
            </a:r>
            <a:r>
              <a:rPr lang="ar-SA" dirty="0" smtClean="0">
                <a:latin typeface="Arial" panose="020B0604020202020204" pitchFamily="34" charset="0"/>
                <a:cs typeface="Arial" panose="020B0604020202020204" pitchFamily="34" charset="0"/>
              </a:rPr>
              <a:t>يستخدم هذه </a:t>
            </a:r>
            <a:r>
              <a:rPr lang="ar-SA" dirty="0">
                <a:latin typeface="Arial" panose="020B0604020202020204" pitchFamily="34" charset="0"/>
                <a:cs typeface="Arial" panose="020B0604020202020204" pitchFamily="34" charset="0"/>
              </a:rPr>
              <a:t>الطريقة</a:t>
            </a:r>
            <a:r>
              <a:rPr lang="ar-SA" dirty="0" smtClean="0">
                <a:latin typeface="Arial" panose="020B0604020202020204" pitchFamily="34" charset="0"/>
                <a:cs typeface="Arial" panose="020B0604020202020204" pitchFamily="34" charset="0"/>
              </a:rPr>
              <a:t>.</a:t>
            </a:r>
          </a:p>
          <a:p>
            <a:pPr marL="582930" lvl="0" indent="-514350">
              <a:buFont typeface="+mj-lt"/>
              <a:buAutoNum type="arabicPeriod"/>
            </a:pPr>
            <a:endParaRPr lang="en-US" sz="1100" dirty="0">
              <a:latin typeface="Arial" panose="020B0604020202020204" pitchFamily="34" charset="0"/>
              <a:cs typeface="Arial" panose="020B0604020202020204" pitchFamily="34" charset="0"/>
            </a:endParaRPr>
          </a:p>
          <a:p>
            <a:pPr marL="68580" indent="0">
              <a:buNone/>
            </a:pPr>
            <a:r>
              <a:rPr lang="ar-SA" b="1" u="sng" dirty="0" smtClean="0">
                <a:latin typeface="Arial" panose="020B0604020202020204" pitchFamily="34" charset="0"/>
                <a:cs typeface="Arial" panose="020B0604020202020204" pitchFamily="34" charset="0"/>
              </a:rPr>
              <a:t>3- مدخل الأوزان </a:t>
            </a:r>
            <a:r>
              <a:rPr lang="ar-SA" b="1" u="sng" dirty="0">
                <a:latin typeface="Arial" panose="020B0604020202020204" pitchFamily="34" charset="0"/>
                <a:cs typeface="Arial" panose="020B0604020202020204" pitchFamily="34" charset="0"/>
              </a:rPr>
              <a:t>المتساوية : </a:t>
            </a:r>
            <a:endParaRPr lang="en-US" u="sng"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يتم استثمار مبلغ متساوي في الاسهم التي يتضمنها المؤشر </a:t>
            </a:r>
            <a:endParaRPr lang="ar-SA" dirty="0" smtClean="0">
              <a:latin typeface="Arial" panose="020B0604020202020204" pitchFamily="34" charset="0"/>
              <a:cs typeface="Arial" panose="020B0604020202020204" pitchFamily="34" charset="0"/>
            </a:endParaRPr>
          </a:p>
          <a:p>
            <a:pPr marL="68580" indent="0">
              <a:buNone/>
            </a:pPr>
            <a:r>
              <a:rPr lang="ar-SA" b="1" u="sng" dirty="0" smtClean="0">
                <a:solidFill>
                  <a:schemeClr val="accent1"/>
                </a:solidFill>
                <a:latin typeface="Arial" panose="020B0604020202020204" pitchFamily="34" charset="0"/>
                <a:cs typeface="Arial" panose="020B0604020202020204" pitchFamily="34" charset="0"/>
              </a:rPr>
              <a:t>مثال</a:t>
            </a:r>
            <a:r>
              <a:rPr lang="ar-SA" b="1" dirty="0" smtClean="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نفس </a:t>
            </a:r>
            <a:r>
              <a:rPr lang="ar-SA" dirty="0">
                <a:latin typeface="Arial" panose="020B0604020202020204" pitchFamily="34" charset="0"/>
                <a:cs typeface="Arial" panose="020B0604020202020204" pitchFamily="34" charset="0"/>
              </a:rPr>
              <a:t>المثال السابق:</a:t>
            </a:r>
            <a:endParaRPr lang="en-US" dirty="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مؤشر الأحد </a:t>
            </a:r>
            <a:r>
              <a:rPr lang="ar-SA" dirty="0">
                <a:latin typeface="Arial" panose="020B0604020202020204" pitchFamily="34" charset="0"/>
                <a:cs typeface="Arial" panose="020B0604020202020204" pitchFamily="34" charset="0"/>
              </a:rPr>
              <a:t>= [ 10 × 1 ] + [ 20 × </a:t>
            </a:r>
            <a:r>
              <a:rPr lang="ar-SA" dirty="0" smtClean="0">
                <a:latin typeface="Arial" panose="020B0604020202020204" pitchFamily="34" charset="0"/>
                <a:cs typeface="Arial" panose="020B0604020202020204" pitchFamily="34" charset="0"/>
              </a:rPr>
              <a:t>0.5 </a:t>
            </a:r>
            <a:r>
              <a:rPr lang="ar-SA" dirty="0">
                <a:latin typeface="Arial" panose="020B0604020202020204" pitchFamily="34" charset="0"/>
                <a:cs typeface="Arial" panose="020B0604020202020204" pitchFamily="34" charset="0"/>
              </a:rPr>
              <a:t>] = </a:t>
            </a:r>
            <a:r>
              <a:rPr lang="ar-SA" dirty="0" smtClean="0">
                <a:latin typeface="Arial" panose="020B0604020202020204" pitchFamily="34" charset="0"/>
                <a:cs typeface="Arial" panose="020B0604020202020204" pitchFamily="34" charset="0"/>
              </a:rPr>
              <a:t>20</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مؤشر </a:t>
            </a:r>
            <a:r>
              <a:rPr lang="ar-SA" dirty="0" smtClean="0">
                <a:latin typeface="Arial" panose="020B0604020202020204" pitchFamily="34" charset="0"/>
                <a:cs typeface="Arial" panose="020B0604020202020204" pitchFamily="34" charset="0"/>
              </a:rPr>
              <a:t>الأثنين </a:t>
            </a:r>
            <a:r>
              <a:rPr lang="ar-SA" dirty="0">
                <a:latin typeface="Arial" panose="020B0604020202020204" pitchFamily="34" charset="0"/>
                <a:cs typeface="Arial" panose="020B0604020202020204" pitchFamily="34" charset="0"/>
              </a:rPr>
              <a:t>= [ 13 × 1 ] + [ 11 × 1 ] = </a:t>
            </a:r>
            <a:r>
              <a:rPr lang="ar-SA" dirty="0" smtClean="0">
                <a:latin typeface="Arial" panose="020B0604020202020204" pitchFamily="34" charset="0"/>
                <a:cs typeface="Arial" panose="020B0604020202020204" pitchFamily="34" charset="0"/>
              </a:rPr>
              <a:t>24</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التغير في المؤشر = 24 – 20 = 4</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نسبة التغير = </a:t>
            </a:r>
            <a:r>
              <a:rPr lang="ar-SA" dirty="0" smtClean="0">
                <a:latin typeface="Arial" panose="020B0604020202020204" pitchFamily="34" charset="0"/>
                <a:cs typeface="Arial" panose="020B0604020202020204" pitchFamily="34" charset="0"/>
              </a:rPr>
              <a:t>4 ÷ 20= </a:t>
            </a:r>
            <a:r>
              <a:rPr lang="ar-SA" dirty="0">
                <a:latin typeface="Arial" panose="020B0604020202020204" pitchFamily="34" charset="0"/>
                <a:cs typeface="Arial" panose="020B0604020202020204" pitchFamily="34" charset="0"/>
              </a:rPr>
              <a:t>20%</a:t>
            </a:r>
            <a:endParaRPr lang="en-US" dirty="0">
              <a:latin typeface="Arial" panose="020B0604020202020204" pitchFamily="34" charset="0"/>
              <a:cs typeface="Arial" panose="020B0604020202020204" pitchFamily="34" charset="0"/>
            </a:endParaRPr>
          </a:p>
          <a:p>
            <a:endParaRPr lang="ar-SA" dirty="0"/>
          </a:p>
        </p:txBody>
      </p:sp>
    </p:spTree>
    <p:extLst>
      <p:ext uri="{BB962C8B-B14F-4D97-AF65-F5344CB8AC3E}">
        <p14:creationId xmlns:p14="http://schemas.microsoft.com/office/powerpoint/2010/main" val="134238420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124744"/>
            <a:ext cx="7776864" cy="4824536"/>
          </a:xfrm>
        </p:spPr>
        <p:txBody>
          <a:bodyPr>
            <a:normAutofit/>
          </a:bodyPr>
          <a:lstStyle/>
          <a:p>
            <a:pPr marL="68580" indent="0">
              <a:buNone/>
            </a:pPr>
            <a:r>
              <a:rPr lang="ar-SA" b="1" u="sng" dirty="0" smtClean="0">
                <a:latin typeface="Arial" panose="020B0604020202020204" pitchFamily="34" charset="0"/>
                <a:cs typeface="Arial" panose="020B0604020202020204" pitchFamily="34" charset="0"/>
              </a:rPr>
              <a:t>4- مدخل </a:t>
            </a:r>
            <a:r>
              <a:rPr lang="ar-SA" b="1" u="sng" dirty="0">
                <a:latin typeface="Arial" panose="020B0604020202020204" pitchFamily="34" charset="0"/>
                <a:cs typeface="Arial" panose="020B0604020202020204" pitchFamily="34" charset="0"/>
              </a:rPr>
              <a:t>السعر التناسبي : </a:t>
            </a:r>
            <a:endParaRPr lang="en-US" u="sng" dirty="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المؤشر= مؤشر اليوم السابق × الوسط الهندسي للأسعار التناسبية اليومية للأسهم</a:t>
            </a:r>
          </a:p>
          <a:p>
            <a:pPr marL="68580" indent="0">
              <a:buNone/>
            </a:pPr>
            <a:r>
              <a:rPr lang="ar-SA" dirty="0" smtClean="0">
                <a:latin typeface="Arial" panose="020B0604020202020204" pitchFamily="34" charset="0"/>
                <a:cs typeface="Arial" panose="020B0604020202020204" pitchFamily="34" charset="0"/>
              </a:rPr>
              <a:t>السعر التناسبي = سعر اليوم ÷ سعر الأمس</a:t>
            </a:r>
          </a:p>
          <a:p>
            <a:pPr marL="68580" indent="0">
              <a:buNone/>
            </a:pPr>
            <a:r>
              <a:rPr lang="ar-SA" b="1" u="sng" dirty="0" smtClean="0">
                <a:solidFill>
                  <a:schemeClr val="accent1"/>
                </a:solidFill>
                <a:latin typeface="Arial" panose="020B0604020202020204" pitchFamily="34" charset="0"/>
                <a:cs typeface="Arial" panose="020B0604020202020204" pitchFamily="34" charset="0"/>
              </a:rPr>
              <a:t>مثال: </a:t>
            </a:r>
            <a:r>
              <a:rPr lang="ar-SA" dirty="0">
                <a:latin typeface="Arial" panose="020B0604020202020204" pitchFamily="34" charset="0"/>
                <a:cs typeface="Arial" panose="020B0604020202020204" pitchFamily="34" charset="0"/>
              </a:rPr>
              <a:t>نفس المثال السابق.</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1- تحديد الاسعار التناسبية </a:t>
            </a:r>
            <a:r>
              <a:rPr lang="ar-SA" dirty="0" smtClean="0">
                <a:latin typeface="Arial" panose="020B0604020202020204" pitchFamily="34" charset="0"/>
                <a:cs typeface="Arial" panose="020B0604020202020204" pitchFamily="34" charset="0"/>
              </a:rPr>
              <a:t>بالصورة </a:t>
            </a:r>
            <a:r>
              <a:rPr lang="ar-SA" dirty="0">
                <a:latin typeface="Arial" panose="020B0604020202020204" pitchFamily="34" charset="0"/>
                <a:cs typeface="Arial" panose="020B0604020202020204" pitchFamily="34" charset="0"/>
              </a:rPr>
              <a:t>التالية : </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سعر السهم </a:t>
            </a:r>
            <a:r>
              <a:rPr lang="ar-SA" dirty="0" smtClean="0">
                <a:latin typeface="Arial" panose="020B0604020202020204" pitchFamily="34" charset="0"/>
                <a:cs typeface="Arial" panose="020B0604020202020204" pitchFamily="34" charset="0"/>
              </a:rPr>
              <a:t> </a:t>
            </a:r>
            <a:r>
              <a:rPr lang="ar-SA" dirty="0">
                <a:latin typeface="Arial" panose="020B0604020202020204" pitchFamily="34" charset="0"/>
                <a:cs typeface="Arial" panose="020B0604020202020204" pitchFamily="34" charset="0"/>
              </a:rPr>
              <a:t>يوم </a:t>
            </a:r>
            <a:r>
              <a:rPr lang="ar-SA" dirty="0" smtClean="0">
                <a:latin typeface="Arial" panose="020B0604020202020204" pitchFamily="34" charset="0"/>
                <a:cs typeface="Arial" panose="020B0604020202020204" pitchFamily="34" charset="0"/>
              </a:rPr>
              <a:t>م+1 ÷ </a:t>
            </a:r>
            <a:r>
              <a:rPr lang="ar-SA" dirty="0">
                <a:latin typeface="Arial" panose="020B0604020202020204" pitchFamily="34" charset="0"/>
                <a:cs typeface="Arial" panose="020B0604020202020204" pitchFamily="34" charset="0"/>
              </a:rPr>
              <a:t>سعر السهم </a:t>
            </a:r>
            <a:r>
              <a:rPr lang="ar-SA" dirty="0" smtClean="0">
                <a:latin typeface="Arial" panose="020B0604020202020204" pitchFamily="34" charset="0"/>
                <a:cs typeface="Arial" panose="020B0604020202020204" pitchFamily="34" charset="0"/>
              </a:rPr>
              <a:t>يوم م</a:t>
            </a:r>
          </a:p>
          <a:p>
            <a:pPr marL="68580" indent="0">
              <a:buNone/>
            </a:pPr>
            <a:r>
              <a:rPr lang="ar-SA" dirty="0" smtClean="0">
                <a:latin typeface="Arial" panose="020B0604020202020204" pitchFamily="34" charset="0"/>
                <a:cs typeface="Arial" panose="020B0604020202020204" pitchFamily="34" charset="0"/>
              </a:rPr>
              <a:t>للسهم أ = 13 ÷ 10 = 1.3</a:t>
            </a:r>
          </a:p>
          <a:p>
            <a:pPr marL="68580" indent="0">
              <a:buNone/>
            </a:pPr>
            <a:r>
              <a:rPr lang="ar-SA" dirty="0" smtClean="0">
                <a:latin typeface="Arial" panose="020B0604020202020204" pitchFamily="34" charset="0"/>
                <a:cs typeface="Arial" panose="020B0604020202020204" pitchFamily="34" charset="0"/>
              </a:rPr>
              <a:t>للسهم ب = (11*2) ÷ 20 = 1.1</a:t>
            </a:r>
            <a:endParaRPr lang="en-US" dirty="0">
              <a:latin typeface="Arial" panose="020B0604020202020204" pitchFamily="34" charset="0"/>
              <a:cs typeface="Arial" panose="020B0604020202020204" pitchFamily="34" charset="0"/>
            </a:endParaRPr>
          </a:p>
          <a:p>
            <a:pPr marL="68580" indent="0">
              <a:buNone/>
            </a:pPr>
            <a:endParaRPr lang="en-US" dirty="0">
              <a:latin typeface="Arial" panose="020B0604020202020204" pitchFamily="34" charset="0"/>
              <a:cs typeface="Arial" panose="020B0604020202020204" pitchFamily="34" charset="0"/>
            </a:endParaRPr>
          </a:p>
          <a:p>
            <a:pPr marL="68580" indent="0">
              <a:buNone/>
            </a:pPr>
            <a:endParaRPr lang="ar-S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89535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1196752"/>
            <a:ext cx="7488832" cy="4896544"/>
          </a:xfrm>
        </p:spPr>
        <p:txBody>
          <a:bodyPr>
            <a:normAutofit lnSpcReduction="10000"/>
          </a:bodyPr>
          <a:lstStyle/>
          <a:p>
            <a:pPr marL="0" lvl="0" indent="0" algn="just">
              <a:lnSpc>
                <a:spcPct val="110000"/>
              </a:lnSpc>
              <a:buNone/>
            </a:pPr>
            <a:r>
              <a:rPr lang="ar-SA" sz="2600" dirty="0" smtClean="0">
                <a:latin typeface="Calibri"/>
                <a:ea typeface="Calibri"/>
                <a:cs typeface="Arial"/>
              </a:rPr>
              <a:t>5- يمكن </a:t>
            </a:r>
            <a:r>
              <a:rPr lang="ar-SA" sz="2600" dirty="0">
                <a:latin typeface="Calibri"/>
                <a:ea typeface="Calibri"/>
                <a:cs typeface="Arial"/>
              </a:rPr>
              <a:t>استخدام الالية التي تستخدم في حساب مؤشر السوق في احتساب مؤشرات قطاعية بحيث يعكس كل مؤشر منها اداء قطاع معين.</a:t>
            </a:r>
            <a:endParaRPr lang="en-US" sz="2600" dirty="0">
              <a:latin typeface="Calibri"/>
              <a:ea typeface="Calibri"/>
              <a:cs typeface="Arial"/>
            </a:endParaRPr>
          </a:p>
          <a:p>
            <a:pPr marL="0" lvl="0" indent="0" algn="just">
              <a:lnSpc>
                <a:spcPct val="110000"/>
              </a:lnSpc>
              <a:buNone/>
            </a:pPr>
            <a:r>
              <a:rPr lang="ar-SA" sz="2600" dirty="0" smtClean="0">
                <a:latin typeface="Calibri"/>
                <a:ea typeface="Calibri"/>
                <a:cs typeface="Arial"/>
              </a:rPr>
              <a:t>6- يعتمد </a:t>
            </a:r>
            <a:r>
              <a:rPr lang="ar-SA" sz="2600" dirty="0">
                <a:latin typeface="Calibri"/>
                <a:ea typeface="Calibri"/>
                <a:cs typeface="Arial"/>
              </a:rPr>
              <a:t>حساب المؤشر على مجموعة من الافتراضات التي تلائم طبيعة السوق والاوراق المالية المقيدة فيه.</a:t>
            </a:r>
            <a:endParaRPr lang="en-US" sz="2600" dirty="0">
              <a:latin typeface="Calibri"/>
              <a:ea typeface="Calibri"/>
              <a:cs typeface="Arial"/>
            </a:endParaRPr>
          </a:p>
          <a:p>
            <a:pPr marL="0" lvl="0" indent="0" algn="just">
              <a:lnSpc>
                <a:spcPct val="110000"/>
              </a:lnSpc>
              <a:buNone/>
            </a:pPr>
            <a:r>
              <a:rPr lang="ar-SA" sz="2600" dirty="0" smtClean="0">
                <a:latin typeface="Calibri"/>
                <a:ea typeface="Calibri"/>
                <a:cs typeface="Arial"/>
              </a:rPr>
              <a:t>7- احتساب </a:t>
            </a:r>
            <a:r>
              <a:rPr lang="ar-SA" sz="2600" dirty="0">
                <a:latin typeface="Calibri"/>
                <a:ea typeface="Calibri"/>
                <a:cs typeface="Arial"/>
              </a:rPr>
              <a:t>المؤشر يعتمد على </a:t>
            </a:r>
            <a:r>
              <a:rPr lang="ar-SA" sz="2600" dirty="0" smtClean="0">
                <a:latin typeface="Calibri"/>
                <a:ea typeface="Calibri"/>
                <a:cs typeface="Arial"/>
              </a:rPr>
              <a:t>افتراضات </a:t>
            </a:r>
            <a:r>
              <a:rPr lang="ar-SA" sz="2600" dirty="0">
                <a:latin typeface="Calibri"/>
                <a:ea typeface="Calibri"/>
                <a:cs typeface="Arial"/>
              </a:rPr>
              <a:t>معينة </a:t>
            </a:r>
            <a:r>
              <a:rPr lang="ar-SA" sz="2600" dirty="0" smtClean="0">
                <a:latin typeface="Calibri"/>
                <a:ea typeface="Calibri"/>
                <a:cs typeface="Arial"/>
              </a:rPr>
              <a:t>فأن تغيير </a:t>
            </a:r>
            <a:r>
              <a:rPr lang="ar-SA" sz="2600" dirty="0">
                <a:latin typeface="Calibri"/>
                <a:ea typeface="Calibri"/>
                <a:cs typeface="Arial"/>
              </a:rPr>
              <a:t>أي فرض أو أكثر من هذه </a:t>
            </a:r>
            <a:r>
              <a:rPr lang="ar-SA" sz="2600" dirty="0" smtClean="0">
                <a:latin typeface="Calibri"/>
                <a:ea typeface="Calibri"/>
                <a:cs typeface="Arial"/>
              </a:rPr>
              <a:t>الافتراضات </a:t>
            </a:r>
            <a:r>
              <a:rPr lang="ar-SA" sz="2600" dirty="0">
                <a:latin typeface="Calibri"/>
                <a:ea typeface="Calibri"/>
                <a:cs typeface="Arial"/>
              </a:rPr>
              <a:t>سوف تترتب عليه قيم مختلفة كليه ومن ثم يمكن حساب اكثر من مؤشر واحد للسوق الواحد وكلها تعكس اداء السوق نفسه.</a:t>
            </a:r>
            <a:endParaRPr lang="en-US" sz="2600" dirty="0">
              <a:latin typeface="Calibri"/>
              <a:ea typeface="Calibri"/>
              <a:cs typeface="Arial"/>
            </a:endParaRPr>
          </a:p>
          <a:p>
            <a:pPr marL="0" lvl="0" indent="0" algn="just">
              <a:lnSpc>
                <a:spcPct val="110000"/>
              </a:lnSpc>
              <a:buNone/>
            </a:pPr>
            <a:r>
              <a:rPr lang="ar-SA" sz="2600" dirty="0" smtClean="0">
                <a:latin typeface="Calibri"/>
                <a:ea typeface="Calibri"/>
                <a:cs typeface="Arial"/>
              </a:rPr>
              <a:t>8- يعتمد </a:t>
            </a:r>
            <a:r>
              <a:rPr lang="ar-SA" sz="2600" dirty="0">
                <a:latin typeface="Calibri"/>
                <a:ea typeface="Calibri"/>
                <a:cs typeface="Arial"/>
              </a:rPr>
              <a:t>تباين المؤشرات للسوق الواحد على اختلاف افتراضيات حساب المؤشر وبالتالي على منهجيه حساب مؤشر.</a:t>
            </a:r>
            <a:endParaRPr lang="en-US" sz="2600" dirty="0">
              <a:latin typeface="Calibri"/>
              <a:ea typeface="Calibri"/>
              <a:cs typeface="Arial"/>
            </a:endParaRPr>
          </a:p>
          <a:p>
            <a:endParaRPr lang="ar-SA" dirty="0"/>
          </a:p>
        </p:txBody>
      </p:sp>
    </p:spTree>
    <p:extLst>
      <p:ext uri="{BB962C8B-B14F-4D97-AF65-F5344CB8AC3E}">
        <p14:creationId xmlns:p14="http://schemas.microsoft.com/office/powerpoint/2010/main" val="428463124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196752"/>
            <a:ext cx="7848872" cy="3508977"/>
          </a:xfrm>
        </p:spPr>
        <p:txBody>
          <a:bodyPr/>
          <a:lstStyle/>
          <a:p>
            <a:pPr marL="68580" indent="0">
              <a:buNone/>
            </a:pPr>
            <a:r>
              <a:rPr lang="ar-SA" dirty="0">
                <a:latin typeface="Arial" panose="020B0604020202020204" pitchFamily="34" charset="0"/>
                <a:cs typeface="Arial" panose="020B0604020202020204" pitchFamily="34" charset="0"/>
              </a:rPr>
              <a:t>2- الوسط الهندسي = جذر(السعر التناسبي للسهم أ  × السعر التناسبي لسهم ب)</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		 جذر 1.1 × 1.3  =  1.1958 </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3- اذا افترضنا ان قيمة المؤشر في اليوم م = 120 </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المؤشر م + 1 = المؤشر لليوم السابق م × الوسط الهندسي</a:t>
            </a:r>
            <a:endParaRPr lang="en-US" dirty="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		= </a:t>
            </a:r>
            <a:r>
              <a:rPr lang="ar-SA" dirty="0">
                <a:latin typeface="Arial" panose="020B0604020202020204" pitchFamily="34" charset="0"/>
                <a:cs typeface="Arial" panose="020B0604020202020204" pitchFamily="34" charset="0"/>
              </a:rPr>
              <a:t>120 × 1.1958 = 143.496</a:t>
            </a:r>
          </a:p>
          <a:p>
            <a:pPr marL="68580" indent="0">
              <a:buNone/>
            </a:pPr>
            <a:r>
              <a:rPr lang="ar-SA" dirty="0" smtClean="0">
                <a:latin typeface="Arial" panose="020B0604020202020204" pitchFamily="34" charset="0"/>
                <a:cs typeface="Arial" panose="020B0604020202020204" pitchFamily="34" charset="0"/>
              </a:rPr>
              <a:t>مقدار التغير = 143.496 – 120 = 23.496</a:t>
            </a:r>
          </a:p>
          <a:p>
            <a:pPr marL="68580" indent="0">
              <a:buNone/>
            </a:pPr>
            <a:r>
              <a:rPr lang="ar-SA" dirty="0" smtClean="0">
                <a:latin typeface="Arial" panose="020B0604020202020204" pitchFamily="34" charset="0"/>
                <a:cs typeface="Arial" panose="020B0604020202020204" pitchFamily="34" charset="0"/>
              </a:rPr>
              <a:t>نسبة التغير = 23.496 ÷ 120 = 19.58%</a:t>
            </a:r>
            <a:endParaRPr lang="ar-S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864332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anose="05000000000000000000" pitchFamily="2" charset="2"/>
              <a:buChar char="q"/>
            </a:pPr>
            <a:r>
              <a:rPr lang="ar-SA" dirty="0" smtClean="0">
                <a:latin typeface="Arial" panose="020B0604020202020204" pitchFamily="34" charset="0"/>
                <a:cs typeface="Arial" panose="020B0604020202020204" pitchFamily="34" charset="0"/>
              </a:rPr>
              <a:t>هناك أربعة طرق شائعة الإستخدام لحساب المؤشرات، ولاحظنا في المثال السابق أن هذه الطرق لحساب المؤشرات تعطي اجابات مختلفة، فقد بلغ الإرتفاع في السوق 16.67 % أو 15.45% أو 20% أو 19.58% على التوالي حسب الطريقة المستخدمة في حساب المؤشر.</a:t>
            </a:r>
            <a:endParaRPr lang="ar-S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427638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45152"/>
          </a:xfrm>
        </p:spPr>
        <p:txBody>
          <a:bodyPr>
            <a:normAutofit/>
          </a:bodyPr>
          <a:lstStyle/>
          <a:p>
            <a:pPr algn="r"/>
            <a:r>
              <a:rPr lang="ar-SA" sz="3600" b="1" u="sng" dirty="0" smtClean="0">
                <a:latin typeface="Arial" panose="020B0604020202020204" pitchFamily="34" charset="0"/>
                <a:cs typeface="Arial" panose="020B0604020202020204" pitchFamily="34" charset="0"/>
              </a:rPr>
              <a:t>3- حساب </a:t>
            </a:r>
            <a:r>
              <a:rPr lang="ar-SA" sz="3600" b="1" u="sng" dirty="0">
                <a:latin typeface="Arial" panose="020B0604020202020204" pitchFamily="34" charset="0"/>
                <a:cs typeface="Arial" panose="020B0604020202020204" pitchFamily="34" charset="0"/>
              </a:rPr>
              <a:t>المؤشر بعينة من الشركات : </a:t>
            </a:r>
            <a:endParaRPr lang="ar-SA" sz="36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87624" y="2060848"/>
            <a:ext cx="6912768" cy="3985668"/>
          </a:xfrm>
        </p:spPr>
        <p:txBody>
          <a:bodyPr>
            <a:normAutofit/>
          </a:bodyPr>
          <a:lstStyle/>
          <a:p>
            <a:pPr marL="68580" indent="0">
              <a:buNone/>
            </a:pPr>
            <a:r>
              <a:rPr lang="ar-SA" dirty="0" smtClean="0">
                <a:latin typeface="Arial" panose="020B0604020202020204" pitchFamily="34" charset="0"/>
                <a:cs typeface="Arial" panose="020B0604020202020204" pitchFamily="34" charset="0"/>
              </a:rPr>
              <a:t>تحسب </a:t>
            </a:r>
            <a:r>
              <a:rPr lang="ar-SA" dirty="0">
                <a:latin typeface="Arial" panose="020B0604020202020204" pitchFamily="34" charset="0"/>
                <a:cs typeface="Arial" panose="020B0604020202020204" pitchFamily="34" charset="0"/>
              </a:rPr>
              <a:t>المؤشرات في معظم الاسواق العالمية باستخدام عينة من الشركات بحيث يكون المؤشر </a:t>
            </a:r>
            <a:r>
              <a:rPr lang="ar-SA" dirty="0" smtClean="0">
                <a:latin typeface="Arial" panose="020B0604020202020204" pitchFamily="34" charset="0"/>
                <a:cs typeface="Arial" panose="020B0604020202020204" pitchFamily="34" charset="0"/>
              </a:rPr>
              <a:t>معبراً </a:t>
            </a:r>
            <a:r>
              <a:rPr lang="ar-SA" dirty="0">
                <a:latin typeface="Arial" panose="020B0604020202020204" pitchFamily="34" charset="0"/>
                <a:cs typeface="Arial" panose="020B0604020202020204" pitchFamily="34" charset="0"/>
              </a:rPr>
              <a:t>عن اداء السوق </a:t>
            </a:r>
            <a:r>
              <a:rPr lang="ar-SA" dirty="0" smtClean="0">
                <a:latin typeface="Arial" panose="020B0604020202020204" pitchFamily="34" charset="0"/>
                <a:cs typeface="Arial" panose="020B0604020202020204" pitchFamily="34" charset="0"/>
              </a:rPr>
              <a:t>بكامله</a:t>
            </a:r>
            <a:r>
              <a:rPr lang="ar-SA"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68580" indent="0">
              <a:buNone/>
            </a:pPr>
            <a:r>
              <a:rPr lang="ar-SA" u="sng" dirty="0">
                <a:latin typeface="Arial" panose="020B0604020202020204" pitchFamily="34" charset="0"/>
                <a:cs typeface="Arial" panose="020B0604020202020204" pitchFamily="34" charset="0"/>
              </a:rPr>
              <a:t>ومن الاسباب التي </a:t>
            </a:r>
            <a:r>
              <a:rPr lang="ar-SA" u="sng" dirty="0" smtClean="0">
                <a:latin typeface="Arial" panose="020B0604020202020204" pitchFamily="34" charset="0"/>
                <a:cs typeface="Arial" panose="020B0604020202020204" pitchFamily="34" charset="0"/>
              </a:rPr>
              <a:t>تستدعي </a:t>
            </a:r>
            <a:r>
              <a:rPr lang="ar-SA" u="sng" dirty="0">
                <a:latin typeface="Arial" panose="020B0604020202020204" pitchFamily="34" charset="0"/>
                <a:cs typeface="Arial" panose="020B0604020202020204" pitchFamily="34" charset="0"/>
              </a:rPr>
              <a:t>استخدام عينة من الشركات : </a:t>
            </a:r>
            <a:endParaRPr lang="en-US" u="sng" dirty="0">
              <a:latin typeface="Arial" panose="020B0604020202020204" pitchFamily="34" charset="0"/>
              <a:cs typeface="Arial" panose="020B0604020202020204" pitchFamily="34" charset="0"/>
            </a:endParaRPr>
          </a:p>
          <a:p>
            <a:pPr marL="525780" lvl="0" indent="-457200">
              <a:buFont typeface="+mj-lt"/>
              <a:buAutoNum type="arabicPeriod"/>
            </a:pPr>
            <a:r>
              <a:rPr lang="ar-SA" dirty="0">
                <a:latin typeface="Arial" panose="020B0604020202020204" pitchFamily="34" charset="0"/>
                <a:cs typeface="Arial" panose="020B0604020202020204" pitchFamily="34" charset="0"/>
              </a:rPr>
              <a:t>كبر عدد الشركات المقيدة في </a:t>
            </a:r>
            <a:r>
              <a:rPr lang="ar-SA" dirty="0" smtClean="0">
                <a:latin typeface="Arial" panose="020B0604020202020204" pitchFamily="34" charset="0"/>
                <a:cs typeface="Arial" panose="020B0604020202020204" pitchFamily="34" charset="0"/>
              </a:rPr>
              <a:t>السوق.</a:t>
            </a:r>
            <a:endParaRPr lang="en-US" dirty="0">
              <a:latin typeface="Arial" panose="020B0604020202020204" pitchFamily="34" charset="0"/>
              <a:cs typeface="Arial" panose="020B0604020202020204" pitchFamily="34" charset="0"/>
            </a:endParaRPr>
          </a:p>
          <a:p>
            <a:pPr marL="525780" lvl="0" indent="-457200">
              <a:buFont typeface="+mj-lt"/>
              <a:buAutoNum type="arabicPeriod"/>
            </a:pPr>
            <a:r>
              <a:rPr lang="ar-SA" dirty="0">
                <a:latin typeface="Arial" panose="020B0604020202020204" pitchFamily="34" charset="0"/>
                <a:cs typeface="Arial" panose="020B0604020202020204" pitchFamily="34" charset="0"/>
              </a:rPr>
              <a:t>تفاوت </a:t>
            </a:r>
            <a:r>
              <a:rPr lang="ar-SA" dirty="0" smtClean="0">
                <a:latin typeface="Arial" panose="020B0604020202020204" pitchFamily="34" charset="0"/>
                <a:cs typeface="Arial" panose="020B0604020202020204" pitchFamily="34" charset="0"/>
              </a:rPr>
              <a:t>احجام </a:t>
            </a:r>
            <a:r>
              <a:rPr lang="ar-SA" dirty="0">
                <a:latin typeface="Arial" panose="020B0604020202020204" pitchFamily="34" charset="0"/>
                <a:cs typeface="Arial" panose="020B0604020202020204" pitchFamily="34" charset="0"/>
              </a:rPr>
              <a:t>اسهم الشركات </a:t>
            </a:r>
            <a:r>
              <a:rPr lang="ar-SA" dirty="0" smtClean="0">
                <a:latin typeface="Arial" panose="020B0604020202020204" pitchFamily="34" charset="0"/>
                <a:cs typeface="Arial" panose="020B0604020202020204" pitchFamily="34" charset="0"/>
              </a:rPr>
              <a:t>المقيدة في السوق.</a:t>
            </a:r>
            <a:endParaRPr lang="en-US" dirty="0">
              <a:latin typeface="Arial" panose="020B0604020202020204" pitchFamily="34" charset="0"/>
              <a:cs typeface="Arial" panose="020B0604020202020204" pitchFamily="34" charset="0"/>
            </a:endParaRPr>
          </a:p>
          <a:p>
            <a:pPr marL="525780" lvl="0" indent="-457200">
              <a:buFont typeface="+mj-lt"/>
              <a:buAutoNum type="arabicPeriod"/>
            </a:pPr>
            <a:r>
              <a:rPr lang="ar-SA" dirty="0">
                <a:latin typeface="Arial" panose="020B0604020202020204" pitchFamily="34" charset="0"/>
                <a:cs typeface="Arial" panose="020B0604020202020204" pitchFamily="34" charset="0"/>
              </a:rPr>
              <a:t>تفاوت نشاط التداول على اسهم السوق.</a:t>
            </a:r>
            <a:endParaRPr lang="en-US" dirty="0">
              <a:latin typeface="Arial" panose="020B0604020202020204" pitchFamily="34" charset="0"/>
              <a:cs typeface="Arial" panose="020B0604020202020204" pitchFamily="34" charset="0"/>
            </a:endParaRPr>
          </a:p>
          <a:p>
            <a:pPr marL="525780" lvl="0" indent="-457200">
              <a:buFont typeface="+mj-lt"/>
              <a:buAutoNum type="arabicPeriod"/>
            </a:pPr>
            <a:r>
              <a:rPr lang="ar-SA" dirty="0">
                <a:latin typeface="Arial" panose="020B0604020202020204" pitchFamily="34" charset="0"/>
                <a:cs typeface="Arial" panose="020B0604020202020204" pitchFamily="34" charset="0"/>
              </a:rPr>
              <a:t>تفاوت السيولة التي تتمتع بها ورقة مالية معينة.</a:t>
            </a:r>
            <a:endParaRPr lang="en-US" dirty="0">
              <a:latin typeface="Arial" panose="020B0604020202020204" pitchFamily="34" charset="0"/>
              <a:cs typeface="Arial" panose="020B0604020202020204" pitchFamily="34" charset="0"/>
            </a:endParaRPr>
          </a:p>
          <a:p>
            <a:pPr marL="525780" lvl="0" indent="-457200">
              <a:buFont typeface="+mj-lt"/>
              <a:buAutoNum type="arabicPeriod"/>
            </a:pPr>
            <a:r>
              <a:rPr lang="ar-SA" dirty="0">
                <a:latin typeface="Arial" panose="020B0604020202020204" pitchFamily="34" charset="0"/>
                <a:cs typeface="Arial" panose="020B0604020202020204" pitchFamily="34" charset="0"/>
              </a:rPr>
              <a:t>تجنب المؤشر </a:t>
            </a:r>
            <a:r>
              <a:rPr lang="ar-SA" dirty="0" smtClean="0">
                <a:latin typeface="Arial" panose="020B0604020202020204" pitchFamily="34" charset="0"/>
                <a:cs typeface="Arial" panose="020B0604020202020204" pitchFamily="34" charset="0"/>
              </a:rPr>
              <a:t>مظاهر </a:t>
            </a:r>
            <a:r>
              <a:rPr lang="ar-SA" dirty="0">
                <a:latin typeface="Arial" panose="020B0604020202020204" pitchFamily="34" charset="0"/>
                <a:cs typeface="Arial" panose="020B0604020202020204" pitchFamily="34" charset="0"/>
              </a:rPr>
              <a:t>التحيز التي قد تؤثر فيه نتيجة العمليات التي لا تخضع لتوازن قوي العرض والطلب.</a:t>
            </a:r>
            <a:endParaRPr lang="en-US" dirty="0">
              <a:latin typeface="Arial" panose="020B0604020202020204" pitchFamily="34" charset="0"/>
              <a:cs typeface="Arial" panose="020B0604020202020204" pitchFamily="34" charset="0"/>
            </a:endParaRPr>
          </a:p>
          <a:p>
            <a:pPr marL="68580" indent="0">
              <a:buNone/>
            </a:pPr>
            <a:endParaRPr lang="ar-S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879935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490" y="1027664"/>
            <a:ext cx="7024744" cy="601136"/>
          </a:xfrm>
        </p:spPr>
        <p:txBody>
          <a:bodyPr>
            <a:normAutofit/>
          </a:bodyPr>
          <a:lstStyle/>
          <a:p>
            <a:pPr algn="r"/>
            <a:r>
              <a:rPr lang="ar-SA" sz="2800" b="1" u="sng" dirty="0">
                <a:latin typeface="Arial" panose="020B0604020202020204" pitchFamily="34" charset="0"/>
                <a:cs typeface="Arial" panose="020B0604020202020204" pitchFamily="34" charset="0"/>
              </a:rPr>
              <a:t>أسس الدخول في العينة وشروطه:</a:t>
            </a:r>
            <a:endParaRPr lang="ar-SA" sz="2800" b="1" u="sng" dirty="0">
              <a:latin typeface="Arial" panose="020B0604020202020204" pitchFamily="34" charset="0"/>
              <a:cs typeface="Arial" panose="020B0604020202020204" pitchFamily="34" charset="0"/>
            </a:endParaRPr>
          </a:p>
        </p:txBody>
      </p:sp>
      <p:sp>
        <p:nvSpPr>
          <p:cNvPr id="3" name="عنصر نائب للمحتوى 2"/>
          <p:cNvSpPr>
            <a:spLocks noGrp="1"/>
          </p:cNvSpPr>
          <p:nvPr>
            <p:ph idx="1"/>
          </p:nvPr>
        </p:nvSpPr>
        <p:spPr>
          <a:xfrm>
            <a:off x="1320143" y="1988840"/>
            <a:ext cx="6777317" cy="3508977"/>
          </a:xfrm>
        </p:spPr>
        <p:txBody>
          <a:bodyPr/>
          <a:lstStyle/>
          <a:p>
            <a:pPr marL="68580" indent="0">
              <a:buNone/>
            </a:pPr>
            <a:r>
              <a:rPr lang="ar-SA" dirty="0" smtClean="0">
                <a:latin typeface="Arial" panose="020B0604020202020204" pitchFamily="34" charset="0"/>
                <a:cs typeface="Arial" panose="020B0604020202020204" pitchFamily="34" charset="0"/>
              </a:rPr>
              <a:t>1) </a:t>
            </a:r>
            <a:r>
              <a:rPr lang="ar-SA" u="sng" dirty="0" smtClean="0">
                <a:latin typeface="Arial" panose="020B0604020202020204" pitchFamily="34" charset="0"/>
                <a:cs typeface="Arial" panose="020B0604020202020204" pitchFamily="34" charset="0"/>
              </a:rPr>
              <a:t>تحديد </a:t>
            </a:r>
            <a:r>
              <a:rPr lang="ar-SA" u="sng" dirty="0">
                <a:latin typeface="Arial" panose="020B0604020202020204" pitchFamily="34" charset="0"/>
                <a:cs typeface="Arial" panose="020B0604020202020204" pitchFamily="34" charset="0"/>
              </a:rPr>
              <a:t>حجم </a:t>
            </a:r>
            <a:r>
              <a:rPr lang="ar-SA" u="sng" dirty="0" smtClean="0">
                <a:latin typeface="Arial" panose="020B0604020202020204" pitchFamily="34" charset="0"/>
                <a:cs typeface="Arial" panose="020B0604020202020204" pitchFamily="34" charset="0"/>
              </a:rPr>
              <a:t>العينة</a:t>
            </a:r>
          </a:p>
          <a:p>
            <a:pPr marL="68580" indent="0">
              <a:buNone/>
            </a:pPr>
            <a:r>
              <a:rPr lang="ar-SA" dirty="0" smtClean="0">
                <a:latin typeface="Arial" panose="020B0604020202020204" pitchFamily="34" charset="0"/>
                <a:cs typeface="Arial" panose="020B0604020202020204" pitchFamily="34" charset="0"/>
              </a:rPr>
              <a:t>يتوقف حجم العينة على أساس عدد الشركات المقيدة أسهمها في السوق والأداء الماضي لتلك الشركات، فلا يوجد عدد محدد متبع في كل الأسواق.</a:t>
            </a:r>
          </a:p>
          <a:p>
            <a:pPr marL="68580" indent="0">
              <a:buNone/>
            </a:pPr>
            <a:r>
              <a:rPr lang="ar-SA" dirty="0" smtClean="0">
                <a:latin typeface="Arial" panose="020B0604020202020204" pitchFamily="34" charset="0"/>
                <a:cs typeface="Arial" panose="020B0604020202020204" pitchFamily="34" charset="0"/>
              </a:rPr>
              <a:t>تحديد حجم عينة المؤشر هو عملية يقصد بها تحديد التمثيل الكافي لأداء السوق، فالاحتياط بزيادة عدد الشركات لا يؤدي الى التمثيل الكافي، كما أن ادراج شركات أقل نشاطا وسيولة سيترتب عليه التأثير في المؤشر مما يجعله غير معبر.</a:t>
            </a:r>
            <a:endParaRPr lang="ar-S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63147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1484784"/>
            <a:ext cx="7056900" cy="4275837"/>
          </a:xfrm>
        </p:spPr>
        <p:txBody>
          <a:bodyPr>
            <a:normAutofit/>
          </a:bodyPr>
          <a:lstStyle/>
          <a:p>
            <a:pPr marL="68580" lvl="0" indent="0">
              <a:buClr>
                <a:srgbClr val="727CA3"/>
              </a:buClr>
              <a:buNone/>
            </a:pPr>
            <a:r>
              <a:rPr lang="ar-SA" dirty="0" smtClean="0">
                <a:solidFill>
                  <a:srgbClr val="464653"/>
                </a:solidFill>
                <a:latin typeface="Arial" panose="020B0604020202020204" pitchFamily="34" charset="0"/>
                <a:cs typeface="Arial" panose="020B0604020202020204" pitchFamily="34" charset="0"/>
              </a:rPr>
              <a:t>2) </a:t>
            </a:r>
            <a:r>
              <a:rPr lang="ar-SA" u="sng" dirty="0" smtClean="0">
                <a:solidFill>
                  <a:srgbClr val="464653"/>
                </a:solidFill>
                <a:latin typeface="Arial" panose="020B0604020202020204" pitchFamily="34" charset="0"/>
                <a:cs typeface="Arial" panose="020B0604020202020204" pitchFamily="34" charset="0"/>
              </a:rPr>
              <a:t>النشاط والسيولة</a:t>
            </a:r>
            <a:endParaRPr lang="ar-SA" u="sng" dirty="0">
              <a:solidFill>
                <a:srgbClr val="464653"/>
              </a:solidFill>
              <a:latin typeface="Arial" panose="020B0604020202020204" pitchFamily="34" charset="0"/>
              <a:cs typeface="Arial" panose="020B0604020202020204" pitchFamily="34" charset="0"/>
            </a:endParaRPr>
          </a:p>
          <a:p>
            <a:pPr marL="68580" lvl="0" indent="0">
              <a:buClr>
                <a:srgbClr val="727CA3"/>
              </a:buClr>
              <a:buNone/>
            </a:pPr>
            <a:r>
              <a:rPr lang="ar-SA" dirty="0" smtClean="0">
                <a:solidFill>
                  <a:srgbClr val="464653"/>
                </a:solidFill>
                <a:latin typeface="Arial" panose="020B0604020202020204" pitchFamily="34" charset="0"/>
                <a:cs typeface="Arial" panose="020B0604020202020204" pitchFamily="34" charset="0"/>
              </a:rPr>
              <a:t>عادة يتم ترتيب الشركات بحسب درجة نشاطها أو درجة سيولتها. مما يعني أن حجم الشركات ليس له ضرورة وأرباح الشركات ومراكزها المالية ليس لها اعتبار عند تكوين المؤشر.</a:t>
            </a:r>
            <a:endParaRPr lang="ar-SA" dirty="0">
              <a:solidFill>
                <a:srgbClr val="464653"/>
              </a:solidFill>
              <a:latin typeface="Arial" panose="020B0604020202020204" pitchFamily="34" charset="0"/>
              <a:cs typeface="Arial" panose="020B0604020202020204" pitchFamily="34" charset="0"/>
            </a:endParaRPr>
          </a:p>
          <a:p>
            <a:pPr marL="68580" lvl="0" indent="0">
              <a:buClr>
                <a:srgbClr val="727CA3"/>
              </a:buClr>
              <a:buNone/>
            </a:pPr>
            <a:r>
              <a:rPr lang="ar-SA" dirty="0" smtClean="0">
                <a:solidFill>
                  <a:srgbClr val="464653"/>
                </a:solidFill>
                <a:latin typeface="Arial" panose="020B0604020202020204" pitchFamily="34" charset="0"/>
                <a:cs typeface="Arial" panose="020B0604020202020204" pitchFamily="34" charset="0"/>
              </a:rPr>
              <a:t>- يقصد بالنشاط تزايد العمليات والكميات المتداولة من أسهم الشركة المقيدة يوميا.</a:t>
            </a:r>
          </a:p>
          <a:p>
            <a:pPr lvl="0">
              <a:buClr>
                <a:srgbClr val="727CA3"/>
              </a:buClr>
              <a:buFontTx/>
              <a:buChar char="-"/>
            </a:pPr>
            <a:r>
              <a:rPr lang="ar-SA" dirty="0" smtClean="0">
                <a:solidFill>
                  <a:srgbClr val="464653"/>
                </a:solidFill>
                <a:latin typeface="Arial" panose="020B0604020202020204" pitchFamily="34" charset="0"/>
                <a:cs typeface="Arial" panose="020B0604020202020204" pitchFamily="34" charset="0"/>
              </a:rPr>
              <a:t>يقصد بالسيولة تزايد دوران رأس المال السوقي لتلك الشركات، وتتأثر السيولة بسعر السهم والكمية المتداولة من السهم.</a:t>
            </a:r>
          </a:p>
          <a:p>
            <a:pPr lvl="0">
              <a:buClr>
                <a:srgbClr val="727CA3"/>
              </a:buClr>
              <a:buFontTx/>
              <a:buChar char="-"/>
            </a:pPr>
            <a:endParaRPr lang="ar-SA" sz="800" dirty="0" smtClean="0">
              <a:solidFill>
                <a:srgbClr val="464653"/>
              </a:solidFill>
              <a:latin typeface="Arial" panose="020B0604020202020204" pitchFamily="34" charset="0"/>
              <a:cs typeface="Arial" panose="020B0604020202020204" pitchFamily="34" charset="0"/>
            </a:endParaRPr>
          </a:p>
          <a:p>
            <a:pPr marL="68580" lvl="0" indent="0">
              <a:buClr>
                <a:srgbClr val="727CA3"/>
              </a:buClr>
              <a:buNone/>
            </a:pPr>
            <a:r>
              <a:rPr lang="ar-SA" dirty="0" smtClean="0">
                <a:solidFill>
                  <a:srgbClr val="464653"/>
                </a:solidFill>
                <a:latin typeface="Arial" panose="020B0604020202020204" pitchFamily="34" charset="0"/>
                <a:cs typeface="Arial" panose="020B0604020202020204" pitchFamily="34" charset="0"/>
              </a:rPr>
              <a:t>تعتبر السيولة العامل الثاني بعد درجة النشاط حتى لا ينحاز المؤشر للشركات ذات الأسعار المرتفعة.</a:t>
            </a:r>
            <a:endParaRPr lang="ar-SA" dirty="0">
              <a:solidFill>
                <a:srgbClr val="464653"/>
              </a:solidFill>
              <a:latin typeface="Arial" panose="020B0604020202020204" pitchFamily="34" charset="0"/>
              <a:cs typeface="Arial" panose="020B0604020202020204" pitchFamily="34" charset="0"/>
            </a:endParaRPr>
          </a:p>
          <a:p>
            <a:endParaRPr lang="ar-SA" dirty="0"/>
          </a:p>
        </p:txBody>
      </p:sp>
    </p:spTree>
    <p:extLst>
      <p:ext uri="{BB962C8B-B14F-4D97-AF65-F5344CB8AC3E}">
        <p14:creationId xmlns:p14="http://schemas.microsoft.com/office/powerpoint/2010/main" val="201136064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15616" y="1628801"/>
            <a:ext cx="6777317" cy="2664296"/>
          </a:xfrm>
        </p:spPr>
        <p:txBody>
          <a:bodyPr/>
          <a:lstStyle/>
          <a:p>
            <a:pPr marL="68580" lvl="0" indent="0">
              <a:buClr>
                <a:srgbClr val="727CA3"/>
              </a:buClr>
              <a:buNone/>
            </a:pPr>
            <a:r>
              <a:rPr lang="ar-SA" dirty="0" smtClean="0">
                <a:solidFill>
                  <a:srgbClr val="464653"/>
                </a:solidFill>
                <a:latin typeface="Arial" panose="020B0604020202020204" pitchFamily="34" charset="0"/>
                <a:cs typeface="Arial" panose="020B0604020202020204" pitchFamily="34" charset="0"/>
              </a:rPr>
              <a:t>3) </a:t>
            </a:r>
            <a:r>
              <a:rPr lang="ar-SA" u="sng" dirty="0" smtClean="0">
                <a:solidFill>
                  <a:srgbClr val="464653"/>
                </a:solidFill>
                <a:latin typeface="Arial" panose="020B0604020202020204" pitchFamily="34" charset="0"/>
                <a:cs typeface="Arial" panose="020B0604020202020204" pitchFamily="34" charset="0"/>
              </a:rPr>
              <a:t>الوزن</a:t>
            </a:r>
            <a:endParaRPr lang="ar-SA" u="sng" dirty="0">
              <a:solidFill>
                <a:srgbClr val="464653"/>
              </a:solidFill>
              <a:latin typeface="Arial" panose="020B0604020202020204" pitchFamily="34" charset="0"/>
              <a:cs typeface="Arial" panose="020B0604020202020204" pitchFamily="34" charset="0"/>
            </a:endParaRPr>
          </a:p>
          <a:p>
            <a:pPr marL="68580" lvl="0" indent="0">
              <a:buClr>
                <a:srgbClr val="727CA3"/>
              </a:buClr>
              <a:buNone/>
            </a:pPr>
            <a:r>
              <a:rPr lang="ar-SA" dirty="0" smtClean="0">
                <a:solidFill>
                  <a:srgbClr val="464653"/>
                </a:solidFill>
                <a:latin typeface="Arial" panose="020B0604020202020204" pitchFamily="34" charset="0"/>
                <a:cs typeface="Arial" panose="020B0604020202020204" pitchFamily="34" charset="0"/>
              </a:rPr>
              <a:t>أكثر طرق حساب المؤشر شيوعا هي طريقة القيمة الرأسمالية أي الترجيح بعدد الأسهم.</a:t>
            </a:r>
          </a:p>
          <a:p>
            <a:pPr lvl="0">
              <a:buClr>
                <a:srgbClr val="727CA3"/>
              </a:buClr>
              <a:buFont typeface="Wingdings" panose="05000000000000000000" pitchFamily="2" charset="2"/>
              <a:buChar char="§"/>
            </a:pPr>
            <a:r>
              <a:rPr lang="ar-SA" dirty="0" smtClean="0">
                <a:solidFill>
                  <a:srgbClr val="464653"/>
                </a:solidFill>
                <a:latin typeface="Arial" panose="020B0604020202020204" pitchFamily="34" charset="0"/>
                <a:cs typeface="Arial" panose="020B0604020202020204" pitchFamily="34" charset="0"/>
              </a:rPr>
              <a:t>يتوقف وزن الشركة على عاملين مهمين:</a:t>
            </a:r>
          </a:p>
          <a:p>
            <a:pPr marL="68580" lvl="0" indent="0">
              <a:buClr>
                <a:srgbClr val="727CA3"/>
              </a:buClr>
              <a:buNone/>
            </a:pPr>
            <a:r>
              <a:rPr lang="ar-SA" dirty="0">
                <a:solidFill>
                  <a:srgbClr val="464653"/>
                </a:solidFill>
                <a:latin typeface="Arial" panose="020B0604020202020204" pitchFamily="34" charset="0"/>
                <a:cs typeface="Arial" panose="020B0604020202020204" pitchFamily="34" charset="0"/>
              </a:rPr>
              <a:t>	</a:t>
            </a:r>
            <a:r>
              <a:rPr lang="ar-SA" dirty="0" smtClean="0">
                <a:solidFill>
                  <a:srgbClr val="464653"/>
                </a:solidFill>
                <a:latin typeface="Arial" panose="020B0604020202020204" pitchFamily="34" charset="0"/>
                <a:cs typeface="Arial" panose="020B0604020202020204" pitchFamily="34" charset="0"/>
              </a:rPr>
              <a:t>- سعر سهم الشركة في تاريخ معين.</a:t>
            </a:r>
          </a:p>
          <a:p>
            <a:pPr marL="68580" lvl="0" indent="0">
              <a:buClr>
                <a:srgbClr val="727CA3"/>
              </a:buClr>
              <a:buNone/>
            </a:pPr>
            <a:r>
              <a:rPr lang="ar-SA" dirty="0">
                <a:solidFill>
                  <a:srgbClr val="464653"/>
                </a:solidFill>
                <a:latin typeface="Arial" panose="020B0604020202020204" pitchFamily="34" charset="0"/>
                <a:cs typeface="Arial" panose="020B0604020202020204" pitchFamily="34" charset="0"/>
              </a:rPr>
              <a:t>	</a:t>
            </a:r>
            <a:r>
              <a:rPr lang="ar-SA" dirty="0" smtClean="0">
                <a:solidFill>
                  <a:srgbClr val="464653"/>
                </a:solidFill>
                <a:latin typeface="Arial" panose="020B0604020202020204" pitchFamily="34" charset="0"/>
                <a:cs typeface="Arial" panose="020B0604020202020204" pitchFamily="34" charset="0"/>
              </a:rPr>
              <a:t>- عدد الأسهم القابلة للتداول في ذلك التاريخ.</a:t>
            </a:r>
          </a:p>
          <a:p>
            <a:endParaRPr lang="ar-SA" dirty="0"/>
          </a:p>
        </p:txBody>
      </p:sp>
      <p:sp>
        <p:nvSpPr>
          <p:cNvPr id="4" name="مستطيل 3"/>
          <p:cNvSpPr/>
          <p:nvPr/>
        </p:nvSpPr>
        <p:spPr>
          <a:xfrm>
            <a:off x="1278889" y="4509120"/>
            <a:ext cx="6429741" cy="936104"/>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pPr algn="ctr"/>
            <a:endParaRPr lang="ar-SA" dirty="0"/>
          </a:p>
        </p:txBody>
      </p:sp>
      <p:sp>
        <p:nvSpPr>
          <p:cNvPr id="5" name="مربع نص 4"/>
          <p:cNvSpPr txBox="1"/>
          <p:nvPr/>
        </p:nvSpPr>
        <p:spPr>
          <a:xfrm>
            <a:off x="1299918" y="4560774"/>
            <a:ext cx="6408712" cy="830997"/>
          </a:xfrm>
          <a:prstGeom prst="rect">
            <a:avLst/>
          </a:prstGeom>
          <a:noFill/>
        </p:spPr>
        <p:txBody>
          <a:bodyPr wrap="square" rtlCol="1">
            <a:spAutoFit/>
          </a:bodyPr>
          <a:lstStyle/>
          <a:p>
            <a:pPr marL="68580" lvl="0" indent="0">
              <a:buClr>
                <a:srgbClr val="727CA3"/>
              </a:buClr>
              <a:buNone/>
            </a:pPr>
            <a:r>
              <a:rPr lang="ar-SA" sz="2400" dirty="0">
                <a:solidFill>
                  <a:srgbClr val="464653"/>
                </a:solidFill>
                <a:latin typeface="Arial" panose="020B0604020202020204" pitchFamily="34" charset="0"/>
                <a:cs typeface="Arial" panose="020B0604020202020204" pitchFamily="34" charset="0"/>
              </a:rPr>
              <a:t>وزن الشركة في </a:t>
            </a:r>
            <a:r>
              <a:rPr lang="ar-SA" sz="2400" dirty="0" smtClean="0">
                <a:solidFill>
                  <a:srgbClr val="464653"/>
                </a:solidFill>
                <a:latin typeface="Arial" panose="020B0604020202020204" pitchFamily="34" charset="0"/>
                <a:cs typeface="Arial" panose="020B0604020202020204" pitchFamily="34" charset="0"/>
              </a:rPr>
              <a:t>المؤشر=</a:t>
            </a:r>
          </a:p>
          <a:p>
            <a:pPr marL="68580" lvl="0" indent="0">
              <a:buClr>
                <a:srgbClr val="727CA3"/>
              </a:buClr>
              <a:buNone/>
            </a:pPr>
            <a:r>
              <a:rPr lang="ar-SA" sz="2400" dirty="0" smtClean="0">
                <a:solidFill>
                  <a:srgbClr val="464653"/>
                </a:solidFill>
                <a:latin typeface="Arial" panose="020B0604020202020204" pitchFamily="34" charset="0"/>
                <a:cs typeface="Arial" panose="020B0604020202020204" pitchFamily="34" charset="0"/>
              </a:rPr>
              <a:t> 	القيمة </a:t>
            </a:r>
            <a:r>
              <a:rPr lang="ar-SA" sz="2400" dirty="0">
                <a:solidFill>
                  <a:srgbClr val="464653"/>
                </a:solidFill>
                <a:latin typeface="Arial" panose="020B0604020202020204" pitchFamily="34" charset="0"/>
                <a:cs typeface="Arial" panose="020B0604020202020204" pitchFamily="34" charset="0"/>
              </a:rPr>
              <a:t>السوقية للشركة ÷ مجموع القيم الرأسمالية للعينة</a:t>
            </a:r>
            <a:endParaRPr lang="ar-SA" sz="2400" dirty="0">
              <a:solidFill>
                <a:srgbClr val="46465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677052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17160"/>
          </a:xfrm>
        </p:spPr>
        <p:txBody>
          <a:bodyPr>
            <a:normAutofit/>
          </a:bodyPr>
          <a:lstStyle/>
          <a:p>
            <a:pPr algn="r"/>
            <a:r>
              <a:rPr lang="ar-SA" sz="2800" u="sng" dirty="0" smtClean="0">
                <a:latin typeface="Arial" panose="020B0604020202020204" pitchFamily="34" charset="0"/>
                <a:cs typeface="Arial" panose="020B0604020202020204" pitchFamily="34" charset="0"/>
              </a:rPr>
              <a:t>شروط </a:t>
            </a:r>
            <a:r>
              <a:rPr lang="ar-SA" sz="2800" u="sng" dirty="0">
                <a:latin typeface="Arial" panose="020B0604020202020204" pitchFamily="34" charset="0"/>
                <a:cs typeface="Arial" panose="020B0604020202020204" pitchFamily="34" charset="0"/>
              </a:rPr>
              <a:t>استبعاد الشركات : </a:t>
            </a:r>
          </a:p>
        </p:txBody>
      </p:sp>
      <p:sp>
        <p:nvSpPr>
          <p:cNvPr id="3" name="Content Placeholder 2"/>
          <p:cNvSpPr>
            <a:spLocks noGrp="1"/>
          </p:cNvSpPr>
          <p:nvPr>
            <p:ph idx="1"/>
          </p:nvPr>
        </p:nvSpPr>
        <p:spPr>
          <a:xfrm>
            <a:off x="899592" y="1916832"/>
            <a:ext cx="7344932" cy="4176464"/>
          </a:xfrm>
        </p:spPr>
        <p:txBody>
          <a:bodyPr>
            <a:normAutofit/>
          </a:bodyPr>
          <a:lstStyle/>
          <a:p>
            <a:pPr marL="68580" indent="0">
              <a:buNone/>
            </a:pPr>
            <a:r>
              <a:rPr lang="ar-SA" dirty="0" smtClean="0">
                <a:latin typeface="Arial" panose="020B0604020202020204" pitchFamily="34" charset="0"/>
                <a:cs typeface="Arial" panose="020B0604020202020204" pitchFamily="34" charset="0"/>
              </a:rPr>
              <a:t>يقصد </a:t>
            </a:r>
            <a:r>
              <a:rPr lang="ar-SA" dirty="0">
                <a:latin typeface="Arial" panose="020B0604020202020204" pitchFamily="34" charset="0"/>
                <a:cs typeface="Arial" panose="020B0604020202020204" pitchFamily="34" charset="0"/>
              </a:rPr>
              <a:t>بالاستبعاد هنا ان تكون الشركة مرشحة للدخول في المؤشر </a:t>
            </a:r>
            <a:r>
              <a:rPr lang="ar-SA" dirty="0" smtClean="0">
                <a:latin typeface="Arial" panose="020B0604020202020204" pitchFamily="34" charset="0"/>
                <a:cs typeface="Arial" panose="020B0604020202020204" pitchFamily="34" charset="0"/>
              </a:rPr>
              <a:t>ولكن </a:t>
            </a:r>
            <a:r>
              <a:rPr lang="ar-SA" dirty="0">
                <a:latin typeface="Arial" panose="020B0604020202020204" pitchFamily="34" charset="0"/>
                <a:cs typeface="Arial" panose="020B0604020202020204" pitchFamily="34" charset="0"/>
              </a:rPr>
              <a:t>لعدم استيفاء شرط معين يجب استبعادها ومن اهم شروط الاستبعاد :</a:t>
            </a:r>
            <a:endParaRPr lang="en-US" dirty="0">
              <a:latin typeface="Arial" panose="020B0604020202020204" pitchFamily="34" charset="0"/>
              <a:cs typeface="Arial" panose="020B0604020202020204" pitchFamily="34" charset="0"/>
            </a:endParaRPr>
          </a:p>
          <a:p>
            <a:pPr marL="525780" lvl="0" indent="-457200">
              <a:buFont typeface="+mj-lt"/>
              <a:buAutoNum type="arabicPeriod"/>
            </a:pPr>
            <a:r>
              <a:rPr lang="ar-SA" dirty="0">
                <a:latin typeface="Arial" panose="020B0604020202020204" pitchFamily="34" charset="0"/>
                <a:cs typeface="Arial" panose="020B0604020202020204" pitchFamily="34" charset="0"/>
              </a:rPr>
              <a:t>الملكية المزدوجة : مثل الشركات القابضة </a:t>
            </a:r>
            <a:r>
              <a:rPr lang="ar-SA" dirty="0" smtClean="0">
                <a:latin typeface="Arial" panose="020B0604020202020204" pitchFamily="34" charset="0"/>
                <a:cs typeface="Arial" panose="020B0604020202020204" pitchFamily="34" charset="0"/>
              </a:rPr>
              <a:t>والتابعة</a:t>
            </a:r>
            <a:r>
              <a:rPr lang="ar-SA"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525780" lvl="0" indent="-457200">
              <a:buFont typeface="+mj-lt"/>
              <a:buAutoNum type="arabicPeriod"/>
            </a:pPr>
            <a:r>
              <a:rPr lang="ar-SA" dirty="0">
                <a:latin typeface="Arial" panose="020B0604020202020204" pitchFamily="34" charset="0"/>
                <a:cs typeface="Arial" panose="020B0604020202020204" pitchFamily="34" charset="0"/>
              </a:rPr>
              <a:t>نسبة التداول </a:t>
            </a:r>
            <a:r>
              <a:rPr lang="ar-SA" dirty="0" smtClean="0">
                <a:latin typeface="Arial" panose="020B0604020202020204" pitchFamily="34" charset="0"/>
                <a:cs typeface="Arial" panose="020B0604020202020204" pitchFamily="34" charset="0"/>
              </a:rPr>
              <a:t>الحر: تضع </a:t>
            </a:r>
            <a:r>
              <a:rPr lang="ar-SA" dirty="0">
                <a:latin typeface="Arial" panose="020B0604020202020204" pitchFamily="34" charset="0"/>
                <a:cs typeface="Arial" panose="020B0604020202020204" pitchFamily="34" charset="0"/>
              </a:rPr>
              <a:t>بعض الهيئات شرط </a:t>
            </a:r>
            <a:r>
              <a:rPr lang="ar-SA" dirty="0" smtClean="0">
                <a:latin typeface="Arial" panose="020B0604020202020204" pitchFamily="34" charset="0"/>
                <a:cs typeface="Arial" panose="020B0604020202020204" pitchFamily="34" charset="0"/>
              </a:rPr>
              <a:t>ادنى </a:t>
            </a:r>
            <a:r>
              <a:rPr lang="ar-SA" dirty="0">
                <a:latin typeface="Arial" panose="020B0604020202020204" pitchFamily="34" charset="0"/>
                <a:cs typeface="Arial" panose="020B0604020202020204" pitchFamily="34" charset="0"/>
              </a:rPr>
              <a:t>للتداول الحر لدخول شركة معينة في المؤشر.</a:t>
            </a:r>
            <a:endParaRPr lang="en-US" dirty="0">
              <a:latin typeface="Arial" panose="020B0604020202020204" pitchFamily="34" charset="0"/>
              <a:cs typeface="Arial" panose="020B0604020202020204" pitchFamily="34" charset="0"/>
            </a:endParaRPr>
          </a:p>
          <a:p>
            <a:pPr marL="525780" lvl="0" indent="-457200">
              <a:buFont typeface="+mj-lt"/>
              <a:buAutoNum type="arabicPeriod"/>
            </a:pPr>
            <a:r>
              <a:rPr lang="ar-SA" dirty="0">
                <a:latin typeface="Arial" panose="020B0604020202020204" pitchFamily="34" charset="0"/>
                <a:cs typeface="Arial" panose="020B0604020202020204" pitchFamily="34" charset="0"/>
              </a:rPr>
              <a:t>عدم التركيز على صناعة </a:t>
            </a:r>
            <a:r>
              <a:rPr lang="ar-SA" dirty="0" smtClean="0">
                <a:latin typeface="Arial" panose="020B0604020202020204" pitchFamily="34" charset="0"/>
                <a:cs typeface="Arial" panose="020B0604020202020204" pitchFamily="34" charset="0"/>
              </a:rPr>
              <a:t>معينة: </a:t>
            </a:r>
            <a:r>
              <a:rPr lang="ar-SA" dirty="0">
                <a:latin typeface="Arial" panose="020B0604020202020204" pitchFamily="34" charset="0"/>
                <a:cs typeface="Arial" panose="020B0604020202020204" pitchFamily="34" charset="0"/>
              </a:rPr>
              <a:t>تقسم الهيئة المعنية بالمؤشر العينة التي تم </a:t>
            </a:r>
            <a:r>
              <a:rPr lang="ar-SA" dirty="0" smtClean="0">
                <a:latin typeface="Arial" panose="020B0604020202020204" pitchFamily="34" charset="0"/>
                <a:cs typeface="Arial" panose="020B0604020202020204" pitchFamily="34" charset="0"/>
              </a:rPr>
              <a:t>اختيارها لتكوين المؤشرعلى </a:t>
            </a:r>
            <a:r>
              <a:rPr lang="ar-SA" dirty="0">
                <a:latin typeface="Arial" panose="020B0604020202020204" pitchFamily="34" charset="0"/>
                <a:cs typeface="Arial" panose="020B0604020202020204" pitchFamily="34" charset="0"/>
              </a:rPr>
              <a:t>قطاعات السوق.</a:t>
            </a:r>
            <a:endParaRPr lang="en-US" dirty="0">
              <a:latin typeface="Arial" panose="020B0604020202020204" pitchFamily="34" charset="0"/>
              <a:cs typeface="Arial" panose="020B0604020202020204" pitchFamily="34" charset="0"/>
            </a:endParaRPr>
          </a:p>
          <a:p>
            <a:pPr marL="525780" lvl="0" indent="-457200">
              <a:buFont typeface="+mj-lt"/>
              <a:buAutoNum type="arabicPeriod"/>
            </a:pPr>
            <a:r>
              <a:rPr lang="ar-SA" dirty="0">
                <a:latin typeface="Arial" panose="020B0604020202020204" pitchFamily="34" charset="0"/>
                <a:cs typeface="Arial" panose="020B0604020202020204" pitchFamily="34" charset="0"/>
              </a:rPr>
              <a:t>شرط السداد النقدي للاسهم : بعض الهيئات تشترط ان تكون قيمة الاسهم مسددة بالكامل للدخول في عينة المؤشر.</a:t>
            </a:r>
            <a:endParaRPr lang="en-US" dirty="0">
              <a:latin typeface="Arial" panose="020B0604020202020204" pitchFamily="34" charset="0"/>
              <a:cs typeface="Arial" panose="020B0604020202020204" pitchFamily="34" charset="0"/>
            </a:endParaRPr>
          </a:p>
          <a:p>
            <a:pPr marL="525780" indent="-457200">
              <a:buFont typeface="+mj-lt"/>
              <a:buAutoNum type="arabicPeriod"/>
            </a:pPr>
            <a:endParaRPr lang="ar-S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712458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45152"/>
          </a:xfrm>
        </p:spPr>
        <p:txBody>
          <a:bodyPr>
            <a:normAutofit/>
          </a:bodyPr>
          <a:lstStyle/>
          <a:p>
            <a:pPr algn="r"/>
            <a:r>
              <a:rPr lang="ar-SA" sz="2800" u="sng" dirty="0">
                <a:latin typeface="Arial" panose="020B0604020202020204" pitchFamily="34" charset="0"/>
                <a:cs typeface="Arial" panose="020B0604020202020204" pitchFamily="34" charset="0"/>
              </a:rPr>
              <a:t>المؤشرات وفقاً للتداول الحر : </a:t>
            </a:r>
            <a:endParaRPr lang="ar-SA" sz="2800" u="sng" dirty="0"/>
          </a:p>
        </p:txBody>
      </p:sp>
      <p:sp>
        <p:nvSpPr>
          <p:cNvPr id="3" name="Content Placeholder 2"/>
          <p:cNvSpPr>
            <a:spLocks noGrp="1"/>
          </p:cNvSpPr>
          <p:nvPr>
            <p:ph idx="1"/>
          </p:nvPr>
        </p:nvSpPr>
        <p:spPr>
          <a:xfrm>
            <a:off x="1043608" y="1916832"/>
            <a:ext cx="6984892" cy="4248472"/>
          </a:xfrm>
        </p:spPr>
        <p:txBody>
          <a:bodyPr>
            <a:normAutofit lnSpcReduction="10000"/>
          </a:bodyPr>
          <a:lstStyle/>
          <a:p>
            <a:pPr marL="68580" indent="0">
              <a:buNone/>
            </a:pPr>
            <a:r>
              <a:rPr lang="ar-SA" dirty="0" smtClean="0">
                <a:latin typeface="Arial" panose="020B0604020202020204" pitchFamily="34" charset="0"/>
                <a:cs typeface="Arial" panose="020B0604020202020204" pitchFamily="34" charset="0"/>
              </a:rPr>
              <a:t>التداول الحر: </a:t>
            </a:r>
            <a:r>
              <a:rPr lang="ar-SA" dirty="0">
                <a:latin typeface="Arial" panose="020B0604020202020204" pitchFamily="34" charset="0"/>
                <a:cs typeface="Arial" panose="020B0604020202020204" pitchFamily="34" charset="0"/>
              </a:rPr>
              <a:t>الاسهم المتاحة للبيع من اسهم الشركة.</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التداول الحر يشرط لدخول المؤشر وكذلك مدخل لحساب المؤشر حيث يتعين استبعاد الاسهم الغير متاحة للتداول من اسهم الشركة </a:t>
            </a:r>
            <a:r>
              <a:rPr lang="ar-SA" dirty="0" smtClean="0">
                <a:latin typeface="Arial" panose="020B0604020202020204" pitchFamily="34" charset="0"/>
                <a:cs typeface="Arial" panose="020B0604020202020204" pitchFamily="34" charset="0"/>
              </a:rPr>
              <a:t>عند </a:t>
            </a:r>
            <a:r>
              <a:rPr lang="ar-SA" dirty="0">
                <a:latin typeface="Arial" panose="020B0604020202020204" pitchFamily="34" charset="0"/>
                <a:cs typeface="Arial" panose="020B0604020202020204" pitchFamily="34" charset="0"/>
              </a:rPr>
              <a:t>حساب القيمة الراسمالية </a:t>
            </a:r>
            <a:r>
              <a:rPr lang="ar-SA" dirty="0" smtClean="0">
                <a:latin typeface="Arial" panose="020B0604020202020204" pitchFamily="34" charset="0"/>
                <a:cs typeface="Arial" panose="020B0604020202020204" pitchFamily="34" charset="0"/>
              </a:rPr>
              <a:t>ووزن </a:t>
            </a:r>
            <a:r>
              <a:rPr lang="ar-SA" dirty="0">
                <a:latin typeface="Arial" panose="020B0604020202020204" pitchFamily="34" charset="0"/>
                <a:cs typeface="Arial" panose="020B0604020202020204" pitchFamily="34" charset="0"/>
              </a:rPr>
              <a:t>الشركة.</a:t>
            </a:r>
            <a:endParaRPr lang="en-US" dirty="0">
              <a:latin typeface="Arial" panose="020B0604020202020204" pitchFamily="34" charset="0"/>
              <a:cs typeface="Arial" panose="020B0604020202020204" pitchFamily="34" charset="0"/>
            </a:endParaRPr>
          </a:p>
          <a:p>
            <a:pPr marL="68580" indent="0">
              <a:buNone/>
            </a:pPr>
            <a:r>
              <a:rPr lang="ar-SA" u="sng" dirty="0" smtClean="0">
                <a:latin typeface="Arial" panose="020B0604020202020204" pitchFamily="34" charset="0"/>
                <a:cs typeface="Arial" panose="020B0604020202020204" pitchFamily="34" charset="0"/>
              </a:rPr>
              <a:t>استبعاد </a:t>
            </a:r>
            <a:r>
              <a:rPr lang="ar-SA" u="sng" dirty="0">
                <a:latin typeface="Arial" panose="020B0604020202020204" pitchFamily="34" charset="0"/>
                <a:cs typeface="Arial" panose="020B0604020202020204" pitchFamily="34" charset="0"/>
              </a:rPr>
              <a:t>الاسهم يؤدي الى احد أمرين :</a:t>
            </a:r>
            <a:endParaRPr lang="en-US" u="sng" dirty="0">
              <a:latin typeface="Arial" panose="020B0604020202020204" pitchFamily="34" charset="0"/>
              <a:cs typeface="Arial" panose="020B0604020202020204" pitchFamily="34" charset="0"/>
            </a:endParaRPr>
          </a:p>
          <a:p>
            <a:pPr marL="525780" lvl="0" indent="-457200">
              <a:buFont typeface="+mj-lt"/>
              <a:buAutoNum type="arabicPeriod"/>
            </a:pPr>
            <a:r>
              <a:rPr lang="ar-SA" dirty="0">
                <a:latin typeface="Arial" panose="020B0604020202020204" pitchFamily="34" charset="0"/>
                <a:cs typeface="Arial" panose="020B0604020202020204" pitchFamily="34" charset="0"/>
              </a:rPr>
              <a:t>الأمر الأول استبعد الشركة من الدخول في العينة.</a:t>
            </a:r>
            <a:endParaRPr lang="en-US" dirty="0">
              <a:latin typeface="Arial" panose="020B0604020202020204" pitchFamily="34" charset="0"/>
              <a:cs typeface="Arial" panose="020B0604020202020204" pitchFamily="34" charset="0"/>
            </a:endParaRPr>
          </a:p>
          <a:p>
            <a:pPr marL="525780" lvl="0" indent="-457200">
              <a:buFont typeface="+mj-lt"/>
              <a:buAutoNum type="arabicPeriod"/>
            </a:pPr>
            <a:r>
              <a:rPr lang="ar-SA" dirty="0">
                <a:latin typeface="Arial" panose="020B0604020202020204" pitchFamily="34" charset="0"/>
                <a:cs typeface="Arial" panose="020B0604020202020204" pitchFamily="34" charset="0"/>
              </a:rPr>
              <a:t>أو تخفيض وزن الشركة في المؤشر لأن القيمة الراسمالية لهذه الشركة قد حسبت على اساس عدد اقل من الشركات مقارنة بالشركات التي تنافسها الدخول في العينة</a:t>
            </a:r>
            <a:r>
              <a:rPr lang="ar-SA" dirty="0" smtClean="0">
                <a:latin typeface="Arial" panose="020B0604020202020204" pitchFamily="34" charset="0"/>
                <a:cs typeface="Arial" panose="020B0604020202020204" pitchFamily="34" charset="0"/>
              </a:rPr>
              <a:t>.</a:t>
            </a:r>
          </a:p>
          <a:p>
            <a:pPr marL="68580" lvl="0" indent="0">
              <a:buNone/>
            </a:pPr>
            <a:r>
              <a:rPr lang="ar-SA" dirty="0" smtClean="0">
                <a:latin typeface="Arial" panose="020B0604020202020204" pitchFamily="34" charset="0"/>
                <a:cs typeface="Arial" panose="020B0604020202020204" pitchFamily="34" charset="0"/>
              </a:rPr>
              <a:t>تطبق الشركات الإستثمارية هذا  المدخل في الأسواق الناشئة مثل اسواق الشرق الأوسط وجنوب افريقيا.</a:t>
            </a:r>
            <a:endParaRPr lang="en-US" dirty="0">
              <a:latin typeface="Arial" panose="020B0604020202020204" pitchFamily="34" charset="0"/>
              <a:cs typeface="Arial" panose="020B0604020202020204" pitchFamily="34" charset="0"/>
            </a:endParaRPr>
          </a:p>
          <a:p>
            <a:pPr marL="68580" indent="0">
              <a:buNone/>
            </a:pPr>
            <a:endParaRPr lang="ar-S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851960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3624" y="764704"/>
            <a:ext cx="7024744" cy="648072"/>
          </a:xfrm>
        </p:spPr>
        <p:txBody>
          <a:bodyPr>
            <a:normAutofit fontScale="90000"/>
          </a:bodyPr>
          <a:lstStyle/>
          <a:p>
            <a:pPr marL="342900" lvl="0" indent="-274320" algn="r">
              <a:lnSpc>
                <a:spcPct val="160000"/>
              </a:lnSpc>
              <a:spcBef>
                <a:spcPct val="20000"/>
              </a:spcBef>
            </a:pPr>
            <a:r>
              <a:rPr lang="ar-SA" sz="2800" u="sng" dirty="0">
                <a:latin typeface="Calibri" panose="020F0502020204030204" pitchFamily="34" charset="0"/>
                <a:ea typeface="Calibri" panose="020F0502020204030204" pitchFamily="34" charset="0"/>
                <a:cs typeface="Arial" panose="020B0604020202020204" pitchFamily="34" charset="0"/>
              </a:rPr>
              <a:t>مراجعة المؤشر دورياً :</a:t>
            </a:r>
            <a:endParaRPr lang="ar-SA" sz="6600" u="sng" dirty="0"/>
          </a:p>
        </p:txBody>
      </p:sp>
      <p:sp>
        <p:nvSpPr>
          <p:cNvPr id="3" name="Content Placeholder 2"/>
          <p:cNvSpPr>
            <a:spLocks noGrp="1"/>
          </p:cNvSpPr>
          <p:nvPr>
            <p:ph idx="1"/>
          </p:nvPr>
        </p:nvSpPr>
        <p:spPr>
          <a:xfrm>
            <a:off x="611560" y="1412776"/>
            <a:ext cx="7920880" cy="4896544"/>
          </a:xfrm>
        </p:spPr>
        <p:txBody>
          <a:bodyPr>
            <a:noAutofit/>
          </a:bodyPr>
          <a:lstStyle/>
          <a:p>
            <a:pPr marL="68580" indent="0" algn="just">
              <a:buNone/>
            </a:pPr>
            <a:r>
              <a:rPr lang="ar-SA" sz="2300" dirty="0">
                <a:latin typeface="Arial" panose="020B0604020202020204" pitchFamily="34" charset="0"/>
                <a:cs typeface="Arial" panose="020B0604020202020204" pitchFamily="34" charset="0"/>
              </a:rPr>
              <a:t>لابد من اجراء مراجعة دورية للمؤشر بحيث تتضمن نوعين من المراجعة </a:t>
            </a:r>
            <a:r>
              <a:rPr lang="ar-SA" sz="2300" dirty="0" smtClean="0">
                <a:latin typeface="Arial" panose="020B0604020202020204" pitchFamily="34" charset="0"/>
                <a:cs typeface="Arial" panose="020B0604020202020204" pitchFamily="34" charset="0"/>
              </a:rPr>
              <a:t>هما:</a:t>
            </a:r>
            <a:endParaRPr lang="en-US" sz="2300" dirty="0">
              <a:latin typeface="Arial" panose="020B0604020202020204" pitchFamily="34" charset="0"/>
              <a:cs typeface="Arial" panose="020B0604020202020204" pitchFamily="34" charset="0"/>
            </a:endParaRPr>
          </a:p>
          <a:p>
            <a:pPr marL="0" lvl="0" indent="0" algn="just">
              <a:buNone/>
            </a:pPr>
            <a:r>
              <a:rPr lang="ar-SA" sz="2300" dirty="0" smtClean="0">
                <a:latin typeface="Arial" panose="020B0604020202020204" pitchFamily="34" charset="0"/>
                <a:cs typeface="Arial" panose="020B0604020202020204" pitchFamily="34" charset="0"/>
              </a:rPr>
              <a:t>1/ مراجعة </a:t>
            </a:r>
            <a:r>
              <a:rPr lang="ar-SA" sz="2300" dirty="0">
                <a:latin typeface="Arial" panose="020B0604020202020204" pitchFamily="34" charset="0"/>
                <a:cs typeface="Arial" panose="020B0604020202020204" pitchFamily="34" charset="0"/>
              </a:rPr>
              <a:t>اساس المؤشر </a:t>
            </a:r>
            <a:r>
              <a:rPr lang="ar-SA" sz="2300" dirty="0" smtClean="0">
                <a:latin typeface="Arial" panose="020B0604020202020204" pitchFamily="34" charset="0"/>
                <a:cs typeface="Arial" panose="020B0604020202020204" pitchFamily="34" charset="0"/>
              </a:rPr>
              <a:t>وشروطه:</a:t>
            </a:r>
          </a:p>
          <a:p>
            <a:pPr marL="0" lvl="0" indent="0" algn="just">
              <a:buNone/>
            </a:pPr>
            <a:r>
              <a:rPr lang="ar-SA" sz="2300" dirty="0" smtClean="0">
                <a:latin typeface="Arial" panose="020B0604020202020204" pitchFamily="34" charset="0"/>
                <a:cs typeface="Arial" panose="020B0604020202020204" pitchFamily="34" charset="0"/>
              </a:rPr>
              <a:t>  تقييم </a:t>
            </a:r>
            <a:r>
              <a:rPr lang="ar-SA" sz="2300" dirty="0">
                <a:latin typeface="Arial" panose="020B0604020202020204" pitchFamily="34" charset="0"/>
                <a:cs typeface="Arial" panose="020B0604020202020204" pitchFamily="34" charset="0"/>
              </a:rPr>
              <a:t>مدى ملائمة المؤشر بوضعه الحالي </a:t>
            </a:r>
            <a:r>
              <a:rPr lang="ar-SA" sz="2300" dirty="0" smtClean="0">
                <a:latin typeface="Arial" panose="020B0604020202020204" pitchFamily="34" charset="0"/>
                <a:cs typeface="Arial" panose="020B0604020202020204" pitchFamily="34" charset="0"/>
              </a:rPr>
              <a:t>للتعبير </a:t>
            </a:r>
            <a:r>
              <a:rPr lang="ar-SA" sz="2300" dirty="0">
                <a:latin typeface="Arial" panose="020B0604020202020204" pitchFamily="34" charset="0"/>
                <a:cs typeface="Arial" panose="020B0604020202020204" pitchFamily="34" charset="0"/>
              </a:rPr>
              <a:t>عن اداء السوق.</a:t>
            </a:r>
            <a:endParaRPr lang="en-US" sz="2300" dirty="0">
              <a:latin typeface="Arial" panose="020B0604020202020204" pitchFamily="34" charset="0"/>
              <a:cs typeface="Arial" panose="020B0604020202020204" pitchFamily="34" charset="0"/>
            </a:endParaRPr>
          </a:p>
          <a:p>
            <a:pPr marL="0" lvl="0" indent="0" algn="just">
              <a:buNone/>
            </a:pPr>
            <a:r>
              <a:rPr lang="ar-SA" sz="2300" dirty="0" smtClean="0">
                <a:latin typeface="Arial" panose="020B0604020202020204" pitchFamily="34" charset="0"/>
                <a:cs typeface="Arial" panose="020B0604020202020204" pitchFamily="34" charset="0"/>
              </a:rPr>
              <a:t>2/ مراجعة </a:t>
            </a:r>
            <a:r>
              <a:rPr lang="ar-SA" sz="2300" dirty="0">
                <a:latin typeface="Arial" panose="020B0604020202020204" pitchFamily="34" charset="0"/>
                <a:cs typeface="Arial" panose="020B0604020202020204" pitchFamily="34" charset="0"/>
              </a:rPr>
              <a:t>معطيات </a:t>
            </a:r>
            <a:r>
              <a:rPr lang="ar-SA" sz="2300" dirty="0" smtClean="0">
                <a:latin typeface="Arial" panose="020B0604020202020204" pitchFamily="34" charset="0"/>
                <a:cs typeface="Arial" panose="020B0604020202020204" pitchFamily="34" charset="0"/>
              </a:rPr>
              <a:t>الشركات:</a:t>
            </a:r>
          </a:p>
          <a:p>
            <a:pPr marL="0" lvl="0" indent="0" algn="just">
              <a:buNone/>
            </a:pPr>
            <a:r>
              <a:rPr lang="ar-SA" sz="2200" dirty="0" smtClean="0">
                <a:latin typeface="Arial" panose="020B0604020202020204" pitchFamily="34" charset="0"/>
                <a:cs typeface="Arial" panose="020B0604020202020204" pitchFamily="34" charset="0"/>
              </a:rPr>
              <a:t>  تتم مراجعة المؤشر بصفة دورية على أساس انه قد تتغير معطيات الشركات، وتنتج هذه التغيرات نتيجة لعمليات عديدة منها:</a:t>
            </a:r>
          </a:p>
          <a:p>
            <a:pPr lvl="0" indent="-342900" algn="just">
              <a:buFontTx/>
              <a:buChar char="-"/>
            </a:pPr>
            <a:r>
              <a:rPr lang="ar-SA" sz="2200" dirty="0" smtClean="0">
                <a:latin typeface="Arial" panose="020B0604020202020204" pitchFamily="34" charset="0"/>
                <a:cs typeface="Arial" panose="020B0604020202020204" pitchFamily="34" charset="0"/>
              </a:rPr>
              <a:t>زيادة أو تخفيض رأسمال الشركات.</a:t>
            </a:r>
          </a:p>
          <a:p>
            <a:pPr lvl="0" indent="-342900" algn="just">
              <a:buFontTx/>
              <a:buChar char="-"/>
            </a:pPr>
            <a:r>
              <a:rPr lang="ar-SA" sz="2200" dirty="0" smtClean="0">
                <a:latin typeface="Arial" panose="020B0604020202020204" pitchFamily="34" charset="0"/>
                <a:cs typeface="Arial" panose="020B0604020202020204" pitchFamily="34" charset="0"/>
              </a:rPr>
              <a:t>ارتفاع أو انخفاض درجة السيولة أو النشاط لدى شركات معينة غير موجودة بالمؤشر.</a:t>
            </a:r>
          </a:p>
          <a:p>
            <a:pPr lvl="0" indent="-342900" algn="just">
              <a:buClr>
                <a:srgbClr val="727CA3"/>
              </a:buClr>
              <a:buFontTx/>
              <a:buChar char="-"/>
            </a:pPr>
            <a:r>
              <a:rPr lang="ar-SA" sz="2200" dirty="0">
                <a:solidFill>
                  <a:srgbClr val="464653"/>
                </a:solidFill>
                <a:latin typeface="Arial" panose="020B0604020202020204" pitchFamily="34" charset="0"/>
                <a:cs typeface="Arial" panose="020B0604020202020204" pitchFamily="34" charset="0"/>
              </a:rPr>
              <a:t>ارتفاع أو انخفاض درجة السيولة أو النشاط لدى شركات </a:t>
            </a:r>
            <a:r>
              <a:rPr lang="ar-SA" sz="2200" dirty="0" smtClean="0">
                <a:solidFill>
                  <a:srgbClr val="464653"/>
                </a:solidFill>
                <a:latin typeface="Arial" panose="020B0604020202020204" pitchFamily="34" charset="0"/>
                <a:cs typeface="Arial" panose="020B0604020202020204" pitchFamily="34" charset="0"/>
              </a:rPr>
              <a:t>مدرجة بالمؤشر.</a:t>
            </a:r>
          </a:p>
          <a:p>
            <a:pPr lvl="0" indent="-342900" algn="just">
              <a:buClr>
                <a:srgbClr val="727CA3"/>
              </a:buClr>
              <a:buFontTx/>
              <a:buChar char="-"/>
            </a:pPr>
            <a:r>
              <a:rPr lang="ar-SA" sz="2200" dirty="0" smtClean="0">
                <a:solidFill>
                  <a:srgbClr val="464653"/>
                </a:solidFill>
                <a:latin typeface="Arial" panose="020B0604020202020204" pitchFamily="34" charset="0"/>
                <a:cs typeface="Arial" panose="020B0604020202020204" pitchFamily="34" charset="0"/>
              </a:rPr>
              <a:t>افلاس بعض الشركات.</a:t>
            </a:r>
          </a:p>
          <a:p>
            <a:pPr lvl="0" indent="-342900" algn="just">
              <a:buClr>
                <a:srgbClr val="727CA3"/>
              </a:buClr>
              <a:buFontTx/>
              <a:buChar char="-"/>
            </a:pPr>
            <a:r>
              <a:rPr lang="ar-SA" sz="2200" dirty="0" smtClean="0">
                <a:solidFill>
                  <a:srgbClr val="464653"/>
                </a:solidFill>
                <a:latin typeface="Arial" panose="020B0604020202020204" pitchFamily="34" charset="0"/>
                <a:cs typeface="Arial" panose="020B0604020202020204" pitchFamily="34" charset="0"/>
              </a:rPr>
              <a:t>عمليات الاستحواذ والاندماج.</a:t>
            </a:r>
            <a:endParaRPr lang="en-US" sz="2200" dirty="0">
              <a:solidFill>
                <a:srgbClr val="464653"/>
              </a:solidFill>
              <a:latin typeface="Arial" panose="020B0604020202020204" pitchFamily="34" charset="0"/>
              <a:cs typeface="Arial" panose="020B0604020202020204" pitchFamily="34" charset="0"/>
            </a:endParaRPr>
          </a:p>
          <a:p>
            <a:pPr lvl="0" indent="-342900" algn="just">
              <a:buFontTx/>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357188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15616" y="1844824"/>
            <a:ext cx="6777317" cy="3508977"/>
          </a:xfrm>
        </p:spPr>
        <p:txBody>
          <a:bodyPr/>
          <a:lstStyle/>
          <a:p>
            <a:pPr marL="0" lvl="0" indent="0" algn="just">
              <a:buClr>
                <a:srgbClr val="727CA3"/>
              </a:buClr>
              <a:buNone/>
            </a:pPr>
            <a:r>
              <a:rPr lang="ar-SA" dirty="0">
                <a:solidFill>
                  <a:srgbClr val="464653"/>
                </a:solidFill>
                <a:latin typeface="Arial" panose="020B0604020202020204" pitchFamily="34" charset="0"/>
                <a:cs typeface="Arial" panose="020B0604020202020204" pitchFamily="34" charset="0"/>
              </a:rPr>
              <a:t>بحيث يتم في هذه المراجعة </a:t>
            </a:r>
            <a:r>
              <a:rPr lang="ar-SA" dirty="0" smtClean="0">
                <a:solidFill>
                  <a:srgbClr val="464653"/>
                </a:solidFill>
                <a:latin typeface="Arial" panose="020B0604020202020204" pitchFamily="34" charset="0"/>
                <a:cs typeface="Arial" panose="020B0604020202020204" pitchFamily="34" charset="0"/>
              </a:rPr>
              <a:t>الدورية اعادة </a:t>
            </a:r>
            <a:r>
              <a:rPr lang="ar-SA" dirty="0">
                <a:solidFill>
                  <a:srgbClr val="464653"/>
                </a:solidFill>
                <a:latin typeface="Arial" panose="020B0604020202020204" pitchFamily="34" charset="0"/>
                <a:cs typeface="Arial" panose="020B0604020202020204" pitchFamily="34" charset="0"/>
              </a:rPr>
              <a:t>الاتي : </a:t>
            </a:r>
            <a:endParaRPr lang="en-US" dirty="0">
              <a:solidFill>
                <a:srgbClr val="464653"/>
              </a:solidFill>
              <a:latin typeface="Arial" panose="020B0604020202020204" pitchFamily="34" charset="0"/>
              <a:cs typeface="Arial" panose="020B0604020202020204" pitchFamily="34" charset="0"/>
            </a:endParaRPr>
          </a:p>
          <a:p>
            <a:pPr lvl="0" indent="-342900" algn="just">
              <a:buClr>
                <a:srgbClr val="727CA3"/>
              </a:buClr>
              <a:buSzPts val="1400"/>
              <a:buFont typeface="Arial" panose="020B0604020202020204" pitchFamily="34" charset="0"/>
              <a:buChar char="-"/>
            </a:pPr>
            <a:r>
              <a:rPr lang="ar-SA" dirty="0">
                <a:solidFill>
                  <a:srgbClr val="464653"/>
                </a:solidFill>
                <a:latin typeface="Arial" panose="020B0604020202020204" pitchFamily="34" charset="0"/>
                <a:cs typeface="Arial" panose="020B0604020202020204" pitchFamily="34" charset="0"/>
              </a:rPr>
              <a:t>ترتيب الشركات المقيدة بالسوق من حيث السيولة والنشاط حيث قد يتم استبعاد شركة موجودة بالمؤشر وادخال اخرى.</a:t>
            </a:r>
            <a:endParaRPr lang="en-US" dirty="0">
              <a:solidFill>
                <a:srgbClr val="464653"/>
              </a:solidFill>
              <a:latin typeface="Arial" panose="020B0604020202020204" pitchFamily="34" charset="0"/>
              <a:cs typeface="Arial" panose="020B0604020202020204" pitchFamily="34" charset="0"/>
            </a:endParaRPr>
          </a:p>
          <a:p>
            <a:pPr lvl="0" indent="-342900" algn="just">
              <a:buClr>
                <a:srgbClr val="727CA3"/>
              </a:buClr>
              <a:buSzPts val="1400"/>
              <a:buFont typeface="Arial" panose="020B0604020202020204" pitchFamily="34" charset="0"/>
              <a:buChar char="-"/>
            </a:pPr>
            <a:r>
              <a:rPr lang="ar-SA" dirty="0">
                <a:solidFill>
                  <a:srgbClr val="464653"/>
                </a:solidFill>
                <a:latin typeface="Arial" panose="020B0604020202020204" pitchFamily="34" charset="0"/>
                <a:cs typeface="Arial" panose="020B0604020202020204" pitchFamily="34" charset="0"/>
              </a:rPr>
              <a:t>بعد اعادة الترتيب واختيار العينة يتم احتساب القيم الرأسمالية للشركات المختارة.</a:t>
            </a:r>
            <a:endParaRPr lang="en-US" dirty="0">
              <a:solidFill>
                <a:srgbClr val="464653"/>
              </a:solidFill>
              <a:latin typeface="Arial" panose="020B0604020202020204" pitchFamily="34" charset="0"/>
              <a:cs typeface="Arial" panose="020B0604020202020204" pitchFamily="34" charset="0"/>
            </a:endParaRPr>
          </a:p>
          <a:p>
            <a:pPr lvl="0" indent="-342900" algn="just">
              <a:buClr>
                <a:srgbClr val="727CA3"/>
              </a:buClr>
              <a:buSzPts val="1400"/>
              <a:buFont typeface="Arial" panose="020B0604020202020204" pitchFamily="34" charset="0"/>
              <a:buChar char="-"/>
            </a:pPr>
            <a:r>
              <a:rPr lang="ar-SA" dirty="0">
                <a:solidFill>
                  <a:srgbClr val="464653"/>
                </a:solidFill>
                <a:latin typeface="Arial" panose="020B0604020202020204" pitchFamily="34" charset="0"/>
                <a:cs typeface="Arial" panose="020B0604020202020204" pitchFamily="34" charset="0"/>
              </a:rPr>
              <a:t>بناء على اعادة حساب القيم الرأسمالية يجب اعادة اوزان الشركات مرة أخرى.</a:t>
            </a:r>
            <a:endParaRPr lang="en-US" dirty="0">
              <a:solidFill>
                <a:srgbClr val="464653"/>
              </a:solidFill>
              <a:latin typeface="Arial" panose="020B0604020202020204" pitchFamily="34" charset="0"/>
              <a:cs typeface="Arial" panose="020B0604020202020204" pitchFamily="34" charset="0"/>
            </a:endParaRPr>
          </a:p>
          <a:p>
            <a:endParaRPr lang="ar-SA" dirty="0"/>
          </a:p>
        </p:txBody>
      </p:sp>
    </p:spTree>
    <p:extLst>
      <p:ext uri="{BB962C8B-B14F-4D97-AF65-F5344CB8AC3E}">
        <p14:creationId xmlns:p14="http://schemas.microsoft.com/office/powerpoint/2010/main" val="551750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124744"/>
            <a:ext cx="7024744" cy="613872"/>
          </a:xfrm>
        </p:spPr>
        <p:txBody>
          <a:bodyPr>
            <a:normAutofit/>
          </a:bodyPr>
          <a:lstStyle/>
          <a:p>
            <a:pPr algn="r"/>
            <a:r>
              <a:rPr lang="ar-SA" sz="3200" b="1" u="sng" dirty="0" smtClean="0">
                <a:latin typeface="Arial" panose="020B0604020202020204" pitchFamily="34" charset="0"/>
                <a:cs typeface="Arial" panose="020B0604020202020204" pitchFamily="34" charset="0"/>
              </a:rPr>
              <a:t>1-3 أهمية </a:t>
            </a:r>
            <a:r>
              <a:rPr lang="ar-SA" sz="3200" b="1" u="sng" dirty="0">
                <a:latin typeface="Arial" panose="020B0604020202020204" pitchFamily="34" charset="0"/>
                <a:cs typeface="Arial" panose="020B0604020202020204" pitchFamily="34" charset="0"/>
              </a:rPr>
              <a:t>احتساب </a:t>
            </a:r>
            <a:r>
              <a:rPr lang="ar-SA" sz="3200" b="1" u="sng" dirty="0" smtClean="0">
                <a:latin typeface="Arial" panose="020B0604020202020204" pitchFamily="34" charset="0"/>
                <a:cs typeface="Arial" panose="020B0604020202020204" pitchFamily="34" charset="0"/>
              </a:rPr>
              <a:t>المؤشرات: </a:t>
            </a:r>
            <a:endParaRPr lang="ar-SA" sz="32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43492" y="2132856"/>
            <a:ext cx="7128908" cy="3960440"/>
          </a:xfrm>
        </p:spPr>
        <p:txBody>
          <a:bodyPr>
            <a:noAutofit/>
          </a:bodyPr>
          <a:lstStyle/>
          <a:p>
            <a:pPr marL="68580" indent="0" algn="just">
              <a:lnSpc>
                <a:spcPct val="120000"/>
              </a:lnSpc>
              <a:buNone/>
            </a:pPr>
            <a:r>
              <a:rPr lang="ar-SA" b="1" dirty="0">
                <a:latin typeface="Calibri"/>
                <a:ea typeface="Calibri"/>
                <a:cs typeface="Arial"/>
              </a:rPr>
              <a:t>1- التعرف على أداء </a:t>
            </a:r>
            <a:r>
              <a:rPr lang="ar-SA" b="1" dirty="0" smtClean="0">
                <a:latin typeface="Calibri"/>
                <a:ea typeface="Calibri"/>
                <a:cs typeface="Arial"/>
              </a:rPr>
              <a:t>السوق: </a:t>
            </a:r>
            <a:endParaRPr lang="en-US" b="1" dirty="0">
              <a:latin typeface="Calibri"/>
              <a:ea typeface="Calibri"/>
              <a:cs typeface="Arial"/>
            </a:endParaRPr>
          </a:p>
          <a:p>
            <a:pPr marL="68580" indent="0" algn="just">
              <a:lnSpc>
                <a:spcPct val="120000"/>
              </a:lnSpc>
              <a:buNone/>
            </a:pPr>
            <a:r>
              <a:rPr lang="ar-SA" dirty="0">
                <a:latin typeface="Calibri"/>
                <a:ea typeface="Calibri"/>
                <a:cs typeface="Arial"/>
              </a:rPr>
              <a:t>يعطي للمهتم بالسوق فكرة سريعة وبسيطة عن أداء </a:t>
            </a:r>
            <a:r>
              <a:rPr lang="ar-SA" dirty="0" smtClean="0">
                <a:latin typeface="Calibri"/>
                <a:ea typeface="Calibri"/>
                <a:cs typeface="Arial"/>
              </a:rPr>
              <a:t>السوق أو  </a:t>
            </a:r>
            <a:r>
              <a:rPr lang="ar-SA" dirty="0">
                <a:latin typeface="Calibri"/>
                <a:ea typeface="Calibri"/>
                <a:cs typeface="Arial"/>
              </a:rPr>
              <a:t>القطاع والتغيرات التي طرأت عليه سواء ايجابية أو سلبية دون الحاجة الى متابعة اداء كل الاوراق المالية للوقوف على اداء السوق ككل</a:t>
            </a:r>
            <a:r>
              <a:rPr lang="ar-SA" dirty="0" smtClean="0">
                <a:latin typeface="Calibri"/>
                <a:ea typeface="Calibri"/>
                <a:cs typeface="Arial"/>
              </a:rPr>
              <a:t>.</a:t>
            </a:r>
          </a:p>
          <a:p>
            <a:pPr marL="68580" indent="0" algn="just">
              <a:lnSpc>
                <a:spcPct val="120000"/>
              </a:lnSpc>
              <a:buNone/>
            </a:pPr>
            <a:r>
              <a:rPr lang="ar-SA" b="1" dirty="0">
                <a:latin typeface="Calibri"/>
                <a:ea typeface="Calibri"/>
                <a:cs typeface="Arial"/>
              </a:rPr>
              <a:t>2- التعرف على حالة </a:t>
            </a:r>
            <a:r>
              <a:rPr lang="ar-SA" b="1" dirty="0" smtClean="0">
                <a:latin typeface="Calibri"/>
                <a:ea typeface="Calibri"/>
                <a:cs typeface="Arial"/>
              </a:rPr>
              <a:t>الاقتصادية: </a:t>
            </a:r>
            <a:endParaRPr lang="en-US" b="1" dirty="0">
              <a:latin typeface="Calibri"/>
              <a:ea typeface="Calibri"/>
              <a:cs typeface="Arial"/>
            </a:endParaRPr>
          </a:p>
          <a:p>
            <a:pPr marL="0" lvl="0" indent="0" algn="just">
              <a:lnSpc>
                <a:spcPct val="120000"/>
              </a:lnSpc>
              <a:buSzPts val="1400"/>
              <a:buNone/>
            </a:pPr>
            <a:r>
              <a:rPr lang="ar-SA" dirty="0">
                <a:latin typeface="Calibri"/>
                <a:ea typeface="Calibri"/>
                <a:cs typeface="Arial"/>
              </a:rPr>
              <a:t>يعتبر مؤشر سوق المال أحد المؤشرات المهمة التي تؤثر في وتتاثر بالمتغيرات الاقتصادية الأخرى في اقتصاد معين.</a:t>
            </a:r>
            <a:endParaRPr lang="en-US" dirty="0">
              <a:latin typeface="Calibri"/>
              <a:ea typeface="Calibri"/>
              <a:cs typeface="Arial"/>
            </a:endParaRPr>
          </a:p>
          <a:p>
            <a:pPr marL="0" lvl="0" indent="0" algn="just">
              <a:lnSpc>
                <a:spcPct val="120000"/>
              </a:lnSpc>
              <a:buSzPts val="1400"/>
              <a:buNone/>
            </a:pPr>
            <a:r>
              <a:rPr lang="ar-SA" dirty="0">
                <a:latin typeface="Calibri"/>
                <a:ea typeface="Calibri"/>
                <a:cs typeface="Arial"/>
              </a:rPr>
              <a:t>هناك متغيرات معينة عالمية ومحلية تؤثر في سوق المال وتتاثر به</a:t>
            </a:r>
            <a:r>
              <a:rPr lang="ar-SA" dirty="0" smtClean="0">
                <a:latin typeface="Calibri"/>
                <a:ea typeface="Calibri"/>
                <a:cs typeface="Arial"/>
              </a:rPr>
              <a:t>.</a:t>
            </a:r>
            <a:endParaRPr lang="en-US" dirty="0">
              <a:latin typeface="Calibri"/>
              <a:ea typeface="Calibri"/>
              <a:cs typeface="Arial"/>
            </a:endParaRPr>
          </a:p>
        </p:txBody>
      </p:sp>
    </p:spTree>
    <p:extLst>
      <p:ext uri="{BB962C8B-B14F-4D97-AF65-F5344CB8AC3E}">
        <p14:creationId xmlns:p14="http://schemas.microsoft.com/office/powerpoint/2010/main" val="115294285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L="342900" lvl="0" indent="-274320" algn="r">
              <a:lnSpc>
                <a:spcPct val="160000"/>
              </a:lnSpc>
              <a:spcBef>
                <a:spcPct val="20000"/>
              </a:spcBef>
            </a:pPr>
            <a:r>
              <a:rPr lang="ar-SA" sz="2800" u="sng" dirty="0">
                <a:latin typeface="Calibri" panose="020F0502020204030204" pitchFamily="34" charset="0"/>
                <a:ea typeface="Calibri" panose="020F0502020204030204" pitchFamily="34" charset="0"/>
                <a:cs typeface="Arial" panose="020B0604020202020204" pitchFamily="34" charset="0"/>
              </a:rPr>
              <a:t>المؤشرات المالية </a:t>
            </a:r>
            <a:r>
              <a:rPr lang="ar-SA" sz="2800" u="sng" dirty="0" smtClean="0">
                <a:latin typeface="Calibri" panose="020F0502020204030204" pitchFamily="34" charset="0"/>
                <a:ea typeface="Calibri" panose="020F0502020204030204" pitchFamily="34" charset="0"/>
                <a:cs typeface="Arial" panose="020B0604020202020204" pitchFamily="34" charset="0"/>
              </a:rPr>
              <a:t>:</a:t>
            </a:r>
            <a:endParaRPr lang="ar-SA" sz="4800" u="sng" dirty="0"/>
          </a:p>
        </p:txBody>
      </p:sp>
      <p:sp>
        <p:nvSpPr>
          <p:cNvPr id="3" name="عنصر نائب للمحتوى 2"/>
          <p:cNvSpPr>
            <a:spLocks noGrp="1"/>
          </p:cNvSpPr>
          <p:nvPr>
            <p:ph idx="1"/>
          </p:nvPr>
        </p:nvSpPr>
        <p:spPr/>
        <p:txBody>
          <a:bodyPr>
            <a:normAutofit fontScale="92500" lnSpcReduction="20000"/>
          </a:bodyPr>
          <a:lstStyle/>
          <a:p>
            <a:pPr algn="just">
              <a:lnSpc>
                <a:spcPct val="160000"/>
              </a:lnSpc>
              <a:buFont typeface="Wingdings" panose="05000000000000000000" pitchFamily="2" charset="2"/>
              <a:buChar char="§"/>
            </a:pPr>
            <a:r>
              <a:rPr lang="ar-SA" sz="2600" dirty="0" smtClean="0">
                <a:latin typeface="Calibri" panose="020F0502020204030204" pitchFamily="34" charset="0"/>
                <a:ea typeface="Calibri" panose="020F0502020204030204" pitchFamily="34" charset="0"/>
                <a:cs typeface="Arial" panose="020B0604020202020204" pitchFamily="34" charset="0"/>
              </a:rPr>
              <a:t>امريكا </a:t>
            </a:r>
            <a:r>
              <a:rPr lang="ar-SA" sz="2600" dirty="0">
                <a:latin typeface="Calibri" panose="020F0502020204030204" pitchFamily="34" charset="0"/>
                <a:ea typeface="Calibri" panose="020F0502020204030204" pitchFamily="34" charset="0"/>
                <a:cs typeface="Arial" panose="020B0604020202020204" pitchFamily="34" charset="0"/>
              </a:rPr>
              <a:t>: </a:t>
            </a:r>
            <a:r>
              <a:rPr lang="ar-SA" sz="2600" dirty="0" smtClean="0">
                <a:latin typeface="Calibri" panose="020F0502020204030204" pitchFamily="34" charset="0"/>
                <a:ea typeface="Calibri" panose="020F0502020204030204" pitchFamily="34" charset="0"/>
                <a:cs typeface="Arial" panose="020B0604020202020204" pitchFamily="34" charset="0"/>
              </a:rPr>
              <a:t>داو جونز </a:t>
            </a:r>
            <a:r>
              <a:rPr lang="en-US" sz="2600" dirty="0" smtClean="0">
                <a:latin typeface="Calibri" panose="020F0502020204030204" pitchFamily="34" charset="0"/>
                <a:ea typeface="Calibri" panose="020F0502020204030204" pitchFamily="34" charset="0"/>
                <a:cs typeface="Arial" panose="020B0604020202020204" pitchFamily="34" charset="0"/>
              </a:rPr>
              <a:t> </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Dow Jones</a:t>
            </a:r>
            <a:r>
              <a:rPr lang="ar-SA" sz="2600" dirty="0" smtClean="0">
                <a:latin typeface="Calibri" panose="020F0502020204030204" pitchFamily="34" charset="0"/>
                <a:ea typeface="Calibri" panose="020F0502020204030204" pitchFamily="34" charset="0"/>
                <a:cs typeface="Arial" panose="020B0604020202020204" pitchFamily="34" charset="0"/>
              </a:rPr>
              <a:t>يحتوي </a:t>
            </a:r>
            <a:r>
              <a:rPr lang="ar-SA" sz="2600" dirty="0">
                <a:latin typeface="Calibri" panose="020F0502020204030204" pitchFamily="34" charset="0"/>
                <a:ea typeface="Calibri" panose="020F0502020204030204" pitchFamily="34" charset="0"/>
                <a:cs typeface="Arial" panose="020B0604020202020204" pitchFamily="34" charset="0"/>
              </a:rPr>
              <a:t>على ثلاثين ورقة </a:t>
            </a:r>
            <a:r>
              <a:rPr lang="ar-SA" sz="2600" dirty="0" smtClean="0">
                <a:latin typeface="Calibri" panose="020F0502020204030204" pitchFamily="34" charset="0"/>
                <a:ea typeface="Calibri" panose="020F0502020204030204" pitchFamily="34" charset="0"/>
                <a:cs typeface="Arial" panose="020B0604020202020204" pitchFamily="34" charset="0"/>
              </a:rPr>
              <a:t>مالية </a:t>
            </a:r>
            <a:r>
              <a:rPr lang="ar-SA" sz="2600" dirty="0">
                <a:latin typeface="Calibri" panose="020F0502020204030204" pitchFamily="34" charset="0"/>
                <a:ea typeface="Calibri" panose="020F0502020204030204" pitchFamily="34" charset="0"/>
                <a:cs typeface="Arial" panose="020B0604020202020204" pitchFamily="34" charset="0"/>
              </a:rPr>
              <a:t>تمثل </a:t>
            </a:r>
            <a:r>
              <a:rPr lang="ar-SA" sz="2600" dirty="0" smtClean="0">
                <a:latin typeface="Calibri" panose="020F0502020204030204" pitchFamily="34" charset="0"/>
                <a:ea typeface="Calibri" panose="020F0502020204030204" pitchFamily="34" charset="0"/>
                <a:cs typeface="Arial" panose="020B0604020202020204" pitchFamily="34" charset="0"/>
              </a:rPr>
              <a:t>30% </a:t>
            </a:r>
            <a:r>
              <a:rPr lang="ar-SA" sz="2600" dirty="0">
                <a:latin typeface="Calibri" panose="020F0502020204030204" pitchFamily="34" charset="0"/>
                <a:ea typeface="Calibri" panose="020F0502020204030204" pitchFamily="34" charset="0"/>
                <a:cs typeface="Arial" panose="020B0604020202020204" pitchFamily="34" charset="0"/>
              </a:rPr>
              <a:t>من </a:t>
            </a:r>
            <a:r>
              <a:rPr lang="ar-SA" sz="2600" dirty="0" smtClean="0">
                <a:latin typeface="Calibri" panose="020F0502020204030204" pitchFamily="34" charset="0"/>
                <a:ea typeface="Calibri" panose="020F0502020204030204" pitchFamily="34" charset="0"/>
                <a:cs typeface="Arial" panose="020B0604020202020204" pitchFamily="34" charset="0"/>
              </a:rPr>
              <a:t>بورصة نيويورك.</a:t>
            </a:r>
            <a:endParaRPr lang="en-US" sz="2600" dirty="0">
              <a:latin typeface="Calibri" panose="020F0502020204030204" pitchFamily="34" charset="0"/>
              <a:ea typeface="Calibri" panose="020F0502020204030204" pitchFamily="34" charset="0"/>
              <a:cs typeface="Arial" panose="020B0604020202020204" pitchFamily="34" charset="0"/>
            </a:endParaRPr>
          </a:p>
          <a:p>
            <a:pPr algn="just">
              <a:lnSpc>
                <a:spcPct val="160000"/>
              </a:lnSpc>
              <a:buFont typeface="Wingdings" panose="05000000000000000000" pitchFamily="2" charset="2"/>
              <a:buChar char="§"/>
            </a:pPr>
            <a:r>
              <a:rPr lang="ar-SA" sz="2600" dirty="0" smtClean="0">
                <a:latin typeface="Calibri" panose="020F0502020204030204" pitchFamily="34" charset="0"/>
                <a:ea typeface="Calibri" panose="020F0502020204030204" pitchFamily="34" charset="0"/>
                <a:cs typeface="Arial" panose="020B0604020202020204" pitchFamily="34" charset="0"/>
              </a:rPr>
              <a:t>ستاندرد اند بور </a:t>
            </a:r>
            <a:r>
              <a:rPr lang="en-US" sz="2600" dirty="0">
                <a:latin typeface="Times New Roman" panose="02020603050405020304" pitchFamily="18" charset="0"/>
                <a:ea typeface="Calibri" panose="020F0502020204030204" pitchFamily="34" charset="0"/>
                <a:cs typeface="Times New Roman" panose="02020603050405020304" pitchFamily="18" charset="0"/>
              </a:rPr>
              <a:t>S&amp;P</a:t>
            </a:r>
            <a:r>
              <a:rPr lang="ar-SA" sz="2600" dirty="0" smtClean="0">
                <a:latin typeface="Calibri" panose="020F0502020204030204" pitchFamily="34" charset="0"/>
                <a:ea typeface="Calibri" panose="020F0502020204030204" pitchFamily="34" charset="0"/>
                <a:cs typeface="Arial" panose="020B0604020202020204" pitchFamily="34" charset="0"/>
              </a:rPr>
              <a:t> </a:t>
            </a:r>
            <a:r>
              <a:rPr lang="ar-SA" sz="2600" dirty="0">
                <a:latin typeface="Calibri" panose="020F0502020204030204" pitchFamily="34" charset="0"/>
                <a:ea typeface="Calibri" panose="020F0502020204030204" pitchFamily="34" charset="0"/>
                <a:cs typeface="Arial" panose="020B0604020202020204" pitchFamily="34" charset="0"/>
              </a:rPr>
              <a:t>: يحتوي على 500 ورقة مالية تمثل 80% من القيمة </a:t>
            </a:r>
            <a:r>
              <a:rPr lang="ar-SA" sz="2600" dirty="0" smtClean="0">
                <a:latin typeface="Calibri" panose="020F0502020204030204" pitchFamily="34" charset="0"/>
                <a:ea typeface="Calibri" panose="020F0502020204030204" pitchFamily="34" charset="0"/>
                <a:cs typeface="Arial" panose="020B0604020202020204" pitchFamily="34" charset="0"/>
              </a:rPr>
              <a:t>السوقية </a:t>
            </a:r>
            <a:r>
              <a:rPr lang="ar-SA" sz="2600" dirty="0">
                <a:latin typeface="Calibri" panose="020F0502020204030204" pitchFamily="34" charset="0"/>
                <a:ea typeface="Calibri" panose="020F0502020204030204" pitchFamily="34" charset="0"/>
                <a:cs typeface="Arial" panose="020B0604020202020204" pitchFamily="34" charset="0"/>
              </a:rPr>
              <a:t>للأسهم المتداولة في بورصة نيويورك.</a:t>
            </a:r>
            <a:endParaRPr lang="en-US" sz="2600" dirty="0">
              <a:latin typeface="Calibri" panose="020F0502020204030204" pitchFamily="34" charset="0"/>
              <a:ea typeface="Calibri" panose="020F0502020204030204" pitchFamily="34" charset="0"/>
              <a:cs typeface="Arial" panose="020B0604020202020204" pitchFamily="34" charset="0"/>
            </a:endParaRPr>
          </a:p>
          <a:p>
            <a:pPr algn="just">
              <a:lnSpc>
                <a:spcPct val="160000"/>
              </a:lnSpc>
              <a:buFont typeface="Wingdings" panose="05000000000000000000" pitchFamily="2" charset="2"/>
              <a:buChar char="§"/>
            </a:pPr>
            <a:r>
              <a:rPr lang="ar-SA" sz="2600" dirty="0" smtClean="0">
                <a:latin typeface="Calibri" panose="020F0502020204030204" pitchFamily="34" charset="0"/>
                <a:ea typeface="Calibri" panose="020F0502020204030204" pitchFamily="34" charset="0"/>
                <a:cs typeface="Arial" panose="020B0604020202020204" pitchFamily="34" charset="0"/>
              </a:rPr>
              <a:t>انجلترا </a:t>
            </a:r>
            <a:r>
              <a:rPr lang="en-US" sz="2600" dirty="0">
                <a:latin typeface="Times New Roman" panose="02020603050405020304" pitchFamily="18" charset="0"/>
                <a:ea typeface="Calibri" panose="020F0502020204030204" pitchFamily="34" charset="0"/>
                <a:cs typeface="Times New Roman" panose="02020603050405020304" pitchFamily="18" charset="0"/>
              </a:rPr>
              <a:t>FT-30</a:t>
            </a:r>
            <a:r>
              <a:rPr lang="ar-SA" sz="2600" dirty="0" smtClean="0">
                <a:latin typeface="Calibri" panose="020F0502020204030204" pitchFamily="34" charset="0"/>
                <a:ea typeface="Calibri" panose="020F0502020204030204" pitchFamily="34" charset="0"/>
                <a:cs typeface="Arial" panose="020B0604020202020204" pitchFamily="34" charset="0"/>
              </a:rPr>
              <a:t>: </a:t>
            </a:r>
            <a:r>
              <a:rPr lang="ar-SA" sz="2600" dirty="0">
                <a:latin typeface="Calibri" panose="020F0502020204030204" pitchFamily="34" charset="0"/>
                <a:ea typeface="Calibri" panose="020F0502020204030204" pitchFamily="34" charset="0"/>
                <a:cs typeface="Arial" panose="020B0604020202020204" pitchFamily="34" charset="0"/>
              </a:rPr>
              <a:t>يجمع هذا المؤشر ثلاثين من الاوراق المالية الاكثر أهمية في بورصة لندن.</a:t>
            </a:r>
            <a:endParaRPr lang="en-US" sz="2600" dirty="0">
              <a:latin typeface="Calibri" panose="020F0502020204030204" pitchFamily="34" charset="0"/>
              <a:ea typeface="Calibri" panose="020F0502020204030204" pitchFamily="34" charset="0"/>
              <a:cs typeface="Arial" panose="020B0604020202020204" pitchFamily="34" charset="0"/>
            </a:endParaRPr>
          </a:p>
          <a:p>
            <a:endParaRPr lang="ar-SA" dirty="0"/>
          </a:p>
        </p:txBody>
      </p:sp>
    </p:spTree>
    <p:extLst>
      <p:ext uri="{BB962C8B-B14F-4D97-AF65-F5344CB8AC3E}">
        <p14:creationId xmlns:p14="http://schemas.microsoft.com/office/powerpoint/2010/main" val="38059542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1556792"/>
            <a:ext cx="7704856" cy="4680520"/>
          </a:xfrm>
        </p:spPr>
        <p:txBody>
          <a:bodyPr>
            <a:normAutofit/>
          </a:bodyPr>
          <a:lstStyle/>
          <a:p>
            <a:pPr marL="0" lvl="0" indent="0" algn="just">
              <a:lnSpc>
                <a:spcPct val="120000"/>
              </a:lnSpc>
              <a:buSzPts val="1400"/>
              <a:buNone/>
            </a:pPr>
            <a:r>
              <a:rPr lang="ar-SA" dirty="0" smtClean="0">
                <a:latin typeface="Calibri"/>
                <a:ea typeface="Calibri"/>
                <a:cs typeface="Arial"/>
              </a:rPr>
              <a:t>على سبيل المثال...</a:t>
            </a:r>
          </a:p>
          <a:p>
            <a:pPr marL="457200" lvl="0" indent="-457200" algn="just">
              <a:lnSpc>
                <a:spcPct val="120000"/>
              </a:lnSpc>
              <a:buSzPts val="1400"/>
              <a:buFont typeface="Arial" panose="020B0604020202020204" pitchFamily="34" charset="0"/>
              <a:buChar char="•"/>
            </a:pPr>
            <a:r>
              <a:rPr lang="ar-SA" dirty="0" smtClean="0">
                <a:latin typeface="Calibri"/>
                <a:ea typeface="Calibri"/>
                <a:cs typeface="Arial"/>
              </a:rPr>
              <a:t>مؤشر </a:t>
            </a:r>
            <a:r>
              <a:rPr lang="ar-SA" dirty="0">
                <a:latin typeface="Calibri"/>
                <a:ea typeface="Calibri"/>
                <a:cs typeface="Arial"/>
              </a:rPr>
              <a:t>سوق المال في دولة معينة أحد المتغيرات الرئيسية التي تنظر لها المؤسسات الاقتصادية الدولية مثل صندوق النقد الدولي والبنك الدولي عند تقرير سياسة معينة او اجراء مفاوضات اقتصادية مع تلك الدولة.</a:t>
            </a:r>
            <a:endParaRPr lang="en-US" dirty="0">
              <a:latin typeface="Calibri"/>
              <a:ea typeface="Calibri"/>
              <a:cs typeface="Arial"/>
            </a:endParaRPr>
          </a:p>
          <a:p>
            <a:pPr marL="457200" lvl="0" indent="-457200" algn="just">
              <a:lnSpc>
                <a:spcPct val="120000"/>
              </a:lnSpc>
              <a:buSzPts val="1400"/>
              <a:buFont typeface="Arial" panose="020B0604020202020204" pitchFamily="34" charset="0"/>
              <a:buChar char="•"/>
            </a:pPr>
            <a:r>
              <a:rPr lang="ar-SA" dirty="0">
                <a:latin typeface="Calibri"/>
                <a:ea typeface="Calibri"/>
                <a:cs typeface="Arial"/>
              </a:rPr>
              <a:t>قرارات تغيير سعر الفائدة البنكية تتخذ بعد الاخذ في الاعتبار الآثار المحتلمة على السوق.</a:t>
            </a:r>
            <a:endParaRPr lang="en-US" dirty="0">
              <a:latin typeface="Calibri"/>
              <a:ea typeface="Calibri"/>
              <a:cs typeface="Arial"/>
            </a:endParaRPr>
          </a:p>
          <a:p>
            <a:pPr marL="457200" lvl="0" indent="-457200" algn="just">
              <a:lnSpc>
                <a:spcPct val="120000"/>
              </a:lnSpc>
              <a:buSzPts val="1400"/>
              <a:buFont typeface="Arial" panose="020B0604020202020204" pitchFamily="34" charset="0"/>
              <a:buChar char="•"/>
            </a:pPr>
            <a:r>
              <a:rPr lang="ar-SA" dirty="0">
                <a:latin typeface="Calibri"/>
                <a:ea typeface="Calibri"/>
                <a:cs typeface="Arial"/>
              </a:rPr>
              <a:t>اسواق السلع الاخرى مثل البترول والذهب والعقارات تراقب حركة مؤشرات اسواق المال للتأثير المتوقع على تلك السلع.</a:t>
            </a:r>
            <a:endParaRPr lang="en-US" dirty="0">
              <a:latin typeface="Calibri"/>
              <a:ea typeface="Calibri"/>
              <a:cs typeface="Arial"/>
            </a:endParaRPr>
          </a:p>
          <a:p>
            <a:endParaRPr lang="ar-SA" dirty="0"/>
          </a:p>
        </p:txBody>
      </p:sp>
    </p:spTree>
    <p:extLst>
      <p:ext uri="{BB962C8B-B14F-4D97-AF65-F5344CB8AC3E}">
        <p14:creationId xmlns:p14="http://schemas.microsoft.com/office/powerpoint/2010/main" val="21684407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908720"/>
            <a:ext cx="7704856" cy="5328592"/>
          </a:xfrm>
        </p:spPr>
        <p:txBody>
          <a:bodyPr>
            <a:noAutofit/>
          </a:bodyPr>
          <a:lstStyle/>
          <a:p>
            <a:pPr marL="68580" indent="0" algn="just">
              <a:lnSpc>
                <a:spcPct val="110000"/>
              </a:lnSpc>
              <a:buNone/>
            </a:pPr>
            <a:r>
              <a:rPr lang="ar-SA" b="1" dirty="0" smtClean="0">
                <a:latin typeface="Calibri"/>
                <a:ea typeface="Calibri"/>
                <a:cs typeface="Arial"/>
              </a:rPr>
              <a:t>3- </a:t>
            </a:r>
            <a:r>
              <a:rPr lang="ar-SA" b="1" dirty="0">
                <a:latin typeface="Calibri"/>
                <a:ea typeface="Calibri"/>
                <a:cs typeface="Arial"/>
              </a:rPr>
              <a:t>التعرف على اتجاه السوق وقتياً : </a:t>
            </a:r>
            <a:endParaRPr lang="en-US" b="1" dirty="0">
              <a:latin typeface="Calibri"/>
              <a:ea typeface="Calibri"/>
              <a:cs typeface="Arial"/>
            </a:endParaRPr>
          </a:p>
          <a:p>
            <a:pPr marL="68580" indent="0" algn="just">
              <a:lnSpc>
                <a:spcPct val="110000"/>
              </a:lnSpc>
              <a:buNone/>
            </a:pPr>
            <a:r>
              <a:rPr lang="ar-SA" dirty="0">
                <a:latin typeface="Calibri"/>
                <a:ea typeface="Calibri"/>
                <a:cs typeface="Arial"/>
              </a:rPr>
              <a:t>أي مراقب في السوق يستطيع أن يراقب حركة السوق بصورة فورية اثناء جلسة التداول للوقوف على اتجاه السوق من خلال المؤشر لمعرفة اتجاهات السوق الحالية.</a:t>
            </a:r>
            <a:endParaRPr lang="en-US" dirty="0">
              <a:latin typeface="Calibri"/>
              <a:ea typeface="Calibri"/>
              <a:cs typeface="Arial"/>
            </a:endParaRPr>
          </a:p>
          <a:p>
            <a:pPr marL="68580" indent="0" algn="just">
              <a:lnSpc>
                <a:spcPct val="110000"/>
              </a:lnSpc>
              <a:buNone/>
            </a:pPr>
            <a:r>
              <a:rPr lang="ar-SA" b="1" dirty="0">
                <a:latin typeface="Calibri"/>
                <a:ea typeface="Calibri"/>
                <a:cs typeface="Arial"/>
              </a:rPr>
              <a:t>4- التعرف على اتجاه السوق دورياً :</a:t>
            </a:r>
            <a:endParaRPr lang="en-US" b="1" dirty="0">
              <a:latin typeface="Calibri"/>
              <a:ea typeface="Calibri"/>
              <a:cs typeface="Arial"/>
            </a:endParaRPr>
          </a:p>
          <a:p>
            <a:pPr marL="68580" indent="0" algn="just">
              <a:lnSpc>
                <a:spcPct val="110000"/>
              </a:lnSpc>
              <a:buNone/>
            </a:pPr>
            <a:r>
              <a:rPr lang="ar-SA" dirty="0">
                <a:latin typeface="Calibri"/>
                <a:ea typeface="Calibri"/>
                <a:cs typeface="Arial"/>
              </a:rPr>
              <a:t>يمكن ان يتبع حركة المؤشر دورياً (شهر، اسبوع، او اكثر) للتعرف على </a:t>
            </a:r>
            <a:r>
              <a:rPr lang="ar-SA" dirty="0">
                <a:latin typeface="Arial" panose="020B0604020202020204" pitchFamily="34" charset="0"/>
                <a:ea typeface="Calibri"/>
                <a:cs typeface="Arial" panose="020B0604020202020204" pitchFamily="34" charset="0"/>
              </a:rPr>
              <a:t>اتجاه السوق خلال الفترة المحددة.</a:t>
            </a:r>
            <a:endParaRPr lang="en-US" dirty="0">
              <a:latin typeface="Arial" panose="020B0604020202020204" pitchFamily="34" charset="0"/>
              <a:ea typeface="Calibri"/>
              <a:cs typeface="Arial" panose="020B0604020202020204" pitchFamily="34" charset="0"/>
            </a:endParaRPr>
          </a:p>
          <a:p>
            <a:pPr marL="68580" indent="0">
              <a:lnSpc>
                <a:spcPct val="110000"/>
              </a:lnSpc>
              <a:buNone/>
            </a:pPr>
            <a:r>
              <a:rPr lang="ar-SA" b="1" dirty="0" smtClean="0">
                <a:latin typeface="Arial" panose="020B0604020202020204" pitchFamily="34" charset="0"/>
                <a:cs typeface="Arial" panose="020B0604020202020204" pitchFamily="34" charset="0"/>
              </a:rPr>
              <a:t>5- </a:t>
            </a:r>
            <a:r>
              <a:rPr lang="ar-SA" b="1" dirty="0">
                <a:latin typeface="Arial" panose="020B0604020202020204" pitchFamily="34" charset="0"/>
                <a:cs typeface="Arial" panose="020B0604020202020204" pitchFamily="34" charset="0"/>
              </a:rPr>
              <a:t>حساب العائد السوقي الدوري : </a:t>
            </a:r>
            <a:endParaRPr lang="en-US" b="1" dirty="0">
              <a:latin typeface="Arial" panose="020B0604020202020204" pitchFamily="34" charset="0"/>
              <a:cs typeface="Arial" panose="020B0604020202020204" pitchFamily="34" charset="0"/>
            </a:endParaRPr>
          </a:p>
          <a:p>
            <a:pPr marL="68580" lvl="0" indent="0">
              <a:lnSpc>
                <a:spcPct val="110000"/>
              </a:lnSpc>
              <a:buNone/>
            </a:pPr>
            <a:r>
              <a:rPr lang="ar-SA" dirty="0">
                <a:latin typeface="Arial" panose="020B0604020202020204" pitchFamily="34" charset="0"/>
                <a:cs typeface="Arial" panose="020B0604020202020204" pitchFamily="34" charset="0"/>
              </a:rPr>
              <a:t>المؤشر يساعد في حساب العائد الدوري للسوق بحساب الفرق بين قيمة المؤشر في تاريخ نهاية الفترة المجددة وقيمته عند بدايتها.</a:t>
            </a:r>
            <a:endParaRPr lang="en-US" dirty="0">
              <a:latin typeface="Arial" panose="020B0604020202020204" pitchFamily="34" charset="0"/>
              <a:cs typeface="Arial" panose="020B0604020202020204" pitchFamily="34" charset="0"/>
            </a:endParaRPr>
          </a:p>
          <a:p>
            <a:pPr marL="68580" lvl="0" indent="0">
              <a:lnSpc>
                <a:spcPct val="110000"/>
              </a:lnSpc>
              <a:buNone/>
            </a:pPr>
            <a:r>
              <a:rPr lang="ar-SA" dirty="0">
                <a:latin typeface="Arial" panose="020B0604020202020204" pitchFamily="34" charset="0"/>
                <a:cs typeface="Arial" panose="020B0604020202020204" pitchFamily="34" charset="0"/>
              </a:rPr>
              <a:t>يمكن تحول العائد الى معدل عن طريق القسمة العائد على رقم المؤشر في بداية الفترة</a:t>
            </a:r>
            <a:r>
              <a:rPr lang="ar-SA"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03182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268760"/>
            <a:ext cx="6984892" cy="4563869"/>
          </a:xfrm>
        </p:spPr>
        <p:txBody>
          <a:bodyPr>
            <a:normAutofit/>
          </a:bodyPr>
          <a:lstStyle/>
          <a:p>
            <a:pPr marL="68580" indent="0" algn="just">
              <a:buNone/>
            </a:pPr>
            <a:r>
              <a:rPr lang="ar-SA" sz="2600" b="1" dirty="0" smtClean="0">
                <a:latin typeface="Calibri"/>
                <a:ea typeface="Calibri"/>
                <a:cs typeface="Arial"/>
              </a:rPr>
              <a:t>6- </a:t>
            </a:r>
            <a:r>
              <a:rPr lang="ar-SA" sz="2600" b="1" dirty="0">
                <a:latin typeface="Calibri"/>
                <a:ea typeface="Calibri"/>
                <a:cs typeface="Arial"/>
              </a:rPr>
              <a:t>تقدير </a:t>
            </a:r>
            <a:r>
              <a:rPr lang="ar-SA" sz="2600" b="1" dirty="0" smtClean="0">
                <a:latin typeface="Calibri"/>
                <a:ea typeface="Calibri"/>
                <a:cs typeface="Arial"/>
              </a:rPr>
              <a:t>المخاطر </a:t>
            </a:r>
            <a:r>
              <a:rPr lang="ar-SA" sz="2600" b="1" dirty="0">
                <a:latin typeface="Calibri"/>
                <a:ea typeface="Calibri"/>
                <a:cs typeface="Arial"/>
              </a:rPr>
              <a:t>المنتظمة للسوق : </a:t>
            </a:r>
            <a:endParaRPr lang="en-US" sz="2600" b="1" dirty="0">
              <a:latin typeface="Calibri"/>
              <a:ea typeface="Calibri"/>
              <a:cs typeface="Arial"/>
            </a:endParaRPr>
          </a:p>
          <a:p>
            <a:pPr marL="68580" indent="0" algn="just">
              <a:buNone/>
            </a:pPr>
            <a:r>
              <a:rPr lang="ar-SA" sz="2600" dirty="0">
                <a:latin typeface="Calibri"/>
                <a:ea typeface="Calibri"/>
                <a:cs typeface="Arial"/>
              </a:rPr>
              <a:t>التغيير في العائد الدوري للسوق خلال مدى زمني محدد يمكن من حساب الخطر المنتظم لمعدل عائد السوق وذلك باحتساب الانحراف المعياري الاحصائي للعوائد في التواريخ التي يضمها المدى الزمني المحدد.</a:t>
            </a:r>
            <a:endParaRPr lang="en-US" sz="2600" dirty="0">
              <a:latin typeface="Calibri"/>
              <a:ea typeface="Calibri"/>
              <a:cs typeface="Arial"/>
            </a:endParaRPr>
          </a:p>
          <a:p>
            <a:pPr marL="68580" indent="0" algn="just">
              <a:buNone/>
            </a:pPr>
            <a:r>
              <a:rPr lang="ar-SA" sz="2600" b="1" dirty="0">
                <a:latin typeface="Calibri"/>
                <a:ea typeface="Calibri"/>
                <a:cs typeface="Arial"/>
              </a:rPr>
              <a:t>7- تقييم اداء القطاعات مكونة للسوق : </a:t>
            </a:r>
            <a:endParaRPr lang="en-US" sz="2600" b="1" dirty="0">
              <a:latin typeface="Calibri"/>
              <a:ea typeface="Calibri"/>
              <a:cs typeface="Arial"/>
            </a:endParaRPr>
          </a:p>
          <a:p>
            <a:pPr marL="68580" indent="0">
              <a:buNone/>
            </a:pPr>
            <a:r>
              <a:rPr lang="ar-SA" sz="2600" dirty="0">
                <a:latin typeface="Calibri"/>
                <a:ea typeface="Calibri"/>
                <a:cs typeface="Arial"/>
              </a:rPr>
              <a:t>يمكن الحكم على اداء قطاع معين اذا ما تمت مقارنة مؤشر ذلك القطاع بمؤشر السوق ككل</a:t>
            </a:r>
            <a:endParaRPr lang="ar-SA" sz="2600" dirty="0"/>
          </a:p>
        </p:txBody>
      </p:sp>
    </p:spTree>
    <p:extLst>
      <p:ext uri="{BB962C8B-B14F-4D97-AF65-F5344CB8AC3E}">
        <p14:creationId xmlns:p14="http://schemas.microsoft.com/office/powerpoint/2010/main" val="28877072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1469</TotalTime>
  <Words>4260</Words>
  <Application>Microsoft Office PowerPoint</Application>
  <PresentationFormat>عرض على الشاشة (3:4)‏</PresentationFormat>
  <Paragraphs>520</Paragraphs>
  <Slides>60</Slides>
  <Notes>56</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60</vt:i4>
      </vt:variant>
    </vt:vector>
  </HeadingPairs>
  <TitlesOfParts>
    <vt:vector size="68" baseType="lpstr">
      <vt:lpstr>Arial</vt:lpstr>
      <vt:lpstr>Calibri</vt:lpstr>
      <vt:lpstr>Century Gothic</vt:lpstr>
      <vt:lpstr>Tahoma</vt:lpstr>
      <vt:lpstr>Times New Roman</vt:lpstr>
      <vt:lpstr>Wingdings</vt:lpstr>
      <vt:lpstr>Wingdings 2</vt:lpstr>
      <vt:lpstr>Austin</vt:lpstr>
      <vt:lpstr>التحليل المالي (نظرة محاسبية) د. محمد السهلي</vt:lpstr>
      <vt:lpstr>محتوى الفصل : </vt:lpstr>
      <vt:lpstr>1- مفهوم المؤشر وخصائصه وأهميته</vt:lpstr>
      <vt:lpstr>1-2 خصائص المؤشر :</vt:lpstr>
      <vt:lpstr>عرض تقديمي في PowerPoint</vt:lpstr>
      <vt:lpstr>1-3 أهمية احتساب المؤشرات: </vt:lpstr>
      <vt:lpstr>عرض تقديمي في PowerPoint</vt:lpstr>
      <vt:lpstr>عرض تقديمي في PowerPoint</vt:lpstr>
      <vt:lpstr>عرض تقديمي في PowerPoint</vt:lpstr>
      <vt:lpstr>عرض تقديمي في PowerPoint</vt:lpstr>
      <vt:lpstr>عرض تقديمي في PowerPoint</vt:lpstr>
      <vt:lpstr>2- منهجية حساب مؤشر: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القاسم : </vt:lpstr>
      <vt:lpstr>لحساب المؤشر اعتمادا على فكرة المتوسط وباستخدام القاسم نتبع الخطوات التالية:</vt:lpstr>
      <vt:lpstr>تحديد القاسم : </vt:lpstr>
      <vt:lpstr>مثال 3 :</vt:lpstr>
      <vt:lpstr>عرض تقديمي في PowerPoint</vt:lpstr>
      <vt:lpstr>هل تختلف طريقة حساب المؤشر باستخدام القاسم عن طريقة حساب المؤشر باستخدام المتوسط المرجح بالكميات ؟</vt:lpstr>
      <vt:lpstr>التعديلات التي تجري على المؤشر : </vt:lpstr>
      <vt:lpstr>اولاً : تغيير عدد الشركات</vt:lpstr>
      <vt:lpstr>اليوم التالي</vt:lpstr>
      <vt:lpstr>مثال (4): نفس بيانات المثال السابق بالفرضيات التالية : </vt:lpstr>
      <vt:lpstr>المطلوب: أ- حساب القاسم الجديد.  ب- حساب المؤشر يوم الثلاثاء وحساب التغير في المؤشر.</vt:lpstr>
      <vt:lpstr>عرض تقديمي في PowerPoint</vt:lpstr>
      <vt:lpstr>ثانياً: تغيير كمية الأسهم</vt:lpstr>
      <vt:lpstr>1- طريقة القيمة الرأسمالية</vt:lpstr>
      <vt:lpstr>2- طريقة السعر</vt:lpstr>
      <vt:lpstr>مثال: نفترض أن الشركة أ في المثال السابق قد ضاعفت رأسمالها، مع بقاء البيانات الأخرى كما هي</vt:lpstr>
      <vt:lpstr>أولا: في حالة زيادة اسهم الشركة بتوزيع أسهم منحة:</vt:lpstr>
      <vt:lpstr>ثانيا: حالة إصدار أسهم بسعر يقل عن سعر السوق  15 ريال/للسهم:</vt:lpstr>
      <vt:lpstr> # معظم المؤسسات المعنية بحساب المؤشرات تستخدم طريقة السعر المباشر ولكن في حالات معينة مثل حالات التوزيع المركبة ( توزيع 2 سهم لكل ثلاثة أسهم) لا بد من استخدام طريقة القيمة الرأسمالية.</vt:lpstr>
      <vt:lpstr>عرض تقديمي في PowerPoint</vt:lpstr>
      <vt:lpstr>عرض تقديمي في PowerPoint</vt:lpstr>
      <vt:lpstr>عرض تقديمي في PowerPoint</vt:lpstr>
      <vt:lpstr>عرض تقديمي في PowerPoint</vt:lpstr>
      <vt:lpstr>مداخل الترجيح (الوزن) :</vt:lpstr>
      <vt:lpstr>ويوجد لحساب مؤشر السوق اربعة اساليب / مداخل شائعة الاستخدام:</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3- حساب المؤشر بعينة من الشركات : </vt:lpstr>
      <vt:lpstr>أسس الدخول في العينة وشروطه:</vt:lpstr>
      <vt:lpstr>عرض تقديمي في PowerPoint</vt:lpstr>
      <vt:lpstr>عرض تقديمي في PowerPoint</vt:lpstr>
      <vt:lpstr>شروط استبعاد الشركات : </vt:lpstr>
      <vt:lpstr>المؤشرات وفقاً للتداول الحر : </vt:lpstr>
      <vt:lpstr>مراجعة المؤشر دورياً :</vt:lpstr>
      <vt:lpstr>عرض تقديمي في PowerPoint</vt:lpstr>
      <vt:lpstr>المؤشرات المالية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التحليل المالي (نظرة محاسبية) د. محمد السهلي</dc:title>
  <dc:creator>acer</dc:creator>
  <cp:lastModifiedBy>Noura A Almadi</cp:lastModifiedBy>
  <cp:revision>84</cp:revision>
  <dcterms:created xsi:type="dcterms:W3CDTF">2014-02-24T00:58:33Z</dcterms:created>
  <dcterms:modified xsi:type="dcterms:W3CDTF">2014-10-19T04:54:33Z</dcterms:modified>
</cp:coreProperties>
</file>