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notesMasterIdLst>
    <p:notesMasterId r:id="rId31"/>
  </p:notesMasterIdLst>
  <p:handoutMasterIdLst>
    <p:handoutMasterId r:id="rId32"/>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Lst>
  <p:sldSz cx="9144000" cy="6858000" type="screen4x3"/>
  <p:notesSz cx="9906000" cy="67691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DA37D80-6434-44D0-A028-1B22A696006F}" styleName="نمط فاتح 3 - تمييز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8" d="100"/>
          <a:sy n="68" d="100"/>
        </p:scale>
        <p:origin x="408"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5613400" y="0"/>
            <a:ext cx="4292600" cy="339631"/>
          </a:xfrm>
          <a:prstGeom prst="rect">
            <a:avLst/>
          </a:prstGeom>
        </p:spPr>
        <p:txBody>
          <a:bodyPr vert="horz" lIns="91440" tIns="45720" rIns="91440" bIns="45720" rtlCol="1"/>
          <a:lstStyle>
            <a:lvl1pPr algn="r">
              <a:defRPr sz="1200"/>
            </a:lvl1pPr>
          </a:lstStyle>
          <a:p>
            <a:endParaRPr lang="ar-SA"/>
          </a:p>
        </p:txBody>
      </p:sp>
      <p:sp>
        <p:nvSpPr>
          <p:cNvPr id="3" name="عنصر نائب للتاريخ 2"/>
          <p:cNvSpPr>
            <a:spLocks noGrp="1"/>
          </p:cNvSpPr>
          <p:nvPr>
            <p:ph type="dt" sz="quarter" idx="1"/>
          </p:nvPr>
        </p:nvSpPr>
        <p:spPr>
          <a:xfrm>
            <a:off x="2293" y="0"/>
            <a:ext cx="4292600" cy="339631"/>
          </a:xfrm>
          <a:prstGeom prst="rect">
            <a:avLst/>
          </a:prstGeom>
        </p:spPr>
        <p:txBody>
          <a:bodyPr vert="horz" lIns="91440" tIns="45720" rIns="91440" bIns="45720" rtlCol="1"/>
          <a:lstStyle>
            <a:lvl1pPr algn="l">
              <a:defRPr sz="1200"/>
            </a:lvl1pPr>
          </a:lstStyle>
          <a:p>
            <a:fld id="{AFF40E89-2CEA-4791-B2F2-847813F833F7}" type="datetimeFigureOut">
              <a:rPr lang="ar-SA" smtClean="0"/>
              <a:t>05/07/35</a:t>
            </a:fld>
            <a:endParaRPr lang="ar-SA"/>
          </a:p>
        </p:txBody>
      </p:sp>
      <p:sp>
        <p:nvSpPr>
          <p:cNvPr id="4" name="عنصر نائب للتذييل 3"/>
          <p:cNvSpPr>
            <a:spLocks noGrp="1"/>
          </p:cNvSpPr>
          <p:nvPr>
            <p:ph type="ftr" sz="quarter" idx="2"/>
          </p:nvPr>
        </p:nvSpPr>
        <p:spPr>
          <a:xfrm>
            <a:off x="5613400" y="6429470"/>
            <a:ext cx="4292600" cy="339630"/>
          </a:xfrm>
          <a:prstGeom prst="rect">
            <a:avLst/>
          </a:prstGeom>
        </p:spPr>
        <p:txBody>
          <a:bodyPr vert="horz" lIns="91440" tIns="45720" rIns="91440" bIns="45720" rtlCol="1" anchor="b"/>
          <a:lstStyle>
            <a:lvl1pPr algn="r">
              <a:defRPr sz="1200"/>
            </a:lvl1pPr>
          </a:lstStyle>
          <a:p>
            <a:endParaRPr lang="ar-SA"/>
          </a:p>
        </p:txBody>
      </p:sp>
      <p:sp>
        <p:nvSpPr>
          <p:cNvPr id="5" name="عنصر نائب لرقم الشريحة 4"/>
          <p:cNvSpPr>
            <a:spLocks noGrp="1"/>
          </p:cNvSpPr>
          <p:nvPr>
            <p:ph type="sldNum" sz="quarter" idx="3"/>
          </p:nvPr>
        </p:nvSpPr>
        <p:spPr>
          <a:xfrm>
            <a:off x="2293" y="6429470"/>
            <a:ext cx="4292600" cy="339630"/>
          </a:xfrm>
          <a:prstGeom prst="rect">
            <a:avLst/>
          </a:prstGeom>
        </p:spPr>
        <p:txBody>
          <a:bodyPr vert="horz" lIns="91440" tIns="45720" rIns="91440" bIns="45720" rtlCol="1" anchor="b"/>
          <a:lstStyle>
            <a:lvl1pPr algn="l">
              <a:defRPr sz="1200"/>
            </a:lvl1pPr>
          </a:lstStyle>
          <a:p>
            <a:fld id="{42CD3CFB-BE22-4FAC-BD4E-0D0248D2ABE9}" type="slidenum">
              <a:rPr lang="ar-SA" smtClean="0"/>
              <a:t>‹#›</a:t>
            </a:fld>
            <a:endParaRPr lang="ar-SA"/>
          </a:p>
        </p:txBody>
      </p:sp>
    </p:spTree>
    <p:extLst>
      <p:ext uri="{BB962C8B-B14F-4D97-AF65-F5344CB8AC3E}">
        <p14:creationId xmlns:p14="http://schemas.microsoft.com/office/powerpoint/2010/main" val="378596634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5613400" y="0"/>
            <a:ext cx="4292600" cy="338455"/>
          </a:xfrm>
          <a:prstGeom prst="rect">
            <a:avLst/>
          </a:prstGeom>
        </p:spPr>
        <p:txBody>
          <a:bodyPr vert="horz" lIns="91440" tIns="45720" rIns="91440" bIns="45720" rtlCol="1"/>
          <a:lstStyle>
            <a:lvl1pPr algn="r">
              <a:defRPr sz="1200"/>
            </a:lvl1pPr>
          </a:lstStyle>
          <a:p>
            <a:endParaRPr lang="ar-SA"/>
          </a:p>
        </p:txBody>
      </p:sp>
      <p:sp>
        <p:nvSpPr>
          <p:cNvPr id="3" name="Date Placeholder 2"/>
          <p:cNvSpPr>
            <a:spLocks noGrp="1"/>
          </p:cNvSpPr>
          <p:nvPr>
            <p:ph type="dt" idx="1"/>
          </p:nvPr>
        </p:nvSpPr>
        <p:spPr>
          <a:xfrm>
            <a:off x="2293" y="0"/>
            <a:ext cx="4292600" cy="338455"/>
          </a:xfrm>
          <a:prstGeom prst="rect">
            <a:avLst/>
          </a:prstGeom>
        </p:spPr>
        <p:txBody>
          <a:bodyPr vert="horz" lIns="91440" tIns="45720" rIns="91440" bIns="45720" rtlCol="1"/>
          <a:lstStyle>
            <a:lvl1pPr algn="l">
              <a:defRPr sz="1200"/>
            </a:lvl1pPr>
          </a:lstStyle>
          <a:p>
            <a:fld id="{9724F202-1E18-43D1-BED3-1ADB150BC569}" type="datetimeFigureOut">
              <a:rPr lang="ar-SA" smtClean="0"/>
              <a:t>05/07/35</a:t>
            </a:fld>
            <a:endParaRPr lang="ar-SA"/>
          </a:p>
        </p:txBody>
      </p:sp>
      <p:sp>
        <p:nvSpPr>
          <p:cNvPr id="4" name="Slide Image Placeholder 3"/>
          <p:cNvSpPr>
            <a:spLocks noGrp="1" noRot="1" noChangeAspect="1"/>
          </p:cNvSpPr>
          <p:nvPr>
            <p:ph type="sldImg" idx="2"/>
          </p:nvPr>
        </p:nvSpPr>
        <p:spPr>
          <a:xfrm>
            <a:off x="3260725" y="508000"/>
            <a:ext cx="3384550" cy="2538413"/>
          </a:xfrm>
          <a:prstGeom prst="rect">
            <a:avLst/>
          </a:prstGeom>
          <a:noFill/>
          <a:ln w="12700">
            <a:solidFill>
              <a:prstClr val="black"/>
            </a:solidFill>
          </a:ln>
        </p:spPr>
        <p:txBody>
          <a:bodyPr vert="horz" lIns="91440" tIns="45720" rIns="91440" bIns="45720" rtlCol="1" anchor="ctr"/>
          <a:lstStyle/>
          <a:p>
            <a:endParaRPr lang="ar-SA"/>
          </a:p>
        </p:txBody>
      </p:sp>
      <p:sp>
        <p:nvSpPr>
          <p:cNvPr id="5" name="Notes Placeholder 4"/>
          <p:cNvSpPr>
            <a:spLocks noGrp="1"/>
          </p:cNvSpPr>
          <p:nvPr>
            <p:ph type="body" sz="quarter" idx="3"/>
          </p:nvPr>
        </p:nvSpPr>
        <p:spPr>
          <a:xfrm>
            <a:off x="990600" y="3215323"/>
            <a:ext cx="7924800" cy="3046095"/>
          </a:xfrm>
          <a:prstGeom prst="rect">
            <a:avLst/>
          </a:prstGeom>
        </p:spPr>
        <p:txBody>
          <a:bodyPr vert="horz" lIns="91440" tIns="45720" rIns="91440" bIns="45720" rtlCol="1"/>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6" name="Footer Placeholder 5"/>
          <p:cNvSpPr>
            <a:spLocks noGrp="1"/>
          </p:cNvSpPr>
          <p:nvPr>
            <p:ph type="ftr" sz="quarter" idx="4"/>
          </p:nvPr>
        </p:nvSpPr>
        <p:spPr>
          <a:xfrm>
            <a:off x="5613400" y="6429470"/>
            <a:ext cx="4292600" cy="338455"/>
          </a:xfrm>
          <a:prstGeom prst="rect">
            <a:avLst/>
          </a:prstGeom>
        </p:spPr>
        <p:txBody>
          <a:bodyPr vert="horz" lIns="91440" tIns="45720" rIns="91440" bIns="45720" rtlCol="1" anchor="b"/>
          <a:lstStyle>
            <a:lvl1pPr algn="r">
              <a:defRPr sz="1200"/>
            </a:lvl1pPr>
          </a:lstStyle>
          <a:p>
            <a:endParaRPr lang="ar-SA"/>
          </a:p>
        </p:txBody>
      </p:sp>
      <p:sp>
        <p:nvSpPr>
          <p:cNvPr id="7" name="Slide Number Placeholder 6"/>
          <p:cNvSpPr>
            <a:spLocks noGrp="1"/>
          </p:cNvSpPr>
          <p:nvPr>
            <p:ph type="sldNum" sz="quarter" idx="5"/>
          </p:nvPr>
        </p:nvSpPr>
        <p:spPr>
          <a:xfrm>
            <a:off x="2293" y="6429470"/>
            <a:ext cx="4292600" cy="338455"/>
          </a:xfrm>
          <a:prstGeom prst="rect">
            <a:avLst/>
          </a:prstGeom>
        </p:spPr>
        <p:txBody>
          <a:bodyPr vert="horz" lIns="91440" tIns="45720" rIns="91440" bIns="45720" rtlCol="1" anchor="b"/>
          <a:lstStyle>
            <a:lvl1pPr algn="l">
              <a:defRPr sz="1200"/>
            </a:lvl1pPr>
          </a:lstStyle>
          <a:p>
            <a:fld id="{5DC72F77-CAEB-4A75-BBBE-526EB75412C9}" type="slidenum">
              <a:rPr lang="ar-SA" smtClean="0"/>
              <a:t>‹#›</a:t>
            </a:fld>
            <a:endParaRPr lang="ar-SA"/>
          </a:p>
        </p:txBody>
      </p:sp>
    </p:spTree>
    <p:extLst>
      <p:ext uri="{BB962C8B-B14F-4D97-AF65-F5344CB8AC3E}">
        <p14:creationId xmlns:p14="http://schemas.microsoft.com/office/powerpoint/2010/main" val="2336733772"/>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A3FD2AAA-BA66-45E0-AB42-4F09CE64BA1A}" type="datetime1">
              <a:rPr lang="ar-SA" smtClean="0"/>
              <a:t>05/07/35</a:t>
            </a:fld>
            <a:endParaRPr lang="ar-SA"/>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ar-SA"/>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167559DD-822D-4478-8616-AFD72B290D3B}" type="slidenum">
              <a:rPr lang="ar-SA" smtClean="0"/>
              <a:t>‹#›</a:t>
            </a:fld>
            <a:endParaRPr lang="ar-SA"/>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1B8B479-2BDF-4B1E-B8D6-712901703443}" type="datetime1">
              <a:rPr lang="ar-SA" smtClean="0"/>
              <a:t>05/07/35</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167559DD-822D-4478-8616-AFD72B290D3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38BFB73-7585-4E87-9536-463E00A24230}" type="datetime1">
              <a:rPr lang="ar-SA" smtClean="0"/>
              <a:t>05/07/35</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167559DD-822D-4478-8616-AFD72B290D3B}"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3035F3B-9CBC-4C92-829E-9B10149EAB14}" type="datetime1">
              <a:rPr lang="ar-SA" smtClean="0"/>
              <a:t>05/07/35</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167559DD-822D-4478-8616-AFD72B290D3B}"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3378933-51FA-406B-B729-652D8A5943C5}" type="datetime1">
              <a:rPr lang="ar-SA" smtClean="0"/>
              <a:t>05/07/35</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167559DD-822D-4478-8616-AFD72B290D3B}"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4547D09C-F25B-4F2E-B0C4-B0079209B89F}" type="datetime1">
              <a:rPr lang="ar-SA" smtClean="0"/>
              <a:t>05/07/35</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167559DD-822D-4478-8616-AFD72B290D3B}" type="slidenum">
              <a:rPr lang="ar-SA" smtClean="0"/>
              <a:t>‹#›</a:t>
            </a:fld>
            <a:endParaRPr lang="ar-SA"/>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7D8D558-6220-4003-8E0D-4A48596E9804}" type="datetime1">
              <a:rPr lang="ar-SA" smtClean="0"/>
              <a:t>05/07/35</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167559DD-822D-4478-8616-AFD72B290D3B}"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671E5C3-2729-472F-93A1-2D14EAEF5C71}" type="datetime1">
              <a:rPr lang="ar-SA" smtClean="0"/>
              <a:t>05/07/35</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167559DD-822D-4478-8616-AFD72B290D3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D87B5DB-F530-45D6-9075-1DB6B6590D2C}" type="datetime1">
              <a:rPr lang="ar-SA" smtClean="0"/>
              <a:t>05/07/35</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167559DD-822D-4478-8616-AFD72B290D3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3A6B6AD3-3E1B-4B6F-AED8-A0DEE8EB7DA9}" type="datetime1">
              <a:rPr lang="ar-SA" smtClean="0"/>
              <a:t>05/07/35</a:t>
            </a:fld>
            <a:endParaRPr lang="ar-SA"/>
          </a:p>
        </p:txBody>
      </p:sp>
      <p:sp>
        <p:nvSpPr>
          <p:cNvPr id="7" name="Slide Number Placeholder 6"/>
          <p:cNvSpPr>
            <a:spLocks noGrp="1"/>
          </p:cNvSpPr>
          <p:nvPr>
            <p:ph type="sldNum" sz="quarter" idx="12"/>
          </p:nvPr>
        </p:nvSpPr>
        <p:spPr/>
        <p:txBody>
          <a:bodyPr/>
          <a:lstStyle/>
          <a:p>
            <a:fld id="{167559DD-822D-4478-8616-AFD72B290D3B}" type="slidenum">
              <a:rPr lang="ar-SA" smtClean="0"/>
              <a:t>‹#›</a:t>
            </a:fld>
            <a:endParaRPr lang="ar-SA"/>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ar-SA"/>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3FC68C8-D435-4E84-970F-2A135A415F7A}" type="datetime1">
              <a:rPr lang="ar-SA" smtClean="0"/>
              <a:t>05/07/35</a:t>
            </a:fld>
            <a:endParaRPr lang="ar-SA"/>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ar-SA"/>
          </a:p>
        </p:txBody>
      </p:sp>
      <p:sp>
        <p:nvSpPr>
          <p:cNvPr id="7" name="Slide Number Placeholder 6"/>
          <p:cNvSpPr>
            <a:spLocks noGrp="1"/>
          </p:cNvSpPr>
          <p:nvPr>
            <p:ph type="sldNum" sz="quarter" idx="12"/>
          </p:nvPr>
        </p:nvSpPr>
        <p:spPr/>
        <p:txBody>
          <a:bodyPr/>
          <a:lstStyle/>
          <a:p>
            <a:fld id="{167559DD-822D-4478-8616-AFD72B290D3B}"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4C76311D-E11A-497F-B1F3-388B8BF09464}" type="datetime1">
              <a:rPr lang="ar-SA" smtClean="0"/>
              <a:t>05/07/35</a:t>
            </a:fld>
            <a:endParaRPr lang="ar-SA"/>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ar-SA"/>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167559DD-822D-4478-8616-AFD72B290D3B}"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1" eaLnBrk="1" latinLnBrk="0" hangingPunct="1">
        <a:spcBef>
          <a:spcPct val="0"/>
        </a:spcBef>
        <a:buNone/>
        <a:defRPr sz="4000" kern="1200">
          <a:solidFill>
            <a:schemeClr val="accent1"/>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274320" algn="r" defTabSz="914400" rtl="1"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r" defTabSz="914400" rtl="1"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r" defTabSz="914400" rtl="1"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r" defTabSz="914400" rtl="1"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r" defTabSz="914400" rtl="1"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ar-SA" sz="3200" b="1" dirty="0">
                <a:solidFill>
                  <a:srgbClr val="727CA3"/>
                </a:solidFill>
                <a:latin typeface="Arial" panose="020B0604020202020204" pitchFamily="34" charset="0"/>
                <a:cs typeface="Arial" panose="020B0604020202020204" pitchFamily="34" charset="0"/>
              </a:rPr>
              <a:t>التحليل المالي</a:t>
            </a:r>
            <a:br>
              <a:rPr lang="ar-SA" sz="3200" b="1" dirty="0">
                <a:solidFill>
                  <a:srgbClr val="727CA3"/>
                </a:solidFill>
                <a:latin typeface="Arial" panose="020B0604020202020204" pitchFamily="34" charset="0"/>
                <a:cs typeface="Arial" panose="020B0604020202020204" pitchFamily="34" charset="0"/>
              </a:rPr>
            </a:br>
            <a:r>
              <a:rPr lang="ar-SA" sz="3200" b="1" dirty="0">
                <a:solidFill>
                  <a:srgbClr val="727CA3"/>
                </a:solidFill>
                <a:latin typeface="Arial" panose="020B0604020202020204" pitchFamily="34" charset="0"/>
                <a:cs typeface="Arial" panose="020B0604020202020204" pitchFamily="34" charset="0"/>
              </a:rPr>
              <a:t>(نظرة محاسبية)</a:t>
            </a:r>
            <a:br>
              <a:rPr lang="ar-SA" sz="3200" b="1" dirty="0">
                <a:solidFill>
                  <a:srgbClr val="727CA3"/>
                </a:solidFill>
                <a:latin typeface="Arial" panose="020B0604020202020204" pitchFamily="34" charset="0"/>
                <a:cs typeface="Arial" panose="020B0604020202020204" pitchFamily="34" charset="0"/>
              </a:rPr>
            </a:br>
            <a:r>
              <a:rPr lang="ar-SA" sz="3200" b="1" dirty="0">
                <a:solidFill>
                  <a:srgbClr val="727CA3"/>
                </a:solidFill>
                <a:latin typeface="Arial" panose="020B0604020202020204" pitchFamily="34" charset="0"/>
                <a:cs typeface="Arial" panose="020B0604020202020204" pitchFamily="34" charset="0"/>
              </a:rPr>
              <a:t>د. محمد السهلي</a:t>
            </a:r>
            <a:endParaRPr lang="ar-SA" dirty="0"/>
          </a:p>
        </p:txBody>
      </p:sp>
      <p:sp>
        <p:nvSpPr>
          <p:cNvPr id="3" name="Subtitle 2"/>
          <p:cNvSpPr>
            <a:spLocks noGrp="1"/>
          </p:cNvSpPr>
          <p:nvPr>
            <p:ph type="subTitle" idx="1"/>
          </p:nvPr>
        </p:nvSpPr>
        <p:spPr/>
        <p:txBody>
          <a:bodyPr/>
          <a:lstStyle/>
          <a:p>
            <a:pPr lvl="0" algn="r">
              <a:buClr>
                <a:srgbClr val="727CA3"/>
              </a:buClr>
            </a:pPr>
            <a:r>
              <a:rPr lang="ar-SA" b="1" u="sng" dirty="0">
                <a:latin typeface="Arial" panose="020B0604020202020204" pitchFamily="34" charset="0"/>
                <a:cs typeface="Arial" panose="020B0604020202020204" pitchFamily="34" charset="0"/>
              </a:rPr>
              <a:t>الفصل </a:t>
            </a:r>
            <a:r>
              <a:rPr lang="ar-SA" b="1" u="sng" dirty="0" smtClean="0">
                <a:latin typeface="Arial" panose="020B0604020202020204" pitchFamily="34" charset="0"/>
                <a:cs typeface="Arial" panose="020B0604020202020204" pitchFamily="34" charset="0"/>
              </a:rPr>
              <a:t>العاشر</a:t>
            </a:r>
            <a:endParaRPr lang="ar-SA" b="1" u="sng" dirty="0">
              <a:latin typeface="Arial" panose="020B0604020202020204" pitchFamily="34" charset="0"/>
              <a:cs typeface="Arial" panose="020B0604020202020204" pitchFamily="34" charset="0"/>
            </a:endParaRPr>
          </a:p>
          <a:p>
            <a:pPr lvl="0" algn="r">
              <a:buClr>
                <a:srgbClr val="727CA3"/>
              </a:buClr>
            </a:pPr>
            <a:r>
              <a:rPr lang="ar-SA" b="1" dirty="0">
                <a:latin typeface="Arial" panose="020B0604020202020204" pitchFamily="34" charset="0"/>
                <a:cs typeface="Arial" panose="020B0604020202020204" pitchFamily="34" charset="0"/>
              </a:rPr>
              <a:t>	</a:t>
            </a:r>
            <a:r>
              <a:rPr lang="ar-SA" b="1" dirty="0" smtClean="0">
                <a:latin typeface="Arial" panose="020B0604020202020204" pitchFamily="34" charset="0"/>
                <a:cs typeface="Arial" panose="020B0604020202020204" pitchFamily="34" charset="0"/>
              </a:rPr>
              <a:t>التحليل الإئتماني</a:t>
            </a:r>
            <a:endParaRPr lang="ar-SA" b="1" dirty="0">
              <a:latin typeface="Arial" panose="020B0604020202020204" pitchFamily="34" charset="0"/>
              <a:cs typeface="Arial" panose="020B0604020202020204" pitchFamily="34" charset="0"/>
            </a:endParaRPr>
          </a:p>
          <a:p>
            <a:endParaRPr lang="ar-SA" dirty="0"/>
          </a:p>
        </p:txBody>
      </p:sp>
      <p:sp>
        <p:nvSpPr>
          <p:cNvPr id="4" name="Slide Number Placeholder 3"/>
          <p:cNvSpPr>
            <a:spLocks noGrp="1"/>
          </p:cNvSpPr>
          <p:nvPr>
            <p:ph type="sldNum" sz="quarter" idx="12"/>
          </p:nvPr>
        </p:nvSpPr>
        <p:spPr/>
        <p:txBody>
          <a:bodyPr/>
          <a:lstStyle/>
          <a:p>
            <a:fld id="{167559DD-822D-4478-8616-AFD72B290D3B}" type="slidenum">
              <a:rPr lang="ar-SA" smtClean="0"/>
              <a:t>1</a:t>
            </a:fld>
            <a:endParaRPr lang="ar-SA"/>
          </a:p>
        </p:txBody>
      </p:sp>
    </p:spTree>
    <p:extLst>
      <p:ext uri="{BB962C8B-B14F-4D97-AF65-F5344CB8AC3E}">
        <p14:creationId xmlns:p14="http://schemas.microsoft.com/office/powerpoint/2010/main" val="186244325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60437" y="1700808"/>
            <a:ext cx="6777317" cy="3508977"/>
          </a:xfrm>
        </p:spPr>
        <p:txBody>
          <a:bodyPr/>
          <a:lstStyle/>
          <a:p>
            <a:pPr marL="68580" indent="0">
              <a:buNone/>
            </a:pPr>
            <a:r>
              <a:rPr lang="ar-SA" u="sng" dirty="0" smtClean="0">
                <a:latin typeface="Arial" panose="020B0604020202020204" pitchFamily="34" charset="0"/>
                <a:cs typeface="Arial" panose="020B0604020202020204" pitchFamily="34" charset="0"/>
              </a:rPr>
              <a:t>أهمية نسبة التداول:</a:t>
            </a:r>
          </a:p>
          <a:p>
            <a:pPr>
              <a:buFont typeface="Arial" panose="020B0604020202020204" pitchFamily="34" charset="0"/>
              <a:buChar char="•"/>
            </a:pPr>
            <a:r>
              <a:rPr lang="ar-SA" dirty="0" smtClean="0">
                <a:latin typeface="Arial" panose="020B0604020202020204" pitchFamily="34" charset="0"/>
                <a:cs typeface="Arial" panose="020B0604020202020204" pitchFamily="34" charset="0"/>
              </a:rPr>
              <a:t>تقلل مخاطر الخسارة فكلما زادت النسبة كلما قلت مخاطر الخسارة. فالنسبة توضح هامش الأمان المتوفر لتغطية الانخفاض في الأصول المتداولة غير النقدية عند الاستغناء أو تصفية تلك الأصول.</a:t>
            </a:r>
          </a:p>
          <a:p>
            <a:pPr>
              <a:buFont typeface="Arial" panose="020B0604020202020204" pitchFamily="34" charset="0"/>
              <a:buChar char="•"/>
            </a:pPr>
            <a:r>
              <a:rPr lang="ar-SA" dirty="0" smtClean="0">
                <a:latin typeface="Arial" panose="020B0604020202020204" pitchFamily="34" charset="0"/>
                <a:cs typeface="Arial" panose="020B0604020202020204" pitchFamily="34" charset="0"/>
              </a:rPr>
              <a:t>كما انها مؤشر لهامش الأمان ضد الصدمات العشوائية المحتملة التي تؤثر على التدفق النقدي للمنشأة، مثل الخسائر غير العادية المؤقتة التي تؤثر على التدفقات النقدية.</a:t>
            </a:r>
            <a:endParaRPr lang="ar-SA"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167559DD-822D-4478-8616-AFD72B290D3B}" type="slidenum">
              <a:rPr lang="ar-SA" smtClean="0"/>
              <a:t>10</a:t>
            </a:fld>
            <a:endParaRPr lang="ar-SA"/>
          </a:p>
        </p:txBody>
      </p:sp>
    </p:spTree>
    <p:extLst>
      <p:ext uri="{BB962C8B-B14F-4D97-AF65-F5344CB8AC3E}">
        <p14:creationId xmlns:p14="http://schemas.microsoft.com/office/powerpoint/2010/main" val="55548992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12634" y="1196752"/>
            <a:ext cx="7272924" cy="4752528"/>
          </a:xfrm>
        </p:spPr>
        <p:txBody>
          <a:bodyPr>
            <a:normAutofit lnSpcReduction="10000"/>
          </a:bodyPr>
          <a:lstStyle/>
          <a:p>
            <a:pPr marL="68580" indent="0">
              <a:lnSpc>
                <a:spcPct val="160000"/>
              </a:lnSpc>
              <a:buNone/>
            </a:pPr>
            <a:r>
              <a:rPr lang="ar-SA" u="sng" dirty="0" smtClean="0">
                <a:latin typeface="Arial" panose="020B0604020202020204" pitchFamily="34" charset="0"/>
                <a:cs typeface="Arial" panose="020B0604020202020204" pitchFamily="34" charset="0"/>
              </a:rPr>
              <a:t>قيود (حدود) الاستفادة من نسبة التداول:</a:t>
            </a:r>
          </a:p>
          <a:p>
            <a:pPr marL="68580" indent="0">
              <a:buNone/>
            </a:pPr>
            <a:r>
              <a:rPr lang="ar-SA" dirty="0" smtClean="0">
                <a:latin typeface="Arial" panose="020B0604020202020204" pitchFamily="34" charset="0"/>
                <a:cs typeface="Arial" panose="020B0604020202020204" pitchFamily="34" charset="0"/>
              </a:rPr>
              <a:t>1- تعتمد السيولة الى حد كبير على التدفق النقدي في المستقبل والى أقل من ذلك على النقد وما يعادله.</a:t>
            </a:r>
          </a:p>
          <a:p>
            <a:pPr marL="68580" indent="0">
              <a:buNone/>
            </a:pPr>
            <a:r>
              <a:rPr lang="ar-SA" dirty="0" smtClean="0">
                <a:latin typeface="Arial" panose="020B0604020202020204" pitchFamily="34" charset="0"/>
                <a:cs typeface="Arial" panose="020B0604020202020204" pitchFamily="34" charset="0"/>
              </a:rPr>
              <a:t>2- لا توجد علاقة مباشرة بين التوازن في عناصر رأس المال العامل وبين الاتجاه المحتمل للتدفق النقدي في المستقبل.</a:t>
            </a:r>
          </a:p>
          <a:p>
            <a:pPr marL="68580" indent="0">
              <a:buNone/>
            </a:pPr>
            <a:r>
              <a:rPr lang="ar-SA" dirty="0" smtClean="0">
                <a:latin typeface="Arial" panose="020B0604020202020204" pitchFamily="34" charset="0"/>
                <a:cs typeface="Arial" panose="020B0604020202020204" pitchFamily="34" charset="0"/>
              </a:rPr>
              <a:t>3- تؤثر السياسات الإدارية الخاصة بالأصول المتداولة خصوصا المدينين والمخزون وبشكل رئيسي على الاستخدام الأمثل والمربح للأصول وبشكل ثانوي على السيولة.</a:t>
            </a:r>
          </a:p>
          <a:p>
            <a:pPr lvl="1">
              <a:buFont typeface="Wingdings" panose="05000000000000000000" pitchFamily="2" charset="2"/>
              <a:buChar char="§"/>
            </a:pPr>
            <a:r>
              <a:rPr lang="ar-SA" sz="2400" dirty="0" smtClean="0">
                <a:latin typeface="Arial" panose="020B0604020202020204" pitchFamily="34" charset="0"/>
                <a:cs typeface="Arial" panose="020B0604020202020204" pitchFamily="34" charset="0"/>
              </a:rPr>
              <a:t>هذه الملاحظات لا تقلل من أهمية نسبة التداول في التحليل ولكنها تشير الى القصور في النسبة بوصفها أداة للتحليل.</a:t>
            </a:r>
          </a:p>
          <a:p>
            <a:pPr lvl="1">
              <a:buFont typeface="Wingdings" panose="05000000000000000000" pitchFamily="2" charset="2"/>
              <a:buChar char="§"/>
            </a:pPr>
            <a:r>
              <a:rPr lang="ar-SA" sz="2400" dirty="0" smtClean="0">
                <a:latin typeface="Arial" panose="020B0604020202020204" pitchFamily="34" charset="0"/>
                <a:cs typeface="Arial" panose="020B0604020202020204" pitchFamily="34" charset="0"/>
              </a:rPr>
              <a:t>الاستخدام الأمثل لهذه النسبة هو قياس قدرة الأصول المتداولة على سداد الخصوم المتداولة.</a:t>
            </a:r>
            <a:endParaRPr lang="ar-SA" sz="24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167559DD-822D-4478-8616-AFD72B290D3B}" type="slidenum">
              <a:rPr lang="ar-SA" smtClean="0"/>
              <a:pPr/>
              <a:t>11</a:t>
            </a:fld>
            <a:endParaRPr lang="ar-SA"/>
          </a:p>
        </p:txBody>
      </p:sp>
    </p:spTree>
    <p:extLst>
      <p:ext uri="{BB962C8B-B14F-4D97-AF65-F5344CB8AC3E}">
        <p14:creationId xmlns:p14="http://schemas.microsoft.com/office/powerpoint/2010/main" val="190167582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60437" y="1412776"/>
            <a:ext cx="6777317" cy="4176464"/>
          </a:xfrm>
        </p:spPr>
        <p:txBody>
          <a:bodyPr>
            <a:normAutofit lnSpcReduction="10000"/>
          </a:bodyPr>
          <a:lstStyle/>
          <a:p>
            <a:pPr marL="68580" indent="0">
              <a:buNone/>
            </a:pPr>
            <a:r>
              <a:rPr lang="ar-SA" u="sng" dirty="0" smtClean="0">
                <a:latin typeface="Arial" panose="020B0604020202020204" pitchFamily="34" charset="0"/>
                <a:cs typeface="Arial" panose="020B0604020202020204" pitchFamily="34" charset="0"/>
              </a:rPr>
              <a:t>المقارنات:</a:t>
            </a:r>
          </a:p>
          <a:p>
            <a:pPr>
              <a:buFont typeface="Wingdings" panose="05000000000000000000" pitchFamily="2" charset="2"/>
              <a:buChar char="§"/>
            </a:pPr>
            <a:r>
              <a:rPr lang="ar-SA" dirty="0">
                <a:latin typeface="Arial" panose="020B0604020202020204" pitchFamily="34" charset="0"/>
                <a:cs typeface="Arial" panose="020B0604020202020204" pitchFamily="34" charset="0"/>
              </a:rPr>
              <a:t>يعد تحليل الاتجاه (التغير على مدى الفترات الزمنية) لنسبة التداول من الأمور المفيدة في </a:t>
            </a:r>
            <a:r>
              <a:rPr lang="ar-SA" dirty="0" smtClean="0">
                <a:latin typeface="Arial" panose="020B0604020202020204" pitchFamily="34" charset="0"/>
                <a:cs typeface="Arial" panose="020B0604020202020204" pitchFamily="34" charset="0"/>
              </a:rPr>
              <a:t>التحليل</a:t>
            </a:r>
            <a:r>
              <a:rPr lang="ar-SA" dirty="0">
                <a:latin typeface="Arial" panose="020B0604020202020204" pitchFamily="34" charset="0"/>
                <a:cs typeface="Arial" panose="020B0604020202020204" pitchFamily="34" charset="0"/>
              </a:rPr>
              <a:t>.</a:t>
            </a:r>
          </a:p>
          <a:p>
            <a:pPr>
              <a:buFont typeface="Wingdings" panose="05000000000000000000" pitchFamily="2" charset="2"/>
              <a:buChar char="§"/>
            </a:pPr>
            <a:r>
              <a:rPr lang="ar-SA" dirty="0">
                <a:latin typeface="Arial" panose="020B0604020202020204" pitchFamily="34" charset="0"/>
                <a:cs typeface="Arial" panose="020B0604020202020204" pitchFamily="34" charset="0"/>
              </a:rPr>
              <a:t>ويلزم الحذر عند تفسير التغيرات في نسبة التداول على مدى الفترات </a:t>
            </a:r>
            <a:r>
              <a:rPr lang="ar-SA" dirty="0" smtClean="0">
                <a:latin typeface="Arial" panose="020B0604020202020204" pitchFamily="34" charset="0"/>
                <a:cs typeface="Arial" panose="020B0604020202020204" pitchFamily="34" charset="0"/>
              </a:rPr>
              <a:t>الزمنية. </a:t>
            </a:r>
            <a:r>
              <a:rPr lang="ar-SA" dirty="0">
                <a:latin typeface="Arial" panose="020B0604020202020204" pitchFamily="34" charset="0"/>
                <a:cs typeface="Arial" panose="020B0604020202020204" pitchFamily="34" charset="0"/>
              </a:rPr>
              <a:t>فالتغير في النسبة لا يعني على الإطلاق التغير في السيولة أو الأداء </a:t>
            </a:r>
            <a:r>
              <a:rPr lang="ar-SA" dirty="0" smtClean="0">
                <a:latin typeface="Arial" panose="020B0604020202020204" pitchFamily="34" charset="0"/>
                <a:cs typeface="Arial" panose="020B0604020202020204" pitchFamily="34" charset="0"/>
              </a:rPr>
              <a:t>التشغيلي. </a:t>
            </a:r>
          </a:p>
          <a:p>
            <a:pPr>
              <a:buFont typeface="Wingdings" panose="05000000000000000000" pitchFamily="2" charset="2"/>
              <a:buChar char="§"/>
            </a:pPr>
            <a:r>
              <a:rPr lang="ar-SA" dirty="0" smtClean="0">
                <a:latin typeface="Arial" panose="020B0604020202020204" pitchFamily="34" charset="0"/>
                <a:cs typeface="Arial" panose="020B0604020202020204" pitchFamily="34" charset="0"/>
              </a:rPr>
              <a:t>فعلى </a:t>
            </a:r>
            <a:r>
              <a:rPr lang="ar-SA" dirty="0">
                <a:latin typeface="Arial" panose="020B0604020202020204" pitchFamily="34" charset="0"/>
                <a:cs typeface="Arial" panose="020B0604020202020204" pitchFamily="34" charset="0"/>
              </a:rPr>
              <a:t>سبيل المثال يتراكم المخزون في فترات الكساد مما يعني ارتفاع نسبة مع إمكانية استمرار التزاماتها والعكس في فترات الازدهار. </a:t>
            </a:r>
            <a:r>
              <a:rPr lang="ar-SA" dirty="0" smtClean="0">
                <a:latin typeface="Arial" panose="020B0604020202020204" pitchFamily="34" charset="0"/>
                <a:cs typeface="Arial" panose="020B0604020202020204" pitchFamily="34" charset="0"/>
              </a:rPr>
              <a:t>يؤدي الضغط الازدهاري على السيولة الى تخفيض نسبة التداول نتيجة لتوسع المنشأة الذي لا تقابله زيادة في رأس المال العامل. هذا ما يبينه المثال التالي:</a:t>
            </a:r>
            <a:endParaRPr lang="ar-SA" dirty="0">
              <a:latin typeface="Arial" panose="020B0604020202020204" pitchFamily="34" charset="0"/>
              <a:cs typeface="Arial" panose="020B0604020202020204" pitchFamily="34" charset="0"/>
            </a:endParaRPr>
          </a:p>
          <a:p>
            <a:pPr marL="68580" indent="0">
              <a:buNone/>
            </a:pPr>
            <a:endParaRPr lang="ar-SA"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167559DD-822D-4478-8616-AFD72B290D3B}" type="slidenum">
              <a:rPr lang="ar-SA" smtClean="0"/>
              <a:pPr/>
              <a:t>12</a:t>
            </a:fld>
            <a:endParaRPr lang="ar-SA"/>
          </a:p>
        </p:txBody>
      </p:sp>
    </p:spTree>
    <p:extLst>
      <p:ext uri="{BB962C8B-B14F-4D97-AF65-F5344CB8AC3E}">
        <p14:creationId xmlns:p14="http://schemas.microsoft.com/office/powerpoint/2010/main" val="141163224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88429" y="4221088"/>
            <a:ext cx="6921333" cy="1683549"/>
          </a:xfrm>
        </p:spPr>
        <p:txBody>
          <a:bodyPr>
            <a:normAutofit fontScale="92500" lnSpcReduction="10000"/>
          </a:bodyPr>
          <a:lstStyle/>
          <a:p>
            <a:pPr marL="68580" indent="0">
              <a:buNone/>
            </a:pPr>
            <a:r>
              <a:rPr lang="ar-SA" dirty="0">
                <a:latin typeface="Arial" panose="020B0604020202020204" pitchFamily="34" charset="0"/>
                <a:cs typeface="Arial" panose="020B0604020202020204" pitchFamily="34" charset="0"/>
              </a:rPr>
              <a:t>التعليق:</a:t>
            </a:r>
          </a:p>
          <a:p>
            <a:pPr marL="68580" indent="0">
              <a:buNone/>
            </a:pPr>
            <a:r>
              <a:rPr lang="ar-SA" dirty="0">
                <a:latin typeface="Arial" panose="020B0604020202020204" pitchFamily="34" charset="0"/>
                <a:cs typeface="Arial" panose="020B0604020202020204" pitchFamily="34" charset="0"/>
              </a:rPr>
              <a:t>توضح بيانات الشركة زيادة الأصول المتداولة إلى الضعف في السنة الثانية وزيادة الخصوم المتداولة بمقدار أربعة أضعاف في السنة الثانية دون تغيير في رأس المال </a:t>
            </a:r>
            <a:r>
              <a:rPr lang="ar-SA" dirty="0" smtClean="0">
                <a:latin typeface="Arial" panose="020B0604020202020204" pitchFamily="34" charset="0"/>
                <a:cs typeface="Arial" panose="020B0604020202020204" pitchFamily="34" charset="0"/>
              </a:rPr>
              <a:t>العامل. وهذا ما يدل على ما يسمى بالضغط الازدهاري بدلالة انخفاض </a:t>
            </a:r>
            <a:r>
              <a:rPr lang="ar-SA" dirty="0">
                <a:latin typeface="Arial" panose="020B0604020202020204" pitchFamily="34" charset="0"/>
                <a:cs typeface="Arial" panose="020B0604020202020204" pitchFamily="34" charset="0"/>
              </a:rPr>
              <a:t>نسبة التداول </a:t>
            </a:r>
            <a:r>
              <a:rPr lang="ar-SA" dirty="0" smtClean="0">
                <a:latin typeface="Arial" panose="020B0604020202020204" pitchFamily="34" charset="0"/>
                <a:cs typeface="Arial" panose="020B0604020202020204" pitchFamily="34" charset="0"/>
              </a:rPr>
              <a:t>بمقدار50</a:t>
            </a:r>
            <a:r>
              <a:rPr lang="ar-SA" dirty="0">
                <a:latin typeface="Arial" panose="020B0604020202020204" pitchFamily="34" charset="0"/>
                <a:cs typeface="Arial" panose="020B0604020202020204" pitchFamily="34" charset="0"/>
              </a:rPr>
              <a:t>% في السنة </a:t>
            </a:r>
            <a:r>
              <a:rPr lang="ar-SA" dirty="0" smtClean="0">
                <a:latin typeface="Arial" panose="020B0604020202020204" pitchFamily="34" charset="0"/>
                <a:cs typeface="Arial" panose="020B0604020202020204" pitchFamily="34" charset="0"/>
              </a:rPr>
              <a:t>الثانية.</a:t>
            </a:r>
            <a:endParaRPr lang="ar-SA"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167559DD-822D-4478-8616-AFD72B290D3B}" type="slidenum">
              <a:rPr lang="ar-SA" smtClean="0"/>
              <a:pPr/>
              <a:t>13</a:t>
            </a:fld>
            <a:endParaRPr lang="ar-SA"/>
          </a:p>
        </p:txBody>
      </p:sp>
      <p:graphicFrame>
        <p:nvGraphicFramePr>
          <p:cNvPr id="6" name="عنصر نائب للمحتوى 4"/>
          <p:cNvGraphicFramePr>
            <a:graphicFrameLocks/>
          </p:cNvGraphicFramePr>
          <p:nvPr>
            <p:extLst>
              <p:ext uri="{D42A27DB-BD31-4B8C-83A1-F6EECF244321}">
                <p14:modId xmlns:p14="http://schemas.microsoft.com/office/powerpoint/2010/main" val="388806138"/>
              </p:ext>
            </p:extLst>
          </p:nvPr>
        </p:nvGraphicFramePr>
        <p:xfrm>
          <a:off x="1475656" y="1412776"/>
          <a:ext cx="6160227" cy="2448272"/>
        </p:xfrm>
        <a:graphic>
          <a:graphicData uri="http://schemas.openxmlformats.org/drawingml/2006/table">
            <a:tbl>
              <a:tblPr rtl="1" firstRow="1" bandRow="1">
                <a:tableStyleId>{5DA37D80-6434-44D0-A028-1B22A696006F}</a:tableStyleId>
              </a:tblPr>
              <a:tblGrid>
                <a:gridCol w="2053409"/>
                <a:gridCol w="2053409"/>
                <a:gridCol w="2053409"/>
              </a:tblGrid>
              <a:tr h="504056">
                <a:tc>
                  <a:txBody>
                    <a:bodyPr/>
                    <a:lstStyle/>
                    <a:p>
                      <a:pPr algn="ctr" rtl="1"/>
                      <a:endParaRPr lang="ar-SA" sz="2200" b="0" dirty="0">
                        <a:solidFill>
                          <a:schemeClr val="tx2"/>
                        </a:solidFill>
                        <a:latin typeface="Arial" panose="020B0604020202020204" pitchFamily="34" charset="0"/>
                        <a:cs typeface="Arial" panose="020B0604020202020204" pitchFamily="34" charset="0"/>
                      </a:endParaRPr>
                    </a:p>
                  </a:txBody>
                  <a:tcPr anchor="ctr"/>
                </a:tc>
                <a:tc>
                  <a:txBody>
                    <a:bodyPr/>
                    <a:lstStyle/>
                    <a:p>
                      <a:pPr algn="ctr" rtl="1"/>
                      <a:r>
                        <a:rPr lang="ar-SA" sz="2200" b="0" dirty="0" smtClean="0">
                          <a:solidFill>
                            <a:schemeClr val="tx2"/>
                          </a:solidFill>
                          <a:latin typeface="Arial" panose="020B0604020202020204" pitchFamily="34" charset="0"/>
                          <a:cs typeface="Arial" panose="020B0604020202020204" pitchFamily="34" charset="0"/>
                        </a:rPr>
                        <a:t>السنة الأولى</a:t>
                      </a:r>
                      <a:endParaRPr lang="ar-SA" sz="2200" b="0" dirty="0">
                        <a:solidFill>
                          <a:schemeClr val="tx2"/>
                        </a:solidFill>
                        <a:latin typeface="Arial" panose="020B0604020202020204" pitchFamily="34" charset="0"/>
                        <a:cs typeface="Arial" panose="020B0604020202020204" pitchFamily="34" charset="0"/>
                      </a:endParaRPr>
                    </a:p>
                  </a:txBody>
                  <a:tcPr anchor="ctr"/>
                </a:tc>
                <a:tc>
                  <a:txBody>
                    <a:bodyPr/>
                    <a:lstStyle/>
                    <a:p>
                      <a:pPr algn="ctr" rtl="1"/>
                      <a:r>
                        <a:rPr lang="ar-SA" sz="2200" b="0" dirty="0" smtClean="0">
                          <a:solidFill>
                            <a:schemeClr val="tx2"/>
                          </a:solidFill>
                          <a:latin typeface="Arial" panose="020B0604020202020204" pitchFamily="34" charset="0"/>
                          <a:cs typeface="Arial" panose="020B0604020202020204" pitchFamily="34" charset="0"/>
                        </a:rPr>
                        <a:t>السنة الثانية</a:t>
                      </a:r>
                      <a:endParaRPr lang="ar-SA" sz="2200" b="0" dirty="0">
                        <a:solidFill>
                          <a:schemeClr val="tx2"/>
                        </a:solidFill>
                        <a:latin typeface="Arial" panose="020B0604020202020204" pitchFamily="34" charset="0"/>
                        <a:cs typeface="Arial" panose="020B0604020202020204" pitchFamily="34" charset="0"/>
                      </a:endParaRPr>
                    </a:p>
                  </a:txBody>
                  <a:tcPr anchor="ctr"/>
                </a:tc>
              </a:tr>
              <a:tr h="504056">
                <a:tc>
                  <a:txBody>
                    <a:bodyPr/>
                    <a:lstStyle/>
                    <a:p>
                      <a:pPr algn="ctr" rtl="1"/>
                      <a:r>
                        <a:rPr lang="ar-SA" sz="2200" b="0" dirty="0" smtClean="0">
                          <a:solidFill>
                            <a:schemeClr val="tx2"/>
                          </a:solidFill>
                          <a:latin typeface="Arial" panose="020B0604020202020204" pitchFamily="34" charset="0"/>
                          <a:cs typeface="Arial" panose="020B0604020202020204" pitchFamily="34" charset="0"/>
                        </a:rPr>
                        <a:t>الأصول المتداولة</a:t>
                      </a:r>
                      <a:endParaRPr lang="ar-SA" sz="2200" b="0" dirty="0">
                        <a:solidFill>
                          <a:schemeClr val="tx2"/>
                        </a:solidFill>
                        <a:latin typeface="Arial" panose="020B0604020202020204" pitchFamily="34" charset="0"/>
                        <a:cs typeface="Arial" panose="020B0604020202020204" pitchFamily="34" charset="0"/>
                      </a:endParaRPr>
                    </a:p>
                  </a:txBody>
                  <a:tcPr anchor="ctr"/>
                </a:tc>
                <a:tc>
                  <a:txBody>
                    <a:bodyPr/>
                    <a:lstStyle/>
                    <a:p>
                      <a:pPr algn="ctr" rtl="1"/>
                      <a:r>
                        <a:rPr lang="ar-SA" sz="2200" b="0" smtClean="0">
                          <a:solidFill>
                            <a:schemeClr val="tx2"/>
                          </a:solidFill>
                          <a:latin typeface="Arial" panose="020B0604020202020204" pitchFamily="34" charset="0"/>
                          <a:cs typeface="Arial" panose="020B0604020202020204" pitchFamily="34" charset="0"/>
                        </a:rPr>
                        <a:t>300.000</a:t>
                      </a:r>
                      <a:endParaRPr lang="ar-SA" sz="2200" b="0" dirty="0">
                        <a:solidFill>
                          <a:schemeClr val="tx2"/>
                        </a:solidFill>
                        <a:latin typeface="Arial" panose="020B0604020202020204" pitchFamily="34" charset="0"/>
                        <a:cs typeface="Arial" panose="020B0604020202020204" pitchFamily="34" charset="0"/>
                      </a:endParaRPr>
                    </a:p>
                  </a:txBody>
                  <a:tcPr anchor="ctr"/>
                </a:tc>
                <a:tc>
                  <a:txBody>
                    <a:bodyPr/>
                    <a:lstStyle/>
                    <a:p>
                      <a:pPr algn="ctr" rtl="1"/>
                      <a:r>
                        <a:rPr lang="ar-SA" sz="2200" b="0" smtClean="0">
                          <a:solidFill>
                            <a:schemeClr val="tx2"/>
                          </a:solidFill>
                          <a:latin typeface="Arial" panose="020B0604020202020204" pitchFamily="34" charset="0"/>
                          <a:cs typeface="Arial" panose="020B0604020202020204" pitchFamily="34" charset="0"/>
                        </a:rPr>
                        <a:t>600.000</a:t>
                      </a:r>
                      <a:endParaRPr lang="ar-SA" sz="2200" b="0" dirty="0">
                        <a:solidFill>
                          <a:schemeClr val="tx2"/>
                        </a:solidFill>
                        <a:latin typeface="Arial" panose="020B0604020202020204" pitchFamily="34" charset="0"/>
                        <a:cs typeface="Arial" panose="020B0604020202020204" pitchFamily="34" charset="0"/>
                      </a:endParaRPr>
                    </a:p>
                  </a:txBody>
                  <a:tcPr anchor="ctr"/>
                </a:tc>
              </a:tr>
              <a:tr h="504056">
                <a:tc>
                  <a:txBody>
                    <a:bodyPr/>
                    <a:lstStyle/>
                    <a:p>
                      <a:pPr algn="ctr" rtl="1"/>
                      <a:r>
                        <a:rPr lang="ar-SA" sz="2200" b="0" dirty="0" smtClean="0">
                          <a:solidFill>
                            <a:schemeClr val="tx2"/>
                          </a:solidFill>
                          <a:latin typeface="Arial" panose="020B0604020202020204" pitchFamily="34" charset="0"/>
                          <a:cs typeface="Arial" panose="020B0604020202020204" pitchFamily="34" charset="0"/>
                        </a:rPr>
                        <a:t>الخصوم المتداولة</a:t>
                      </a:r>
                      <a:endParaRPr lang="ar-SA" sz="2200" b="0" dirty="0">
                        <a:solidFill>
                          <a:schemeClr val="tx2"/>
                        </a:solidFill>
                        <a:latin typeface="Arial" panose="020B0604020202020204" pitchFamily="34" charset="0"/>
                        <a:cs typeface="Arial" panose="020B0604020202020204" pitchFamily="34" charset="0"/>
                      </a:endParaRPr>
                    </a:p>
                  </a:txBody>
                  <a:tcPr anchor="ctr"/>
                </a:tc>
                <a:tc>
                  <a:txBody>
                    <a:bodyPr/>
                    <a:lstStyle/>
                    <a:p>
                      <a:pPr algn="ctr" rtl="1"/>
                      <a:r>
                        <a:rPr lang="ar-SA" sz="2200" b="0" smtClean="0">
                          <a:solidFill>
                            <a:schemeClr val="tx2"/>
                          </a:solidFill>
                          <a:latin typeface="Arial" panose="020B0604020202020204" pitchFamily="34" charset="0"/>
                          <a:cs typeface="Arial" panose="020B0604020202020204" pitchFamily="34" charset="0"/>
                        </a:rPr>
                        <a:t>100.000</a:t>
                      </a:r>
                      <a:endParaRPr lang="ar-SA" sz="2200" b="0" dirty="0">
                        <a:solidFill>
                          <a:schemeClr val="tx2"/>
                        </a:solidFill>
                        <a:latin typeface="Arial" panose="020B0604020202020204" pitchFamily="34" charset="0"/>
                        <a:cs typeface="Arial" panose="020B0604020202020204" pitchFamily="34" charset="0"/>
                      </a:endParaRPr>
                    </a:p>
                  </a:txBody>
                  <a:tcPr anchor="ctr"/>
                </a:tc>
                <a:tc>
                  <a:txBody>
                    <a:bodyPr/>
                    <a:lstStyle/>
                    <a:p>
                      <a:pPr algn="ctr" rtl="1"/>
                      <a:r>
                        <a:rPr lang="ar-SA" sz="2200" b="0" smtClean="0">
                          <a:solidFill>
                            <a:schemeClr val="tx2"/>
                          </a:solidFill>
                          <a:latin typeface="Arial" panose="020B0604020202020204" pitchFamily="34" charset="0"/>
                          <a:cs typeface="Arial" panose="020B0604020202020204" pitchFamily="34" charset="0"/>
                        </a:rPr>
                        <a:t>400.000</a:t>
                      </a:r>
                      <a:endParaRPr lang="ar-SA" sz="2200" b="0" dirty="0">
                        <a:solidFill>
                          <a:schemeClr val="tx2"/>
                        </a:solidFill>
                        <a:latin typeface="Arial" panose="020B0604020202020204" pitchFamily="34" charset="0"/>
                        <a:cs typeface="Arial" panose="020B0604020202020204" pitchFamily="34" charset="0"/>
                      </a:endParaRPr>
                    </a:p>
                  </a:txBody>
                  <a:tcPr anchor="ctr"/>
                </a:tc>
              </a:tr>
              <a:tr h="504056">
                <a:tc>
                  <a:txBody>
                    <a:bodyPr/>
                    <a:lstStyle/>
                    <a:p>
                      <a:pPr algn="ctr" rtl="1"/>
                      <a:r>
                        <a:rPr lang="ar-SA" sz="2200" b="0" dirty="0" smtClean="0">
                          <a:solidFill>
                            <a:schemeClr val="tx2"/>
                          </a:solidFill>
                          <a:latin typeface="Arial" panose="020B0604020202020204" pitchFamily="34" charset="0"/>
                          <a:cs typeface="Arial" panose="020B0604020202020204" pitchFamily="34" charset="0"/>
                        </a:rPr>
                        <a:t>رأس المال العامل</a:t>
                      </a:r>
                      <a:endParaRPr lang="ar-SA" sz="2200" b="0" dirty="0">
                        <a:solidFill>
                          <a:schemeClr val="tx2"/>
                        </a:solidFill>
                        <a:latin typeface="Arial" panose="020B0604020202020204" pitchFamily="34" charset="0"/>
                        <a:cs typeface="Arial" panose="020B0604020202020204" pitchFamily="34" charset="0"/>
                      </a:endParaRPr>
                    </a:p>
                  </a:txBody>
                  <a:tcPr anchor="ctr"/>
                </a:tc>
                <a:tc>
                  <a:txBody>
                    <a:bodyPr/>
                    <a:lstStyle/>
                    <a:p>
                      <a:pPr algn="ctr" rtl="1"/>
                      <a:r>
                        <a:rPr lang="ar-SA" sz="2200" b="0" smtClean="0">
                          <a:solidFill>
                            <a:schemeClr val="tx2"/>
                          </a:solidFill>
                          <a:latin typeface="Arial" panose="020B0604020202020204" pitchFamily="34" charset="0"/>
                          <a:cs typeface="Arial" panose="020B0604020202020204" pitchFamily="34" charset="0"/>
                        </a:rPr>
                        <a:t>200.000</a:t>
                      </a:r>
                      <a:endParaRPr lang="ar-SA" sz="2200" b="0" dirty="0">
                        <a:solidFill>
                          <a:schemeClr val="tx2"/>
                        </a:solidFill>
                        <a:latin typeface="Arial" panose="020B0604020202020204" pitchFamily="34" charset="0"/>
                        <a:cs typeface="Arial" panose="020B0604020202020204" pitchFamily="34" charset="0"/>
                      </a:endParaRPr>
                    </a:p>
                  </a:txBody>
                  <a:tcPr anchor="ctr"/>
                </a:tc>
                <a:tc>
                  <a:txBody>
                    <a:bodyPr/>
                    <a:lstStyle/>
                    <a:p>
                      <a:pPr algn="ctr" rtl="1"/>
                      <a:r>
                        <a:rPr lang="ar-SA" sz="2200" b="0" smtClean="0">
                          <a:solidFill>
                            <a:schemeClr val="tx2"/>
                          </a:solidFill>
                          <a:latin typeface="Arial" panose="020B0604020202020204" pitchFamily="34" charset="0"/>
                          <a:cs typeface="Arial" panose="020B0604020202020204" pitchFamily="34" charset="0"/>
                        </a:rPr>
                        <a:t>200.000</a:t>
                      </a:r>
                      <a:endParaRPr lang="ar-SA" sz="2200" b="0" dirty="0">
                        <a:solidFill>
                          <a:schemeClr val="tx2"/>
                        </a:solidFill>
                        <a:latin typeface="Arial" panose="020B0604020202020204" pitchFamily="34" charset="0"/>
                        <a:cs typeface="Arial" panose="020B0604020202020204" pitchFamily="34" charset="0"/>
                      </a:endParaRPr>
                    </a:p>
                  </a:txBody>
                  <a:tcPr anchor="ctr"/>
                </a:tc>
              </a:tr>
              <a:tr h="432048">
                <a:tc>
                  <a:txBody>
                    <a:bodyPr/>
                    <a:lstStyle/>
                    <a:p>
                      <a:pPr algn="ctr" rtl="1"/>
                      <a:r>
                        <a:rPr lang="ar-SA" sz="2200" b="0" dirty="0" smtClean="0">
                          <a:solidFill>
                            <a:schemeClr val="tx2"/>
                          </a:solidFill>
                          <a:latin typeface="Arial" panose="020B0604020202020204" pitchFamily="34" charset="0"/>
                          <a:cs typeface="Arial" panose="020B0604020202020204" pitchFamily="34" charset="0"/>
                        </a:rPr>
                        <a:t>نسبة التداول</a:t>
                      </a:r>
                      <a:endParaRPr lang="ar-SA" sz="2200" b="0" dirty="0">
                        <a:solidFill>
                          <a:schemeClr val="tx2"/>
                        </a:solidFill>
                        <a:latin typeface="Arial" panose="020B0604020202020204" pitchFamily="34" charset="0"/>
                        <a:cs typeface="Arial" panose="020B0604020202020204" pitchFamily="34" charset="0"/>
                      </a:endParaRPr>
                    </a:p>
                  </a:txBody>
                  <a:tcPr anchor="ctr"/>
                </a:tc>
                <a:tc>
                  <a:txBody>
                    <a:bodyPr/>
                    <a:lstStyle/>
                    <a:p>
                      <a:pPr algn="ctr" rtl="1"/>
                      <a:r>
                        <a:rPr lang="ar-SA" sz="2200" b="0" dirty="0" smtClean="0">
                          <a:solidFill>
                            <a:schemeClr val="tx2"/>
                          </a:solidFill>
                          <a:latin typeface="Arial" panose="020B0604020202020204" pitchFamily="34" charset="0"/>
                          <a:cs typeface="Arial" panose="020B0604020202020204" pitchFamily="34" charset="0"/>
                        </a:rPr>
                        <a:t>3</a:t>
                      </a:r>
                      <a:r>
                        <a:rPr lang="ar-SA" sz="2200" b="0" baseline="0" dirty="0" smtClean="0">
                          <a:solidFill>
                            <a:schemeClr val="tx2"/>
                          </a:solidFill>
                          <a:latin typeface="Arial" panose="020B0604020202020204" pitchFamily="34" charset="0"/>
                          <a:cs typeface="Arial" panose="020B0604020202020204" pitchFamily="34" charset="0"/>
                        </a:rPr>
                        <a:t> : 1</a:t>
                      </a:r>
                      <a:endParaRPr lang="ar-SA" sz="2200" b="0" dirty="0">
                        <a:solidFill>
                          <a:schemeClr val="tx2"/>
                        </a:solidFill>
                        <a:latin typeface="Arial" panose="020B0604020202020204" pitchFamily="34" charset="0"/>
                        <a:cs typeface="Arial" panose="020B0604020202020204" pitchFamily="34" charset="0"/>
                      </a:endParaRPr>
                    </a:p>
                  </a:txBody>
                  <a:tcPr anchor="ctr"/>
                </a:tc>
                <a:tc>
                  <a:txBody>
                    <a:bodyPr/>
                    <a:lstStyle/>
                    <a:p>
                      <a:pPr algn="ctr" rtl="1"/>
                      <a:r>
                        <a:rPr lang="ar-SA" sz="2200" b="0" dirty="0" smtClean="0">
                          <a:solidFill>
                            <a:schemeClr val="tx2"/>
                          </a:solidFill>
                          <a:latin typeface="Arial" panose="020B0604020202020204" pitchFamily="34" charset="0"/>
                          <a:cs typeface="Arial" panose="020B0604020202020204" pitchFamily="34" charset="0"/>
                        </a:rPr>
                        <a:t>1.5 : 1</a:t>
                      </a:r>
                      <a:endParaRPr lang="ar-SA" sz="2200" b="0" dirty="0">
                        <a:solidFill>
                          <a:schemeClr val="tx2"/>
                        </a:solidFill>
                        <a:latin typeface="Arial" panose="020B0604020202020204" pitchFamily="34" charset="0"/>
                        <a:cs typeface="Arial" panose="020B0604020202020204" pitchFamily="34" charset="0"/>
                      </a:endParaRPr>
                    </a:p>
                  </a:txBody>
                  <a:tcPr anchor="ctr"/>
                </a:tc>
              </a:tr>
            </a:tbl>
          </a:graphicData>
        </a:graphic>
      </p:graphicFrame>
    </p:spTree>
    <p:extLst>
      <p:ext uri="{BB962C8B-B14F-4D97-AF65-F5344CB8AC3E}">
        <p14:creationId xmlns:p14="http://schemas.microsoft.com/office/powerpoint/2010/main" val="85430152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43492" y="1628800"/>
            <a:ext cx="6777317" cy="4203829"/>
          </a:xfrm>
        </p:spPr>
        <p:txBody>
          <a:bodyPr/>
          <a:lstStyle/>
          <a:p>
            <a:pPr marL="68580" indent="0">
              <a:buNone/>
            </a:pPr>
            <a:r>
              <a:rPr lang="ar-SA" u="sng" dirty="0">
                <a:latin typeface="Arial" panose="020B0604020202020204" pitchFamily="34" charset="0"/>
                <a:cs typeface="Arial" panose="020B0604020202020204" pitchFamily="34" charset="0"/>
              </a:rPr>
              <a:t>إ</a:t>
            </a:r>
            <a:r>
              <a:rPr lang="ar-SA" u="sng" dirty="0" smtClean="0">
                <a:latin typeface="Arial" panose="020B0604020202020204" pitchFamily="34" charset="0"/>
                <a:cs typeface="Arial" panose="020B0604020202020204" pitchFamily="34" charset="0"/>
              </a:rPr>
              <a:t>دارة النسبة:</a:t>
            </a:r>
          </a:p>
          <a:p>
            <a:pPr marL="68580" indent="0">
              <a:buNone/>
            </a:pPr>
            <a:r>
              <a:rPr lang="ar-SA" dirty="0" smtClean="0">
                <a:latin typeface="Arial" panose="020B0604020202020204" pitchFamily="34" charset="0"/>
                <a:cs typeface="Arial" panose="020B0604020202020204" pitchFamily="34" charset="0"/>
              </a:rPr>
              <a:t>ينبغي على المحلل المالي أن يتعرف على ما يسمى بإدارة النسبة (التلاعب بالنسبة). فقد تلجأ إدارة المنشأة أحيانا عند اقتراب السنة المالية الى الضغط لتحصيل حسابات المدينين وتخفيض المخزون تحت المستوى العادي، وتأخير المشتريات العادية ومن ثم استخدام المتحصلات من هذه الأنشطة لسداد الخصوم المتداولة. وبالتالي هذا يؤدي الى ارتفاع نسبة التداول.</a:t>
            </a:r>
          </a:p>
          <a:p>
            <a:pPr marL="68580" indent="0">
              <a:buNone/>
            </a:pPr>
            <a:r>
              <a:rPr lang="ar-SA" dirty="0" smtClean="0">
                <a:latin typeface="Arial" panose="020B0604020202020204" pitchFamily="34" charset="0"/>
                <a:cs typeface="Arial" panose="020B0604020202020204" pitchFamily="34" charset="0"/>
              </a:rPr>
              <a:t>لذا يجب على المحلل القيام بفحص التقارير المالية المرحلية وعدم التركيز فقط على التقارير السنوية حيث ان هذا التلاعب يصعب القيام به خلال العام.</a:t>
            </a:r>
            <a:endParaRPr lang="ar-SA"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167559DD-822D-4478-8616-AFD72B290D3B}" type="slidenum">
              <a:rPr lang="ar-SA" smtClean="0"/>
              <a:pPr/>
              <a:t>14</a:t>
            </a:fld>
            <a:endParaRPr lang="ar-SA"/>
          </a:p>
        </p:txBody>
      </p:sp>
    </p:spTree>
    <p:extLst>
      <p:ext uri="{BB962C8B-B14F-4D97-AF65-F5344CB8AC3E}">
        <p14:creationId xmlns:p14="http://schemas.microsoft.com/office/powerpoint/2010/main" val="121384156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43492" y="1196752"/>
            <a:ext cx="7344932" cy="4752528"/>
          </a:xfrm>
        </p:spPr>
        <p:txBody>
          <a:bodyPr>
            <a:normAutofit lnSpcReduction="10000"/>
          </a:bodyPr>
          <a:lstStyle/>
          <a:p>
            <a:pPr marL="68580" indent="0">
              <a:buNone/>
            </a:pPr>
            <a:r>
              <a:rPr lang="ar-SA" u="sng" dirty="0" smtClean="0">
                <a:latin typeface="Arial" panose="020B0604020202020204" pitchFamily="34" charset="0"/>
                <a:cs typeface="Arial" panose="020B0604020202020204" pitchFamily="34" charset="0"/>
              </a:rPr>
              <a:t>قاعده عملية:</a:t>
            </a:r>
          </a:p>
          <a:p>
            <a:pPr>
              <a:buFont typeface="Wingdings" panose="05000000000000000000" pitchFamily="2" charset="2"/>
              <a:buChar char="§"/>
            </a:pPr>
            <a:r>
              <a:rPr lang="ar-SA" dirty="0" smtClean="0">
                <a:latin typeface="Arial" panose="020B0604020202020204" pitchFamily="34" charset="0"/>
                <a:cs typeface="Arial" panose="020B0604020202020204" pitchFamily="34" charset="0"/>
              </a:rPr>
              <a:t>من القواعد العملية غير العلمية أن نسبة التداول 2 :1 أو أفضل تدل على وضع مالي جيد، بينما النسبة أقل من 2 :1 تدل على ارتفاع مخاطر السيولة. وتعني نسبة 2 :1 أن كل ريال التزامات يقابله ريالان أصول متداولة.</a:t>
            </a:r>
          </a:p>
          <a:p>
            <a:pPr>
              <a:buFont typeface="Wingdings" panose="05000000000000000000" pitchFamily="2" charset="2"/>
              <a:buChar char="§"/>
            </a:pPr>
            <a:r>
              <a:rPr lang="ar-SA" dirty="0" smtClean="0">
                <a:latin typeface="Arial" panose="020B0604020202020204" pitchFamily="34" charset="0"/>
                <a:cs typeface="Arial" panose="020B0604020202020204" pitchFamily="34" charset="0"/>
              </a:rPr>
              <a:t>مع ان نسبة 2 :1 تعني التغطية الجيدة للخصوم المتداولة الا ان هذه النسبة قد تعني أيضا عدم الكفاءة في استخدام الموارد وانخفاض العائد على الاستثمار. </a:t>
            </a:r>
          </a:p>
          <a:p>
            <a:pPr>
              <a:buFont typeface="Wingdings" panose="05000000000000000000" pitchFamily="2" charset="2"/>
              <a:buChar char="§"/>
            </a:pPr>
            <a:r>
              <a:rPr lang="ar-SA" dirty="0" smtClean="0">
                <a:latin typeface="Arial" panose="020B0604020202020204" pitchFamily="34" charset="0"/>
                <a:cs typeface="Arial" panose="020B0604020202020204" pitchFamily="34" charset="0"/>
              </a:rPr>
              <a:t>لهذا استخدام هذه القاعدة العملية في التحليل يعد أمرا مشكوكا فيه </a:t>
            </a:r>
            <a:r>
              <a:rPr lang="ar-SA" u="sng" dirty="0" smtClean="0">
                <a:latin typeface="Arial" panose="020B0604020202020204" pitchFamily="34" charset="0"/>
                <a:cs typeface="Arial" panose="020B0604020202020204" pitchFamily="34" charset="0"/>
              </a:rPr>
              <a:t>بسبب</a:t>
            </a:r>
            <a:r>
              <a:rPr lang="ar-SA" dirty="0" smtClean="0">
                <a:latin typeface="Arial" panose="020B0604020202020204" pitchFamily="34" charset="0"/>
                <a:cs typeface="Arial" panose="020B0604020202020204" pitchFamily="34" charset="0"/>
              </a:rPr>
              <a:t>:</a:t>
            </a:r>
          </a:p>
          <a:p>
            <a:pPr marL="525780" indent="-457200">
              <a:buFont typeface="+mj-lt"/>
              <a:buAutoNum type="arabicPeriod"/>
            </a:pPr>
            <a:r>
              <a:rPr lang="ar-SA" dirty="0" smtClean="0">
                <a:latin typeface="Arial" panose="020B0604020202020204" pitchFamily="34" charset="0"/>
                <a:cs typeface="Arial" panose="020B0604020202020204" pitchFamily="34" charset="0"/>
              </a:rPr>
              <a:t>جودة الأصول المتداولة ومكونات الخصوم المتداولة أكثر أهمية في تحليل نسبة التداول.</a:t>
            </a:r>
          </a:p>
          <a:p>
            <a:pPr marL="525780" indent="-457200">
              <a:buFont typeface="+mj-lt"/>
              <a:buAutoNum type="arabicPeriod"/>
            </a:pPr>
            <a:r>
              <a:rPr lang="ar-SA" dirty="0" smtClean="0">
                <a:latin typeface="Arial" panose="020B0604020202020204" pitchFamily="34" charset="0"/>
                <a:cs typeface="Arial" panose="020B0604020202020204" pitchFamily="34" charset="0"/>
              </a:rPr>
              <a:t>احتياجات رأس المال العامل حسب ظروف الصناعة وطول الدورة التجارية للمنشأة.</a:t>
            </a:r>
            <a:endParaRPr lang="ar-SA"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167559DD-822D-4478-8616-AFD72B290D3B}" type="slidenum">
              <a:rPr lang="ar-SA" smtClean="0"/>
              <a:pPr/>
              <a:t>15</a:t>
            </a:fld>
            <a:endParaRPr lang="ar-SA"/>
          </a:p>
        </p:txBody>
      </p:sp>
    </p:spTree>
    <p:extLst>
      <p:ext uri="{BB962C8B-B14F-4D97-AF65-F5344CB8AC3E}">
        <p14:creationId xmlns:p14="http://schemas.microsoft.com/office/powerpoint/2010/main" val="244176130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1027664"/>
            <a:ext cx="7024744" cy="817160"/>
          </a:xfrm>
        </p:spPr>
        <p:txBody>
          <a:bodyPr>
            <a:normAutofit/>
          </a:bodyPr>
          <a:lstStyle/>
          <a:p>
            <a:pPr algn="r"/>
            <a:r>
              <a:rPr lang="ar-SA" sz="2800" b="1" u="sng" dirty="0" smtClean="0">
                <a:latin typeface="Arial" panose="020B0604020202020204" pitchFamily="34" charset="0"/>
                <a:cs typeface="Arial" panose="020B0604020202020204" pitchFamily="34" charset="0"/>
              </a:rPr>
              <a:t>2- تحليل </a:t>
            </a:r>
            <a:r>
              <a:rPr lang="ar-SA" sz="2800" b="1" u="sng" dirty="0">
                <a:latin typeface="Arial" panose="020B0604020202020204" pitchFamily="34" charset="0"/>
                <a:cs typeface="Arial" panose="020B0604020202020204" pitchFamily="34" charset="0"/>
              </a:rPr>
              <a:t>صافي الدورة التجارية: </a:t>
            </a:r>
            <a:endParaRPr lang="ar-SA" sz="2800" b="1" u="sng"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1290917" y="2060848"/>
            <a:ext cx="6777317" cy="3744416"/>
          </a:xfrm>
        </p:spPr>
        <p:txBody>
          <a:bodyPr>
            <a:normAutofit fontScale="92500" lnSpcReduction="10000"/>
          </a:bodyPr>
          <a:lstStyle/>
          <a:p>
            <a:pPr>
              <a:buFont typeface="Wingdings" panose="05000000000000000000" pitchFamily="2" charset="2"/>
              <a:buChar char="§"/>
            </a:pPr>
            <a:r>
              <a:rPr lang="ar-SA" sz="2600" dirty="0" smtClean="0">
                <a:latin typeface="Arial" panose="020B0604020202020204" pitchFamily="34" charset="0"/>
                <a:cs typeface="Arial" panose="020B0604020202020204" pitchFamily="34" charset="0"/>
              </a:rPr>
              <a:t>إن </a:t>
            </a:r>
            <a:r>
              <a:rPr lang="ar-SA" sz="2600" dirty="0">
                <a:latin typeface="Arial" panose="020B0604020202020204" pitchFamily="34" charset="0"/>
                <a:cs typeface="Arial" panose="020B0604020202020204" pitchFamily="34" charset="0"/>
              </a:rPr>
              <a:t>مقارنة نسبة التداول مع احتياجات رأس المال العامل من خلال الدورة التجارية بين المنشآت المماثلة يعد تحليلاً جيداً للتعرف على كفاية رأس المال العامل في المنشأة والحكم عليها . </a:t>
            </a:r>
          </a:p>
          <a:p>
            <a:pPr>
              <a:buFont typeface="Wingdings" panose="05000000000000000000" pitchFamily="2" charset="2"/>
              <a:buChar char="§"/>
            </a:pPr>
            <a:r>
              <a:rPr lang="ar-SA" sz="2600" dirty="0">
                <a:latin typeface="Arial" panose="020B0604020202020204" pitchFamily="34" charset="0"/>
                <a:cs typeface="Arial" panose="020B0604020202020204" pitchFamily="34" charset="0"/>
              </a:rPr>
              <a:t>كلما طالت الدورة التجارية كلما زاد الاحتياج لرأس المال العامل.</a:t>
            </a:r>
          </a:p>
          <a:p>
            <a:pPr>
              <a:buFont typeface="Wingdings" panose="05000000000000000000" pitchFamily="2" charset="2"/>
              <a:buChar char="§"/>
            </a:pPr>
            <a:r>
              <a:rPr lang="ar-SA" sz="2600" dirty="0">
                <a:latin typeface="Arial" panose="020B0604020202020204" pitchFamily="34" charset="0"/>
                <a:cs typeface="Arial" panose="020B0604020202020204" pitchFamily="34" charset="0"/>
              </a:rPr>
              <a:t>يؤدي تخفيض الأيام للمدينين أو للمخزون إلى تقليل الحاجة إلى رأس المال العامل.</a:t>
            </a:r>
          </a:p>
          <a:p>
            <a:pPr>
              <a:buFont typeface="Wingdings" panose="05000000000000000000" pitchFamily="2" charset="2"/>
              <a:buChar char="§"/>
            </a:pPr>
            <a:r>
              <a:rPr lang="ar-SA" sz="2600" dirty="0">
                <a:latin typeface="Arial" panose="020B0604020202020204" pitchFamily="34" charset="0"/>
                <a:cs typeface="Arial" panose="020B0604020202020204" pitchFamily="34" charset="0"/>
              </a:rPr>
              <a:t>تؤدي زيادة الأيام الائتمانية عند الشراء (الفترة المسموح بها) إلى تخفيض الحاجة  إلى رأس المال العامل.</a:t>
            </a:r>
          </a:p>
          <a:p>
            <a:pPr>
              <a:buFont typeface="Wingdings" panose="05000000000000000000" pitchFamily="2" charset="2"/>
              <a:buChar char="§"/>
            </a:pPr>
            <a:r>
              <a:rPr lang="ar-SA" sz="2600" dirty="0">
                <a:latin typeface="Arial" panose="020B0604020202020204" pitchFamily="34" charset="0"/>
                <a:cs typeface="Arial" panose="020B0604020202020204" pitchFamily="34" charset="0"/>
              </a:rPr>
              <a:t>احتياجات رأس المال العامل تختلف باختلاف ظروف الصناعة والعرف السائد في النشاط.</a:t>
            </a:r>
          </a:p>
          <a:p>
            <a:pPr marL="68580" indent="0">
              <a:buNone/>
            </a:pPr>
            <a:endParaRPr lang="ar-SA"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167559DD-822D-4478-8616-AFD72B290D3B}" type="slidenum">
              <a:rPr lang="ar-SA" smtClean="0"/>
              <a:pPr/>
              <a:t>16</a:t>
            </a:fld>
            <a:endParaRPr lang="ar-SA"/>
          </a:p>
        </p:txBody>
      </p:sp>
    </p:spTree>
    <p:extLst>
      <p:ext uri="{BB962C8B-B14F-4D97-AF65-F5344CB8AC3E}">
        <p14:creationId xmlns:p14="http://schemas.microsoft.com/office/powerpoint/2010/main" val="224566801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31640" y="2348881"/>
            <a:ext cx="6417277" cy="3168352"/>
          </a:xfrm>
        </p:spPr>
        <p:txBody>
          <a:bodyPr/>
          <a:lstStyle/>
          <a:p>
            <a:pPr marL="68580" indent="0">
              <a:buNone/>
            </a:pPr>
            <a:r>
              <a:rPr lang="ar-SA" dirty="0" smtClean="0">
                <a:latin typeface="Arial" panose="020B0604020202020204" pitchFamily="34" charset="0"/>
                <a:cs typeface="Arial" panose="020B0604020202020204" pitchFamily="34" charset="0"/>
              </a:rPr>
              <a:t>صافي الدورة التجارية للشركة (بالأيام)=</a:t>
            </a:r>
          </a:p>
          <a:p>
            <a:pPr marL="68580" indent="0">
              <a:buNone/>
            </a:pPr>
            <a:r>
              <a:rPr lang="ar-SA" dirty="0">
                <a:latin typeface="Arial" panose="020B0604020202020204" pitchFamily="34" charset="0"/>
                <a:cs typeface="Arial" panose="020B0604020202020204" pitchFamily="34" charset="0"/>
              </a:rPr>
              <a:t>	</a:t>
            </a:r>
            <a:r>
              <a:rPr lang="ar-SA" dirty="0" smtClean="0">
                <a:latin typeface="Arial" panose="020B0604020202020204" pitchFamily="34" charset="0"/>
                <a:cs typeface="Arial" panose="020B0604020202020204" pitchFamily="34" charset="0"/>
              </a:rPr>
              <a:t>		متوسط فترة تحصيل المدينين</a:t>
            </a:r>
          </a:p>
          <a:p>
            <a:pPr marL="68580" indent="0">
              <a:buNone/>
            </a:pPr>
            <a:r>
              <a:rPr lang="ar-SA" dirty="0">
                <a:latin typeface="Arial" panose="020B0604020202020204" pitchFamily="34" charset="0"/>
                <a:cs typeface="Arial" panose="020B0604020202020204" pitchFamily="34" charset="0"/>
              </a:rPr>
              <a:t>	</a:t>
            </a:r>
            <a:r>
              <a:rPr lang="ar-SA" dirty="0" smtClean="0">
                <a:latin typeface="Arial" panose="020B0604020202020204" pitchFamily="34" charset="0"/>
                <a:cs typeface="Arial" panose="020B0604020202020204" pitchFamily="34" charset="0"/>
              </a:rPr>
              <a:t>		+ متوسط فترة تحصيل المخزون</a:t>
            </a:r>
          </a:p>
          <a:p>
            <a:pPr marL="68580" indent="0">
              <a:buNone/>
            </a:pPr>
            <a:r>
              <a:rPr lang="ar-SA" dirty="0">
                <a:latin typeface="Arial" panose="020B0604020202020204" pitchFamily="34" charset="0"/>
                <a:cs typeface="Arial" panose="020B0604020202020204" pitchFamily="34" charset="0"/>
              </a:rPr>
              <a:t>	</a:t>
            </a:r>
            <a:r>
              <a:rPr lang="ar-SA" dirty="0" smtClean="0">
                <a:latin typeface="Arial" panose="020B0604020202020204" pitchFamily="34" charset="0"/>
                <a:cs typeface="Arial" panose="020B0604020202020204" pitchFamily="34" charset="0"/>
              </a:rPr>
              <a:t>		- متوسط فترة السداد للدائنين</a:t>
            </a:r>
            <a:endParaRPr lang="ar-SA"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167559DD-822D-4478-8616-AFD72B290D3B}" type="slidenum">
              <a:rPr lang="ar-SA" smtClean="0"/>
              <a:pPr/>
              <a:t>17</a:t>
            </a:fld>
            <a:endParaRPr lang="ar-SA"/>
          </a:p>
        </p:txBody>
      </p:sp>
    </p:spTree>
    <p:extLst>
      <p:ext uri="{BB962C8B-B14F-4D97-AF65-F5344CB8AC3E}">
        <p14:creationId xmlns:p14="http://schemas.microsoft.com/office/powerpoint/2010/main" val="272519941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ar-SA" sz="2800" b="1" u="sng" dirty="0" smtClean="0">
                <a:latin typeface="Arial" panose="020B0604020202020204" pitchFamily="34" charset="0"/>
                <a:cs typeface="Arial" panose="020B0604020202020204" pitchFamily="34" charset="0"/>
              </a:rPr>
              <a:t>3- تحليل اتجاهات المبيعات:</a:t>
            </a:r>
            <a:endParaRPr lang="ar-SA" sz="2800" b="1" u="sng"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lstStyle/>
          <a:p>
            <a:pPr marL="68580" indent="0">
              <a:buNone/>
            </a:pPr>
            <a:r>
              <a:rPr lang="ar-SA" dirty="0">
                <a:latin typeface="Arial" panose="020B0604020202020204" pitchFamily="34" charset="0"/>
                <a:cs typeface="Arial" panose="020B0604020202020204" pitchFamily="34" charset="0"/>
              </a:rPr>
              <a:t>ينبغي للمحلل عند دراسته لسيولة الأصول المتداولة </a:t>
            </a:r>
            <a:r>
              <a:rPr lang="ar-SA" dirty="0" smtClean="0">
                <a:latin typeface="Arial" panose="020B0604020202020204" pitchFamily="34" charset="0"/>
                <a:cs typeface="Arial" panose="020B0604020202020204" pitchFamily="34" charset="0"/>
              </a:rPr>
              <a:t>ان </a:t>
            </a:r>
            <a:r>
              <a:rPr lang="ar-SA" dirty="0">
                <a:latin typeface="Arial" panose="020B0604020202020204" pitchFamily="34" charset="0"/>
                <a:cs typeface="Arial" panose="020B0604020202020204" pitchFamily="34" charset="0"/>
              </a:rPr>
              <a:t>يشمل في دراسته الاتجاهات في مبيعات </a:t>
            </a:r>
            <a:r>
              <a:rPr lang="ar-SA" dirty="0" smtClean="0">
                <a:latin typeface="Arial" panose="020B0604020202020204" pitchFamily="34" charset="0"/>
                <a:cs typeface="Arial" panose="020B0604020202020204" pitchFamily="34" charset="0"/>
              </a:rPr>
              <a:t>المنشأة. فالمبيعات مهمة جدا لدورها في تحويل المخزون الى مدينين أو نقدية.</a:t>
            </a:r>
            <a:endParaRPr lang="ar-SA" dirty="0">
              <a:latin typeface="Arial" panose="020B0604020202020204" pitchFamily="34" charset="0"/>
              <a:cs typeface="Arial" panose="020B0604020202020204" pitchFamily="34" charset="0"/>
            </a:endParaRPr>
          </a:p>
          <a:p>
            <a:pPr marL="68580" indent="0">
              <a:buNone/>
            </a:pPr>
            <a:r>
              <a:rPr lang="ar-SA" dirty="0" smtClean="0">
                <a:latin typeface="Arial" panose="020B0604020202020204" pitchFamily="34" charset="0"/>
                <a:cs typeface="Arial" panose="020B0604020202020204" pitchFamily="34" charset="0"/>
              </a:rPr>
              <a:t>فإذا </a:t>
            </a:r>
            <a:r>
              <a:rPr lang="ar-SA" dirty="0">
                <a:latin typeface="Arial" panose="020B0604020202020204" pitchFamily="34" charset="0"/>
                <a:cs typeface="Arial" panose="020B0604020202020204" pitchFamily="34" charset="0"/>
              </a:rPr>
              <a:t>أوضح التحليل زيادة اتجاهات المبيعات ثابتة أو منخفضة فهذا يدل على تأخير تحويل الأصول </a:t>
            </a:r>
            <a:r>
              <a:rPr lang="ar-SA" dirty="0" smtClean="0">
                <a:latin typeface="Arial" panose="020B0604020202020204" pitchFamily="34" charset="0"/>
                <a:cs typeface="Arial" panose="020B0604020202020204" pitchFamily="34" charset="0"/>
              </a:rPr>
              <a:t>المتداولة. </a:t>
            </a:r>
            <a:endParaRPr lang="ar-SA" dirty="0">
              <a:latin typeface="Arial" panose="020B0604020202020204" pitchFamily="34" charset="0"/>
              <a:cs typeface="Arial" panose="020B0604020202020204" pitchFamily="34" charset="0"/>
            </a:endParaRPr>
          </a:p>
          <a:p>
            <a:pPr marL="68580" indent="0">
              <a:buNone/>
            </a:pPr>
            <a:endParaRPr lang="ar-SA"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167559DD-822D-4478-8616-AFD72B290D3B}" type="slidenum">
              <a:rPr lang="ar-SA" smtClean="0"/>
              <a:pPr/>
              <a:t>18</a:t>
            </a:fld>
            <a:endParaRPr lang="ar-SA"/>
          </a:p>
        </p:txBody>
      </p:sp>
    </p:spTree>
    <p:extLst>
      <p:ext uri="{BB962C8B-B14F-4D97-AF65-F5344CB8AC3E}">
        <p14:creationId xmlns:p14="http://schemas.microsoft.com/office/powerpoint/2010/main" val="97452550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1412776"/>
            <a:ext cx="7024744" cy="1143000"/>
          </a:xfrm>
        </p:spPr>
        <p:txBody>
          <a:bodyPr>
            <a:normAutofit/>
          </a:bodyPr>
          <a:lstStyle/>
          <a:p>
            <a:pPr algn="r"/>
            <a:r>
              <a:rPr lang="ar-SA" sz="2800" b="1" u="sng" dirty="0" smtClean="0">
                <a:latin typeface="Arial" panose="020B0604020202020204" pitchFamily="34" charset="0"/>
                <a:cs typeface="Arial" panose="020B0604020202020204" pitchFamily="34" charset="0"/>
              </a:rPr>
              <a:t>4- الأنشطة التشغيلية وتحليل السيولة:</a:t>
            </a:r>
            <a:endParaRPr lang="ar-SA" sz="2800" b="1" u="sng"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1043490" y="2852936"/>
            <a:ext cx="6777317" cy="1969444"/>
          </a:xfrm>
        </p:spPr>
        <p:txBody>
          <a:bodyPr/>
          <a:lstStyle/>
          <a:p>
            <a:pPr marL="68580" indent="0">
              <a:buNone/>
            </a:pPr>
            <a:r>
              <a:rPr lang="ar-SA" dirty="0">
                <a:latin typeface="Arial" panose="020B0604020202020204" pitchFamily="34" charset="0"/>
                <a:cs typeface="Arial" panose="020B0604020202020204" pitchFamily="34" charset="0"/>
              </a:rPr>
              <a:t>نظراً لأهمية الأنشطة التشغيلية في التحليل الائتماني فسوف نقدم في الأقسام التالية دراسة </a:t>
            </a:r>
            <a:r>
              <a:rPr lang="ar-SA" dirty="0" smtClean="0">
                <a:latin typeface="Arial" panose="020B0604020202020204" pitchFamily="34" charset="0"/>
                <a:cs typeface="Arial" panose="020B0604020202020204" pitchFamily="34" charset="0"/>
              </a:rPr>
              <a:t>ثلاثة </a:t>
            </a:r>
            <a:r>
              <a:rPr lang="ar-SA" dirty="0">
                <a:latin typeface="Arial" panose="020B0604020202020204" pitchFamily="34" charset="0"/>
                <a:cs typeface="Arial" panose="020B0604020202020204" pitchFamily="34" charset="0"/>
              </a:rPr>
              <a:t>مقاييس للأنشطة </a:t>
            </a:r>
            <a:r>
              <a:rPr lang="ar-SA" dirty="0" smtClean="0">
                <a:latin typeface="Arial" panose="020B0604020202020204" pitchFamily="34" charset="0"/>
                <a:cs typeface="Arial" panose="020B0604020202020204" pitchFamily="34" charset="0"/>
              </a:rPr>
              <a:t>التشغيلية. </a:t>
            </a:r>
            <a:r>
              <a:rPr lang="ar-SA" dirty="0">
                <a:latin typeface="Arial" panose="020B0604020202020204" pitchFamily="34" charset="0"/>
                <a:cs typeface="Arial" panose="020B0604020202020204" pitchFamily="34" charset="0"/>
              </a:rPr>
              <a:t>وتعتمد هذه المقاييس على حسابات </a:t>
            </a:r>
            <a:r>
              <a:rPr lang="ar-SA" u="sng" dirty="0">
                <a:latin typeface="Arial" panose="020B0604020202020204" pitchFamily="34" charset="0"/>
                <a:cs typeface="Arial" panose="020B0604020202020204" pitchFamily="34" charset="0"/>
              </a:rPr>
              <a:t>المدينين</a:t>
            </a:r>
            <a:r>
              <a:rPr lang="ar-SA" dirty="0">
                <a:latin typeface="Arial" panose="020B0604020202020204" pitchFamily="34" charset="0"/>
                <a:cs typeface="Arial" panose="020B0604020202020204" pitchFamily="34" charset="0"/>
              </a:rPr>
              <a:t> </a:t>
            </a:r>
            <a:r>
              <a:rPr lang="ar-SA" dirty="0" smtClean="0">
                <a:latin typeface="Arial" panose="020B0604020202020204" pitchFamily="34" charset="0"/>
                <a:cs typeface="Arial" panose="020B0604020202020204" pitchFamily="34" charset="0"/>
              </a:rPr>
              <a:t>و</a:t>
            </a:r>
            <a:r>
              <a:rPr lang="ar-SA" u="sng" dirty="0" smtClean="0">
                <a:latin typeface="Arial" panose="020B0604020202020204" pitchFamily="34" charset="0"/>
                <a:cs typeface="Arial" panose="020B0604020202020204" pitchFamily="34" charset="0"/>
              </a:rPr>
              <a:t>المخزون</a:t>
            </a:r>
            <a:r>
              <a:rPr lang="ar-SA" dirty="0" smtClean="0">
                <a:latin typeface="Arial" panose="020B0604020202020204" pitchFamily="34" charset="0"/>
                <a:cs typeface="Arial" panose="020B0604020202020204" pitchFamily="34" charset="0"/>
              </a:rPr>
              <a:t> والخصوم المتداولة. </a:t>
            </a:r>
            <a:endParaRPr lang="ar-SA"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167559DD-822D-4478-8616-AFD72B290D3B}" type="slidenum">
              <a:rPr lang="ar-SA" smtClean="0"/>
              <a:pPr/>
              <a:t>19</a:t>
            </a:fld>
            <a:endParaRPr lang="ar-SA"/>
          </a:p>
        </p:txBody>
      </p:sp>
    </p:spTree>
    <p:extLst>
      <p:ext uri="{BB962C8B-B14F-4D97-AF65-F5344CB8AC3E}">
        <p14:creationId xmlns:p14="http://schemas.microsoft.com/office/powerpoint/2010/main" val="358109643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1027664"/>
            <a:ext cx="6768870" cy="1143000"/>
          </a:xfrm>
        </p:spPr>
        <p:txBody>
          <a:bodyPr>
            <a:normAutofit/>
          </a:bodyPr>
          <a:lstStyle/>
          <a:p>
            <a:pPr algn="r"/>
            <a:r>
              <a:rPr lang="ar-SA" sz="3600" b="1" u="sng" dirty="0" smtClean="0">
                <a:latin typeface="Arial" panose="020B0604020202020204" pitchFamily="34" charset="0"/>
                <a:cs typeface="Arial" panose="020B0604020202020204" pitchFamily="34" charset="0"/>
              </a:rPr>
              <a:t>مقدمة</a:t>
            </a:r>
            <a:endParaRPr lang="ar-SA" sz="3600" b="1" u="sng"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lstStyle/>
          <a:p>
            <a:pPr marL="68580" indent="0">
              <a:buNone/>
            </a:pPr>
            <a:r>
              <a:rPr lang="ar-SA" dirty="0" smtClean="0">
                <a:latin typeface="Arial" panose="020B0604020202020204" pitchFamily="34" charset="0"/>
                <a:cs typeface="Arial" panose="020B0604020202020204" pitchFamily="34" charset="0"/>
              </a:rPr>
              <a:t>يركز المحلل </a:t>
            </a:r>
            <a:r>
              <a:rPr lang="ar-SA" dirty="0">
                <a:latin typeface="Arial" panose="020B0604020202020204" pitchFamily="34" charset="0"/>
                <a:cs typeface="Arial" panose="020B0604020202020204" pitchFamily="34" charset="0"/>
              </a:rPr>
              <a:t>المالي عادة عند قيامه بالتحليل الائتماني على قدرة المنشأة على سداد الديون, لذا فإن اهتمام المحلل الائتماني يكون منصباً على مدى قدرة المنشأة على توليد التدفقات النقدية الكافية لسداد الديون والالتزامات الأخرى التي تتحملها المنشأة . </a:t>
            </a:r>
          </a:p>
          <a:p>
            <a:pPr marL="68580" indent="0">
              <a:buNone/>
            </a:pPr>
            <a:endParaRPr lang="ar-SA"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167559DD-822D-4478-8616-AFD72B290D3B}" type="slidenum">
              <a:rPr lang="ar-SA" smtClean="0"/>
              <a:t>2</a:t>
            </a:fld>
            <a:endParaRPr lang="ar-SA"/>
          </a:p>
        </p:txBody>
      </p:sp>
    </p:spTree>
    <p:extLst>
      <p:ext uri="{BB962C8B-B14F-4D97-AF65-F5344CB8AC3E}">
        <p14:creationId xmlns:p14="http://schemas.microsoft.com/office/powerpoint/2010/main" val="28888111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9632" y="1556792"/>
            <a:ext cx="7024744" cy="529128"/>
          </a:xfrm>
        </p:spPr>
        <p:txBody>
          <a:bodyPr>
            <a:normAutofit/>
          </a:bodyPr>
          <a:lstStyle/>
          <a:p>
            <a:pPr algn="r"/>
            <a:r>
              <a:rPr lang="ar-SA" sz="2800" b="1" u="sng" dirty="0" smtClean="0">
                <a:latin typeface="Arial" panose="020B0604020202020204" pitchFamily="34" charset="0"/>
                <a:cs typeface="Arial" panose="020B0604020202020204" pitchFamily="34" charset="0"/>
              </a:rPr>
              <a:t>أ) مقياس السيولة من خلال حسابات المدينين:</a:t>
            </a:r>
            <a:endParaRPr lang="ar-SA" sz="2800" b="1" u="sng"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1043608" y="2276872"/>
            <a:ext cx="7024742" cy="3508977"/>
          </a:xfrm>
        </p:spPr>
        <p:txBody>
          <a:bodyPr>
            <a:normAutofit/>
          </a:bodyPr>
          <a:lstStyle/>
          <a:p>
            <a:pPr marL="68580" indent="0">
              <a:buNone/>
            </a:pPr>
            <a:r>
              <a:rPr lang="ar-SA" dirty="0" smtClean="0">
                <a:latin typeface="Arial" panose="020B0604020202020204" pitchFamily="34" charset="0"/>
                <a:cs typeface="Arial" panose="020B0604020202020204" pitchFamily="34" charset="0"/>
              </a:rPr>
              <a:t>تعد المبيعات بالأجل وبالائتمان من خلال الأوراق التجارية جزءا مهما من رأس المال العامل. لذا من الضروري عمل تقييم وقياس لجودة حسابات المدينين وسيولتها.</a:t>
            </a:r>
          </a:p>
          <a:p>
            <a:pPr>
              <a:buFont typeface="Wingdings" panose="05000000000000000000" pitchFamily="2" charset="2"/>
              <a:buChar char="§"/>
            </a:pPr>
            <a:r>
              <a:rPr lang="ar-SA" dirty="0" smtClean="0">
                <a:latin typeface="Arial" panose="020B0604020202020204" pitchFamily="34" charset="0"/>
                <a:cs typeface="Arial" panose="020B0604020202020204" pitchFamily="34" charset="0"/>
              </a:rPr>
              <a:t>يقصد بالجودة إمكانية تحصيل الديون دون خسائر، ومعروف أن بقاء الدين فترة طويلة بعد حلول اجله دون تحصيله يعني عدم إمكانية تحصيله، ويعد معدل دوران المدينين مؤشر على عمر المدينين.</a:t>
            </a:r>
          </a:p>
          <a:p>
            <a:pPr>
              <a:buFont typeface="Wingdings" panose="05000000000000000000" pitchFamily="2" charset="2"/>
              <a:buChar char="§"/>
            </a:pPr>
            <a:r>
              <a:rPr lang="ar-SA" dirty="0" smtClean="0">
                <a:latin typeface="Arial" panose="020B0604020202020204" pitchFamily="34" charset="0"/>
                <a:cs typeface="Arial" panose="020B0604020202020204" pitchFamily="34" charset="0"/>
              </a:rPr>
              <a:t>ويقصد بالسيولة سرعة تحويل المدينين الى نقدية</a:t>
            </a:r>
            <a:r>
              <a:rPr lang="ar-SA" dirty="0">
                <a:latin typeface="Arial" panose="020B0604020202020204" pitchFamily="34" charset="0"/>
                <a:cs typeface="Arial" panose="020B0604020202020204" pitchFamily="34" charset="0"/>
              </a:rPr>
              <a:t>، </a:t>
            </a:r>
            <a:r>
              <a:rPr lang="ar-SA" dirty="0" smtClean="0">
                <a:latin typeface="Arial" panose="020B0604020202020204" pitchFamily="34" charset="0"/>
                <a:cs typeface="Arial" panose="020B0604020202020204" pitchFamily="34" charset="0"/>
              </a:rPr>
              <a:t>ويعد </a:t>
            </a:r>
            <a:r>
              <a:rPr lang="ar-SA" dirty="0">
                <a:latin typeface="Arial" panose="020B0604020202020204" pitchFamily="34" charset="0"/>
                <a:cs typeface="Arial" panose="020B0604020202020204" pitchFamily="34" charset="0"/>
              </a:rPr>
              <a:t>معدل دوران </a:t>
            </a:r>
            <a:r>
              <a:rPr lang="ar-SA" dirty="0" smtClean="0">
                <a:latin typeface="Arial" panose="020B0604020202020204" pitchFamily="34" charset="0"/>
                <a:cs typeface="Arial" panose="020B0604020202020204" pitchFamily="34" charset="0"/>
              </a:rPr>
              <a:t>المدينين مقياسا لتلك السرعة.</a:t>
            </a:r>
            <a:endParaRPr lang="ar-SA"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167559DD-822D-4478-8616-AFD72B290D3B}" type="slidenum">
              <a:rPr lang="ar-SA" smtClean="0"/>
              <a:pPr/>
              <a:t>20</a:t>
            </a:fld>
            <a:endParaRPr lang="ar-SA"/>
          </a:p>
        </p:txBody>
      </p:sp>
    </p:spTree>
    <p:extLst>
      <p:ext uri="{BB962C8B-B14F-4D97-AF65-F5344CB8AC3E}">
        <p14:creationId xmlns:p14="http://schemas.microsoft.com/office/powerpoint/2010/main" val="426145292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83692" y="1221440"/>
            <a:ext cx="6984776" cy="1224135"/>
          </a:xfrm>
        </p:spPr>
        <p:txBody>
          <a:bodyPr/>
          <a:lstStyle/>
          <a:p>
            <a:pPr marL="68580" indent="0">
              <a:lnSpc>
                <a:spcPct val="150000"/>
              </a:lnSpc>
              <a:buNone/>
            </a:pPr>
            <a:r>
              <a:rPr lang="ar-SA" u="sng" dirty="0">
                <a:latin typeface="Arial" panose="020B0604020202020204" pitchFamily="34" charset="0"/>
                <a:cs typeface="Arial" panose="020B0604020202020204" pitchFamily="34" charset="0"/>
              </a:rPr>
              <a:t>معدل دوران </a:t>
            </a:r>
            <a:r>
              <a:rPr lang="ar-SA" u="sng" dirty="0" smtClean="0">
                <a:latin typeface="Arial" panose="020B0604020202020204" pitchFamily="34" charset="0"/>
                <a:cs typeface="Arial" panose="020B0604020202020204" pitchFamily="34" charset="0"/>
              </a:rPr>
              <a:t>المدينين: </a:t>
            </a:r>
            <a:endParaRPr lang="ar-SA" u="sng" dirty="0">
              <a:latin typeface="Arial" panose="020B0604020202020204" pitchFamily="34" charset="0"/>
              <a:cs typeface="Arial" panose="020B0604020202020204" pitchFamily="34" charset="0"/>
            </a:endParaRPr>
          </a:p>
          <a:p>
            <a:pPr marL="68580" indent="0">
              <a:buNone/>
            </a:pPr>
            <a:r>
              <a:rPr lang="ar-SA" dirty="0" smtClean="0">
                <a:latin typeface="Arial" panose="020B0604020202020204" pitchFamily="34" charset="0"/>
                <a:cs typeface="Arial" panose="020B0604020202020204" pitchFamily="34" charset="0"/>
              </a:rPr>
              <a:t>تعد </a:t>
            </a:r>
            <a:r>
              <a:rPr lang="ar-SA" dirty="0">
                <a:latin typeface="Arial" panose="020B0604020202020204" pitchFamily="34" charset="0"/>
                <a:cs typeface="Arial" panose="020B0604020202020204" pitchFamily="34" charset="0"/>
              </a:rPr>
              <a:t>هذه النسبة مقياساً آخر لكفاية النقدية ويتم حسابها كما </a:t>
            </a:r>
            <a:r>
              <a:rPr lang="ar-SA" dirty="0" smtClean="0">
                <a:latin typeface="Arial" panose="020B0604020202020204" pitchFamily="34" charset="0"/>
                <a:cs typeface="Arial" panose="020B0604020202020204" pitchFamily="34" charset="0"/>
              </a:rPr>
              <a:t>يلي:</a:t>
            </a:r>
            <a:endParaRPr lang="ar-SA" dirty="0">
              <a:latin typeface="Arial" panose="020B0604020202020204" pitchFamily="34" charset="0"/>
              <a:cs typeface="Arial" panose="020B0604020202020204" pitchFamily="34" charset="0"/>
            </a:endParaRPr>
          </a:p>
          <a:p>
            <a:pPr marL="68580" indent="0">
              <a:buNone/>
            </a:pPr>
            <a:endParaRPr lang="ar-SA"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167559DD-822D-4478-8616-AFD72B290D3B}" type="slidenum">
              <a:rPr lang="ar-SA" smtClean="0"/>
              <a:pPr/>
              <a:t>21</a:t>
            </a:fld>
            <a:endParaRPr lang="ar-SA"/>
          </a:p>
        </p:txBody>
      </p:sp>
      <p:grpSp>
        <p:nvGrpSpPr>
          <p:cNvPr id="10" name="مجموعة 9"/>
          <p:cNvGrpSpPr/>
          <p:nvPr/>
        </p:nvGrpSpPr>
        <p:grpSpPr>
          <a:xfrm>
            <a:off x="2131490" y="2447642"/>
            <a:ext cx="5035211" cy="1027517"/>
            <a:chOff x="2051721" y="3481603"/>
            <a:chExt cx="5035211" cy="1027517"/>
          </a:xfrm>
        </p:grpSpPr>
        <p:sp>
          <p:nvSpPr>
            <p:cNvPr id="9" name="مستطيل 8"/>
            <p:cNvSpPr/>
            <p:nvPr/>
          </p:nvSpPr>
          <p:spPr>
            <a:xfrm>
              <a:off x="2195736" y="3481603"/>
              <a:ext cx="4891196" cy="1027517"/>
            </a:xfrm>
            <a:prstGeom prst="rect">
              <a:avLst/>
            </a:prstGeom>
          </p:spPr>
          <p:style>
            <a:lnRef idx="2">
              <a:schemeClr val="accent1"/>
            </a:lnRef>
            <a:fillRef idx="1">
              <a:schemeClr val="lt1"/>
            </a:fillRef>
            <a:effectRef idx="0">
              <a:schemeClr val="accent1"/>
            </a:effectRef>
            <a:fontRef idx="minor">
              <a:schemeClr val="dk1"/>
            </a:fontRef>
          </p:style>
          <p:txBody>
            <a:bodyPr rtlCol="1" anchor="ctr"/>
            <a:lstStyle/>
            <a:p>
              <a:pPr algn="ctr"/>
              <a:endParaRPr lang="ar-SA"/>
            </a:p>
          </p:txBody>
        </p:sp>
        <p:sp>
          <p:nvSpPr>
            <p:cNvPr id="6" name="TextBox 4"/>
            <p:cNvSpPr txBox="1"/>
            <p:nvPr/>
          </p:nvSpPr>
          <p:spPr>
            <a:xfrm>
              <a:off x="2092999" y="3481603"/>
              <a:ext cx="4993933" cy="461665"/>
            </a:xfrm>
            <a:prstGeom prst="rect">
              <a:avLst/>
            </a:prstGeom>
            <a:noFill/>
          </p:spPr>
          <p:txBody>
            <a:bodyPr wrap="square" rtlCol="1">
              <a:spAutoFit/>
            </a:bodyPr>
            <a:lstStyle/>
            <a:p>
              <a:pPr algn="r"/>
              <a:r>
                <a:rPr lang="ar-SA" sz="2400" dirty="0" smtClean="0">
                  <a:solidFill>
                    <a:schemeClr val="tx2"/>
                  </a:solidFill>
                  <a:latin typeface="Arial" panose="020B0604020202020204" pitchFamily="34" charset="0"/>
                  <a:cs typeface="Arial" panose="020B0604020202020204" pitchFamily="34" charset="0"/>
                </a:rPr>
                <a:t>معدل دوران المدينين = صافي المبيعات الآجلة</a:t>
              </a:r>
              <a:endParaRPr lang="ar-SA" sz="2400" dirty="0">
                <a:solidFill>
                  <a:schemeClr val="tx2"/>
                </a:solidFill>
                <a:latin typeface="Arial" panose="020B0604020202020204" pitchFamily="34" charset="0"/>
                <a:cs typeface="Arial" panose="020B0604020202020204" pitchFamily="34" charset="0"/>
              </a:endParaRPr>
            </a:p>
          </p:txBody>
        </p:sp>
        <p:sp>
          <p:nvSpPr>
            <p:cNvPr id="7" name="TextBox 5"/>
            <p:cNvSpPr txBox="1"/>
            <p:nvPr/>
          </p:nvSpPr>
          <p:spPr>
            <a:xfrm>
              <a:off x="2051721" y="3943268"/>
              <a:ext cx="2727456" cy="461665"/>
            </a:xfrm>
            <a:prstGeom prst="rect">
              <a:avLst/>
            </a:prstGeom>
            <a:noFill/>
          </p:spPr>
          <p:txBody>
            <a:bodyPr wrap="square" rtlCol="1">
              <a:spAutoFit/>
            </a:bodyPr>
            <a:lstStyle/>
            <a:p>
              <a:pPr algn="r"/>
              <a:r>
                <a:rPr lang="ar-SA" sz="2400" dirty="0" smtClean="0">
                  <a:solidFill>
                    <a:schemeClr val="tx2"/>
                  </a:solidFill>
                  <a:latin typeface="Arial" panose="020B0604020202020204" pitchFamily="34" charset="0"/>
                  <a:cs typeface="Arial" panose="020B0604020202020204" pitchFamily="34" charset="0"/>
                </a:rPr>
                <a:t>متوسط صافي المدينين</a:t>
              </a:r>
              <a:endParaRPr lang="ar-SA" sz="2400" dirty="0">
                <a:solidFill>
                  <a:schemeClr val="tx2"/>
                </a:solidFill>
                <a:latin typeface="Arial" panose="020B0604020202020204" pitchFamily="34" charset="0"/>
                <a:cs typeface="Arial" panose="020B0604020202020204" pitchFamily="34" charset="0"/>
              </a:endParaRPr>
            </a:p>
          </p:txBody>
        </p:sp>
        <p:cxnSp>
          <p:nvCxnSpPr>
            <p:cNvPr id="8" name="Straight Connector 7"/>
            <p:cNvCxnSpPr>
              <a:stCxn id="6" idx="2"/>
            </p:cNvCxnSpPr>
            <p:nvPr/>
          </p:nvCxnSpPr>
          <p:spPr>
            <a:xfrm flipH="1">
              <a:off x="2406412" y="3943268"/>
              <a:ext cx="2183554" cy="0"/>
            </a:xfrm>
            <a:prstGeom prst="line">
              <a:avLst/>
            </a:prstGeom>
            <a:ln w="12700"/>
          </p:spPr>
          <p:style>
            <a:lnRef idx="1">
              <a:schemeClr val="accent1"/>
            </a:lnRef>
            <a:fillRef idx="0">
              <a:schemeClr val="accent1"/>
            </a:fillRef>
            <a:effectRef idx="0">
              <a:schemeClr val="accent1"/>
            </a:effectRef>
            <a:fontRef idx="minor">
              <a:schemeClr val="tx1"/>
            </a:fontRef>
          </p:style>
        </p:cxnSp>
      </p:grpSp>
      <p:sp>
        <p:nvSpPr>
          <p:cNvPr id="11" name="مربع نص 10"/>
          <p:cNvSpPr txBox="1"/>
          <p:nvPr/>
        </p:nvSpPr>
        <p:spPr>
          <a:xfrm>
            <a:off x="899592" y="3733875"/>
            <a:ext cx="7416824" cy="2308324"/>
          </a:xfrm>
          <a:prstGeom prst="rect">
            <a:avLst/>
          </a:prstGeom>
          <a:noFill/>
        </p:spPr>
        <p:txBody>
          <a:bodyPr wrap="square" rtlCol="1">
            <a:spAutoFit/>
          </a:bodyPr>
          <a:lstStyle/>
          <a:p>
            <a:pPr marL="342900" indent="-342900">
              <a:buFont typeface="Wingdings" panose="05000000000000000000" pitchFamily="2" charset="2"/>
              <a:buChar char="§"/>
            </a:pPr>
            <a:r>
              <a:rPr lang="ar-SA" sz="2400" dirty="0" smtClean="0">
                <a:solidFill>
                  <a:srgbClr val="464653"/>
                </a:solidFill>
                <a:latin typeface="Arial" panose="020B0604020202020204" pitchFamily="34" charset="0"/>
                <a:cs typeface="Arial" panose="020B0604020202020204" pitchFamily="34" charset="0"/>
              </a:rPr>
              <a:t>يجب أن تشمل المبيعات الآجلة جميع المبيعات غير النقدية، وحيث أن التقارير المالية لا تفصح عن المبيعات الآجلة فانه يمكن استخدام صافي المبيعات لهذا الغرض على اعتبار ان المبيعات النقدية ضئيلة في الغالب. أما اذا كانت المبيعات النقدية غير ضئيلة فإن هذه النسبة تعتبر أقل فائدة.</a:t>
            </a:r>
          </a:p>
          <a:p>
            <a:pPr marL="342900" indent="-342900">
              <a:buFont typeface="Wingdings" panose="05000000000000000000" pitchFamily="2" charset="2"/>
              <a:buChar char="§"/>
            </a:pPr>
            <a:r>
              <a:rPr lang="ar-SA" sz="2400" dirty="0" smtClean="0">
                <a:solidFill>
                  <a:srgbClr val="464653"/>
                </a:solidFill>
                <a:latin typeface="Arial" panose="020B0604020202020204" pitchFamily="34" charset="0"/>
                <a:cs typeface="Arial" panose="020B0604020202020204" pitchFamily="34" charset="0"/>
              </a:rPr>
              <a:t>ويشير </a:t>
            </a:r>
            <a:r>
              <a:rPr lang="ar-SA" sz="2400" dirty="0">
                <a:solidFill>
                  <a:srgbClr val="464653"/>
                </a:solidFill>
                <a:latin typeface="Arial" panose="020B0604020202020204" pitchFamily="34" charset="0"/>
                <a:cs typeface="Arial" panose="020B0604020202020204" pitchFamily="34" charset="0"/>
              </a:rPr>
              <a:t>معدل دوران المدينين إلى قياس عدد المرات </a:t>
            </a:r>
            <a:r>
              <a:rPr lang="ar-SA" sz="2400" dirty="0" smtClean="0">
                <a:solidFill>
                  <a:srgbClr val="464653"/>
                </a:solidFill>
                <a:latin typeface="Arial" panose="020B0604020202020204" pitchFamily="34" charset="0"/>
                <a:cs typeface="Arial" panose="020B0604020202020204" pitchFamily="34" charset="0"/>
              </a:rPr>
              <a:t>- </a:t>
            </a:r>
            <a:r>
              <a:rPr lang="ar-SA" sz="2400" dirty="0">
                <a:solidFill>
                  <a:srgbClr val="464653"/>
                </a:solidFill>
                <a:latin typeface="Arial" panose="020B0604020202020204" pitchFamily="34" charset="0"/>
                <a:cs typeface="Arial" panose="020B0604020202020204" pitchFamily="34" charset="0"/>
              </a:rPr>
              <a:t>في </a:t>
            </a:r>
            <a:r>
              <a:rPr lang="ar-SA" sz="2400" dirty="0" smtClean="0">
                <a:solidFill>
                  <a:srgbClr val="464653"/>
                </a:solidFill>
                <a:latin typeface="Arial" panose="020B0604020202020204" pitchFamily="34" charset="0"/>
                <a:cs typeface="Arial" panose="020B0604020202020204" pitchFamily="34" charset="0"/>
              </a:rPr>
              <a:t>المتوسط - </a:t>
            </a:r>
            <a:r>
              <a:rPr lang="ar-SA" sz="2400" dirty="0">
                <a:solidFill>
                  <a:srgbClr val="464653"/>
                </a:solidFill>
                <a:latin typeface="Arial" panose="020B0604020202020204" pitchFamily="34" charset="0"/>
                <a:cs typeface="Arial" panose="020B0604020202020204" pitchFamily="34" charset="0"/>
              </a:rPr>
              <a:t>التي يتم فيها تحصيل المدينين خلال </a:t>
            </a:r>
            <a:r>
              <a:rPr lang="ar-SA" sz="2400" dirty="0" smtClean="0">
                <a:solidFill>
                  <a:srgbClr val="464653"/>
                </a:solidFill>
                <a:latin typeface="Arial" panose="020B0604020202020204" pitchFamily="34" charset="0"/>
                <a:cs typeface="Arial" panose="020B0604020202020204" pitchFamily="34" charset="0"/>
              </a:rPr>
              <a:t>الفترة.</a:t>
            </a:r>
            <a:endParaRPr lang="ar-SA" dirty="0"/>
          </a:p>
        </p:txBody>
      </p:sp>
    </p:spTree>
    <p:extLst>
      <p:ext uri="{BB962C8B-B14F-4D97-AF65-F5344CB8AC3E}">
        <p14:creationId xmlns:p14="http://schemas.microsoft.com/office/powerpoint/2010/main" val="259965406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33350" y="1389305"/>
            <a:ext cx="7128908" cy="1293351"/>
          </a:xfrm>
        </p:spPr>
        <p:txBody>
          <a:bodyPr/>
          <a:lstStyle/>
          <a:p>
            <a:pPr marL="68580" indent="0">
              <a:buNone/>
            </a:pPr>
            <a:r>
              <a:rPr lang="ar-SA" u="sng" dirty="0">
                <a:latin typeface="Arial" panose="020B0604020202020204" pitchFamily="34" charset="0"/>
                <a:cs typeface="Arial" panose="020B0604020202020204" pitchFamily="34" charset="0"/>
              </a:rPr>
              <a:t>فترة تحصيل </a:t>
            </a:r>
            <a:r>
              <a:rPr lang="ar-SA" u="sng" dirty="0" smtClean="0">
                <a:latin typeface="Arial" panose="020B0604020202020204" pitchFamily="34" charset="0"/>
                <a:cs typeface="Arial" panose="020B0604020202020204" pitchFamily="34" charset="0"/>
              </a:rPr>
              <a:t>المدينين: </a:t>
            </a:r>
          </a:p>
          <a:p>
            <a:pPr marL="68580" indent="0">
              <a:buNone/>
            </a:pPr>
            <a:r>
              <a:rPr lang="ar-SA" dirty="0" smtClean="0">
                <a:latin typeface="Arial" panose="020B0604020202020204" pitchFamily="34" charset="0"/>
                <a:cs typeface="Arial" panose="020B0604020202020204" pitchFamily="34" charset="0"/>
              </a:rPr>
              <a:t>يقصد </a:t>
            </a:r>
            <a:r>
              <a:rPr lang="ar-SA" dirty="0">
                <a:latin typeface="Arial" panose="020B0604020202020204" pitchFamily="34" charset="0"/>
                <a:cs typeface="Arial" panose="020B0604020202020204" pitchFamily="34" charset="0"/>
              </a:rPr>
              <a:t>بهذا المقياس عدد الأيام اللازمة لتحصيل حسابات المدينين ويتم حساب هذه الفترة </a:t>
            </a:r>
            <a:r>
              <a:rPr lang="ar-SA" dirty="0" smtClean="0">
                <a:latin typeface="Arial" panose="020B0604020202020204" pitchFamily="34" charset="0"/>
                <a:cs typeface="Arial" panose="020B0604020202020204" pitchFamily="34" charset="0"/>
              </a:rPr>
              <a:t>كما </a:t>
            </a:r>
            <a:r>
              <a:rPr lang="ar-SA" dirty="0">
                <a:latin typeface="Arial" panose="020B0604020202020204" pitchFamily="34" charset="0"/>
                <a:cs typeface="Arial" panose="020B0604020202020204" pitchFamily="34" charset="0"/>
              </a:rPr>
              <a:t>يلي:   </a:t>
            </a:r>
          </a:p>
          <a:p>
            <a:pPr marL="68580" indent="0">
              <a:buNone/>
            </a:pPr>
            <a:endParaRPr lang="ar-SA"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167559DD-822D-4478-8616-AFD72B290D3B}" type="slidenum">
              <a:rPr lang="ar-SA" smtClean="0"/>
              <a:pPr/>
              <a:t>22</a:t>
            </a:fld>
            <a:endParaRPr lang="ar-SA"/>
          </a:p>
        </p:txBody>
      </p:sp>
      <p:grpSp>
        <p:nvGrpSpPr>
          <p:cNvPr id="6" name="Group 9"/>
          <p:cNvGrpSpPr/>
          <p:nvPr/>
        </p:nvGrpSpPr>
        <p:grpSpPr>
          <a:xfrm>
            <a:off x="2236828" y="3023055"/>
            <a:ext cx="4824536" cy="1080120"/>
            <a:chOff x="2771800" y="4653136"/>
            <a:chExt cx="4824536" cy="1080120"/>
          </a:xfrm>
        </p:grpSpPr>
        <p:sp>
          <p:nvSpPr>
            <p:cNvPr id="7" name="TextBox 4"/>
            <p:cNvSpPr txBox="1"/>
            <p:nvPr/>
          </p:nvSpPr>
          <p:spPr>
            <a:xfrm>
              <a:off x="2771800" y="4725144"/>
              <a:ext cx="4752528" cy="461665"/>
            </a:xfrm>
            <a:prstGeom prst="rect">
              <a:avLst/>
            </a:prstGeom>
            <a:noFill/>
          </p:spPr>
          <p:txBody>
            <a:bodyPr wrap="square" rtlCol="1">
              <a:spAutoFit/>
            </a:bodyPr>
            <a:lstStyle/>
            <a:p>
              <a:pPr algn="r" rtl="1"/>
              <a:r>
                <a:rPr lang="ar-SA" sz="2400" dirty="0" smtClean="0">
                  <a:solidFill>
                    <a:schemeClr val="tx2"/>
                  </a:solidFill>
                  <a:latin typeface="Arial" panose="020B0604020202020204" pitchFamily="34" charset="0"/>
                  <a:cs typeface="Arial" panose="020B0604020202020204" pitchFamily="34" charset="0"/>
                </a:rPr>
                <a:t>متوسط فترة التحصيل =	  365</a:t>
              </a:r>
              <a:endParaRPr lang="ar-SA" sz="2400" dirty="0">
                <a:solidFill>
                  <a:schemeClr val="tx2"/>
                </a:solidFill>
                <a:latin typeface="Arial" panose="020B0604020202020204" pitchFamily="34" charset="0"/>
                <a:cs typeface="Arial" panose="020B0604020202020204" pitchFamily="34" charset="0"/>
              </a:endParaRPr>
            </a:p>
          </p:txBody>
        </p:sp>
        <p:sp>
          <p:nvSpPr>
            <p:cNvPr id="8" name="TextBox 5"/>
            <p:cNvSpPr txBox="1"/>
            <p:nvPr/>
          </p:nvSpPr>
          <p:spPr>
            <a:xfrm>
              <a:off x="2987824" y="5186087"/>
              <a:ext cx="2304256" cy="461665"/>
            </a:xfrm>
            <a:prstGeom prst="rect">
              <a:avLst/>
            </a:prstGeom>
            <a:noFill/>
          </p:spPr>
          <p:txBody>
            <a:bodyPr wrap="square" rtlCol="1">
              <a:spAutoFit/>
            </a:bodyPr>
            <a:lstStyle/>
            <a:p>
              <a:pPr algn="r"/>
              <a:r>
                <a:rPr lang="ar-SA" sz="2400" dirty="0" smtClean="0">
                  <a:solidFill>
                    <a:schemeClr val="tx2"/>
                  </a:solidFill>
                  <a:latin typeface="Arial" panose="020B0604020202020204" pitchFamily="34" charset="0"/>
                  <a:cs typeface="Arial" panose="020B0604020202020204" pitchFamily="34" charset="0"/>
                </a:rPr>
                <a:t>معدل دوران المدينين</a:t>
              </a:r>
              <a:endParaRPr lang="ar-SA" sz="2400" dirty="0">
                <a:solidFill>
                  <a:schemeClr val="tx2"/>
                </a:solidFill>
                <a:latin typeface="Arial" panose="020B0604020202020204" pitchFamily="34" charset="0"/>
                <a:cs typeface="Arial" panose="020B0604020202020204" pitchFamily="34" charset="0"/>
              </a:endParaRPr>
            </a:p>
          </p:txBody>
        </p:sp>
        <p:cxnSp>
          <p:nvCxnSpPr>
            <p:cNvPr id="9" name="Straight Connector 7"/>
            <p:cNvCxnSpPr/>
            <p:nvPr/>
          </p:nvCxnSpPr>
          <p:spPr>
            <a:xfrm flipH="1">
              <a:off x="2987824" y="5157192"/>
              <a:ext cx="2160240" cy="0"/>
            </a:xfrm>
            <a:prstGeom prst="line">
              <a:avLst/>
            </a:prstGeom>
            <a:ln w="12700">
              <a:solidFill>
                <a:schemeClr val="accent1"/>
              </a:solidFill>
            </a:ln>
          </p:spPr>
          <p:style>
            <a:lnRef idx="1">
              <a:schemeClr val="accent1"/>
            </a:lnRef>
            <a:fillRef idx="0">
              <a:schemeClr val="accent1"/>
            </a:fillRef>
            <a:effectRef idx="0">
              <a:schemeClr val="accent1"/>
            </a:effectRef>
            <a:fontRef idx="minor">
              <a:schemeClr val="tx1"/>
            </a:fontRef>
          </p:style>
        </p:cxnSp>
        <p:sp>
          <p:nvSpPr>
            <p:cNvPr id="10" name="Rectangle 8"/>
            <p:cNvSpPr/>
            <p:nvPr/>
          </p:nvSpPr>
          <p:spPr>
            <a:xfrm>
              <a:off x="2771800" y="4653136"/>
              <a:ext cx="4824536" cy="1080120"/>
            </a:xfrm>
            <a:prstGeom prst="rect">
              <a:avLst/>
            </a:prstGeom>
            <a:no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grpSp>
      <p:sp>
        <p:nvSpPr>
          <p:cNvPr id="11" name="مربع نص 10"/>
          <p:cNvSpPr txBox="1"/>
          <p:nvPr/>
        </p:nvSpPr>
        <p:spPr>
          <a:xfrm>
            <a:off x="1043492" y="4356417"/>
            <a:ext cx="7128908" cy="830997"/>
          </a:xfrm>
          <a:prstGeom prst="rect">
            <a:avLst/>
          </a:prstGeom>
          <a:noFill/>
        </p:spPr>
        <p:txBody>
          <a:bodyPr wrap="square" rtlCol="1">
            <a:spAutoFit/>
          </a:bodyPr>
          <a:lstStyle/>
          <a:p>
            <a:pPr marL="68580" lvl="0">
              <a:spcBef>
                <a:spcPct val="20000"/>
              </a:spcBef>
              <a:buClr>
                <a:srgbClr val="727CA3"/>
              </a:buClr>
              <a:buSzPct val="76000"/>
            </a:pPr>
            <a:r>
              <a:rPr lang="ar-SA" sz="2400" dirty="0">
                <a:solidFill>
                  <a:srgbClr val="464653"/>
                </a:solidFill>
                <a:latin typeface="Arial" panose="020B0604020202020204" pitchFamily="34" charset="0"/>
                <a:cs typeface="Arial" panose="020B0604020202020204" pitchFamily="34" charset="0"/>
              </a:rPr>
              <a:t>ويعد معدل الدوران وفترة التحصيل من المقاييس الجيدة عند مقارنتها مع متوسط الصناعة أو مع الفترة التي تمنحها المنشأة لعملائها . </a:t>
            </a:r>
            <a:endParaRPr lang="ar-SA" sz="2400" dirty="0">
              <a:solidFill>
                <a:srgbClr val="464653"/>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6841997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87624" y="1772816"/>
            <a:ext cx="6777317" cy="3508977"/>
          </a:xfrm>
        </p:spPr>
        <p:txBody>
          <a:bodyPr/>
          <a:lstStyle/>
          <a:p>
            <a:pPr marL="68580" indent="0">
              <a:buNone/>
            </a:pPr>
            <a:r>
              <a:rPr lang="ar-SA" dirty="0" smtClean="0">
                <a:latin typeface="Arial" panose="020B0604020202020204" pitchFamily="34" charset="0"/>
                <a:cs typeface="Arial" panose="020B0604020202020204" pitchFamily="34" charset="0"/>
              </a:rPr>
              <a:t>مثال: عند مقارنة فترة التحصيل مع الفترة التي تمنحها المنشأة لعملائها نستطيع تقييم المدى للعملاء الذين يسددون بالوقت. فلو أن الفترة التي تمنح للعملاء هي 40 يوماً بينما متوسط فترة التحصيل 75 يوماً فإن هذا يعني:</a:t>
            </a:r>
          </a:p>
          <a:p>
            <a:pPr marL="68580" indent="0">
              <a:buNone/>
            </a:pPr>
            <a:r>
              <a:rPr lang="ar-SA" dirty="0" smtClean="0">
                <a:latin typeface="Arial" panose="020B0604020202020204" pitchFamily="34" charset="0"/>
                <a:cs typeface="Arial" panose="020B0604020202020204" pitchFamily="34" charset="0"/>
              </a:rPr>
              <a:t>1- جهود ضئيلة للتحصيل	    </a:t>
            </a:r>
            <a:r>
              <a:rPr lang="ar-SA" sz="2200" dirty="0" smtClean="0">
                <a:latin typeface="Arial" panose="020B0604020202020204" pitchFamily="34" charset="0"/>
                <a:cs typeface="Arial" panose="020B0604020202020204" pitchFamily="34" charset="0"/>
              </a:rPr>
              <a:t>قرار اداري لتعديل إجراءات التحصيل</a:t>
            </a:r>
          </a:p>
          <a:p>
            <a:pPr marL="68580" indent="0">
              <a:buNone/>
            </a:pPr>
            <a:r>
              <a:rPr lang="ar-SA" dirty="0" smtClean="0">
                <a:latin typeface="Arial" panose="020B0604020202020204" pitchFamily="34" charset="0"/>
                <a:cs typeface="Arial" panose="020B0604020202020204" pitchFamily="34" charset="0"/>
              </a:rPr>
              <a:t>2- تأخر العملاء في الدفع</a:t>
            </a:r>
          </a:p>
          <a:p>
            <a:pPr marL="68580" indent="0">
              <a:buNone/>
            </a:pPr>
            <a:r>
              <a:rPr lang="ar-SA" dirty="0" smtClean="0">
                <a:latin typeface="Arial" panose="020B0604020202020204" pitchFamily="34" charset="0"/>
                <a:cs typeface="Arial" panose="020B0604020202020204" pitchFamily="34" charset="0"/>
              </a:rPr>
              <a:t>3- لدى العملاء مشاكل مالية</a:t>
            </a:r>
            <a:endParaRPr lang="ar-SA"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167559DD-822D-4478-8616-AFD72B290D3B}" type="slidenum">
              <a:rPr lang="ar-SA" smtClean="0"/>
              <a:pPr/>
              <a:t>23</a:t>
            </a:fld>
            <a:endParaRPr lang="ar-SA"/>
          </a:p>
        </p:txBody>
      </p:sp>
      <p:cxnSp>
        <p:nvCxnSpPr>
          <p:cNvPr id="7" name="رابط كسهم مستقيم 6"/>
          <p:cNvCxnSpPr/>
          <p:nvPr/>
        </p:nvCxnSpPr>
        <p:spPr>
          <a:xfrm flipH="1">
            <a:off x="4860032" y="3573016"/>
            <a:ext cx="360040" cy="0"/>
          </a:xfrm>
          <a:prstGeom prst="straightConnector1">
            <a:avLst/>
          </a:prstGeom>
          <a:ln w="19050">
            <a:tailEnd type="triangle"/>
          </a:ln>
        </p:spPr>
        <p:style>
          <a:lnRef idx="1">
            <a:schemeClr val="accent1"/>
          </a:lnRef>
          <a:fillRef idx="0">
            <a:schemeClr val="accent1"/>
          </a:fillRef>
          <a:effectRef idx="0">
            <a:schemeClr val="accent1"/>
          </a:effectRef>
          <a:fontRef idx="minor">
            <a:schemeClr val="tx1"/>
          </a:fontRef>
        </p:style>
      </p:cxnSp>
      <p:sp>
        <p:nvSpPr>
          <p:cNvPr id="10" name="قوس كبير أيسر 9"/>
          <p:cNvSpPr/>
          <p:nvPr/>
        </p:nvSpPr>
        <p:spPr>
          <a:xfrm>
            <a:off x="4752020" y="3917723"/>
            <a:ext cx="180020" cy="519389"/>
          </a:xfrm>
          <a:prstGeom prst="leftBrace">
            <a:avLst/>
          </a:prstGeom>
          <a:ln w="19050"/>
        </p:spPr>
        <p:style>
          <a:lnRef idx="1">
            <a:schemeClr val="accent1"/>
          </a:lnRef>
          <a:fillRef idx="0">
            <a:schemeClr val="accent1"/>
          </a:fillRef>
          <a:effectRef idx="0">
            <a:schemeClr val="accent1"/>
          </a:effectRef>
          <a:fontRef idx="minor">
            <a:schemeClr val="tx1"/>
          </a:fontRef>
        </p:style>
        <p:txBody>
          <a:bodyPr rtlCol="1" anchor="ctr"/>
          <a:lstStyle/>
          <a:p>
            <a:pPr algn="ctr"/>
            <a:endParaRPr lang="ar-SA"/>
          </a:p>
        </p:txBody>
      </p:sp>
      <p:sp>
        <p:nvSpPr>
          <p:cNvPr id="9" name="مربع نص 8"/>
          <p:cNvSpPr txBox="1"/>
          <p:nvPr/>
        </p:nvSpPr>
        <p:spPr>
          <a:xfrm>
            <a:off x="2082366" y="3961973"/>
            <a:ext cx="2592288" cy="430887"/>
          </a:xfrm>
          <a:prstGeom prst="rect">
            <a:avLst/>
          </a:prstGeom>
          <a:noFill/>
        </p:spPr>
        <p:txBody>
          <a:bodyPr wrap="square" rtlCol="1">
            <a:spAutoFit/>
          </a:bodyPr>
          <a:lstStyle/>
          <a:p>
            <a:r>
              <a:rPr lang="ar-SA" sz="2200" dirty="0" smtClean="0">
                <a:solidFill>
                  <a:schemeClr val="tx2"/>
                </a:solidFill>
                <a:latin typeface="Arial" panose="020B0604020202020204" pitchFamily="34" charset="0"/>
                <a:cs typeface="Arial" panose="020B0604020202020204" pitchFamily="34" charset="0"/>
              </a:rPr>
              <a:t>تعديل طريقة اختيار العميل</a:t>
            </a:r>
            <a:endParaRPr lang="ar-SA" sz="2200" dirty="0">
              <a:solidFill>
                <a:schemeClr val="tx2"/>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9842197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4960" y="1434143"/>
            <a:ext cx="7200916" cy="1584175"/>
          </a:xfrm>
        </p:spPr>
        <p:txBody>
          <a:bodyPr>
            <a:normAutofit/>
          </a:bodyPr>
          <a:lstStyle/>
          <a:p>
            <a:pPr>
              <a:buFont typeface="Wingdings" panose="05000000000000000000" pitchFamily="2" charset="2"/>
              <a:buChar char="§"/>
            </a:pPr>
            <a:r>
              <a:rPr lang="ar-SA" dirty="0">
                <a:latin typeface="Arial" panose="020B0604020202020204" pitchFamily="34" charset="0"/>
                <a:cs typeface="Arial" panose="020B0604020202020204" pitchFamily="34" charset="0"/>
              </a:rPr>
              <a:t>ومن الأمور المفيدة في تحليل فترة التحصيل دراسة اتجاهات هذه الفترة </a:t>
            </a:r>
            <a:r>
              <a:rPr lang="ar-SA" dirty="0" smtClean="0">
                <a:latin typeface="Arial" panose="020B0604020202020204" pitchFamily="34" charset="0"/>
                <a:cs typeface="Arial" panose="020B0604020202020204" pitchFamily="34" charset="0"/>
              </a:rPr>
              <a:t>خلال </a:t>
            </a:r>
            <a:r>
              <a:rPr lang="ar-SA" dirty="0">
                <a:latin typeface="Arial" panose="020B0604020202020204" pitchFamily="34" charset="0"/>
                <a:cs typeface="Arial" panose="020B0604020202020204" pitchFamily="34" charset="0"/>
              </a:rPr>
              <a:t>الفترات </a:t>
            </a:r>
            <a:r>
              <a:rPr lang="ar-SA" dirty="0" smtClean="0">
                <a:latin typeface="Arial" panose="020B0604020202020204" pitchFamily="34" charset="0"/>
                <a:cs typeface="Arial" panose="020B0604020202020204" pitchFamily="34" charset="0"/>
              </a:rPr>
              <a:t>الزمنية، </a:t>
            </a:r>
            <a:r>
              <a:rPr lang="ar-SA" dirty="0">
                <a:latin typeface="Arial" panose="020B0604020202020204" pitchFamily="34" charset="0"/>
                <a:cs typeface="Arial" panose="020B0604020202020204" pitchFamily="34" charset="0"/>
              </a:rPr>
              <a:t>وكذلك دراسة اتجاه العلاقة بين مخصص الديون المشكوك في تحصيلها وإجمالي الديون الذي يتم حسابه كما يلي :  </a:t>
            </a:r>
          </a:p>
          <a:p>
            <a:pPr marL="68580" indent="0">
              <a:buNone/>
            </a:pPr>
            <a:endParaRPr lang="ar-SA"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167559DD-822D-4478-8616-AFD72B290D3B}" type="slidenum">
              <a:rPr lang="ar-SA" smtClean="0"/>
              <a:pPr/>
              <a:t>24</a:t>
            </a:fld>
            <a:endParaRPr lang="ar-SA"/>
          </a:p>
        </p:txBody>
      </p:sp>
      <p:grpSp>
        <p:nvGrpSpPr>
          <p:cNvPr id="5" name="Group 9"/>
          <p:cNvGrpSpPr/>
          <p:nvPr/>
        </p:nvGrpSpPr>
        <p:grpSpPr>
          <a:xfrm>
            <a:off x="940684" y="3216544"/>
            <a:ext cx="7416824" cy="1080120"/>
            <a:chOff x="2771800" y="4646027"/>
            <a:chExt cx="4824536" cy="1080120"/>
          </a:xfrm>
        </p:grpSpPr>
        <p:sp>
          <p:nvSpPr>
            <p:cNvPr id="6" name="TextBox 4"/>
            <p:cNvSpPr txBox="1"/>
            <p:nvPr/>
          </p:nvSpPr>
          <p:spPr>
            <a:xfrm>
              <a:off x="2912245" y="4725144"/>
              <a:ext cx="4612083" cy="461665"/>
            </a:xfrm>
            <a:prstGeom prst="rect">
              <a:avLst/>
            </a:prstGeom>
            <a:noFill/>
          </p:spPr>
          <p:txBody>
            <a:bodyPr wrap="square" rtlCol="1">
              <a:spAutoFit/>
            </a:bodyPr>
            <a:lstStyle/>
            <a:p>
              <a:pPr algn="r" rtl="1"/>
              <a:r>
                <a:rPr lang="ar-SA" sz="2400" dirty="0" smtClean="0">
                  <a:solidFill>
                    <a:schemeClr val="tx2"/>
                  </a:solidFill>
                  <a:latin typeface="Arial" panose="020B0604020202020204" pitchFamily="34" charset="0"/>
                  <a:cs typeface="Arial" panose="020B0604020202020204" pitchFamily="34" charset="0"/>
                </a:rPr>
                <a:t>نسبة المخصص الى المدينين =</a:t>
              </a:r>
              <a:r>
                <a:rPr lang="ar-SA" sz="2400" dirty="0">
                  <a:solidFill>
                    <a:schemeClr val="tx2"/>
                  </a:solidFill>
                  <a:latin typeface="Arial" panose="020B0604020202020204" pitchFamily="34" charset="0"/>
                  <a:cs typeface="Arial" panose="020B0604020202020204" pitchFamily="34" charset="0"/>
                </a:rPr>
                <a:t> </a:t>
              </a:r>
              <a:r>
                <a:rPr lang="ar-SA" sz="2400" dirty="0" smtClean="0">
                  <a:solidFill>
                    <a:schemeClr val="tx2"/>
                  </a:solidFill>
                  <a:latin typeface="Arial" panose="020B0604020202020204" pitchFamily="34" charset="0"/>
                  <a:cs typeface="Arial" panose="020B0604020202020204" pitchFamily="34" charset="0"/>
                </a:rPr>
                <a:t>مخصص الديون المشكوك في تحصيلها </a:t>
              </a:r>
              <a:endParaRPr lang="ar-SA" sz="2400" dirty="0">
                <a:solidFill>
                  <a:schemeClr val="tx2"/>
                </a:solidFill>
                <a:latin typeface="Arial" panose="020B0604020202020204" pitchFamily="34" charset="0"/>
                <a:cs typeface="Arial" panose="020B0604020202020204" pitchFamily="34" charset="0"/>
              </a:endParaRPr>
            </a:p>
          </p:txBody>
        </p:sp>
        <p:sp>
          <p:nvSpPr>
            <p:cNvPr id="7" name="TextBox 5"/>
            <p:cNvSpPr txBox="1"/>
            <p:nvPr/>
          </p:nvSpPr>
          <p:spPr>
            <a:xfrm>
              <a:off x="3568083" y="5186087"/>
              <a:ext cx="1124164" cy="461665"/>
            </a:xfrm>
            <a:prstGeom prst="rect">
              <a:avLst/>
            </a:prstGeom>
            <a:noFill/>
          </p:spPr>
          <p:txBody>
            <a:bodyPr wrap="square" rtlCol="1">
              <a:spAutoFit/>
            </a:bodyPr>
            <a:lstStyle/>
            <a:p>
              <a:pPr algn="r"/>
              <a:r>
                <a:rPr lang="ar-SA" sz="2400" dirty="0" smtClean="0">
                  <a:solidFill>
                    <a:schemeClr val="tx2"/>
                  </a:solidFill>
                  <a:latin typeface="Arial" panose="020B0604020202020204" pitchFamily="34" charset="0"/>
                  <a:cs typeface="Arial" panose="020B0604020202020204" pitchFamily="34" charset="0"/>
                </a:rPr>
                <a:t>اجمالي المدينين</a:t>
              </a:r>
              <a:endParaRPr lang="ar-SA" sz="2400" dirty="0">
                <a:solidFill>
                  <a:schemeClr val="tx2"/>
                </a:solidFill>
                <a:latin typeface="Arial" panose="020B0604020202020204" pitchFamily="34" charset="0"/>
                <a:cs typeface="Arial" panose="020B0604020202020204" pitchFamily="34" charset="0"/>
              </a:endParaRPr>
            </a:p>
          </p:txBody>
        </p:sp>
        <p:cxnSp>
          <p:nvCxnSpPr>
            <p:cNvPr id="8" name="Straight Connector 7"/>
            <p:cNvCxnSpPr/>
            <p:nvPr/>
          </p:nvCxnSpPr>
          <p:spPr>
            <a:xfrm flipH="1" flipV="1">
              <a:off x="2987824" y="5157192"/>
              <a:ext cx="2407024" cy="28895"/>
            </a:xfrm>
            <a:prstGeom prst="line">
              <a:avLst/>
            </a:prstGeom>
            <a:ln w="12700">
              <a:solidFill>
                <a:schemeClr val="accent1"/>
              </a:solidFill>
            </a:ln>
          </p:spPr>
          <p:style>
            <a:lnRef idx="1">
              <a:schemeClr val="accent1"/>
            </a:lnRef>
            <a:fillRef idx="0">
              <a:schemeClr val="accent1"/>
            </a:fillRef>
            <a:effectRef idx="0">
              <a:schemeClr val="accent1"/>
            </a:effectRef>
            <a:fontRef idx="minor">
              <a:schemeClr val="tx1"/>
            </a:fontRef>
          </p:style>
        </p:cxnSp>
        <p:sp>
          <p:nvSpPr>
            <p:cNvPr id="9" name="Rectangle 8"/>
            <p:cNvSpPr/>
            <p:nvPr/>
          </p:nvSpPr>
          <p:spPr>
            <a:xfrm>
              <a:off x="2771800" y="4646027"/>
              <a:ext cx="4824536" cy="1080120"/>
            </a:xfrm>
            <a:prstGeom prst="rect">
              <a:avLst/>
            </a:prstGeom>
            <a:no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grpSp>
      <p:sp>
        <p:nvSpPr>
          <p:cNvPr id="11" name="مربع نص 10"/>
          <p:cNvSpPr txBox="1"/>
          <p:nvPr/>
        </p:nvSpPr>
        <p:spPr>
          <a:xfrm>
            <a:off x="1131380" y="4581128"/>
            <a:ext cx="7035432" cy="1200329"/>
          </a:xfrm>
          <a:prstGeom prst="rect">
            <a:avLst/>
          </a:prstGeom>
          <a:noFill/>
        </p:spPr>
        <p:txBody>
          <a:bodyPr wrap="square" rtlCol="1">
            <a:spAutoFit/>
          </a:bodyPr>
          <a:lstStyle/>
          <a:p>
            <a:pPr marL="68580" lvl="0">
              <a:spcBef>
                <a:spcPct val="20000"/>
              </a:spcBef>
              <a:buClr>
                <a:srgbClr val="727CA3"/>
              </a:buClr>
              <a:buSzPct val="76000"/>
            </a:pPr>
            <a:r>
              <a:rPr lang="ar-SA" sz="2400" dirty="0">
                <a:solidFill>
                  <a:srgbClr val="464653"/>
                </a:solidFill>
                <a:latin typeface="Arial" panose="020B0604020202020204" pitchFamily="34" charset="0"/>
                <a:cs typeface="Arial" panose="020B0604020202020204" pitchFamily="34" charset="0"/>
              </a:rPr>
              <a:t>فزيادة هذه النسبة خلال الفترات الزمنية يعني انخفاض تحصيل المدينين كما أن انخفاض النسبة قد يعني تحسن التحصيل أو الحاجة إلى إعادة تقييم كفاية مخصص الديون المشكوك في </a:t>
            </a:r>
            <a:r>
              <a:rPr lang="ar-SA" sz="2400" dirty="0" smtClean="0">
                <a:solidFill>
                  <a:srgbClr val="464653"/>
                </a:solidFill>
                <a:latin typeface="Arial" panose="020B0604020202020204" pitchFamily="34" charset="0"/>
                <a:cs typeface="Arial" panose="020B0604020202020204" pitchFamily="34" charset="0"/>
              </a:rPr>
              <a:t>تحصيلها. </a:t>
            </a:r>
            <a:endParaRPr lang="ar-SA" sz="2400" dirty="0">
              <a:solidFill>
                <a:srgbClr val="464653"/>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9161379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9632" y="1484784"/>
            <a:ext cx="7024744" cy="638944"/>
          </a:xfrm>
        </p:spPr>
        <p:txBody>
          <a:bodyPr>
            <a:normAutofit/>
          </a:bodyPr>
          <a:lstStyle/>
          <a:p>
            <a:pPr algn="r"/>
            <a:r>
              <a:rPr lang="ar-SA" sz="2800" b="1" u="sng" dirty="0" smtClean="0">
                <a:solidFill>
                  <a:srgbClr val="727CA3"/>
                </a:solidFill>
                <a:latin typeface="Arial" panose="020B0604020202020204" pitchFamily="34" charset="0"/>
                <a:cs typeface="Arial" panose="020B0604020202020204" pitchFamily="34" charset="0"/>
              </a:rPr>
              <a:t>ب) </a:t>
            </a:r>
            <a:r>
              <a:rPr lang="ar-SA" sz="2800" b="1" u="sng" dirty="0">
                <a:solidFill>
                  <a:srgbClr val="727CA3"/>
                </a:solidFill>
                <a:latin typeface="Arial" panose="020B0604020202020204" pitchFamily="34" charset="0"/>
                <a:cs typeface="Arial" panose="020B0604020202020204" pitchFamily="34" charset="0"/>
              </a:rPr>
              <a:t>مقياس السيولة من خلال حسابات </a:t>
            </a:r>
            <a:r>
              <a:rPr lang="ar-SA" sz="2800" b="1" u="sng" dirty="0" smtClean="0">
                <a:solidFill>
                  <a:srgbClr val="727CA3"/>
                </a:solidFill>
                <a:latin typeface="Arial" panose="020B0604020202020204" pitchFamily="34" charset="0"/>
                <a:cs typeface="Arial" panose="020B0604020202020204" pitchFamily="34" charset="0"/>
              </a:rPr>
              <a:t>المخزون:</a:t>
            </a:r>
            <a:endParaRPr lang="ar-SA" sz="3600" b="1" u="sng"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1192654" y="2276872"/>
            <a:ext cx="6912884" cy="3508977"/>
          </a:xfrm>
        </p:spPr>
        <p:txBody>
          <a:bodyPr>
            <a:normAutofit/>
          </a:bodyPr>
          <a:lstStyle/>
          <a:p>
            <a:pPr marL="68580" indent="0">
              <a:buNone/>
            </a:pPr>
            <a:r>
              <a:rPr lang="ar-SA" dirty="0" smtClean="0">
                <a:latin typeface="Arial" panose="020B0604020202020204" pitchFamily="34" charset="0"/>
                <a:cs typeface="Arial" panose="020B0604020202020204" pitchFamily="34" charset="0"/>
              </a:rPr>
              <a:t>يعد المخزون احد العناصر المهمة في الأصول المتداولة. ويتم الاحتفاظ بالمخزون للحصول على عائد بيعه للعملاء. لذا فإن المنشآت تحافظ على مستوى معين من المخزون يتناسب مع المبيعات المتوقعة.</a:t>
            </a:r>
          </a:p>
          <a:p>
            <a:pPr>
              <a:buFont typeface="Arial" panose="020B0604020202020204" pitchFamily="34" charset="0"/>
              <a:buChar char="•"/>
            </a:pPr>
            <a:r>
              <a:rPr lang="ar-SA" dirty="0" smtClean="0">
                <a:latin typeface="Arial" panose="020B0604020202020204" pitchFamily="34" charset="0"/>
                <a:cs typeface="Arial" panose="020B0604020202020204" pitchFamily="34" charset="0"/>
              </a:rPr>
              <a:t>حيث أن عدم كفاية مقدار المخزون تؤدي الى انخفاض المبيعات.</a:t>
            </a:r>
          </a:p>
          <a:p>
            <a:pPr>
              <a:buFont typeface="Arial" panose="020B0604020202020204" pitchFamily="34" charset="0"/>
              <a:buChar char="•"/>
            </a:pPr>
            <a:r>
              <a:rPr lang="ar-SA" dirty="0" smtClean="0">
                <a:latin typeface="Arial" panose="020B0604020202020204" pitchFamily="34" charset="0"/>
                <a:cs typeface="Arial" panose="020B0604020202020204" pitchFamily="34" charset="0"/>
              </a:rPr>
              <a:t>كما تؤدي زيادة المخزون الى تكاليف إضافية على المنشأة مثل تكلفة التخزين والتأمين إضافة الى تكلفة الفرصة البديلة.</a:t>
            </a:r>
          </a:p>
          <a:p>
            <a:pPr marL="68580" indent="0">
              <a:buNone/>
            </a:pPr>
            <a:r>
              <a:rPr lang="ar-SA" dirty="0" smtClean="0">
                <a:latin typeface="Arial" panose="020B0604020202020204" pitchFamily="34" charset="0"/>
                <a:cs typeface="Arial" panose="020B0604020202020204" pitchFamily="34" charset="0"/>
              </a:rPr>
              <a:t>ويصنف المخزون على انه آخر الأصول المتداولة القابلة للتحويل الى نقدية.</a:t>
            </a:r>
            <a:endParaRPr lang="ar-SA"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167559DD-822D-4478-8616-AFD72B290D3B}" type="slidenum">
              <a:rPr lang="ar-SA" smtClean="0"/>
              <a:pPr/>
              <a:t>25</a:t>
            </a:fld>
            <a:endParaRPr lang="ar-SA"/>
          </a:p>
        </p:txBody>
      </p:sp>
    </p:spTree>
    <p:extLst>
      <p:ext uri="{BB962C8B-B14F-4D97-AF65-F5344CB8AC3E}">
        <p14:creationId xmlns:p14="http://schemas.microsoft.com/office/powerpoint/2010/main" val="180388610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43492" y="1556793"/>
            <a:ext cx="7056900" cy="1368151"/>
          </a:xfrm>
        </p:spPr>
        <p:txBody>
          <a:bodyPr/>
          <a:lstStyle/>
          <a:p>
            <a:pPr marL="68580" indent="0">
              <a:buNone/>
            </a:pPr>
            <a:r>
              <a:rPr lang="ar-SA" u="sng" dirty="0">
                <a:latin typeface="Arial" panose="020B0604020202020204" pitchFamily="34" charset="0"/>
                <a:cs typeface="Arial" panose="020B0604020202020204" pitchFamily="34" charset="0"/>
              </a:rPr>
              <a:t>معدل دوران المخزون: </a:t>
            </a:r>
          </a:p>
          <a:p>
            <a:pPr marL="68580" indent="0">
              <a:buNone/>
            </a:pPr>
            <a:r>
              <a:rPr lang="ar-SA" dirty="0" smtClean="0">
                <a:latin typeface="Arial" panose="020B0604020202020204" pitchFamily="34" charset="0"/>
                <a:cs typeface="Arial" panose="020B0604020202020204" pitchFamily="34" charset="0"/>
              </a:rPr>
              <a:t>تقيس </a:t>
            </a:r>
            <a:r>
              <a:rPr lang="ar-SA" dirty="0">
                <a:latin typeface="Arial" panose="020B0604020202020204" pitchFamily="34" charset="0"/>
                <a:cs typeface="Arial" panose="020B0604020202020204" pitchFamily="34" charset="0"/>
              </a:rPr>
              <a:t>سيولة المخزون متوسط السرعة التي يتحرك بها المخزون خلال وخارج المنشأة ويتم حسابها كما يلي :  </a:t>
            </a:r>
          </a:p>
          <a:p>
            <a:pPr marL="68580" indent="0">
              <a:buNone/>
            </a:pPr>
            <a:endParaRPr lang="ar-SA"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167559DD-822D-4478-8616-AFD72B290D3B}" type="slidenum">
              <a:rPr lang="ar-SA" smtClean="0"/>
              <a:pPr/>
              <a:t>26</a:t>
            </a:fld>
            <a:endParaRPr lang="ar-SA"/>
          </a:p>
        </p:txBody>
      </p:sp>
      <p:grpSp>
        <p:nvGrpSpPr>
          <p:cNvPr id="6" name="Group 4"/>
          <p:cNvGrpSpPr/>
          <p:nvPr/>
        </p:nvGrpSpPr>
        <p:grpSpPr>
          <a:xfrm>
            <a:off x="2195736" y="3068960"/>
            <a:ext cx="5184576" cy="1008112"/>
            <a:chOff x="3376125" y="4797152"/>
            <a:chExt cx="4635571" cy="1008112"/>
          </a:xfrm>
        </p:grpSpPr>
        <p:sp>
          <p:nvSpPr>
            <p:cNvPr id="7" name="TextBox 5"/>
            <p:cNvSpPr txBox="1"/>
            <p:nvPr/>
          </p:nvSpPr>
          <p:spPr>
            <a:xfrm>
              <a:off x="3376125" y="4797152"/>
              <a:ext cx="4506804" cy="461665"/>
            </a:xfrm>
            <a:prstGeom prst="rect">
              <a:avLst/>
            </a:prstGeom>
            <a:noFill/>
          </p:spPr>
          <p:txBody>
            <a:bodyPr wrap="square" rtlCol="1">
              <a:spAutoFit/>
            </a:bodyPr>
            <a:lstStyle/>
            <a:p>
              <a:pPr algn="r"/>
              <a:r>
                <a:rPr lang="ar-SA" sz="2400" dirty="0" smtClean="0">
                  <a:solidFill>
                    <a:schemeClr val="tx2"/>
                  </a:solidFill>
                  <a:latin typeface="Arial" panose="020B0604020202020204" pitchFamily="34" charset="0"/>
                  <a:cs typeface="Arial" panose="020B0604020202020204" pitchFamily="34" charset="0"/>
                </a:rPr>
                <a:t>معدل دوران المخزون =  تكلفة </a:t>
              </a:r>
              <a:r>
                <a:rPr lang="ar-SA" sz="2400" dirty="0" smtClean="0">
                  <a:solidFill>
                    <a:schemeClr val="tx2"/>
                  </a:solidFill>
                  <a:latin typeface="Arial" panose="020B0604020202020204" pitchFamily="34" charset="0"/>
                  <a:cs typeface="Arial" panose="020B0604020202020204" pitchFamily="34" charset="0"/>
                </a:rPr>
                <a:t>البضاعة المباعة</a:t>
              </a:r>
              <a:endParaRPr lang="ar-SA" sz="2400" dirty="0">
                <a:solidFill>
                  <a:schemeClr val="tx2"/>
                </a:solidFill>
                <a:latin typeface="Arial" panose="020B0604020202020204" pitchFamily="34" charset="0"/>
                <a:cs typeface="Arial" panose="020B0604020202020204" pitchFamily="34" charset="0"/>
              </a:endParaRPr>
            </a:p>
          </p:txBody>
        </p:sp>
        <p:sp>
          <p:nvSpPr>
            <p:cNvPr id="8" name="TextBox 6"/>
            <p:cNvSpPr txBox="1"/>
            <p:nvPr/>
          </p:nvSpPr>
          <p:spPr>
            <a:xfrm>
              <a:off x="3569274" y="5258817"/>
              <a:ext cx="1719306" cy="461665"/>
            </a:xfrm>
            <a:prstGeom prst="rect">
              <a:avLst/>
            </a:prstGeom>
            <a:noFill/>
          </p:spPr>
          <p:txBody>
            <a:bodyPr wrap="square" rtlCol="1">
              <a:spAutoFit/>
            </a:bodyPr>
            <a:lstStyle/>
            <a:p>
              <a:pPr algn="r"/>
              <a:r>
                <a:rPr lang="ar-SA" sz="2400" dirty="0" smtClean="0">
                  <a:solidFill>
                    <a:schemeClr val="tx2"/>
                  </a:solidFill>
                  <a:latin typeface="Arial" panose="020B0604020202020204" pitchFamily="34" charset="0"/>
                  <a:cs typeface="Arial" panose="020B0604020202020204" pitchFamily="34" charset="0"/>
                </a:rPr>
                <a:t>متوسط المخزون</a:t>
              </a:r>
              <a:endParaRPr lang="ar-SA" sz="2400" dirty="0">
                <a:solidFill>
                  <a:schemeClr val="tx2"/>
                </a:solidFill>
                <a:latin typeface="Arial" panose="020B0604020202020204" pitchFamily="34" charset="0"/>
                <a:cs typeface="Arial" panose="020B0604020202020204" pitchFamily="34" charset="0"/>
              </a:endParaRPr>
            </a:p>
          </p:txBody>
        </p:sp>
        <p:cxnSp>
          <p:nvCxnSpPr>
            <p:cNvPr id="9" name="Straight Connector 7"/>
            <p:cNvCxnSpPr/>
            <p:nvPr/>
          </p:nvCxnSpPr>
          <p:spPr>
            <a:xfrm flipH="1">
              <a:off x="3569275" y="5258817"/>
              <a:ext cx="2000419" cy="0"/>
            </a:xfrm>
            <a:prstGeom prst="line">
              <a:avLst/>
            </a:prstGeom>
            <a:ln w="12700"/>
          </p:spPr>
          <p:style>
            <a:lnRef idx="1">
              <a:schemeClr val="accent1"/>
            </a:lnRef>
            <a:fillRef idx="0">
              <a:schemeClr val="accent1"/>
            </a:fillRef>
            <a:effectRef idx="0">
              <a:schemeClr val="accent1"/>
            </a:effectRef>
            <a:fontRef idx="minor">
              <a:schemeClr val="tx1"/>
            </a:fontRef>
          </p:style>
        </p:cxnSp>
        <p:sp>
          <p:nvSpPr>
            <p:cNvPr id="10" name="Rectangle 8"/>
            <p:cNvSpPr/>
            <p:nvPr/>
          </p:nvSpPr>
          <p:spPr>
            <a:xfrm>
              <a:off x="3376125" y="4797152"/>
              <a:ext cx="4635571" cy="1008112"/>
            </a:xfrm>
            <a:prstGeom prst="rect">
              <a:avLst/>
            </a:prstGeom>
            <a:no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grpSp>
      <p:sp>
        <p:nvSpPr>
          <p:cNvPr id="12" name="مربع نص 11"/>
          <p:cNvSpPr txBox="1"/>
          <p:nvPr/>
        </p:nvSpPr>
        <p:spPr>
          <a:xfrm>
            <a:off x="1053837" y="4365104"/>
            <a:ext cx="7128792" cy="1569660"/>
          </a:xfrm>
          <a:prstGeom prst="rect">
            <a:avLst/>
          </a:prstGeom>
          <a:noFill/>
        </p:spPr>
        <p:txBody>
          <a:bodyPr wrap="square" rtlCol="1">
            <a:spAutoFit/>
          </a:bodyPr>
          <a:lstStyle/>
          <a:p>
            <a:r>
              <a:rPr lang="ar-SA" sz="2400" dirty="0" smtClean="0">
                <a:solidFill>
                  <a:srgbClr val="464653"/>
                </a:solidFill>
                <a:latin typeface="Arial" panose="020B0604020202020204" pitchFamily="34" charset="0"/>
                <a:cs typeface="Arial" panose="020B0604020202020204" pitchFamily="34" charset="0"/>
              </a:rPr>
              <a:t>يتم الإفصاح عن تكلفة البضاعة في التقارير المالية، أما في حالة عدم الإفصاح عنه يتم استخدام المبيعات بدلا عنه وتصبح النسبة في هذه الحالة معدلة وتقل الفائدة المرجوة من النسبة ولا يتم استخدامها للمقارنات التحليلية وللاتجاهات.</a:t>
            </a:r>
            <a:endParaRPr lang="ar-SA" dirty="0"/>
          </a:p>
        </p:txBody>
      </p:sp>
    </p:spTree>
    <p:extLst>
      <p:ext uri="{BB962C8B-B14F-4D97-AF65-F5344CB8AC3E}">
        <p14:creationId xmlns:p14="http://schemas.microsoft.com/office/powerpoint/2010/main" val="140830668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99365" y="1021664"/>
            <a:ext cx="6777317" cy="1543240"/>
          </a:xfrm>
        </p:spPr>
        <p:txBody>
          <a:bodyPr>
            <a:normAutofit/>
          </a:bodyPr>
          <a:lstStyle/>
          <a:p>
            <a:pPr marL="68580" indent="0">
              <a:lnSpc>
                <a:spcPct val="150000"/>
              </a:lnSpc>
              <a:buNone/>
            </a:pPr>
            <a:r>
              <a:rPr lang="ar-SA" u="sng" dirty="0">
                <a:latin typeface="Arial" panose="020B0604020202020204" pitchFamily="34" charset="0"/>
                <a:cs typeface="Arial" panose="020B0604020202020204" pitchFamily="34" charset="0"/>
              </a:rPr>
              <a:t>فترة انتظار المخزون للبيع: </a:t>
            </a:r>
          </a:p>
          <a:p>
            <a:pPr marL="68580" indent="0">
              <a:buNone/>
            </a:pPr>
            <a:r>
              <a:rPr lang="ar-SA" dirty="0" smtClean="0">
                <a:latin typeface="Arial" panose="020B0604020202020204" pitchFamily="34" charset="0"/>
                <a:cs typeface="Arial" panose="020B0604020202020204" pitchFamily="34" charset="0"/>
              </a:rPr>
              <a:t>تعد الفترة الازمة لانتظار المخزون حتى يتم بيعه احد المقاييس التي تساعد على تقييم سياسات الشراء والإنتاج في المنشأة.</a:t>
            </a:r>
            <a:endParaRPr lang="ar-SA"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167559DD-822D-4478-8616-AFD72B290D3B}" type="slidenum">
              <a:rPr lang="ar-SA" smtClean="0"/>
              <a:pPr/>
              <a:t>27</a:t>
            </a:fld>
            <a:endParaRPr lang="ar-SA"/>
          </a:p>
        </p:txBody>
      </p:sp>
      <p:grpSp>
        <p:nvGrpSpPr>
          <p:cNvPr id="6" name="Group 4"/>
          <p:cNvGrpSpPr/>
          <p:nvPr/>
        </p:nvGrpSpPr>
        <p:grpSpPr>
          <a:xfrm>
            <a:off x="2411760" y="2702023"/>
            <a:ext cx="4824536" cy="1080120"/>
            <a:chOff x="2771800" y="4653136"/>
            <a:chExt cx="4824536" cy="1080120"/>
          </a:xfrm>
        </p:grpSpPr>
        <p:sp>
          <p:nvSpPr>
            <p:cNvPr id="7" name="TextBox 5"/>
            <p:cNvSpPr txBox="1"/>
            <p:nvPr/>
          </p:nvSpPr>
          <p:spPr>
            <a:xfrm>
              <a:off x="2771800" y="4725144"/>
              <a:ext cx="4752528" cy="461665"/>
            </a:xfrm>
            <a:prstGeom prst="rect">
              <a:avLst/>
            </a:prstGeom>
            <a:noFill/>
          </p:spPr>
          <p:txBody>
            <a:bodyPr wrap="square" rtlCol="1">
              <a:spAutoFit/>
            </a:bodyPr>
            <a:lstStyle/>
            <a:p>
              <a:pPr algn="r" rtl="1"/>
              <a:r>
                <a:rPr lang="ar-SA" sz="2400" dirty="0" smtClean="0">
                  <a:solidFill>
                    <a:schemeClr val="tx2"/>
                  </a:solidFill>
                  <a:latin typeface="Arial" panose="020B0604020202020204" pitchFamily="34" charset="0"/>
                  <a:cs typeface="Arial" panose="020B0604020202020204" pitchFamily="34" charset="0"/>
                </a:rPr>
                <a:t>متوسط فترة التخزين =	  365</a:t>
              </a:r>
              <a:endParaRPr lang="ar-SA" sz="2400" dirty="0">
                <a:solidFill>
                  <a:schemeClr val="tx2"/>
                </a:solidFill>
                <a:latin typeface="Arial" panose="020B0604020202020204" pitchFamily="34" charset="0"/>
                <a:cs typeface="Arial" panose="020B0604020202020204" pitchFamily="34" charset="0"/>
              </a:endParaRPr>
            </a:p>
          </p:txBody>
        </p:sp>
        <p:sp>
          <p:nvSpPr>
            <p:cNvPr id="8" name="TextBox 6"/>
            <p:cNvSpPr txBox="1"/>
            <p:nvPr/>
          </p:nvSpPr>
          <p:spPr>
            <a:xfrm>
              <a:off x="2915816" y="5186087"/>
              <a:ext cx="2376264" cy="461665"/>
            </a:xfrm>
            <a:prstGeom prst="rect">
              <a:avLst/>
            </a:prstGeom>
            <a:noFill/>
          </p:spPr>
          <p:txBody>
            <a:bodyPr wrap="square" rtlCol="1">
              <a:spAutoFit/>
            </a:bodyPr>
            <a:lstStyle/>
            <a:p>
              <a:pPr algn="r"/>
              <a:r>
                <a:rPr lang="ar-SA" sz="2400" dirty="0" smtClean="0">
                  <a:solidFill>
                    <a:schemeClr val="tx2"/>
                  </a:solidFill>
                  <a:latin typeface="Arial" panose="020B0604020202020204" pitchFamily="34" charset="0"/>
                  <a:cs typeface="Arial" panose="020B0604020202020204" pitchFamily="34" charset="0"/>
                </a:rPr>
                <a:t>معدل دوران المخزون</a:t>
              </a:r>
              <a:endParaRPr lang="ar-SA" sz="2400" dirty="0">
                <a:solidFill>
                  <a:schemeClr val="tx2"/>
                </a:solidFill>
                <a:latin typeface="Arial" panose="020B0604020202020204" pitchFamily="34" charset="0"/>
                <a:cs typeface="Arial" panose="020B0604020202020204" pitchFamily="34" charset="0"/>
              </a:endParaRPr>
            </a:p>
          </p:txBody>
        </p:sp>
        <p:cxnSp>
          <p:nvCxnSpPr>
            <p:cNvPr id="9" name="Straight Connector 7"/>
            <p:cNvCxnSpPr/>
            <p:nvPr/>
          </p:nvCxnSpPr>
          <p:spPr>
            <a:xfrm flipH="1">
              <a:off x="2987824" y="5157192"/>
              <a:ext cx="2160240" cy="0"/>
            </a:xfrm>
            <a:prstGeom prst="line">
              <a:avLst/>
            </a:prstGeom>
            <a:ln w="12700">
              <a:solidFill>
                <a:schemeClr val="accent1"/>
              </a:solidFill>
            </a:ln>
          </p:spPr>
          <p:style>
            <a:lnRef idx="1">
              <a:schemeClr val="accent1"/>
            </a:lnRef>
            <a:fillRef idx="0">
              <a:schemeClr val="accent1"/>
            </a:fillRef>
            <a:effectRef idx="0">
              <a:schemeClr val="accent1"/>
            </a:effectRef>
            <a:fontRef idx="minor">
              <a:schemeClr val="tx1"/>
            </a:fontRef>
          </p:style>
        </p:cxnSp>
        <p:sp>
          <p:nvSpPr>
            <p:cNvPr id="10" name="Rectangle 8"/>
            <p:cNvSpPr/>
            <p:nvPr/>
          </p:nvSpPr>
          <p:spPr>
            <a:xfrm>
              <a:off x="2771800" y="4653136"/>
              <a:ext cx="4824536" cy="1080120"/>
            </a:xfrm>
            <a:prstGeom prst="rect">
              <a:avLst/>
            </a:prstGeom>
            <a:no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grpSp>
      <p:sp>
        <p:nvSpPr>
          <p:cNvPr id="11" name="مربع نص 10"/>
          <p:cNvSpPr txBox="1"/>
          <p:nvPr/>
        </p:nvSpPr>
        <p:spPr>
          <a:xfrm>
            <a:off x="1115616" y="4077072"/>
            <a:ext cx="7140287" cy="2012859"/>
          </a:xfrm>
          <a:prstGeom prst="rect">
            <a:avLst/>
          </a:prstGeom>
          <a:noFill/>
        </p:spPr>
        <p:txBody>
          <a:bodyPr wrap="square" rtlCol="1">
            <a:spAutoFit/>
          </a:bodyPr>
          <a:lstStyle/>
          <a:p>
            <a:pPr marL="411480" lvl="0" indent="-342900">
              <a:spcBef>
                <a:spcPct val="20000"/>
              </a:spcBef>
              <a:buClr>
                <a:srgbClr val="727CA3"/>
              </a:buClr>
              <a:buSzPct val="76000"/>
              <a:buFont typeface="Wingdings" panose="05000000000000000000" pitchFamily="2" charset="2"/>
              <a:buChar char="§"/>
            </a:pPr>
            <a:r>
              <a:rPr lang="ar-SA" sz="2400" dirty="0">
                <a:solidFill>
                  <a:srgbClr val="464653"/>
                </a:solidFill>
                <a:latin typeface="Arial" panose="020B0604020202020204" pitchFamily="34" charset="0"/>
                <a:cs typeface="Arial" panose="020B0604020202020204" pitchFamily="34" charset="0"/>
              </a:rPr>
              <a:t>وتعبر هذه النسبة عن الأيام التي يتم فيها بيع المخزون (الشراء والتخزين والبيع</a:t>
            </a:r>
            <a:r>
              <a:rPr lang="ar-SA" sz="2400" dirty="0" smtClean="0">
                <a:solidFill>
                  <a:srgbClr val="464653"/>
                </a:solidFill>
                <a:latin typeface="Arial" panose="020B0604020202020204" pitchFamily="34" charset="0"/>
                <a:cs typeface="Arial" panose="020B0604020202020204" pitchFamily="34" charset="0"/>
              </a:rPr>
              <a:t>).</a:t>
            </a:r>
          </a:p>
          <a:p>
            <a:pPr marL="411480" lvl="0" indent="-342900">
              <a:spcBef>
                <a:spcPct val="20000"/>
              </a:spcBef>
              <a:buClr>
                <a:srgbClr val="727CA3"/>
              </a:buClr>
              <a:buSzPct val="76000"/>
              <a:buFont typeface="Wingdings" panose="05000000000000000000" pitchFamily="2" charset="2"/>
              <a:buChar char="§"/>
            </a:pPr>
            <a:r>
              <a:rPr lang="ar-SA" sz="2400" dirty="0" smtClean="0">
                <a:solidFill>
                  <a:srgbClr val="464653"/>
                </a:solidFill>
                <a:latin typeface="Arial" panose="020B0604020202020204" pitchFamily="34" charset="0"/>
                <a:cs typeface="Arial" panose="020B0604020202020204" pitchFamily="34" charset="0"/>
              </a:rPr>
              <a:t>معدل دوران المخزون يعد مقياسا لجودة المخزون وسيولته بوصفه احد عناصر الأصول المتداولة. ويقصد بجودة المخزون قدرة المنشأة على استخدام المخزون وبيعه.</a:t>
            </a:r>
            <a:endParaRPr lang="ar-SA" sz="2400" dirty="0">
              <a:solidFill>
                <a:srgbClr val="464653"/>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4999928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15616" y="1844824"/>
            <a:ext cx="6777317" cy="3508977"/>
          </a:xfrm>
        </p:spPr>
        <p:txBody>
          <a:bodyPr/>
          <a:lstStyle/>
          <a:p>
            <a:pPr>
              <a:buFont typeface="Wingdings" panose="05000000000000000000" pitchFamily="2" charset="2"/>
              <a:buChar char="§"/>
            </a:pPr>
            <a:r>
              <a:rPr lang="ar-SA" dirty="0" smtClean="0">
                <a:latin typeface="Arial" panose="020B0604020202020204" pitchFamily="34" charset="0"/>
                <a:cs typeface="Arial" panose="020B0604020202020204" pitchFamily="34" charset="0"/>
              </a:rPr>
              <a:t>عندما ينخفض معدل دوران المخزون خلال فترات زمنية متلاحقة أو عندما يكون المعدل أقل من مستوى الصناعة 	هذا قد يدل على ضعف في حركة المخزون، وضعف الطلب، أو عدم القدرة على البيع.</a:t>
            </a:r>
          </a:p>
          <a:p>
            <a:pPr>
              <a:buFont typeface="Wingdings" panose="05000000000000000000" pitchFamily="2" charset="2"/>
              <a:buChar char="§"/>
            </a:pPr>
            <a:r>
              <a:rPr lang="ar-SA" dirty="0" smtClean="0">
                <a:latin typeface="Arial" panose="020B0604020202020204" pitchFamily="34" charset="0"/>
                <a:cs typeface="Arial" panose="020B0604020202020204" pitchFamily="34" charset="0"/>
              </a:rPr>
              <a:t>في هذه الحالة يحتاج المحلل الى تحليل اعمق واضافي لمعرفة ما اذا كان انخفاض المعدل يعود الى زيادة في المخزون لمواجهة التوقع بزيادة المبيعات والتعاقدات والالتزامات مع العملاء. أو نقص في المخزون أو غيرها من الأسباب.</a:t>
            </a:r>
            <a:endParaRPr lang="ar-SA"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167559DD-822D-4478-8616-AFD72B290D3B}" type="slidenum">
              <a:rPr lang="ar-SA" smtClean="0"/>
              <a:pPr/>
              <a:t>28</a:t>
            </a:fld>
            <a:endParaRPr lang="ar-SA"/>
          </a:p>
        </p:txBody>
      </p:sp>
      <p:cxnSp>
        <p:nvCxnSpPr>
          <p:cNvPr id="7" name="رابط كسهم مستقيم 6"/>
          <p:cNvCxnSpPr/>
          <p:nvPr/>
        </p:nvCxnSpPr>
        <p:spPr>
          <a:xfrm flipH="1">
            <a:off x="2411760" y="2492896"/>
            <a:ext cx="432048" cy="0"/>
          </a:xfrm>
          <a:prstGeom prst="straightConnector1">
            <a:avLst/>
          </a:prstGeom>
          <a:ln w="19050">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5008770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مستطيل 5"/>
          <p:cNvSpPr/>
          <p:nvPr/>
        </p:nvSpPr>
        <p:spPr>
          <a:xfrm>
            <a:off x="1979712" y="3046638"/>
            <a:ext cx="5616624" cy="1296144"/>
          </a:xfrm>
          <a:prstGeom prst="rect">
            <a:avLst/>
          </a:prstGeom>
        </p:spPr>
        <p:style>
          <a:lnRef idx="2">
            <a:schemeClr val="accent1"/>
          </a:lnRef>
          <a:fillRef idx="1">
            <a:schemeClr val="lt1"/>
          </a:fillRef>
          <a:effectRef idx="0">
            <a:schemeClr val="accent1"/>
          </a:effectRef>
          <a:fontRef idx="minor">
            <a:schemeClr val="dk1"/>
          </a:fontRef>
        </p:style>
        <p:txBody>
          <a:bodyPr rtlCol="1" anchor="ctr"/>
          <a:lstStyle/>
          <a:p>
            <a:pPr algn="ctr"/>
            <a:endParaRPr lang="ar-SA"/>
          </a:p>
        </p:txBody>
      </p:sp>
      <p:sp>
        <p:nvSpPr>
          <p:cNvPr id="3" name="Content Placeholder 2"/>
          <p:cNvSpPr>
            <a:spLocks noGrp="1"/>
          </p:cNvSpPr>
          <p:nvPr>
            <p:ph idx="1"/>
          </p:nvPr>
        </p:nvSpPr>
        <p:spPr>
          <a:xfrm>
            <a:off x="1043492" y="1556792"/>
            <a:ext cx="6840876" cy="4275837"/>
          </a:xfrm>
        </p:spPr>
        <p:txBody>
          <a:bodyPr/>
          <a:lstStyle/>
          <a:p>
            <a:pPr marL="68580" indent="0">
              <a:buNone/>
            </a:pPr>
            <a:r>
              <a:rPr lang="ar-SA" u="sng" dirty="0" smtClean="0">
                <a:latin typeface="Arial" panose="020B0604020202020204" pitchFamily="34" charset="0"/>
                <a:cs typeface="Arial" panose="020B0604020202020204" pitchFamily="34" charset="0"/>
              </a:rPr>
              <a:t>مقياس الدورة التشغيلية (دورة النشاط):</a:t>
            </a:r>
          </a:p>
          <a:p>
            <a:pPr marL="68580" indent="0">
              <a:buNone/>
            </a:pPr>
            <a:r>
              <a:rPr lang="ar-SA" dirty="0" smtClean="0">
                <a:latin typeface="Arial" panose="020B0604020202020204" pitchFamily="34" charset="0"/>
                <a:cs typeface="Arial" panose="020B0604020202020204" pitchFamily="34" charset="0"/>
              </a:rPr>
              <a:t>من المقاييس الجيدة لسيولة المخزون مقياس الدورة التشغيلية (دورة النشاط/ فترة التحويل)، ويتم حسابه كما يلي:</a:t>
            </a:r>
          </a:p>
          <a:p>
            <a:pPr marL="68580" indent="0">
              <a:buNone/>
            </a:pPr>
            <a:endParaRPr lang="ar-SA" dirty="0" smtClean="0">
              <a:latin typeface="Arial" panose="020B0604020202020204" pitchFamily="34" charset="0"/>
              <a:cs typeface="Arial" panose="020B0604020202020204" pitchFamily="34" charset="0"/>
            </a:endParaRPr>
          </a:p>
          <a:p>
            <a:pPr marL="68580" indent="0">
              <a:buNone/>
            </a:pPr>
            <a:r>
              <a:rPr lang="ar-SA" dirty="0" smtClean="0">
                <a:latin typeface="Arial" panose="020B0604020202020204" pitchFamily="34" charset="0"/>
                <a:cs typeface="Arial" panose="020B0604020202020204" pitchFamily="34" charset="0"/>
              </a:rPr>
              <a:t>   طول دورة النشاط = متوسط فترة التحصيل من المدينين</a:t>
            </a:r>
          </a:p>
          <a:p>
            <a:pPr marL="68580" indent="0">
              <a:buNone/>
            </a:pPr>
            <a:r>
              <a:rPr lang="ar-SA" dirty="0">
                <a:latin typeface="Arial" panose="020B0604020202020204" pitchFamily="34" charset="0"/>
                <a:cs typeface="Arial" panose="020B0604020202020204" pitchFamily="34" charset="0"/>
              </a:rPr>
              <a:t>	</a:t>
            </a:r>
            <a:r>
              <a:rPr lang="ar-SA" dirty="0" smtClean="0">
                <a:latin typeface="Arial" panose="020B0604020202020204" pitchFamily="34" charset="0"/>
                <a:cs typeface="Arial" panose="020B0604020202020204" pitchFamily="34" charset="0"/>
              </a:rPr>
              <a:t>	      + متوسط فترة التخزين</a:t>
            </a:r>
          </a:p>
          <a:p>
            <a:pPr marL="68580" indent="0">
              <a:buNone/>
            </a:pPr>
            <a:endParaRPr lang="ar-SA" dirty="0">
              <a:latin typeface="Arial" panose="020B0604020202020204" pitchFamily="34" charset="0"/>
              <a:cs typeface="Arial" panose="020B0604020202020204" pitchFamily="34" charset="0"/>
            </a:endParaRPr>
          </a:p>
          <a:p>
            <a:pPr marL="68580" indent="0">
              <a:buNone/>
            </a:pPr>
            <a:r>
              <a:rPr lang="ar-SA" dirty="0" smtClean="0">
                <a:latin typeface="Arial" panose="020B0604020202020204" pitchFamily="34" charset="0"/>
                <a:cs typeface="Arial" panose="020B0604020202020204" pitchFamily="34" charset="0"/>
              </a:rPr>
              <a:t>تعني الفترة اللازمة لبيع المخزون ومن ثم تحصيل المدينين.</a:t>
            </a:r>
            <a:endParaRPr lang="ar-SA"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167559DD-822D-4478-8616-AFD72B290D3B}" type="slidenum">
              <a:rPr lang="ar-SA" smtClean="0"/>
              <a:pPr/>
              <a:t>29</a:t>
            </a:fld>
            <a:endParaRPr lang="ar-SA"/>
          </a:p>
        </p:txBody>
      </p:sp>
    </p:spTree>
    <p:extLst>
      <p:ext uri="{BB962C8B-B14F-4D97-AF65-F5344CB8AC3E}">
        <p14:creationId xmlns:p14="http://schemas.microsoft.com/office/powerpoint/2010/main" val="358103240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ar-SA" sz="3200" b="1" u="sng" dirty="0" smtClean="0">
                <a:latin typeface="Arial" panose="020B0604020202020204" pitchFamily="34" charset="0"/>
                <a:cs typeface="Arial" panose="020B0604020202020204" pitchFamily="34" charset="0"/>
              </a:rPr>
              <a:t>وكالات التصنيف الائتماني</a:t>
            </a:r>
            <a:endParaRPr lang="ar-SA" sz="3200" b="1" u="sng"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lstStyle/>
          <a:p>
            <a:pPr marL="68580" indent="0">
              <a:buNone/>
            </a:pPr>
            <a:r>
              <a:rPr lang="ar-SA" dirty="0" smtClean="0">
                <a:latin typeface="Arial" panose="020B0604020202020204" pitchFamily="34" charset="0"/>
                <a:cs typeface="Arial" panose="020B0604020202020204" pitchFamily="34" charset="0"/>
              </a:rPr>
              <a:t>تعمل وكالات تصنيف الإئتمان على تحليل الشركات من الناحية الائتمانية. ويعرف تصنيف الدين لدى هذه الهيئات بأنه تقييم للملاءة المالية للشركة المصدرة للدين (التي يقع عليها عبء سداد الدين).</a:t>
            </a:r>
          </a:p>
          <a:p>
            <a:pPr>
              <a:buFont typeface="Wingdings" panose="05000000000000000000" pitchFamily="2" charset="2"/>
              <a:buChar char="§"/>
            </a:pPr>
            <a:r>
              <a:rPr lang="ar-SA" dirty="0" smtClean="0">
                <a:latin typeface="Arial" panose="020B0604020202020204" pitchFamily="34" charset="0"/>
                <a:cs typeface="Arial" panose="020B0604020202020204" pitchFamily="34" charset="0"/>
              </a:rPr>
              <a:t>من أهم وأشهر الهيئات المصنفة للائتمان:</a:t>
            </a:r>
          </a:p>
          <a:p>
            <a:pPr marL="1097280" lvl="2" indent="-457200">
              <a:buFont typeface="+mj-lt"/>
              <a:buAutoNum type="arabicPeriod"/>
            </a:pPr>
            <a:r>
              <a:rPr lang="ar-SA" sz="2400" dirty="0" smtClean="0">
                <a:latin typeface="Arial" panose="020B0604020202020204" pitchFamily="34" charset="0"/>
                <a:cs typeface="Arial" panose="020B0604020202020204" pitchFamily="34" charset="0"/>
              </a:rPr>
              <a:t>ستاندر آند بورز </a:t>
            </a:r>
            <a:r>
              <a:rPr lang="en-US" dirty="0">
                <a:latin typeface="Times New Roman" panose="02020603050405020304" pitchFamily="18" charset="0"/>
                <a:cs typeface="Times New Roman" panose="02020603050405020304" pitchFamily="18" charset="0"/>
              </a:rPr>
              <a:t>Standard and </a:t>
            </a:r>
            <a:r>
              <a:rPr lang="en-US" dirty="0" err="1" smtClean="0">
                <a:latin typeface="Times New Roman" panose="02020603050405020304" pitchFamily="18" charset="0"/>
                <a:cs typeface="Times New Roman" panose="02020603050405020304" pitchFamily="18" charset="0"/>
              </a:rPr>
              <a:t>Poors</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Corp. (S &amp; P)</a:t>
            </a:r>
            <a:endParaRPr lang="ar-SA" dirty="0" smtClean="0">
              <a:latin typeface="Times New Roman" panose="02020603050405020304" pitchFamily="18" charset="0"/>
              <a:cs typeface="Times New Roman" panose="02020603050405020304" pitchFamily="18" charset="0"/>
            </a:endParaRPr>
          </a:p>
          <a:p>
            <a:pPr marL="1097280" lvl="2" indent="-457200">
              <a:buFont typeface="+mj-lt"/>
              <a:buAutoNum type="arabicPeriod"/>
            </a:pPr>
            <a:r>
              <a:rPr lang="ar-SA" sz="2400" dirty="0" smtClean="0">
                <a:latin typeface="Arial" panose="020B0604020202020204" pitchFamily="34" charset="0"/>
                <a:cs typeface="Arial" panose="020B0604020202020204" pitchFamily="34" charset="0"/>
              </a:rPr>
              <a:t>موديز إنفستورز </a:t>
            </a:r>
            <a:r>
              <a:rPr lang="en-US" sz="2400" dirty="0">
                <a:latin typeface="Times New Roman" panose="02020603050405020304" pitchFamily="18" charset="0"/>
                <a:cs typeface="Times New Roman" panose="02020603050405020304" pitchFamily="18" charset="0"/>
              </a:rPr>
              <a:t>Moody's Investors Service, </a:t>
            </a:r>
            <a:r>
              <a:rPr lang="en-US" sz="2400" dirty="0" err="1">
                <a:latin typeface="Times New Roman" panose="02020603050405020304" pitchFamily="18" charset="0"/>
                <a:cs typeface="Times New Roman" panose="02020603050405020304" pitchFamily="18" charset="0"/>
              </a:rPr>
              <a:t>Inc</a:t>
            </a:r>
            <a:endParaRPr lang="ar-SA" sz="2400" dirty="0" smtClean="0">
              <a:latin typeface="Times New Roman" panose="02020603050405020304" pitchFamily="18" charset="0"/>
              <a:cs typeface="Times New Roman" panose="02020603050405020304" pitchFamily="18" charset="0"/>
            </a:endParaRPr>
          </a:p>
          <a:p>
            <a:pPr marL="1097280" lvl="2" indent="-457200">
              <a:buFont typeface="+mj-lt"/>
              <a:buAutoNum type="arabicPeriod"/>
            </a:pPr>
            <a:r>
              <a:rPr lang="ar-SA" sz="2400" dirty="0" smtClean="0">
                <a:latin typeface="Arial" panose="020B0604020202020204" pitchFamily="34" charset="0"/>
                <a:cs typeface="Arial" panose="020B0604020202020204" pitchFamily="34" charset="0"/>
              </a:rPr>
              <a:t>فيتش </a:t>
            </a:r>
            <a:r>
              <a:rPr lang="en-US" sz="2400" dirty="0">
                <a:latin typeface="Times New Roman" panose="02020603050405020304" pitchFamily="18" charset="0"/>
                <a:cs typeface="Times New Roman" panose="02020603050405020304" pitchFamily="18" charset="0"/>
              </a:rPr>
              <a:t>Fitch , </a:t>
            </a:r>
            <a:r>
              <a:rPr lang="en-US" sz="2400" dirty="0" err="1">
                <a:latin typeface="Times New Roman" panose="02020603050405020304" pitchFamily="18" charset="0"/>
                <a:cs typeface="Times New Roman" panose="02020603050405020304" pitchFamily="18" charset="0"/>
              </a:rPr>
              <a:t>Inc</a:t>
            </a:r>
            <a:endParaRPr lang="ar-SA" sz="2400"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167559DD-822D-4478-8616-AFD72B290D3B}" type="slidenum">
              <a:rPr lang="ar-SA" smtClean="0"/>
              <a:t>3</a:t>
            </a:fld>
            <a:endParaRPr lang="ar-SA"/>
          </a:p>
        </p:txBody>
      </p:sp>
    </p:spTree>
    <p:extLst>
      <p:ext uri="{BB962C8B-B14F-4D97-AF65-F5344CB8AC3E}">
        <p14:creationId xmlns:p14="http://schemas.microsoft.com/office/powerpoint/2010/main" val="394422890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99592" y="1124744"/>
            <a:ext cx="7344816" cy="4968552"/>
          </a:xfrm>
        </p:spPr>
        <p:txBody>
          <a:bodyPr>
            <a:normAutofit fontScale="92500"/>
          </a:bodyPr>
          <a:lstStyle/>
          <a:p>
            <a:pPr>
              <a:buFont typeface="Wingdings" panose="05000000000000000000" pitchFamily="2" charset="2"/>
              <a:buChar char="§"/>
            </a:pPr>
            <a:r>
              <a:rPr lang="ar-SA" dirty="0" smtClean="0">
                <a:latin typeface="Arial" panose="020B0604020202020204" pitchFamily="34" charset="0"/>
                <a:cs typeface="Arial" panose="020B0604020202020204" pitchFamily="34" charset="0"/>
              </a:rPr>
              <a:t>قد تقوم هذه الوكالات بتقييم المُصدر اي تقييم القدرة الإئتمانية العامة للمنشأة او قد تقوم هذه الوكالات بتقييم دين معين (مثل سندات طويلة الأجل). أي انه يمكن أن يكون هناك تقييم مختلف لكل دين، كما أنه سيكون هناك تقييم آخر عام للمنشأة.</a:t>
            </a:r>
          </a:p>
          <a:p>
            <a:pPr>
              <a:buFont typeface="Wingdings" panose="05000000000000000000" pitchFamily="2" charset="2"/>
              <a:buChar char="§"/>
            </a:pPr>
            <a:r>
              <a:rPr lang="ar-SA" dirty="0">
                <a:latin typeface="Arial" panose="020B0604020202020204" pitchFamily="34" charset="0"/>
                <a:cs typeface="Arial" panose="020B0604020202020204" pitchFamily="34" charset="0"/>
              </a:rPr>
              <a:t>وعلى الرغم من اختلاف درجات التصنيف التي تصدرها كل وكالة, إلا أنها تتشابه فيما بينها من ناحية التصنيف النهائي. فعلى سبيل </a:t>
            </a:r>
            <a:r>
              <a:rPr lang="ar-SA" dirty="0" smtClean="0">
                <a:latin typeface="Arial" panose="020B0604020202020204" pitchFamily="34" charset="0"/>
                <a:cs typeface="Arial" panose="020B0604020202020204" pitchFamily="34" charset="0"/>
              </a:rPr>
              <a:t>المثال</a:t>
            </a:r>
            <a:r>
              <a:rPr lang="ar-SA" dirty="0">
                <a:latin typeface="Arial" panose="020B0604020202020204" pitchFamily="34" charset="0"/>
                <a:cs typeface="Arial" panose="020B0604020202020204" pitchFamily="34" charset="0"/>
              </a:rPr>
              <a:t>:</a:t>
            </a:r>
            <a:endParaRPr lang="ar-SA" dirty="0" smtClean="0">
              <a:latin typeface="Arial" panose="020B0604020202020204" pitchFamily="34" charset="0"/>
              <a:cs typeface="Arial" panose="020B0604020202020204" pitchFamily="34" charset="0"/>
            </a:endParaRPr>
          </a:p>
          <a:p>
            <a:pPr>
              <a:buFont typeface="Arial" panose="020B0604020202020204" pitchFamily="34" charset="0"/>
              <a:buChar char="•"/>
            </a:pPr>
            <a:r>
              <a:rPr lang="ar-SA" dirty="0">
                <a:latin typeface="Arial" panose="020B0604020202020204" pitchFamily="34" charset="0"/>
                <a:cs typeface="Arial" panose="020B0604020202020204" pitchFamily="34" charset="0"/>
              </a:rPr>
              <a:t>ت</a:t>
            </a:r>
            <a:r>
              <a:rPr lang="ar-SA" dirty="0" smtClean="0">
                <a:latin typeface="Arial" panose="020B0604020202020204" pitchFamily="34" charset="0"/>
                <a:cs typeface="Arial" panose="020B0604020202020204" pitchFamily="34" charset="0"/>
              </a:rPr>
              <a:t>تراوح </a:t>
            </a:r>
            <a:r>
              <a:rPr lang="ar-SA" dirty="0">
                <a:latin typeface="Arial" panose="020B0604020202020204" pitchFamily="34" charset="0"/>
                <a:cs typeface="Arial" panose="020B0604020202020204" pitchFamily="34" charset="0"/>
              </a:rPr>
              <a:t>درجات التصنيف </a:t>
            </a:r>
            <a:r>
              <a:rPr lang="ar-SA" dirty="0" smtClean="0">
                <a:latin typeface="Arial" panose="020B0604020202020204" pitchFamily="34" charset="0"/>
                <a:cs typeface="Arial" panose="020B0604020202020204" pitchFamily="34" charset="0"/>
              </a:rPr>
              <a:t>لدى</a:t>
            </a:r>
            <a:r>
              <a:rPr lang="en-US" dirty="0" smtClean="0">
                <a:latin typeface="Times New Roman" panose="02020603050405020304" pitchFamily="18" charset="0"/>
                <a:cs typeface="Times New Roman" panose="02020603050405020304" pitchFamily="18" charset="0"/>
              </a:rPr>
              <a:t>S&amp;P</a:t>
            </a:r>
            <a:r>
              <a:rPr lang="en-US" dirty="0" smtClean="0">
                <a:latin typeface="Arial" panose="020B0604020202020204" pitchFamily="34" charset="0"/>
                <a:cs typeface="Arial" panose="020B0604020202020204" pitchFamily="34" charset="0"/>
              </a:rPr>
              <a:t> </a:t>
            </a:r>
            <a:r>
              <a:rPr lang="ar-SA" dirty="0" smtClean="0">
                <a:latin typeface="Arial" panose="020B0604020202020204" pitchFamily="34" charset="0"/>
                <a:cs typeface="Arial" panose="020B0604020202020204" pitchFamily="34" charset="0"/>
              </a:rPr>
              <a:t> ما بين</a:t>
            </a:r>
            <a:r>
              <a:rPr lang="en-US" dirty="0" smtClean="0">
                <a:latin typeface="Times New Roman" panose="02020603050405020304" pitchFamily="18" charset="0"/>
                <a:cs typeface="Times New Roman" panose="02020603050405020304" pitchFamily="18" charset="0"/>
              </a:rPr>
              <a:t>AAA </a:t>
            </a:r>
            <a:r>
              <a:rPr lang="ar-SA" dirty="0" smtClean="0">
                <a:latin typeface="Times New Roman" panose="02020603050405020304" pitchFamily="18" charset="0"/>
                <a:cs typeface="Times New Roman" panose="02020603050405020304" pitchFamily="18" charset="0"/>
              </a:rPr>
              <a:t> </a:t>
            </a:r>
            <a:r>
              <a:rPr lang="ar-SA" dirty="0" smtClean="0">
                <a:latin typeface="Arial" panose="020B0604020202020204" pitchFamily="34" charset="0"/>
                <a:cs typeface="Arial" panose="020B0604020202020204" pitchFamily="34" charset="0"/>
              </a:rPr>
              <a:t>كأعلى </a:t>
            </a:r>
            <a:r>
              <a:rPr lang="ar-SA" dirty="0">
                <a:latin typeface="Arial" panose="020B0604020202020204" pitchFamily="34" charset="0"/>
                <a:cs typeface="Arial" panose="020B0604020202020204" pitchFamily="34" charset="0"/>
              </a:rPr>
              <a:t>درجة إلى </a:t>
            </a:r>
            <a:r>
              <a:rPr lang="en-US" dirty="0" smtClean="0">
                <a:latin typeface="Times New Roman" panose="02020603050405020304" pitchFamily="18" charset="0"/>
                <a:cs typeface="Times New Roman" panose="02020603050405020304" pitchFamily="18" charset="0"/>
              </a:rPr>
              <a:t>D</a:t>
            </a:r>
            <a:r>
              <a:rPr lang="ar-SA" dirty="0" smtClean="0">
                <a:latin typeface="Times New Roman" panose="02020603050405020304" pitchFamily="18" charset="0"/>
                <a:cs typeface="Times New Roman" panose="02020603050405020304" pitchFamily="18" charset="0"/>
              </a:rPr>
              <a:t> </a:t>
            </a:r>
            <a:r>
              <a:rPr lang="ar-SA" dirty="0" smtClean="0">
                <a:latin typeface="Arial" panose="020B0604020202020204" pitchFamily="34" charset="0"/>
                <a:cs typeface="Arial" panose="020B0604020202020204" pitchFamily="34" charset="0"/>
              </a:rPr>
              <a:t>كأقل </a:t>
            </a:r>
            <a:r>
              <a:rPr lang="ar-SA" dirty="0">
                <a:latin typeface="Arial" panose="020B0604020202020204" pitchFamily="34" charset="0"/>
                <a:cs typeface="Arial" panose="020B0604020202020204" pitchFamily="34" charset="0"/>
              </a:rPr>
              <a:t>درجة مع إشارة سالب أو موجب مع كل </a:t>
            </a:r>
            <a:r>
              <a:rPr lang="ar-SA" dirty="0" smtClean="0">
                <a:latin typeface="Arial" panose="020B0604020202020204" pitchFamily="34" charset="0"/>
                <a:cs typeface="Arial" panose="020B0604020202020204" pitchFamily="34" charset="0"/>
              </a:rPr>
              <a:t>درجة.</a:t>
            </a:r>
          </a:p>
          <a:p>
            <a:pPr>
              <a:buFont typeface="Arial" panose="020B0604020202020204" pitchFamily="34" charset="0"/>
              <a:buChar char="•"/>
            </a:pPr>
            <a:r>
              <a:rPr lang="ar-SA" dirty="0" smtClean="0">
                <a:latin typeface="Arial" panose="020B0604020202020204" pitchFamily="34" charset="0"/>
                <a:cs typeface="Arial" panose="020B0604020202020204" pitchFamily="34" charset="0"/>
              </a:rPr>
              <a:t>أما </a:t>
            </a:r>
            <a:r>
              <a:rPr lang="ar-SA" dirty="0" smtClean="0">
                <a:latin typeface="Arial" panose="020B0604020202020204" pitchFamily="34" charset="0"/>
                <a:cs typeface="Arial" panose="020B0604020202020204" pitchFamily="34" charset="0"/>
              </a:rPr>
              <a:t>تصنيف</a:t>
            </a:r>
            <a:r>
              <a:rPr lang="en-US" dirty="0" smtClean="0">
                <a:latin typeface="Arial" panose="020B0604020202020204" pitchFamily="34" charset="0"/>
                <a:cs typeface="Arial" panose="020B0604020202020204" pitchFamily="34" charset="0"/>
              </a:rPr>
              <a:t> </a:t>
            </a:r>
            <a:r>
              <a:rPr lang="en-US" dirty="0" smtClean="0">
                <a:latin typeface="Times New Roman" panose="02020603050405020304" pitchFamily="18" charset="0"/>
                <a:cs typeface="Times New Roman" panose="02020603050405020304" pitchFamily="18" charset="0"/>
              </a:rPr>
              <a:t>Moody's</a:t>
            </a:r>
            <a:r>
              <a:rPr lang="en-US" dirty="0" smtClean="0">
                <a:latin typeface="Arial" panose="020B0604020202020204" pitchFamily="34" charset="0"/>
                <a:cs typeface="Arial" panose="020B0604020202020204" pitchFamily="34" charset="0"/>
              </a:rPr>
              <a:t> </a:t>
            </a:r>
            <a:r>
              <a:rPr lang="ar-SA" dirty="0">
                <a:latin typeface="Arial" panose="020B0604020202020204" pitchFamily="34" charset="0"/>
                <a:cs typeface="Arial" panose="020B0604020202020204" pitchFamily="34" charset="0"/>
              </a:rPr>
              <a:t>فإنه يبدأ </a:t>
            </a:r>
            <a:r>
              <a:rPr lang="ar-SA" dirty="0" smtClean="0">
                <a:latin typeface="Arial" panose="020B0604020202020204" pitchFamily="34" charset="0"/>
                <a:cs typeface="Arial" panose="020B0604020202020204" pitchFamily="34" charset="0"/>
              </a:rPr>
              <a:t>من</a:t>
            </a:r>
            <a:r>
              <a:rPr lang="en-US" dirty="0" smtClean="0">
                <a:latin typeface="Arial" panose="020B0604020202020204" pitchFamily="34" charset="0"/>
                <a:cs typeface="Arial" panose="020B0604020202020204" pitchFamily="34" charset="0"/>
              </a:rPr>
              <a:t> </a:t>
            </a:r>
            <a:r>
              <a:rPr lang="en-US" dirty="0" smtClean="0">
                <a:latin typeface="Times New Roman" panose="02020603050405020304" pitchFamily="18" charset="0"/>
                <a:cs typeface="Times New Roman" panose="02020603050405020304" pitchFamily="18" charset="0"/>
              </a:rPr>
              <a:t>Aaa</a:t>
            </a:r>
            <a:r>
              <a:rPr lang="en-US" dirty="0" smtClean="0">
                <a:latin typeface="Arial" panose="020B0604020202020204" pitchFamily="34" charset="0"/>
                <a:cs typeface="Arial" panose="020B0604020202020204" pitchFamily="34" charset="0"/>
              </a:rPr>
              <a:t> </a:t>
            </a:r>
            <a:r>
              <a:rPr lang="ar-SA" dirty="0">
                <a:latin typeface="Arial" panose="020B0604020202020204" pitchFamily="34" charset="0"/>
                <a:cs typeface="Arial" panose="020B0604020202020204" pitchFamily="34" charset="0"/>
              </a:rPr>
              <a:t>إلى </a:t>
            </a:r>
            <a:r>
              <a:rPr lang="en-US" dirty="0" smtClean="0">
                <a:latin typeface="Arial" panose="020B0604020202020204" pitchFamily="34" charset="0"/>
                <a:cs typeface="Arial" panose="020B0604020202020204" pitchFamily="34" charset="0"/>
              </a:rPr>
              <a:t> </a:t>
            </a:r>
            <a:r>
              <a:rPr lang="en-US" dirty="0" smtClean="0">
                <a:latin typeface="Times New Roman" panose="02020603050405020304" pitchFamily="18" charset="0"/>
                <a:cs typeface="Times New Roman" panose="02020603050405020304" pitchFamily="18" charset="0"/>
              </a:rPr>
              <a:t>C</a:t>
            </a:r>
            <a:r>
              <a:rPr lang="ar-SA" dirty="0" smtClean="0">
                <a:latin typeface="Arial" panose="020B0604020202020204" pitchFamily="34" charset="0"/>
                <a:cs typeface="Arial" panose="020B0604020202020204" pitchFamily="34" charset="0"/>
              </a:rPr>
              <a:t>مع </a:t>
            </a:r>
            <a:r>
              <a:rPr lang="ar-SA" dirty="0">
                <a:latin typeface="Arial" panose="020B0604020202020204" pitchFamily="34" charset="0"/>
                <a:cs typeface="Arial" panose="020B0604020202020204" pitchFamily="34" charset="0"/>
              </a:rPr>
              <a:t>إضافة أرقام 1, 2, 3 لتوضح درجة التصنيف داخل كل تصنيف عام. فالرقم 1 يشير إلى أعلى درجة في ذلك التصنيف, و2 تشير إلى الوسط, و 3 تشير إلى </a:t>
            </a:r>
            <a:r>
              <a:rPr lang="ar-SA" dirty="0" smtClean="0">
                <a:latin typeface="Arial" panose="020B0604020202020204" pitchFamily="34" charset="0"/>
                <a:cs typeface="Arial" panose="020B0604020202020204" pitchFamily="34" charset="0"/>
              </a:rPr>
              <a:t>الأقل.</a:t>
            </a:r>
          </a:p>
          <a:p>
            <a:pPr>
              <a:buFont typeface="Arial" panose="020B0604020202020204" pitchFamily="34" charset="0"/>
              <a:buChar char="•"/>
            </a:pPr>
            <a:r>
              <a:rPr lang="ar-SA" dirty="0" smtClean="0">
                <a:latin typeface="Arial" panose="020B0604020202020204" pitchFamily="34" charset="0"/>
                <a:cs typeface="Arial" panose="020B0604020202020204" pitchFamily="34" charset="0"/>
              </a:rPr>
              <a:t>أما </a:t>
            </a:r>
            <a:r>
              <a:rPr lang="ar-SA" dirty="0">
                <a:latin typeface="Arial" panose="020B0604020202020204" pitchFamily="34" charset="0"/>
                <a:cs typeface="Arial" panose="020B0604020202020204" pitchFamily="34" charset="0"/>
              </a:rPr>
              <a:t>تصنيف </a:t>
            </a:r>
            <a:r>
              <a:rPr lang="en-US" dirty="0" smtClean="0">
                <a:latin typeface="Times New Roman" panose="02020603050405020304" pitchFamily="18" charset="0"/>
                <a:cs typeface="Times New Roman" panose="02020603050405020304" pitchFamily="18" charset="0"/>
              </a:rPr>
              <a:t>Fitch</a:t>
            </a:r>
            <a:r>
              <a:rPr lang="ar-SA" dirty="0" smtClean="0">
                <a:latin typeface="Arial" panose="020B0604020202020204" pitchFamily="34" charset="0"/>
                <a:cs typeface="Arial" panose="020B0604020202020204" pitchFamily="34" charset="0"/>
              </a:rPr>
              <a:t> فيستخدم </a:t>
            </a:r>
            <a:r>
              <a:rPr lang="ar-SA" dirty="0">
                <a:latin typeface="Arial" panose="020B0604020202020204" pitchFamily="34" charset="0"/>
                <a:cs typeface="Arial" panose="020B0604020202020204" pitchFamily="34" charset="0"/>
              </a:rPr>
              <a:t>درجات تصنيف تبدأ </a:t>
            </a:r>
            <a:r>
              <a:rPr lang="ar-SA" dirty="0" smtClean="0">
                <a:latin typeface="Arial" panose="020B0604020202020204" pitchFamily="34" charset="0"/>
                <a:cs typeface="Arial" panose="020B0604020202020204" pitchFamily="34" charset="0"/>
              </a:rPr>
              <a:t>من</a:t>
            </a:r>
            <a:r>
              <a:rPr lang="en-US" dirty="0" smtClean="0">
                <a:latin typeface="Times New Roman" panose="02020603050405020304" pitchFamily="18" charset="0"/>
                <a:cs typeface="Times New Roman" panose="02020603050405020304" pitchFamily="18" charset="0"/>
              </a:rPr>
              <a:t>AAA</a:t>
            </a:r>
            <a:r>
              <a:rPr lang="en-US" dirty="0" smtClean="0">
                <a:latin typeface="Arial" panose="020B0604020202020204" pitchFamily="34" charset="0"/>
                <a:cs typeface="Arial" panose="020B0604020202020204" pitchFamily="34" charset="0"/>
              </a:rPr>
              <a:t> </a:t>
            </a:r>
            <a:r>
              <a:rPr lang="ar-SA" dirty="0">
                <a:latin typeface="Arial" panose="020B0604020202020204" pitchFamily="34" charset="0"/>
                <a:cs typeface="Arial" panose="020B0604020202020204" pitchFamily="34" charset="0"/>
              </a:rPr>
              <a:t>كأعلى درجة في الائتمان, </a:t>
            </a:r>
            <a:r>
              <a:rPr lang="ar-SA" dirty="0" smtClean="0">
                <a:latin typeface="Arial" panose="020B0604020202020204" pitchFamily="34" charset="0"/>
                <a:cs typeface="Arial" panose="020B0604020202020204" pitchFamily="34" charset="0"/>
              </a:rPr>
              <a:t>و</a:t>
            </a:r>
            <a:r>
              <a:rPr lang="en-US" dirty="0" smtClean="0">
                <a:latin typeface="Arial" panose="020B0604020202020204" pitchFamily="34" charset="0"/>
                <a:cs typeface="Arial" panose="020B0604020202020204" pitchFamily="34" charset="0"/>
              </a:rPr>
              <a:t> </a:t>
            </a:r>
            <a:r>
              <a:rPr lang="en-US" dirty="0" smtClean="0">
                <a:latin typeface="Times New Roman" panose="02020603050405020304" pitchFamily="18" charset="0"/>
                <a:cs typeface="Times New Roman" panose="02020603050405020304" pitchFamily="18" charset="0"/>
              </a:rPr>
              <a:t>D</a:t>
            </a:r>
            <a:r>
              <a:rPr lang="en-US" dirty="0" smtClean="0">
                <a:latin typeface="Arial" panose="020B0604020202020204" pitchFamily="34" charset="0"/>
                <a:cs typeface="Arial" panose="020B0604020202020204" pitchFamily="34" charset="0"/>
              </a:rPr>
              <a:t> </a:t>
            </a:r>
            <a:r>
              <a:rPr lang="ar-SA" dirty="0" smtClean="0">
                <a:latin typeface="Arial" panose="020B0604020202020204" pitchFamily="34" charset="0"/>
                <a:cs typeface="Arial" panose="020B0604020202020204" pitchFamily="34" charset="0"/>
              </a:rPr>
              <a:t>كأسوأ </a:t>
            </a:r>
            <a:r>
              <a:rPr lang="ar-SA" dirty="0">
                <a:latin typeface="Arial" panose="020B0604020202020204" pitchFamily="34" charset="0"/>
                <a:cs typeface="Arial" panose="020B0604020202020204" pitchFamily="34" charset="0"/>
              </a:rPr>
              <a:t>حالة في التصنيف. </a:t>
            </a:r>
            <a:endParaRPr lang="ar-SA" dirty="0" smtClean="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167559DD-822D-4478-8616-AFD72B290D3B}" type="slidenum">
              <a:rPr lang="ar-SA" smtClean="0"/>
              <a:t>4</a:t>
            </a:fld>
            <a:endParaRPr lang="ar-SA"/>
          </a:p>
        </p:txBody>
      </p:sp>
    </p:spTree>
    <p:extLst>
      <p:ext uri="{BB962C8B-B14F-4D97-AF65-F5344CB8AC3E}">
        <p14:creationId xmlns:p14="http://schemas.microsoft.com/office/powerpoint/2010/main" val="394422890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43608" y="1772816"/>
            <a:ext cx="6777317" cy="3508977"/>
          </a:xfrm>
        </p:spPr>
        <p:txBody>
          <a:bodyPr/>
          <a:lstStyle/>
          <a:p>
            <a:pPr>
              <a:buFont typeface="Wingdings" panose="05000000000000000000" pitchFamily="2" charset="2"/>
              <a:buChar char="§"/>
            </a:pPr>
            <a:r>
              <a:rPr lang="ar-SA" dirty="0">
                <a:latin typeface="Arial" panose="020B0604020202020204" pitchFamily="34" charset="0"/>
                <a:cs typeface="Arial" panose="020B0604020202020204" pitchFamily="34" charset="0"/>
              </a:rPr>
              <a:t>وتقوم وكالات التصنيف بتوظيف عدد من المحللين الذين يتابعون شركات وصناعات معينة, ومن ثم يستخدمون التقارير المالية ومعرفتهم العميقة بالشركات أو الصناعة التي تنتمي إليها الشركة من خلال وضع المعلومات التي يحصلون عليها كمدخلات في نماذج التصنيف الرياضية (الإحصائية). كما تطلب هذه الوكالات المعلومات اللازمة للتصنيف من المنشآت, وعادة ما يكون المحللون في تلك الوكالات على دراية بطبيعة ونشاط الصناعة التي ينتمي إليها المقرض / المقترض حتى يكون على إلمام بالفرص والمخاطر التي تتعرض لها تلك الصناعات / القطاعات. </a:t>
            </a:r>
          </a:p>
        </p:txBody>
      </p:sp>
      <p:sp>
        <p:nvSpPr>
          <p:cNvPr id="5" name="Slide Number Placeholder 4"/>
          <p:cNvSpPr>
            <a:spLocks noGrp="1"/>
          </p:cNvSpPr>
          <p:nvPr>
            <p:ph type="sldNum" sz="quarter" idx="12"/>
          </p:nvPr>
        </p:nvSpPr>
        <p:spPr/>
        <p:txBody>
          <a:bodyPr/>
          <a:lstStyle/>
          <a:p>
            <a:fld id="{167559DD-822D-4478-8616-AFD72B290D3B}" type="slidenum">
              <a:rPr lang="ar-SA" smtClean="0"/>
              <a:t>5</a:t>
            </a:fld>
            <a:endParaRPr lang="ar-SA"/>
          </a:p>
        </p:txBody>
      </p:sp>
    </p:spTree>
    <p:extLst>
      <p:ext uri="{BB962C8B-B14F-4D97-AF65-F5344CB8AC3E}">
        <p14:creationId xmlns:p14="http://schemas.microsoft.com/office/powerpoint/2010/main" val="394422890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ar-SA" sz="3600" b="1" u="sng" dirty="0" smtClean="0">
                <a:latin typeface="Arial" panose="020B0604020202020204" pitchFamily="34" charset="0"/>
                <a:cs typeface="Arial" panose="020B0604020202020204" pitchFamily="34" charset="0"/>
              </a:rPr>
              <a:t>تحليل السيولة</a:t>
            </a:r>
            <a:endParaRPr lang="ar-SA" sz="3600" b="1" u="sng"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1043608" y="2348880"/>
            <a:ext cx="6849209" cy="3508977"/>
          </a:xfrm>
        </p:spPr>
        <p:txBody>
          <a:bodyPr>
            <a:normAutofit/>
          </a:bodyPr>
          <a:lstStyle/>
          <a:p>
            <a:pPr marL="68580" indent="0">
              <a:buNone/>
            </a:pPr>
            <a:r>
              <a:rPr lang="ar-SA" dirty="0">
                <a:latin typeface="Arial" panose="020B0604020202020204" pitchFamily="34" charset="0"/>
                <a:cs typeface="Arial" panose="020B0604020202020204" pitchFamily="34" charset="0"/>
              </a:rPr>
              <a:t>يقصد بالسيولة قدرة المنشأة على الوفاء بالتزاماتها قصيرة </a:t>
            </a:r>
            <a:r>
              <a:rPr lang="ar-SA" dirty="0" smtClean="0">
                <a:latin typeface="Arial" panose="020B0604020202020204" pitchFamily="34" charset="0"/>
                <a:cs typeface="Arial" panose="020B0604020202020204" pitchFamily="34" charset="0"/>
              </a:rPr>
              <a:t>الأجل. فالسيولة هي القدرة على تحويل الأصول الى نقدية أو القدرة على الحصول على النقدية.</a:t>
            </a:r>
          </a:p>
          <a:p>
            <a:pPr marL="68580" indent="0">
              <a:buNone/>
            </a:pPr>
            <a:r>
              <a:rPr lang="ar-SA" dirty="0" smtClean="0">
                <a:latin typeface="Arial" panose="020B0604020202020204" pitchFamily="34" charset="0"/>
                <a:cs typeface="Arial" panose="020B0604020202020204" pitchFamily="34" charset="0"/>
              </a:rPr>
              <a:t>نقص السيولة يمنع المنشأة من المزايا الإيجابية للتخفيضات أو الفرص المربحة. أما مشاكل السيولة السيولة في حال تفاقمها فإنها تعكس عدم قدرة المنشأة على الوفاء بإلتزاماتها القصيرة الأجل مما يؤدي الى إجبار المنشأة على بيع الأصول أو الاستثمارات، وقد تتعرض الى مشاكل عدم الوفاء بالالتزامات طويلة الأجل والإفلاس. </a:t>
            </a:r>
            <a:endParaRPr lang="ar-SA" dirty="0">
              <a:latin typeface="Arial" panose="020B0604020202020204" pitchFamily="34" charset="0"/>
              <a:cs typeface="Arial" panose="020B0604020202020204" pitchFamily="34" charset="0"/>
            </a:endParaRPr>
          </a:p>
          <a:p>
            <a:pPr marL="68580" indent="0">
              <a:buNone/>
            </a:pPr>
            <a:endParaRPr lang="ar-SA"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167559DD-822D-4478-8616-AFD72B290D3B}" type="slidenum">
              <a:rPr lang="ar-SA" smtClean="0"/>
              <a:t>6</a:t>
            </a:fld>
            <a:endParaRPr lang="ar-SA"/>
          </a:p>
        </p:txBody>
      </p:sp>
    </p:spTree>
    <p:extLst>
      <p:ext uri="{BB962C8B-B14F-4D97-AF65-F5344CB8AC3E}">
        <p14:creationId xmlns:p14="http://schemas.microsoft.com/office/powerpoint/2010/main" val="394422890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006" y="1196752"/>
            <a:ext cx="7024744" cy="745152"/>
          </a:xfrm>
        </p:spPr>
        <p:txBody>
          <a:bodyPr>
            <a:noAutofit/>
          </a:bodyPr>
          <a:lstStyle/>
          <a:p>
            <a:pPr algn="r"/>
            <a:r>
              <a:rPr lang="ar-SA" sz="2400" b="1" u="sng" dirty="0">
                <a:latin typeface="Arial" panose="020B0604020202020204" pitchFamily="34" charset="0"/>
                <a:cs typeface="Arial" panose="020B0604020202020204" pitchFamily="34" charset="0"/>
              </a:rPr>
              <a:t>ومن المقاييس الشائعة الاستخدام </a:t>
            </a:r>
            <a:r>
              <a:rPr lang="ar-SA" sz="2400" b="1" u="sng" dirty="0" smtClean="0">
                <a:latin typeface="Arial" panose="020B0604020202020204" pitchFamily="34" charset="0"/>
                <a:cs typeface="Arial" panose="020B0604020202020204" pitchFamily="34" charset="0"/>
              </a:rPr>
              <a:t>للسيولة </a:t>
            </a:r>
            <a:r>
              <a:rPr lang="ar-SA" sz="2400" b="1" u="sng" dirty="0">
                <a:latin typeface="Arial" panose="020B0604020202020204" pitchFamily="34" charset="0"/>
                <a:cs typeface="Arial" panose="020B0604020202020204" pitchFamily="34" charset="0"/>
              </a:rPr>
              <a:t>مقياس رأس المال </a:t>
            </a:r>
            <a:r>
              <a:rPr lang="ar-SA" sz="2400" b="1" u="sng" dirty="0" smtClean="0">
                <a:latin typeface="Arial" panose="020B0604020202020204" pitchFamily="34" charset="0"/>
                <a:cs typeface="Arial" panose="020B0604020202020204" pitchFamily="34" charset="0"/>
              </a:rPr>
              <a:t>العامل:</a:t>
            </a:r>
            <a:endParaRPr lang="ar-SA" sz="2400" b="1" u="sng" dirty="0">
              <a:latin typeface="Arial" panose="020B0604020202020204" pitchFamily="34" charset="0"/>
              <a:cs typeface="Arial" panose="020B0604020202020204" pitchFamily="34" charset="0"/>
            </a:endParaRPr>
          </a:p>
        </p:txBody>
      </p:sp>
      <p:sp>
        <p:nvSpPr>
          <p:cNvPr id="6" name="مستطيل 5"/>
          <p:cNvSpPr/>
          <p:nvPr/>
        </p:nvSpPr>
        <p:spPr>
          <a:xfrm>
            <a:off x="1907704" y="2636912"/>
            <a:ext cx="5832648" cy="648072"/>
          </a:xfrm>
          <a:prstGeom prst="rect">
            <a:avLst/>
          </a:prstGeom>
        </p:spPr>
        <p:style>
          <a:lnRef idx="2">
            <a:schemeClr val="accent1"/>
          </a:lnRef>
          <a:fillRef idx="1">
            <a:schemeClr val="lt1"/>
          </a:fillRef>
          <a:effectRef idx="0">
            <a:schemeClr val="accent1"/>
          </a:effectRef>
          <a:fontRef idx="minor">
            <a:schemeClr val="dk1"/>
          </a:fontRef>
        </p:style>
        <p:txBody>
          <a:bodyPr rtlCol="1" anchor="ctr"/>
          <a:lstStyle/>
          <a:p>
            <a:pPr algn="ctr"/>
            <a:endParaRPr lang="ar-SA"/>
          </a:p>
        </p:txBody>
      </p:sp>
      <p:sp>
        <p:nvSpPr>
          <p:cNvPr id="3" name="Content Placeholder 2"/>
          <p:cNvSpPr>
            <a:spLocks noGrp="1"/>
          </p:cNvSpPr>
          <p:nvPr>
            <p:ph idx="1"/>
          </p:nvPr>
        </p:nvSpPr>
        <p:spPr>
          <a:xfrm>
            <a:off x="1043490" y="2132856"/>
            <a:ext cx="6984894" cy="3508977"/>
          </a:xfrm>
        </p:spPr>
        <p:txBody>
          <a:bodyPr>
            <a:normAutofit/>
          </a:bodyPr>
          <a:lstStyle/>
          <a:p>
            <a:pPr>
              <a:buFont typeface="Wingdings" panose="05000000000000000000" pitchFamily="2" charset="2"/>
              <a:buChar char="§"/>
            </a:pPr>
            <a:r>
              <a:rPr lang="ar-SA" dirty="0" smtClean="0">
                <a:latin typeface="Arial" panose="020B0604020202020204" pitchFamily="34" charset="0"/>
                <a:cs typeface="Arial" panose="020B0604020202020204" pitchFamily="34" charset="0"/>
              </a:rPr>
              <a:t>يقصد </a:t>
            </a:r>
            <a:r>
              <a:rPr lang="ar-SA" dirty="0">
                <a:latin typeface="Arial" panose="020B0604020202020204" pitchFamily="34" charset="0"/>
                <a:cs typeface="Arial" panose="020B0604020202020204" pitchFamily="34" charset="0"/>
              </a:rPr>
              <a:t>به مقدار الزيادة في الأصول المتداولة عن الخصوم </a:t>
            </a:r>
            <a:r>
              <a:rPr lang="ar-SA" dirty="0" smtClean="0">
                <a:latin typeface="Arial" panose="020B0604020202020204" pitchFamily="34" charset="0"/>
                <a:cs typeface="Arial" panose="020B0604020202020204" pitchFamily="34" charset="0"/>
              </a:rPr>
              <a:t>المتداولة</a:t>
            </a:r>
            <a:r>
              <a:rPr lang="ar-SA" dirty="0" smtClean="0">
                <a:latin typeface="Arial" panose="020B0604020202020204" pitchFamily="34" charset="0"/>
                <a:cs typeface="Arial" panose="020B0604020202020204" pitchFamily="34" charset="0"/>
              </a:rPr>
              <a:t>.</a:t>
            </a:r>
          </a:p>
          <a:p>
            <a:pPr>
              <a:buFont typeface="Wingdings" panose="05000000000000000000" pitchFamily="2" charset="2"/>
              <a:buChar char="§"/>
            </a:pPr>
            <a:endParaRPr lang="ar-SA" sz="1000" dirty="0" smtClean="0">
              <a:latin typeface="Arial" panose="020B0604020202020204" pitchFamily="34" charset="0"/>
              <a:cs typeface="Arial" panose="020B0604020202020204" pitchFamily="34" charset="0"/>
            </a:endParaRPr>
          </a:p>
          <a:p>
            <a:pPr marL="68580" indent="0">
              <a:buNone/>
            </a:pPr>
            <a:r>
              <a:rPr lang="ar-SA" dirty="0" smtClean="0">
                <a:latin typeface="Arial" panose="020B0604020202020204" pitchFamily="34" charset="0"/>
                <a:cs typeface="Arial" panose="020B0604020202020204" pitchFamily="34" charset="0"/>
              </a:rPr>
              <a:t> </a:t>
            </a:r>
            <a:r>
              <a:rPr lang="ar-SA" dirty="0">
                <a:latin typeface="Arial" panose="020B0604020202020204" pitchFamily="34" charset="0"/>
                <a:cs typeface="Arial" panose="020B0604020202020204" pitchFamily="34" charset="0"/>
              </a:rPr>
              <a:t> </a:t>
            </a:r>
            <a:r>
              <a:rPr lang="ar-SA" dirty="0" smtClean="0">
                <a:latin typeface="Arial" panose="020B0604020202020204" pitchFamily="34" charset="0"/>
                <a:cs typeface="Arial" panose="020B0604020202020204" pitchFamily="34" charset="0"/>
              </a:rPr>
              <a:t> </a:t>
            </a:r>
            <a:r>
              <a:rPr lang="ar-SA" dirty="0" smtClean="0">
                <a:latin typeface="Arial" panose="020B0604020202020204" pitchFamily="34" charset="0"/>
                <a:cs typeface="Arial" panose="020B0604020202020204" pitchFamily="34" charset="0"/>
              </a:rPr>
              <a:t>رأس </a:t>
            </a:r>
            <a:r>
              <a:rPr lang="ar-SA" dirty="0" smtClean="0">
                <a:latin typeface="Arial" panose="020B0604020202020204" pitchFamily="34" charset="0"/>
                <a:cs typeface="Arial" panose="020B0604020202020204" pitchFamily="34" charset="0"/>
              </a:rPr>
              <a:t>المال العامل= الأصول </a:t>
            </a:r>
            <a:r>
              <a:rPr lang="ar-SA" dirty="0">
                <a:latin typeface="Arial" panose="020B0604020202020204" pitchFamily="34" charset="0"/>
                <a:cs typeface="Arial" panose="020B0604020202020204" pitchFamily="34" charset="0"/>
              </a:rPr>
              <a:t>المتداولة - الخصوم </a:t>
            </a:r>
            <a:r>
              <a:rPr lang="ar-SA" dirty="0" smtClean="0">
                <a:latin typeface="Arial" panose="020B0604020202020204" pitchFamily="34" charset="0"/>
                <a:cs typeface="Arial" panose="020B0604020202020204" pitchFamily="34" charset="0"/>
              </a:rPr>
              <a:t>المتداولة</a:t>
            </a:r>
          </a:p>
          <a:p>
            <a:pPr marL="68580" indent="0">
              <a:buNone/>
            </a:pPr>
            <a:endParaRPr lang="ar-SA" sz="1000" dirty="0" smtClean="0">
              <a:latin typeface="Arial" panose="020B0604020202020204" pitchFamily="34" charset="0"/>
              <a:cs typeface="Arial" panose="020B0604020202020204" pitchFamily="34" charset="0"/>
            </a:endParaRPr>
          </a:p>
          <a:p>
            <a:pPr>
              <a:buFont typeface="Wingdings" panose="05000000000000000000" pitchFamily="2" charset="2"/>
              <a:buChar char="§"/>
            </a:pPr>
            <a:r>
              <a:rPr lang="ar-SA" dirty="0" smtClean="0">
                <a:latin typeface="Arial" panose="020B0604020202020204" pitchFamily="34" charset="0"/>
                <a:cs typeface="Arial" panose="020B0604020202020204" pitchFamily="34" charset="0"/>
              </a:rPr>
              <a:t>ويظهر </a:t>
            </a:r>
            <a:r>
              <a:rPr lang="ar-SA" dirty="0">
                <a:latin typeface="Arial" panose="020B0604020202020204" pitchFamily="34" charset="0"/>
                <a:cs typeface="Arial" panose="020B0604020202020204" pitchFamily="34" charset="0"/>
              </a:rPr>
              <a:t>عجز رأس المال العامل عندما يزداد مبلغ الخصوم المتداولة عن مبلغ الأصول المتداولة بينما يعني العكس فائضاً في رأس المال العامل. </a:t>
            </a:r>
            <a:endParaRPr lang="ar-SA" dirty="0" smtClean="0">
              <a:latin typeface="Arial" panose="020B0604020202020204" pitchFamily="34" charset="0"/>
              <a:cs typeface="Arial" panose="020B0604020202020204" pitchFamily="34" charset="0"/>
            </a:endParaRPr>
          </a:p>
          <a:p>
            <a:pPr>
              <a:buFont typeface="Wingdings" panose="05000000000000000000" pitchFamily="2" charset="2"/>
              <a:buChar char="§"/>
            </a:pPr>
            <a:r>
              <a:rPr lang="ar-SA" dirty="0" smtClean="0">
                <a:latin typeface="Arial" panose="020B0604020202020204" pitchFamily="34" charset="0"/>
                <a:cs typeface="Arial" panose="020B0604020202020204" pitchFamily="34" charset="0"/>
              </a:rPr>
              <a:t>ويعد </a:t>
            </a:r>
            <a:r>
              <a:rPr lang="ar-SA" dirty="0">
                <a:latin typeface="Arial" panose="020B0604020202020204" pitchFamily="34" charset="0"/>
                <a:cs typeface="Arial" panose="020B0604020202020204" pitchFamily="34" charset="0"/>
              </a:rPr>
              <a:t>مقياس رأس المال العامل مؤشر حماية للدائنين وكمقياس لقوة المنشأة مالياً في </a:t>
            </a:r>
            <a:r>
              <a:rPr lang="ar-SA" dirty="0" smtClean="0">
                <a:latin typeface="Arial" panose="020B0604020202020204" pitchFamily="34" charset="0"/>
                <a:cs typeface="Arial" panose="020B0604020202020204" pitchFamily="34" charset="0"/>
              </a:rPr>
              <a:t>الأجل </a:t>
            </a:r>
            <a:r>
              <a:rPr lang="ar-SA" dirty="0">
                <a:latin typeface="Arial" panose="020B0604020202020204" pitchFamily="34" charset="0"/>
                <a:cs typeface="Arial" panose="020B0604020202020204" pitchFamily="34" charset="0"/>
              </a:rPr>
              <a:t>القصير. </a:t>
            </a:r>
          </a:p>
          <a:p>
            <a:pPr marL="68580" indent="0">
              <a:buNone/>
            </a:pPr>
            <a:endParaRPr lang="ar-SA"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167559DD-822D-4478-8616-AFD72B290D3B}" type="slidenum">
              <a:rPr lang="ar-SA" smtClean="0"/>
              <a:t>7</a:t>
            </a:fld>
            <a:endParaRPr lang="ar-SA"/>
          </a:p>
        </p:txBody>
      </p:sp>
    </p:spTree>
    <p:extLst>
      <p:ext uri="{BB962C8B-B14F-4D97-AF65-F5344CB8AC3E}">
        <p14:creationId xmlns:p14="http://schemas.microsoft.com/office/powerpoint/2010/main" val="55548992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43607" y="1340768"/>
            <a:ext cx="6994147" cy="1368152"/>
          </a:xfrm>
        </p:spPr>
        <p:txBody>
          <a:bodyPr/>
          <a:lstStyle/>
          <a:p>
            <a:pPr marL="68580" indent="0">
              <a:buNone/>
            </a:pPr>
            <a:r>
              <a:rPr lang="ar-SA" dirty="0" smtClean="0">
                <a:latin typeface="Arial" panose="020B0604020202020204" pitchFamily="34" charset="0"/>
                <a:cs typeface="Arial" panose="020B0604020202020204" pitchFamily="34" charset="0"/>
              </a:rPr>
              <a:t>ينبغي الأخذ في الاعتبار أن مقدار رأس المال العامل لا يعد ذا فائدة في المقارنات المباشرة كما يوضح المثال التالي، وانما يكون أكثر ملائمة عندما يستخدم متغير مالي آخر مثل المبيعات أو اجمالي الأصول.</a:t>
            </a:r>
          </a:p>
        </p:txBody>
      </p:sp>
      <p:sp>
        <p:nvSpPr>
          <p:cNvPr id="4" name="Slide Number Placeholder 3"/>
          <p:cNvSpPr>
            <a:spLocks noGrp="1"/>
          </p:cNvSpPr>
          <p:nvPr>
            <p:ph type="sldNum" sz="quarter" idx="12"/>
          </p:nvPr>
        </p:nvSpPr>
        <p:spPr/>
        <p:txBody>
          <a:bodyPr/>
          <a:lstStyle/>
          <a:p>
            <a:fld id="{167559DD-822D-4478-8616-AFD72B290D3B}" type="slidenum">
              <a:rPr lang="ar-SA" smtClean="0"/>
              <a:t>8</a:t>
            </a:fld>
            <a:endParaRPr lang="ar-SA"/>
          </a:p>
        </p:txBody>
      </p:sp>
      <p:graphicFrame>
        <p:nvGraphicFramePr>
          <p:cNvPr id="2" name="جدول 1"/>
          <p:cNvGraphicFramePr>
            <a:graphicFrameLocks noGrp="1"/>
          </p:cNvGraphicFramePr>
          <p:nvPr>
            <p:extLst>
              <p:ext uri="{D42A27DB-BD31-4B8C-83A1-F6EECF244321}">
                <p14:modId xmlns:p14="http://schemas.microsoft.com/office/powerpoint/2010/main" val="2373566344"/>
              </p:ext>
            </p:extLst>
          </p:nvPr>
        </p:nvGraphicFramePr>
        <p:xfrm>
          <a:off x="1835696" y="2852937"/>
          <a:ext cx="5155432" cy="1483360"/>
        </p:xfrm>
        <a:graphic>
          <a:graphicData uri="http://schemas.openxmlformats.org/drawingml/2006/table">
            <a:tbl>
              <a:tblPr rtl="1" firstRow="1" bandRow="1">
                <a:tableStyleId>{5C22544A-7EE6-4342-B048-85BDC9FD1C3A}</a:tableStyleId>
              </a:tblPr>
              <a:tblGrid>
                <a:gridCol w="1747122"/>
                <a:gridCol w="1662878"/>
                <a:gridCol w="1745432"/>
              </a:tblGrid>
              <a:tr h="370840">
                <a:tc>
                  <a:txBody>
                    <a:bodyPr/>
                    <a:lstStyle/>
                    <a:p>
                      <a:pPr algn="ctr" rtl="1"/>
                      <a:endParaRPr lang="ar-SA" dirty="0">
                        <a:latin typeface="Arial" panose="020B0604020202020204" pitchFamily="34" charset="0"/>
                        <a:cs typeface="Arial" panose="020B0604020202020204" pitchFamily="34" charset="0"/>
                      </a:endParaRPr>
                    </a:p>
                  </a:txBody>
                  <a:tcPr/>
                </a:tc>
                <a:tc>
                  <a:txBody>
                    <a:bodyPr/>
                    <a:lstStyle/>
                    <a:p>
                      <a:pPr algn="ctr" rtl="1"/>
                      <a:r>
                        <a:rPr lang="ar-SA" dirty="0" smtClean="0">
                          <a:latin typeface="Arial" panose="020B0604020202020204" pitchFamily="34" charset="0"/>
                          <a:cs typeface="Arial" panose="020B0604020202020204" pitchFamily="34" charset="0"/>
                        </a:rPr>
                        <a:t>الشركة</a:t>
                      </a:r>
                      <a:r>
                        <a:rPr lang="ar-SA" baseline="0" dirty="0" smtClean="0">
                          <a:latin typeface="Arial" panose="020B0604020202020204" pitchFamily="34" charset="0"/>
                          <a:cs typeface="Arial" panose="020B0604020202020204" pitchFamily="34" charset="0"/>
                        </a:rPr>
                        <a:t> أ</a:t>
                      </a:r>
                      <a:endParaRPr lang="ar-SA" dirty="0">
                        <a:latin typeface="Arial" panose="020B0604020202020204" pitchFamily="34" charset="0"/>
                        <a:cs typeface="Arial" panose="020B0604020202020204" pitchFamily="34" charset="0"/>
                      </a:endParaRPr>
                    </a:p>
                  </a:txBody>
                  <a:tcPr/>
                </a:tc>
                <a:tc>
                  <a:txBody>
                    <a:bodyPr/>
                    <a:lstStyle/>
                    <a:p>
                      <a:pPr algn="ctr" rtl="1"/>
                      <a:r>
                        <a:rPr lang="ar-SA" dirty="0" smtClean="0">
                          <a:latin typeface="Arial" panose="020B0604020202020204" pitchFamily="34" charset="0"/>
                          <a:cs typeface="Arial" panose="020B0604020202020204" pitchFamily="34" charset="0"/>
                        </a:rPr>
                        <a:t>الشركة ب</a:t>
                      </a:r>
                      <a:endParaRPr lang="ar-SA" dirty="0">
                        <a:latin typeface="Arial" panose="020B0604020202020204" pitchFamily="34" charset="0"/>
                        <a:cs typeface="Arial" panose="020B0604020202020204" pitchFamily="34" charset="0"/>
                      </a:endParaRPr>
                    </a:p>
                  </a:txBody>
                  <a:tcPr/>
                </a:tc>
              </a:tr>
              <a:tr h="370840">
                <a:tc>
                  <a:txBody>
                    <a:bodyPr/>
                    <a:lstStyle/>
                    <a:p>
                      <a:pPr algn="ctr" rtl="1"/>
                      <a:r>
                        <a:rPr lang="ar-SA" dirty="0" smtClean="0">
                          <a:latin typeface="Arial" panose="020B0604020202020204" pitchFamily="34" charset="0"/>
                          <a:cs typeface="Arial" panose="020B0604020202020204" pitchFamily="34" charset="0"/>
                        </a:rPr>
                        <a:t>الأصول المتداولة</a:t>
                      </a:r>
                      <a:endParaRPr lang="ar-SA" dirty="0">
                        <a:latin typeface="Arial" panose="020B0604020202020204" pitchFamily="34" charset="0"/>
                        <a:cs typeface="Arial" panose="020B0604020202020204" pitchFamily="34" charset="0"/>
                      </a:endParaRPr>
                    </a:p>
                  </a:txBody>
                  <a:tcPr/>
                </a:tc>
                <a:tc>
                  <a:txBody>
                    <a:bodyPr/>
                    <a:lstStyle/>
                    <a:p>
                      <a:pPr algn="ctr" rtl="1"/>
                      <a:r>
                        <a:rPr lang="ar-SA" dirty="0" smtClean="0">
                          <a:latin typeface="Arial" panose="020B0604020202020204" pitchFamily="34" charset="0"/>
                          <a:cs typeface="Arial" panose="020B0604020202020204" pitchFamily="34" charset="0"/>
                        </a:rPr>
                        <a:t>300.000</a:t>
                      </a:r>
                      <a:endParaRPr lang="ar-SA" dirty="0">
                        <a:latin typeface="Arial" panose="020B0604020202020204" pitchFamily="34" charset="0"/>
                        <a:cs typeface="Arial" panose="020B0604020202020204" pitchFamily="34" charset="0"/>
                      </a:endParaRPr>
                    </a:p>
                  </a:txBody>
                  <a:tcPr/>
                </a:tc>
                <a:tc>
                  <a:txBody>
                    <a:bodyPr/>
                    <a:lstStyle/>
                    <a:p>
                      <a:pPr algn="ctr" rtl="1"/>
                      <a:r>
                        <a:rPr lang="ar-SA" dirty="0" smtClean="0">
                          <a:latin typeface="Arial" panose="020B0604020202020204" pitchFamily="34" charset="0"/>
                          <a:cs typeface="Arial" panose="020B0604020202020204" pitchFamily="34" charset="0"/>
                        </a:rPr>
                        <a:t>1.200.000</a:t>
                      </a:r>
                      <a:endParaRPr lang="ar-SA" dirty="0">
                        <a:latin typeface="Arial" panose="020B0604020202020204" pitchFamily="34" charset="0"/>
                        <a:cs typeface="Arial" panose="020B0604020202020204" pitchFamily="34" charset="0"/>
                      </a:endParaRPr>
                    </a:p>
                  </a:txBody>
                  <a:tcPr/>
                </a:tc>
              </a:tr>
              <a:tr h="370840">
                <a:tc>
                  <a:txBody>
                    <a:bodyPr/>
                    <a:lstStyle/>
                    <a:p>
                      <a:pPr algn="ctr" rtl="1"/>
                      <a:r>
                        <a:rPr lang="ar-SA" dirty="0" smtClean="0">
                          <a:latin typeface="Arial" panose="020B0604020202020204" pitchFamily="34" charset="0"/>
                          <a:cs typeface="Arial" panose="020B0604020202020204" pitchFamily="34" charset="0"/>
                        </a:rPr>
                        <a:t>الخصوم المتداولة</a:t>
                      </a:r>
                      <a:endParaRPr lang="ar-SA" dirty="0">
                        <a:latin typeface="Arial" panose="020B0604020202020204" pitchFamily="34" charset="0"/>
                        <a:cs typeface="Arial" panose="020B0604020202020204" pitchFamily="34" charset="0"/>
                      </a:endParaRPr>
                    </a:p>
                  </a:txBody>
                  <a:tcPr/>
                </a:tc>
                <a:tc>
                  <a:txBody>
                    <a:bodyPr/>
                    <a:lstStyle/>
                    <a:p>
                      <a:pPr algn="ctr" rtl="1"/>
                      <a:r>
                        <a:rPr lang="ar-SA" dirty="0" smtClean="0">
                          <a:latin typeface="Arial" panose="020B0604020202020204" pitchFamily="34" charset="0"/>
                          <a:cs typeface="Arial" panose="020B0604020202020204" pitchFamily="34" charset="0"/>
                        </a:rPr>
                        <a:t>(100.000)</a:t>
                      </a:r>
                      <a:endParaRPr lang="ar-SA" dirty="0">
                        <a:latin typeface="Arial" panose="020B0604020202020204" pitchFamily="34" charset="0"/>
                        <a:cs typeface="Arial" panose="020B0604020202020204" pitchFamily="34" charset="0"/>
                      </a:endParaRPr>
                    </a:p>
                  </a:txBody>
                  <a:tcPr/>
                </a:tc>
                <a:tc>
                  <a:txBody>
                    <a:bodyPr/>
                    <a:lstStyle/>
                    <a:p>
                      <a:pPr algn="ctr" rtl="1"/>
                      <a:r>
                        <a:rPr lang="ar-SA" dirty="0" smtClean="0">
                          <a:latin typeface="Arial" panose="020B0604020202020204" pitchFamily="34" charset="0"/>
                          <a:cs typeface="Arial" panose="020B0604020202020204" pitchFamily="34" charset="0"/>
                        </a:rPr>
                        <a:t>(1.000.000)</a:t>
                      </a:r>
                      <a:endParaRPr lang="ar-SA" dirty="0">
                        <a:latin typeface="Arial" panose="020B0604020202020204" pitchFamily="34" charset="0"/>
                        <a:cs typeface="Arial" panose="020B0604020202020204" pitchFamily="34" charset="0"/>
                      </a:endParaRPr>
                    </a:p>
                  </a:txBody>
                  <a:tcPr/>
                </a:tc>
              </a:tr>
              <a:tr h="370840">
                <a:tc>
                  <a:txBody>
                    <a:bodyPr/>
                    <a:lstStyle/>
                    <a:p>
                      <a:pPr algn="ctr" rtl="1"/>
                      <a:r>
                        <a:rPr lang="ar-SA" dirty="0" smtClean="0">
                          <a:latin typeface="Arial" panose="020B0604020202020204" pitchFamily="34" charset="0"/>
                          <a:cs typeface="Arial" panose="020B0604020202020204" pitchFamily="34" charset="0"/>
                        </a:rPr>
                        <a:t>رأس المال العامل</a:t>
                      </a:r>
                      <a:endParaRPr lang="ar-SA" dirty="0">
                        <a:latin typeface="Arial" panose="020B0604020202020204" pitchFamily="34" charset="0"/>
                        <a:cs typeface="Arial" panose="020B0604020202020204" pitchFamily="34" charset="0"/>
                      </a:endParaRPr>
                    </a:p>
                  </a:txBody>
                  <a:tcPr/>
                </a:tc>
                <a:tc>
                  <a:txBody>
                    <a:bodyPr/>
                    <a:lstStyle/>
                    <a:p>
                      <a:pPr algn="ctr" rtl="1"/>
                      <a:r>
                        <a:rPr lang="ar-SA" dirty="0" smtClean="0">
                          <a:latin typeface="Arial" panose="020B0604020202020204" pitchFamily="34" charset="0"/>
                          <a:cs typeface="Arial" panose="020B0604020202020204" pitchFamily="34" charset="0"/>
                        </a:rPr>
                        <a:t>200.000</a:t>
                      </a:r>
                      <a:endParaRPr lang="ar-SA" dirty="0">
                        <a:latin typeface="Arial" panose="020B0604020202020204" pitchFamily="34" charset="0"/>
                        <a:cs typeface="Arial" panose="020B0604020202020204" pitchFamily="34" charset="0"/>
                      </a:endParaRPr>
                    </a:p>
                  </a:txBody>
                  <a:tcPr/>
                </a:tc>
                <a:tc>
                  <a:txBody>
                    <a:bodyPr/>
                    <a:lstStyle/>
                    <a:p>
                      <a:pPr algn="ctr" rtl="1"/>
                      <a:r>
                        <a:rPr lang="ar-SA" dirty="0" smtClean="0">
                          <a:latin typeface="Arial" panose="020B0604020202020204" pitchFamily="34" charset="0"/>
                          <a:cs typeface="Arial" panose="020B0604020202020204" pitchFamily="34" charset="0"/>
                        </a:rPr>
                        <a:t>200.000</a:t>
                      </a:r>
                      <a:endParaRPr lang="ar-SA" dirty="0">
                        <a:latin typeface="Arial" panose="020B0604020202020204" pitchFamily="34" charset="0"/>
                        <a:cs typeface="Arial" panose="020B0604020202020204" pitchFamily="34" charset="0"/>
                      </a:endParaRPr>
                    </a:p>
                  </a:txBody>
                  <a:tcPr/>
                </a:tc>
              </a:tr>
            </a:tbl>
          </a:graphicData>
        </a:graphic>
      </p:graphicFrame>
      <p:sp>
        <p:nvSpPr>
          <p:cNvPr id="5" name="مربع نص 4"/>
          <p:cNvSpPr txBox="1"/>
          <p:nvPr/>
        </p:nvSpPr>
        <p:spPr>
          <a:xfrm>
            <a:off x="1228313" y="4581128"/>
            <a:ext cx="6624736" cy="1200329"/>
          </a:xfrm>
          <a:prstGeom prst="rect">
            <a:avLst/>
          </a:prstGeom>
          <a:noFill/>
        </p:spPr>
        <p:txBody>
          <a:bodyPr wrap="square" rtlCol="1">
            <a:spAutoFit/>
          </a:bodyPr>
          <a:lstStyle/>
          <a:p>
            <a:r>
              <a:rPr lang="ar-SA" sz="2400" dirty="0">
                <a:solidFill>
                  <a:schemeClr val="tx2"/>
                </a:solidFill>
                <a:latin typeface="Arial" panose="020B0604020202020204" pitchFamily="34" charset="0"/>
                <a:cs typeface="Arial" panose="020B0604020202020204" pitchFamily="34" charset="0"/>
              </a:rPr>
              <a:t>على الرغم من هذه الشركات لها نفس كمية رأس المال العامل، إلا </a:t>
            </a:r>
            <a:r>
              <a:rPr lang="ar-SA" sz="2400" dirty="0" smtClean="0">
                <a:solidFill>
                  <a:schemeClr val="tx2"/>
                </a:solidFill>
                <a:latin typeface="Arial" panose="020B0604020202020204" pitchFamily="34" charset="0"/>
                <a:cs typeface="Arial" panose="020B0604020202020204" pitchFamily="34" charset="0"/>
              </a:rPr>
              <a:t>أن </a:t>
            </a:r>
            <a:r>
              <a:rPr lang="ar-SA" sz="2400" dirty="0">
                <a:solidFill>
                  <a:schemeClr val="tx2"/>
                </a:solidFill>
                <a:latin typeface="Arial" panose="020B0604020202020204" pitchFamily="34" charset="0"/>
                <a:cs typeface="Arial" panose="020B0604020202020204" pitchFamily="34" charset="0"/>
              </a:rPr>
              <a:t>المقارنة السريعة توضح أن رأس المال العامل للشركة أ أفضل من الشركة </a:t>
            </a:r>
            <a:r>
              <a:rPr lang="ar-SA" sz="2400" dirty="0" smtClean="0">
                <a:solidFill>
                  <a:schemeClr val="tx2"/>
                </a:solidFill>
                <a:latin typeface="Arial" panose="020B0604020202020204" pitchFamily="34" charset="0"/>
                <a:cs typeface="Arial" panose="020B0604020202020204" pitchFamily="34" charset="0"/>
              </a:rPr>
              <a:t>ب.</a:t>
            </a:r>
            <a:endParaRPr lang="ar-SA" sz="2400" dirty="0">
              <a:solidFill>
                <a:schemeClr val="tx2"/>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5548992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ar-SA" sz="2800" b="1" u="sng" dirty="0" smtClean="0">
                <a:latin typeface="Arial" panose="020B0604020202020204" pitchFamily="34" charset="0"/>
                <a:cs typeface="Arial" panose="020B0604020202020204" pitchFamily="34" charset="0"/>
              </a:rPr>
              <a:t>1- نسبة التداول</a:t>
            </a:r>
            <a:endParaRPr lang="ar-SA" sz="2800" b="1" u="sng"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1043490" y="2305888"/>
            <a:ext cx="6777317" cy="529283"/>
          </a:xfrm>
        </p:spPr>
        <p:txBody>
          <a:bodyPr>
            <a:normAutofit/>
          </a:bodyPr>
          <a:lstStyle/>
          <a:p>
            <a:pPr marL="68580" indent="0">
              <a:buNone/>
            </a:pPr>
            <a:r>
              <a:rPr lang="ar-SA" dirty="0" smtClean="0">
                <a:latin typeface="Arial" panose="020B0604020202020204" pitchFamily="34" charset="0"/>
                <a:cs typeface="Arial" panose="020B0604020202020204" pitchFamily="34" charset="0"/>
              </a:rPr>
              <a:t>تعد </a:t>
            </a:r>
            <a:r>
              <a:rPr lang="ar-SA" dirty="0">
                <a:latin typeface="Arial" panose="020B0604020202020204" pitchFamily="34" charset="0"/>
                <a:cs typeface="Arial" panose="020B0604020202020204" pitchFamily="34" charset="0"/>
              </a:rPr>
              <a:t>نسبة التداول مقياساً ملائماً للسيولة وتحسب هذه النسبة كما يلي</a:t>
            </a:r>
            <a:r>
              <a:rPr lang="ar-SA" dirty="0" smtClean="0">
                <a:latin typeface="Arial" panose="020B0604020202020204" pitchFamily="34" charset="0"/>
                <a:cs typeface="Arial" panose="020B0604020202020204" pitchFamily="34" charset="0"/>
              </a:rPr>
              <a:t>:</a:t>
            </a:r>
            <a:endParaRPr lang="ar-SA"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167559DD-822D-4478-8616-AFD72B290D3B}" type="slidenum">
              <a:rPr lang="ar-SA" smtClean="0"/>
              <a:t>9</a:t>
            </a:fld>
            <a:endParaRPr lang="ar-SA"/>
          </a:p>
        </p:txBody>
      </p:sp>
      <p:grpSp>
        <p:nvGrpSpPr>
          <p:cNvPr id="12" name="مجموعة 11"/>
          <p:cNvGrpSpPr/>
          <p:nvPr/>
        </p:nvGrpSpPr>
        <p:grpSpPr>
          <a:xfrm>
            <a:off x="2740884" y="3068960"/>
            <a:ext cx="3816424" cy="1152128"/>
            <a:chOff x="2725476" y="2904788"/>
            <a:chExt cx="3816424" cy="1152128"/>
          </a:xfrm>
        </p:grpSpPr>
        <p:sp>
          <p:nvSpPr>
            <p:cNvPr id="11" name="مستطيل 10"/>
            <p:cNvSpPr/>
            <p:nvPr/>
          </p:nvSpPr>
          <p:spPr>
            <a:xfrm>
              <a:off x="2725476" y="2904788"/>
              <a:ext cx="3816424" cy="1152128"/>
            </a:xfrm>
            <a:prstGeom prst="rect">
              <a:avLst/>
            </a:prstGeom>
          </p:spPr>
          <p:style>
            <a:lnRef idx="2">
              <a:schemeClr val="accent1"/>
            </a:lnRef>
            <a:fillRef idx="1">
              <a:schemeClr val="lt1"/>
            </a:fillRef>
            <a:effectRef idx="0">
              <a:schemeClr val="accent1"/>
            </a:effectRef>
            <a:fontRef idx="minor">
              <a:schemeClr val="dk1"/>
            </a:fontRef>
          </p:style>
          <p:txBody>
            <a:bodyPr rtlCol="1" anchor="ctr"/>
            <a:lstStyle/>
            <a:p>
              <a:pPr algn="ctr"/>
              <a:endParaRPr lang="ar-SA"/>
            </a:p>
          </p:txBody>
        </p:sp>
        <p:grpSp>
          <p:nvGrpSpPr>
            <p:cNvPr id="10" name="مجموعة 9"/>
            <p:cNvGrpSpPr/>
            <p:nvPr/>
          </p:nvGrpSpPr>
          <p:grpSpPr>
            <a:xfrm>
              <a:off x="2771800" y="3019187"/>
              <a:ext cx="3744416" cy="923330"/>
              <a:chOff x="2771800" y="3019187"/>
              <a:chExt cx="3744416" cy="923330"/>
            </a:xfrm>
          </p:grpSpPr>
          <p:sp>
            <p:nvSpPr>
              <p:cNvPr id="5" name="مربع نص 4"/>
              <p:cNvSpPr txBox="1"/>
              <p:nvPr/>
            </p:nvSpPr>
            <p:spPr>
              <a:xfrm>
                <a:off x="2771800" y="3019187"/>
                <a:ext cx="2088232" cy="461665"/>
              </a:xfrm>
              <a:prstGeom prst="rect">
                <a:avLst/>
              </a:prstGeom>
              <a:noFill/>
            </p:spPr>
            <p:txBody>
              <a:bodyPr wrap="square" rtlCol="1">
                <a:spAutoFit/>
              </a:bodyPr>
              <a:lstStyle/>
              <a:p>
                <a:r>
                  <a:rPr lang="ar-SA" sz="2400" dirty="0">
                    <a:solidFill>
                      <a:schemeClr val="tx2"/>
                    </a:solidFill>
                    <a:latin typeface="Arial" panose="020B0604020202020204" pitchFamily="34" charset="0"/>
                    <a:cs typeface="Arial" panose="020B0604020202020204" pitchFamily="34" charset="0"/>
                  </a:rPr>
                  <a:t> الأصول </a:t>
                </a:r>
                <a:r>
                  <a:rPr lang="ar-SA" sz="2400" dirty="0" smtClean="0">
                    <a:solidFill>
                      <a:schemeClr val="tx2"/>
                    </a:solidFill>
                    <a:latin typeface="Arial" panose="020B0604020202020204" pitchFamily="34" charset="0"/>
                    <a:cs typeface="Arial" panose="020B0604020202020204" pitchFamily="34" charset="0"/>
                  </a:rPr>
                  <a:t>المتداولة</a:t>
                </a:r>
                <a:endParaRPr lang="ar-SA" sz="2400" dirty="0">
                  <a:solidFill>
                    <a:schemeClr val="tx2"/>
                  </a:solidFill>
                  <a:latin typeface="Arial" panose="020B0604020202020204" pitchFamily="34" charset="0"/>
                  <a:cs typeface="Arial" panose="020B0604020202020204" pitchFamily="34" charset="0"/>
                </a:endParaRPr>
              </a:p>
            </p:txBody>
          </p:sp>
          <p:sp>
            <p:nvSpPr>
              <p:cNvPr id="6" name="مربع نص 5"/>
              <p:cNvSpPr txBox="1"/>
              <p:nvPr/>
            </p:nvSpPr>
            <p:spPr>
              <a:xfrm>
                <a:off x="2771800" y="3480852"/>
                <a:ext cx="2088232" cy="461665"/>
              </a:xfrm>
              <a:prstGeom prst="rect">
                <a:avLst/>
              </a:prstGeom>
              <a:noFill/>
            </p:spPr>
            <p:txBody>
              <a:bodyPr wrap="square" rtlCol="1">
                <a:spAutoFit/>
              </a:bodyPr>
              <a:lstStyle/>
              <a:p>
                <a:r>
                  <a:rPr lang="ar-SA" sz="2400" dirty="0">
                    <a:solidFill>
                      <a:srgbClr val="464653"/>
                    </a:solidFill>
                    <a:latin typeface="Arial" panose="020B0604020202020204" pitchFamily="34" charset="0"/>
                    <a:cs typeface="Arial" panose="020B0604020202020204" pitchFamily="34" charset="0"/>
                  </a:rPr>
                  <a:t> الخصوم المتداولة </a:t>
                </a:r>
                <a:endParaRPr lang="ar-SA" dirty="0">
                  <a:latin typeface="Arial" panose="020B0604020202020204" pitchFamily="34" charset="0"/>
                  <a:cs typeface="Arial" panose="020B0604020202020204" pitchFamily="34" charset="0"/>
                </a:endParaRPr>
              </a:p>
            </p:txBody>
          </p:sp>
          <p:cxnSp>
            <p:nvCxnSpPr>
              <p:cNvPr id="8" name="رابط مستقيم 7"/>
              <p:cNvCxnSpPr/>
              <p:nvPr/>
            </p:nvCxnSpPr>
            <p:spPr>
              <a:xfrm flipH="1">
                <a:off x="2841264" y="3480852"/>
                <a:ext cx="1949304" cy="0"/>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9" name="مربع نص 8"/>
              <p:cNvSpPr txBox="1"/>
              <p:nvPr/>
            </p:nvSpPr>
            <p:spPr>
              <a:xfrm>
                <a:off x="4860032" y="3140968"/>
                <a:ext cx="1656184" cy="461665"/>
              </a:xfrm>
              <a:prstGeom prst="rect">
                <a:avLst/>
              </a:prstGeom>
              <a:noFill/>
            </p:spPr>
            <p:txBody>
              <a:bodyPr wrap="square" rtlCol="1">
                <a:spAutoFit/>
              </a:bodyPr>
              <a:lstStyle/>
              <a:p>
                <a:r>
                  <a:rPr lang="ar-SA" sz="2400" dirty="0" smtClean="0">
                    <a:solidFill>
                      <a:schemeClr val="tx2"/>
                    </a:solidFill>
                    <a:latin typeface="Arial" panose="020B0604020202020204" pitchFamily="34" charset="0"/>
                    <a:cs typeface="Arial" panose="020B0604020202020204" pitchFamily="34" charset="0"/>
                  </a:rPr>
                  <a:t>نسبة التداول =</a:t>
                </a:r>
                <a:endParaRPr lang="ar-SA" sz="2400" dirty="0">
                  <a:solidFill>
                    <a:schemeClr val="tx2"/>
                  </a:solidFill>
                  <a:latin typeface="Arial" panose="020B0604020202020204" pitchFamily="34" charset="0"/>
                  <a:cs typeface="Arial" panose="020B0604020202020204" pitchFamily="34" charset="0"/>
                </a:endParaRPr>
              </a:p>
            </p:txBody>
          </p:sp>
        </p:grpSp>
      </p:grpSp>
      <p:sp>
        <p:nvSpPr>
          <p:cNvPr id="13" name="مربع نص 12"/>
          <p:cNvSpPr txBox="1"/>
          <p:nvPr/>
        </p:nvSpPr>
        <p:spPr>
          <a:xfrm>
            <a:off x="1043490" y="4621093"/>
            <a:ext cx="6912886" cy="830997"/>
          </a:xfrm>
          <a:prstGeom prst="rect">
            <a:avLst/>
          </a:prstGeom>
          <a:noFill/>
        </p:spPr>
        <p:txBody>
          <a:bodyPr wrap="square" rtlCol="1">
            <a:spAutoFit/>
          </a:bodyPr>
          <a:lstStyle/>
          <a:p>
            <a:r>
              <a:rPr lang="ar-SA" sz="2400" dirty="0">
                <a:solidFill>
                  <a:schemeClr val="tx2"/>
                </a:solidFill>
                <a:latin typeface="Arial" panose="020B0604020202020204" pitchFamily="34" charset="0"/>
                <a:cs typeface="Arial" panose="020B0604020202020204" pitchFamily="34" charset="0"/>
              </a:rPr>
              <a:t>وكلما زاد مقدار (المضاعف) الأصول المتداولة مقارنة بالخصوم المتداولة كلما زادت درجة التأكيد بالقدرة على سداد الخصوم </a:t>
            </a:r>
            <a:r>
              <a:rPr lang="ar-SA" sz="2400" dirty="0" smtClean="0">
                <a:solidFill>
                  <a:schemeClr val="tx2"/>
                </a:solidFill>
                <a:latin typeface="Arial" panose="020B0604020202020204" pitchFamily="34" charset="0"/>
                <a:cs typeface="Arial" panose="020B0604020202020204" pitchFamily="34" charset="0"/>
              </a:rPr>
              <a:t>المتداولة.</a:t>
            </a:r>
            <a:endParaRPr lang="ar-SA" sz="2400" dirty="0">
              <a:solidFill>
                <a:schemeClr val="tx2"/>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5548992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نسق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Austin</Template>
  <TotalTime>946</TotalTime>
  <Words>2004</Words>
  <Application>Microsoft Office PowerPoint</Application>
  <PresentationFormat>عرض على الشاشة (3:4)‏</PresentationFormat>
  <Paragraphs>177</Paragraphs>
  <Slides>29</Slides>
  <Notes>0</Notes>
  <HiddenSlides>0</HiddenSlides>
  <MMClips>0</MMClips>
  <ScaleCrop>false</ScaleCrop>
  <HeadingPairs>
    <vt:vector size="6" baseType="variant">
      <vt:variant>
        <vt:lpstr>الخطوط المستخدمة</vt:lpstr>
      </vt:variant>
      <vt:variant>
        <vt:i4>7</vt:i4>
      </vt:variant>
      <vt:variant>
        <vt:lpstr>نسق</vt:lpstr>
      </vt:variant>
      <vt:variant>
        <vt:i4>1</vt:i4>
      </vt:variant>
      <vt:variant>
        <vt:lpstr>عناوين الشرائح</vt:lpstr>
      </vt:variant>
      <vt:variant>
        <vt:i4>29</vt:i4>
      </vt:variant>
    </vt:vector>
  </HeadingPairs>
  <TitlesOfParts>
    <vt:vector size="37" baseType="lpstr">
      <vt:lpstr>Arial</vt:lpstr>
      <vt:lpstr>Calibri</vt:lpstr>
      <vt:lpstr>Century Gothic</vt:lpstr>
      <vt:lpstr>Tahoma</vt:lpstr>
      <vt:lpstr>Times New Roman</vt:lpstr>
      <vt:lpstr>Wingdings</vt:lpstr>
      <vt:lpstr>Wingdings 2</vt:lpstr>
      <vt:lpstr>Austin</vt:lpstr>
      <vt:lpstr>التحليل المالي (نظرة محاسبية) د. محمد السهلي</vt:lpstr>
      <vt:lpstr>مقدمة</vt:lpstr>
      <vt:lpstr>وكالات التصنيف الائتماني</vt:lpstr>
      <vt:lpstr>عرض تقديمي في PowerPoint</vt:lpstr>
      <vt:lpstr>عرض تقديمي في PowerPoint</vt:lpstr>
      <vt:lpstr>تحليل السيولة</vt:lpstr>
      <vt:lpstr>ومن المقاييس الشائعة الاستخدام للسيولة مقياس رأس المال العامل:</vt:lpstr>
      <vt:lpstr>عرض تقديمي في PowerPoint</vt:lpstr>
      <vt:lpstr>1- نسبة التداول</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2- تحليل صافي الدورة التجارية: </vt:lpstr>
      <vt:lpstr>عرض تقديمي في PowerPoint</vt:lpstr>
      <vt:lpstr>3- تحليل اتجاهات المبيعات:</vt:lpstr>
      <vt:lpstr>4- الأنشطة التشغيلية وتحليل السيولة:</vt:lpstr>
      <vt:lpstr>أ) مقياس السيولة من خلال حسابات المدينين:</vt:lpstr>
      <vt:lpstr>عرض تقديمي في PowerPoint</vt:lpstr>
      <vt:lpstr>عرض تقديمي في PowerPoint</vt:lpstr>
      <vt:lpstr>عرض تقديمي في PowerPoint</vt:lpstr>
      <vt:lpstr>عرض تقديمي في PowerPoint</vt:lpstr>
      <vt:lpstr>ب) مقياس السيولة من خلال حسابات المخزون:</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التحليل المالي (نظرة محاسبية) د. محمد السهلي</dc:title>
  <dc:creator>Mohsen</dc:creator>
  <cp:lastModifiedBy>norah-64</cp:lastModifiedBy>
  <cp:revision>36</cp:revision>
  <cp:lastPrinted>2014-05-04T11:51:57Z</cp:lastPrinted>
  <dcterms:created xsi:type="dcterms:W3CDTF">2014-05-03T17:16:52Z</dcterms:created>
  <dcterms:modified xsi:type="dcterms:W3CDTF">2014-05-04T12:00:34Z</dcterms:modified>
</cp:coreProperties>
</file>