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5" r:id="rId38"/>
    <p:sldId id="292" r:id="rId39"/>
    <p:sldId id="293" r:id="rId40"/>
    <p:sldId id="294"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3010" autoAdjust="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DD35319-39BF-47E6-AE4A-9EC55A6D5BD4}" type="datetimeFigureOut">
              <a:rPr lang="ar-SA" smtClean="0"/>
              <a:t>16/05/1435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8754A16-07BC-4670-ACD2-BFC230A8D444}" type="slidenum">
              <a:rPr lang="ar-SA" smtClean="0"/>
              <a:t>‹#›</a:t>
            </a:fld>
            <a:endParaRPr lang="ar-SA"/>
          </a:p>
        </p:txBody>
      </p:sp>
    </p:spTree>
    <p:extLst>
      <p:ext uri="{BB962C8B-B14F-4D97-AF65-F5344CB8AC3E}">
        <p14:creationId xmlns:p14="http://schemas.microsoft.com/office/powerpoint/2010/main" val="12554718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1</a:t>
            </a:fld>
            <a:endParaRPr lang="ar-SA"/>
          </a:p>
        </p:txBody>
      </p:sp>
    </p:spTree>
    <p:extLst>
      <p:ext uri="{BB962C8B-B14F-4D97-AF65-F5344CB8AC3E}">
        <p14:creationId xmlns:p14="http://schemas.microsoft.com/office/powerpoint/2010/main" val="2622114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10</a:t>
            </a:fld>
            <a:endParaRPr lang="ar-SA"/>
          </a:p>
        </p:txBody>
      </p:sp>
    </p:spTree>
    <p:extLst>
      <p:ext uri="{BB962C8B-B14F-4D97-AF65-F5344CB8AC3E}">
        <p14:creationId xmlns:p14="http://schemas.microsoft.com/office/powerpoint/2010/main" val="287923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11</a:t>
            </a:fld>
            <a:endParaRPr lang="ar-SA"/>
          </a:p>
        </p:txBody>
      </p:sp>
    </p:spTree>
    <p:extLst>
      <p:ext uri="{BB962C8B-B14F-4D97-AF65-F5344CB8AC3E}">
        <p14:creationId xmlns:p14="http://schemas.microsoft.com/office/powerpoint/2010/main" val="1181996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12</a:t>
            </a:fld>
            <a:endParaRPr lang="ar-SA"/>
          </a:p>
        </p:txBody>
      </p:sp>
    </p:spTree>
    <p:extLst>
      <p:ext uri="{BB962C8B-B14F-4D97-AF65-F5344CB8AC3E}">
        <p14:creationId xmlns:p14="http://schemas.microsoft.com/office/powerpoint/2010/main" val="2697678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13</a:t>
            </a:fld>
            <a:endParaRPr lang="ar-SA"/>
          </a:p>
        </p:txBody>
      </p:sp>
    </p:spTree>
    <p:extLst>
      <p:ext uri="{BB962C8B-B14F-4D97-AF65-F5344CB8AC3E}">
        <p14:creationId xmlns:p14="http://schemas.microsoft.com/office/powerpoint/2010/main" val="957851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14</a:t>
            </a:fld>
            <a:endParaRPr lang="ar-SA"/>
          </a:p>
        </p:txBody>
      </p:sp>
    </p:spTree>
    <p:extLst>
      <p:ext uri="{BB962C8B-B14F-4D97-AF65-F5344CB8AC3E}">
        <p14:creationId xmlns:p14="http://schemas.microsoft.com/office/powerpoint/2010/main" val="2884911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15</a:t>
            </a:fld>
            <a:endParaRPr lang="ar-SA"/>
          </a:p>
        </p:txBody>
      </p:sp>
    </p:spTree>
    <p:extLst>
      <p:ext uri="{BB962C8B-B14F-4D97-AF65-F5344CB8AC3E}">
        <p14:creationId xmlns:p14="http://schemas.microsoft.com/office/powerpoint/2010/main" val="1738785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2</a:t>
            </a:fld>
            <a:endParaRPr lang="ar-SA"/>
          </a:p>
        </p:txBody>
      </p:sp>
    </p:spTree>
    <p:extLst>
      <p:ext uri="{BB962C8B-B14F-4D97-AF65-F5344CB8AC3E}">
        <p14:creationId xmlns:p14="http://schemas.microsoft.com/office/powerpoint/2010/main" val="3857282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3</a:t>
            </a:fld>
            <a:endParaRPr lang="ar-SA"/>
          </a:p>
        </p:txBody>
      </p:sp>
    </p:spTree>
    <p:extLst>
      <p:ext uri="{BB962C8B-B14F-4D97-AF65-F5344CB8AC3E}">
        <p14:creationId xmlns:p14="http://schemas.microsoft.com/office/powerpoint/2010/main" val="849676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4</a:t>
            </a:fld>
            <a:endParaRPr lang="ar-SA"/>
          </a:p>
        </p:txBody>
      </p:sp>
    </p:spTree>
    <p:extLst>
      <p:ext uri="{BB962C8B-B14F-4D97-AF65-F5344CB8AC3E}">
        <p14:creationId xmlns:p14="http://schemas.microsoft.com/office/powerpoint/2010/main" val="2791545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5</a:t>
            </a:fld>
            <a:endParaRPr lang="ar-SA"/>
          </a:p>
        </p:txBody>
      </p:sp>
    </p:spTree>
    <p:extLst>
      <p:ext uri="{BB962C8B-B14F-4D97-AF65-F5344CB8AC3E}">
        <p14:creationId xmlns:p14="http://schemas.microsoft.com/office/powerpoint/2010/main" val="3636568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6</a:t>
            </a:fld>
            <a:endParaRPr lang="ar-SA"/>
          </a:p>
        </p:txBody>
      </p:sp>
    </p:spTree>
    <p:extLst>
      <p:ext uri="{BB962C8B-B14F-4D97-AF65-F5344CB8AC3E}">
        <p14:creationId xmlns:p14="http://schemas.microsoft.com/office/powerpoint/2010/main" val="1834307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7</a:t>
            </a:fld>
            <a:endParaRPr lang="ar-SA"/>
          </a:p>
        </p:txBody>
      </p:sp>
    </p:spTree>
    <p:extLst>
      <p:ext uri="{BB962C8B-B14F-4D97-AF65-F5344CB8AC3E}">
        <p14:creationId xmlns:p14="http://schemas.microsoft.com/office/powerpoint/2010/main" val="2927418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8</a:t>
            </a:fld>
            <a:endParaRPr lang="ar-SA"/>
          </a:p>
        </p:txBody>
      </p:sp>
    </p:spTree>
    <p:extLst>
      <p:ext uri="{BB962C8B-B14F-4D97-AF65-F5344CB8AC3E}">
        <p14:creationId xmlns:p14="http://schemas.microsoft.com/office/powerpoint/2010/main" val="3424866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8754A16-07BC-4670-ACD2-BFC230A8D444}" type="slidenum">
              <a:rPr lang="ar-SA" smtClean="0"/>
              <a:t>9</a:t>
            </a:fld>
            <a:endParaRPr lang="ar-SA"/>
          </a:p>
        </p:txBody>
      </p:sp>
    </p:spTree>
    <p:extLst>
      <p:ext uri="{BB962C8B-B14F-4D97-AF65-F5344CB8AC3E}">
        <p14:creationId xmlns:p14="http://schemas.microsoft.com/office/powerpoint/2010/main" val="2767387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247967A-36DE-4284-A86B-79B90E7654EF}" type="datetime1">
              <a:rPr lang="ar-SA" smtClean="0"/>
              <a:t>16/05/1435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453DBEC-BEAB-46A0-B575-6E3571BAC4A4}"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A4AA66-33FD-4EC3-AA4C-C3A98D948331}" type="datetime1">
              <a:rPr lang="ar-SA" smtClean="0"/>
              <a:t>16/05/1435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453DBEC-BEAB-46A0-B575-6E3571BAC4A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A2A00-3546-485A-B536-DCAAF26B7856}" type="datetime1">
              <a:rPr lang="ar-SA" smtClean="0"/>
              <a:t>16/05/1435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453DBEC-BEAB-46A0-B575-6E3571BAC4A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60D9AA-58D1-4A72-8B75-61D81F94A61C}" type="datetime1">
              <a:rPr lang="ar-SA" smtClean="0"/>
              <a:t>16/05/1435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453DBEC-BEAB-46A0-B575-6E3571BAC4A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D9FF4C-FABC-4BD6-8565-8CA9D7DFAC1C}" type="datetime1">
              <a:rPr lang="ar-SA" smtClean="0"/>
              <a:t>16/05/1435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453DBEC-BEAB-46A0-B575-6E3571BAC4A4}"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F48960A-2DFF-4964-AE3D-BCC88E8A4A54}" type="datetime1">
              <a:rPr lang="ar-SA" smtClean="0"/>
              <a:t>16/05/1435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453DBEC-BEAB-46A0-B575-6E3571BAC4A4}"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1743CE-14AD-4B5B-8F48-DE27CE96FD8A}" type="datetime1">
              <a:rPr lang="ar-SA" smtClean="0"/>
              <a:t>16/05/1435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453DBEC-BEAB-46A0-B575-6E3571BAC4A4}"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6F86D3-FA60-4B15-8AF3-38827649B522}" type="datetime1">
              <a:rPr lang="ar-SA" smtClean="0"/>
              <a:t>16/05/1435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453DBEC-BEAB-46A0-B575-6E3571BAC4A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4283BA-5AC1-4F8D-AAF6-309B303EE719}" type="datetime1">
              <a:rPr lang="ar-SA" smtClean="0"/>
              <a:t>16/05/1435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453DBEC-BEAB-46A0-B575-6E3571BAC4A4}"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C4F231F-961A-4BC9-9BB1-4C23F28A4B7F}" type="datetime1">
              <a:rPr lang="ar-SA" smtClean="0"/>
              <a:t>16/05/1435</a:t>
            </a:fld>
            <a:endParaRPr lang="ar-SA"/>
          </a:p>
        </p:txBody>
      </p:sp>
      <p:sp>
        <p:nvSpPr>
          <p:cNvPr id="7" name="Slide Number Placeholder 6"/>
          <p:cNvSpPr>
            <a:spLocks noGrp="1"/>
          </p:cNvSpPr>
          <p:nvPr>
            <p:ph type="sldNum" sz="quarter" idx="12"/>
          </p:nvPr>
        </p:nvSpPr>
        <p:spPr/>
        <p:txBody>
          <a:bodyPr/>
          <a:lstStyle/>
          <a:p>
            <a:fld id="{A453DBEC-BEAB-46A0-B575-6E3571BAC4A4}"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4567A-E710-493F-B756-16A27636C2FD}" type="datetime1">
              <a:rPr lang="ar-SA" smtClean="0"/>
              <a:t>16/05/1435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A453DBEC-BEAB-46A0-B575-6E3571BAC4A4}"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1B23E89-1729-414C-99CB-310643CD262D}" type="datetime1">
              <a:rPr lang="ar-SA" smtClean="0"/>
              <a:t>16/05/1435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453DBEC-BEAB-46A0-B575-6E3571BAC4A4}"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SA" b="1" dirty="0">
                <a:latin typeface="Arial" panose="020B0604020202020204" pitchFamily="34" charset="0"/>
                <a:cs typeface="Arial" panose="020B0604020202020204" pitchFamily="34" charset="0"/>
              </a:rPr>
              <a:t>التحليل المالي</a:t>
            </a:r>
            <a:br>
              <a:rPr lang="ar-SA" b="1" dirty="0">
                <a:latin typeface="Arial" panose="020B0604020202020204" pitchFamily="34" charset="0"/>
                <a:cs typeface="Arial" panose="020B0604020202020204" pitchFamily="34" charset="0"/>
              </a:rPr>
            </a:br>
            <a:r>
              <a:rPr lang="ar-SA" b="1" dirty="0">
                <a:latin typeface="Arial" panose="020B0604020202020204" pitchFamily="34" charset="0"/>
                <a:cs typeface="Arial" panose="020B0604020202020204" pitchFamily="34" charset="0"/>
              </a:rPr>
              <a:t>(نظرة محاسبية)</a:t>
            </a:r>
            <a:br>
              <a:rPr lang="ar-SA" b="1" dirty="0">
                <a:latin typeface="Arial" panose="020B0604020202020204" pitchFamily="34" charset="0"/>
                <a:cs typeface="Arial" panose="020B0604020202020204" pitchFamily="34" charset="0"/>
              </a:rPr>
            </a:br>
            <a:r>
              <a:rPr lang="ar-SA" b="1" dirty="0">
                <a:latin typeface="Arial" panose="020B0604020202020204" pitchFamily="34" charset="0"/>
                <a:cs typeface="Arial" panose="020B0604020202020204" pitchFamily="34" charset="0"/>
              </a:rPr>
              <a:t>د. محمد السهلي</a:t>
            </a:r>
            <a:endParaRPr lang="ar-SA" dirty="0"/>
          </a:p>
        </p:txBody>
      </p:sp>
      <p:sp>
        <p:nvSpPr>
          <p:cNvPr id="3" name="Subtitle 2"/>
          <p:cNvSpPr>
            <a:spLocks noGrp="1"/>
          </p:cNvSpPr>
          <p:nvPr>
            <p:ph type="subTitle" idx="1"/>
          </p:nvPr>
        </p:nvSpPr>
        <p:spPr>
          <a:xfrm>
            <a:off x="4733365" y="4421080"/>
            <a:ext cx="3309803" cy="1384184"/>
          </a:xfrm>
        </p:spPr>
        <p:txBody>
          <a:bodyPr>
            <a:normAutofit/>
          </a:bodyPr>
          <a:lstStyle/>
          <a:p>
            <a:pPr algn="r"/>
            <a:r>
              <a:rPr lang="ar-SA" sz="2600" b="1" u="sng" dirty="0">
                <a:latin typeface="Arial" panose="020B0604020202020204" pitchFamily="34" charset="0"/>
                <a:cs typeface="Arial" panose="020B0604020202020204" pitchFamily="34" charset="0"/>
              </a:rPr>
              <a:t>الفصل </a:t>
            </a:r>
            <a:r>
              <a:rPr lang="ar-SA" sz="2600" b="1" u="sng" dirty="0" smtClean="0">
                <a:latin typeface="Arial" panose="020B0604020202020204" pitchFamily="34" charset="0"/>
                <a:cs typeface="Arial" panose="020B0604020202020204" pitchFamily="34" charset="0"/>
              </a:rPr>
              <a:t>الرابع</a:t>
            </a:r>
            <a:endParaRPr lang="ar-SA" sz="2600" b="1" u="sng" dirty="0">
              <a:latin typeface="Arial" panose="020B0604020202020204" pitchFamily="34" charset="0"/>
              <a:cs typeface="Arial" panose="020B0604020202020204" pitchFamily="34" charset="0"/>
            </a:endParaRPr>
          </a:p>
          <a:p>
            <a:pPr algn="r"/>
            <a:r>
              <a:rPr lang="ar-SA" sz="2600" b="1" dirty="0" smtClean="0">
                <a:latin typeface="Arial" panose="020B0604020202020204" pitchFamily="34" charset="0"/>
                <a:cs typeface="Arial" panose="020B0604020202020204" pitchFamily="34" charset="0"/>
              </a:rPr>
              <a:t>التحليل الأساس: الأحوال الإقتصادية ومؤشرات السوق</a:t>
            </a:r>
            <a:endParaRPr lang="ar-SA" sz="26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1</a:t>
            </a:fld>
            <a:endParaRPr lang="ar-SA"/>
          </a:p>
        </p:txBody>
      </p:sp>
    </p:spTree>
    <p:extLst>
      <p:ext uri="{BB962C8B-B14F-4D97-AF65-F5344CB8AC3E}">
        <p14:creationId xmlns:p14="http://schemas.microsoft.com/office/powerpoint/2010/main" val="3663711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509" y="819316"/>
            <a:ext cx="7024744" cy="529128"/>
          </a:xfrm>
        </p:spPr>
        <p:txBody>
          <a:bodyPr>
            <a:normAutofit/>
          </a:bodyPr>
          <a:lstStyle/>
          <a:p>
            <a:pPr algn="r"/>
            <a:r>
              <a:rPr lang="ar-SA" sz="2400" b="1" dirty="0">
                <a:latin typeface="Arial" panose="020B0604020202020204" pitchFamily="34" charset="0"/>
                <a:cs typeface="Arial" panose="020B0604020202020204" pitchFamily="34" charset="0"/>
              </a:rPr>
              <a:t>أ- الانفاق الحكومي </a:t>
            </a:r>
            <a:r>
              <a:rPr lang="ar-SA" sz="2400" b="1" dirty="0">
                <a:solidFill>
                  <a:schemeClr val="tx2">
                    <a:lumMod val="75000"/>
                  </a:schemeClr>
                </a:solidFill>
                <a:latin typeface="Arial" panose="020B0604020202020204" pitchFamily="34" charset="0"/>
                <a:cs typeface="Arial" panose="020B0604020202020204" pitchFamily="34" charset="0"/>
              </a:rPr>
              <a:t>: </a:t>
            </a:r>
            <a:r>
              <a:rPr lang="ar-SA" sz="2400" dirty="0">
                <a:solidFill>
                  <a:schemeClr val="tx2"/>
                </a:solidFill>
                <a:latin typeface="Arial" panose="020B0604020202020204" pitchFamily="34" charset="0"/>
                <a:ea typeface="+mn-ea"/>
                <a:cs typeface="Arial" panose="020B0604020202020204" pitchFamily="34" charset="0"/>
              </a:rPr>
              <a:t>يعد الانفاق الحكومي ضخاً لموارد الدولة في </a:t>
            </a:r>
          </a:p>
        </p:txBody>
      </p:sp>
      <p:sp>
        <p:nvSpPr>
          <p:cNvPr id="4" name="Slide Number Placeholder 3"/>
          <p:cNvSpPr>
            <a:spLocks noGrp="1"/>
          </p:cNvSpPr>
          <p:nvPr>
            <p:ph type="sldNum" sz="quarter" idx="12"/>
          </p:nvPr>
        </p:nvSpPr>
        <p:spPr/>
        <p:txBody>
          <a:bodyPr/>
          <a:lstStyle/>
          <a:p>
            <a:fld id="{A453DBEC-BEAB-46A0-B575-6E3571BAC4A4}" type="slidenum">
              <a:rPr lang="ar-SA" smtClean="0"/>
              <a:t>10</a:t>
            </a:fld>
            <a:endParaRPr lang="ar-SA"/>
          </a:p>
        </p:txBody>
      </p:sp>
      <p:sp>
        <p:nvSpPr>
          <p:cNvPr id="5" name="Text Box 17"/>
          <p:cNvSpPr txBox="1">
            <a:spLocks noChangeArrowheads="1"/>
          </p:cNvSpPr>
          <p:nvPr/>
        </p:nvSpPr>
        <p:spPr bwMode="auto">
          <a:xfrm>
            <a:off x="4965707" y="1844824"/>
            <a:ext cx="3324782" cy="15449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spcAft>
                <a:spcPts val="0"/>
              </a:spcAft>
            </a:pPr>
            <a:r>
              <a:rPr lang="ar-SA" sz="2200" b="1" dirty="0">
                <a:effectLst/>
                <a:latin typeface="Arial" panose="020B0604020202020204" pitchFamily="34" charset="0"/>
                <a:ea typeface="Calibri"/>
                <a:cs typeface="Arial" panose="020B0604020202020204" pitchFamily="34" charset="0"/>
              </a:rPr>
              <a:t>نفقات جارية</a:t>
            </a:r>
            <a:endParaRPr lang="en-US" sz="2200" b="1" dirty="0">
              <a:effectLst/>
              <a:latin typeface="Arial" panose="020B0604020202020204" pitchFamily="34" charset="0"/>
              <a:ea typeface="Calibri"/>
              <a:cs typeface="Arial" panose="020B0604020202020204" pitchFamily="34" charset="0"/>
            </a:endParaRPr>
          </a:p>
          <a:p>
            <a:pPr algn="ctr" rtl="1">
              <a:spcAft>
                <a:spcPts val="0"/>
              </a:spcAft>
            </a:pPr>
            <a:r>
              <a:rPr lang="ar-SA" sz="2200" dirty="0">
                <a:effectLst/>
                <a:latin typeface="Arial" panose="020B0604020202020204" pitchFamily="34" charset="0"/>
                <a:ea typeface="Calibri"/>
                <a:cs typeface="Arial" panose="020B0604020202020204" pitchFamily="34" charset="0"/>
              </a:rPr>
              <a:t>الرواتب والاجور مشتريات القطاع الحكومي من السلع والخدمات</a:t>
            </a:r>
            <a:endParaRPr lang="en-US" sz="2200" dirty="0">
              <a:effectLst/>
              <a:latin typeface="Arial" panose="020B0604020202020204" pitchFamily="34" charset="0"/>
              <a:ea typeface="Calibri"/>
              <a:cs typeface="Arial" panose="020B0604020202020204" pitchFamily="34" charset="0"/>
            </a:endParaRPr>
          </a:p>
          <a:p>
            <a:pPr algn="ctr" rtl="1">
              <a:spcAft>
                <a:spcPts val="0"/>
              </a:spcAft>
            </a:pPr>
            <a:r>
              <a:rPr lang="ar-SA" sz="2200" dirty="0">
                <a:effectLst/>
                <a:latin typeface="Arial" panose="020B0604020202020204" pitchFamily="34" charset="0"/>
                <a:ea typeface="Calibri"/>
                <a:cs typeface="Arial" panose="020B0604020202020204" pitchFamily="34" charset="0"/>
              </a:rPr>
              <a:t>في حالة زيادة الرواتب </a:t>
            </a:r>
            <a:endParaRPr lang="en-US" sz="2200" dirty="0">
              <a:effectLst/>
              <a:latin typeface="Arial" panose="020B0604020202020204" pitchFamily="34" charset="0"/>
              <a:ea typeface="Calibri"/>
              <a:cs typeface="Arial" panose="020B0604020202020204" pitchFamily="34" charset="0"/>
            </a:endParaRPr>
          </a:p>
          <a:p>
            <a:pPr algn="ctr" rtl="1">
              <a:lnSpc>
                <a:spcPct val="160000"/>
              </a:lnSpc>
              <a:spcAft>
                <a:spcPts val="0"/>
              </a:spcAft>
            </a:pPr>
            <a:r>
              <a:rPr lang="ar-SA" sz="1400" dirty="0">
                <a:effectLst/>
                <a:latin typeface="Calibri"/>
                <a:ea typeface="Calibri"/>
                <a:cs typeface="Arial"/>
              </a:rPr>
              <a:t> </a:t>
            </a:r>
            <a:endParaRPr lang="en-US" sz="1400" dirty="0">
              <a:effectLst/>
              <a:latin typeface="Calibri"/>
              <a:ea typeface="Calibri"/>
              <a:cs typeface="Arial"/>
            </a:endParaRPr>
          </a:p>
        </p:txBody>
      </p:sp>
      <p:sp>
        <p:nvSpPr>
          <p:cNvPr id="6" name="Text Box 18"/>
          <p:cNvSpPr txBox="1">
            <a:spLocks noChangeArrowheads="1"/>
          </p:cNvSpPr>
          <p:nvPr/>
        </p:nvSpPr>
        <p:spPr bwMode="auto">
          <a:xfrm>
            <a:off x="827584" y="1976904"/>
            <a:ext cx="2508419" cy="28257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spcAft>
                <a:spcPts val="0"/>
              </a:spcAft>
            </a:pPr>
            <a:r>
              <a:rPr lang="ar-SA" sz="2200" b="1" dirty="0">
                <a:effectLst/>
                <a:latin typeface="Arial" panose="020B0604020202020204" pitchFamily="34" charset="0"/>
                <a:ea typeface="Calibri"/>
                <a:cs typeface="Arial" panose="020B0604020202020204" pitchFamily="34" charset="0"/>
              </a:rPr>
              <a:t>نفقات رأسمالية</a:t>
            </a:r>
            <a:endParaRPr lang="en-US" sz="2200" dirty="0">
              <a:effectLst/>
              <a:latin typeface="Arial" panose="020B0604020202020204" pitchFamily="34" charset="0"/>
              <a:ea typeface="Calibri"/>
              <a:cs typeface="Arial" panose="020B0604020202020204" pitchFamily="34" charset="0"/>
            </a:endParaRPr>
          </a:p>
          <a:p>
            <a:pPr algn="ctr" rtl="1">
              <a:spcAft>
                <a:spcPts val="0"/>
              </a:spcAft>
            </a:pPr>
            <a:r>
              <a:rPr lang="ar-SA" sz="2200" dirty="0">
                <a:effectLst/>
                <a:latin typeface="Arial" panose="020B0604020202020204" pitchFamily="34" charset="0"/>
                <a:ea typeface="Calibri"/>
                <a:cs typeface="Arial" panose="020B0604020202020204" pitchFamily="34" charset="0"/>
              </a:rPr>
              <a:t>الانفاق الحكومي على البنية الاساسية</a:t>
            </a:r>
            <a:endParaRPr lang="en-US" sz="2200" dirty="0">
              <a:effectLst/>
              <a:latin typeface="Arial" panose="020B0604020202020204" pitchFamily="34" charset="0"/>
              <a:ea typeface="Calibri"/>
              <a:cs typeface="Arial" panose="020B0604020202020204" pitchFamily="34" charset="0"/>
            </a:endParaRPr>
          </a:p>
          <a:p>
            <a:pPr algn="ctr" rtl="1">
              <a:spcAft>
                <a:spcPts val="0"/>
              </a:spcAft>
            </a:pPr>
            <a:r>
              <a:rPr lang="ar-SA" sz="2200" dirty="0" smtClean="0">
                <a:latin typeface="Arial" panose="020B0604020202020204" pitchFamily="34" charset="0"/>
                <a:ea typeface="Calibri"/>
                <a:cs typeface="Arial" panose="020B0604020202020204" pitchFamily="34" charset="0"/>
              </a:rPr>
              <a:t>زيادة</a:t>
            </a:r>
            <a:r>
              <a:rPr lang="ar-SA" sz="2200" dirty="0" smtClean="0">
                <a:effectLst/>
                <a:latin typeface="Arial" panose="020B0604020202020204" pitchFamily="34" charset="0"/>
                <a:ea typeface="Calibri"/>
                <a:cs typeface="Arial" panose="020B0604020202020204" pitchFamily="34" charset="0"/>
              </a:rPr>
              <a:t> </a:t>
            </a:r>
            <a:r>
              <a:rPr lang="ar-SA" sz="2200" dirty="0">
                <a:effectLst/>
                <a:latin typeface="Arial" panose="020B0604020202020204" pitchFamily="34" charset="0"/>
                <a:ea typeface="Calibri"/>
                <a:cs typeface="Arial" panose="020B0604020202020204" pitchFamily="34" charset="0"/>
              </a:rPr>
              <a:t>الانفاق على البنية </a:t>
            </a:r>
            <a:r>
              <a:rPr lang="ar-SA" sz="2200" dirty="0" smtClean="0">
                <a:effectLst/>
                <a:latin typeface="Arial" panose="020B0604020202020204" pitchFamily="34" charset="0"/>
                <a:ea typeface="Calibri"/>
                <a:cs typeface="Arial" panose="020B0604020202020204" pitchFamily="34" charset="0"/>
              </a:rPr>
              <a:t>التحتية سوف يزيدى </a:t>
            </a:r>
            <a:r>
              <a:rPr lang="ar-SA" sz="2200" dirty="0">
                <a:effectLst/>
                <a:latin typeface="Arial" panose="020B0604020202020204" pitchFamily="34" charset="0"/>
                <a:ea typeface="Calibri"/>
                <a:cs typeface="Arial" panose="020B0604020202020204" pitchFamily="34" charset="0"/>
              </a:rPr>
              <a:t>الشركات </a:t>
            </a:r>
            <a:r>
              <a:rPr lang="ar-SA" sz="2200" dirty="0" smtClean="0">
                <a:effectLst/>
                <a:latin typeface="Arial" panose="020B0604020202020204" pitchFamily="34" charset="0"/>
                <a:ea typeface="Calibri"/>
                <a:cs typeface="Arial" panose="020B0604020202020204" pitchFamily="34" charset="0"/>
              </a:rPr>
              <a:t>العاملة في </a:t>
            </a:r>
            <a:r>
              <a:rPr lang="ar-SA" sz="2200" dirty="0">
                <a:effectLst/>
                <a:latin typeface="Arial" panose="020B0604020202020204" pitchFamily="34" charset="0"/>
                <a:ea typeface="Calibri"/>
                <a:cs typeface="Arial" panose="020B0604020202020204" pitchFamily="34" charset="0"/>
              </a:rPr>
              <a:t>البنية الأساسية والعكس صحيح.</a:t>
            </a:r>
            <a:endParaRPr lang="en-US" sz="2200" dirty="0">
              <a:effectLst/>
              <a:latin typeface="Arial" panose="020B0604020202020204" pitchFamily="34" charset="0"/>
              <a:ea typeface="Calibri"/>
              <a:cs typeface="Arial" panose="020B0604020202020204" pitchFamily="34" charset="0"/>
            </a:endParaRPr>
          </a:p>
        </p:txBody>
      </p:sp>
      <p:sp>
        <p:nvSpPr>
          <p:cNvPr id="7" name="Text Box 20"/>
          <p:cNvSpPr txBox="1">
            <a:spLocks noChangeArrowheads="1"/>
          </p:cNvSpPr>
          <p:nvPr/>
        </p:nvSpPr>
        <p:spPr bwMode="auto">
          <a:xfrm>
            <a:off x="6173446" y="3688729"/>
            <a:ext cx="2364983" cy="1468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spcAft>
                <a:spcPts val="0"/>
              </a:spcAft>
            </a:pPr>
            <a:r>
              <a:rPr lang="ar-SA" sz="2200" dirty="0" smtClean="0">
                <a:effectLst/>
                <a:latin typeface="Arial" panose="020B0604020202020204" pitchFamily="34" charset="0"/>
                <a:ea typeface="Calibri"/>
                <a:cs typeface="Arial" panose="020B0604020202020204" pitchFamily="34" charset="0"/>
              </a:rPr>
              <a:t>ادخار</a:t>
            </a:r>
          </a:p>
          <a:p>
            <a:pPr algn="ctr" rtl="1">
              <a:spcAft>
                <a:spcPts val="0"/>
              </a:spcAft>
            </a:pPr>
            <a:r>
              <a:rPr lang="ar-SA" sz="2200" dirty="0" smtClean="0">
                <a:effectLst/>
                <a:latin typeface="Arial" panose="020B0604020202020204" pitchFamily="34" charset="0"/>
                <a:ea typeface="Calibri"/>
                <a:cs typeface="Arial" panose="020B0604020202020204" pitchFamily="34" charset="0"/>
              </a:rPr>
              <a:t>جزء </a:t>
            </a:r>
            <a:r>
              <a:rPr lang="ar-SA" sz="2200" dirty="0">
                <a:effectLst/>
                <a:latin typeface="Arial" panose="020B0604020202020204" pitchFamily="34" charset="0"/>
                <a:ea typeface="Calibri"/>
                <a:cs typeface="Arial" panose="020B0604020202020204" pitchFamily="34" charset="0"/>
              </a:rPr>
              <a:t>منه </a:t>
            </a:r>
            <a:r>
              <a:rPr lang="ar-SA" sz="2200" dirty="0" smtClean="0">
                <a:latin typeface="Arial" panose="020B0604020202020204" pitchFamily="34" charset="0"/>
                <a:ea typeface="Calibri"/>
                <a:cs typeface="Arial" panose="020B0604020202020204" pitchFamily="34" charset="0"/>
              </a:rPr>
              <a:t>يوجه نحو</a:t>
            </a:r>
            <a:r>
              <a:rPr lang="ar-SA" sz="2200" dirty="0" smtClean="0">
                <a:effectLst/>
                <a:latin typeface="Arial" panose="020B0604020202020204" pitchFamily="34" charset="0"/>
                <a:ea typeface="Calibri"/>
                <a:cs typeface="Arial" panose="020B0604020202020204" pitchFamily="34" charset="0"/>
              </a:rPr>
              <a:t> الاستثمار</a:t>
            </a:r>
            <a:r>
              <a:rPr lang="ar-SA" sz="2200" dirty="0">
                <a:latin typeface="Arial" panose="020B0604020202020204" pitchFamily="34" charset="0"/>
                <a:ea typeface="Calibri"/>
                <a:cs typeface="Arial" panose="020B0604020202020204" pitchFamily="34" charset="0"/>
              </a:rPr>
              <a:t> </a:t>
            </a:r>
            <a:r>
              <a:rPr lang="ar-SA" sz="2200" dirty="0" smtClean="0">
                <a:effectLst/>
                <a:latin typeface="Arial" panose="020B0604020202020204" pitchFamily="34" charset="0"/>
                <a:ea typeface="Calibri"/>
                <a:cs typeface="Arial" panose="020B0604020202020204" pitchFamily="34" charset="0"/>
              </a:rPr>
              <a:t>في </a:t>
            </a:r>
            <a:r>
              <a:rPr lang="ar-SA" sz="2200" dirty="0">
                <a:effectLst/>
                <a:latin typeface="Arial" panose="020B0604020202020204" pitchFamily="34" charset="0"/>
                <a:ea typeface="Calibri"/>
                <a:cs typeface="Arial" panose="020B0604020202020204" pitchFamily="34" charset="0"/>
              </a:rPr>
              <a:t>اسهم الشركات </a:t>
            </a:r>
            <a:r>
              <a:rPr lang="ar-SA" sz="2200" dirty="0" smtClean="0">
                <a:effectLst/>
                <a:latin typeface="Arial" panose="020B0604020202020204" pitchFamily="34" charset="0"/>
                <a:ea typeface="Calibri"/>
                <a:cs typeface="Arial" panose="020B0604020202020204" pitchFamily="34" charset="0"/>
              </a:rPr>
              <a:t>المتداولة</a:t>
            </a:r>
            <a:endParaRPr lang="en-US" sz="2200" dirty="0">
              <a:effectLst/>
              <a:latin typeface="Arial" panose="020B0604020202020204" pitchFamily="34" charset="0"/>
              <a:ea typeface="Calibri"/>
              <a:cs typeface="Arial" panose="020B0604020202020204" pitchFamily="34" charset="0"/>
            </a:endParaRPr>
          </a:p>
        </p:txBody>
      </p:sp>
      <p:sp>
        <p:nvSpPr>
          <p:cNvPr id="8" name="Text Box 21"/>
          <p:cNvSpPr txBox="1">
            <a:spLocks noChangeArrowheads="1"/>
          </p:cNvSpPr>
          <p:nvPr/>
        </p:nvSpPr>
        <p:spPr bwMode="auto">
          <a:xfrm>
            <a:off x="3357434" y="3768090"/>
            <a:ext cx="2816012" cy="15449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spcAft>
                <a:spcPts val="0"/>
              </a:spcAft>
            </a:pPr>
            <a:r>
              <a:rPr lang="ar-SA" sz="2200" dirty="0">
                <a:effectLst/>
                <a:latin typeface="Arial" panose="020B0604020202020204" pitchFamily="34" charset="0"/>
                <a:ea typeface="Calibri"/>
                <a:cs typeface="Arial" panose="020B0604020202020204" pitchFamily="34" charset="0"/>
              </a:rPr>
              <a:t>استهلاك </a:t>
            </a:r>
            <a:endParaRPr lang="en-US" sz="2200" dirty="0">
              <a:effectLst/>
              <a:latin typeface="Arial" panose="020B0604020202020204" pitchFamily="34" charset="0"/>
              <a:ea typeface="Calibri"/>
              <a:cs typeface="Arial" panose="020B0604020202020204" pitchFamily="34" charset="0"/>
            </a:endParaRPr>
          </a:p>
          <a:p>
            <a:pPr algn="ctr" rtl="1">
              <a:spcAft>
                <a:spcPts val="0"/>
              </a:spcAft>
            </a:pPr>
            <a:r>
              <a:rPr lang="ar-SA" sz="2200" dirty="0" smtClean="0">
                <a:effectLst/>
                <a:latin typeface="Arial" panose="020B0604020202020204" pitchFamily="34" charset="0"/>
                <a:ea typeface="Calibri"/>
                <a:cs typeface="Arial" panose="020B0604020202020204" pitchFamily="34" charset="0"/>
              </a:rPr>
              <a:t>- ارتفاع </a:t>
            </a:r>
            <a:r>
              <a:rPr lang="ar-SA" sz="2200" dirty="0">
                <a:effectLst/>
                <a:latin typeface="Arial" panose="020B0604020202020204" pitchFamily="34" charset="0"/>
                <a:ea typeface="Calibri"/>
                <a:cs typeface="Arial" panose="020B0604020202020204" pitchFamily="34" charset="0"/>
              </a:rPr>
              <a:t>مستوى التضخم </a:t>
            </a:r>
            <a:endParaRPr lang="en-US" sz="2200" dirty="0">
              <a:effectLst/>
              <a:latin typeface="Arial" panose="020B0604020202020204" pitchFamily="34" charset="0"/>
              <a:ea typeface="Calibri"/>
              <a:cs typeface="Arial" panose="020B0604020202020204" pitchFamily="34" charset="0"/>
            </a:endParaRPr>
          </a:p>
          <a:p>
            <a:pPr algn="ctr" rtl="1">
              <a:spcAft>
                <a:spcPts val="0"/>
              </a:spcAft>
            </a:pPr>
            <a:r>
              <a:rPr lang="ar-SA" sz="2200" dirty="0" smtClean="0">
                <a:effectLst/>
                <a:latin typeface="Arial" panose="020B0604020202020204" pitchFamily="34" charset="0"/>
                <a:ea typeface="Calibri"/>
                <a:cs typeface="Arial" panose="020B0604020202020204" pitchFamily="34" charset="0"/>
              </a:rPr>
              <a:t>- زيادة </a:t>
            </a:r>
            <a:r>
              <a:rPr lang="ar-SA" sz="2200" dirty="0">
                <a:effectLst/>
                <a:latin typeface="Arial" panose="020B0604020202020204" pitchFamily="34" charset="0"/>
                <a:ea typeface="Calibri"/>
                <a:cs typeface="Arial" panose="020B0604020202020204" pitchFamily="34" charset="0"/>
              </a:rPr>
              <a:t>الواردات من الخارج </a:t>
            </a:r>
            <a:endParaRPr lang="en-US" sz="2200" dirty="0">
              <a:effectLst/>
              <a:latin typeface="Arial" panose="020B0604020202020204" pitchFamily="34" charset="0"/>
              <a:ea typeface="Calibri"/>
              <a:cs typeface="Arial" panose="020B0604020202020204" pitchFamily="34" charset="0"/>
            </a:endParaRPr>
          </a:p>
          <a:p>
            <a:pPr algn="ctr" rtl="1">
              <a:spcAft>
                <a:spcPts val="0"/>
              </a:spcAft>
            </a:pPr>
            <a:r>
              <a:rPr lang="ar-SA" sz="2200" dirty="0" smtClean="0">
                <a:effectLst/>
                <a:latin typeface="Arial" panose="020B0604020202020204" pitchFamily="34" charset="0"/>
                <a:ea typeface="Calibri"/>
                <a:cs typeface="Arial" panose="020B0604020202020204" pitchFamily="34" charset="0"/>
              </a:rPr>
              <a:t>- اثار </a:t>
            </a:r>
            <a:r>
              <a:rPr lang="ar-SA" sz="2200" dirty="0">
                <a:effectLst/>
                <a:latin typeface="Arial" panose="020B0604020202020204" pitchFamily="34" charset="0"/>
                <a:ea typeface="Calibri"/>
                <a:cs typeface="Arial" panose="020B0604020202020204" pitchFamily="34" charset="0"/>
              </a:rPr>
              <a:t>سلبية على سوق المال</a:t>
            </a:r>
            <a:endParaRPr lang="en-US" sz="2200" dirty="0">
              <a:effectLst/>
              <a:latin typeface="Arial" panose="020B0604020202020204" pitchFamily="34" charset="0"/>
              <a:ea typeface="Calibri"/>
              <a:cs typeface="Arial" panose="020B0604020202020204" pitchFamily="34" charset="0"/>
            </a:endParaRPr>
          </a:p>
        </p:txBody>
      </p:sp>
      <p:sp>
        <p:nvSpPr>
          <p:cNvPr id="9" name="Text Box 23"/>
          <p:cNvSpPr txBox="1">
            <a:spLocks noChangeArrowheads="1"/>
          </p:cNvSpPr>
          <p:nvPr/>
        </p:nvSpPr>
        <p:spPr bwMode="auto">
          <a:xfrm>
            <a:off x="2915816" y="5313045"/>
            <a:ext cx="5433159" cy="10682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Low" rtl="1">
              <a:spcAft>
                <a:spcPts val="0"/>
              </a:spcAft>
            </a:pPr>
            <a:r>
              <a:rPr lang="ar-SA" sz="2200" dirty="0">
                <a:effectLst/>
                <a:latin typeface="Calibri"/>
                <a:ea typeface="Calibri"/>
                <a:cs typeface="Arial"/>
              </a:rPr>
              <a:t>مشتريات القطاع الحكومي من السلع والخدمات ـ يزيد إيراد القطاع الخاص الى بيع السلع ـ يزيد ربح الشركات وتدفقاتها النقدية ـ ارتفاع القيمة الحقيقية لأسهم تلك الشركات</a:t>
            </a:r>
            <a:r>
              <a:rPr lang="ar-SA" sz="2200" dirty="0" smtClean="0">
                <a:effectLst/>
                <a:latin typeface="Calibri"/>
                <a:ea typeface="Calibri"/>
                <a:cs typeface="Arial"/>
              </a:rPr>
              <a:t>.</a:t>
            </a:r>
            <a:endParaRPr lang="en-US" sz="2200" dirty="0">
              <a:effectLst/>
              <a:latin typeface="Calibri"/>
              <a:ea typeface="Calibri"/>
              <a:cs typeface="Arial"/>
            </a:endParaRPr>
          </a:p>
        </p:txBody>
      </p:sp>
      <p:sp>
        <p:nvSpPr>
          <p:cNvPr id="10" name="Left Brace 9"/>
          <p:cNvSpPr/>
          <p:nvPr/>
        </p:nvSpPr>
        <p:spPr>
          <a:xfrm rot="5400000">
            <a:off x="5891958" y="2181049"/>
            <a:ext cx="360044" cy="2567915"/>
          </a:xfrm>
          <a:prstGeom prst="leftBrace">
            <a:avLst>
              <a:gd name="adj1" fmla="val 8333"/>
              <a:gd name="adj2" fmla="val 36917"/>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11" name="Left Brace 10"/>
          <p:cNvSpPr/>
          <p:nvPr/>
        </p:nvSpPr>
        <p:spPr>
          <a:xfrm rot="5400000">
            <a:off x="4461449" y="-332113"/>
            <a:ext cx="360042" cy="4154620"/>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Tree>
    <p:extLst>
      <p:ext uri="{BB962C8B-B14F-4D97-AF65-F5344CB8AC3E}">
        <p14:creationId xmlns:p14="http://schemas.microsoft.com/office/powerpoint/2010/main" val="1345476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dirty="0" smtClean="0">
                <a:latin typeface="Arial" panose="020B0604020202020204" pitchFamily="34" charset="0"/>
                <a:cs typeface="Arial" panose="020B0604020202020204" pitchFamily="34" charset="0"/>
              </a:rPr>
              <a:t>ب - </a:t>
            </a:r>
            <a:r>
              <a:rPr lang="ar-SA" sz="2400" b="1" dirty="0">
                <a:latin typeface="Arial" panose="020B0604020202020204" pitchFamily="34" charset="0"/>
                <a:cs typeface="Arial" panose="020B0604020202020204" pitchFamily="34" charset="0"/>
              </a:rPr>
              <a:t>الموارد </a:t>
            </a:r>
            <a:r>
              <a:rPr lang="ar-SA" sz="2400" b="1" dirty="0" smtClean="0">
                <a:latin typeface="Arial" panose="020B0604020202020204" pitchFamily="34" charset="0"/>
                <a:cs typeface="Arial" panose="020B0604020202020204" pitchFamily="34" charset="0"/>
              </a:rPr>
              <a:t>الحكومية: </a:t>
            </a:r>
            <a:endParaRPr lang="ar-SA"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68580" indent="0">
              <a:buNone/>
            </a:pPr>
            <a:r>
              <a:rPr lang="ar-SA" dirty="0">
                <a:latin typeface="Arial" panose="020B0604020202020204" pitchFamily="34" charset="0"/>
                <a:cs typeface="Arial" panose="020B0604020202020204" pitchFamily="34" charset="0"/>
              </a:rPr>
              <a:t>الضرائب تعتبر المتغير الاساسي المؤثر على إيرادات الموازنات العامة لمعظم دول العالم معظم المحاولات لزيادة ايرادات الدولة بزيادة المعدلات الضريبية او الدخول الخاضعة لها.</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ارتفاع معدل الضريبة  يؤثر </a:t>
            </a:r>
            <a:r>
              <a:rPr lang="ar-SA" dirty="0">
                <a:latin typeface="Arial" panose="020B0604020202020204" pitchFamily="34" charset="0"/>
                <a:cs typeface="Arial" panose="020B0604020202020204" pitchFamily="34" charset="0"/>
              </a:rPr>
              <a:t>على سوق المال </a:t>
            </a:r>
            <a:r>
              <a:rPr lang="ar-SA" dirty="0" smtClean="0">
                <a:latin typeface="Arial" panose="020B0604020202020204" pitchFamily="34" charset="0"/>
                <a:cs typeface="Arial" panose="020B0604020202020204" pitchFamily="34" charset="0"/>
              </a:rPr>
              <a:t>يؤدي لخفض ارباح </a:t>
            </a:r>
            <a:r>
              <a:rPr lang="ar-SA" dirty="0">
                <a:latin typeface="Arial" panose="020B0604020202020204" pitchFamily="34" charset="0"/>
                <a:cs typeface="Arial" panose="020B0604020202020204" pitchFamily="34" charset="0"/>
              </a:rPr>
              <a:t>الشركة  </a:t>
            </a:r>
            <a:r>
              <a:rPr lang="ar-SA" dirty="0" smtClean="0">
                <a:latin typeface="Arial" panose="020B0604020202020204" pitchFamily="34" charset="0"/>
                <a:cs typeface="Arial" panose="020B0604020202020204" pitchFamily="34" charset="0"/>
              </a:rPr>
              <a:t>مما يؤدي لانخفاض العائد </a:t>
            </a:r>
            <a:r>
              <a:rPr lang="ar-SA" dirty="0">
                <a:latin typeface="Arial" panose="020B0604020202020204" pitchFamily="34" charset="0"/>
                <a:cs typeface="Arial" panose="020B0604020202020204" pitchFamily="34" charset="0"/>
              </a:rPr>
              <a:t>الموزع على </a:t>
            </a:r>
            <a:r>
              <a:rPr lang="ar-SA" dirty="0" smtClean="0">
                <a:latin typeface="Arial" panose="020B0604020202020204" pitchFamily="34" charset="0"/>
                <a:cs typeface="Arial" panose="020B0604020202020204" pitchFamily="34" charset="0"/>
              </a:rPr>
              <a:t>الأسهم ومن ثم  </a:t>
            </a:r>
            <a:r>
              <a:rPr lang="ar-SA" dirty="0">
                <a:latin typeface="Arial" panose="020B0604020202020204" pitchFamily="34" charset="0"/>
                <a:cs typeface="Arial" panose="020B0604020202020204" pitchFamily="34" charset="0"/>
              </a:rPr>
              <a:t>انخفاض </a:t>
            </a:r>
            <a:r>
              <a:rPr lang="ar-SA" dirty="0" smtClean="0">
                <a:latin typeface="Arial" panose="020B0604020202020204" pitchFamily="34" charset="0"/>
                <a:cs typeface="Arial" panose="020B0604020202020204" pitchFamily="34" charset="0"/>
              </a:rPr>
              <a:t>اسعار السهم، والعكس صحيح.</a:t>
            </a:r>
          </a:p>
          <a:p>
            <a:pPr marL="68580" indent="0">
              <a:buNone/>
            </a:pPr>
            <a:r>
              <a:rPr lang="ar-SA" dirty="0">
                <a:latin typeface="Arial" panose="020B0604020202020204" pitchFamily="34" charset="0"/>
                <a:cs typeface="Arial" panose="020B0604020202020204" pitchFamily="34" charset="0"/>
              </a:rPr>
              <a:t>لكن هناك اثار سلبية لانخفاض معدل الضريبة فقد يؤدي لعجز لدى الدولة و تعالجه بالقروض</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11</a:t>
            </a:fld>
            <a:endParaRPr lang="ar-SA"/>
          </a:p>
        </p:txBody>
      </p:sp>
    </p:spTree>
    <p:extLst>
      <p:ext uri="{BB962C8B-B14F-4D97-AF65-F5344CB8AC3E}">
        <p14:creationId xmlns:p14="http://schemas.microsoft.com/office/powerpoint/2010/main" val="4060573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268760"/>
            <a:ext cx="7024744" cy="673144"/>
          </a:xfrm>
        </p:spPr>
        <p:txBody>
          <a:bodyPr>
            <a:normAutofit/>
          </a:bodyPr>
          <a:lstStyle/>
          <a:p>
            <a:pPr algn="r"/>
            <a:r>
              <a:rPr lang="ar-SA" sz="2800" b="1" dirty="0" smtClean="0">
                <a:latin typeface="Arial" panose="020B0604020202020204" pitchFamily="34" charset="0"/>
                <a:cs typeface="Arial" panose="020B0604020202020204" pitchFamily="34" charset="0"/>
              </a:rPr>
              <a:t>2/ </a:t>
            </a:r>
            <a:r>
              <a:rPr lang="ar-SA" sz="2800" b="1" dirty="0">
                <a:latin typeface="Arial" panose="020B0604020202020204" pitchFamily="34" charset="0"/>
                <a:cs typeface="Arial" panose="020B0604020202020204" pitchFamily="34" charset="0"/>
              </a:rPr>
              <a:t>السياسة النقدية : </a:t>
            </a:r>
            <a:endParaRPr lang="ar-SA" sz="2800" dirty="0"/>
          </a:p>
        </p:txBody>
      </p:sp>
      <p:sp>
        <p:nvSpPr>
          <p:cNvPr id="3" name="Content Placeholder 2"/>
          <p:cNvSpPr>
            <a:spLocks noGrp="1"/>
          </p:cNvSpPr>
          <p:nvPr>
            <p:ph idx="1"/>
          </p:nvPr>
        </p:nvSpPr>
        <p:spPr>
          <a:xfrm>
            <a:off x="1115616" y="2060848"/>
            <a:ext cx="6777317" cy="3508977"/>
          </a:xfrm>
        </p:spPr>
        <p:txBody>
          <a:bodyPr>
            <a:noAutofit/>
          </a:bodyPr>
          <a:lstStyle/>
          <a:p>
            <a:pPr marL="68580" indent="0">
              <a:buNone/>
            </a:pPr>
            <a:r>
              <a:rPr lang="ar-SA" dirty="0" smtClean="0">
                <a:latin typeface="Arial" panose="020B0604020202020204" pitchFamily="34" charset="0"/>
                <a:cs typeface="Arial" panose="020B0604020202020204" pitchFamily="34" charset="0"/>
              </a:rPr>
              <a:t>تشير </a:t>
            </a:r>
            <a:r>
              <a:rPr lang="ar-SA" dirty="0">
                <a:latin typeface="Arial" panose="020B0604020202020204" pitchFamily="34" charset="0"/>
                <a:cs typeface="Arial" panose="020B0604020202020204" pitchFamily="34" charset="0"/>
              </a:rPr>
              <a:t>الى الأدوات التي تستخدمها الحكومة للسيطرة على المعروض من النقود، واهم أدوات السياسة النقدية : سعر الخصم والاحتياطي النقدي الذي يتم الاحتفاظ به لدى البنك المركزي.</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هنالك علاقة طردية بين زيادة عرض النقود وبين الاستثمار في اسواق المال.</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زيادة عرض النقود يؤدي الى انخفاض سعر الفائدة مما يؤدي الى زيادة الاستثمار في سوق المال.</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لكن هناك آثار سلبية  فالتضخم يزداد ويرتفع الحد الأدنى للعائد الذي يطلبه المستثمرين.</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12</a:t>
            </a:fld>
            <a:endParaRPr lang="ar-SA"/>
          </a:p>
        </p:txBody>
      </p:sp>
    </p:spTree>
    <p:extLst>
      <p:ext uri="{BB962C8B-B14F-4D97-AF65-F5344CB8AC3E}">
        <p14:creationId xmlns:p14="http://schemas.microsoft.com/office/powerpoint/2010/main" val="699210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3144"/>
          </a:xfrm>
        </p:spPr>
        <p:txBody>
          <a:bodyPr>
            <a:normAutofit/>
          </a:bodyPr>
          <a:lstStyle/>
          <a:p>
            <a:pPr algn="r"/>
            <a:r>
              <a:rPr lang="ar-SA" sz="2800" b="1" dirty="0">
                <a:latin typeface="Arial" panose="020B0604020202020204" pitchFamily="34" charset="0"/>
                <a:cs typeface="Arial" panose="020B0604020202020204" pitchFamily="34" charset="0"/>
              </a:rPr>
              <a:t>3/ معدل التضخم : </a:t>
            </a:r>
            <a:endParaRPr lang="ar-SA"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1844824"/>
            <a:ext cx="7056784" cy="4176464"/>
          </a:xfrm>
        </p:spPr>
        <p:txBody>
          <a:bodyPr>
            <a:noAutofit/>
          </a:bodyPr>
          <a:lstStyle/>
          <a:p>
            <a:pPr marL="68580" indent="0">
              <a:buNone/>
            </a:pPr>
            <a:r>
              <a:rPr lang="ar-SA" dirty="0" smtClean="0">
                <a:latin typeface="Arial" panose="020B0604020202020204" pitchFamily="34" charset="0"/>
                <a:cs typeface="Arial" panose="020B0604020202020204" pitchFamily="34" charset="0"/>
              </a:rPr>
              <a:t>أحد </a:t>
            </a:r>
            <a:r>
              <a:rPr lang="ar-SA" dirty="0">
                <a:latin typeface="Arial" panose="020B0604020202020204" pitchFamily="34" charset="0"/>
                <a:cs typeface="Arial" panose="020B0604020202020204" pitchFamily="34" charset="0"/>
              </a:rPr>
              <a:t>المتغيرات الاقتصادية المهمة في التحليل </a:t>
            </a:r>
            <a:r>
              <a:rPr lang="ar-SA" dirty="0" smtClean="0">
                <a:latin typeface="Arial" panose="020B0604020202020204" pitchFamily="34" charset="0"/>
                <a:cs typeface="Arial" panose="020B0604020202020204" pitchFamily="34" charset="0"/>
              </a:rPr>
              <a:t>الاقتصادي.</a:t>
            </a:r>
          </a:p>
          <a:p>
            <a:pPr marL="68580" indent="0">
              <a:buNone/>
            </a:pPr>
            <a:r>
              <a:rPr lang="ar-SA" u="sng" dirty="0" smtClean="0">
                <a:latin typeface="Arial" panose="020B0604020202020204" pitchFamily="34" charset="0"/>
                <a:cs typeface="Arial" panose="020B0604020202020204" pitchFamily="34" charset="0"/>
              </a:rPr>
              <a:t> </a:t>
            </a:r>
            <a:r>
              <a:rPr lang="ar-SA" u="sng" dirty="0">
                <a:latin typeface="Arial" panose="020B0604020202020204" pitchFamily="34" charset="0"/>
                <a:cs typeface="Arial" panose="020B0604020202020204" pitchFamily="34" charset="0"/>
              </a:rPr>
              <a:t>من الآثار المترتبة على معدل التضخم:</a:t>
            </a:r>
            <a:endParaRPr lang="en-US" u="sng" dirty="0">
              <a:latin typeface="Arial" panose="020B0604020202020204" pitchFamily="34" charset="0"/>
              <a:cs typeface="Arial" panose="020B0604020202020204" pitchFamily="34" charset="0"/>
            </a:endParaRPr>
          </a:p>
          <a:p>
            <a:pPr marL="68580" lvl="0" indent="0">
              <a:buNone/>
            </a:pPr>
            <a:r>
              <a:rPr lang="ar-SA" dirty="0" smtClean="0">
                <a:latin typeface="Arial" panose="020B0604020202020204" pitchFamily="34" charset="0"/>
                <a:cs typeface="Arial" panose="020B0604020202020204" pitchFamily="34" charset="0"/>
              </a:rPr>
              <a:t>1- معدل </a:t>
            </a:r>
            <a:r>
              <a:rPr lang="ar-SA" dirty="0">
                <a:latin typeface="Arial" panose="020B0604020202020204" pitchFamily="34" charset="0"/>
                <a:cs typeface="Arial" panose="020B0604020202020204" pitchFamily="34" charset="0"/>
              </a:rPr>
              <a:t>العائد الخالي من الخطر (معدل التضخم + سعر الفائدة ) وهو أحد مدخلات نموذج تقدير القيمة الحالية للتدفقات النقدية المستقبلية.</a:t>
            </a: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ar-SA" dirty="0">
                <a:latin typeface="Arial" panose="020B0604020202020204" pitchFamily="34" charset="0"/>
                <a:cs typeface="Arial" panose="020B0604020202020204" pitchFamily="34" charset="0"/>
              </a:rPr>
              <a:t>كلما ارتفع معدل العائد الخالي من الخطر انخفضت القيمة الحقيقية للتدفقات النقدية وبالتالي انخفضت القيمة الحقيقية للاسهم، والعكس صحيح</a:t>
            </a: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ar-SA" dirty="0">
                <a:latin typeface="Arial" panose="020B0604020202020204" pitchFamily="34" charset="0"/>
                <a:cs typeface="Arial" panose="020B0604020202020204" pitchFamily="34" charset="0"/>
              </a:rPr>
              <a:t>معدل التضخم وسعر الفائدة عاملان غير خاضعين لسيطرة المحلل.</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13</a:t>
            </a:fld>
            <a:endParaRPr lang="ar-SA"/>
          </a:p>
        </p:txBody>
      </p:sp>
    </p:spTree>
    <p:extLst>
      <p:ext uri="{BB962C8B-B14F-4D97-AF65-F5344CB8AC3E}">
        <p14:creationId xmlns:p14="http://schemas.microsoft.com/office/powerpoint/2010/main" val="794049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628800"/>
            <a:ext cx="6777317" cy="4203829"/>
          </a:xfrm>
        </p:spPr>
        <p:txBody>
          <a:bodyPr>
            <a:normAutofit/>
          </a:bodyPr>
          <a:lstStyle/>
          <a:p>
            <a:pPr marL="68580" lvl="0" indent="0">
              <a:buNone/>
            </a:pPr>
            <a:r>
              <a:rPr lang="ar-SA" dirty="0" smtClean="0">
                <a:latin typeface="Arial" panose="020B0604020202020204" pitchFamily="34" charset="0"/>
                <a:cs typeface="Arial" panose="020B0604020202020204" pitchFamily="34" charset="0"/>
              </a:rPr>
              <a:t>2- معدل </a:t>
            </a:r>
            <a:r>
              <a:rPr lang="ar-SA" dirty="0">
                <a:latin typeface="Arial" panose="020B0604020202020204" pitchFamily="34" charset="0"/>
                <a:cs typeface="Arial" panose="020B0604020202020204" pitchFamily="34" charset="0"/>
              </a:rPr>
              <a:t>التضخم والسياسة النقدية للدولة.</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زيادة معدل التضخم قد تقود البنك المركزي الى استخدام أدوات السياسة النقدية للحد من عرض النقود مما يترتب عليه انخفاض التدفقات النقدية لمنشآت الاعمال وانخفاض القيمة السوقية لاسهم المنشآت.</a:t>
            </a:r>
            <a:endParaRPr lang="en-US" dirty="0">
              <a:latin typeface="Arial" panose="020B0604020202020204" pitchFamily="34" charset="0"/>
              <a:cs typeface="Arial" panose="020B0604020202020204" pitchFamily="34" charset="0"/>
            </a:endParaRPr>
          </a:p>
          <a:p>
            <a:pPr marL="68580" lvl="0" indent="0">
              <a:buNone/>
            </a:pPr>
            <a:r>
              <a:rPr lang="ar-SA" dirty="0" smtClean="0">
                <a:latin typeface="Arial" panose="020B0604020202020204" pitchFamily="34" charset="0"/>
                <a:cs typeface="Arial" panose="020B0604020202020204" pitchFamily="34" charset="0"/>
              </a:rPr>
              <a:t>3- يؤثر </a:t>
            </a:r>
            <a:r>
              <a:rPr lang="ar-SA" dirty="0">
                <a:latin typeface="Arial" panose="020B0604020202020204" pitchFamily="34" charset="0"/>
                <a:cs typeface="Arial" panose="020B0604020202020204" pitchFamily="34" charset="0"/>
              </a:rPr>
              <a:t>على ربحية الشركات بوجود ارباح صورية ناتجة عن اتباع سياسات محاسبية تؤدي الى تدني النفقات.</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مثل الالتزام بمبدأ التكلفة التاريخية في تقويم الاصول الثابتة</a:t>
            </a:r>
            <a:r>
              <a:rPr lang="ar-SA" dirty="0" smtClean="0">
                <a:latin typeface="Arial" panose="020B0604020202020204" pitchFamily="34" charset="0"/>
                <a:cs typeface="Arial" panose="020B0604020202020204" pitchFamily="34" charset="0"/>
              </a:rPr>
              <a:t>.</a:t>
            </a:r>
          </a:p>
          <a:p>
            <a:pPr marL="68580" lvl="0" indent="0">
              <a:buNone/>
            </a:pPr>
            <a:r>
              <a:rPr lang="ar-SA" dirty="0" smtClean="0">
                <a:latin typeface="Arial" panose="020B0604020202020204" pitchFamily="34" charset="0"/>
                <a:cs typeface="Arial" panose="020B0604020202020204" pitchFamily="34" charset="0"/>
              </a:rPr>
              <a:t>4- يوثر </a:t>
            </a:r>
            <a:r>
              <a:rPr lang="ar-SA" dirty="0">
                <a:latin typeface="Arial" panose="020B0604020202020204" pitchFamily="34" charset="0"/>
                <a:cs typeface="Arial" panose="020B0604020202020204" pitchFamily="34" charset="0"/>
              </a:rPr>
              <a:t>على مقومات الانتاج في المنشآت الصناعية لأن التضخم يؤثر على اسعار السلع والمنتجات</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14</a:t>
            </a:fld>
            <a:endParaRPr lang="ar-SA"/>
          </a:p>
        </p:txBody>
      </p:sp>
    </p:spTree>
    <p:extLst>
      <p:ext uri="{BB962C8B-B14F-4D97-AF65-F5344CB8AC3E}">
        <p14:creationId xmlns:p14="http://schemas.microsoft.com/office/powerpoint/2010/main" val="1278557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dirty="0" smtClean="0">
                <a:latin typeface="Arial" panose="020B0604020202020204" pitchFamily="34" charset="0"/>
                <a:cs typeface="Arial" panose="020B0604020202020204" pitchFamily="34" charset="0"/>
              </a:rPr>
              <a:t>4/ الناتج </a:t>
            </a:r>
            <a:r>
              <a:rPr lang="ar-SA" sz="2800" b="1" dirty="0">
                <a:latin typeface="Arial" panose="020B0604020202020204" pitchFamily="34" charset="0"/>
                <a:cs typeface="Arial" panose="020B0604020202020204" pitchFamily="34" charset="0"/>
              </a:rPr>
              <a:t>المحلي الإجمالي </a:t>
            </a:r>
            <a:r>
              <a:rPr lang="ar-SA" sz="2800" b="1" dirty="0" smtClean="0">
                <a:latin typeface="Arial" panose="020B0604020202020204" pitchFamily="34" charset="0"/>
                <a:cs typeface="Arial" panose="020B0604020202020204" pitchFamily="34" charset="0"/>
              </a:rPr>
              <a:t>:</a:t>
            </a:r>
            <a:endParaRPr lang="ar-SA" sz="2800" dirty="0"/>
          </a:p>
        </p:txBody>
      </p:sp>
      <p:sp>
        <p:nvSpPr>
          <p:cNvPr id="3" name="Content Placeholder 2"/>
          <p:cNvSpPr>
            <a:spLocks noGrp="1"/>
          </p:cNvSpPr>
          <p:nvPr>
            <p:ph idx="1"/>
          </p:nvPr>
        </p:nvSpPr>
        <p:spPr/>
        <p:txBody>
          <a:bodyPr>
            <a:normAutofit/>
          </a:bodyPr>
          <a:lstStyle/>
          <a:p>
            <a:pPr marL="68580" indent="0">
              <a:buNone/>
            </a:pPr>
            <a:r>
              <a:rPr lang="ar-SA" dirty="0" smtClean="0">
                <a:latin typeface="Arial" panose="020B0604020202020204" pitchFamily="34" charset="0"/>
                <a:cs typeface="Arial" panose="020B0604020202020204" pitchFamily="34" charset="0"/>
              </a:rPr>
              <a:t>يتمثل </a:t>
            </a:r>
            <a:r>
              <a:rPr lang="ar-SA" dirty="0">
                <a:latin typeface="Arial" panose="020B0604020202020204" pitchFamily="34" charset="0"/>
                <a:cs typeface="Arial" panose="020B0604020202020204" pitchFamily="34" charset="0"/>
              </a:rPr>
              <a:t>الناتج المحلي الإجمالي في القيمة الإجمالية للسلع والخدمات التي تنتج داخل الدولة ويتم قياس الناتج المحلي الاجمالي بالريالات او الدولارات وعادة ما يتم تعديله بالتغيير في مستوى الاسعار.</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توقع زيادة الناتج المحلي الاجمالي يعكس جانب تفاؤلي يكون له تأثير ايجابي على حركة التعامل في الاسهم ومن ثم زيادة اسعارها والعكس صحيح</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15</a:t>
            </a:fld>
            <a:endParaRPr lang="ar-SA"/>
          </a:p>
        </p:txBody>
      </p:sp>
    </p:spTree>
    <p:extLst>
      <p:ext uri="{BB962C8B-B14F-4D97-AF65-F5344CB8AC3E}">
        <p14:creationId xmlns:p14="http://schemas.microsoft.com/office/powerpoint/2010/main" val="3210850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027664"/>
            <a:ext cx="7240650" cy="1143000"/>
          </a:xfrm>
        </p:spPr>
        <p:txBody>
          <a:bodyPr>
            <a:normAutofit/>
          </a:bodyPr>
          <a:lstStyle/>
          <a:p>
            <a:pPr algn="r"/>
            <a:r>
              <a:rPr lang="ar-SA" sz="3200" b="1" u="sng" dirty="0" smtClean="0">
                <a:latin typeface="Arial" panose="020B0604020202020204" pitchFamily="34" charset="0"/>
                <a:cs typeface="Arial" panose="020B0604020202020204" pitchFamily="34" charset="0"/>
              </a:rPr>
              <a:t>4-2 المتغيرات </a:t>
            </a:r>
            <a:r>
              <a:rPr lang="ar-SA" sz="3200" b="1" u="sng" dirty="0">
                <a:latin typeface="Arial" panose="020B0604020202020204" pitchFamily="34" charset="0"/>
                <a:cs typeface="Arial" panose="020B0604020202020204" pitchFamily="34" charset="0"/>
              </a:rPr>
              <a:t>الاقتصادية الأخرى المميزة للاقتصادي </a:t>
            </a:r>
            <a:r>
              <a:rPr lang="ar-SA" sz="3200" b="1" u="sng" dirty="0" smtClean="0">
                <a:latin typeface="Arial" panose="020B0604020202020204" pitchFamily="34" charset="0"/>
                <a:cs typeface="Arial" panose="020B0604020202020204" pitchFamily="34" charset="0"/>
              </a:rPr>
              <a:t>السعودي:</a:t>
            </a:r>
            <a:endParaRPr lang="ar-SA" sz="32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2323652"/>
            <a:ext cx="7200916" cy="3508977"/>
          </a:xfrm>
        </p:spPr>
        <p:txBody>
          <a:bodyPr>
            <a:normAutofit fontScale="77500" lnSpcReduction="20000"/>
          </a:bodyPr>
          <a:lstStyle/>
          <a:p>
            <a:pPr marL="68580" indent="0" algn="just">
              <a:lnSpc>
                <a:spcPct val="160000"/>
              </a:lnSpc>
              <a:buNone/>
            </a:pPr>
            <a:r>
              <a:rPr lang="ar-SA" sz="3100" b="1" dirty="0">
                <a:solidFill>
                  <a:schemeClr val="accent1"/>
                </a:solidFill>
                <a:latin typeface="Calibri"/>
                <a:ea typeface="Calibri"/>
                <a:cs typeface="Arial"/>
              </a:rPr>
              <a:t>أولاً : التغير في أسعار النفط : </a:t>
            </a:r>
            <a:endParaRPr lang="en-US" sz="3100" dirty="0">
              <a:solidFill>
                <a:schemeClr val="accent1"/>
              </a:solidFill>
              <a:latin typeface="Calibri"/>
              <a:ea typeface="Calibri"/>
              <a:cs typeface="Arial"/>
            </a:endParaRPr>
          </a:p>
          <a:p>
            <a:pPr algn="just">
              <a:lnSpc>
                <a:spcPct val="160000"/>
              </a:lnSpc>
              <a:buFont typeface="Wingdings" panose="05000000000000000000" pitchFamily="2" charset="2"/>
              <a:buChar char="§"/>
            </a:pPr>
            <a:r>
              <a:rPr lang="ar-SA" sz="2800" dirty="0">
                <a:latin typeface="Calibri"/>
                <a:ea typeface="Calibri"/>
                <a:cs typeface="Arial"/>
              </a:rPr>
              <a:t>نظرا لأن الجانب الأكبر من ايرادات الدولة يأتي من قطاع النفط، قيمة النفط (كمية الانتاج وسعر البيع) من أهم المتغيرات المؤثرة على السوق السعودي.</a:t>
            </a:r>
            <a:endParaRPr lang="en-US" sz="2800" dirty="0">
              <a:latin typeface="Calibri"/>
              <a:ea typeface="Calibri"/>
              <a:cs typeface="Arial"/>
            </a:endParaRPr>
          </a:p>
          <a:p>
            <a:pPr algn="just">
              <a:lnSpc>
                <a:spcPct val="160000"/>
              </a:lnSpc>
              <a:buFont typeface="Wingdings" panose="05000000000000000000" pitchFamily="2" charset="2"/>
              <a:buChar char="§"/>
            </a:pPr>
            <a:r>
              <a:rPr lang="ar-SA" sz="2800" dirty="0">
                <a:latin typeface="Calibri"/>
                <a:ea typeface="Calibri"/>
                <a:cs typeface="Arial"/>
              </a:rPr>
              <a:t>هنالك علاقة ارتباط قوية بلغت 71% بين حركة أسعار النفط وبين حركة سوق الاسهم السعودية متمثلة في اسعار الأسهم و قيم التداولات </a:t>
            </a:r>
            <a:r>
              <a:rPr lang="ar-SA" dirty="0">
                <a:latin typeface="Calibri"/>
                <a:ea typeface="Calibri"/>
                <a:cs typeface="Arial"/>
              </a:rPr>
              <a:t>وعدد العمليات.</a:t>
            </a:r>
            <a:endParaRPr lang="en-US" dirty="0">
              <a:latin typeface="Calibri"/>
              <a:ea typeface="Calibri"/>
              <a:cs typeface="Arial"/>
            </a:endParaRPr>
          </a:p>
          <a:p>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16</a:t>
            </a:fld>
            <a:endParaRPr lang="ar-SA"/>
          </a:p>
        </p:txBody>
      </p:sp>
    </p:spTree>
    <p:extLst>
      <p:ext uri="{BB962C8B-B14F-4D97-AF65-F5344CB8AC3E}">
        <p14:creationId xmlns:p14="http://schemas.microsoft.com/office/powerpoint/2010/main" val="2159098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340768"/>
            <a:ext cx="7024744" cy="601136"/>
          </a:xfrm>
        </p:spPr>
        <p:txBody>
          <a:bodyPr>
            <a:normAutofit fontScale="90000"/>
          </a:bodyPr>
          <a:lstStyle/>
          <a:p>
            <a:pPr marL="342900" lvl="0" indent="-274320" algn="r">
              <a:lnSpc>
                <a:spcPct val="160000"/>
              </a:lnSpc>
              <a:spcBef>
                <a:spcPct val="20000"/>
              </a:spcBef>
            </a:pPr>
            <a:r>
              <a:rPr lang="ar-SA" sz="2700" b="1" dirty="0" smtClean="0">
                <a:latin typeface="Calibri"/>
                <a:ea typeface="Calibri"/>
                <a:cs typeface="Arial"/>
              </a:rPr>
              <a:t>ثانياً: </a:t>
            </a:r>
            <a:r>
              <a:rPr lang="ar-SA" sz="2700" b="1" dirty="0">
                <a:latin typeface="Calibri"/>
                <a:ea typeface="Calibri"/>
                <a:cs typeface="Arial"/>
              </a:rPr>
              <a:t>تكلفة الفرصة البديلة للاستثمار في سوق الاسهم </a:t>
            </a:r>
            <a:r>
              <a:rPr lang="ar-SA" sz="2700" b="1" dirty="0" smtClean="0">
                <a:latin typeface="Calibri"/>
                <a:ea typeface="Calibri"/>
                <a:cs typeface="Arial"/>
              </a:rPr>
              <a:t>السعودي:</a:t>
            </a:r>
            <a:endParaRPr lang="ar-SA" sz="2700" b="1" dirty="0">
              <a:latin typeface="Calibri"/>
              <a:ea typeface="Calibri"/>
              <a:cs typeface="Arial"/>
            </a:endParaRPr>
          </a:p>
        </p:txBody>
      </p:sp>
      <p:sp>
        <p:nvSpPr>
          <p:cNvPr id="3" name="Content Placeholder 2"/>
          <p:cNvSpPr>
            <a:spLocks noGrp="1"/>
          </p:cNvSpPr>
          <p:nvPr>
            <p:ph idx="1"/>
          </p:nvPr>
        </p:nvSpPr>
        <p:spPr>
          <a:xfrm>
            <a:off x="1043608" y="1988840"/>
            <a:ext cx="7272924" cy="3841652"/>
          </a:xfrm>
        </p:spPr>
        <p:txBody>
          <a:bodyPr>
            <a:noAutofit/>
          </a:bodyPr>
          <a:lstStyle/>
          <a:p>
            <a:pPr marL="68580" indent="0" algn="just">
              <a:buNone/>
            </a:pPr>
            <a:r>
              <a:rPr lang="ar-SA" dirty="0">
                <a:latin typeface="Arial" panose="020B0604020202020204" pitchFamily="34" charset="0"/>
                <a:cs typeface="Arial" panose="020B0604020202020204" pitchFamily="34" charset="0"/>
              </a:rPr>
              <a:t>تكلفة الفرصة البديلة: معدلات العائد المتوقعة من الاستثمار في مجالات أو استثمارات أخرى بخلاف سوق الاسهم.</a:t>
            </a:r>
            <a:endParaRPr lang="en-US" dirty="0">
              <a:latin typeface="Arial" panose="020B0604020202020204" pitchFamily="34" charset="0"/>
              <a:cs typeface="Arial" panose="020B0604020202020204" pitchFamily="34" charset="0"/>
            </a:endParaRPr>
          </a:p>
          <a:p>
            <a:pPr marL="68580" indent="0" algn="just">
              <a:buNone/>
            </a:pPr>
            <a:r>
              <a:rPr lang="ar-SA" u="sng" dirty="0">
                <a:latin typeface="Arial" panose="020B0604020202020204" pitchFamily="34" charset="0"/>
                <a:cs typeface="Arial" panose="020B0604020202020204" pitchFamily="34" charset="0"/>
              </a:rPr>
              <a:t>الامثلة الاستثمارية البديلة : </a:t>
            </a:r>
            <a:endParaRPr lang="en-US" u="sng" dirty="0">
              <a:latin typeface="Arial" panose="020B0604020202020204" pitchFamily="34" charset="0"/>
              <a:cs typeface="Arial" panose="020B0604020202020204" pitchFamily="34" charset="0"/>
            </a:endParaRPr>
          </a:p>
          <a:p>
            <a:pPr lvl="0" indent="-342900" algn="just">
              <a:buSzPts val="1400"/>
              <a:buFont typeface="Arial" panose="020B0604020202020204" pitchFamily="34" charset="0"/>
              <a:buChar char="•"/>
            </a:pPr>
            <a:r>
              <a:rPr lang="ar-SA" dirty="0">
                <a:latin typeface="Arial" panose="020B0604020202020204" pitchFamily="34" charset="0"/>
                <a:cs typeface="Arial" panose="020B0604020202020204" pitchFamily="34" charset="0"/>
              </a:rPr>
              <a:t>الاستثمار في اسواق النقد سواء في الودائع بالعملة المحلية او الودائع بالعملة الاجنبية.</a:t>
            </a:r>
            <a:endParaRPr lang="en-US" dirty="0">
              <a:latin typeface="Arial" panose="020B0604020202020204" pitchFamily="34" charset="0"/>
              <a:cs typeface="Arial" panose="020B0604020202020204" pitchFamily="34" charset="0"/>
            </a:endParaRPr>
          </a:p>
          <a:p>
            <a:pPr lvl="0" indent="-342900" algn="just">
              <a:buSzPts val="1400"/>
              <a:buFont typeface="Arial" panose="020B0604020202020204" pitchFamily="34" charset="0"/>
              <a:buChar char="•"/>
            </a:pPr>
            <a:r>
              <a:rPr lang="ar-SA" dirty="0">
                <a:latin typeface="Arial" panose="020B0604020202020204" pitchFamily="34" charset="0"/>
                <a:cs typeface="Arial" panose="020B0604020202020204" pitchFamily="34" charset="0"/>
              </a:rPr>
              <a:t>الاتجار بالنقد الاجنبي.</a:t>
            </a:r>
            <a:endParaRPr lang="en-US" dirty="0">
              <a:latin typeface="Arial" panose="020B0604020202020204" pitchFamily="34" charset="0"/>
              <a:cs typeface="Arial" panose="020B0604020202020204" pitchFamily="34" charset="0"/>
            </a:endParaRPr>
          </a:p>
          <a:p>
            <a:pPr lvl="0" indent="-342900" algn="just">
              <a:buSzPts val="1400"/>
              <a:buFont typeface="Arial" panose="020B0604020202020204" pitchFamily="34" charset="0"/>
              <a:buChar char="•"/>
            </a:pPr>
            <a:r>
              <a:rPr lang="ar-SA" dirty="0">
                <a:latin typeface="Arial" panose="020B0604020202020204" pitchFamily="34" charset="0"/>
                <a:cs typeface="Arial" panose="020B0604020202020204" pitchFamily="34" charset="0"/>
              </a:rPr>
              <a:t>الاستثمار العقاري.</a:t>
            </a:r>
            <a:endParaRPr lang="en-US" dirty="0">
              <a:latin typeface="Arial" panose="020B0604020202020204" pitchFamily="34" charset="0"/>
              <a:cs typeface="Arial" panose="020B0604020202020204" pitchFamily="34" charset="0"/>
            </a:endParaRPr>
          </a:p>
          <a:p>
            <a:pPr lvl="0" indent="-342900" algn="just">
              <a:buSzPts val="1400"/>
              <a:buFont typeface="Arial" panose="020B0604020202020204" pitchFamily="34" charset="0"/>
              <a:buChar char="•"/>
            </a:pPr>
            <a:r>
              <a:rPr lang="ar-SA" dirty="0">
                <a:latin typeface="Arial" panose="020B0604020202020204" pitchFamily="34" charset="0"/>
                <a:cs typeface="Arial" panose="020B0604020202020204" pitchFamily="34" charset="0"/>
              </a:rPr>
              <a:t>الاستثمار خارج حدود الدولة.</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17</a:t>
            </a:fld>
            <a:endParaRPr lang="ar-SA"/>
          </a:p>
        </p:txBody>
      </p:sp>
    </p:spTree>
    <p:extLst>
      <p:ext uri="{BB962C8B-B14F-4D97-AF65-F5344CB8AC3E}">
        <p14:creationId xmlns:p14="http://schemas.microsoft.com/office/powerpoint/2010/main" val="1269682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628800"/>
            <a:ext cx="7024744" cy="673144"/>
          </a:xfrm>
        </p:spPr>
        <p:txBody>
          <a:bodyPr>
            <a:noAutofit/>
          </a:bodyPr>
          <a:lstStyle/>
          <a:p>
            <a:pPr marL="342900" lvl="0" indent="-274320" algn="r">
              <a:lnSpc>
                <a:spcPct val="160000"/>
              </a:lnSpc>
              <a:spcBef>
                <a:spcPct val="20000"/>
              </a:spcBef>
            </a:pPr>
            <a:r>
              <a:rPr lang="ar-SA" sz="2400" b="1" dirty="0" smtClean="0">
                <a:latin typeface="Calibri"/>
                <a:ea typeface="Calibri"/>
                <a:cs typeface="Arial"/>
              </a:rPr>
              <a:t>ثالثاً: </a:t>
            </a:r>
            <a:r>
              <a:rPr lang="ar-SA" sz="2400" b="1" dirty="0">
                <a:latin typeface="Calibri"/>
                <a:ea typeface="Calibri"/>
                <a:cs typeface="Arial"/>
              </a:rPr>
              <a:t>درجة </a:t>
            </a:r>
            <a:r>
              <a:rPr lang="ar-SA" sz="2400" b="1" dirty="0" smtClean="0">
                <a:latin typeface="Calibri"/>
                <a:ea typeface="Calibri"/>
                <a:cs typeface="Arial"/>
              </a:rPr>
              <a:t>السي</a:t>
            </a:r>
            <a:r>
              <a:rPr lang="ar-SA" sz="2400" b="1" dirty="0" smtClean="0">
                <a:latin typeface="Calibri"/>
                <a:ea typeface="Calibri"/>
                <a:cs typeface="Arial"/>
              </a:rPr>
              <a:t>ولة</a:t>
            </a:r>
            <a:r>
              <a:rPr lang="ar-SA" sz="2400" b="1" dirty="0" smtClean="0">
                <a:latin typeface="Calibri"/>
                <a:ea typeface="Calibri"/>
                <a:cs typeface="Arial"/>
              </a:rPr>
              <a:t> </a:t>
            </a:r>
            <a:r>
              <a:rPr lang="ar-SA" sz="2400" b="1" dirty="0">
                <a:latin typeface="Calibri"/>
                <a:ea typeface="Calibri"/>
                <a:cs typeface="Arial"/>
              </a:rPr>
              <a:t>النقدية </a:t>
            </a:r>
            <a:r>
              <a:rPr lang="ar-SA" sz="2400" b="1" dirty="0" smtClean="0">
                <a:latin typeface="Calibri"/>
                <a:ea typeface="Calibri"/>
                <a:cs typeface="Arial"/>
              </a:rPr>
              <a:t>المتاحة:</a:t>
            </a:r>
            <a:endParaRPr lang="ar-SA" dirty="0"/>
          </a:p>
        </p:txBody>
      </p:sp>
      <p:sp>
        <p:nvSpPr>
          <p:cNvPr id="3" name="Content Placeholder 2"/>
          <p:cNvSpPr>
            <a:spLocks noGrp="1"/>
          </p:cNvSpPr>
          <p:nvPr>
            <p:ph idx="1"/>
          </p:nvPr>
        </p:nvSpPr>
        <p:spPr/>
        <p:txBody>
          <a:bodyPr/>
          <a:lstStyle/>
          <a:p>
            <a:pPr marL="68580" indent="0" algn="just">
              <a:lnSpc>
                <a:spcPct val="150000"/>
              </a:lnSpc>
              <a:buNone/>
            </a:pPr>
            <a:r>
              <a:rPr lang="ar-SA" dirty="0" smtClean="0">
                <a:latin typeface="Calibri"/>
                <a:ea typeface="Calibri"/>
                <a:cs typeface="Arial"/>
              </a:rPr>
              <a:t>هنالك </a:t>
            </a:r>
            <a:r>
              <a:rPr lang="ar-SA" dirty="0">
                <a:latin typeface="Calibri"/>
                <a:ea typeface="Calibri"/>
                <a:cs typeface="Arial"/>
              </a:rPr>
              <a:t>علاقة ارتباط قوية تصل الى 74% بين نسبة التغير السنوي في مستوى عرض النقود وبين حركة مؤشر سوق الاسهم السعودي.</a:t>
            </a:r>
            <a:endParaRPr lang="en-US" dirty="0">
              <a:latin typeface="Calibri"/>
              <a:ea typeface="Calibri"/>
              <a:cs typeface="Arial"/>
            </a:endParaRPr>
          </a:p>
          <a:p>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18</a:t>
            </a:fld>
            <a:endParaRPr lang="ar-SA"/>
          </a:p>
        </p:txBody>
      </p:sp>
    </p:spTree>
    <p:extLst>
      <p:ext uri="{BB962C8B-B14F-4D97-AF65-F5344CB8AC3E}">
        <p14:creationId xmlns:p14="http://schemas.microsoft.com/office/powerpoint/2010/main" val="753394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961176"/>
          </a:xfrm>
        </p:spPr>
        <p:txBody>
          <a:bodyPr>
            <a:normAutofit/>
          </a:bodyPr>
          <a:lstStyle/>
          <a:p>
            <a:pPr marL="342900" lvl="0" indent="-274320" algn="r">
              <a:lnSpc>
                <a:spcPct val="160000"/>
              </a:lnSpc>
              <a:spcBef>
                <a:spcPct val="20000"/>
              </a:spcBef>
            </a:pPr>
            <a:r>
              <a:rPr lang="ar-SA" sz="3200" b="1" u="sng" dirty="0" smtClean="0">
                <a:latin typeface="Calibri"/>
                <a:ea typeface="Calibri"/>
                <a:cs typeface="Arial"/>
              </a:rPr>
              <a:t>4-3 المؤشرات </a:t>
            </a:r>
            <a:r>
              <a:rPr lang="ar-SA" sz="3200" b="1" u="sng" dirty="0">
                <a:latin typeface="Calibri"/>
                <a:ea typeface="Calibri"/>
                <a:cs typeface="Arial"/>
              </a:rPr>
              <a:t>الاقتصادية : </a:t>
            </a:r>
            <a:endParaRPr lang="ar-SA" sz="4800" u="sng" dirty="0"/>
          </a:p>
        </p:txBody>
      </p:sp>
      <p:sp>
        <p:nvSpPr>
          <p:cNvPr id="3" name="Content Placeholder 2"/>
          <p:cNvSpPr>
            <a:spLocks noGrp="1"/>
          </p:cNvSpPr>
          <p:nvPr>
            <p:ph idx="1"/>
          </p:nvPr>
        </p:nvSpPr>
        <p:spPr>
          <a:xfrm>
            <a:off x="1043608" y="2060848"/>
            <a:ext cx="6984776" cy="3508977"/>
          </a:xfrm>
        </p:spPr>
        <p:txBody>
          <a:bodyPr/>
          <a:lstStyle/>
          <a:p>
            <a:pPr marL="68580" indent="0" algn="just">
              <a:lnSpc>
                <a:spcPct val="160000"/>
              </a:lnSpc>
              <a:buNone/>
            </a:pPr>
            <a:r>
              <a:rPr lang="ar-SA" dirty="0" smtClean="0">
                <a:latin typeface="Calibri"/>
                <a:ea typeface="Calibri"/>
                <a:cs typeface="Arial"/>
              </a:rPr>
              <a:t>المؤشرات </a:t>
            </a:r>
            <a:r>
              <a:rPr lang="ar-SA" dirty="0">
                <a:latin typeface="Calibri"/>
                <a:ea typeface="Calibri"/>
                <a:cs typeface="Arial"/>
              </a:rPr>
              <a:t>الاقتصادية </a:t>
            </a:r>
            <a:r>
              <a:rPr lang="ar-SA" dirty="0" smtClean="0">
                <a:latin typeface="Calibri"/>
                <a:ea typeface="Calibri"/>
                <a:cs typeface="Arial"/>
              </a:rPr>
              <a:t>هي </a:t>
            </a:r>
            <a:r>
              <a:rPr lang="ar-SA" dirty="0">
                <a:latin typeface="Calibri"/>
                <a:ea typeface="Calibri"/>
                <a:cs typeface="Arial"/>
              </a:rPr>
              <a:t>مجموعة من الادوات التي </a:t>
            </a:r>
            <a:r>
              <a:rPr lang="ar-SA" dirty="0" smtClean="0">
                <a:latin typeface="Calibri"/>
                <a:ea typeface="Calibri"/>
                <a:cs typeface="Arial"/>
              </a:rPr>
              <a:t>يتم </a:t>
            </a:r>
            <a:r>
              <a:rPr lang="ar-SA" dirty="0">
                <a:latin typeface="Calibri"/>
                <a:ea typeface="Calibri"/>
                <a:cs typeface="Arial"/>
              </a:rPr>
              <a:t>استخدامها لمعرفة الحالة الاقتصادية التي </a:t>
            </a:r>
            <a:r>
              <a:rPr lang="ar-SA" dirty="0" smtClean="0">
                <a:latin typeface="Calibri"/>
                <a:ea typeface="Calibri"/>
                <a:cs typeface="Arial"/>
              </a:rPr>
              <a:t>يكون </a:t>
            </a:r>
            <a:r>
              <a:rPr lang="ar-SA" dirty="0">
                <a:latin typeface="Calibri"/>
                <a:ea typeface="Calibri"/>
                <a:cs typeface="Arial"/>
              </a:rPr>
              <a:t>عليها اقتصاد دولة ما.</a:t>
            </a:r>
            <a:endParaRPr lang="en-US" dirty="0">
              <a:latin typeface="Calibri"/>
              <a:ea typeface="Calibri"/>
              <a:cs typeface="Arial"/>
            </a:endParaRPr>
          </a:p>
          <a:p>
            <a:pPr marL="68580" indent="0" algn="just">
              <a:lnSpc>
                <a:spcPct val="160000"/>
              </a:lnSpc>
              <a:buNone/>
            </a:pPr>
            <a:r>
              <a:rPr lang="ar-SA" b="1" dirty="0" smtClean="0">
                <a:latin typeface="Calibri"/>
                <a:ea typeface="Calibri"/>
                <a:cs typeface="Arial"/>
              </a:rPr>
              <a:t>هناك </a:t>
            </a:r>
            <a:r>
              <a:rPr lang="ar-SA" b="1" dirty="0">
                <a:latin typeface="Calibri"/>
                <a:ea typeface="Calibri"/>
                <a:cs typeface="Arial"/>
              </a:rPr>
              <a:t>ثلاثة أنواع من المؤشرات الاقتصادية : </a:t>
            </a:r>
            <a:endParaRPr lang="en-US" dirty="0">
              <a:latin typeface="Calibri"/>
              <a:ea typeface="Calibri"/>
              <a:cs typeface="Arial"/>
            </a:endParaRPr>
          </a:p>
          <a:p>
            <a:pPr marL="525780" indent="-457200">
              <a:buFont typeface="+mj-lt"/>
              <a:buAutoNum type="arabicPeriod"/>
            </a:pPr>
            <a:r>
              <a:rPr lang="ar-SA" dirty="0">
                <a:latin typeface="Calibri"/>
                <a:ea typeface="Calibri"/>
                <a:cs typeface="Arial"/>
              </a:rPr>
              <a:t>المؤشرات المستقبلية أو السابقة للأحداث </a:t>
            </a:r>
            <a:r>
              <a:rPr lang="ar-SA" dirty="0" smtClean="0">
                <a:latin typeface="Calibri"/>
                <a:ea typeface="Calibri"/>
                <a:cs typeface="Arial"/>
              </a:rPr>
              <a:t>.</a:t>
            </a:r>
          </a:p>
          <a:p>
            <a:pPr marL="525780" indent="-457200">
              <a:buFont typeface="+mj-lt"/>
              <a:buAutoNum type="arabicPeriod"/>
            </a:pPr>
            <a:r>
              <a:rPr lang="ar-SA" dirty="0" smtClean="0">
                <a:latin typeface="Calibri"/>
                <a:ea typeface="Calibri"/>
                <a:cs typeface="Arial"/>
              </a:rPr>
              <a:t>المؤشرات </a:t>
            </a:r>
            <a:r>
              <a:rPr lang="ar-SA" dirty="0">
                <a:latin typeface="Calibri"/>
                <a:ea typeface="Calibri"/>
                <a:cs typeface="Arial"/>
              </a:rPr>
              <a:t>المالية المتزامنة مع </a:t>
            </a:r>
            <a:r>
              <a:rPr lang="ar-SA" dirty="0" smtClean="0">
                <a:latin typeface="Calibri"/>
                <a:ea typeface="Calibri"/>
                <a:cs typeface="Arial"/>
              </a:rPr>
              <a:t>الأحداث.</a:t>
            </a:r>
          </a:p>
          <a:p>
            <a:pPr marL="525780" indent="-457200">
              <a:buFont typeface="+mj-lt"/>
              <a:buAutoNum type="arabicPeriod"/>
            </a:pPr>
            <a:r>
              <a:rPr lang="ar-SA" dirty="0">
                <a:latin typeface="Calibri"/>
                <a:ea typeface="Calibri"/>
                <a:cs typeface="Arial"/>
              </a:rPr>
              <a:t>المؤشرات التاريخية اللاحقة </a:t>
            </a:r>
            <a:r>
              <a:rPr lang="ar-SA" dirty="0" smtClean="0">
                <a:latin typeface="Calibri"/>
                <a:ea typeface="Calibri"/>
                <a:cs typeface="Arial"/>
              </a:rPr>
              <a:t>للاحداث.</a:t>
            </a:r>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19</a:t>
            </a:fld>
            <a:endParaRPr lang="ar-SA"/>
          </a:p>
        </p:txBody>
      </p:sp>
    </p:spTree>
    <p:extLst>
      <p:ext uri="{BB962C8B-B14F-4D97-AF65-F5344CB8AC3E}">
        <p14:creationId xmlns:p14="http://schemas.microsoft.com/office/powerpoint/2010/main" val="3095268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274320" algn="r">
              <a:spcBef>
                <a:spcPct val="20000"/>
              </a:spcBef>
            </a:pPr>
            <a:r>
              <a:rPr lang="ar-SA" sz="3600" b="1" u="sng" dirty="0">
                <a:latin typeface="Arial" panose="020B0604020202020204" pitchFamily="34" charset="0"/>
                <a:cs typeface="Arial" panose="020B0604020202020204" pitchFamily="34" charset="0"/>
              </a:rPr>
              <a:t>محتوى</a:t>
            </a:r>
            <a:r>
              <a:rPr lang="ar-SA" sz="3200" b="1" u="sng" dirty="0">
                <a:latin typeface="Arial" panose="020B0604020202020204" pitchFamily="34" charset="0"/>
                <a:cs typeface="Arial" panose="020B0604020202020204" pitchFamily="34" charset="0"/>
              </a:rPr>
              <a:t> الفصل : </a:t>
            </a:r>
            <a:endParaRPr lang="ar-SA" sz="32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0">
              <a:buFont typeface="Arial" panose="020B0604020202020204" pitchFamily="34" charset="0"/>
              <a:buChar char="•"/>
            </a:pPr>
            <a:r>
              <a:rPr lang="ar-SA" sz="2800" dirty="0" smtClean="0">
                <a:latin typeface="Arial" panose="020B0604020202020204" pitchFamily="34" charset="0"/>
                <a:cs typeface="Arial" panose="020B0604020202020204" pitchFamily="34" charset="0"/>
              </a:rPr>
              <a:t>مفهوم </a:t>
            </a:r>
            <a:r>
              <a:rPr lang="ar-SA" sz="2800" dirty="0">
                <a:latin typeface="Arial" panose="020B0604020202020204" pitchFamily="34" charset="0"/>
                <a:cs typeface="Arial" panose="020B0604020202020204" pitchFamily="34" charset="0"/>
              </a:rPr>
              <a:t>التحليل الأساسي.</a:t>
            </a:r>
            <a:endParaRPr lang="en-US" sz="2800"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sz="2800" dirty="0">
                <a:latin typeface="Arial" panose="020B0604020202020204" pitchFamily="34" charset="0"/>
                <a:cs typeface="Arial" panose="020B0604020202020204" pitchFamily="34" charset="0"/>
              </a:rPr>
              <a:t>مراحل التحليل الأساسي.</a:t>
            </a:r>
            <a:endParaRPr lang="en-US" sz="2800"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sz="2800" dirty="0">
                <a:latin typeface="Arial" panose="020B0604020202020204" pitchFamily="34" charset="0"/>
                <a:cs typeface="Arial" panose="020B0604020202020204" pitchFamily="34" charset="0"/>
              </a:rPr>
              <a:t>مداخل التحليل الأساسي.</a:t>
            </a:r>
            <a:endParaRPr lang="en-US" sz="2800"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sz="2800" dirty="0">
                <a:latin typeface="Arial" panose="020B0604020202020204" pitchFamily="34" charset="0"/>
                <a:cs typeface="Arial" panose="020B0604020202020204" pitchFamily="34" charset="0"/>
              </a:rPr>
              <a:t>تحليل الظروف الاقتصادية العامة.</a:t>
            </a:r>
            <a:endParaRPr lang="en-US" sz="2800"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sz="2800" dirty="0">
                <a:latin typeface="Arial" panose="020B0604020202020204" pitchFamily="34" charset="0"/>
                <a:cs typeface="Arial" panose="020B0604020202020204" pitchFamily="34" charset="0"/>
              </a:rPr>
              <a:t>تحليل ظروف القطاع أو الصناعة.</a:t>
            </a:r>
            <a:endParaRPr lang="en-US" sz="2800"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sz="2800" dirty="0">
                <a:latin typeface="Arial" panose="020B0604020202020204" pitchFamily="34" charset="0"/>
                <a:cs typeface="Arial" panose="020B0604020202020204" pitchFamily="34" charset="0"/>
              </a:rPr>
              <a:t>تحليل ظروف المنشأة.</a:t>
            </a:r>
            <a:endParaRPr lang="en-US" sz="2800" dirty="0">
              <a:latin typeface="Arial" panose="020B0604020202020204" pitchFamily="34" charset="0"/>
              <a:cs typeface="Arial" panose="020B0604020202020204" pitchFamily="34" charset="0"/>
            </a:endParaRPr>
          </a:p>
          <a:p>
            <a:pPr>
              <a:buFont typeface="Arial" panose="020B0604020202020204" pitchFamily="34" charset="0"/>
              <a:buChar char="•"/>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2</a:t>
            </a:fld>
            <a:endParaRPr lang="ar-SA"/>
          </a:p>
        </p:txBody>
      </p:sp>
    </p:spTree>
    <p:extLst>
      <p:ext uri="{BB962C8B-B14F-4D97-AF65-F5344CB8AC3E}">
        <p14:creationId xmlns:p14="http://schemas.microsoft.com/office/powerpoint/2010/main" val="4098946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dirty="0" smtClean="0">
                <a:latin typeface="Calibri"/>
                <a:ea typeface="Calibri"/>
                <a:cs typeface="Arial"/>
              </a:rPr>
              <a:t>1/ المؤشرات </a:t>
            </a:r>
            <a:r>
              <a:rPr lang="ar-SA" sz="2400" b="1" dirty="0">
                <a:latin typeface="Calibri"/>
                <a:ea typeface="Calibri"/>
                <a:cs typeface="Arial"/>
              </a:rPr>
              <a:t>المستقبلية أو السابقة للأحداث</a:t>
            </a:r>
            <a:endParaRPr lang="ar-SA" sz="4400" b="1" dirty="0"/>
          </a:p>
        </p:txBody>
      </p:sp>
      <p:sp>
        <p:nvSpPr>
          <p:cNvPr id="3" name="Content Placeholder 2"/>
          <p:cNvSpPr>
            <a:spLocks noGrp="1"/>
          </p:cNvSpPr>
          <p:nvPr>
            <p:ph idx="1"/>
          </p:nvPr>
        </p:nvSpPr>
        <p:spPr/>
        <p:txBody>
          <a:bodyPr>
            <a:noAutofit/>
          </a:bodyPr>
          <a:lstStyle/>
          <a:p>
            <a:pPr marL="0" lvl="0" indent="0" algn="just">
              <a:buNone/>
            </a:pPr>
            <a:r>
              <a:rPr lang="ar-SA" dirty="0" smtClean="0">
                <a:latin typeface="Calibri"/>
                <a:ea typeface="Calibri"/>
                <a:cs typeface="Arial"/>
              </a:rPr>
              <a:t>هي </a:t>
            </a:r>
            <a:r>
              <a:rPr lang="ar-SA" dirty="0">
                <a:latin typeface="Calibri"/>
                <a:ea typeface="Calibri"/>
                <a:cs typeface="Arial"/>
              </a:rPr>
              <a:t>المؤشرات التي تتغير اولاً قبل </a:t>
            </a:r>
            <a:r>
              <a:rPr lang="ar-SA" dirty="0" smtClean="0">
                <a:latin typeface="Calibri"/>
                <a:ea typeface="Calibri"/>
                <a:cs typeface="Arial"/>
              </a:rPr>
              <a:t>التغير </a:t>
            </a:r>
            <a:r>
              <a:rPr lang="ar-SA" dirty="0">
                <a:latin typeface="Calibri"/>
                <a:ea typeface="Calibri"/>
                <a:cs typeface="Arial"/>
              </a:rPr>
              <a:t>الذي قد يحدث للظروف الاقتصادية </a:t>
            </a:r>
            <a:r>
              <a:rPr lang="ar-SA" dirty="0" smtClean="0">
                <a:latin typeface="Calibri"/>
                <a:ea typeface="Calibri"/>
                <a:cs typeface="Arial"/>
              </a:rPr>
              <a:t>العامة، مثل:</a:t>
            </a:r>
            <a:endParaRPr lang="en-US" dirty="0">
              <a:latin typeface="Calibri"/>
              <a:ea typeface="Calibri"/>
              <a:cs typeface="Arial"/>
            </a:endParaRPr>
          </a:p>
          <a:p>
            <a:pPr lvl="0" indent="-342900" algn="just">
              <a:buSzPts val="1400"/>
              <a:buFont typeface="Arial" panose="020B0604020202020204" pitchFamily="34" charset="0"/>
              <a:buChar char="•"/>
            </a:pPr>
            <a:r>
              <a:rPr lang="ar-SA" dirty="0">
                <a:latin typeface="Calibri"/>
                <a:ea typeface="Calibri"/>
                <a:cs typeface="Arial"/>
              </a:rPr>
              <a:t>عقود المشروعات الحكومية.</a:t>
            </a:r>
            <a:endParaRPr lang="en-US" dirty="0">
              <a:latin typeface="Calibri"/>
              <a:ea typeface="Calibri"/>
              <a:cs typeface="Arial"/>
            </a:endParaRPr>
          </a:p>
          <a:p>
            <a:pPr lvl="0" indent="-342900" algn="just">
              <a:buSzPts val="1400"/>
              <a:buFont typeface="Arial" panose="020B0604020202020204" pitchFamily="34" charset="0"/>
              <a:buChar char="•"/>
            </a:pPr>
            <a:r>
              <a:rPr lang="ar-SA" dirty="0">
                <a:latin typeface="Calibri"/>
                <a:ea typeface="Calibri"/>
                <a:cs typeface="Arial"/>
              </a:rPr>
              <a:t>عقود المشروعات الخاصة.</a:t>
            </a:r>
            <a:endParaRPr lang="en-US" dirty="0">
              <a:latin typeface="Calibri"/>
              <a:ea typeface="Calibri"/>
              <a:cs typeface="Arial"/>
            </a:endParaRPr>
          </a:p>
          <a:p>
            <a:pPr lvl="0" indent="-342900" algn="just">
              <a:buSzPts val="1400"/>
              <a:buFont typeface="Arial" panose="020B0604020202020204" pitchFamily="34" charset="0"/>
              <a:buChar char="•"/>
            </a:pPr>
            <a:r>
              <a:rPr lang="ar-SA" dirty="0">
                <a:latin typeface="Calibri"/>
                <a:ea typeface="Calibri"/>
                <a:cs typeface="Arial"/>
              </a:rPr>
              <a:t>تأسيس منشآت جديدة.</a:t>
            </a:r>
            <a:endParaRPr lang="en-US" dirty="0">
              <a:latin typeface="Calibri"/>
              <a:ea typeface="Calibri"/>
              <a:cs typeface="Arial"/>
            </a:endParaRPr>
          </a:p>
          <a:p>
            <a:pPr lvl="0" indent="-342900" algn="just">
              <a:buSzPts val="1400"/>
              <a:buFont typeface="Arial" panose="020B0604020202020204" pitchFamily="34" charset="0"/>
              <a:buChar char="•"/>
            </a:pPr>
            <a:r>
              <a:rPr lang="ar-SA" dirty="0" smtClean="0">
                <a:latin typeface="Calibri"/>
                <a:ea typeface="Calibri"/>
                <a:cs typeface="Arial"/>
              </a:rPr>
              <a:t>تصاريح البناء.</a:t>
            </a:r>
          </a:p>
          <a:p>
            <a:pPr lvl="0" indent="-342900" algn="just">
              <a:buSzPts val="1400"/>
              <a:buFont typeface="Arial" panose="020B0604020202020204" pitchFamily="34" charset="0"/>
              <a:buChar char="•"/>
            </a:pPr>
            <a:r>
              <a:rPr lang="ar-SA" sz="2400" dirty="0" smtClean="0">
                <a:latin typeface="Calibri"/>
                <a:ea typeface="Calibri"/>
                <a:cs typeface="Arial"/>
              </a:rPr>
              <a:t>الاستغناء </a:t>
            </a:r>
            <a:r>
              <a:rPr lang="ar-SA" sz="2400" dirty="0">
                <a:latin typeface="Calibri"/>
                <a:ea typeface="Calibri"/>
                <a:cs typeface="Arial"/>
              </a:rPr>
              <a:t>عن العمالة الاجنبية.</a:t>
            </a:r>
          </a:p>
        </p:txBody>
      </p:sp>
      <p:sp>
        <p:nvSpPr>
          <p:cNvPr id="4" name="Slide Number Placeholder 3"/>
          <p:cNvSpPr>
            <a:spLocks noGrp="1"/>
          </p:cNvSpPr>
          <p:nvPr>
            <p:ph type="sldNum" sz="quarter" idx="12"/>
          </p:nvPr>
        </p:nvSpPr>
        <p:spPr/>
        <p:txBody>
          <a:bodyPr/>
          <a:lstStyle/>
          <a:p>
            <a:fld id="{A453DBEC-BEAB-46A0-B575-6E3571BAC4A4}" type="slidenum">
              <a:rPr lang="ar-SA" smtClean="0"/>
              <a:t>20</a:t>
            </a:fld>
            <a:endParaRPr lang="ar-SA"/>
          </a:p>
        </p:txBody>
      </p:sp>
    </p:spTree>
    <p:extLst>
      <p:ext uri="{BB962C8B-B14F-4D97-AF65-F5344CB8AC3E}">
        <p14:creationId xmlns:p14="http://schemas.microsoft.com/office/powerpoint/2010/main" val="3226339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908720"/>
            <a:ext cx="7632848" cy="5400600"/>
          </a:xfrm>
        </p:spPr>
        <p:txBody>
          <a:bodyPr>
            <a:noAutofit/>
          </a:bodyPr>
          <a:lstStyle/>
          <a:p>
            <a:pPr marL="68580" indent="0" algn="just">
              <a:buNone/>
            </a:pPr>
            <a:r>
              <a:rPr lang="ar-SA" b="1" dirty="0" smtClean="0">
                <a:solidFill>
                  <a:schemeClr val="accent1"/>
                </a:solidFill>
                <a:latin typeface="Calibri"/>
                <a:ea typeface="Calibri"/>
                <a:cs typeface="Arial"/>
              </a:rPr>
              <a:t>2/المؤشرات المواكبة أو </a:t>
            </a:r>
            <a:r>
              <a:rPr lang="ar-SA" b="1" dirty="0">
                <a:solidFill>
                  <a:schemeClr val="accent1"/>
                </a:solidFill>
                <a:latin typeface="Calibri"/>
                <a:ea typeface="Calibri"/>
                <a:cs typeface="Arial"/>
              </a:rPr>
              <a:t>المتزامنة مع </a:t>
            </a:r>
            <a:r>
              <a:rPr lang="ar-SA" b="1" dirty="0" smtClean="0">
                <a:solidFill>
                  <a:schemeClr val="accent1"/>
                </a:solidFill>
                <a:latin typeface="Calibri"/>
                <a:ea typeface="Calibri"/>
                <a:cs typeface="Arial"/>
              </a:rPr>
              <a:t>الأحداث: </a:t>
            </a:r>
            <a:endParaRPr lang="en-US" dirty="0">
              <a:solidFill>
                <a:schemeClr val="accent1"/>
              </a:solidFill>
              <a:latin typeface="Calibri"/>
              <a:ea typeface="Calibri"/>
              <a:cs typeface="Arial"/>
            </a:endParaRPr>
          </a:p>
          <a:p>
            <a:pPr marL="68580" indent="0" algn="just">
              <a:buNone/>
            </a:pPr>
            <a:r>
              <a:rPr lang="ar-SA" dirty="0" smtClean="0">
                <a:latin typeface="Calibri"/>
                <a:ea typeface="Calibri"/>
                <a:cs typeface="Arial"/>
              </a:rPr>
              <a:t>هي المؤشرات </a:t>
            </a:r>
            <a:r>
              <a:rPr lang="ar-SA" dirty="0">
                <a:latin typeface="Calibri"/>
                <a:ea typeface="Calibri"/>
                <a:cs typeface="Arial"/>
              </a:rPr>
              <a:t>التي تتغير في </a:t>
            </a:r>
            <a:r>
              <a:rPr lang="ar-SA" dirty="0" smtClean="0">
                <a:latin typeface="Calibri"/>
                <a:ea typeface="Calibri"/>
                <a:cs typeface="Arial"/>
              </a:rPr>
              <a:t>نفس اللحظة التي يحدث فيها تغير الظروف الاقتصادية العامة، مثل:</a:t>
            </a:r>
            <a:endParaRPr lang="en-US" dirty="0">
              <a:latin typeface="Calibri"/>
              <a:ea typeface="Calibri"/>
              <a:cs typeface="Arial"/>
            </a:endParaRPr>
          </a:p>
          <a:p>
            <a:pPr lvl="1" indent="-342900" algn="just">
              <a:buSzPts val="1400"/>
              <a:buFont typeface="Arial"/>
              <a:buChar char="-"/>
            </a:pPr>
            <a:r>
              <a:rPr lang="ar-SA" dirty="0">
                <a:latin typeface="Calibri"/>
                <a:ea typeface="Calibri"/>
                <a:cs typeface="Arial"/>
              </a:rPr>
              <a:t>الانتاج الصناعي.</a:t>
            </a:r>
            <a:endParaRPr lang="en-US" dirty="0">
              <a:latin typeface="Calibri"/>
              <a:ea typeface="Calibri"/>
              <a:cs typeface="Arial"/>
            </a:endParaRPr>
          </a:p>
          <a:p>
            <a:pPr lvl="1" indent="-342900" algn="just">
              <a:buSzPts val="1400"/>
              <a:buFont typeface="Arial"/>
              <a:buChar char="-"/>
            </a:pPr>
            <a:r>
              <a:rPr lang="ar-SA" dirty="0">
                <a:latin typeface="Calibri"/>
                <a:ea typeface="Calibri"/>
                <a:cs typeface="Arial"/>
              </a:rPr>
              <a:t>المبيعات الصناعية والتجارية.</a:t>
            </a:r>
            <a:endParaRPr lang="en-US" dirty="0">
              <a:latin typeface="Calibri"/>
              <a:ea typeface="Calibri"/>
              <a:cs typeface="Arial"/>
            </a:endParaRPr>
          </a:p>
          <a:p>
            <a:pPr lvl="1" indent="-342900" algn="just">
              <a:buSzPts val="1400"/>
              <a:buFont typeface="Arial"/>
              <a:buChar char="-"/>
            </a:pPr>
            <a:r>
              <a:rPr lang="ar-SA" dirty="0" smtClean="0">
                <a:latin typeface="Calibri"/>
                <a:ea typeface="Calibri"/>
                <a:cs typeface="Arial"/>
              </a:rPr>
              <a:t>عدد </a:t>
            </a:r>
            <a:r>
              <a:rPr lang="ar-SA" dirty="0">
                <a:latin typeface="Calibri"/>
                <a:ea typeface="Calibri"/>
                <a:cs typeface="Arial"/>
              </a:rPr>
              <a:t>العاملين</a:t>
            </a:r>
            <a:r>
              <a:rPr lang="ar-SA" dirty="0" smtClean="0">
                <a:latin typeface="Calibri"/>
                <a:ea typeface="Calibri"/>
                <a:cs typeface="Arial"/>
              </a:rPr>
              <a:t>.</a:t>
            </a:r>
          </a:p>
          <a:p>
            <a:pPr marL="68580" indent="0" algn="just">
              <a:buNone/>
            </a:pPr>
            <a:r>
              <a:rPr lang="ar-SA" b="1" dirty="0" smtClean="0">
                <a:solidFill>
                  <a:schemeClr val="accent1"/>
                </a:solidFill>
                <a:latin typeface="Calibri"/>
                <a:ea typeface="Calibri"/>
                <a:cs typeface="Arial"/>
              </a:rPr>
              <a:t>3/ </a:t>
            </a:r>
            <a:r>
              <a:rPr lang="ar-SA" b="1" dirty="0">
                <a:solidFill>
                  <a:schemeClr val="accent1"/>
                </a:solidFill>
                <a:latin typeface="Calibri"/>
                <a:ea typeface="Calibri"/>
                <a:cs typeface="Arial"/>
              </a:rPr>
              <a:t>المؤشرات </a:t>
            </a:r>
            <a:r>
              <a:rPr lang="ar-SA" b="1" dirty="0" smtClean="0">
                <a:solidFill>
                  <a:schemeClr val="accent1"/>
                </a:solidFill>
                <a:latin typeface="Calibri"/>
                <a:ea typeface="Calibri"/>
                <a:cs typeface="Arial"/>
              </a:rPr>
              <a:t>التاريخية أو </a:t>
            </a:r>
            <a:r>
              <a:rPr lang="ar-SA" b="1" dirty="0">
                <a:solidFill>
                  <a:schemeClr val="accent1"/>
                </a:solidFill>
                <a:latin typeface="Calibri"/>
                <a:ea typeface="Calibri"/>
                <a:cs typeface="Arial"/>
              </a:rPr>
              <a:t>اللاحقة </a:t>
            </a:r>
            <a:r>
              <a:rPr lang="ar-SA" b="1" dirty="0" smtClean="0">
                <a:solidFill>
                  <a:schemeClr val="accent1"/>
                </a:solidFill>
                <a:latin typeface="Calibri"/>
                <a:ea typeface="Calibri"/>
                <a:cs typeface="Arial"/>
              </a:rPr>
              <a:t>للاحداث:</a:t>
            </a:r>
            <a:endParaRPr lang="en-US" dirty="0">
              <a:solidFill>
                <a:schemeClr val="accent1"/>
              </a:solidFill>
              <a:latin typeface="Calibri"/>
              <a:ea typeface="Calibri"/>
              <a:cs typeface="Arial"/>
            </a:endParaRPr>
          </a:p>
          <a:p>
            <a:pPr marL="68580" indent="0" algn="just">
              <a:buNone/>
            </a:pPr>
            <a:r>
              <a:rPr lang="ar-SA" dirty="0">
                <a:latin typeface="Calibri"/>
                <a:ea typeface="Calibri"/>
                <a:cs typeface="Arial"/>
              </a:rPr>
              <a:t>وهي المؤشرات التابعة التي تتغير تبعاً للتغير الذي يطرأ على الظروف الاقتصادية </a:t>
            </a:r>
            <a:r>
              <a:rPr lang="ar-SA" dirty="0" smtClean="0">
                <a:latin typeface="Calibri"/>
                <a:ea typeface="Calibri"/>
                <a:cs typeface="Arial"/>
              </a:rPr>
              <a:t>العامة، مثل:</a:t>
            </a:r>
            <a:endParaRPr lang="en-US" dirty="0">
              <a:latin typeface="Calibri"/>
              <a:ea typeface="Calibri"/>
              <a:cs typeface="Arial"/>
            </a:endParaRPr>
          </a:p>
          <a:p>
            <a:pPr lvl="0" indent="-342900" algn="just">
              <a:buSzPts val="1400"/>
              <a:buFont typeface="Arial"/>
              <a:buChar char="-"/>
            </a:pPr>
            <a:r>
              <a:rPr lang="ar-SA" dirty="0">
                <a:latin typeface="Calibri"/>
                <a:ea typeface="Calibri"/>
                <a:cs typeface="Arial"/>
              </a:rPr>
              <a:t>المخزن الصناعي والتجاري.</a:t>
            </a:r>
            <a:endParaRPr lang="en-US" dirty="0">
              <a:latin typeface="Calibri"/>
              <a:ea typeface="Calibri"/>
              <a:cs typeface="Arial"/>
            </a:endParaRPr>
          </a:p>
          <a:p>
            <a:pPr lvl="0" indent="-342900" algn="just">
              <a:buSzPts val="1400"/>
              <a:buFont typeface="Arial"/>
              <a:buChar char="-"/>
            </a:pPr>
            <a:r>
              <a:rPr lang="ar-SA" dirty="0">
                <a:latin typeface="Calibri"/>
                <a:ea typeface="Calibri"/>
                <a:cs typeface="Arial"/>
              </a:rPr>
              <a:t>القروض الصناعية والتجارية.</a:t>
            </a:r>
            <a:endParaRPr lang="en-US" dirty="0">
              <a:latin typeface="Calibri"/>
              <a:ea typeface="Calibri"/>
              <a:cs typeface="Arial"/>
            </a:endParaRPr>
          </a:p>
          <a:p>
            <a:pPr lvl="0" indent="-342900" algn="just">
              <a:buSzPts val="1400"/>
              <a:buFont typeface="Arial"/>
              <a:buChar char="-"/>
            </a:pPr>
            <a:r>
              <a:rPr lang="ar-SA" dirty="0" smtClean="0">
                <a:latin typeface="Calibri"/>
                <a:ea typeface="Calibri"/>
                <a:cs typeface="Arial"/>
              </a:rPr>
              <a:t>نسبة </a:t>
            </a:r>
            <a:r>
              <a:rPr lang="ar-SA" dirty="0">
                <a:latin typeface="Calibri"/>
                <a:ea typeface="Calibri"/>
                <a:cs typeface="Arial"/>
              </a:rPr>
              <a:t>متوسط اقساط القروض التي حصل عليها الافراد الى متوسط دخول هؤلاء الافراد</a:t>
            </a:r>
            <a:r>
              <a:rPr lang="ar-SA" dirty="0" smtClean="0">
                <a:latin typeface="Calibri"/>
                <a:ea typeface="Calibri"/>
                <a:cs typeface="Arial"/>
              </a:rPr>
              <a:t>.</a:t>
            </a:r>
            <a:endParaRPr lang="en-US" dirty="0">
              <a:latin typeface="Calibri"/>
              <a:ea typeface="Calibri"/>
              <a:cs typeface="Arial"/>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21</a:t>
            </a:fld>
            <a:endParaRPr lang="ar-SA"/>
          </a:p>
        </p:txBody>
      </p:sp>
    </p:spTree>
    <p:extLst>
      <p:ext uri="{BB962C8B-B14F-4D97-AF65-F5344CB8AC3E}">
        <p14:creationId xmlns:p14="http://schemas.microsoft.com/office/powerpoint/2010/main" val="102099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908720"/>
            <a:ext cx="7488832" cy="5256584"/>
          </a:xfrm>
        </p:spPr>
        <p:txBody>
          <a:bodyPr>
            <a:normAutofit lnSpcReduction="10000"/>
          </a:bodyPr>
          <a:lstStyle/>
          <a:p>
            <a:pPr algn="just">
              <a:lnSpc>
                <a:spcPct val="120000"/>
              </a:lnSpc>
              <a:buFont typeface="Wingdings" panose="05000000000000000000" pitchFamily="2" charset="2"/>
              <a:buChar char="§"/>
            </a:pPr>
            <a:r>
              <a:rPr lang="ar-SA" dirty="0" smtClean="0">
                <a:latin typeface="Calibri"/>
                <a:ea typeface="Calibri"/>
                <a:cs typeface="Arial"/>
              </a:rPr>
              <a:t>يلاحظ أن المؤشرات الاحقة للأحداث أو المتزامنة معها لا تحظى باهتمام المحللين الماليين نظرا لأن تاثيراتهم قد انعكست بالفعل في أسعار الأسهم في سوق رأس المال، أما المؤشرات المستقبلية فيكون لها تاثير على اسعار الأسهم لأنها تكشف عن تغيرات اقتصادية مستقبلية.</a:t>
            </a:r>
          </a:p>
          <a:p>
            <a:pPr algn="just">
              <a:lnSpc>
                <a:spcPct val="120000"/>
              </a:lnSpc>
              <a:buFont typeface="Wingdings" panose="05000000000000000000" pitchFamily="2" charset="2"/>
              <a:buChar char="§"/>
            </a:pPr>
            <a:r>
              <a:rPr lang="ar-SA" b="1" dirty="0" smtClean="0">
                <a:latin typeface="Calibri"/>
                <a:ea typeface="Calibri"/>
                <a:cs typeface="Arial"/>
              </a:rPr>
              <a:t>لماذا يلجأ </a:t>
            </a:r>
            <a:r>
              <a:rPr lang="ar-SA" b="1" dirty="0">
                <a:latin typeface="Calibri"/>
                <a:ea typeface="Calibri"/>
                <a:cs typeface="Arial"/>
              </a:rPr>
              <a:t>التحليل المالي إلى المؤشرات الاقتصادية للاستدلال منها على المستوى المتوقع لاسعار الاسهم </a:t>
            </a:r>
            <a:r>
              <a:rPr lang="ar-SA" b="1" dirty="0" smtClean="0">
                <a:latin typeface="Calibri"/>
                <a:ea typeface="Calibri"/>
                <a:cs typeface="Arial"/>
              </a:rPr>
              <a:t>بالرغم من </a:t>
            </a:r>
            <a:r>
              <a:rPr lang="ar-SA" b="1" dirty="0">
                <a:latin typeface="Calibri"/>
                <a:ea typeface="Calibri"/>
                <a:cs typeface="Arial"/>
              </a:rPr>
              <a:t>أن </a:t>
            </a:r>
            <a:r>
              <a:rPr lang="ar-SA" b="1" dirty="0" smtClean="0">
                <a:latin typeface="Calibri"/>
                <a:ea typeface="Calibri"/>
                <a:cs typeface="Arial"/>
              </a:rPr>
              <a:t>مؤشر أسعار الأسهم  يعتبر </a:t>
            </a:r>
            <a:r>
              <a:rPr lang="ar-SA" b="1" dirty="0">
                <a:latin typeface="Calibri"/>
                <a:ea typeface="Calibri"/>
                <a:cs typeface="Arial"/>
              </a:rPr>
              <a:t>مؤشر </a:t>
            </a:r>
            <a:r>
              <a:rPr lang="ar-SA" b="1" dirty="0" smtClean="0">
                <a:latin typeface="Calibri"/>
                <a:ea typeface="Calibri"/>
                <a:cs typeface="Arial"/>
              </a:rPr>
              <a:t>مستقبليا </a:t>
            </a:r>
            <a:r>
              <a:rPr lang="ar-SA" b="1" dirty="0">
                <a:latin typeface="Calibri"/>
                <a:ea typeface="Calibri"/>
                <a:cs typeface="Arial"/>
              </a:rPr>
              <a:t>سابقاً للاحداث ؟</a:t>
            </a:r>
            <a:endParaRPr lang="en-US" dirty="0">
              <a:latin typeface="Calibri"/>
              <a:ea typeface="Calibri"/>
              <a:cs typeface="Arial"/>
            </a:endParaRPr>
          </a:p>
          <a:p>
            <a:pPr lvl="0" indent="-342900" algn="just">
              <a:lnSpc>
                <a:spcPct val="120000"/>
              </a:lnSpc>
              <a:buFont typeface="+mj-lt"/>
              <a:buAutoNum type="arabicParenR"/>
            </a:pPr>
            <a:r>
              <a:rPr lang="ar-SA" dirty="0">
                <a:latin typeface="Calibri"/>
                <a:ea typeface="Calibri"/>
                <a:cs typeface="Arial"/>
              </a:rPr>
              <a:t>المؤشر ليس فقط مؤشراً مستقبلياً سابقاً للاحداث وإنما يعد أيضاً مؤشراً لاحقاً </a:t>
            </a:r>
            <a:r>
              <a:rPr lang="ar-SA" dirty="0" smtClean="0">
                <a:latin typeface="Calibri"/>
                <a:ea typeface="Calibri"/>
                <a:cs typeface="Arial"/>
              </a:rPr>
              <a:t>ومتزامناً </a:t>
            </a:r>
            <a:r>
              <a:rPr lang="ar-SA" dirty="0">
                <a:latin typeface="Calibri"/>
                <a:ea typeface="Calibri"/>
                <a:cs typeface="Arial"/>
              </a:rPr>
              <a:t>مع </a:t>
            </a:r>
            <a:r>
              <a:rPr lang="ar-SA" dirty="0" smtClean="0">
                <a:latin typeface="Calibri"/>
                <a:ea typeface="Calibri"/>
                <a:cs typeface="Arial"/>
              </a:rPr>
              <a:t>الاحداث</a:t>
            </a:r>
            <a:r>
              <a:rPr lang="ar-SA" dirty="0">
                <a:latin typeface="Calibri"/>
                <a:ea typeface="Calibri"/>
                <a:cs typeface="Arial"/>
              </a:rPr>
              <a:t>.</a:t>
            </a:r>
            <a:endParaRPr lang="en-US" dirty="0">
              <a:latin typeface="Calibri"/>
              <a:ea typeface="Calibri"/>
              <a:cs typeface="Arial"/>
            </a:endParaRPr>
          </a:p>
          <a:p>
            <a:pPr lvl="0" indent="-342900" algn="just">
              <a:lnSpc>
                <a:spcPct val="120000"/>
              </a:lnSpc>
              <a:buFont typeface="+mj-lt"/>
              <a:buAutoNum type="arabicParenR"/>
            </a:pPr>
            <a:r>
              <a:rPr lang="ar-SA" dirty="0">
                <a:latin typeface="Calibri"/>
                <a:ea typeface="Calibri"/>
                <a:cs typeface="Arial"/>
              </a:rPr>
              <a:t>المؤشر يكشف عن الحالة التي سيكون </a:t>
            </a:r>
            <a:r>
              <a:rPr lang="ar-SA" dirty="0" smtClean="0">
                <a:latin typeface="Calibri"/>
                <a:ea typeface="Calibri"/>
                <a:cs typeface="Arial"/>
              </a:rPr>
              <a:t>عليها </a:t>
            </a:r>
            <a:r>
              <a:rPr lang="ar-SA" dirty="0">
                <a:latin typeface="Calibri"/>
                <a:ea typeface="Calibri"/>
                <a:cs typeface="Arial"/>
              </a:rPr>
              <a:t>الاقتصاد </a:t>
            </a:r>
            <a:r>
              <a:rPr lang="ar-SA" dirty="0" smtClean="0">
                <a:latin typeface="Calibri"/>
                <a:ea typeface="Calibri"/>
                <a:cs typeface="Arial"/>
              </a:rPr>
              <a:t>الوطني بعد اربعة أشهر </a:t>
            </a:r>
            <a:r>
              <a:rPr lang="ar-SA" dirty="0">
                <a:latin typeface="Calibri"/>
                <a:ea typeface="Calibri"/>
                <a:cs typeface="Arial"/>
              </a:rPr>
              <a:t>في حين ان هنالك مؤشرات اقتصادية اخرى قد تسبق الاحداث بستة او ثمانية اشهر</a:t>
            </a:r>
            <a:r>
              <a:rPr lang="ar-SA" dirty="0" smtClean="0">
                <a:latin typeface="Calibri"/>
                <a:ea typeface="Calibri"/>
                <a:cs typeface="Arial"/>
              </a:rPr>
              <a:t>.</a:t>
            </a:r>
            <a:endParaRPr lang="en-US" dirty="0">
              <a:latin typeface="Calibri"/>
              <a:ea typeface="Calibri"/>
              <a:cs typeface="Arial"/>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22</a:t>
            </a:fld>
            <a:endParaRPr lang="ar-SA"/>
          </a:p>
        </p:txBody>
      </p:sp>
    </p:spTree>
    <p:extLst>
      <p:ext uri="{BB962C8B-B14F-4D97-AF65-F5344CB8AC3E}">
        <p14:creationId xmlns:p14="http://schemas.microsoft.com/office/powerpoint/2010/main" val="21622198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u="sng" dirty="0" smtClean="0">
                <a:latin typeface="Arial" panose="020B0604020202020204" pitchFamily="34" charset="0"/>
                <a:cs typeface="Arial" panose="020B0604020202020204" pitchFamily="34" charset="0"/>
              </a:rPr>
              <a:t>5- تحليل </a:t>
            </a:r>
            <a:r>
              <a:rPr lang="ar-SA" sz="3600" b="1" u="sng" dirty="0">
                <a:latin typeface="Arial" panose="020B0604020202020204" pitchFamily="34" charset="0"/>
                <a:cs typeface="Arial" panose="020B0604020202020204" pitchFamily="34" charset="0"/>
              </a:rPr>
              <a:t>ظروف القطاع او </a:t>
            </a:r>
            <a:r>
              <a:rPr lang="ar-SA" sz="3600" b="1" u="sng" dirty="0" smtClean="0">
                <a:latin typeface="Arial" panose="020B0604020202020204" pitchFamily="34" charset="0"/>
                <a:cs typeface="Arial" panose="020B0604020202020204" pitchFamily="34" charset="0"/>
              </a:rPr>
              <a:t>الصناعة:</a:t>
            </a:r>
            <a:endParaRPr lang="ar-SA" sz="3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68580" indent="0" algn="just">
              <a:lnSpc>
                <a:spcPct val="110000"/>
              </a:lnSpc>
              <a:buNone/>
            </a:pPr>
            <a:r>
              <a:rPr lang="ar-SA" b="1" dirty="0">
                <a:latin typeface="Calibri"/>
                <a:ea typeface="Calibri"/>
                <a:cs typeface="Arial"/>
              </a:rPr>
              <a:t>من العوامل المهمة التي تساعد على تحليل ظروف الصناعة : </a:t>
            </a:r>
            <a:endParaRPr lang="en-US" dirty="0">
              <a:latin typeface="Calibri"/>
              <a:ea typeface="Calibri"/>
              <a:cs typeface="Arial"/>
            </a:endParaRPr>
          </a:p>
          <a:p>
            <a:pPr marL="457200" indent="-457200" algn="just">
              <a:lnSpc>
                <a:spcPct val="110000"/>
              </a:lnSpc>
              <a:buFont typeface="+mj-lt"/>
              <a:buAutoNum type="arabicPeriod"/>
            </a:pPr>
            <a:r>
              <a:rPr lang="ar-SA" dirty="0">
                <a:latin typeface="Calibri"/>
                <a:ea typeface="Calibri"/>
                <a:cs typeface="Arial"/>
              </a:rPr>
              <a:t>الموقع التصنيفي للصناعة.</a:t>
            </a:r>
            <a:endParaRPr lang="en-US" dirty="0">
              <a:latin typeface="Calibri"/>
              <a:ea typeface="Calibri"/>
              <a:cs typeface="Arial"/>
            </a:endParaRPr>
          </a:p>
          <a:p>
            <a:pPr marL="457200" indent="-457200" algn="just">
              <a:lnSpc>
                <a:spcPct val="110000"/>
              </a:lnSpc>
              <a:buFont typeface="+mj-lt"/>
              <a:buAutoNum type="arabicPeriod"/>
            </a:pPr>
            <a:r>
              <a:rPr lang="ar-SA" dirty="0">
                <a:latin typeface="Calibri"/>
                <a:ea typeface="Calibri"/>
                <a:cs typeface="Arial"/>
              </a:rPr>
              <a:t>دورة حياة الصناعة.</a:t>
            </a:r>
            <a:endParaRPr lang="en-US" dirty="0">
              <a:latin typeface="Calibri"/>
              <a:ea typeface="Calibri"/>
              <a:cs typeface="Arial"/>
            </a:endParaRPr>
          </a:p>
          <a:p>
            <a:pPr marL="457200" indent="-457200" algn="just">
              <a:lnSpc>
                <a:spcPct val="110000"/>
              </a:lnSpc>
              <a:buFont typeface="+mj-lt"/>
              <a:buAutoNum type="arabicPeriod"/>
            </a:pPr>
            <a:r>
              <a:rPr lang="ar-SA" dirty="0">
                <a:latin typeface="Calibri"/>
                <a:ea typeface="Calibri"/>
                <a:cs typeface="Arial"/>
              </a:rPr>
              <a:t>الخصائص المميزة للصناعة.</a:t>
            </a:r>
            <a:endParaRPr lang="en-US" dirty="0">
              <a:latin typeface="Calibri"/>
              <a:ea typeface="Calibri"/>
              <a:cs typeface="Arial"/>
            </a:endParaRPr>
          </a:p>
          <a:p>
            <a:pPr marL="457200" indent="-457200" algn="just">
              <a:lnSpc>
                <a:spcPct val="110000"/>
              </a:lnSpc>
              <a:buFont typeface="+mj-lt"/>
              <a:buAutoNum type="arabicPeriod"/>
            </a:pPr>
            <a:r>
              <a:rPr lang="ar-SA" dirty="0">
                <a:latin typeface="Calibri"/>
                <a:ea typeface="Calibri"/>
                <a:cs typeface="Arial"/>
              </a:rPr>
              <a:t>المنافسة الحالية.</a:t>
            </a:r>
            <a:endParaRPr lang="en-US" dirty="0">
              <a:latin typeface="Calibri"/>
              <a:ea typeface="Calibri"/>
              <a:cs typeface="Arial"/>
            </a:endParaRPr>
          </a:p>
          <a:p>
            <a:pPr marL="457200" indent="-457200" algn="just">
              <a:lnSpc>
                <a:spcPct val="110000"/>
              </a:lnSpc>
              <a:buFont typeface="+mj-lt"/>
              <a:buAutoNum type="arabicPeriod"/>
            </a:pPr>
            <a:r>
              <a:rPr lang="ar-SA" dirty="0">
                <a:latin typeface="Calibri"/>
                <a:ea typeface="Calibri"/>
                <a:cs typeface="Arial"/>
              </a:rPr>
              <a:t>الاعتبارات المتعلقة بالنمو والتدفقات النقدية والمخاطر داخل الصناعة.</a:t>
            </a:r>
            <a:endParaRPr lang="en-US" dirty="0">
              <a:effectLst/>
              <a:latin typeface="Calibri"/>
              <a:ea typeface="Calibri"/>
              <a:cs typeface="Arial"/>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23</a:t>
            </a:fld>
            <a:endParaRPr lang="ar-SA"/>
          </a:p>
        </p:txBody>
      </p:sp>
    </p:spTree>
    <p:extLst>
      <p:ext uri="{BB962C8B-B14F-4D97-AF65-F5344CB8AC3E}">
        <p14:creationId xmlns:p14="http://schemas.microsoft.com/office/powerpoint/2010/main" val="1883858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052736"/>
            <a:ext cx="7024744" cy="601136"/>
          </a:xfrm>
        </p:spPr>
        <p:txBody>
          <a:bodyPr>
            <a:normAutofit/>
          </a:bodyPr>
          <a:lstStyle/>
          <a:p>
            <a:pPr lvl="0" algn="r"/>
            <a:r>
              <a:rPr lang="ar-SA" sz="2800" b="1" u="sng" dirty="0" smtClean="0">
                <a:latin typeface="Calibri"/>
                <a:ea typeface="Calibri"/>
                <a:cs typeface="Arial"/>
              </a:rPr>
              <a:t>5-1 الموقع التصنيفي للصناعة: </a:t>
            </a:r>
            <a:endParaRPr lang="ar-SA" sz="2800" b="1" u="sng" dirty="0"/>
          </a:p>
        </p:txBody>
      </p:sp>
      <p:sp>
        <p:nvSpPr>
          <p:cNvPr id="3" name="Content Placeholder 2"/>
          <p:cNvSpPr>
            <a:spLocks noGrp="1"/>
          </p:cNvSpPr>
          <p:nvPr>
            <p:ph idx="1"/>
          </p:nvPr>
        </p:nvSpPr>
        <p:spPr>
          <a:xfrm>
            <a:off x="899592" y="1772816"/>
            <a:ext cx="7488832" cy="4464496"/>
          </a:xfrm>
        </p:spPr>
        <p:txBody>
          <a:bodyPr>
            <a:noAutofit/>
          </a:bodyPr>
          <a:lstStyle/>
          <a:p>
            <a:pPr marL="68580" indent="0" algn="justLow">
              <a:buNone/>
            </a:pPr>
            <a:r>
              <a:rPr lang="ar-SA" dirty="0">
                <a:latin typeface="Calibri"/>
                <a:ea typeface="Calibri"/>
                <a:cs typeface="Arial"/>
              </a:rPr>
              <a:t>يمكن تصنيف الصناعات الى اربعة قطاعات هي: </a:t>
            </a:r>
            <a:endParaRPr lang="en-US" dirty="0">
              <a:latin typeface="Calibri"/>
              <a:ea typeface="Calibri"/>
              <a:cs typeface="Arial"/>
            </a:endParaRPr>
          </a:p>
          <a:p>
            <a:pPr indent="-342900" algn="justLow">
              <a:buFont typeface="+mj-lt"/>
              <a:buAutoNum type="arabicPeriod"/>
            </a:pPr>
            <a:r>
              <a:rPr lang="ar-SA" dirty="0">
                <a:latin typeface="Calibri"/>
                <a:ea typeface="Calibri"/>
                <a:cs typeface="Arial"/>
              </a:rPr>
              <a:t>صناعات متجهة النمو	 الصناعات التي تنمو بمعدل نمو </a:t>
            </a:r>
            <a:r>
              <a:rPr lang="ar-SA" u="sng" dirty="0">
                <a:latin typeface="Calibri"/>
                <a:ea typeface="Calibri"/>
                <a:cs typeface="Arial"/>
              </a:rPr>
              <a:t>يفوق</a:t>
            </a:r>
            <a:r>
              <a:rPr lang="ar-SA" dirty="0">
                <a:latin typeface="Calibri"/>
                <a:ea typeface="Calibri"/>
                <a:cs typeface="Arial"/>
              </a:rPr>
              <a:t> معدل نمو الاقتصاد القومي.</a:t>
            </a:r>
            <a:endParaRPr lang="en-US" dirty="0">
              <a:latin typeface="Calibri"/>
              <a:ea typeface="Calibri"/>
              <a:cs typeface="Arial"/>
            </a:endParaRPr>
          </a:p>
          <a:p>
            <a:pPr indent="-342900" algn="justLow">
              <a:buFont typeface="+mj-lt"/>
              <a:buAutoNum type="arabicPeriod"/>
            </a:pPr>
            <a:r>
              <a:rPr lang="ar-SA" dirty="0">
                <a:latin typeface="Calibri"/>
                <a:ea typeface="Calibri"/>
                <a:cs typeface="Arial"/>
              </a:rPr>
              <a:t>صناعات مرتبطة بالدورات الاقتصادية 	الصناعات التي ترتبط بالظروف الاقتصادية ارتباطاً وثيقاً </a:t>
            </a:r>
            <a:r>
              <a:rPr lang="ar-SA" dirty="0" smtClean="0">
                <a:latin typeface="Calibri"/>
                <a:ea typeface="Calibri"/>
                <a:cs typeface="Arial"/>
              </a:rPr>
              <a:t>فتنمو </a:t>
            </a:r>
            <a:r>
              <a:rPr lang="ar-SA" dirty="0">
                <a:latin typeface="Calibri"/>
                <a:ea typeface="Calibri"/>
                <a:cs typeface="Arial"/>
              </a:rPr>
              <a:t>مع الرواج الاقتصادي وتنخفض مع الكساد الاقتصادي.</a:t>
            </a:r>
            <a:endParaRPr lang="en-US" dirty="0">
              <a:latin typeface="Calibri"/>
              <a:ea typeface="Calibri"/>
              <a:cs typeface="Arial"/>
            </a:endParaRPr>
          </a:p>
          <a:p>
            <a:pPr indent="-342900" algn="justLow">
              <a:buFont typeface="+mj-lt"/>
              <a:buAutoNum type="arabicPeriod"/>
            </a:pPr>
            <a:r>
              <a:rPr lang="ar-SA" dirty="0">
                <a:latin typeface="Calibri"/>
                <a:ea typeface="Calibri"/>
                <a:cs typeface="Arial"/>
              </a:rPr>
              <a:t>صناعات </a:t>
            </a:r>
            <a:r>
              <a:rPr lang="ar-SA" dirty="0" smtClean="0">
                <a:latin typeface="Calibri"/>
                <a:ea typeface="Calibri"/>
                <a:cs typeface="Arial"/>
              </a:rPr>
              <a:t>دفاعية      الصناعات </a:t>
            </a:r>
            <a:r>
              <a:rPr lang="ar-SA" dirty="0">
                <a:latin typeface="Calibri"/>
                <a:ea typeface="Calibri"/>
                <a:cs typeface="Arial"/>
              </a:rPr>
              <a:t>التي </a:t>
            </a:r>
            <a:r>
              <a:rPr lang="ar-SA" dirty="0" smtClean="0">
                <a:latin typeface="Calibri"/>
                <a:ea typeface="Calibri"/>
                <a:cs typeface="Arial"/>
              </a:rPr>
              <a:t>تزدهر </a:t>
            </a:r>
            <a:r>
              <a:rPr lang="ar-SA" dirty="0">
                <a:latin typeface="Calibri"/>
                <a:ea typeface="Calibri"/>
                <a:cs typeface="Arial"/>
              </a:rPr>
              <a:t>مع  الرواج </a:t>
            </a:r>
            <a:r>
              <a:rPr lang="ar-SA" dirty="0" smtClean="0">
                <a:latin typeface="Calibri"/>
                <a:ea typeface="Calibri"/>
                <a:cs typeface="Arial"/>
              </a:rPr>
              <a:t>الاقتصادي، </a:t>
            </a:r>
            <a:r>
              <a:rPr lang="ar-SA" dirty="0">
                <a:latin typeface="Calibri"/>
                <a:ea typeface="Calibri"/>
                <a:cs typeface="Arial"/>
              </a:rPr>
              <a:t>اما في حالات الكساد الاقتصادي </a:t>
            </a:r>
            <a:r>
              <a:rPr lang="ar-SA" dirty="0" smtClean="0">
                <a:latin typeface="Calibri"/>
                <a:ea typeface="Calibri"/>
                <a:cs typeface="Arial"/>
              </a:rPr>
              <a:t>فانها تنكمش </a:t>
            </a:r>
            <a:r>
              <a:rPr lang="ar-SA" u="sng" dirty="0">
                <a:latin typeface="Calibri"/>
                <a:ea typeface="Calibri"/>
                <a:cs typeface="Arial"/>
              </a:rPr>
              <a:t>بمعدل اقل </a:t>
            </a:r>
            <a:r>
              <a:rPr lang="ar-SA" dirty="0">
                <a:latin typeface="Calibri"/>
                <a:ea typeface="Calibri"/>
                <a:cs typeface="Arial"/>
              </a:rPr>
              <a:t>من معدل انعكاس الاقتصاد القومي.</a:t>
            </a:r>
            <a:endParaRPr lang="en-US" dirty="0">
              <a:latin typeface="Calibri"/>
              <a:ea typeface="Calibri"/>
              <a:cs typeface="Arial"/>
            </a:endParaRPr>
          </a:p>
          <a:p>
            <a:pPr indent="-342900" algn="justLow">
              <a:buFont typeface="+mj-lt"/>
              <a:buAutoNum type="arabicPeriod"/>
            </a:pPr>
            <a:r>
              <a:rPr lang="ar-SA" dirty="0">
                <a:latin typeface="Calibri"/>
                <a:ea typeface="Calibri"/>
                <a:cs typeface="Arial"/>
              </a:rPr>
              <a:t>صناعات </a:t>
            </a:r>
            <a:r>
              <a:rPr lang="ar-SA" dirty="0" smtClean="0">
                <a:latin typeface="Calibri"/>
                <a:ea typeface="Calibri"/>
                <a:cs typeface="Arial"/>
              </a:rPr>
              <a:t>متدهورة</a:t>
            </a:r>
            <a:r>
              <a:rPr lang="ar-SA" dirty="0">
                <a:latin typeface="Calibri"/>
                <a:ea typeface="Calibri"/>
                <a:cs typeface="Arial"/>
              </a:rPr>
              <a:t> </a:t>
            </a:r>
            <a:r>
              <a:rPr lang="ar-SA" dirty="0" smtClean="0">
                <a:latin typeface="Calibri"/>
                <a:ea typeface="Calibri"/>
                <a:cs typeface="Arial"/>
              </a:rPr>
              <a:t>     الصناعات </a:t>
            </a:r>
            <a:r>
              <a:rPr lang="ar-SA" dirty="0">
                <a:latin typeface="Calibri"/>
                <a:ea typeface="Calibri"/>
                <a:cs typeface="Arial"/>
              </a:rPr>
              <a:t>التي تمر بمرحلة التدهور </a:t>
            </a:r>
            <a:r>
              <a:rPr lang="ar-SA" dirty="0" smtClean="0">
                <a:latin typeface="Calibri"/>
                <a:ea typeface="Calibri"/>
                <a:cs typeface="Arial"/>
              </a:rPr>
              <a:t>والافول </a:t>
            </a:r>
            <a:r>
              <a:rPr lang="ar-SA" dirty="0">
                <a:latin typeface="Calibri"/>
                <a:ea typeface="Calibri"/>
                <a:cs typeface="Arial"/>
              </a:rPr>
              <a:t>لكن في حالة النمو يكون معدل نموها اقل من معدل نمو الاقتصادي القومي.</a:t>
            </a:r>
            <a:endParaRPr lang="en-US" dirty="0">
              <a:latin typeface="Calibri"/>
              <a:ea typeface="Calibri"/>
              <a:cs typeface="Arial"/>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24</a:t>
            </a:fld>
            <a:endParaRPr lang="ar-SA"/>
          </a:p>
        </p:txBody>
      </p:sp>
      <p:cxnSp>
        <p:nvCxnSpPr>
          <p:cNvPr id="6" name="Straight Arrow Connector 5"/>
          <p:cNvCxnSpPr/>
          <p:nvPr/>
        </p:nvCxnSpPr>
        <p:spPr>
          <a:xfrm flipH="1">
            <a:off x="5508104" y="2492896"/>
            <a:ext cx="36004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779912" y="3284984"/>
            <a:ext cx="36004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940152" y="4437112"/>
            <a:ext cx="36004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724128" y="5589240"/>
            <a:ext cx="36004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0643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980728"/>
            <a:ext cx="7024744" cy="601136"/>
          </a:xfrm>
        </p:spPr>
        <p:txBody>
          <a:bodyPr>
            <a:normAutofit/>
          </a:bodyPr>
          <a:lstStyle/>
          <a:p>
            <a:pPr algn="r"/>
            <a:r>
              <a:rPr lang="ar-SA" sz="2800" b="1" u="sng" dirty="0" smtClean="0">
                <a:latin typeface="Arial" panose="020B0604020202020204" pitchFamily="34" charset="0"/>
                <a:cs typeface="Arial" panose="020B0604020202020204" pitchFamily="34" charset="0"/>
              </a:rPr>
              <a:t>5-2 </a:t>
            </a:r>
            <a:r>
              <a:rPr lang="ar-SA" sz="2800" b="1" u="sng" dirty="0">
                <a:latin typeface="Arial" panose="020B0604020202020204" pitchFamily="34" charset="0"/>
                <a:cs typeface="Arial" panose="020B0604020202020204" pitchFamily="34" charset="0"/>
              </a:rPr>
              <a:t>دورة حياة </a:t>
            </a:r>
            <a:r>
              <a:rPr lang="ar-SA" sz="2800" b="1" u="sng" dirty="0" smtClean="0">
                <a:latin typeface="Arial" panose="020B0604020202020204" pitchFamily="34" charset="0"/>
                <a:cs typeface="Arial" panose="020B0604020202020204" pitchFamily="34" charset="0"/>
              </a:rPr>
              <a:t>الصناعة:</a:t>
            </a:r>
            <a:endParaRPr lang="ar-SA"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3568" y="1556792"/>
            <a:ext cx="7776864" cy="4514183"/>
          </a:xfrm>
        </p:spPr>
        <p:txBody>
          <a:bodyPr>
            <a:normAutofit/>
          </a:bodyPr>
          <a:lstStyle/>
          <a:p>
            <a:pPr marL="68580" indent="0" algn="just">
              <a:buNone/>
            </a:pPr>
            <a:r>
              <a:rPr lang="ar-SA" dirty="0">
                <a:latin typeface="Calibri"/>
                <a:ea typeface="Calibri"/>
                <a:cs typeface="Arial"/>
              </a:rPr>
              <a:t>هنالك اربع مراحل تمر بها دورة حياة الصناعة هي مرحلة الظهور ثم مرحلة النمو السريع ومرحلة النضوج واخيرا مرحلة الهبوط</a:t>
            </a:r>
            <a:r>
              <a:rPr lang="ar-SA" dirty="0" smtClean="0">
                <a:latin typeface="Calibri"/>
                <a:ea typeface="Calibri"/>
                <a:cs typeface="Arial"/>
              </a:rPr>
              <a:t>.</a:t>
            </a:r>
          </a:p>
          <a:p>
            <a:pPr marL="68580" indent="0" algn="just">
              <a:buNone/>
            </a:pPr>
            <a:r>
              <a:rPr lang="ar-SA" dirty="0" smtClean="0">
                <a:latin typeface="Calibri"/>
                <a:ea typeface="Calibri"/>
                <a:cs typeface="Arial"/>
              </a:rPr>
              <a:t>لايشترط أن تمر جميع الصناعات بتلك الأربع مراحل لكن معرفة هذه النظرية يساعد على تحليل الصناعة</a:t>
            </a:r>
          </a:p>
          <a:p>
            <a:pPr marL="68580" indent="0" algn="just">
              <a:buNone/>
            </a:pPr>
            <a:r>
              <a:rPr lang="ar-SA" dirty="0" smtClean="0">
                <a:latin typeface="Calibri"/>
                <a:ea typeface="Calibri"/>
                <a:cs typeface="Arial"/>
              </a:rPr>
              <a:t>مرحلة الظهور	 نمو سريع للمبيعات، لكن يصاحبها تكاليف عالية في مجال الأبحاث والتسويق والتطويروالإعلان.</a:t>
            </a:r>
          </a:p>
          <a:p>
            <a:pPr marL="68580" indent="0" algn="just">
              <a:buNone/>
            </a:pPr>
            <a:r>
              <a:rPr lang="ar-SA" dirty="0" smtClean="0">
                <a:latin typeface="Calibri"/>
                <a:ea typeface="Calibri"/>
                <a:cs typeface="Arial"/>
              </a:rPr>
              <a:t>مرحلة النمو     نمو </a:t>
            </a:r>
            <a:r>
              <a:rPr lang="ar-SA" dirty="0">
                <a:latin typeface="Calibri"/>
                <a:ea typeface="Calibri"/>
                <a:cs typeface="Arial"/>
              </a:rPr>
              <a:t>سريع </a:t>
            </a:r>
            <a:r>
              <a:rPr lang="ar-SA" dirty="0" smtClean="0">
                <a:latin typeface="Calibri"/>
                <a:ea typeface="Calibri"/>
                <a:cs typeface="Arial"/>
              </a:rPr>
              <a:t>للمبيعات، تكاليف الأبحاث والتطوير تصبح أقل.</a:t>
            </a:r>
          </a:p>
          <a:p>
            <a:pPr marL="68580" indent="0" algn="just">
              <a:buNone/>
            </a:pPr>
            <a:r>
              <a:rPr lang="ar-SA" dirty="0" smtClean="0">
                <a:latin typeface="Calibri"/>
                <a:ea typeface="Calibri"/>
                <a:cs typeface="Arial"/>
              </a:rPr>
              <a:t>مرحلة النضوج    تبقى المبيعات مستقرة، تكاليف الإنتاج تصبح مثالية وتكاليف الأبحاث والتطوير تصبح أقل ويتم التركيز على تخفيض تكاليف المنتج.</a:t>
            </a:r>
          </a:p>
          <a:p>
            <a:pPr marL="68580" indent="0" algn="just">
              <a:buNone/>
            </a:pPr>
            <a:r>
              <a:rPr lang="ar-SA" dirty="0" smtClean="0">
                <a:latin typeface="Calibri"/>
                <a:ea typeface="Calibri"/>
                <a:cs typeface="Arial"/>
              </a:rPr>
              <a:t>مرحلة الهبوط   تنخفض المبيعات، وتنخفض تكاليف الانتاج والأبحاث والتطوير</a:t>
            </a:r>
            <a:endParaRPr lang="en-US" dirty="0">
              <a:latin typeface="Calibri"/>
              <a:ea typeface="Calibri"/>
              <a:cs typeface="Arial"/>
            </a:endParaRPr>
          </a:p>
          <a:p>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25</a:t>
            </a:fld>
            <a:endParaRPr lang="ar-SA"/>
          </a:p>
        </p:txBody>
      </p:sp>
      <p:cxnSp>
        <p:nvCxnSpPr>
          <p:cNvPr id="6" name="Straight Arrow Connector 5"/>
          <p:cNvCxnSpPr/>
          <p:nvPr/>
        </p:nvCxnSpPr>
        <p:spPr>
          <a:xfrm flipH="1">
            <a:off x="6516216" y="3429000"/>
            <a:ext cx="36004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6785737" y="4221088"/>
            <a:ext cx="36004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6501250" y="4725144"/>
            <a:ext cx="284487"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416259" y="5517232"/>
            <a:ext cx="39600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2070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17160"/>
          </a:xfrm>
        </p:spPr>
        <p:txBody>
          <a:bodyPr>
            <a:normAutofit/>
          </a:bodyPr>
          <a:lstStyle/>
          <a:p>
            <a:pPr algn="r"/>
            <a:r>
              <a:rPr lang="ar-SA" sz="2800" b="1" u="sng" dirty="0" smtClean="0">
                <a:latin typeface="Calibri"/>
                <a:ea typeface="Calibri"/>
                <a:cs typeface="Arial"/>
              </a:rPr>
              <a:t>5-3 </a:t>
            </a:r>
            <a:r>
              <a:rPr lang="ar-SA" sz="2800" b="1" u="sng" dirty="0">
                <a:latin typeface="Calibri"/>
                <a:ea typeface="Calibri"/>
                <a:cs typeface="Arial"/>
              </a:rPr>
              <a:t>الخصائص المميزة للصناعة : </a:t>
            </a:r>
            <a:endParaRPr lang="ar-SA" sz="2800" u="sng" dirty="0"/>
          </a:p>
        </p:txBody>
      </p:sp>
      <p:sp>
        <p:nvSpPr>
          <p:cNvPr id="3" name="Content Placeholder 2"/>
          <p:cNvSpPr>
            <a:spLocks noGrp="1"/>
          </p:cNvSpPr>
          <p:nvPr>
            <p:ph idx="1"/>
          </p:nvPr>
        </p:nvSpPr>
        <p:spPr>
          <a:xfrm>
            <a:off x="1043608" y="2060848"/>
            <a:ext cx="6777317" cy="3508977"/>
          </a:xfrm>
        </p:spPr>
        <p:txBody>
          <a:bodyPr>
            <a:normAutofit lnSpcReduction="10000"/>
          </a:bodyPr>
          <a:lstStyle/>
          <a:p>
            <a:pPr marL="0" lvl="0" indent="0" algn="just">
              <a:lnSpc>
                <a:spcPct val="120000"/>
              </a:lnSpc>
              <a:buNone/>
            </a:pPr>
            <a:r>
              <a:rPr lang="ar-SA" dirty="0" smtClean="0">
                <a:latin typeface="Calibri"/>
                <a:ea typeface="Calibri"/>
                <a:cs typeface="Arial"/>
              </a:rPr>
              <a:t>1- التطور </a:t>
            </a:r>
            <a:r>
              <a:rPr lang="ar-SA" dirty="0">
                <a:latin typeface="Calibri"/>
                <a:ea typeface="Calibri"/>
                <a:cs typeface="Arial"/>
              </a:rPr>
              <a:t>التاريخي للصناعة </a:t>
            </a:r>
            <a:r>
              <a:rPr lang="ar-SA" dirty="0" smtClean="0">
                <a:latin typeface="Calibri"/>
                <a:ea typeface="Calibri"/>
                <a:cs typeface="Arial"/>
              </a:rPr>
              <a:t>من حيث </a:t>
            </a:r>
          </a:p>
          <a:p>
            <a:pPr lvl="2" indent="-342900">
              <a:lnSpc>
                <a:spcPct val="120000"/>
              </a:lnSpc>
              <a:buFont typeface="Arial" panose="020B0604020202020204" pitchFamily="34" charset="0"/>
              <a:buChar char="•"/>
            </a:pPr>
            <a:r>
              <a:rPr lang="ar-SA" sz="2400" dirty="0">
                <a:latin typeface="Calibri"/>
                <a:ea typeface="Calibri"/>
                <a:cs typeface="Arial"/>
              </a:rPr>
              <a:t>متوسط حجم </a:t>
            </a:r>
            <a:r>
              <a:rPr lang="ar-SA" sz="2400" dirty="0" smtClean="0">
                <a:latin typeface="Calibri"/>
                <a:ea typeface="Calibri"/>
                <a:cs typeface="Arial"/>
              </a:rPr>
              <a:t>المبيعات.</a:t>
            </a:r>
          </a:p>
          <a:p>
            <a:pPr lvl="2" indent="-342900">
              <a:lnSpc>
                <a:spcPct val="120000"/>
              </a:lnSpc>
              <a:buFont typeface="Arial" panose="020B0604020202020204" pitchFamily="34" charset="0"/>
              <a:buChar char="•"/>
            </a:pPr>
            <a:r>
              <a:rPr lang="ar-SA" sz="2400" dirty="0" smtClean="0">
                <a:latin typeface="Calibri"/>
                <a:ea typeface="Calibri"/>
                <a:cs typeface="Arial"/>
              </a:rPr>
              <a:t>متوسط </a:t>
            </a:r>
            <a:r>
              <a:rPr lang="ar-SA" sz="2400" dirty="0">
                <a:latin typeface="Calibri"/>
                <a:ea typeface="Calibri"/>
                <a:cs typeface="Arial"/>
              </a:rPr>
              <a:t>الارباح الناتجة عن الصناعة.</a:t>
            </a:r>
            <a:endParaRPr lang="en-US" sz="2400" dirty="0">
              <a:latin typeface="Calibri"/>
              <a:ea typeface="Calibri"/>
              <a:cs typeface="Arial"/>
            </a:endParaRPr>
          </a:p>
          <a:p>
            <a:pPr marL="0" lvl="0" indent="0" algn="just">
              <a:lnSpc>
                <a:spcPct val="120000"/>
              </a:lnSpc>
              <a:buNone/>
            </a:pPr>
            <a:r>
              <a:rPr lang="ar-SA" dirty="0" smtClean="0">
                <a:latin typeface="Calibri"/>
                <a:ea typeface="Calibri"/>
                <a:cs typeface="Arial"/>
              </a:rPr>
              <a:t>2- حجم </a:t>
            </a:r>
            <a:r>
              <a:rPr lang="ar-SA" dirty="0">
                <a:latin typeface="Calibri"/>
                <a:ea typeface="Calibri"/>
                <a:cs typeface="Arial"/>
              </a:rPr>
              <a:t>العرض والطلب داخل </a:t>
            </a:r>
            <a:r>
              <a:rPr lang="ar-SA" dirty="0" smtClean="0">
                <a:latin typeface="Calibri"/>
                <a:ea typeface="Calibri"/>
                <a:cs typeface="Arial"/>
              </a:rPr>
              <a:t>الصناعة من حيث </a:t>
            </a:r>
          </a:p>
          <a:p>
            <a:pPr lvl="2" indent="-342900" algn="just">
              <a:lnSpc>
                <a:spcPct val="120000"/>
              </a:lnSpc>
              <a:buFont typeface="Arial" panose="020B0604020202020204" pitchFamily="34" charset="0"/>
              <a:buChar char="•"/>
            </a:pPr>
            <a:r>
              <a:rPr lang="ar-SA" sz="2400" dirty="0" smtClean="0">
                <a:latin typeface="Calibri"/>
                <a:ea typeface="Calibri"/>
                <a:cs typeface="Arial"/>
              </a:rPr>
              <a:t>دراسة </a:t>
            </a:r>
            <a:r>
              <a:rPr lang="ar-SA" sz="2400" dirty="0">
                <a:latin typeface="Calibri"/>
                <a:ea typeface="Calibri"/>
                <a:cs typeface="Arial"/>
              </a:rPr>
              <a:t>الطاقة الانتاجية المتاحة والمستغلة داخل </a:t>
            </a:r>
            <a:r>
              <a:rPr lang="ar-SA" sz="2400" dirty="0" smtClean="0">
                <a:latin typeface="Calibri"/>
                <a:ea typeface="Calibri"/>
                <a:cs typeface="Arial"/>
              </a:rPr>
              <a:t>الصناعة.</a:t>
            </a:r>
          </a:p>
          <a:p>
            <a:pPr lvl="2" indent="-342900" algn="just">
              <a:lnSpc>
                <a:spcPct val="120000"/>
              </a:lnSpc>
              <a:buFont typeface="Arial" panose="020B0604020202020204" pitchFamily="34" charset="0"/>
              <a:buChar char="•"/>
            </a:pPr>
            <a:r>
              <a:rPr lang="ar-SA" sz="2400" dirty="0">
                <a:latin typeface="Calibri"/>
                <a:ea typeface="Calibri"/>
                <a:cs typeface="Arial"/>
              </a:rPr>
              <a:t>حجم الطلب على المنتجات المختلفة داخل الصناعة</a:t>
            </a:r>
            <a:r>
              <a:rPr lang="ar-SA" sz="2400" dirty="0" smtClean="0">
                <a:latin typeface="Calibri"/>
                <a:ea typeface="Calibri"/>
                <a:cs typeface="Arial"/>
              </a:rPr>
              <a:t>.</a:t>
            </a:r>
          </a:p>
          <a:p>
            <a:pPr lvl="2" indent="-342900" algn="just">
              <a:lnSpc>
                <a:spcPct val="120000"/>
              </a:lnSpc>
              <a:buFont typeface="Arial" panose="020B0604020202020204" pitchFamily="34" charset="0"/>
              <a:buChar char="•"/>
            </a:pPr>
            <a:r>
              <a:rPr lang="ar-SA" sz="2400" dirty="0" smtClean="0">
                <a:latin typeface="Calibri"/>
                <a:ea typeface="Calibri"/>
                <a:cs typeface="Arial"/>
              </a:rPr>
              <a:t>حجم المخزون ومدى تراكمه.</a:t>
            </a:r>
          </a:p>
          <a:p>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26</a:t>
            </a:fld>
            <a:endParaRPr lang="ar-SA"/>
          </a:p>
        </p:txBody>
      </p:sp>
    </p:spTree>
    <p:extLst>
      <p:ext uri="{BB962C8B-B14F-4D97-AF65-F5344CB8AC3E}">
        <p14:creationId xmlns:p14="http://schemas.microsoft.com/office/powerpoint/2010/main" val="24740959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5" y="1700808"/>
            <a:ext cx="6984777" cy="3528392"/>
          </a:xfrm>
        </p:spPr>
        <p:txBody>
          <a:bodyPr>
            <a:normAutofit/>
          </a:bodyPr>
          <a:lstStyle/>
          <a:p>
            <a:pPr marL="0" lvl="0" indent="0" algn="just">
              <a:lnSpc>
                <a:spcPct val="110000"/>
              </a:lnSpc>
              <a:buNone/>
            </a:pPr>
            <a:r>
              <a:rPr lang="ar-SA" dirty="0" smtClean="0">
                <a:latin typeface="Calibri"/>
                <a:ea typeface="Calibri"/>
                <a:cs typeface="Arial"/>
              </a:rPr>
              <a:t>3- مستوى </a:t>
            </a:r>
            <a:r>
              <a:rPr lang="ar-SA" dirty="0">
                <a:latin typeface="Calibri"/>
                <a:ea typeface="Calibri"/>
                <a:cs typeface="Arial"/>
              </a:rPr>
              <a:t>التقنية داخل </a:t>
            </a:r>
            <a:r>
              <a:rPr lang="ar-SA" dirty="0" smtClean="0">
                <a:latin typeface="Calibri"/>
                <a:ea typeface="Calibri"/>
                <a:cs typeface="Arial"/>
              </a:rPr>
              <a:t>الصناعة</a:t>
            </a:r>
          </a:p>
          <a:p>
            <a:pPr lvl="0" indent="-342900" algn="just">
              <a:lnSpc>
                <a:spcPct val="110000"/>
              </a:lnSpc>
              <a:buFont typeface="Arial" panose="020B0604020202020204" pitchFamily="34" charset="0"/>
              <a:buChar char="•"/>
            </a:pPr>
            <a:r>
              <a:rPr lang="ar-SA" dirty="0" smtClean="0">
                <a:latin typeface="Calibri"/>
                <a:ea typeface="Calibri"/>
                <a:cs typeface="Arial"/>
              </a:rPr>
              <a:t>هل </a:t>
            </a:r>
            <a:r>
              <a:rPr lang="ar-SA" dirty="0">
                <a:latin typeface="Calibri"/>
                <a:ea typeface="Calibri"/>
                <a:cs typeface="Arial"/>
              </a:rPr>
              <a:t>هي من الصناعات كثيفة العمالة </a:t>
            </a:r>
            <a:r>
              <a:rPr lang="ar-SA" dirty="0" smtClean="0">
                <a:latin typeface="Calibri"/>
                <a:ea typeface="Calibri"/>
                <a:cs typeface="Arial"/>
              </a:rPr>
              <a:t>أم من </a:t>
            </a:r>
            <a:r>
              <a:rPr lang="ar-SA" dirty="0">
                <a:latin typeface="Calibri"/>
                <a:ea typeface="Calibri"/>
                <a:cs typeface="Arial"/>
              </a:rPr>
              <a:t>الصناعات كثيفة </a:t>
            </a:r>
            <a:r>
              <a:rPr lang="ar-SA" dirty="0" smtClean="0">
                <a:latin typeface="Calibri"/>
                <a:ea typeface="Calibri"/>
                <a:cs typeface="Arial"/>
              </a:rPr>
              <a:t>التقنية؟</a:t>
            </a:r>
            <a:endParaRPr lang="en-US" dirty="0">
              <a:latin typeface="Calibri"/>
              <a:ea typeface="Calibri"/>
              <a:cs typeface="Arial"/>
            </a:endParaRPr>
          </a:p>
          <a:p>
            <a:pPr lvl="0" indent="-342900" algn="just">
              <a:lnSpc>
                <a:spcPct val="110000"/>
              </a:lnSpc>
              <a:buSzPts val="1400"/>
              <a:buFont typeface="Arial" panose="020B0604020202020204" pitchFamily="34" charset="0"/>
              <a:buChar char="•"/>
            </a:pPr>
            <a:r>
              <a:rPr lang="ar-SA" dirty="0">
                <a:latin typeface="Calibri"/>
                <a:ea typeface="Calibri"/>
                <a:cs typeface="Arial"/>
              </a:rPr>
              <a:t>هل هي من الصناعات الانتاجية التقليدية </a:t>
            </a:r>
            <a:r>
              <a:rPr lang="ar-SA" dirty="0" smtClean="0">
                <a:latin typeface="Calibri"/>
                <a:ea typeface="Calibri"/>
                <a:cs typeface="Arial"/>
              </a:rPr>
              <a:t>أو من </a:t>
            </a:r>
            <a:r>
              <a:rPr lang="ar-SA" dirty="0">
                <a:latin typeface="Calibri"/>
                <a:ea typeface="Calibri"/>
                <a:cs typeface="Arial"/>
              </a:rPr>
              <a:t>الصناعات الحديثة التي تعتمد على المعرفة والتكنولوجيا ؟</a:t>
            </a:r>
            <a:endParaRPr lang="en-US" dirty="0">
              <a:latin typeface="Calibri"/>
              <a:ea typeface="Calibri"/>
              <a:cs typeface="Arial"/>
            </a:endParaRPr>
          </a:p>
          <a:p>
            <a:pPr marL="0" lvl="0" indent="0" algn="just">
              <a:lnSpc>
                <a:spcPct val="110000"/>
              </a:lnSpc>
              <a:buNone/>
            </a:pPr>
            <a:r>
              <a:rPr lang="ar-SA" dirty="0" smtClean="0">
                <a:latin typeface="Calibri"/>
                <a:ea typeface="Calibri"/>
                <a:cs typeface="Arial"/>
              </a:rPr>
              <a:t>4- مستوى </a:t>
            </a:r>
            <a:r>
              <a:rPr lang="ar-SA" dirty="0">
                <a:latin typeface="Calibri"/>
                <a:ea typeface="Calibri"/>
                <a:cs typeface="Arial"/>
              </a:rPr>
              <a:t>التدخل الحكومي ـ هل </a:t>
            </a:r>
            <a:r>
              <a:rPr lang="ar-SA" dirty="0" smtClean="0">
                <a:latin typeface="Calibri"/>
                <a:ea typeface="Calibri"/>
                <a:cs typeface="Arial"/>
              </a:rPr>
              <a:t>الصناعة </a:t>
            </a:r>
            <a:r>
              <a:rPr lang="ar-SA" dirty="0">
                <a:latin typeface="Calibri"/>
                <a:ea typeface="Calibri"/>
                <a:cs typeface="Arial"/>
              </a:rPr>
              <a:t>من الصناعات التي تتدخل فيها الحكومة لانتاج منتج معين أو لفرض سعر </a:t>
            </a:r>
            <a:r>
              <a:rPr lang="ar-SA" dirty="0" smtClean="0">
                <a:latin typeface="Calibri"/>
                <a:ea typeface="Calibri"/>
                <a:cs typeface="Arial"/>
              </a:rPr>
              <a:t>معين؟</a:t>
            </a:r>
            <a:endParaRPr lang="en-US" dirty="0">
              <a:latin typeface="Calibri"/>
              <a:ea typeface="Calibri"/>
              <a:cs typeface="Arial"/>
            </a:endParaRPr>
          </a:p>
          <a:p>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27</a:t>
            </a:fld>
            <a:endParaRPr lang="ar-SA"/>
          </a:p>
        </p:txBody>
      </p:sp>
    </p:spTree>
    <p:extLst>
      <p:ext uri="{BB962C8B-B14F-4D97-AF65-F5344CB8AC3E}">
        <p14:creationId xmlns:p14="http://schemas.microsoft.com/office/powerpoint/2010/main" val="12996888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628800"/>
            <a:ext cx="7024744" cy="601136"/>
          </a:xfrm>
        </p:spPr>
        <p:txBody>
          <a:bodyPr>
            <a:normAutofit/>
          </a:bodyPr>
          <a:lstStyle/>
          <a:p>
            <a:pPr algn="r"/>
            <a:r>
              <a:rPr lang="ar-SA" sz="2800" b="1" u="sng" dirty="0" smtClean="0">
                <a:latin typeface="Calibri"/>
                <a:ea typeface="Calibri"/>
                <a:cs typeface="Arial"/>
              </a:rPr>
              <a:t>5-4 </a:t>
            </a:r>
            <a:r>
              <a:rPr lang="ar-SA" sz="2800" b="1" u="sng" dirty="0">
                <a:latin typeface="Calibri"/>
                <a:ea typeface="Calibri"/>
                <a:cs typeface="Arial"/>
              </a:rPr>
              <a:t>المنافسة</a:t>
            </a:r>
            <a:r>
              <a:rPr lang="ar-SA" sz="2800" b="1" u="sng" dirty="0" smtClean="0">
                <a:latin typeface="Calibri"/>
                <a:ea typeface="Calibri"/>
                <a:cs typeface="Arial"/>
              </a:rPr>
              <a:t> </a:t>
            </a:r>
            <a:r>
              <a:rPr lang="ar-SA" sz="2800" b="1" u="sng" dirty="0">
                <a:latin typeface="Calibri"/>
                <a:ea typeface="Calibri"/>
                <a:cs typeface="Arial"/>
              </a:rPr>
              <a:t>الحالية : </a:t>
            </a:r>
            <a:endParaRPr lang="ar-SA" sz="2800" u="sng" dirty="0"/>
          </a:p>
        </p:txBody>
      </p:sp>
      <p:sp>
        <p:nvSpPr>
          <p:cNvPr id="3" name="Content Placeholder 2"/>
          <p:cNvSpPr>
            <a:spLocks noGrp="1"/>
          </p:cNvSpPr>
          <p:nvPr>
            <p:ph idx="1"/>
          </p:nvPr>
        </p:nvSpPr>
        <p:spPr>
          <a:xfrm>
            <a:off x="899592" y="2348880"/>
            <a:ext cx="7209365" cy="2952328"/>
          </a:xfrm>
        </p:spPr>
        <p:txBody>
          <a:bodyPr>
            <a:noAutofit/>
          </a:bodyPr>
          <a:lstStyle/>
          <a:p>
            <a:pPr marL="68580" indent="0" algn="just">
              <a:buNone/>
            </a:pPr>
            <a:r>
              <a:rPr lang="ar-SA" dirty="0" smtClean="0">
                <a:latin typeface="Calibri"/>
                <a:ea typeface="Calibri"/>
                <a:cs typeface="Arial"/>
              </a:rPr>
              <a:t>كلما زادت المنافسة انخفض العائد </a:t>
            </a:r>
            <a:r>
              <a:rPr lang="ar-SA" dirty="0">
                <a:latin typeface="Calibri"/>
                <a:ea typeface="Calibri"/>
                <a:cs typeface="Arial"/>
              </a:rPr>
              <a:t>المتوقع </a:t>
            </a:r>
            <a:r>
              <a:rPr lang="ar-SA" dirty="0" smtClean="0">
                <a:latin typeface="Calibri"/>
                <a:ea typeface="Calibri"/>
                <a:cs typeface="Arial"/>
              </a:rPr>
              <a:t>في الصناعة وانخفضت </a:t>
            </a:r>
            <a:r>
              <a:rPr lang="ar-SA" dirty="0">
                <a:latin typeface="Calibri"/>
                <a:ea typeface="Calibri"/>
                <a:cs typeface="Arial"/>
              </a:rPr>
              <a:t>القيمة الحقيقية للمنشأة في تلك الصناعة</a:t>
            </a:r>
            <a:r>
              <a:rPr lang="ar-SA" dirty="0" smtClean="0">
                <a:latin typeface="Calibri"/>
                <a:ea typeface="Calibri"/>
                <a:cs typeface="Arial"/>
              </a:rPr>
              <a:t>. </a:t>
            </a:r>
          </a:p>
          <a:p>
            <a:pPr marL="68580" indent="0" algn="just">
              <a:buNone/>
            </a:pPr>
            <a:r>
              <a:rPr lang="ar-SA" dirty="0" smtClean="0">
                <a:latin typeface="Calibri"/>
                <a:ea typeface="Calibri"/>
                <a:cs typeface="Arial"/>
              </a:rPr>
              <a:t>فاذا كانت الصناعة ذات عائد مرتفع فانه متوقع أن تجذب استثمارات جديده من شركات موجودة حاليا في نفس القطاع أو من شركات جديدة خارج القطاع، وهذا يخلق منافسة عالية تؤدي في النهاية الى تخفيض عائد الصناعة.</a:t>
            </a:r>
            <a:endParaRPr lang="en-US" dirty="0">
              <a:latin typeface="Calibri"/>
              <a:ea typeface="Calibri"/>
              <a:cs typeface="Arial"/>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28</a:t>
            </a:fld>
            <a:endParaRPr lang="ar-SA"/>
          </a:p>
        </p:txBody>
      </p:sp>
    </p:spTree>
    <p:extLst>
      <p:ext uri="{BB962C8B-B14F-4D97-AF65-F5344CB8AC3E}">
        <p14:creationId xmlns:p14="http://schemas.microsoft.com/office/powerpoint/2010/main" val="2680281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465232"/>
          </a:xfrm>
        </p:spPr>
        <p:txBody>
          <a:bodyPr>
            <a:normAutofit/>
          </a:bodyPr>
          <a:lstStyle/>
          <a:p>
            <a:pPr algn="r"/>
            <a:r>
              <a:rPr lang="ar-SA" sz="2400" dirty="0">
                <a:latin typeface="Calibri"/>
                <a:ea typeface="Calibri"/>
                <a:cs typeface="Arial"/>
              </a:rPr>
              <a:t>ولقد قدم مايكل بورتر في كتابة </a:t>
            </a:r>
            <a:r>
              <a:rPr lang="ar-SA" sz="2400" dirty="0" smtClean="0">
                <a:latin typeface="Calibri"/>
                <a:ea typeface="Calibri"/>
                <a:cs typeface="Arial"/>
              </a:rPr>
              <a:t>«استراتيجية المنافسة» طريقة منظمة لدراسة الهيكلية الإقتصادية لصناعة معينة وذلك من خلال </a:t>
            </a:r>
            <a:r>
              <a:rPr lang="ar-SA" sz="2400" dirty="0">
                <a:latin typeface="Calibri"/>
                <a:ea typeface="Calibri"/>
                <a:cs typeface="Arial"/>
              </a:rPr>
              <a:t>خمس </a:t>
            </a:r>
            <a:r>
              <a:rPr lang="ar-SA" sz="2400" dirty="0" smtClean="0">
                <a:latin typeface="Calibri"/>
                <a:ea typeface="Calibri"/>
                <a:cs typeface="Arial"/>
              </a:rPr>
              <a:t>قوى رئيسية تؤثر على عائد </a:t>
            </a:r>
            <a:r>
              <a:rPr lang="ar-SA" sz="2400" dirty="0">
                <a:latin typeface="Calibri"/>
                <a:ea typeface="Calibri"/>
                <a:cs typeface="Arial"/>
              </a:rPr>
              <a:t>الصناعة</a:t>
            </a:r>
            <a:r>
              <a:rPr lang="ar-SA" sz="2400" dirty="0" smtClean="0">
                <a:latin typeface="Calibri"/>
                <a:ea typeface="Calibri"/>
                <a:cs typeface="Arial"/>
              </a:rPr>
              <a:t>:</a:t>
            </a:r>
            <a:endParaRPr lang="ar-SA" sz="2400" dirty="0"/>
          </a:p>
        </p:txBody>
      </p:sp>
      <p:sp>
        <p:nvSpPr>
          <p:cNvPr id="3" name="Content Placeholder 2"/>
          <p:cNvSpPr>
            <a:spLocks noGrp="1"/>
          </p:cNvSpPr>
          <p:nvPr>
            <p:ph idx="1"/>
          </p:nvPr>
        </p:nvSpPr>
        <p:spPr>
          <a:xfrm>
            <a:off x="1043608" y="2708920"/>
            <a:ext cx="6777317" cy="2592288"/>
          </a:xfrm>
        </p:spPr>
        <p:txBody>
          <a:bodyPr/>
          <a:lstStyle/>
          <a:p>
            <a:pPr lvl="0" indent="-342900" algn="just">
              <a:buFont typeface="+mj-lt"/>
              <a:buAutoNum type="arabicPeriod"/>
            </a:pPr>
            <a:r>
              <a:rPr lang="ar-SA" dirty="0" smtClean="0">
                <a:latin typeface="Calibri"/>
                <a:ea typeface="Calibri"/>
                <a:cs typeface="Arial"/>
              </a:rPr>
              <a:t>التهديد </a:t>
            </a:r>
            <a:r>
              <a:rPr lang="ar-SA" dirty="0">
                <a:latin typeface="Calibri"/>
                <a:ea typeface="Calibri"/>
                <a:cs typeface="Arial"/>
              </a:rPr>
              <a:t>بدخول منافسين جدد.</a:t>
            </a:r>
            <a:endParaRPr lang="en-US" dirty="0">
              <a:latin typeface="Calibri"/>
              <a:ea typeface="Calibri"/>
              <a:cs typeface="Arial"/>
            </a:endParaRPr>
          </a:p>
          <a:p>
            <a:pPr lvl="0" indent="-342900" algn="just">
              <a:buFont typeface="+mj-lt"/>
              <a:buAutoNum type="arabicPeriod"/>
            </a:pPr>
            <a:r>
              <a:rPr lang="ar-SA" dirty="0">
                <a:latin typeface="Calibri"/>
                <a:ea typeface="Calibri"/>
                <a:cs typeface="Arial"/>
              </a:rPr>
              <a:t>قدرة التفاوض مع الموردين.</a:t>
            </a:r>
            <a:endParaRPr lang="en-US" dirty="0">
              <a:latin typeface="Calibri"/>
              <a:ea typeface="Calibri"/>
              <a:cs typeface="Arial"/>
            </a:endParaRPr>
          </a:p>
          <a:p>
            <a:pPr lvl="0" indent="-342900" algn="just">
              <a:buFont typeface="+mj-lt"/>
              <a:buAutoNum type="arabicPeriod"/>
            </a:pPr>
            <a:r>
              <a:rPr lang="ar-SA" dirty="0">
                <a:latin typeface="Calibri"/>
                <a:ea typeface="Calibri"/>
                <a:cs typeface="Arial"/>
              </a:rPr>
              <a:t>قدرة التفاوض لدى المشترين.</a:t>
            </a:r>
            <a:endParaRPr lang="en-US" dirty="0">
              <a:latin typeface="Calibri"/>
              <a:ea typeface="Calibri"/>
              <a:cs typeface="Arial"/>
            </a:endParaRPr>
          </a:p>
          <a:p>
            <a:pPr lvl="0" indent="-342900" algn="just">
              <a:buFont typeface="+mj-lt"/>
              <a:buAutoNum type="arabicPeriod"/>
            </a:pPr>
            <a:r>
              <a:rPr lang="ar-SA" dirty="0">
                <a:latin typeface="Calibri"/>
                <a:ea typeface="Calibri"/>
                <a:cs typeface="Arial"/>
              </a:rPr>
              <a:t>التهديدات من السلع والخدمات المنافسة البديلة.</a:t>
            </a:r>
            <a:endParaRPr lang="en-US" dirty="0">
              <a:latin typeface="Calibri"/>
              <a:ea typeface="Calibri"/>
              <a:cs typeface="Arial"/>
            </a:endParaRPr>
          </a:p>
          <a:p>
            <a:pPr lvl="0" indent="-342900" algn="just">
              <a:buFont typeface="+mj-lt"/>
              <a:buAutoNum type="arabicPeriod"/>
            </a:pPr>
            <a:r>
              <a:rPr lang="ar-SA" dirty="0">
                <a:latin typeface="Calibri"/>
                <a:ea typeface="Calibri"/>
                <a:cs typeface="Arial"/>
              </a:rPr>
              <a:t>قوة المنافسة بين المنشآت الموجودة حالياً في الصناعة.</a:t>
            </a:r>
            <a:endParaRPr lang="en-US" dirty="0">
              <a:latin typeface="Calibri"/>
              <a:ea typeface="Calibri"/>
              <a:cs typeface="Arial"/>
            </a:endParaRPr>
          </a:p>
          <a:p>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29</a:t>
            </a:fld>
            <a:endParaRPr lang="ar-SA"/>
          </a:p>
        </p:txBody>
      </p:sp>
    </p:spTree>
    <p:extLst>
      <p:ext uri="{BB962C8B-B14F-4D97-AF65-F5344CB8AC3E}">
        <p14:creationId xmlns:p14="http://schemas.microsoft.com/office/powerpoint/2010/main" val="1418067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u="sng" dirty="0" smtClean="0">
                <a:latin typeface="Arial" panose="020B0604020202020204" pitchFamily="34" charset="0"/>
                <a:cs typeface="Arial" panose="020B0604020202020204" pitchFamily="34" charset="0"/>
              </a:rPr>
              <a:t>1- مفهوم التحليل الأساسي </a:t>
            </a:r>
            <a:r>
              <a:rPr lang="ar-SA" sz="3600" b="1" u="sng" dirty="0">
                <a:latin typeface="Arial" panose="020B0604020202020204" pitchFamily="34" charset="0"/>
                <a:cs typeface="Arial" panose="020B0604020202020204" pitchFamily="34" charset="0"/>
              </a:rPr>
              <a:t>: </a:t>
            </a:r>
            <a:endParaRPr lang="ar-SA" sz="3600" u="sng"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التحليل </a:t>
            </a:r>
            <a:r>
              <a:rPr lang="ar-SA" dirty="0">
                <a:latin typeface="Arial" panose="020B0604020202020204" pitchFamily="34" charset="0"/>
                <a:cs typeface="Arial" panose="020B0604020202020204" pitchFamily="34" charset="0"/>
              </a:rPr>
              <a:t>الذي يركز على المستقبل من خلال تحليل البيانات والمعلومات الاقتصادية </a:t>
            </a:r>
            <a:r>
              <a:rPr lang="ar-SA" dirty="0" smtClean="0">
                <a:latin typeface="Arial" panose="020B0604020202020204" pitchFamily="34" charset="0"/>
                <a:cs typeface="Arial" panose="020B0604020202020204" pitchFamily="34" charset="0"/>
              </a:rPr>
              <a:t>والمالية والنقدية </a:t>
            </a:r>
            <a:r>
              <a:rPr lang="ar-SA" dirty="0">
                <a:latin typeface="Arial" panose="020B0604020202020204" pitchFamily="34" charset="0"/>
                <a:cs typeface="Arial" panose="020B0604020202020204" pitchFamily="34" charset="0"/>
              </a:rPr>
              <a:t>المتاحة وذلك للتنؤ بما ستكون عليه ربحية الشركات المستقبلية والتوزيعات المحتملة ودرجة المخاطرة المستقبلية التي يمكن أن تتعرض لها ربحية الشركة لهدف تحديد سعر السهم من خلال تحديد القيمة الحقيقية للسهم.</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التحليل الاساسي عادة ما يلقي اهتمام اكبر من التحليل الفني حيث ان التحليل الفني يركز على الماضي والمعلومات التاريخية.</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3</a:t>
            </a:fld>
            <a:endParaRPr lang="ar-SA"/>
          </a:p>
        </p:txBody>
      </p:sp>
    </p:spTree>
    <p:extLst>
      <p:ext uri="{BB962C8B-B14F-4D97-AF65-F5344CB8AC3E}">
        <p14:creationId xmlns:p14="http://schemas.microsoft.com/office/powerpoint/2010/main" val="28009639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340768"/>
            <a:ext cx="7024744" cy="601136"/>
          </a:xfrm>
        </p:spPr>
        <p:txBody>
          <a:bodyPr>
            <a:normAutofit/>
          </a:bodyPr>
          <a:lstStyle/>
          <a:p>
            <a:pPr algn="r"/>
            <a:r>
              <a:rPr lang="ar-SA" sz="2600" dirty="0" smtClean="0">
                <a:latin typeface="Arial" panose="020B0604020202020204" pitchFamily="34" charset="0"/>
                <a:cs typeface="Arial" panose="020B0604020202020204" pitchFamily="34" charset="0"/>
              </a:rPr>
              <a:t>الإطار العام للقوى الخمسة:</a:t>
            </a:r>
            <a:endParaRPr lang="ar-SA"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30</a:t>
            </a:fld>
            <a:endParaRPr lang="ar-SA"/>
          </a:p>
        </p:txBody>
      </p:sp>
      <p:grpSp>
        <p:nvGrpSpPr>
          <p:cNvPr id="23" name="Group 22"/>
          <p:cNvGrpSpPr/>
          <p:nvPr/>
        </p:nvGrpSpPr>
        <p:grpSpPr>
          <a:xfrm>
            <a:off x="1475656" y="2367935"/>
            <a:ext cx="6480720" cy="3308146"/>
            <a:chOff x="1187624" y="2420888"/>
            <a:chExt cx="6480720" cy="3308146"/>
          </a:xfrm>
        </p:grpSpPr>
        <p:sp>
          <p:nvSpPr>
            <p:cNvPr id="5" name="Oval 4"/>
            <p:cNvSpPr/>
            <p:nvPr/>
          </p:nvSpPr>
          <p:spPr>
            <a:xfrm>
              <a:off x="3779912" y="3501008"/>
              <a:ext cx="1296144" cy="1080120"/>
            </a:xfrm>
            <a:prstGeom prst="ellipse">
              <a:avLst/>
            </a:prstGeom>
            <a:ln w="57150">
              <a:solidFill>
                <a:schemeClr val="accent1"/>
              </a:solidFill>
            </a:ln>
          </p:spPr>
          <p:style>
            <a:lnRef idx="2">
              <a:schemeClr val="accent2"/>
            </a:lnRef>
            <a:fillRef idx="1">
              <a:schemeClr val="lt1"/>
            </a:fillRef>
            <a:effectRef idx="0">
              <a:schemeClr val="accent2"/>
            </a:effectRef>
            <a:fontRef idx="minor">
              <a:schemeClr val="dk1"/>
            </a:fontRef>
          </p:style>
          <p:txBody>
            <a:bodyPr rtlCol="1" anchor="ctr"/>
            <a:lstStyle/>
            <a:p>
              <a:pPr algn="ctr"/>
              <a:r>
                <a:rPr lang="ar-SA" sz="2000" dirty="0" smtClean="0">
                  <a:latin typeface="Arial" panose="020B0604020202020204" pitchFamily="34" charset="0"/>
                  <a:cs typeface="Arial" panose="020B0604020202020204" pitchFamily="34" charset="0"/>
                </a:rPr>
                <a:t>المنافسة الحالية</a:t>
              </a:r>
              <a:endParaRPr lang="ar-SA" sz="2000" dirty="0">
                <a:latin typeface="Arial" panose="020B0604020202020204" pitchFamily="34" charset="0"/>
                <a:cs typeface="Arial" panose="020B0604020202020204" pitchFamily="34" charset="0"/>
              </a:endParaRPr>
            </a:p>
          </p:txBody>
        </p:sp>
        <p:sp>
          <p:nvSpPr>
            <p:cNvPr id="6" name="Rectangle 5"/>
            <p:cNvSpPr/>
            <p:nvPr/>
          </p:nvSpPr>
          <p:spPr>
            <a:xfrm>
              <a:off x="3275856" y="2420888"/>
              <a:ext cx="2376264" cy="540060"/>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r>
                <a:rPr lang="ar-SA" sz="2000" dirty="0" smtClean="0">
                  <a:latin typeface="Arial" panose="020B0604020202020204" pitchFamily="34" charset="0"/>
                  <a:cs typeface="Arial" panose="020B0604020202020204" pitchFamily="34" charset="0"/>
                </a:rPr>
                <a:t>الداخلون الجدد المحتملون</a:t>
              </a:r>
              <a:endParaRPr lang="ar-SA" sz="2000" dirty="0">
                <a:latin typeface="Arial" panose="020B0604020202020204" pitchFamily="34" charset="0"/>
                <a:cs typeface="Arial" panose="020B0604020202020204" pitchFamily="34" charset="0"/>
              </a:endParaRPr>
            </a:p>
          </p:txBody>
        </p:sp>
        <p:sp>
          <p:nvSpPr>
            <p:cNvPr id="8" name="Rectangle 7"/>
            <p:cNvSpPr/>
            <p:nvPr/>
          </p:nvSpPr>
          <p:spPr>
            <a:xfrm>
              <a:off x="1187624" y="3751978"/>
              <a:ext cx="1656184" cy="540060"/>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r>
                <a:rPr lang="ar-SA" sz="2000" dirty="0" smtClean="0">
                  <a:latin typeface="Arial" panose="020B0604020202020204" pitchFamily="34" charset="0"/>
                  <a:cs typeface="Arial" panose="020B0604020202020204" pitchFamily="34" charset="0"/>
                </a:rPr>
                <a:t>الموردون</a:t>
              </a:r>
              <a:endParaRPr lang="ar-SA" sz="2000" dirty="0">
                <a:latin typeface="Arial" panose="020B0604020202020204" pitchFamily="34" charset="0"/>
                <a:cs typeface="Arial" panose="020B0604020202020204" pitchFamily="34" charset="0"/>
              </a:endParaRPr>
            </a:p>
          </p:txBody>
        </p:sp>
        <p:sp>
          <p:nvSpPr>
            <p:cNvPr id="9" name="Rectangle 8"/>
            <p:cNvSpPr/>
            <p:nvPr/>
          </p:nvSpPr>
          <p:spPr>
            <a:xfrm>
              <a:off x="6012160" y="3771038"/>
              <a:ext cx="1656184" cy="540060"/>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r>
                <a:rPr lang="ar-SA" sz="2000" dirty="0" smtClean="0">
                  <a:latin typeface="Arial" panose="020B0604020202020204" pitchFamily="34" charset="0"/>
                  <a:cs typeface="Arial" panose="020B0604020202020204" pitchFamily="34" charset="0"/>
                </a:rPr>
                <a:t>المشترون</a:t>
              </a:r>
              <a:endParaRPr lang="ar-SA" sz="2000" dirty="0">
                <a:latin typeface="Arial" panose="020B0604020202020204" pitchFamily="34" charset="0"/>
                <a:cs typeface="Arial" panose="020B0604020202020204" pitchFamily="34" charset="0"/>
              </a:endParaRPr>
            </a:p>
          </p:txBody>
        </p:sp>
        <p:sp>
          <p:nvSpPr>
            <p:cNvPr id="10" name="Rectangle 9"/>
            <p:cNvSpPr/>
            <p:nvPr/>
          </p:nvSpPr>
          <p:spPr>
            <a:xfrm>
              <a:off x="3599892" y="5188974"/>
              <a:ext cx="1656184" cy="540060"/>
            </a:xfrm>
            <a:prstGeom prst="rect">
              <a:avLst/>
            </a:prstGeom>
            <a:ln w="19050"/>
          </p:spPr>
          <p:style>
            <a:lnRef idx="2">
              <a:schemeClr val="accent1"/>
            </a:lnRef>
            <a:fillRef idx="1">
              <a:schemeClr val="lt1"/>
            </a:fillRef>
            <a:effectRef idx="0">
              <a:schemeClr val="accent1"/>
            </a:effectRef>
            <a:fontRef idx="minor">
              <a:schemeClr val="dk1"/>
            </a:fontRef>
          </p:style>
          <p:txBody>
            <a:bodyPr rtlCol="1" anchor="ctr"/>
            <a:lstStyle/>
            <a:p>
              <a:pPr algn="ctr"/>
              <a:r>
                <a:rPr lang="ar-SA" sz="2000" dirty="0" smtClean="0">
                  <a:latin typeface="Arial" panose="020B0604020202020204" pitchFamily="34" charset="0"/>
                  <a:cs typeface="Arial" panose="020B0604020202020204" pitchFamily="34" charset="0"/>
                </a:rPr>
                <a:t>البدائل</a:t>
              </a:r>
              <a:endParaRPr lang="ar-SA" sz="2000" dirty="0">
                <a:latin typeface="Arial" panose="020B0604020202020204" pitchFamily="34" charset="0"/>
                <a:cs typeface="Arial" panose="020B0604020202020204" pitchFamily="34" charset="0"/>
              </a:endParaRPr>
            </a:p>
          </p:txBody>
        </p:sp>
        <p:cxnSp>
          <p:nvCxnSpPr>
            <p:cNvPr id="12" name="Straight Arrow Connector 11"/>
            <p:cNvCxnSpPr>
              <a:stCxn id="9" idx="1"/>
              <a:endCxn id="5" idx="6"/>
            </p:cNvCxnSpPr>
            <p:nvPr/>
          </p:nvCxnSpPr>
          <p:spPr>
            <a:xfrm flipH="1">
              <a:off x="5076056" y="4041068"/>
              <a:ext cx="93610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2"/>
              <a:endCxn id="5" idx="0"/>
            </p:cNvCxnSpPr>
            <p:nvPr/>
          </p:nvCxnSpPr>
          <p:spPr>
            <a:xfrm flipH="1">
              <a:off x="4427984" y="2960948"/>
              <a:ext cx="0" cy="54006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5" idx="4"/>
            </p:cNvCxnSpPr>
            <p:nvPr/>
          </p:nvCxnSpPr>
          <p:spPr>
            <a:xfrm flipV="1">
              <a:off x="4427984" y="4581128"/>
              <a:ext cx="0" cy="576064"/>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843808" y="4023092"/>
              <a:ext cx="936104" cy="0"/>
            </a:xfrm>
            <a:prstGeom prst="straightConnector1">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565713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027664"/>
            <a:ext cx="7200800" cy="1143000"/>
          </a:xfrm>
        </p:spPr>
        <p:txBody>
          <a:bodyPr>
            <a:normAutofit/>
          </a:bodyPr>
          <a:lstStyle/>
          <a:p>
            <a:pPr algn="r"/>
            <a:r>
              <a:rPr lang="ar-SA" sz="2400" dirty="0" smtClean="0">
                <a:latin typeface="Arial" panose="020B0604020202020204" pitchFamily="34" charset="0"/>
                <a:cs typeface="Arial" panose="020B0604020202020204" pitchFamily="34" charset="0"/>
              </a:rPr>
              <a:t>العوامل أو المتغيرات التي من شأنها زيادة المنافسة بين المنشآت:</a:t>
            </a:r>
            <a:endParaRPr lang="ar-SA"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525780" indent="-457200">
              <a:buFont typeface="+mj-lt"/>
              <a:buAutoNum type="arabicPeriod"/>
            </a:pPr>
            <a:r>
              <a:rPr lang="ar-SA" dirty="0" smtClean="0">
                <a:latin typeface="Arial" panose="020B0604020202020204" pitchFamily="34" charset="0"/>
                <a:cs typeface="Arial" panose="020B0604020202020204" pitchFamily="34" charset="0"/>
              </a:rPr>
              <a:t>زيادة المنافسين.</a:t>
            </a:r>
          </a:p>
          <a:p>
            <a:pPr marL="525780" indent="-457200">
              <a:buFont typeface="+mj-lt"/>
              <a:buAutoNum type="arabicPeriod"/>
            </a:pPr>
            <a:r>
              <a:rPr lang="ar-SA" dirty="0" smtClean="0">
                <a:latin typeface="Arial" panose="020B0604020202020204" pitchFamily="34" charset="0"/>
                <a:cs typeface="Arial" panose="020B0604020202020204" pitchFamily="34" charset="0"/>
              </a:rPr>
              <a:t>انخفاض النمو في الصناعة.</a:t>
            </a:r>
          </a:p>
          <a:p>
            <a:pPr marL="525780" indent="-457200">
              <a:buFont typeface="+mj-lt"/>
              <a:buAutoNum type="arabicPeriod"/>
            </a:pPr>
            <a:r>
              <a:rPr lang="ar-SA" dirty="0" smtClean="0">
                <a:latin typeface="Arial" panose="020B0604020202020204" pitchFamily="34" charset="0"/>
                <a:cs typeface="Arial" panose="020B0604020202020204" pitchFamily="34" charset="0"/>
              </a:rPr>
              <a:t>محدودية اختلاف المنتج.</a:t>
            </a:r>
          </a:p>
          <a:p>
            <a:pPr marL="525780" indent="-457200">
              <a:buFont typeface="+mj-lt"/>
              <a:buAutoNum type="arabicPeriod"/>
            </a:pPr>
            <a:r>
              <a:rPr lang="ar-SA" dirty="0" smtClean="0">
                <a:latin typeface="Arial" panose="020B0604020202020204" pitchFamily="34" charset="0"/>
                <a:cs typeface="Arial" panose="020B0604020202020204" pitchFamily="34" charset="0"/>
              </a:rPr>
              <a:t>تكاليف ثابتة عالية.</a:t>
            </a:r>
          </a:p>
          <a:p>
            <a:pPr marL="525780" indent="-457200">
              <a:buFont typeface="+mj-lt"/>
              <a:buAutoNum type="arabicPeriod"/>
            </a:pPr>
            <a:r>
              <a:rPr lang="ar-SA" dirty="0" smtClean="0">
                <a:latin typeface="Arial" panose="020B0604020202020204" pitchFamily="34" charset="0"/>
                <a:cs typeface="Arial" panose="020B0604020202020204" pitchFamily="34" charset="0"/>
              </a:rPr>
              <a:t>زيادة في طاقة الصناعة.</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31</a:t>
            </a:fld>
            <a:endParaRPr lang="ar-SA"/>
          </a:p>
        </p:txBody>
      </p:sp>
    </p:spTree>
    <p:extLst>
      <p:ext uri="{BB962C8B-B14F-4D97-AF65-F5344CB8AC3E}">
        <p14:creationId xmlns:p14="http://schemas.microsoft.com/office/powerpoint/2010/main" val="28252264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033184"/>
          </a:xfrm>
        </p:spPr>
        <p:txBody>
          <a:bodyPr>
            <a:normAutofit/>
          </a:bodyPr>
          <a:lstStyle/>
          <a:p>
            <a:pPr algn="r"/>
            <a:r>
              <a:rPr lang="ar-SA" sz="2800" b="1" u="sng" dirty="0">
                <a:latin typeface="Calibri"/>
                <a:ea typeface="Calibri"/>
                <a:cs typeface="Arial"/>
              </a:rPr>
              <a:t>5-5 الإعتبارات المتعلقة بالنمو والتدفقات النقدية والمخاطر داخل الصناعة:</a:t>
            </a:r>
          </a:p>
        </p:txBody>
      </p:sp>
      <p:sp>
        <p:nvSpPr>
          <p:cNvPr id="3" name="Content Placeholder 2"/>
          <p:cNvSpPr>
            <a:spLocks noGrp="1"/>
          </p:cNvSpPr>
          <p:nvPr>
            <p:ph idx="1"/>
          </p:nvPr>
        </p:nvSpPr>
        <p:spPr/>
        <p:txBody>
          <a:bodyPr/>
          <a:lstStyle/>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يعتبر النمو المتوقع للإقتصاد ككل الخطوة الأولى لتقدير نمو قطاع معين، طبيعي ان هناك صناعات تنمو بمعدل أسرع أو أقل من معدل نمو الإقتصاد الكلي، والنمو المتوقع لصناعة ما يرتبط بالطلب على المنتجات أو الخدمات التي تقدمها تلك الصناعة.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أما من ناحية قدرة الصناعة على توليد التدفقات النقدية فان هذا الأمر يعتمد على ربحية المنشأة، فالمنشأة تستثمر مصادر تمويلها في عوامل الإنتاج، ثم تقوم ببيع السلع والخدمات للحصول على ارباح نقدية يتم توزيعها على المساهمين أو اعادة استثمارها.</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32</a:t>
            </a:fld>
            <a:endParaRPr lang="ar-SA"/>
          </a:p>
        </p:txBody>
      </p:sp>
    </p:spTree>
    <p:extLst>
      <p:ext uri="{BB962C8B-B14F-4D97-AF65-F5344CB8AC3E}">
        <p14:creationId xmlns:p14="http://schemas.microsoft.com/office/powerpoint/2010/main" val="26579315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556792"/>
            <a:ext cx="7137357" cy="3600400"/>
          </a:xfrm>
        </p:spPr>
        <p:txBody>
          <a:bodyPr>
            <a:normAutofit/>
          </a:bodyPr>
          <a:lstStyle/>
          <a:p>
            <a:pPr marL="68580" indent="0">
              <a:lnSpc>
                <a:spcPct val="150000"/>
              </a:lnSpc>
              <a:buNone/>
            </a:pPr>
            <a:r>
              <a:rPr lang="ar-SA" u="sng" dirty="0" smtClean="0">
                <a:latin typeface="Arial" panose="020B0604020202020204" pitchFamily="34" charset="0"/>
                <a:cs typeface="Arial" panose="020B0604020202020204" pitchFamily="34" charset="0"/>
              </a:rPr>
              <a:t>تعتمد الربحية على مستوى المنافسة في الصناعة:</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الصناعة ذات الربح المرتفع تجذب اليها منافسين جدد، وبازدياد المنافسة يزداد العرض مما يؤدي الى انخفاض السعر</a:t>
            </a: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على العكس اذا كانت الصناعة غير مربحة فإن بعض المنشات قد تخرج من الصناعة طواعية بالغاء النشاط او مجبرة بإشهار الإفلاس، وبالتالي تنخفض المنافسة الأمر الذي يجعل الصناعة مربحة بالنسبة للمنشآت الباقية.</a:t>
            </a:r>
          </a:p>
        </p:txBody>
      </p:sp>
      <p:sp>
        <p:nvSpPr>
          <p:cNvPr id="4" name="Slide Number Placeholder 3"/>
          <p:cNvSpPr>
            <a:spLocks noGrp="1"/>
          </p:cNvSpPr>
          <p:nvPr>
            <p:ph type="sldNum" sz="quarter" idx="12"/>
          </p:nvPr>
        </p:nvSpPr>
        <p:spPr/>
        <p:txBody>
          <a:bodyPr/>
          <a:lstStyle/>
          <a:p>
            <a:fld id="{A453DBEC-BEAB-46A0-B575-6E3571BAC4A4}" type="slidenum">
              <a:rPr lang="ar-SA" smtClean="0"/>
              <a:t>33</a:t>
            </a:fld>
            <a:endParaRPr lang="ar-SA"/>
          </a:p>
        </p:txBody>
      </p:sp>
    </p:spTree>
    <p:extLst>
      <p:ext uri="{BB962C8B-B14F-4D97-AF65-F5344CB8AC3E}">
        <p14:creationId xmlns:p14="http://schemas.microsoft.com/office/powerpoint/2010/main" val="16110670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u="sng" dirty="0" smtClean="0">
                <a:latin typeface="Arial" panose="020B0604020202020204" pitchFamily="34" charset="0"/>
                <a:cs typeface="Arial" panose="020B0604020202020204" pitchFamily="34" charset="0"/>
              </a:rPr>
              <a:t>6- تحليل ظروف المنشأة:</a:t>
            </a:r>
            <a:endParaRPr lang="ar-SA" sz="36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68580" indent="0" algn="just">
              <a:lnSpc>
                <a:spcPct val="160000"/>
              </a:lnSpc>
              <a:buNone/>
            </a:pPr>
            <a:r>
              <a:rPr lang="ar-SA" dirty="0">
                <a:latin typeface="Calibri"/>
                <a:ea typeface="Calibri"/>
                <a:cs typeface="Arial"/>
              </a:rPr>
              <a:t>يعد نوعاً من التحليل الداخلي لظروف المنشأة والذي يركز على معرفة كل شيء بخصوص المنشأة نفسها يؤثر على التدفقات النقدية المستقبلية.</a:t>
            </a:r>
            <a:endParaRPr lang="en-US" dirty="0">
              <a:latin typeface="Calibri"/>
              <a:ea typeface="Calibri"/>
              <a:cs typeface="Arial"/>
            </a:endParaRPr>
          </a:p>
          <a:p>
            <a:pPr marL="68580" indent="0">
              <a:buNone/>
            </a:pPr>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34</a:t>
            </a:fld>
            <a:endParaRPr lang="ar-SA"/>
          </a:p>
        </p:txBody>
      </p:sp>
    </p:spTree>
    <p:extLst>
      <p:ext uri="{BB962C8B-B14F-4D97-AF65-F5344CB8AC3E}">
        <p14:creationId xmlns:p14="http://schemas.microsoft.com/office/powerpoint/2010/main" val="19920635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274320" algn="r">
              <a:lnSpc>
                <a:spcPct val="160000"/>
              </a:lnSpc>
              <a:spcBef>
                <a:spcPct val="20000"/>
              </a:spcBef>
            </a:pPr>
            <a:r>
              <a:rPr lang="ar-SA" sz="2800" b="1" u="sng" dirty="0" smtClean="0">
                <a:latin typeface="Calibri"/>
                <a:ea typeface="Calibri"/>
                <a:cs typeface="Arial"/>
              </a:rPr>
              <a:t>6-1 الإطار </a:t>
            </a:r>
            <a:r>
              <a:rPr lang="ar-SA" sz="2800" b="1" u="sng" dirty="0">
                <a:latin typeface="Calibri"/>
                <a:ea typeface="Calibri"/>
                <a:cs typeface="Arial"/>
              </a:rPr>
              <a:t>العام لتحليل ظروف المنشأة : </a:t>
            </a:r>
            <a:endParaRPr lang="ar-SA" sz="4800" u="sng" dirty="0"/>
          </a:p>
        </p:txBody>
      </p:sp>
      <p:sp>
        <p:nvSpPr>
          <p:cNvPr id="3" name="Content Placeholder 2"/>
          <p:cNvSpPr>
            <a:spLocks noGrp="1"/>
          </p:cNvSpPr>
          <p:nvPr>
            <p:ph idx="1"/>
          </p:nvPr>
        </p:nvSpPr>
        <p:spPr>
          <a:xfrm>
            <a:off x="4644008" y="2323652"/>
            <a:ext cx="3176801" cy="3508977"/>
          </a:xfrm>
        </p:spPr>
        <p:txBody>
          <a:bodyPr>
            <a:normAutofit/>
          </a:bodyPr>
          <a:lstStyle/>
          <a:p>
            <a:pPr marL="0" lvl="0" indent="0" algn="just">
              <a:buSzPts val="1400"/>
              <a:buNone/>
            </a:pPr>
            <a:r>
              <a:rPr lang="ar-SA" dirty="0" smtClean="0">
                <a:latin typeface="Calibri"/>
                <a:ea typeface="Calibri"/>
                <a:cs typeface="Arial"/>
              </a:rPr>
              <a:t>1- الهدف</a:t>
            </a:r>
          </a:p>
          <a:p>
            <a:pPr marL="0" lvl="0" indent="0" algn="just">
              <a:buSzPts val="1400"/>
              <a:buNone/>
            </a:pPr>
            <a:r>
              <a:rPr lang="ar-SA" dirty="0" smtClean="0">
                <a:latin typeface="Calibri"/>
                <a:ea typeface="Calibri"/>
                <a:cs typeface="Arial"/>
              </a:rPr>
              <a:t>2- المنتجات والخدمات</a:t>
            </a:r>
          </a:p>
          <a:p>
            <a:pPr marL="0" lvl="0" indent="0" algn="just">
              <a:buSzPts val="1400"/>
              <a:buNone/>
            </a:pPr>
            <a:r>
              <a:rPr lang="ar-SA" dirty="0" smtClean="0">
                <a:latin typeface="Calibri"/>
                <a:ea typeface="Calibri"/>
                <a:cs typeface="Arial"/>
              </a:rPr>
              <a:t>3- دورة </a:t>
            </a:r>
            <a:r>
              <a:rPr lang="ar-SA" dirty="0">
                <a:latin typeface="Calibri"/>
                <a:ea typeface="Calibri"/>
                <a:cs typeface="Arial"/>
              </a:rPr>
              <a:t>حياة المنتج. </a:t>
            </a:r>
            <a:endParaRPr lang="en-US" dirty="0">
              <a:latin typeface="Calibri"/>
              <a:ea typeface="Calibri"/>
              <a:cs typeface="Arial"/>
            </a:endParaRPr>
          </a:p>
          <a:p>
            <a:pPr marL="0" lvl="0" indent="0" algn="just">
              <a:buSzPts val="1400"/>
              <a:buNone/>
            </a:pPr>
            <a:r>
              <a:rPr lang="ar-SA" dirty="0" smtClean="0">
                <a:latin typeface="Calibri"/>
                <a:ea typeface="Calibri"/>
                <a:cs typeface="Arial"/>
              </a:rPr>
              <a:t>4- التسعير والبدائل</a:t>
            </a:r>
          </a:p>
          <a:p>
            <a:pPr marL="0" lvl="0" indent="0" algn="just">
              <a:buSzPts val="1400"/>
              <a:buNone/>
            </a:pPr>
            <a:r>
              <a:rPr lang="ar-SA" dirty="0" smtClean="0">
                <a:latin typeface="Calibri"/>
                <a:ea typeface="Calibri"/>
                <a:cs typeface="Arial"/>
              </a:rPr>
              <a:t>5- سياسات </a:t>
            </a:r>
            <a:r>
              <a:rPr lang="ar-SA" dirty="0">
                <a:latin typeface="Calibri"/>
                <a:ea typeface="Calibri"/>
                <a:cs typeface="Arial"/>
              </a:rPr>
              <a:t>التسويق والبيع.</a:t>
            </a:r>
            <a:endParaRPr lang="en-US" dirty="0">
              <a:latin typeface="Calibri"/>
              <a:ea typeface="Calibri"/>
              <a:cs typeface="Arial"/>
            </a:endParaRPr>
          </a:p>
          <a:p>
            <a:pPr marL="68580" indent="0">
              <a:buNone/>
            </a:pPr>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35</a:t>
            </a:fld>
            <a:endParaRPr lang="ar-SA"/>
          </a:p>
        </p:txBody>
      </p:sp>
      <p:sp>
        <p:nvSpPr>
          <p:cNvPr id="5" name="TextBox 4"/>
          <p:cNvSpPr txBox="1"/>
          <p:nvPr/>
        </p:nvSpPr>
        <p:spPr>
          <a:xfrm>
            <a:off x="971600" y="2348880"/>
            <a:ext cx="3240360" cy="1791260"/>
          </a:xfrm>
          <a:prstGeom prst="rect">
            <a:avLst/>
          </a:prstGeom>
          <a:noFill/>
        </p:spPr>
        <p:txBody>
          <a:bodyPr wrap="square" rtlCol="1">
            <a:spAutoFit/>
          </a:bodyPr>
          <a:lstStyle/>
          <a:p>
            <a:pPr lvl="0" algn="just">
              <a:spcBef>
                <a:spcPct val="20000"/>
              </a:spcBef>
              <a:buClr>
                <a:srgbClr val="727CA3"/>
              </a:buClr>
              <a:buSzPts val="1400"/>
            </a:pPr>
            <a:r>
              <a:rPr lang="ar-SA" sz="2400" dirty="0" smtClean="0">
                <a:solidFill>
                  <a:srgbClr val="464653"/>
                </a:solidFill>
                <a:latin typeface="Calibri"/>
                <a:ea typeface="Calibri"/>
                <a:cs typeface="Arial"/>
              </a:rPr>
              <a:t>6- سلسلة </a:t>
            </a:r>
            <a:r>
              <a:rPr lang="ar-SA" sz="2400" dirty="0">
                <a:solidFill>
                  <a:srgbClr val="464653"/>
                </a:solidFill>
                <a:latin typeface="Calibri"/>
                <a:ea typeface="Calibri"/>
                <a:cs typeface="Arial"/>
              </a:rPr>
              <a:t>الموردين</a:t>
            </a:r>
          </a:p>
          <a:p>
            <a:pPr lvl="0" algn="just">
              <a:spcBef>
                <a:spcPct val="20000"/>
              </a:spcBef>
              <a:buClr>
                <a:srgbClr val="727CA3"/>
              </a:buClr>
              <a:buSzPts val="1400"/>
            </a:pPr>
            <a:r>
              <a:rPr lang="ar-SA" sz="2400" dirty="0" smtClean="0">
                <a:solidFill>
                  <a:srgbClr val="464653"/>
                </a:solidFill>
                <a:latin typeface="Calibri"/>
                <a:ea typeface="Calibri"/>
                <a:cs typeface="Arial"/>
              </a:rPr>
              <a:t>7- الموارد </a:t>
            </a:r>
            <a:r>
              <a:rPr lang="ar-SA" sz="2400" dirty="0">
                <a:solidFill>
                  <a:srgbClr val="464653"/>
                </a:solidFill>
                <a:latin typeface="Calibri"/>
                <a:ea typeface="Calibri"/>
                <a:cs typeface="Arial"/>
              </a:rPr>
              <a:t>البشرية.</a:t>
            </a:r>
            <a:endParaRPr lang="en-US" sz="2400" dirty="0">
              <a:solidFill>
                <a:srgbClr val="464653"/>
              </a:solidFill>
              <a:latin typeface="Calibri"/>
              <a:ea typeface="Calibri"/>
              <a:cs typeface="Arial"/>
            </a:endParaRPr>
          </a:p>
          <a:p>
            <a:pPr lvl="0" algn="just">
              <a:spcBef>
                <a:spcPct val="20000"/>
              </a:spcBef>
              <a:buClr>
                <a:srgbClr val="727CA3"/>
              </a:buClr>
              <a:buSzPts val="1400"/>
            </a:pPr>
            <a:r>
              <a:rPr lang="ar-SA" sz="2400" dirty="0" smtClean="0">
                <a:solidFill>
                  <a:srgbClr val="464653"/>
                </a:solidFill>
                <a:latin typeface="Calibri"/>
                <a:ea typeface="Calibri"/>
                <a:cs typeface="Arial"/>
              </a:rPr>
              <a:t>8- أولويات </a:t>
            </a:r>
            <a:r>
              <a:rPr lang="ar-SA" sz="2400" dirty="0">
                <a:solidFill>
                  <a:srgbClr val="464653"/>
                </a:solidFill>
                <a:latin typeface="Calibri"/>
                <a:ea typeface="Calibri"/>
                <a:cs typeface="Arial"/>
              </a:rPr>
              <a:t>الاستثمار.</a:t>
            </a:r>
            <a:endParaRPr lang="en-US" sz="2400" dirty="0">
              <a:solidFill>
                <a:srgbClr val="464653"/>
              </a:solidFill>
              <a:latin typeface="Calibri"/>
              <a:ea typeface="Calibri"/>
              <a:cs typeface="Arial"/>
            </a:endParaRPr>
          </a:p>
          <a:p>
            <a:pPr lvl="0" algn="just">
              <a:spcBef>
                <a:spcPct val="20000"/>
              </a:spcBef>
              <a:buClr>
                <a:srgbClr val="727CA3"/>
              </a:buClr>
              <a:buSzPts val="1400"/>
            </a:pPr>
            <a:r>
              <a:rPr lang="ar-SA" sz="2400" dirty="0" smtClean="0">
                <a:solidFill>
                  <a:srgbClr val="464653"/>
                </a:solidFill>
                <a:latin typeface="Calibri"/>
                <a:ea typeface="Calibri"/>
                <a:cs typeface="Arial"/>
              </a:rPr>
              <a:t>9- المالية </a:t>
            </a:r>
            <a:r>
              <a:rPr lang="ar-SA" sz="2400" dirty="0">
                <a:solidFill>
                  <a:srgbClr val="464653"/>
                </a:solidFill>
                <a:latin typeface="Calibri"/>
                <a:ea typeface="Calibri"/>
                <a:cs typeface="Arial"/>
              </a:rPr>
              <a:t>/ المحاسبة.</a:t>
            </a:r>
            <a:endParaRPr lang="en-US" sz="2400" dirty="0">
              <a:solidFill>
                <a:srgbClr val="464653"/>
              </a:solidFill>
              <a:latin typeface="Calibri"/>
              <a:ea typeface="Calibri"/>
              <a:cs typeface="Arial"/>
            </a:endParaRPr>
          </a:p>
        </p:txBody>
      </p:sp>
    </p:spTree>
    <p:extLst>
      <p:ext uri="{BB962C8B-B14F-4D97-AF65-F5344CB8AC3E}">
        <p14:creationId xmlns:p14="http://schemas.microsoft.com/office/powerpoint/2010/main" val="33035704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556792"/>
            <a:ext cx="7128792" cy="4032448"/>
          </a:xfrm>
        </p:spPr>
        <p:txBody>
          <a:bodyPr>
            <a:normAutofit/>
          </a:bodyPr>
          <a:lstStyle/>
          <a:p>
            <a:pPr marL="68580" indent="0" algn="just">
              <a:lnSpc>
                <a:spcPct val="160000"/>
              </a:lnSpc>
              <a:buNone/>
            </a:pPr>
            <a:r>
              <a:rPr lang="ar-SA" b="1" dirty="0" smtClean="0">
                <a:solidFill>
                  <a:schemeClr val="accent1"/>
                </a:solidFill>
                <a:latin typeface="Calibri"/>
                <a:ea typeface="Calibri"/>
                <a:cs typeface="Arial"/>
              </a:rPr>
              <a:t>1/ الهدف </a:t>
            </a:r>
            <a:r>
              <a:rPr lang="ar-SA" b="1" dirty="0">
                <a:solidFill>
                  <a:schemeClr val="accent1"/>
                </a:solidFill>
                <a:latin typeface="Calibri"/>
                <a:ea typeface="Calibri"/>
                <a:cs typeface="Arial"/>
              </a:rPr>
              <a:t>: </a:t>
            </a:r>
            <a:endParaRPr lang="en-US" dirty="0">
              <a:solidFill>
                <a:schemeClr val="accent1"/>
              </a:solidFill>
              <a:latin typeface="Calibri"/>
              <a:ea typeface="Calibri"/>
              <a:cs typeface="Arial"/>
            </a:endParaRPr>
          </a:p>
          <a:p>
            <a:pPr marL="68580" indent="0" algn="just">
              <a:lnSpc>
                <a:spcPct val="160000"/>
              </a:lnSpc>
              <a:buNone/>
            </a:pPr>
            <a:r>
              <a:rPr lang="ar-SA" dirty="0" smtClean="0">
                <a:latin typeface="Calibri"/>
                <a:ea typeface="Calibri"/>
                <a:cs typeface="Arial"/>
              </a:rPr>
              <a:t>معرفة هدف المنشأة هو نقطة </a:t>
            </a:r>
            <a:r>
              <a:rPr lang="ar-SA" dirty="0">
                <a:latin typeface="Calibri"/>
                <a:ea typeface="Calibri"/>
                <a:cs typeface="Arial"/>
              </a:rPr>
              <a:t>الانطلاق في التحليل الداخلي حيث ان معرفة غاية المنشأة </a:t>
            </a:r>
            <a:r>
              <a:rPr lang="ar-SA" dirty="0" smtClean="0">
                <a:latin typeface="Calibri"/>
                <a:ea typeface="Calibri"/>
                <a:cs typeface="Arial"/>
              </a:rPr>
              <a:t>وفهم </a:t>
            </a:r>
            <a:r>
              <a:rPr lang="ar-SA" dirty="0">
                <a:latin typeface="Calibri"/>
                <a:ea typeface="Calibri"/>
                <a:cs typeface="Arial"/>
              </a:rPr>
              <a:t>أهدافها يجعل السياسات الاستراتيجية وخطط تنفيذها واضحة </a:t>
            </a:r>
            <a:r>
              <a:rPr lang="ar-SA" dirty="0" smtClean="0">
                <a:latin typeface="Calibri"/>
                <a:ea typeface="Calibri"/>
                <a:cs typeface="Arial"/>
              </a:rPr>
              <a:t>للمحلل </a:t>
            </a:r>
            <a:r>
              <a:rPr lang="ar-SA" dirty="0">
                <a:latin typeface="Calibri"/>
                <a:ea typeface="Calibri"/>
                <a:cs typeface="Arial"/>
              </a:rPr>
              <a:t>المالي الأمر الذي يمكنه من تقدير توقعات جيدة حول </a:t>
            </a:r>
            <a:r>
              <a:rPr lang="ar-SA" dirty="0" smtClean="0">
                <a:latin typeface="Calibri"/>
                <a:ea typeface="Calibri"/>
                <a:cs typeface="Arial"/>
              </a:rPr>
              <a:t>مستقبل ربحية </a:t>
            </a:r>
            <a:r>
              <a:rPr lang="ar-SA" dirty="0">
                <a:latin typeface="Calibri"/>
                <a:ea typeface="Calibri"/>
                <a:cs typeface="Arial"/>
              </a:rPr>
              <a:t>المنشأة وتدفقاتها النقدية.</a:t>
            </a:r>
            <a:endParaRPr lang="en-US" dirty="0">
              <a:latin typeface="Calibri"/>
              <a:ea typeface="Calibri"/>
              <a:cs typeface="Arial"/>
            </a:endParaRPr>
          </a:p>
          <a:p>
            <a:pPr algn="just">
              <a:lnSpc>
                <a:spcPct val="160000"/>
              </a:lnSpc>
            </a:pPr>
            <a:endParaRPr lang="en-US" dirty="0">
              <a:effectLst/>
              <a:latin typeface="Calibri"/>
              <a:ea typeface="Calibri"/>
              <a:cs typeface="Arial"/>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36</a:t>
            </a:fld>
            <a:endParaRPr lang="ar-SA"/>
          </a:p>
        </p:txBody>
      </p:sp>
    </p:spTree>
    <p:extLst>
      <p:ext uri="{BB962C8B-B14F-4D97-AF65-F5344CB8AC3E}">
        <p14:creationId xmlns:p14="http://schemas.microsoft.com/office/powerpoint/2010/main" val="9234040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340768"/>
            <a:ext cx="7056900" cy="4491861"/>
          </a:xfrm>
        </p:spPr>
        <p:txBody>
          <a:bodyPr>
            <a:normAutofit fontScale="70000" lnSpcReduction="20000"/>
          </a:bodyPr>
          <a:lstStyle/>
          <a:p>
            <a:pPr marL="68580" indent="0" algn="just">
              <a:lnSpc>
                <a:spcPct val="120000"/>
              </a:lnSpc>
              <a:buNone/>
            </a:pPr>
            <a:r>
              <a:rPr lang="ar-SA" sz="3400" b="1" dirty="0" smtClean="0">
                <a:solidFill>
                  <a:schemeClr val="accent1"/>
                </a:solidFill>
                <a:latin typeface="Calibri"/>
                <a:ea typeface="Calibri"/>
                <a:cs typeface="Arial"/>
              </a:rPr>
              <a:t>2/ المنتجات </a:t>
            </a:r>
            <a:r>
              <a:rPr lang="ar-SA" sz="3400" b="1" dirty="0">
                <a:solidFill>
                  <a:schemeClr val="accent1"/>
                </a:solidFill>
                <a:latin typeface="Calibri"/>
                <a:ea typeface="Calibri"/>
                <a:cs typeface="Arial"/>
              </a:rPr>
              <a:t>والخدمات : </a:t>
            </a:r>
            <a:endParaRPr lang="en-US" sz="3400" dirty="0">
              <a:solidFill>
                <a:schemeClr val="accent1"/>
              </a:solidFill>
              <a:latin typeface="Calibri"/>
              <a:ea typeface="Calibri"/>
              <a:cs typeface="Arial"/>
            </a:endParaRPr>
          </a:p>
          <a:p>
            <a:pPr marL="68580" indent="0" algn="just">
              <a:lnSpc>
                <a:spcPct val="120000"/>
              </a:lnSpc>
              <a:buNone/>
            </a:pPr>
            <a:r>
              <a:rPr lang="ar-SA" sz="3400" dirty="0">
                <a:latin typeface="Calibri"/>
                <a:ea typeface="Calibri"/>
                <a:cs typeface="Arial"/>
              </a:rPr>
              <a:t>يجب على المحلل المالي ان يعرف </a:t>
            </a:r>
            <a:r>
              <a:rPr lang="ar-SA" sz="3400" dirty="0" smtClean="0">
                <a:latin typeface="Calibri"/>
                <a:ea typeface="Calibri"/>
                <a:cs typeface="Arial"/>
              </a:rPr>
              <a:t>عمق خطوط </a:t>
            </a:r>
            <a:r>
              <a:rPr lang="ar-SA" sz="3400" dirty="0">
                <a:latin typeface="Calibri"/>
                <a:ea typeface="Calibri"/>
                <a:cs typeface="Arial"/>
              </a:rPr>
              <a:t>الانتاج واتساعها لدى المنشأة وطاقة كل منها وامكانيات التوسع المستقبلي فيها لمقابلة الطاقة الاستيعابية التسويقية.</a:t>
            </a:r>
          </a:p>
          <a:p>
            <a:pPr marL="68580" indent="0" algn="just">
              <a:lnSpc>
                <a:spcPct val="120000"/>
              </a:lnSpc>
              <a:buNone/>
            </a:pPr>
            <a:r>
              <a:rPr lang="ar-SA" sz="3400" b="1" dirty="0">
                <a:latin typeface="Calibri"/>
                <a:ea typeface="Calibri"/>
                <a:cs typeface="Arial"/>
              </a:rPr>
              <a:t>مصدر المعلومات : </a:t>
            </a:r>
            <a:endParaRPr lang="en-US" sz="3400" dirty="0">
              <a:latin typeface="Calibri"/>
              <a:ea typeface="Calibri"/>
              <a:cs typeface="Arial"/>
            </a:endParaRPr>
          </a:p>
          <a:p>
            <a:pPr lvl="0" indent="-342900" algn="just">
              <a:lnSpc>
                <a:spcPct val="120000"/>
              </a:lnSpc>
              <a:buSzPts val="1400"/>
              <a:buFont typeface="Arial"/>
              <a:buChar char="-"/>
            </a:pPr>
            <a:r>
              <a:rPr lang="ar-SA" sz="3400" dirty="0">
                <a:latin typeface="Calibri"/>
                <a:ea typeface="Calibri"/>
                <a:cs typeface="Arial"/>
              </a:rPr>
              <a:t>التقارير السنوية للمنشأة.</a:t>
            </a:r>
            <a:endParaRPr lang="en-US" sz="3400" dirty="0">
              <a:latin typeface="Calibri"/>
              <a:ea typeface="Calibri"/>
              <a:cs typeface="Arial"/>
            </a:endParaRPr>
          </a:p>
          <a:p>
            <a:pPr lvl="0" indent="-342900" algn="just">
              <a:lnSpc>
                <a:spcPct val="120000"/>
              </a:lnSpc>
              <a:buSzPts val="1400"/>
              <a:buFont typeface="Arial"/>
              <a:buChar char="-"/>
            </a:pPr>
            <a:r>
              <a:rPr lang="ar-SA" sz="3400" dirty="0">
                <a:latin typeface="Calibri"/>
                <a:ea typeface="Calibri"/>
                <a:cs typeface="Arial"/>
              </a:rPr>
              <a:t>موقع المنشأة على الانترنت.</a:t>
            </a:r>
            <a:endParaRPr lang="en-US" sz="3400" dirty="0">
              <a:latin typeface="Calibri"/>
              <a:ea typeface="Calibri"/>
              <a:cs typeface="Arial"/>
            </a:endParaRPr>
          </a:p>
          <a:p>
            <a:pPr lvl="0" indent="-342900" algn="just">
              <a:lnSpc>
                <a:spcPct val="120000"/>
              </a:lnSpc>
              <a:buSzPts val="1400"/>
              <a:buFont typeface="Arial"/>
              <a:buChar char="-"/>
            </a:pPr>
            <a:r>
              <a:rPr lang="ar-SA" sz="3400" dirty="0">
                <a:latin typeface="Calibri"/>
                <a:ea typeface="Calibri"/>
                <a:cs typeface="Arial"/>
              </a:rPr>
              <a:t>معلومات تنشر من أو عن المنشأة .</a:t>
            </a:r>
            <a:endParaRPr lang="en-US" sz="3400" dirty="0">
              <a:latin typeface="Calibri"/>
              <a:ea typeface="Calibri"/>
              <a:cs typeface="Arial"/>
            </a:endParaRPr>
          </a:p>
          <a:p>
            <a:pPr lvl="0" indent="-342900" algn="just">
              <a:lnSpc>
                <a:spcPct val="120000"/>
              </a:lnSpc>
              <a:buSzPts val="1400"/>
              <a:buFont typeface="Arial"/>
              <a:buChar char="-"/>
            </a:pPr>
            <a:r>
              <a:rPr lang="ar-SA" sz="3400" dirty="0">
                <a:latin typeface="Calibri"/>
                <a:ea typeface="Calibri"/>
                <a:cs typeface="Arial"/>
              </a:rPr>
              <a:t>المعلومات المتاحة عن المنشأة في المواقع المتخصصة لقواعد بيانات الصناعة </a:t>
            </a:r>
            <a:r>
              <a:rPr lang="ar-SA" sz="3400" dirty="0" smtClean="0">
                <a:latin typeface="Calibri"/>
                <a:ea typeface="Calibri"/>
                <a:cs typeface="Arial"/>
              </a:rPr>
              <a:t>والتجارة والغرف </a:t>
            </a:r>
            <a:r>
              <a:rPr lang="ar-SA" sz="3400" dirty="0">
                <a:latin typeface="Calibri"/>
                <a:ea typeface="Calibri"/>
                <a:cs typeface="Arial"/>
              </a:rPr>
              <a:t>التجارية.</a:t>
            </a:r>
            <a:endParaRPr lang="en-US" sz="3400" dirty="0">
              <a:latin typeface="Calibri"/>
              <a:ea typeface="Calibri"/>
              <a:cs typeface="Arial"/>
            </a:endParaRPr>
          </a:p>
          <a:p>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37</a:t>
            </a:fld>
            <a:endParaRPr lang="ar-SA"/>
          </a:p>
        </p:txBody>
      </p:sp>
    </p:spTree>
    <p:extLst>
      <p:ext uri="{BB962C8B-B14F-4D97-AF65-F5344CB8AC3E}">
        <p14:creationId xmlns:p14="http://schemas.microsoft.com/office/powerpoint/2010/main" val="19074012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980728"/>
            <a:ext cx="7560840" cy="5112568"/>
          </a:xfrm>
        </p:spPr>
        <p:txBody>
          <a:bodyPr>
            <a:normAutofit fontScale="85000" lnSpcReduction="10000"/>
          </a:bodyPr>
          <a:lstStyle/>
          <a:p>
            <a:pPr marL="68580" indent="0" algn="just">
              <a:lnSpc>
                <a:spcPct val="120000"/>
              </a:lnSpc>
              <a:buNone/>
            </a:pPr>
            <a:r>
              <a:rPr lang="ar-SA" sz="2800" b="1" dirty="0" smtClean="0">
                <a:solidFill>
                  <a:schemeClr val="accent1"/>
                </a:solidFill>
                <a:latin typeface="Calibri"/>
                <a:ea typeface="Calibri"/>
                <a:cs typeface="Arial"/>
              </a:rPr>
              <a:t>3/ دورة </a:t>
            </a:r>
            <a:r>
              <a:rPr lang="ar-SA" sz="2800" b="1" dirty="0">
                <a:solidFill>
                  <a:schemeClr val="accent1"/>
                </a:solidFill>
                <a:latin typeface="Calibri"/>
                <a:ea typeface="Calibri"/>
                <a:cs typeface="Arial"/>
              </a:rPr>
              <a:t>حياة </a:t>
            </a:r>
            <a:r>
              <a:rPr lang="ar-SA" sz="2800" b="1" dirty="0" smtClean="0">
                <a:solidFill>
                  <a:schemeClr val="accent1"/>
                </a:solidFill>
                <a:latin typeface="Calibri"/>
                <a:ea typeface="Calibri"/>
                <a:cs typeface="Arial"/>
              </a:rPr>
              <a:t>المنتج: </a:t>
            </a:r>
            <a:endParaRPr lang="en-US" sz="2800" dirty="0">
              <a:solidFill>
                <a:schemeClr val="accent1"/>
              </a:solidFill>
              <a:latin typeface="Calibri"/>
              <a:ea typeface="Calibri"/>
              <a:cs typeface="Arial"/>
            </a:endParaRPr>
          </a:p>
          <a:p>
            <a:pPr marL="68580" indent="0" algn="just">
              <a:lnSpc>
                <a:spcPct val="120000"/>
              </a:lnSpc>
              <a:buNone/>
            </a:pPr>
            <a:r>
              <a:rPr lang="ar-SA" sz="2800" dirty="0">
                <a:latin typeface="Calibri"/>
                <a:ea typeface="Calibri"/>
                <a:cs typeface="Arial"/>
              </a:rPr>
              <a:t>نفس دورة حياة الصناعة</a:t>
            </a:r>
            <a:r>
              <a:rPr lang="ar-SA" sz="2800" dirty="0" smtClean="0">
                <a:latin typeface="Calibri"/>
                <a:ea typeface="Calibri"/>
                <a:cs typeface="Arial"/>
              </a:rPr>
              <a:t>. </a:t>
            </a:r>
            <a:r>
              <a:rPr lang="ar-SA" sz="2800" dirty="0">
                <a:latin typeface="Calibri"/>
                <a:ea typeface="Calibri"/>
                <a:cs typeface="Arial"/>
              </a:rPr>
              <a:t>هنالك اربع مراحل تمر بها دورة حياة </a:t>
            </a:r>
            <a:r>
              <a:rPr lang="ar-SA" sz="2800" dirty="0" smtClean="0">
                <a:latin typeface="Calibri"/>
                <a:ea typeface="Calibri"/>
                <a:cs typeface="Arial"/>
              </a:rPr>
              <a:t>المنتج </a:t>
            </a:r>
            <a:r>
              <a:rPr lang="ar-SA" sz="2800" dirty="0">
                <a:latin typeface="Calibri"/>
                <a:ea typeface="Calibri"/>
                <a:cs typeface="Arial"/>
              </a:rPr>
              <a:t>هي مرحلة الظهور ثم مرحلة النمو السريع ومرحلة النضوج واخيرا مرحلة الهبوط</a:t>
            </a:r>
            <a:r>
              <a:rPr lang="ar-SA" sz="2800" dirty="0" smtClean="0">
                <a:latin typeface="Calibri"/>
                <a:ea typeface="Calibri"/>
                <a:cs typeface="Arial"/>
              </a:rPr>
              <a:t>.</a:t>
            </a:r>
          </a:p>
          <a:p>
            <a:pPr marL="68580" indent="0" algn="just">
              <a:lnSpc>
                <a:spcPct val="120000"/>
              </a:lnSpc>
              <a:buNone/>
            </a:pPr>
            <a:r>
              <a:rPr lang="ar-SA" sz="2800" b="1" dirty="0" smtClean="0">
                <a:solidFill>
                  <a:schemeClr val="accent1"/>
                </a:solidFill>
                <a:latin typeface="Calibri"/>
                <a:ea typeface="Calibri"/>
                <a:cs typeface="Arial"/>
              </a:rPr>
              <a:t>4/ التسعير والبدائل: </a:t>
            </a:r>
            <a:endParaRPr lang="en-US" sz="2800" dirty="0">
              <a:solidFill>
                <a:schemeClr val="accent1"/>
              </a:solidFill>
              <a:latin typeface="Calibri"/>
              <a:ea typeface="Calibri"/>
              <a:cs typeface="Arial"/>
            </a:endParaRPr>
          </a:p>
          <a:p>
            <a:pPr marL="68580" indent="0" algn="just">
              <a:lnSpc>
                <a:spcPct val="120000"/>
              </a:lnSpc>
              <a:buNone/>
            </a:pPr>
            <a:r>
              <a:rPr lang="ar-SA" sz="2800" dirty="0">
                <a:latin typeface="Calibri"/>
                <a:ea typeface="Calibri"/>
                <a:cs typeface="Arial"/>
              </a:rPr>
              <a:t>يصنف الاقتصاديين </a:t>
            </a:r>
            <a:r>
              <a:rPr lang="ar-SA" sz="2800" dirty="0" smtClean="0">
                <a:latin typeface="Calibri"/>
                <a:ea typeface="Calibri"/>
                <a:cs typeface="Arial"/>
              </a:rPr>
              <a:t>المنتجات </a:t>
            </a:r>
            <a:r>
              <a:rPr lang="ar-SA" sz="2800" dirty="0">
                <a:latin typeface="Calibri"/>
                <a:ea typeface="Calibri"/>
                <a:cs typeface="Arial"/>
              </a:rPr>
              <a:t>وفقاً للمنافسة الى نوعين : منتجات تتنافس على أساس التميز والاختلاف ـ ومنتجات تتنافس على </a:t>
            </a:r>
            <a:r>
              <a:rPr lang="ar-SA" sz="2800" dirty="0" smtClean="0">
                <a:latin typeface="Calibri"/>
                <a:ea typeface="Calibri"/>
                <a:cs typeface="Arial"/>
              </a:rPr>
              <a:t>أساس السعر</a:t>
            </a:r>
            <a:r>
              <a:rPr lang="ar-SA" sz="2800" dirty="0">
                <a:latin typeface="Calibri"/>
                <a:ea typeface="Calibri"/>
                <a:cs typeface="Arial"/>
              </a:rPr>
              <a:t>.</a:t>
            </a:r>
            <a:endParaRPr lang="en-US" sz="2800" dirty="0">
              <a:latin typeface="Calibri"/>
              <a:ea typeface="Calibri"/>
              <a:cs typeface="Arial"/>
            </a:endParaRPr>
          </a:p>
          <a:p>
            <a:pPr marL="68580" indent="0" algn="just">
              <a:lnSpc>
                <a:spcPct val="120000"/>
              </a:lnSpc>
              <a:buNone/>
            </a:pPr>
            <a:r>
              <a:rPr lang="ar-SA" sz="2800" dirty="0" smtClean="0">
                <a:latin typeface="Calibri"/>
                <a:ea typeface="Calibri"/>
                <a:cs typeface="Arial"/>
              </a:rPr>
              <a:t>ووفقاً إليهم </a:t>
            </a:r>
            <a:r>
              <a:rPr lang="ar-SA" sz="2800" dirty="0">
                <a:latin typeface="Calibri"/>
                <a:ea typeface="Calibri"/>
                <a:cs typeface="Arial"/>
              </a:rPr>
              <a:t>يتم </a:t>
            </a:r>
            <a:r>
              <a:rPr lang="ar-SA" sz="2800" dirty="0" smtClean="0">
                <a:latin typeface="Calibri"/>
                <a:ea typeface="Calibri"/>
                <a:cs typeface="Arial"/>
              </a:rPr>
              <a:t>تحديد </a:t>
            </a:r>
            <a:r>
              <a:rPr lang="ar-SA" sz="2800" dirty="0">
                <a:latin typeface="Calibri"/>
                <a:ea typeface="Calibri"/>
                <a:cs typeface="Arial"/>
              </a:rPr>
              <a:t>وضع الشركة التنافسي في السوق.</a:t>
            </a:r>
            <a:endParaRPr lang="en-US" sz="2800" dirty="0">
              <a:latin typeface="Calibri"/>
              <a:ea typeface="Calibri"/>
              <a:cs typeface="Arial"/>
            </a:endParaRPr>
          </a:p>
          <a:p>
            <a:pPr marL="68580" indent="0" algn="just">
              <a:lnSpc>
                <a:spcPct val="120000"/>
              </a:lnSpc>
              <a:buNone/>
            </a:pPr>
            <a:r>
              <a:rPr lang="ar-SA" sz="2800" b="1" dirty="0" smtClean="0">
                <a:solidFill>
                  <a:schemeClr val="accent1"/>
                </a:solidFill>
                <a:latin typeface="Calibri"/>
                <a:ea typeface="Calibri"/>
                <a:cs typeface="Arial"/>
              </a:rPr>
              <a:t>5/ سياسات </a:t>
            </a:r>
            <a:r>
              <a:rPr lang="ar-SA" sz="2800" b="1" dirty="0">
                <a:solidFill>
                  <a:schemeClr val="accent1"/>
                </a:solidFill>
                <a:latin typeface="Calibri"/>
                <a:ea typeface="Calibri"/>
                <a:cs typeface="Arial"/>
              </a:rPr>
              <a:t>التسويق </a:t>
            </a:r>
            <a:r>
              <a:rPr lang="ar-SA" sz="2800" b="1" dirty="0" smtClean="0">
                <a:solidFill>
                  <a:schemeClr val="accent1"/>
                </a:solidFill>
                <a:latin typeface="Calibri"/>
                <a:ea typeface="Calibri"/>
                <a:cs typeface="Arial"/>
              </a:rPr>
              <a:t>والبيع: </a:t>
            </a:r>
            <a:endParaRPr lang="en-US" sz="2800" dirty="0">
              <a:solidFill>
                <a:schemeClr val="accent1"/>
              </a:solidFill>
              <a:latin typeface="Calibri"/>
              <a:ea typeface="Calibri"/>
              <a:cs typeface="Arial"/>
            </a:endParaRPr>
          </a:p>
          <a:p>
            <a:pPr marL="68580" indent="0" algn="just">
              <a:lnSpc>
                <a:spcPct val="120000"/>
              </a:lnSpc>
              <a:buNone/>
            </a:pPr>
            <a:r>
              <a:rPr lang="ar-SA" sz="2800" dirty="0">
                <a:latin typeface="Calibri"/>
                <a:ea typeface="Calibri"/>
                <a:cs typeface="Arial"/>
              </a:rPr>
              <a:t>لما لها من تأثير على مبيعات ومصاريف المنشأة وبالتالي تأثيرها على المبيعات المستقبلية.</a:t>
            </a:r>
            <a:endParaRPr lang="en-US" sz="2800" dirty="0">
              <a:latin typeface="Calibri"/>
              <a:ea typeface="Calibri"/>
              <a:cs typeface="Arial"/>
            </a:endParaRPr>
          </a:p>
          <a:p>
            <a:pPr algn="just">
              <a:lnSpc>
                <a:spcPct val="160000"/>
              </a:lnSpc>
            </a:pPr>
            <a:endParaRPr lang="en-US" dirty="0">
              <a:latin typeface="Calibri"/>
              <a:ea typeface="Calibri"/>
              <a:cs typeface="Arial"/>
            </a:endParaRPr>
          </a:p>
          <a:p>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38</a:t>
            </a:fld>
            <a:endParaRPr lang="ar-SA"/>
          </a:p>
        </p:txBody>
      </p:sp>
    </p:spTree>
    <p:extLst>
      <p:ext uri="{BB962C8B-B14F-4D97-AF65-F5344CB8AC3E}">
        <p14:creationId xmlns:p14="http://schemas.microsoft.com/office/powerpoint/2010/main" val="10721324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980728"/>
            <a:ext cx="7704856" cy="5328592"/>
          </a:xfrm>
        </p:spPr>
        <p:txBody>
          <a:bodyPr>
            <a:noAutofit/>
          </a:bodyPr>
          <a:lstStyle/>
          <a:p>
            <a:pPr marL="68580" indent="0" algn="just">
              <a:lnSpc>
                <a:spcPct val="120000"/>
              </a:lnSpc>
              <a:buNone/>
            </a:pPr>
            <a:r>
              <a:rPr lang="ar-SA" b="1" dirty="0" smtClean="0">
                <a:solidFill>
                  <a:schemeClr val="accent1"/>
                </a:solidFill>
                <a:latin typeface="Calibri"/>
                <a:ea typeface="Calibri"/>
                <a:cs typeface="Arial"/>
              </a:rPr>
              <a:t>6/ سلسلة </a:t>
            </a:r>
            <a:r>
              <a:rPr lang="ar-SA" b="1" dirty="0">
                <a:solidFill>
                  <a:schemeClr val="accent1"/>
                </a:solidFill>
                <a:latin typeface="Calibri"/>
                <a:ea typeface="Calibri"/>
                <a:cs typeface="Arial"/>
              </a:rPr>
              <a:t>الموردين : </a:t>
            </a:r>
            <a:endParaRPr lang="en-US" dirty="0">
              <a:solidFill>
                <a:schemeClr val="accent1"/>
              </a:solidFill>
              <a:latin typeface="Calibri"/>
              <a:ea typeface="Calibri"/>
              <a:cs typeface="Arial"/>
            </a:endParaRPr>
          </a:p>
          <a:p>
            <a:pPr marL="68580" indent="0" algn="just">
              <a:lnSpc>
                <a:spcPct val="120000"/>
              </a:lnSpc>
              <a:buNone/>
            </a:pPr>
            <a:r>
              <a:rPr lang="ar-SA" dirty="0">
                <a:latin typeface="Calibri"/>
                <a:ea typeface="Calibri"/>
                <a:cs typeface="Arial"/>
              </a:rPr>
              <a:t>تشمل الجهود </a:t>
            </a:r>
            <a:r>
              <a:rPr lang="ar-SA" dirty="0" smtClean="0">
                <a:latin typeface="Calibri"/>
                <a:ea typeface="Calibri"/>
                <a:cs typeface="Arial"/>
              </a:rPr>
              <a:t>المجتمعة للشراء </a:t>
            </a:r>
            <a:r>
              <a:rPr lang="ar-SA" dirty="0">
                <a:latin typeface="Calibri"/>
                <a:ea typeface="Calibri"/>
                <a:cs typeface="Arial"/>
              </a:rPr>
              <a:t>والتصنيع والأبحاث </a:t>
            </a:r>
            <a:r>
              <a:rPr lang="ar-SA" dirty="0" smtClean="0">
                <a:latin typeface="Calibri"/>
                <a:ea typeface="Calibri"/>
                <a:cs typeface="Arial"/>
              </a:rPr>
              <a:t>والتطوير والتوزيع</a:t>
            </a:r>
            <a:r>
              <a:rPr lang="ar-SA" dirty="0">
                <a:latin typeface="Calibri"/>
                <a:ea typeface="Calibri"/>
                <a:cs typeface="Arial"/>
              </a:rPr>
              <a:t>.</a:t>
            </a:r>
            <a:endParaRPr lang="en-US" dirty="0">
              <a:latin typeface="Calibri"/>
              <a:ea typeface="Calibri"/>
              <a:cs typeface="Arial"/>
            </a:endParaRPr>
          </a:p>
          <a:p>
            <a:pPr marL="68580" indent="0" algn="just">
              <a:lnSpc>
                <a:spcPct val="120000"/>
              </a:lnSpc>
              <a:buNone/>
            </a:pPr>
            <a:r>
              <a:rPr lang="ar-SA" b="1" dirty="0">
                <a:latin typeface="Calibri"/>
                <a:ea typeface="Calibri"/>
                <a:cs typeface="Arial"/>
              </a:rPr>
              <a:t>ويجب على المحلل معرفة : </a:t>
            </a:r>
            <a:endParaRPr lang="en-US" dirty="0">
              <a:latin typeface="Calibri"/>
              <a:ea typeface="Calibri"/>
              <a:cs typeface="Arial"/>
            </a:endParaRPr>
          </a:p>
          <a:p>
            <a:pPr lvl="0" indent="-342900" algn="just">
              <a:lnSpc>
                <a:spcPct val="120000"/>
              </a:lnSpc>
              <a:buSzPts val="1400"/>
              <a:buFont typeface="Arial" panose="020B0604020202020204" pitchFamily="34" charset="0"/>
              <a:buChar char="•"/>
            </a:pPr>
            <a:r>
              <a:rPr lang="ar-SA" dirty="0">
                <a:latin typeface="Calibri"/>
                <a:ea typeface="Calibri"/>
                <a:cs typeface="Arial"/>
              </a:rPr>
              <a:t>تأثير كل جزء من هذه الاجراءات على التدفقات النقدية المستقبلية.</a:t>
            </a:r>
            <a:endParaRPr lang="en-US" dirty="0">
              <a:latin typeface="Calibri"/>
              <a:ea typeface="Calibri"/>
              <a:cs typeface="Arial"/>
            </a:endParaRPr>
          </a:p>
          <a:p>
            <a:pPr lvl="0" indent="-342900" algn="just">
              <a:lnSpc>
                <a:spcPct val="120000"/>
              </a:lnSpc>
              <a:buSzPts val="1400"/>
              <a:buFont typeface="Arial" panose="020B0604020202020204" pitchFamily="34" charset="0"/>
              <a:buChar char="•"/>
            </a:pPr>
            <a:r>
              <a:rPr lang="ar-SA" dirty="0">
                <a:latin typeface="Calibri"/>
                <a:ea typeface="Calibri"/>
                <a:cs typeface="Arial"/>
              </a:rPr>
              <a:t>معرفة سلوك التكاليف خلال السلسلة.</a:t>
            </a:r>
            <a:endParaRPr lang="en-US" dirty="0">
              <a:latin typeface="Calibri"/>
              <a:ea typeface="Calibri"/>
              <a:cs typeface="Arial"/>
            </a:endParaRPr>
          </a:p>
          <a:p>
            <a:pPr lvl="0" indent="-342900" algn="just">
              <a:lnSpc>
                <a:spcPct val="120000"/>
              </a:lnSpc>
              <a:buSzPts val="1400"/>
              <a:buFont typeface="Arial" panose="020B0604020202020204" pitchFamily="34" charset="0"/>
              <a:buChar char="•"/>
            </a:pPr>
            <a:r>
              <a:rPr lang="ar-SA" dirty="0">
                <a:latin typeface="Calibri"/>
                <a:ea typeface="Calibri"/>
                <a:cs typeface="Arial"/>
              </a:rPr>
              <a:t>معرفة </a:t>
            </a:r>
            <a:r>
              <a:rPr lang="ar-SA" dirty="0" smtClean="0">
                <a:latin typeface="Calibri"/>
                <a:ea typeface="Calibri"/>
                <a:cs typeface="Arial"/>
              </a:rPr>
              <a:t>الجزء </a:t>
            </a:r>
            <a:r>
              <a:rPr lang="ar-SA" dirty="0">
                <a:latin typeface="Calibri"/>
                <a:ea typeface="Calibri"/>
                <a:cs typeface="Arial"/>
              </a:rPr>
              <a:t>الأهم من السلسلة</a:t>
            </a:r>
            <a:r>
              <a:rPr lang="ar-SA" dirty="0" smtClean="0">
                <a:latin typeface="Calibri"/>
                <a:ea typeface="Calibri"/>
                <a:cs typeface="Arial"/>
              </a:rPr>
              <a:t>.</a:t>
            </a:r>
            <a:endParaRPr lang="en-US" dirty="0">
              <a:latin typeface="Calibri"/>
              <a:ea typeface="Calibri"/>
              <a:cs typeface="Arial"/>
            </a:endParaRPr>
          </a:p>
          <a:p>
            <a:pPr marL="68580" indent="0" algn="just">
              <a:lnSpc>
                <a:spcPct val="120000"/>
              </a:lnSpc>
              <a:buNone/>
            </a:pPr>
            <a:r>
              <a:rPr lang="ar-SA" b="1" dirty="0" smtClean="0">
                <a:solidFill>
                  <a:schemeClr val="accent1"/>
                </a:solidFill>
                <a:latin typeface="Calibri"/>
                <a:ea typeface="Calibri"/>
                <a:cs typeface="Arial"/>
              </a:rPr>
              <a:t>7/ المواد </a:t>
            </a:r>
            <a:r>
              <a:rPr lang="ar-SA" b="1" dirty="0">
                <a:solidFill>
                  <a:schemeClr val="accent1"/>
                </a:solidFill>
                <a:latin typeface="Calibri"/>
                <a:ea typeface="Calibri"/>
                <a:cs typeface="Arial"/>
              </a:rPr>
              <a:t>البشرية : </a:t>
            </a:r>
            <a:endParaRPr lang="en-US" dirty="0">
              <a:solidFill>
                <a:schemeClr val="accent1"/>
              </a:solidFill>
              <a:latin typeface="Calibri"/>
              <a:ea typeface="Calibri"/>
              <a:cs typeface="Arial"/>
            </a:endParaRPr>
          </a:p>
          <a:p>
            <a:pPr lvl="0" indent="-342900" algn="just">
              <a:lnSpc>
                <a:spcPct val="120000"/>
              </a:lnSpc>
              <a:buSzPts val="1400"/>
              <a:buFont typeface="Arial" panose="020B0604020202020204" pitchFamily="34" charset="0"/>
              <a:buChar char="•"/>
            </a:pPr>
            <a:r>
              <a:rPr lang="ar-SA" dirty="0">
                <a:latin typeface="Calibri"/>
                <a:ea typeface="Calibri"/>
                <a:cs typeface="Arial"/>
              </a:rPr>
              <a:t>معرفة جوانب الضعف من القوة في الموارد البشرية وفريق الإدارة العليا.</a:t>
            </a:r>
            <a:endParaRPr lang="en-US" dirty="0">
              <a:latin typeface="Calibri"/>
              <a:ea typeface="Calibri"/>
              <a:cs typeface="Arial"/>
            </a:endParaRPr>
          </a:p>
          <a:p>
            <a:pPr lvl="0" indent="-342900" algn="just">
              <a:lnSpc>
                <a:spcPct val="120000"/>
              </a:lnSpc>
              <a:buSzPts val="1400"/>
              <a:buFont typeface="Arial" panose="020B0604020202020204" pitchFamily="34" charset="0"/>
              <a:buChar char="•"/>
            </a:pPr>
            <a:r>
              <a:rPr lang="ar-SA" dirty="0">
                <a:latin typeface="Calibri"/>
                <a:ea typeface="Calibri"/>
                <a:cs typeface="Arial"/>
              </a:rPr>
              <a:t>قدرة المنشأة على الاحتفاظ وجذب الموظفين ذوي الكفاءة.</a:t>
            </a:r>
            <a:endParaRPr lang="en-US" dirty="0">
              <a:latin typeface="Calibri"/>
              <a:ea typeface="Calibri"/>
              <a:cs typeface="Arial"/>
            </a:endParaRPr>
          </a:p>
          <a:p>
            <a:pPr lvl="0" indent="-342900" algn="just">
              <a:lnSpc>
                <a:spcPct val="120000"/>
              </a:lnSpc>
              <a:buSzPts val="1400"/>
              <a:buFont typeface="Arial" panose="020B0604020202020204" pitchFamily="34" charset="0"/>
              <a:buChar char="•"/>
            </a:pPr>
            <a:r>
              <a:rPr lang="ar-SA" dirty="0">
                <a:latin typeface="Calibri"/>
                <a:ea typeface="Calibri"/>
                <a:cs typeface="Arial"/>
              </a:rPr>
              <a:t>القيادة القوية </a:t>
            </a:r>
            <a:r>
              <a:rPr lang="ar-SA" dirty="0" smtClean="0">
                <a:latin typeface="Calibri"/>
                <a:ea typeface="Calibri"/>
                <a:cs typeface="Arial"/>
              </a:rPr>
              <a:t>والناجحة </a:t>
            </a:r>
            <a:r>
              <a:rPr lang="ar-SA" dirty="0">
                <a:latin typeface="Calibri"/>
                <a:ea typeface="Calibri"/>
                <a:cs typeface="Arial"/>
              </a:rPr>
              <a:t>تساهم في الربحية المستقبلية للمنشأة</a:t>
            </a:r>
            <a:r>
              <a:rPr lang="ar-SA" dirty="0" smtClean="0">
                <a:latin typeface="Calibri"/>
                <a:ea typeface="Calibri"/>
                <a:cs typeface="Arial"/>
              </a:rPr>
              <a:t>.</a:t>
            </a:r>
            <a:endParaRPr lang="en-US" dirty="0">
              <a:latin typeface="Calibri"/>
              <a:ea typeface="Calibri"/>
              <a:cs typeface="Arial"/>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39</a:t>
            </a:fld>
            <a:endParaRPr lang="ar-SA"/>
          </a:p>
        </p:txBody>
      </p:sp>
    </p:spTree>
    <p:extLst>
      <p:ext uri="{BB962C8B-B14F-4D97-AF65-F5344CB8AC3E}">
        <p14:creationId xmlns:p14="http://schemas.microsoft.com/office/powerpoint/2010/main" val="1106963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u="sng" dirty="0" smtClean="0">
                <a:latin typeface="Arial" panose="020B0604020202020204" pitchFamily="34" charset="0"/>
                <a:cs typeface="Arial" panose="020B0604020202020204" pitchFamily="34" charset="0"/>
              </a:rPr>
              <a:t>2- مراحل </a:t>
            </a:r>
            <a:r>
              <a:rPr lang="ar-SA" sz="3600" b="1" u="sng" dirty="0">
                <a:latin typeface="Arial" panose="020B0604020202020204" pitchFamily="34" charset="0"/>
                <a:cs typeface="Arial" panose="020B0604020202020204" pitchFamily="34" charset="0"/>
              </a:rPr>
              <a:t>التحليل الاساسي </a:t>
            </a:r>
            <a:r>
              <a:rPr lang="ar-SA" sz="3600" b="1" u="sng" dirty="0" smtClean="0">
                <a:latin typeface="Arial" panose="020B0604020202020204" pitchFamily="34" charset="0"/>
                <a:cs typeface="Arial" panose="020B0604020202020204" pitchFamily="34" charset="0"/>
              </a:rPr>
              <a:t>:</a:t>
            </a:r>
            <a:endParaRPr lang="ar-SA" sz="3600" u="sng" dirty="0"/>
          </a:p>
        </p:txBody>
      </p:sp>
      <p:sp>
        <p:nvSpPr>
          <p:cNvPr id="3" name="Content Placeholder 2"/>
          <p:cNvSpPr>
            <a:spLocks noGrp="1"/>
          </p:cNvSpPr>
          <p:nvPr>
            <p:ph idx="1"/>
          </p:nvPr>
        </p:nvSpPr>
        <p:spPr>
          <a:xfrm>
            <a:off x="1043492" y="2348880"/>
            <a:ext cx="6777317" cy="3483749"/>
          </a:xfrm>
        </p:spPr>
        <p:txBody>
          <a:bodyPr/>
          <a:lstStyle/>
          <a:p>
            <a:pPr marL="525780" lvl="0" indent="-457200">
              <a:buFont typeface="+mj-lt"/>
              <a:buAutoNum type="arabicPeriod"/>
            </a:pPr>
            <a:r>
              <a:rPr lang="ar-SA" dirty="0" smtClean="0">
                <a:latin typeface="Arial" panose="020B0604020202020204" pitchFamily="34" charset="0"/>
                <a:cs typeface="Arial" panose="020B0604020202020204" pitchFamily="34" charset="0"/>
              </a:rPr>
              <a:t>التحليل </a:t>
            </a:r>
            <a:r>
              <a:rPr lang="ar-SA" dirty="0">
                <a:latin typeface="Arial" panose="020B0604020202020204" pitchFamily="34" charset="0"/>
                <a:cs typeface="Arial" panose="020B0604020202020204" pitchFamily="34" charset="0"/>
              </a:rPr>
              <a:t>على المستوى </a:t>
            </a:r>
            <a:r>
              <a:rPr lang="ar-SA" dirty="0" smtClean="0">
                <a:latin typeface="Arial" panose="020B0604020202020204" pitchFamily="34" charset="0"/>
                <a:cs typeface="Arial" panose="020B0604020202020204" pitchFamily="34" charset="0"/>
              </a:rPr>
              <a:t>الكلي </a:t>
            </a:r>
            <a:r>
              <a:rPr lang="ar-SA" dirty="0">
                <a:latin typeface="Arial" panose="020B0604020202020204" pitchFamily="34" charset="0"/>
                <a:cs typeface="Arial" panose="020B0604020202020204" pitchFamily="34" charset="0"/>
              </a:rPr>
              <a:t>او التحليل على مستوى الظروف الاقتصادية العامة المحلية والدولية.</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التحليل على المستوى القطاعي او </a:t>
            </a:r>
            <a:r>
              <a:rPr lang="ar-SA" dirty="0" smtClean="0">
                <a:latin typeface="Arial" panose="020B0604020202020204" pitchFamily="34" charset="0"/>
                <a:cs typeface="Arial" panose="020B0604020202020204" pitchFamily="34" charset="0"/>
              </a:rPr>
              <a:t>التحليل </a:t>
            </a:r>
            <a:r>
              <a:rPr lang="ar-SA" dirty="0">
                <a:latin typeface="Arial" panose="020B0604020202020204" pitchFamily="34" charset="0"/>
                <a:cs typeface="Arial" panose="020B0604020202020204" pitchFamily="34" charset="0"/>
              </a:rPr>
              <a:t>على </a:t>
            </a:r>
            <a:r>
              <a:rPr lang="ar-SA" dirty="0" smtClean="0">
                <a:latin typeface="Arial" panose="020B0604020202020204" pitchFamily="34" charset="0"/>
                <a:cs typeface="Arial" panose="020B0604020202020204" pitchFamily="34" charset="0"/>
              </a:rPr>
              <a:t>مستوى </a:t>
            </a:r>
            <a:r>
              <a:rPr lang="ar-SA" dirty="0">
                <a:latin typeface="Arial" panose="020B0604020202020204" pitchFamily="34" charset="0"/>
                <a:cs typeface="Arial" panose="020B0604020202020204" pitchFamily="34" charset="0"/>
              </a:rPr>
              <a:t>الصناعة او النشاط.</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التحليل على المستوى الجزئي أو التحليل على مستوى الشركة.</a:t>
            </a:r>
            <a:endParaRPr lang="en-US"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4</a:t>
            </a:fld>
            <a:endParaRPr lang="ar-SA"/>
          </a:p>
        </p:txBody>
      </p:sp>
    </p:spTree>
    <p:extLst>
      <p:ext uri="{BB962C8B-B14F-4D97-AF65-F5344CB8AC3E}">
        <p14:creationId xmlns:p14="http://schemas.microsoft.com/office/powerpoint/2010/main" val="37719113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484784"/>
            <a:ext cx="7137357" cy="4320480"/>
          </a:xfrm>
        </p:spPr>
        <p:txBody>
          <a:bodyPr>
            <a:normAutofit/>
          </a:bodyPr>
          <a:lstStyle/>
          <a:p>
            <a:pPr marL="68580" indent="0" algn="just">
              <a:lnSpc>
                <a:spcPct val="120000"/>
              </a:lnSpc>
              <a:buNone/>
            </a:pPr>
            <a:r>
              <a:rPr lang="ar-SA" b="1" dirty="0" smtClean="0">
                <a:solidFill>
                  <a:schemeClr val="accent1"/>
                </a:solidFill>
                <a:latin typeface="Calibri"/>
                <a:ea typeface="Calibri"/>
                <a:cs typeface="Arial"/>
              </a:rPr>
              <a:t>8/ أولويات </a:t>
            </a:r>
            <a:r>
              <a:rPr lang="ar-SA" b="1" dirty="0">
                <a:solidFill>
                  <a:schemeClr val="accent1"/>
                </a:solidFill>
                <a:latin typeface="Calibri"/>
                <a:ea typeface="Calibri"/>
                <a:cs typeface="Arial"/>
              </a:rPr>
              <a:t>الاستثمار : </a:t>
            </a:r>
            <a:endParaRPr lang="en-US" dirty="0">
              <a:solidFill>
                <a:schemeClr val="accent1"/>
              </a:solidFill>
              <a:latin typeface="Calibri"/>
              <a:ea typeface="Calibri"/>
              <a:cs typeface="Arial"/>
            </a:endParaRPr>
          </a:p>
          <a:p>
            <a:pPr marL="0" lvl="0" indent="0" algn="just">
              <a:lnSpc>
                <a:spcPct val="120000"/>
              </a:lnSpc>
              <a:buSzPts val="1400"/>
              <a:buNone/>
            </a:pPr>
            <a:r>
              <a:rPr lang="ar-SA" dirty="0" smtClean="0">
                <a:latin typeface="Calibri"/>
                <a:ea typeface="Calibri"/>
                <a:cs typeface="Arial"/>
              </a:rPr>
              <a:t>معظم </a:t>
            </a:r>
            <a:r>
              <a:rPr lang="ar-SA" dirty="0">
                <a:latin typeface="Calibri"/>
                <a:ea typeface="Calibri"/>
                <a:cs typeface="Arial"/>
              </a:rPr>
              <a:t>المنشآت لديها نشاط </a:t>
            </a:r>
            <a:r>
              <a:rPr lang="ar-SA" dirty="0" smtClean="0">
                <a:latin typeface="Calibri"/>
                <a:ea typeface="Calibri"/>
                <a:cs typeface="Arial"/>
              </a:rPr>
              <a:t>تجاري، </a:t>
            </a:r>
            <a:r>
              <a:rPr lang="ar-SA" dirty="0">
                <a:latin typeface="Calibri"/>
                <a:ea typeface="Calibri"/>
                <a:cs typeface="Arial"/>
              </a:rPr>
              <a:t>منطقة </a:t>
            </a:r>
            <a:r>
              <a:rPr lang="ar-SA" dirty="0" smtClean="0">
                <a:latin typeface="Calibri"/>
                <a:ea typeface="Calibri"/>
                <a:cs typeface="Arial"/>
              </a:rPr>
              <a:t>جغرافية، أو علامة تجارية تحرص على حمايتها والدفاع عنها.</a:t>
            </a:r>
            <a:endParaRPr lang="en-US" dirty="0">
              <a:latin typeface="Calibri"/>
              <a:ea typeface="Calibri"/>
              <a:cs typeface="Arial"/>
            </a:endParaRPr>
          </a:p>
          <a:p>
            <a:pPr marL="0" lvl="0" indent="0" algn="just">
              <a:lnSpc>
                <a:spcPct val="120000"/>
              </a:lnSpc>
              <a:buSzPts val="1400"/>
              <a:buNone/>
            </a:pPr>
            <a:r>
              <a:rPr lang="ar-SA" dirty="0" smtClean="0">
                <a:latin typeface="Calibri"/>
                <a:ea typeface="Calibri"/>
                <a:cs typeface="Arial"/>
              </a:rPr>
              <a:t>معرفة هذه اللأولويات </a:t>
            </a:r>
            <a:r>
              <a:rPr lang="ar-SA" dirty="0">
                <a:latin typeface="Calibri"/>
                <a:ea typeface="Calibri"/>
                <a:cs typeface="Arial"/>
              </a:rPr>
              <a:t>ضروري لمعرفة المبيعات والتكاليف المستقبلية</a:t>
            </a:r>
            <a:r>
              <a:rPr lang="ar-SA" dirty="0" smtClean="0">
                <a:latin typeface="Calibri"/>
                <a:ea typeface="Calibri"/>
                <a:cs typeface="Arial"/>
              </a:rPr>
              <a:t>. وتوقع التدفقات النقدية المستقبلية.</a:t>
            </a:r>
            <a:endParaRPr lang="en-US" dirty="0">
              <a:latin typeface="Calibri"/>
              <a:ea typeface="Calibri"/>
              <a:cs typeface="Arial"/>
            </a:endParaRPr>
          </a:p>
          <a:p>
            <a:pPr marL="68580" indent="0" algn="just">
              <a:lnSpc>
                <a:spcPct val="120000"/>
              </a:lnSpc>
              <a:buNone/>
            </a:pPr>
            <a:r>
              <a:rPr lang="ar-SA" b="1" dirty="0" smtClean="0">
                <a:solidFill>
                  <a:schemeClr val="accent1"/>
                </a:solidFill>
                <a:latin typeface="Calibri"/>
                <a:ea typeface="Calibri"/>
                <a:cs typeface="Arial"/>
              </a:rPr>
              <a:t>9/ المالية </a:t>
            </a:r>
            <a:r>
              <a:rPr lang="ar-SA" b="1" dirty="0">
                <a:solidFill>
                  <a:schemeClr val="accent1"/>
                </a:solidFill>
                <a:latin typeface="Calibri"/>
                <a:ea typeface="Calibri"/>
                <a:cs typeface="Arial"/>
              </a:rPr>
              <a:t>/ </a:t>
            </a:r>
            <a:r>
              <a:rPr lang="ar-SA" b="1" dirty="0" smtClean="0">
                <a:solidFill>
                  <a:schemeClr val="accent1"/>
                </a:solidFill>
                <a:latin typeface="Calibri"/>
                <a:ea typeface="Calibri"/>
                <a:cs typeface="Arial"/>
              </a:rPr>
              <a:t>المحاسبة: </a:t>
            </a:r>
            <a:endParaRPr lang="en-US" dirty="0">
              <a:solidFill>
                <a:schemeClr val="accent1"/>
              </a:solidFill>
              <a:latin typeface="Calibri"/>
              <a:ea typeface="Calibri"/>
              <a:cs typeface="Arial"/>
            </a:endParaRPr>
          </a:p>
          <a:p>
            <a:pPr marL="68580" indent="0" algn="just">
              <a:lnSpc>
                <a:spcPct val="120000"/>
              </a:lnSpc>
              <a:buNone/>
            </a:pPr>
            <a:r>
              <a:rPr lang="ar-SA" dirty="0">
                <a:latin typeface="Calibri"/>
                <a:ea typeface="Calibri"/>
                <a:cs typeface="Arial"/>
              </a:rPr>
              <a:t>لابد من معرفة الوضع المالي للمنشأة من خلال التحليل المحاسبي والمالي للمنشأة.</a:t>
            </a:r>
            <a:endParaRPr lang="en-US" dirty="0">
              <a:latin typeface="Calibri"/>
              <a:ea typeface="Calibri"/>
              <a:cs typeface="Arial"/>
            </a:endParaRPr>
          </a:p>
          <a:p>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40</a:t>
            </a:fld>
            <a:endParaRPr lang="ar-SA"/>
          </a:p>
        </p:txBody>
      </p:sp>
    </p:spTree>
    <p:extLst>
      <p:ext uri="{BB962C8B-B14F-4D97-AF65-F5344CB8AC3E}">
        <p14:creationId xmlns:p14="http://schemas.microsoft.com/office/powerpoint/2010/main" val="26588927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u="sng" dirty="0" smtClean="0">
                <a:latin typeface="Calibri"/>
                <a:ea typeface="Calibri"/>
                <a:cs typeface="Arial"/>
              </a:rPr>
              <a:t>6-2 الخطوات </a:t>
            </a:r>
            <a:r>
              <a:rPr lang="ar-SA" sz="2800" b="1" u="sng" dirty="0">
                <a:latin typeface="Calibri"/>
                <a:ea typeface="Calibri"/>
                <a:cs typeface="Arial"/>
              </a:rPr>
              <a:t>العملية لتحليل لظروف المنشأة : </a:t>
            </a:r>
          </a:p>
        </p:txBody>
      </p:sp>
      <p:sp>
        <p:nvSpPr>
          <p:cNvPr id="3" name="Content Placeholder 2"/>
          <p:cNvSpPr>
            <a:spLocks noGrp="1"/>
          </p:cNvSpPr>
          <p:nvPr>
            <p:ph idx="1"/>
          </p:nvPr>
        </p:nvSpPr>
        <p:spPr/>
        <p:txBody>
          <a:bodyPr/>
          <a:lstStyle/>
          <a:p>
            <a:pPr marL="68580" indent="0">
              <a:buNone/>
            </a:pPr>
            <a:r>
              <a:rPr lang="ar-SA" dirty="0" smtClean="0">
                <a:latin typeface="Arial" panose="020B0604020202020204" pitchFamily="34" charset="0"/>
                <a:cs typeface="Arial" panose="020B0604020202020204" pitchFamily="34" charset="0"/>
              </a:rPr>
              <a:t>تحليل ظروف المنشأة يتم من خلال خمس خطوات هي:</a:t>
            </a:r>
          </a:p>
          <a:p>
            <a:pPr marL="525780" indent="-457200">
              <a:buFont typeface="+mj-lt"/>
              <a:buAutoNum type="arabicPeriod"/>
            </a:pPr>
            <a:r>
              <a:rPr lang="ar-SA" dirty="0" smtClean="0">
                <a:latin typeface="Arial" panose="020B0604020202020204" pitchFamily="34" charset="0"/>
                <a:cs typeface="Arial" panose="020B0604020202020204" pitchFamily="34" charset="0"/>
              </a:rPr>
              <a:t>معرفة نشاط المنشأة.</a:t>
            </a:r>
          </a:p>
          <a:p>
            <a:pPr marL="525780" indent="-457200">
              <a:buFont typeface="+mj-lt"/>
              <a:buAutoNum type="arabicPeriod"/>
            </a:pPr>
            <a:r>
              <a:rPr lang="ar-SA" dirty="0" smtClean="0">
                <a:latin typeface="Arial" panose="020B0604020202020204" pitchFamily="34" charset="0"/>
                <a:cs typeface="Arial" panose="020B0604020202020204" pitchFamily="34" charset="0"/>
              </a:rPr>
              <a:t>تقويم أداء المنشأة في الماضي.</a:t>
            </a:r>
          </a:p>
          <a:p>
            <a:pPr marL="525780" indent="-457200">
              <a:buFont typeface="+mj-lt"/>
              <a:buAutoNum type="arabicPeriod"/>
            </a:pPr>
            <a:r>
              <a:rPr lang="ar-SA" dirty="0">
                <a:latin typeface="Arial" panose="020B0604020202020204" pitchFamily="34" charset="0"/>
                <a:cs typeface="Arial" panose="020B0604020202020204" pitchFamily="34" charset="0"/>
              </a:rPr>
              <a:t>تقويم أداء المنشأة </a:t>
            </a:r>
            <a:r>
              <a:rPr lang="ar-SA" dirty="0" smtClean="0">
                <a:latin typeface="Arial" panose="020B0604020202020204" pitchFamily="34" charset="0"/>
                <a:cs typeface="Arial" panose="020B0604020202020204" pitchFamily="34" charset="0"/>
              </a:rPr>
              <a:t>في المستقبل.</a:t>
            </a:r>
          </a:p>
          <a:p>
            <a:pPr marL="525780" indent="-457200">
              <a:buFont typeface="+mj-lt"/>
              <a:buAutoNum type="arabicPeriod"/>
            </a:pPr>
            <a:r>
              <a:rPr lang="ar-SA" dirty="0" smtClean="0">
                <a:latin typeface="Arial" panose="020B0604020202020204" pitchFamily="34" charset="0"/>
                <a:cs typeface="Arial" panose="020B0604020202020204" pitchFamily="34" charset="0"/>
              </a:rPr>
              <a:t>تقدير القيمة الحقيقية للمنشأة.</a:t>
            </a:r>
          </a:p>
          <a:p>
            <a:pPr marL="525780" indent="-457200">
              <a:buFont typeface="+mj-lt"/>
              <a:buAutoNum type="arabicPeriod"/>
            </a:pPr>
            <a:r>
              <a:rPr lang="ar-SA" dirty="0" smtClean="0">
                <a:latin typeface="Arial" panose="020B0604020202020204" pitchFamily="34" charset="0"/>
                <a:cs typeface="Arial" panose="020B0604020202020204" pitchFamily="34" charset="0"/>
              </a:rPr>
              <a:t>اتخاذ القرار الإستثماري.</a:t>
            </a: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41</a:t>
            </a:fld>
            <a:endParaRPr lang="ar-SA"/>
          </a:p>
        </p:txBody>
      </p:sp>
    </p:spTree>
    <p:extLst>
      <p:ext uri="{BB962C8B-B14F-4D97-AF65-F5344CB8AC3E}">
        <p14:creationId xmlns:p14="http://schemas.microsoft.com/office/powerpoint/2010/main" val="24322406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dirty="0" smtClean="0">
                <a:latin typeface="Calibri"/>
                <a:ea typeface="Calibri"/>
                <a:cs typeface="Arial"/>
              </a:rPr>
              <a:t>1) معرفة </a:t>
            </a:r>
            <a:r>
              <a:rPr lang="ar-SA" sz="2400" b="1" dirty="0">
                <a:latin typeface="Calibri"/>
                <a:ea typeface="Calibri"/>
                <a:cs typeface="Arial"/>
              </a:rPr>
              <a:t>نشاط المنشأة : </a:t>
            </a:r>
            <a:endParaRPr lang="ar-SA" sz="2400" dirty="0"/>
          </a:p>
        </p:txBody>
      </p:sp>
      <p:sp>
        <p:nvSpPr>
          <p:cNvPr id="3" name="Content Placeholder 2"/>
          <p:cNvSpPr>
            <a:spLocks noGrp="1"/>
          </p:cNvSpPr>
          <p:nvPr>
            <p:ph idx="1"/>
          </p:nvPr>
        </p:nvSpPr>
        <p:spPr/>
        <p:txBody>
          <a:bodyPr/>
          <a:lstStyle/>
          <a:p>
            <a:pPr marL="68580" indent="0" algn="just">
              <a:lnSpc>
                <a:spcPct val="160000"/>
              </a:lnSpc>
              <a:buNone/>
            </a:pPr>
            <a:r>
              <a:rPr lang="ar-SA" dirty="0" smtClean="0">
                <a:latin typeface="Calibri"/>
                <a:ea typeface="Calibri"/>
                <a:cs typeface="Arial"/>
              </a:rPr>
              <a:t>يحتاج </a:t>
            </a:r>
            <a:r>
              <a:rPr lang="ar-SA" dirty="0">
                <a:latin typeface="Calibri"/>
                <a:ea typeface="Calibri"/>
                <a:cs typeface="Arial"/>
              </a:rPr>
              <a:t>المحلل لمعرفة المنتجات أو الخدمات التي تقدمها الشركة والسوق الذي تتداول فيه تلك المنتجات والخدمات.</a:t>
            </a:r>
            <a:endParaRPr lang="en-US" dirty="0">
              <a:latin typeface="Calibri"/>
              <a:ea typeface="Calibri"/>
              <a:cs typeface="Arial"/>
            </a:endParaRPr>
          </a:p>
          <a:p>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42</a:t>
            </a:fld>
            <a:endParaRPr lang="ar-SA"/>
          </a:p>
        </p:txBody>
      </p:sp>
    </p:spTree>
    <p:extLst>
      <p:ext uri="{BB962C8B-B14F-4D97-AF65-F5344CB8AC3E}">
        <p14:creationId xmlns:p14="http://schemas.microsoft.com/office/powerpoint/2010/main" val="4550133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027664"/>
            <a:ext cx="7240650" cy="601136"/>
          </a:xfrm>
        </p:spPr>
        <p:txBody>
          <a:bodyPr>
            <a:normAutofit/>
          </a:bodyPr>
          <a:lstStyle/>
          <a:p>
            <a:pPr algn="r"/>
            <a:r>
              <a:rPr lang="ar-SA" sz="2400" b="1" dirty="0" smtClean="0">
                <a:latin typeface="Arial" panose="020B0604020202020204" pitchFamily="34" charset="0"/>
                <a:cs typeface="Arial" panose="020B0604020202020204" pitchFamily="34" charset="0"/>
              </a:rPr>
              <a:t>2) تقويم </a:t>
            </a:r>
            <a:r>
              <a:rPr lang="ar-SA" sz="2400" b="1" dirty="0">
                <a:latin typeface="Arial" panose="020B0604020202020204" pitchFamily="34" charset="0"/>
                <a:cs typeface="Arial" panose="020B0604020202020204" pitchFamily="34" charset="0"/>
              </a:rPr>
              <a:t>أداء المنشأة في </a:t>
            </a:r>
            <a:r>
              <a:rPr lang="ar-SA" sz="2400" b="1" dirty="0" smtClean="0">
                <a:latin typeface="Arial" panose="020B0604020202020204" pitchFamily="34" charset="0"/>
                <a:cs typeface="Arial" panose="020B0604020202020204" pitchFamily="34" charset="0"/>
              </a:rPr>
              <a:t>الماضي: </a:t>
            </a:r>
            <a:r>
              <a:rPr lang="ar-SA" sz="2400" b="1" dirty="0" smtClean="0">
                <a:solidFill>
                  <a:schemeClr val="tx1">
                    <a:lumMod val="75000"/>
                    <a:lumOff val="25000"/>
                  </a:schemeClr>
                </a:solidFill>
                <a:latin typeface="Arial" panose="020B0604020202020204" pitchFamily="34" charset="0"/>
                <a:cs typeface="Arial" panose="020B0604020202020204" pitchFamily="34" charset="0"/>
              </a:rPr>
              <a:t>ويشمل</a:t>
            </a:r>
            <a:endParaRPr lang="ar-SA"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71600" y="1772816"/>
            <a:ext cx="7056900" cy="4059813"/>
          </a:xfrm>
        </p:spPr>
        <p:txBody>
          <a:bodyPr>
            <a:normAutofit/>
          </a:bodyPr>
          <a:lstStyle/>
          <a:p>
            <a:pPr marL="68580" indent="0">
              <a:buNone/>
            </a:pPr>
            <a:r>
              <a:rPr lang="ar-SA" b="1" dirty="0" smtClean="0">
                <a:latin typeface="Arial" panose="020B0604020202020204" pitchFamily="34" charset="0"/>
                <a:cs typeface="Arial" panose="020B0604020202020204" pitchFamily="34" charset="0"/>
              </a:rPr>
              <a:t>أ </a:t>
            </a:r>
            <a:r>
              <a:rPr lang="ar-SA" b="1" dirty="0">
                <a:latin typeface="Arial" panose="020B0604020202020204" pitchFamily="34" charset="0"/>
                <a:cs typeface="Arial" panose="020B0604020202020204" pitchFamily="34" charset="0"/>
              </a:rPr>
              <a:t>ـ معرفة التقارير المالية </a:t>
            </a:r>
            <a:r>
              <a:rPr lang="ar-SA" b="1" dirty="0" smtClean="0">
                <a:latin typeface="Arial" panose="020B0604020202020204" pitchFamily="34" charset="0"/>
                <a:cs typeface="Arial" panose="020B0604020202020204" pitchFamily="34" charset="0"/>
              </a:rPr>
              <a:t>وتقويمها</a:t>
            </a:r>
            <a:endParaRPr lang="en-US"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dirty="0">
                <a:latin typeface="Arial" panose="020B0604020202020204" pitchFamily="34" charset="0"/>
                <a:cs typeface="Arial" panose="020B0604020202020204" pitchFamily="34" charset="0"/>
              </a:rPr>
              <a:t>يقوم المحلل </a:t>
            </a:r>
            <a:r>
              <a:rPr lang="ar-SA" dirty="0" smtClean="0">
                <a:latin typeface="Arial" panose="020B0604020202020204" pitchFamily="34" charset="0"/>
                <a:cs typeface="Arial" panose="020B0604020202020204" pitchFamily="34" charset="0"/>
              </a:rPr>
              <a:t>بـتحليل </a:t>
            </a:r>
            <a:r>
              <a:rPr lang="ar-SA" dirty="0">
                <a:latin typeface="Arial" panose="020B0604020202020204" pitchFamily="34" charset="0"/>
                <a:cs typeface="Arial" panose="020B0604020202020204" pitchFamily="34" charset="0"/>
              </a:rPr>
              <a:t>شامل للتقارير المالية للشركة.</a:t>
            </a:r>
            <a:endParaRPr lang="en-US"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dirty="0">
                <a:latin typeface="Arial" panose="020B0604020202020204" pitchFamily="34" charset="0"/>
                <a:cs typeface="Arial" panose="020B0604020202020204" pitchFamily="34" charset="0"/>
              </a:rPr>
              <a:t>السياسات المحاسبية التي تتبعها المنشأة.</a:t>
            </a:r>
            <a:endParaRPr lang="en-US" dirty="0">
              <a:latin typeface="Arial" panose="020B0604020202020204" pitchFamily="34" charset="0"/>
              <a:cs typeface="Arial" panose="020B0604020202020204" pitchFamily="34" charset="0"/>
            </a:endParaRPr>
          </a:p>
          <a:p>
            <a:pPr lvl="0">
              <a:buFont typeface="Arial" panose="020B0604020202020204" pitchFamily="34" charset="0"/>
              <a:buChar char="•"/>
            </a:pPr>
            <a:r>
              <a:rPr lang="ar-SA" dirty="0">
                <a:latin typeface="Arial" panose="020B0604020202020204" pitchFamily="34" charset="0"/>
                <a:cs typeface="Arial" panose="020B0604020202020204" pitchFamily="34" charset="0"/>
              </a:rPr>
              <a:t>يقوم الخيارات والبدائل المحاسبية التي تستخدمها </a:t>
            </a:r>
            <a:r>
              <a:rPr lang="ar-SA" dirty="0" smtClean="0">
                <a:latin typeface="Arial" panose="020B0604020202020204" pitchFamily="34" charset="0"/>
                <a:cs typeface="Arial" panose="020B0604020202020204" pitchFamily="34" charset="0"/>
              </a:rPr>
              <a:t>المنشأة، واجراء التعديلات الازمة على النتائج الأولية.</a:t>
            </a:r>
            <a:endParaRPr lang="en-US" dirty="0">
              <a:latin typeface="Arial" panose="020B0604020202020204" pitchFamily="34" charset="0"/>
              <a:cs typeface="Arial" panose="020B0604020202020204" pitchFamily="34" charset="0"/>
            </a:endParaRPr>
          </a:p>
          <a:p>
            <a:pPr marL="68580" indent="0">
              <a:buNone/>
            </a:pPr>
            <a:r>
              <a:rPr lang="ar-SA" b="1" dirty="0" smtClean="0">
                <a:latin typeface="Arial" panose="020B0604020202020204" pitchFamily="34" charset="0"/>
                <a:cs typeface="Arial" panose="020B0604020202020204" pitchFamily="34" charset="0"/>
              </a:rPr>
              <a:t>ب - تقويم </a:t>
            </a:r>
            <a:r>
              <a:rPr lang="ar-SA" b="1" dirty="0">
                <a:latin typeface="Arial" panose="020B0604020202020204" pitchFamily="34" charset="0"/>
                <a:cs typeface="Arial" panose="020B0604020202020204" pitchFamily="34" charset="0"/>
              </a:rPr>
              <a:t>جودة التقارير </a:t>
            </a:r>
            <a:r>
              <a:rPr lang="ar-SA" b="1" dirty="0" smtClean="0">
                <a:latin typeface="Arial" panose="020B0604020202020204" pitchFamily="34" charset="0"/>
                <a:cs typeface="Arial" panose="020B0604020202020204" pitchFamily="34" charset="0"/>
              </a:rPr>
              <a:t>المالية</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يقصد بجودة </a:t>
            </a:r>
            <a:r>
              <a:rPr lang="ar-SA" dirty="0">
                <a:latin typeface="Arial" panose="020B0604020202020204" pitchFamily="34" charset="0"/>
                <a:cs typeface="Arial" panose="020B0604020202020204" pitchFamily="34" charset="0"/>
              </a:rPr>
              <a:t>التقارير المالية أن تعبر تلك التقارير المالية بصدق </a:t>
            </a:r>
            <a:r>
              <a:rPr lang="ar-SA" dirty="0" smtClean="0">
                <a:latin typeface="Arial" panose="020B0604020202020204" pitchFamily="34" charset="0"/>
                <a:cs typeface="Arial" panose="020B0604020202020204" pitchFamily="34" charset="0"/>
              </a:rPr>
              <a:t>وعدالة </a:t>
            </a:r>
            <a:r>
              <a:rPr lang="ar-SA" dirty="0">
                <a:latin typeface="Arial" panose="020B0604020202020204" pitchFamily="34" charset="0"/>
                <a:cs typeface="Arial" panose="020B0604020202020204" pitchFamily="34" charset="0"/>
              </a:rPr>
              <a:t>عن الأداء الاقتصادي الفعلي والمركز المالي للشركة.</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ويرتبط به مفهوم التحفظ في التقارير المالية.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43</a:t>
            </a:fld>
            <a:endParaRPr lang="ar-SA"/>
          </a:p>
        </p:txBody>
      </p:sp>
    </p:spTree>
    <p:extLst>
      <p:ext uri="{BB962C8B-B14F-4D97-AF65-F5344CB8AC3E}">
        <p14:creationId xmlns:p14="http://schemas.microsoft.com/office/powerpoint/2010/main" val="18217133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52736"/>
            <a:ext cx="7344932" cy="4779893"/>
          </a:xfrm>
        </p:spPr>
        <p:txBody>
          <a:bodyPr>
            <a:normAutofit fontScale="92500" lnSpcReduction="10000"/>
          </a:bodyPr>
          <a:lstStyle/>
          <a:p>
            <a:pPr>
              <a:buFont typeface="Arial" panose="020B0604020202020204" pitchFamily="34" charset="0"/>
              <a:buChar char="•"/>
            </a:pPr>
            <a:r>
              <a:rPr lang="ar-SA" sz="2600" dirty="0">
                <a:latin typeface="Arial" panose="020B0604020202020204" pitchFamily="34" charset="0"/>
                <a:cs typeface="Arial" panose="020B0604020202020204" pitchFamily="34" charset="0"/>
              </a:rPr>
              <a:t>التحفظ في التقارير المالية </a:t>
            </a:r>
            <a:r>
              <a:rPr lang="ar-SA" sz="2600" dirty="0" smtClean="0">
                <a:latin typeface="Arial" panose="020B0604020202020204" pitchFamily="34" charset="0"/>
                <a:cs typeface="Arial" panose="020B0604020202020204" pitchFamily="34" charset="0"/>
              </a:rPr>
              <a:t>   اتجاه </a:t>
            </a:r>
            <a:r>
              <a:rPr lang="ar-SA" sz="2600" dirty="0">
                <a:latin typeface="Arial" panose="020B0604020202020204" pitchFamily="34" charset="0"/>
                <a:cs typeface="Arial" panose="020B0604020202020204" pitchFamily="34" charset="0"/>
              </a:rPr>
              <a:t>الإدارة عند إعداد التقارير المالية باستخدام الطرق المحاسبية </a:t>
            </a:r>
            <a:r>
              <a:rPr lang="ar-SA" sz="2600" dirty="0" smtClean="0">
                <a:latin typeface="Arial" panose="020B0604020202020204" pitchFamily="34" charset="0"/>
                <a:cs typeface="Arial" panose="020B0604020202020204" pitchFamily="34" charset="0"/>
              </a:rPr>
              <a:t>وبدائل السياسات </a:t>
            </a:r>
            <a:r>
              <a:rPr lang="ar-SA" sz="2600" dirty="0">
                <a:latin typeface="Arial" panose="020B0604020202020204" pitchFamily="34" charset="0"/>
                <a:cs typeface="Arial" panose="020B0604020202020204" pitchFamily="34" charset="0"/>
              </a:rPr>
              <a:t>المحاسبية </a:t>
            </a:r>
            <a:r>
              <a:rPr lang="ar-SA" sz="2600" dirty="0" smtClean="0">
                <a:latin typeface="Arial" panose="020B0604020202020204" pitchFamily="34" charset="0"/>
                <a:cs typeface="Arial" panose="020B0604020202020204" pitchFamily="34" charset="0"/>
              </a:rPr>
              <a:t>الى التقرير والإفصاح عن صافي </a:t>
            </a:r>
            <a:r>
              <a:rPr lang="ar-SA" sz="2600" dirty="0">
                <a:latin typeface="Arial" panose="020B0604020202020204" pitchFamily="34" charset="0"/>
                <a:cs typeface="Arial" panose="020B0604020202020204" pitchFamily="34" charset="0"/>
              </a:rPr>
              <a:t>دخل اقل مما يجب وتدفق نقدي اقل مما يجب او صافي اصول </a:t>
            </a:r>
            <a:r>
              <a:rPr lang="ar-SA" sz="2600" dirty="0" smtClean="0">
                <a:latin typeface="Arial" panose="020B0604020202020204" pitchFamily="34" charset="0"/>
                <a:cs typeface="Arial" panose="020B0604020202020204" pitchFamily="34" charset="0"/>
              </a:rPr>
              <a:t>أقل مما يجب.</a:t>
            </a:r>
            <a:endParaRPr lang="en-US" sz="2600" dirty="0">
              <a:latin typeface="Arial" panose="020B0604020202020204" pitchFamily="34" charset="0"/>
              <a:cs typeface="Arial" panose="020B0604020202020204" pitchFamily="34" charset="0"/>
            </a:endParaRPr>
          </a:p>
          <a:p>
            <a:pPr>
              <a:buFont typeface="Arial" panose="020B0604020202020204" pitchFamily="34" charset="0"/>
              <a:buChar char="•"/>
            </a:pPr>
            <a:r>
              <a:rPr lang="ar-SA" sz="2600" dirty="0" smtClean="0">
                <a:latin typeface="Arial" panose="020B0604020202020204" pitchFamily="34" charset="0"/>
                <a:cs typeface="Arial" panose="020B0604020202020204" pitchFamily="34" charset="0"/>
              </a:rPr>
              <a:t>لأغراض </a:t>
            </a:r>
            <a:r>
              <a:rPr lang="ar-SA" sz="2600" dirty="0">
                <a:latin typeface="Arial" panose="020B0604020202020204" pitchFamily="34" charset="0"/>
                <a:cs typeface="Arial" panose="020B0604020202020204" pitchFamily="34" charset="0"/>
              </a:rPr>
              <a:t>التقويم جودة التقارير المالية </a:t>
            </a:r>
            <a:r>
              <a:rPr lang="ar-SA" sz="2600" dirty="0" smtClean="0">
                <a:latin typeface="Arial" panose="020B0604020202020204" pitchFamily="34" charset="0"/>
                <a:cs typeface="Arial" panose="020B0604020202020204" pitchFamily="34" charset="0"/>
              </a:rPr>
              <a:t>ومدى </a:t>
            </a:r>
            <a:r>
              <a:rPr lang="ar-SA" sz="2600" dirty="0">
                <a:latin typeface="Arial" panose="020B0604020202020204" pitchFamily="34" charset="0"/>
                <a:cs typeface="Arial" panose="020B0604020202020204" pitchFamily="34" charset="0"/>
              </a:rPr>
              <a:t>التحفظ في التقارير </a:t>
            </a:r>
            <a:r>
              <a:rPr lang="ar-SA" sz="2600" dirty="0" smtClean="0">
                <a:latin typeface="Arial" panose="020B0604020202020204" pitchFamily="34" charset="0"/>
                <a:cs typeface="Arial" panose="020B0604020202020204" pitchFamily="34" charset="0"/>
              </a:rPr>
              <a:t>المالية لا بد من تقويم </a:t>
            </a:r>
            <a:r>
              <a:rPr lang="ar-SA" sz="2600" dirty="0">
                <a:latin typeface="Arial" panose="020B0604020202020204" pitchFamily="34" charset="0"/>
                <a:cs typeface="Arial" panose="020B0604020202020204" pitchFamily="34" charset="0"/>
              </a:rPr>
              <a:t>نزعة المنشأة للتلاعب </a:t>
            </a:r>
            <a:r>
              <a:rPr lang="ar-SA" sz="2600" dirty="0" smtClean="0">
                <a:latin typeface="Arial" panose="020B0604020202020204" pitchFamily="34" charset="0"/>
                <a:cs typeface="Arial" panose="020B0604020202020204" pitchFamily="34" charset="0"/>
              </a:rPr>
              <a:t>والتحايل المحاسبي</a:t>
            </a:r>
            <a:r>
              <a:rPr lang="ar-SA" sz="2600" dirty="0">
                <a:latin typeface="Arial" panose="020B0604020202020204" pitchFamily="34" charset="0"/>
                <a:cs typeface="Arial" panose="020B0604020202020204" pitchFamily="34" charset="0"/>
              </a:rPr>
              <a:t> </a:t>
            </a:r>
            <a:r>
              <a:rPr lang="ar-SA" sz="2600" dirty="0" smtClean="0">
                <a:latin typeface="Arial" panose="020B0604020202020204" pitchFamily="34" charset="0"/>
                <a:cs typeface="Arial" panose="020B0604020202020204" pitchFamily="34" charset="0"/>
              </a:rPr>
              <a:t>باستخدام </a:t>
            </a:r>
            <a:r>
              <a:rPr lang="ar-SA" sz="2600" dirty="0">
                <a:latin typeface="Arial" panose="020B0604020202020204" pitchFamily="34" charset="0"/>
                <a:cs typeface="Arial" panose="020B0604020202020204" pitchFamily="34" charset="0"/>
              </a:rPr>
              <a:t>بدائل السياسات المحاسبية عن طريق استخدام المؤشرات والعوامل التي تشير الى احتمال وجود تلاعب في القوائم المالية حسب المؤشرات التي وضعها </a:t>
            </a:r>
            <a:r>
              <a:rPr lang="ar-SA" sz="2600" dirty="0" smtClean="0">
                <a:latin typeface="Arial" panose="020B0604020202020204" pitchFamily="34" charset="0"/>
                <a:cs typeface="Arial" panose="020B0604020202020204" pitchFamily="34" charset="0"/>
              </a:rPr>
              <a:t>المعهد الأمريكي للمحاسبين القانونيين </a:t>
            </a:r>
            <a:r>
              <a:rPr lang="en-US" sz="2600" dirty="0" smtClean="0">
                <a:latin typeface="Times New Roman" panose="02020603050405020304" pitchFamily="18" charset="0"/>
                <a:cs typeface="Times New Roman" panose="02020603050405020304" pitchFamily="18" charset="0"/>
              </a:rPr>
              <a:t>AICPA</a:t>
            </a:r>
            <a:r>
              <a:rPr lang="ar-SA"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pPr>
              <a:buFont typeface="Arial" panose="020B0604020202020204" pitchFamily="34" charset="0"/>
              <a:buChar char="•"/>
            </a:pPr>
            <a:r>
              <a:rPr lang="ar-SA" sz="2600" dirty="0">
                <a:latin typeface="Arial" panose="020B0604020202020204" pitchFamily="34" charset="0"/>
                <a:cs typeface="Arial" panose="020B0604020202020204" pitchFamily="34" charset="0"/>
              </a:rPr>
              <a:t>يجب على المحلل المالي القيام بتعديل النتائج المالية قبل اجراء المقارنات مع الشركات الاخرى المماثلة وقبل توقع الاداء والتدفقات النقدية في المستقبل وقبل تقويم المنشأة بغض النظر عن مستوى جودة التقارير المالية.</a:t>
            </a:r>
            <a:endParaRPr lang="en-US" sz="2600" dirty="0">
              <a:latin typeface="Arial" panose="020B0604020202020204" pitchFamily="34" charset="0"/>
              <a:cs typeface="Arial" panose="020B0604020202020204" pitchFamily="34" charset="0"/>
            </a:endParaRPr>
          </a:p>
          <a:p>
            <a:pPr marL="68580" indent="0">
              <a:buNone/>
            </a:pPr>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44</a:t>
            </a:fld>
            <a:endParaRPr lang="ar-SA"/>
          </a:p>
        </p:txBody>
      </p:sp>
      <p:cxnSp>
        <p:nvCxnSpPr>
          <p:cNvPr id="5" name="Straight Arrow Connector 4"/>
          <p:cNvCxnSpPr/>
          <p:nvPr/>
        </p:nvCxnSpPr>
        <p:spPr>
          <a:xfrm flipH="1">
            <a:off x="5220072" y="1321087"/>
            <a:ext cx="21602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89579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980728"/>
            <a:ext cx="7416940" cy="5112568"/>
          </a:xfrm>
        </p:spPr>
        <p:txBody>
          <a:bodyPr>
            <a:normAutofit/>
          </a:bodyPr>
          <a:lstStyle/>
          <a:p>
            <a:pPr marL="365760" lvl="1" indent="0" algn="just">
              <a:lnSpc>
                <a:spcPct val="160000"/>
              </a:lnSpc>
              <a:buNone/>
            </a:pPr>
            <a:r>
              <a:rPr lang="ar-SA" sz="2400" b="1" dirty="0" smtClean="0">
                <a:latin typeface="Calibri"/>
                <a:ea typeface="Calibri"/>
                <a:cs typeface="Arial"/>
              </a:rPr>
              <a:t>جـ - تقويم </a:t>
            </a:r>
            <a:r>
              <a:rPr lang="ar-SA" sz="2400" b="1" dirty="0">
                <a:latin typeface="Calibri"/>
                <a:ea typeface="Calibri"/>
                <a:cs typeface="Arial"/>
              </a:rPr>
              <a:t>أداء الإدارة </a:t>
            </a:r>
            <a:endParaRPr lang="en-US" sz="2400" b="1" dirty="0">
              <a:latin typeface="Calibri"/>
              <a:ea typeface="Calibri"/>
              <a:cs typeface="Arial"/>
            </a:endParaRPr>
          </a:p>
          <a:p>
            <a:pPr marL="365760" lvl="1" indent="0">
              <a:buNone/>
            </a:pPr>
            <a:r>
              <a:rPr lang="ar-SA" sz="2400" dirty="0">
                <a:latin typeface="Calibri"/>
                <a:ea typeface="Calibri"/>
                <a:cs typeface="Arial"/>
              </a:rPr>
              <a:t>يجب على المحلل المالي أن يقوم انعكاس اداء الادارة وادارتها على التقارير المالية</a:t>
            </a:r>
            <a:r>
              <a:rPr lang="ar-SA" sz="2400" dirty="0" smtClean="0">
                <a:latin typeface="Calibri"/>
                <a:ea typeface="Calibri"/>
                <a:cs typeface="Arial"/>
              </a:rPr>
              <a:t>.</a:t>
            </a:r>
          </a:p>
          <a:p>
            <a:pPr marL="68580" indent="0">
              <a:buNone/>
            </a:pPr>
            <a:endParaRPr lang="ar-SA" sz="2000" dirty="0" smtClean="0">
              <a:latin typeface="Calibri"/>
              <a:ea typeface="Calibri"/>
              <a:cs typeface="Arial"/>
            </a:endParaRPr>
          </a:p>
          <a:p>
            <a:pPr marL="0" lvl="0" indent="0" fontAlgn="base">
              <a:lnSpc>
                <a:spcPct val="150000"/>
              </a:lnSpc>
              <a:spcBef>
                <a:spcPct val="0"/>
              </a:spcBef>
              <a:spcAft>
                <a:spcPct val="0"/>
              </a:spcAft>
              <a:buClrTx/>
              <a:buSzTx/>
              <a:buNone/>
            </a:pPr>
            <a:r>
              <a:rPr lang="ar-SA" altLang="ar-SA" b="1" dirty="0" smtClean="0">
                <a:solidFill>
                  <a:schemeClr val="accent1"/>
                </a:solidFill>
                <a:latin typeface="Calibri" pitchFamily="34" charset="0"/>
                <a:ea typeface="Calibri" pitchFamily="34" charset="0"/>
                <a:cs typeface="Arial" pitchFamily="34" charset="0"/>
              </a:rPr>
              <a:t>3) </a:t>
            </a:r>
            <a:r>
              <a:rPr lang="ar-SA" altLang="ar-SA" b="1" dirty="0">
                <a:solidFill>
                  <a:schemeClr val="accent1"/>
                </a:solidFill>
                <a:latin typeface="Calibri" pitchFamily="34" charset="0"/>
                <a:ea typeface="Calibri" pitchFamily="34" charset="0"/>
                <a:cs typeface="Arial" pitchFamily="34" charset="0"/>
              </a:rPr>
              <a:t>توقع أداء المنشأة في </a:t>
            </a:r>
            <a:r>
              <a:rPr lang="ar-SA" altLang="ar-SA" b="1" dirty="0" smtClean="0">
                <a:solidFill>
                  <a:schemeClr val="accent1"/>
                </a:solidFill>
                <a:latin typeface="Calibri" pitchFamily="34" charset="0"/>
                <a:ea typeface="Calibri" pitchFamily="34" charset="0"/>
                <a:cs typeface="Arial" pitchFamily="34" charset="0"/>
              </a:rPr>
              <a:t>المستقبل</a:t>
            </a:r>
            <a:endParaRPr lang="en-US" altLang="ar-SA" sz="800" b="1" dirty="0">
              <a:solidFill>
                <a:schemeClr val="accent1"/>
              </a:solidFill>
              <a:latin typeface="Arial" pitchFamily="34" charset="0"/>
              <a:cs typeface="Arial" pitchFamily="34" charset="0"/>
            </a:endParaRPr>
          </a:p>
          <a:p>
            <a:pPr marL="297180" lvl="1" indent="0" eaLnBrk="0" fontAlgn="base" hangingPunct="0">
              <a:spcBef>
                <a:spcPct val="0"/>
              </a:spcBef>
              <a:spcAft>
                <a:spcPct val="0"/>
              </a:spcAft>
              <a:buClrTx/>
              <a:buSzTx/>
              <a:buNone/>
            </a:pPr>
            <a:r>
              <a:rPr lang="ar-SA" altLang="ar-SA" sz="2400" dirty="0">
                <a:solidFill>
                  <a:schemeClr val="tx1"/>
                </a:solidFill>
                <a:latin typeface="Calibri" pitchFamily="34" charset="0"/>
                <a:ea typeface="Calibri" pitchFamily="34" charset="0"/>
                <a:cs typeface="Arial" pitchFamily="34" charset="0"/>
              </a:rPr>
              <a:t>بناءاً على تقويم </a:t>
            </a:r>
            <a:r>
              <a:rPr lang="ar-SA" altLang="ar-SA" sz="2400">
                <a:solidFill>
                  <a:schemeClr val="tx1"/>
                </a:solidFill>
                <a:latin typeface="Calibri" pitchFamily="34" charset="0"/>
                <a:ea typeface="Calibri" pitchFamily="34" charset="0"/>
                <a:cs typeface="Arial" pitchFamily="34" charset="0"/>
              </a:rPr>
              <a:t>اداء </a:t>
            </a:r>
            <a:r>
              <a:rPr lang="ar-SA" altLang="ar-SA" sz="2400" smtClean="0">
                <a:solidFill>
                  <a:schemeClr val="tx1"/>
                </a:solidFill>
                <a:latin typeface="Calibri" pitchFamily="34" charset="0"/>
                <a:ea typeface="Calibri" pitchFamily="34" charset="0"/>
                <a:cs typeface="Arial" pitchFamily="34" charset="0"/>
              </a:rPr>
              <a:t>المنشأة في الماضي </a:t>
            </a:r>
            <a:r>
              <a:rPr lang="ar-SA" altLang="ar-SA" sz="2400" dirty="0">
                <a:solidFill>
                  <a:schemeClr val="tx1"/>
                </a:solidFill>
                <a:latin typeface="Calibri" pitchFamily="34" charset="0"/>
                <a:ea typeface="Calibri" pitchFamily="34" charset="0"/>
                <a:cs typeface="Arial" pitchFamily="34" charset="0"/>
              </a:rPr>
              <a:t>فإن المحلل المالي يستطيع أن </a:t>
            </a:r>
            <a:r>
              <a:rPr lang="ar-SA" altLang="ar-SA" sz="2400" dirty="0" smtClean="0">
                <a:solidFill>
                  <a:schemeClr val="tx1"/>
                </a:solidFill>
                <a:latin typeface="Calibri" pitchFamily="34" charset="0"/>
                <a:ea typeface="Calibri" pitchFamily="34" charset="0"/>
                <a:cs typeface="Arial" pitchFamily="34" charset="0"/>
              </a:rPr>
              <a:t>يتوقع </a:t>
            </a:r>
            <a:r>
              <a:rPr lang="ar-SA" altLang="ar-SA" sz="2400" dirty="0">
                <a:solidFill>
                  <a:schemeClr val="tx1"/>
                </a:solidFill>
                <a:latin typeface="Calibri" pitchFamily="34" charset="0"/>
                <a:ea typeface="Calibri" pitchFamily="34" charset="0"/>
                <a:cs typeface="Arial" pitchFamily="34" charset="0"/>
              </a:rPr>
              <a:t>الأداء المالي المستقبلي </a:t>
            </a:r>
            <a:r>
              <a:rPr lang="ar-SA" altLang="ar-SA" sz="2400" dirty="0" smtClean="0">
                <a:solidFill>
                  <a:schemeClr val="tx1"/>
                </a:solidFill>
                <a:latin typeface="Calibri" pitchFamily="34" charset="0"/>
                <a:ea typeface="Calibri" pitchFamily="34" charset="0"/>
                <a:cs typeface="Arial" pitchFamily="34" charset="0"/>
              </a:rPr>
              <a:t>للمنشأة.</a:t>
            </a:r>
            <a:endParaRPr lang="en-US" altLang="ar-SA" sz="2400" dirty="0">
              <a:solidFill>
                <a:schemeClr val="tx1"/>
              </a:solidFill>
              <a:latin typeface="Arial" pitchFamily="34" charset="0"/>
              <a:cs typeface="Arial" pitchFamily="34" charset="0"/>
            </a:endParaRPr>
          </a:p>
          <a:p>
            <a:pPr marL="297180" lvl="1" indent="0" eaLnBrk="0" fontAlgn="base" hangingPunct="0">
              <a:spcBef>
                <a:spcPct val="0"/>
              </a:spcBef>
              <a:spcAft>
                <a:spcPct val="0"/>
              </a:spcAft>
              <a:buClrTx/>
              <a:buSzTx/>
              <a:buNone/>
            </a:pPr>
            <a:r>
              <a:rPr lang="ar-SA" altLang="ar-SA" sz="2400" dirty="0">
                <a:solidFill>
                  <a:schemeClr val="tx1"/>
                </a:solidFill>
                <a:latin typeface="Calibri" pitchFamily="34" charset="0"/>
                <a:ea typeface="Calibri" pitchFamily="34" charset="0"/>
                <a:cs typeface="Arial" pitchFamily="34" charset="0"/>
              </a:rPr>
              <a:t>الأداء المالي المستقبلي يتضمن القوائم المالية الأولية المتوقعة في </a:t>
            </a:r>
            <a:r>
              <a:rPr lang="ar-SA" altLang="ar-SA" sz="2400" dirty="0" smtClean="0">
                <a:solidFill>
                  <a:schemeClr val="tx1"/>
                </a:solidFill>
                <a:latin typeface="Calibri" pitchFamily="34" charset="0"/>
                <a:ea typeface="Calibri" pitchFamily="34" charset="0"/>
                <a:cs typeface="Arial" pitchFamily="34" charset="0"/>
              </a:rPr>
              <a:t>المستقبل، وتوقعات الدخل المستقبلي، وتوقعات دخل السهم </a:t>
            </a:r>
            <a:r>
              <a:rPr lang="ar-SA" sz="2400" dirty="0" smtClean="0">
                <a:solidFill>
                  <a:schemeClr val="tx1"/>
                </a:solidFill>
                <a:latin typeface="Calibri" pitchFamily="34" charset="0"/>
                <a:ea typeface="Calibri" pitchFamily="34" charset="0"/>
                <a:cs typeface="Arial" pitchFamily="34" charset="0"/>
              </a:rPr>
              <a:t>و يمكن </a:t>
            </a:r>
            <a:r>
              <a:rPr lang="ar-SA" sz="2400" dirty="0">
                <a:solidFill>
                  <a:schemeClr val="tx1"/>
                </a:solidFill>
                <a:latin typeface="Calibri" pitchFamily="34" charset="0"/>
                <a:ea typeface="Calibri" pitchFamily="34" charset="0"/>
                <a:cs typeface="Arial" pitchFamily="34" charset="0"/>
              </a:rPr>
              <a:t>توقعهم باستخدام النماذج </a:t>
            </a:r>
            <a:r>
              <a:rPr lang="ar-SA" sz="2400" dirty="0" smtClean="0">
                <a:solidFill>
                  <a:schemeClr val="tx1"/>
                </a:solidFill>
                <a:latin typeface="Calibri" pitchFamily="34" charset="0"/>
                <a:ea typeface="Calibri" pitchFamily="34" charset="0"/>
                <a:cs typeface="Arial" pitchFamily="34" charset="0"/>
              </a:rPr>
              <a:t>الاحصائية.</a:t>
            </a:r>
            <a:endParaRPr lang="en-US" sz="800" dirty="0">
              <a:latin typeface="Calibri"/>
              <a:ea typeface="Calibri"/>
              <a:cs typeface="Arial"/>
            </a:endParaRPr>
          </a:p>
          <a:p>
            <a:pPr marL="0" lvl="0" indent="0" eaLnBrk="0" fontAlgn="base" hangingPunct="0">
              <a:spcBef>
                <a:spcPct val="0"/>
              </a:spcBef>
              <a:spcAft>
                <a:spcPct val="0"/>
              </a:spcAft>
              <a:buClrTx/>
              <a:buSzTx/>
              <a:buNone/>
            </a:pPr>
            <a:endParaRPr lang="en-US" altLang="ar-SA" sz="800" dirty="0">
              <a:solidFill>
                <a:schemeClr val="tx1"/>
              </a:solidFill>
              <a:latin typeface="Arial" pitchFamily="34" charset="0"/>
              <a:cs typeface="Arial" pitchFamily="34" charset="0"/>
            </a:endParaRPr>
          </a:p>
          <a:p>
            <a:pPr marL="68580" indent="0" algn="just">
              <a:lnSpc>
                <a:spcPct val="160000"/>
              </a:lnSpc>
              <a:buNone/>
            </a:pPr>
            <a:endParaRPr lang="en-US" dirty="0">
              <a:latin typeface="Calibri"/>
              <a:ea typeface="Calibri"/>
              <a:cs typeface="Arial"/>
            </a:endParaRPr>
          </a:p>
          <a:p>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45</a:t>
            </a:fld>
            <a:endParaRPr lang="ar-SA"/>
          </a:p>
        </p:txBody>
      </p:sp>
    </p:spTree>
    <p:extLst>
      <p:ext uri="{BB962C8B-B14F-4D97-AF65-F5344CB8AC3E}">
        <p14:creationId xmlns:p14="http://schemas.microsoft.com/office/powerpoint/2010/main" val="26977304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5152"/>
          </a:xfrm>
        </p:spPr>
        <p:txBody>
          <a:bodyPr>
            <a:normAutofit/>
          </a:bodyPr>
          <a:lstStyle/>
          <a:p>
            <a:pPr marL="68580" indent="0" algn="r"/>
            <a:r>
              <a:rPr lang="ar-SA" sz="2400" b="1" dirty="0" smtClean="0">
                <a:latin typeface="Arial" panose="020B0604020202020204" pitchFamily="34" charset="0"/>
                <a:cs typeface="Arial" panose="020B0604020202020204" pitchFamily="34" charset="0"/>
              </a:rPr>
              <a:t>4) تقدير </a:t>
            </a:r>
            <a:r>
              <a:rPr lang="ar-SA" sz="2400" b="1" dirty="0">
                <a:latin typeface="Arial" panose="020B0604020202020204" pitchFamily="34" charset="0"/>
                <a:cs typeface="Arial" panose="020B0604020202020204" pitchFamily="34" charset="0"/>
              </a:rPr>
              <a:t>القيمة الحقيقية </a:t>
            </a:r>
            <a:r>
              <a:rPr lang="ar-SA" sz="2400" b="1" dirty="0" smtClean="0">
                <a:latin typeface="Arial" panose="020B0604020202020204" pitchFamily="34" charset="0"/>
                <a:cs typeface="Arial" panose="020B0604020202020204" pitchFamily="34" charset="0"/>
              </a:rPr>
              <a:t>للمنشأة</a:t>
            </a:r>
            <a:endParaRPr lang="ar-SA"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1916832"/>
            <a:ext cx="6777317" cy="792088"/>
          </a:xfrm>
        </p:spPr>
        <p:txBody>
          <a:bodyPr>
            <a:normAutofit fontScale="25000" lnSpcReduction="20000"/>
          </a:bodyPr>
          <a:lstStyle/>
          <a:p>
            <a:pPr marL="68580" indent="0">
              <a:buNone/>
            </a:pPr>
            <a:r>
              <a:rPr lang="ar-SA" sz="9600" dirty="0">
                <a:latin typeface="Arial" panose="020B0604020202020204" pitchFamily="34" charset="0"/>
                <a:cs typeface="Arial" panose="020B0604020202020204" pitchFamily="34" charset="0"/>
              </a:rPr>
              <a:t>المحلل المالي يحدد القيمة العادلة أو الحقيقية أو الأساس للشركة وللسهم</a:t>
            </a:r>
            <a:r>
              <a:rPr lang="ar-SA" sz="9600" dirty="0" smtClean="0">
                <a:latin typeface="Arial" panose="020B0604020202020204" pitchFamily="34" charset="0"/>
                <a:cs typeface="Arial" panose="020B0604020202020204" pitchFamily="34" charset="0"/>
              </a:rPr>
              <a:t>.</a:t>
            </a:r>
          </a:p>
          <a:p>
            <a:pPr marL="68580" indent="0">
              <a:buNone/>
            </a:pPr>
            <a:endParaRPr lang="en-US" sz="4000" dirty="0">
              <a:latin typeface="Arial" panose="020B0604020202020204" pitchFamily="34" charset="0"/>
              <a:cs typeface="Arial" panose="020B0604020202020204" pitchFamily="34" charset="0"/>
            </a:endParaRPr>
          </a:p>
          <a:p>
            <a:pPr marL="68580" indent="0">
              <a:buNone/>
            </a:pPr>
            <a:r>
              <a:rPr lang="ar-SA" sz="4000" dirty="0" smtClean="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12"/>
          </p:nvPr>
        </p:nvSpPr>
        <p:spPr/>
        <p:txBody>
          <a:bodyPr/>
          <a:lstStyle/>
          <a:p>
            <a:fld id="{A453DBEC-BEAB-46A0-B575-6E3571BAC4A4}" type="slidenum">
              <a:rPr lang="ar-SA" smtClean="0"/>
              <a:t>46</a:t>
            </a:fld>
            <a:endParaRPr lang="ar-SA"/>
          </a:p>
        </p:txBody>
      </p:sp>
      <p:sp>
        <p:nvSpPr>
          <p:cNvPr id="7" name="TextBox 6"/>
          <p:cNvSpPr txBox="1"/>
          <p:nvPr/>
        </p:nvSpPr>
        <p:spPr>
          <a:xfrm>
            <a:off x="4860032" y="3068960"/>
            <a:ext cx="3168352" cy="1015663"/>
          </a:xfrm>
          <a:prstGeom prst="rect">
            <a:avLst/>
          </a:prstGeom>
          <a:noFill/>
        </p:spPr>
        <p:txBody>
          <a:bodyPr wrap="square" rtlCol="1">
            <a:spAutoFit/>
          </a:bodyPr>
          <a:lstStyle/>
          <a:p>
            <a:pPr marL="68580" indent="0">
              <a:buNone/>
            </a:pPr>
            <a:r>
              <a:rPr lang="ar-SA" sz="2000" dirty="0">
                <a:solidFill>
                  <a:schemeClr val="tx2"/>
                </a:solidFill>
                <a:latin typeface="Arial" panose="020B0604020202020204" pitchFamily="34" charset="0"/>
                <a:cs typeface="Arial" panose="020B0604020202020204" pitchFamily="34" charset="0"/>
              </a:rPr>
              <a:t>إذا كانت الشركة متداولة في السوق	 </a:t>
            </a:r>
            <a:endParaRPr lang="en-US" sz="2000" dirty="0">
              <a:solidFill>
                <a:schemeClr val="tx2"/>
              </a:solidFill>
              <a:latin typeface="Arial" panose="020B0604020202020204" pitchFamily="34" charset="0"/>
              <a:cs typeface="Arial" panose="020B0604020202020204" pitchFamily="34" charset="0"/>
            </a:endParaRPr>
          </a:p>
          <a:p>
            <a:pPr marL="68580" indent="0">
              <a:buNone/>
            </a:pPr>
            <a:r>
              <a:rPr lang="ar-SA" sz="2000" dirty="0">
                <a:solidFill>
                  <a:schemeClr val="tx2"/>
                </a:solidFill>
                <a:latin typeface="Arial" panose="020B0604020202020204" pitchFamily="34" charset="0"/>
                <a:cs typeface="Arial" panose="020B0604020202020204" pitchFamily="34" charset="0"/>
              </a:rPr>
              <a:t>يتم مقارنتها بالقيمة السوقية</a:t>
            </a:r>
          </a:p>
        </p:txBody>
      </p:sp>
      <p:sp>
        <p:nvSpPr>
          <p:cNvPr id="8" name="TextBox 7"/>
          <p:cNvSpPr txBox="1"/>
          <p:nvPr/>
        </p:nvSpPr>
        <p:spPr>
          <a:xfrm>
            <a:off x="1282533" y="3068960"/>
            <a:ext cx="2952328" cy="2246769"/>
          </a:xfrm>
          <a:prstGeom prst="rect">
            <a:avLst/>
          </a:prstGeom>
          <a:noFill/>
        </p:spPr>
        <p:txBody>
          <a:bodyPr wrap="square" rtlCol="1">
            <a:spAutoFit/>
          </a:bodyPr>
          <a:lstStyle/>
          <a:p>
            <a:r>
              <a:rPr lang="ar-SA" sz="2000" dirty="0">
                <a:solidFill>
                  <a:schemeClr val="tx2"/>
                </a:solidFill>
                <a:latin typeface="Arial" panose="020B0604020202020204" pitchFamily="34" charset="0"/>
                <a:cs typeface="Arial" panose="020B0604020202020204" pitchFamily="34" charset="0"/>
              </a:rPr>
              <a:t>إذا كانت غير متداولة في </a:t>
            </a:r>
            <a:r>
              <a:rPr lang="ar-SA" sz="2000" dirty="0" smtClean="0">
                <a:solidFill>
                  <a:schemeClr val="tx2"/>
                </a:solidFill>
                <a:latin typeface="Arial" panose="020B0604020202020204" pitchFamily="34" charset="0"/>
                <a:cs typeface="Arial" panose="020B0604020202020204" pitchFamily="34" charset="0"/>
              </a:rPr>
              <a:t>السوق</a:t>
            </a:r>
          </a:p>
          <a:p>
            <a:endParaRPr lang="ar-SA" sz="2000" dirty="0">
              <a:solidFill>
                <a:schemeClr val="tx2"/>
              </a:solidFill>
              <a:latin typeface="Arial" panose="020B0604020202020204" pitchFamily="34" charset="0"/>
              <a:cs typeface="Arial" panose="020B0604020202020204" pitchFamily="34" charset="0"/>
            </a:endParaRPr>
          </a:p>
          <a:p>
            <a:r>
              <a:rPr lang="ar-SA" sz="2000" dirty="0">
                <a:solidFill>
                  <a:schemeClr val="tx2"/>
                </a:solidFill>
                <a:latin typeface="Arial" panose="020B0604020202020204" pitchFamily="34" charset="0"/>
                <a:cs typeface="Arial" panose="020B0604020202020204" pitchFamily="34" charset="0"/>
              </a:rPr>
              <a:t>يستخدم عدة طرق </a:t>
            </a:r>
            <a:r>
              <a:rPr lang="ar-SA" sz="2000" dirty="0" smtClean="0">
                <a:solidFill>
                  <a:schemeClr val="tx2"/>
                </a:solidFill>
                <a:latin typeface="Arial" panose="020B0604020202020204" pitchFamily="34" charset="0"/>
                <a:cs typeface="Arial" panose="020B0604020202020204" pitchFamily="34" charset="0"/>
              </a:rPr>
              <a:t>للتقويم:</a:t>
            </a:r>
            <a:r>
              <a:rPr lang="en-US" sz="2000" dirty="0">
                <a:solidFill>
                  <a:schemeClr val="tx2"/>
                </a:solidFill>
                <a:latin typeface="Arial" panose="020B0604020202020204" pitchFamily="34" charset="0"/>
                <a:cs typeface="Arial" panose="020B0604020202020204" pitchFamily="34" charset="0"/>
              </a:rPr>
              <a:t/>
            </a:r>
            <a:br>
              <a:rPr lang="en-US" sz="2000" dirty="0">
                <a:solidFill>
                  <a:schemeClr val="tx2"/>
                </a:solidFill>
                <a:latin typeface="Arial" panose="020B0604020202020204" pitchFamily="34" charset="0"/>
                <a:cs typeface="Arial" panose="020B0604020202020204" pitchFamily="34" charset="0"/>
              </a:rPr>
            </a:br>
            <a:r>
              <a:rPr lang="ar-SA" sz="2000" dirty="0" smtClean="0">
                <a:solidFill>
                  <a:schemeClr val="tx2"/>
                </a:solidFill>
                <a:latin typeface="Arial" panose="020B0604020202020204" pitchFamily="34" charset="0"/>
                <a:cs typeface="Arial" panose="020B0604020202020204" pitchFamily="34" charset="0"/>
              </a:rPr>
              <a:t>- نموذج </a:t>
            </a:r>
            <a:r>
              <a:rPr lang="ar-SA" sz="2000" dirty="0">
                <a:solidFill>
                  <a:schemeClr val="tx2"/>
                </a:solidFill>
                <a:latin typeface="Arial" panose="020B0604020202020204" pitchFamily="34" charset="0"/>
                <a:cs typeface="Arial" panose="020B0604020202020204" pitchFamily="34" charset="0"/>
              </a:rPr>
              <a:t>خصم التدفقات النقدية</a:t>
            </a:r>
            <a:r>
              <a:rPr lang="en-US" sz="2000" dirty="0">
                <a:solidFill>
                  <a:schemeClr val="tx2"/>
                </a:solidFill>
                <a:latin typeface="Arial" panose="020B0604020202020204" pitchFamily="34" charset="0"/>
                <a:cs typeface="Arial" panose="020B0604020202020204" pitchFamily="34" charset="0"/>
              </a:rPr>
              <a:t/>
            </a:r>
            <a:br>
              <a:rPr lang="en-US" sz="2000" dirty="0">
                <a:solidFill>
                  <a:schemeClr val="tx2"/>
                </a:solidFill>
                <a:latin typeface="Arial" panose="020B0604020202020204" pitchFamily="34" charset="0"/>
                <a:cs typeface="Arial" panose="020B0604020202020204" pitchFamily="34" charset="0"/>
              </a:rPr>
            </a:br>
            <a:r>
              <a:rPr lang="ar-SA" sz="2000" dirty="0" smtClean="0">
                <a:solidFill>
                  <a:schemeClr val="tx2"/>
                </a:solidFill>
                <a:latin typeface="Arial" panose="020B0604020202020204" pitchFamily="34" charset="0"/>
                <a:cs typeface="Arial" panose="020B0604020202020204" pitchFamily="34" charset="0"/>
              </a:rPr>
              <a:t>- نموذج </a:t>
            </a:r>
            <a:r>
              <a:rPr lang="ar-SA" sz="2000" dirty="0">
                <a:solidFill>
                  <a:schemeClr val="tx2"/>
                </a:solidFill>
                <a:latin typeface="Arial" panose="020B0604020202020204" pitchFamily="34" charset="0"/>
                <a:cs typeface="Arial" panose="020B0604020202020204" pitchFamily="34" charset="0"/>
              </a:rPr>
              <a:t>مضاعف السوق</a:t>
            </a:r>
            <a:r>
              <a:rPr lang="en-US" sz="2000" dirty="0">
                <a:solidFill>
                  <a:schemeClr val="tx2"/>
                </a:solidFill>
                <a:latin typeface="Arial" panose="020B0604020202020204" pitchFamily="34" charset="0"/>
                <a:cs typeface="Arial" panose="020B0604020202020204" pitchFamily="34" charset="0"/>
              </a:rPr>
              <a:t/>
            </a:r>
            <a:br>
              <a:rPr lang="en-US" sz="2000" dirty="0">
                <a:solidFill>
                  <a:schemeClr val="tx2"/>
                </a:solidFill>
                <a:latin typeface="Arial" panose="020B0604020202020204" pitchFamily="34" charset="0"/>
                <a:cs typeface="Arial" panose="020B0604020202020204" pitchFamily="34" charset="0"/>
              </a:rPr>
            </a:br>
            <a:r>
              <a:rPr lang="ar-SA" sz="2000" dirty="0" smtClean="0">
                <a:solidFill>
                  <a:schemeClr val="tx2"/>
                </a:solidFill>
                <a:latin typeface="Arial" panose="020B0604020202020204" pitchFamily="34" charset="0"/>
                <a:cs typeface="Arial" panose="020B0604020202020204" pitchFamily="34" charset="0"/>
              </a:rPr>
              <a:t>- نموذج </a:t>
            </a:r>
            <a:r>
              <a:rPr lang="ar-SA" sz="2000" dirty="0">
                <a:solidFill>
                  <a:schemeClr val="tx2"/>
                </a:solidFill>
                <a:latin typeface="Arial" panose="020B0604020202020204" pitchFamily="34" charset="0"/>
                <a:cs typeface="Arial" panose="020B0604020202020204" pitchFamily="34" charset="0"/>
              </a:rPr>
              <a:t>الدخل المتبقي</a:t>
            </a:r>
            <a:r>
              <a:rPr lang="en-US" sz="2000" dirty="0">
                <a:solidFill>
                  <a:schemeClr val="tx2"/>
                </a:solidFill>
                <a:latin typeface="Arial" panose="020B0604020202020204" pitchFamily="34" charset="0"/>
                <a:cs typeface="Arial" panose="020B0604020202020204" pitchFamily="34" charset="0"/>
              </a:rPr>
              <a:t/>
            </a:r>
            <a:br>
              <a:rPr lang="en-US" sz="2000" dirty="0">
                <a:solidFill>
                  <a:schemeClr val="tx2"/>
                </a:solidFill>
                <a:latin typeface="Arial" panose="020B0604020202020204" pitchFamily="34" charset="0"/>
                <a:cs typeface="Arial" panose="020B0604020202020204" pitchFamily="34" charset="0"/>
              </a:rPr>
            </a:br>
            <a:endParaRPr lang="ar-SA" sz="2000" dirty="0">
              <a:solidFill>
                <a:schemeClr val="tx2"/>
              </a:solidFill>
              <a:latin typeface="Arial" panose="020B0604020202020204" pitchFamily="34" charset="0"/>
              <a:cs typeface="Arial" panose="020B0604020202020204" pitchFamily="34" charset="0"/>
            </a:endParaRPr>
          </a:p>
        </p:txBody>
      </p:sp>
      <p:sp>
        <p:nvSpPr>
          <p:cNvPr id="9" name="Left Brace 8"/>
          <p:cNvSpPr/>
          <p:nvPr/>
        </p:nvSpPr>
        <p:spPr>
          <a:xfrm rot="5400000">
            <a:off x="4654147" y="977765"/>
            <a:ext cx="509983" cy="3528392"/>
          </a:xfrm>
          <a:prstGeom prst="leftBrace">
            <a:avLst/>
          </a:prstGeom>
          <a:ln w="19050"/>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cxnSp>
        <p:nvCxnSpPr>
          <p:cNvPr id="11" name="Straight Arrow Connector 10"/>
          <p:cNvCxnSpPr/>
          <p:nvPr/>
        </p:nvCxnSpPr>
        <p:spPr>
          <a:xfrm>
            <a:off x="6673335" y="3429000"/>
            <a:ext cx="0" cy="28803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144942" y="3471746"/>
            <a:ext cx="0" cy="28803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6195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b="1" dirty="0" smtClean="0">
                <a:latin typeface="Calibri"/>
                <a:ea typeface="Calibri"/>
                <a:cs typeface="Arial"/>
              </a:rPr>
              <a:t>5) </a:t>
            </a:r>
            <a:r>
              <a:rPr lang="ar-SA" sz="2400" b="1" dirty="0">
                <a:latin typeface="Calibri"/>
                <a:ea typeface="Calibri"/>
                <a:cs typeface="Arial"/>
              </a:rPr>
              <a:t>تقرير المحلل المالي واتخاذ القرار </a:t>
            </a:r>
            <a:r>
              <a:rPr lang="ar-SA" sz="2400" b="1" dirty="0" smtClean="0">
                <a:latin typeface="Calibri"/>
                <a:ea typeface="Calibri"/>
                <a:cs typeface="Arial"/>
              </a:rPr>
              <a:t>الاستثماري</a:t>
            </a:r>
            <a:endParaRPr lang="ar-SA" sz="2400" b="1" dirty="0"/>
          </a:p>
        </p:txBody>
      </p:sp>
      <p:sp>
        <p:nvSpPr>
          <p:cNvPr id="3" name="Content Placeholder 2"/>
          <p:cNvSpPr>
            <a:spLocks noGrp="1"/>
          </p:cNvSpPr>
          <p:nvPr>
            <p:ph idx="1"/>
          </p:nvPr>
        </p:nvSpPr>
        <p:spPr/>
        <p:txBody>
          <a:bodyPr/>
          <a:lstStyle/>
          <a:p>
            <a:pPr marL="68580" indent="0" algn="just">
              <a:lnSpc>
                <a:spcPct val="160000"/>
              </a:lnSpc>
              <a:buNone/>
            </a:pPr>
            <a:r>
              <a:rPr lang="ar-SA" dirty="0">
                <a:latin typeface="Calibri"/>
                <a:ea typeface="Calibri"/>
                <a:cs typeface="Arial"/>
              </a:rPr>
              <a:t>عند نهاية التحليل يجب على المحلل المالي أن يقوم بتوثيق نتائج عملية التحليل وايصالها من خلال إعداد تقرير التحليل المالي.</a:t>
            </a:r>
            <a:endParaRPr lang="en-US" dirty="0">
              <a:latin typeface="Calibri"/>
              <a:ea typeface="Calibri"/>
              <a:cs typeface="Arial"/>
            </a:endParaRPr>
          </a:p>
          <a:p>
            <a:pPr marL="68580" indent="0">
              <a:buNone/>
            </a:pPr>
            <a:endParaRPr lang="ar-SA" dirty="0"/>
          </a:p>
        </p:txBody>
      </p:sp>
      <p:sp>
        <p:nvSpPr>
          <p:cNvPr id="4" name="Slide Number Placeholder 3"/>
          <p:cNvSpPr>
            <a:spLocks noGrp="1"/>
          </p:cNvSpPr>
          <p:nvPr>
            <p:ph type="sldNum" sz="quarter" idx="12"/>
          </p:nvPr>
        </p:nvSpPr>
        <p:spPr/>
        <p:txBody>
          <a:bodyPr/>
          <a:lstStyle/>
          <a:p>
            <a:fld id="{A453DBEC-BEAB-46A0-B575-6E3571BAC4A4}" type="slidenum">
              <a:rPr lang="ar-SA" smtClean="0"/>
              <a:t>47</a:t>
            </a:fld>
            <a:endParaRPr lang="ar-SA"/>
          </a:p>
        </p:txBody>
      </p:sp>
    </p:spTree>
    <p:extLst>
      <p:ext uri="{BB962C8B-B14F-4D97-AF65-F5344CB8AC3E}">
        <p14:creationId xmlns:p14="http://schemas.microsoft.com/office/powerpoint/2010/main" val="4048576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0143" y="980728"/>
            <a:ext cx="7024744" cy="685880"/>
          </a:xfrm>
        </p:spPr>
        <p:txBody>
          <a:bodyPr>
            <a:normAutofit/>
          </a:bodyPr>
          <a:lstStyle/>
          <a:p>
            <a:pPr algn="r"/>
            <a:r>
              <a:rPr lang="ar-SA" sz="3600" b="1" u="sng" dirty="0" smtClean="0">
                <a:latin typeface="Arial" panose="020B0604020202020204" pitchFamily="34" charset="0"/>
                <a:cs typeface="Arial" panose="020B0604020202020204" pitchFamily="34" charset="0"/>
              </a:rPr>
              <a:t>3- مداخل </a:t>
            </a:r>
            <a:r>
              <a:rPr lang="ar-SA" sz="3600" b="1" u="sng" dirty="0">
                <a:latin typeface="Arial" panose="020B0604020202020204" pitchFamily="34" charset="0"/>
                <a:cs typeface="Arial" panose="020B0604020202020204" pitchFamily="34" charset="0"/>
              </a:rPr>
              <a:t>التحليل الأساسي : </a:t>
            </a:r>
            <a:endParaRPr lang="ar-SA" sz="3600"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5</a:t>
            </a:fld>
            <a:endParaRPr lang="ar-SA"/>
          </a:p>
        </p:txBody>
      </p:sp>
      <p:sp>
        <p:nvSpPr>
          <p:cNvPr id="5" name="Text Box 6"/>
          <p:cNvSpPr txBox="1">
            <a:spLocks noChangeArrowheads="1"/>
          </p:cNvSpPr>
          <p:nvPr/>
        </p:nvSpPr>
        <p:spPr bwMode="auto">
          <a:xfrm>
            <a:off x="4602516" y="2708920"/>
            <a:ext cx="3641892" cy="34018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spcAft>
                <a:spcPts val="0"/>
              </a:spcAft>
            </a:pPr>
            <a:r>
              <a:rPr lang="ar-SA" sz="2400" b="1" dirty="0">
                <a:effectLst/>
                <a:latin typeface="Arial" panose="020B0604020202020204" pitchFamily="34" charset="0"/>
                <a:ea typeface="Calibri"/>
                <a:cs typeface="Arial" panose="020B0604020202020204" pitchFamily="34" charset="0"/>
              </a:rPr>
              <a:t>مدخل التحليل من اعلى الى ادنى </a:t>
            </a:r>
            <a:endParaRPr lang="en-US" sz="2400" dirty="0">
              <a:effectLst/>
              <a:latin typeface="Arial" panose="020B0604020202020204" pitchFamily="34" charset="0"/>
              <a:ea typeface="Calibri"/>
              <a:cs typeface="Arial" panose="020B0604020202020204" pitchFamily="34" charset="0"/>
            </a:endParaRPr>
          </a:p>
          <a:p>
            <a:pPr algn="ctr" rtl="1">
              <a:spcAft>
                <a:spcPts val="0"/>
              </a:spcAft>
            </a:pPr>
            <a:r>
              <a:rPr lang="ar-SA" sz="2400" b="1" dirty="0">
                <a:effectLst/>
                <a:latin typeface="Arial" panose="020B0604020202020204" pitchFamily="34" charset="0"/>
                <a:ea typeface="Calibri"/>
                <a:cs typeface="Arial" panose="020B0604020202020204" pitchFamily="34" charset="0"/>
              </a:rPr>
              <a:t>الكلي فالجزئي</a:t>
            </a:r>
            <a:endParaRPr lang="en-US" sz="2400" dirty="0">
              <a:effectLst/>
              <a:latin typeface="Arial" panose="020B0604020202020204" pitchFamily="34" charset="0"/>
              <a:ea typeface="Calibri"/>
              <a:cs typeface="Arial" panose="020B0604020202020204" pitchFamily="34" charset="0"/>
            </a:endParaRPr>
          </a:p>
          <a:p>
            <a:pPr algn="ctr" rtl="1">
              <a:spcAft>
                <a:spcPts val="0"/>
              </a:spcAft>
            </a:pPr>
            <a:r>
              <a:rPr lang="ar-SA" sz="2400" b="1" dirty="0">
                <a:effectLst/>
                <a:latin typeface="Arial" panose="020B0604020202020204" pitchFamily="34" charset="0"/>
                <a:ea typeface="Calibri"/>
                <a:cs typeface="Arial" panose="020B0604020202020204" pitchFamily="34" charset="0"/>
              </a:rPr>
              <a:t> </a:t>
            </a:r>
            <a:endParaRPr lang="en-US" sz="2400" dirty="0">
              <a:effectLst/>
              <a:latin typeface="Arial" panose="020B0604020202020204" pitchFamily="34" charset="0"/>
              <a:ea typeface="Calibri"/>
              <a:cs typeface="Arial" panose="020B0604020202020204" pitchFamily="34" charset="0"/>
            </a:endParaRPr>
          </a:p>
          <a:p>
            <a:pPr algn="ctr" rtl="1">
              <a:spcAft>
                <a:spcPts val="0"/>
              </a:spcAft>
            </a:pPr>
            <a:r>
              <a:rPr lang="ar-SA" sz="2400" dirty="0">
                <a:effectLst/>
                <a:latin typeface="Arial" panose="020B0604020202020204" pitchFamily="34" charset="0"/>
                <a:ea typeface="Calibri"/>
                <a:cs typeface="Arial" panose="020B0604020202020204" pitchFamily="34" charset="0"/>
              </a:rPr>
              <a:t>التحليل على المستوى الكلي</a:t>
            </a:r>
            <a:endParaRPr lang="en-US" sz="2400" dirty="0">
              <a:effectLst/>
              <a:latin typeface="Arial" panose="020B0604020202020204" pitchFamily="34" charset="0"/>
              <a:ea typeface="Calibri"/>
              <a:cs typeface="Arial" panose="020B0604020202020204" pitchFamily="34" charset="0"/>
            </a:endParaRPr>
          </a:p>
          <a:p>
            <a:pPr algn="ctr" rtl="1">
              <a:spcAft>
                <a:spcPts val="0"/>
              </a:spcAft>
            </a:pPr>
            <a:r>
              <a:rPr lang="ar-SA" sz="2400" dirty="0">
                <a:effectLst/>
                <a:latin typeface="Arial" panose="020B0604020202020204" pitchFamily="34" charset="0"/>
                <a:ea typeface="Calibri"/>
                <a:cs typeface="Arial" panose="020B0604020202020204" pitchFamily="34" charset="0"/>
              </a:rPr>
              <a:t> </a:t>
            </a:r>
            <a:endParaRPr lang="en-US" sz="2400" dirty="0">
              <a:effectLst/>
              <a:latin typeface="Arial" panose="020B0604020202020204" pitchFamily="34" charset="0"/>
              <a:ea typeface="Calibri"/>
              <a:cs typeface="Arial" panose="020B0604020202020204" pitchFamily="34" charset="0"/>
            </a:endParaRPr>
          </a:p>
          <a:p>
            <a:pPr algn="ctr" rtl="1">
              <a:spcAft>
                <a:spcPts val="0"/>
              </a:spcAft>
            </a:pPr>
            <a:r>
              <a:rPr lang="ar-SA" sz="2400" dirty="0">
                <a:effectLst/>
                <a:latin typeface="Arial" panose="020B0604020202020204" pitchFamily="34" charset="0"/>
                <a:ea typeface="Calibri"/>
                <a:cs typeface="Arial" panose="020B0604020202020204" pitchFamily="34" charset="0"/>
              </a:rPr>
              <a:t>التحليل على المستوى القطاعي</a:t>
            </a:r>
            <a:endParaRPr lang="en-US" sz="2400" dirty="0">
              <a:effectLst/>
              <a:latin typeface="Arial" panose="020B0604020202020204" pitchFamily="34" charset="0"/>
              <a:ea typeface="Calibri"/>
              <a:cs typeface="Arial" panose="020B0604020202020204" pitchFamily="34" charset="0"/>
            </a:endParaRPr>
          </a:p>
          <a:p>
            <a:pPr algn="ctr" rtl="1">
              <a:spcAft>
                <a:spcPts val="0"/>
              </a:spcAft>
            </a:pPr>
            <a:r>
              <a:rPr lang="ar-SA" sz="2400" dirty="0">
                <a:effectLst/>
                <a:latin typeface="Arial" panose="020B0604020202020204" pitchFamily="34" charset="0"/>
                <a:ea typeface="Calibri"/>
                <a:cs typeface="Arial" panose="020B0604020202020204" pitchFamily="34" charset="0"/>
              </a:rPr>
              <a:t> </a:t>
            </a:r>
            <a:endParaRPr lang="en-US" sz="2400" dirty="0">
              <a:effectLst/>
              <a:latin typeface="Arial" panose="020B0604020202020204" pitchFamily="34" charset="0"/>
              <a:ea typeface="Calibri"/>
              <a:cs typeface="Arial" panose="020B0604020202020204" pitchFamily="34" charset="0"/>
            </a:endParaRPr>
          </a:p>
          <a:p>
            <a:pPr algn="ctr" rtl="1">
              <a:spcAft>
                <a:spcPts val="0"/>
              </a:spcAft>
            </a:pPr>
            <a:r>
              <a:rPr lang="ar-SA" sz="2400" dirty="0">
                <a:effectLst/>
                <a:latin typeface="Arial" panose="020B0604020202020204" pitchFamily="34" charset="0"/>
                <a:ea typeface="Calibri"/>
                <a:cs typeface="Arial" panose="020B0604020202020204" pitchFamily="34" charset="0"/>
              </a:rPr>
              <a:t>التحليل على المستوى الجزئي</a:t>
            </a:r>
            <a:endParaRPr lang="en-US" sz="2400" dirty="0">
              <a:effectLst/>
              <a:latin typeface="Arial" panose="020B0604020202020204" pitchFamily="34" charset="0"/>
              <a:ea typeface="Calibri"/>
              <a:cs typeface="Arial" panose="020B0604020202020204" pitchFamily="34" charset="0"/>
            </a:endParaRPr>
          </a:p>
        </p:txBody>
      </p:sp>
      <p:sp>
        <p:nvSpPr>
          <p:cNvPr id="6" name="Text Box 7"/>
          <p:cNvSpPr txBox="1">
            <a:spLocks noChangeArrowheads="1"/>
          </p:cNvSpPr>
          <p:nvPr/>
        </p:nvSpPr>
        <p:spPr bwMode="auto">
          <a:xfrm>
            <a:off x="899592" y="2708920"/>
            <a:ext cx="3702923" cy="34018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rtl="1">
              <a:spcAft>
                <a:spcPts val="0"/>
              </a:spcAft>
            </a:pPr>
            <a:r>
              <a:rPr lang="ar-SA" sz="2400" b="1" dirty="0">
                <a:effectLst/>
                <a:latin typeface="Calibri"/>
                <a:ea typeface="Calibri"/>
                <a:cs typeface="Arial"/>
              </a:rPr>
              <a:t>مدخل التحليل</a:t>
            </a:r>
            <a:endParaRPr lang="en-US" sz="2400" dirty="0">
              <a:effectLst/>
              <a:latin typeface="Calibri"/>
              <a:ea typeface="Calibri"/>
              <a:cs typeface="Arial"/>
            </a:endParaRPr>
          </a:p>
          <a:p>
            <a:pPr algn="ctr" rtl="1">
              <a:spcAft>
                <a:spcPts val="0"/>
              </a:spcAft>
            </a:pPr>
            <a:r>
              <a:rPr lang="ar-SA" sz="2400" b="1" dirty="0">
                <a:effectLst/>
                <a:latin typeface="Calibri"/>
                <a:ea typeface="Calibri"/>
                <a:cs typeface="Arial"/>
              </a:rPr>
              <a:t>من الجزئي إلى العلوي</a:t>
            </a:r>
            <a:endParaRPr lang="en-US" sz="2400" dirty="0">
              <a:effectLst/>
              <a:latin typeface="Calibri"/>
              <a:ea typeface="Calibri"/>
              <a:cs typeface="Arial"/>
            </a:endParaRPr>
          </a:p>
          <a:p>
            <a:pPr algn="justLow" rtl="1">
              <a:spcAft>
                <a:spcPts val="0"/>
              </a:spcAft>
            </a:pPr>
            <a:r>
              <a:rPr lang="ar-SA" sz="2400" dirty="0">
                <a:effectLst/>
                <a:latin typeface="Calibri"/>
                <a:ea typeface="Calibri"/>
                <a:cs typeface="Arial"/>
              </a:rPr>
              <a:t> </a:t>
            </a:r>
            <a:endParaRPr lang="en-US" sz="2400" dirty="0">
              <a:effectLst/>
              <a:latin typeface="Calibri"/>
              <a:ea typeface="Calibri"/>
              <a:cs typeface="Arial"/>
            </a:endParaRPr>
          </a:p>
          <a:p>
            <a:pPr algn="ctr" rtl="1">
              <a:spcAft>
                <a:spcPts val="0"/>
              </a:spcAft>
            </a:pPr>
            <a:r>
              <a:rPr lang="ar-SA" sz="2400" dirty="0">
                <a:effectLst/>
                <a:latin typeface="Calibri"/>
                <a:ea typeface="Calibri"/>
                <a:cs typeface="Arial"/>
              </a:rPr>
              <a:t>تحليل مستوى الشركة</a:t>
            </a:r>
            <a:endParaRPr lang="en-US" sz="2400" dirty="0">
              <a:effectLst/>
              <a:latin typeface="Calibri"/>
              <a:ea typeface="Calibri"/>
              <a:cs typeface="Arial"/>
            </a:endParaRPr>
          </a:p>
          <a:p>
            <a:pPr algn="ctr" rtl="1">
              <a:spcAft>
                <a:spcPts val="0"/>
              </a:spcAft>
            </a:pPr>
            <a:r>
              <a:rPr lang="ar-SA" sz="2400" dirty="0">
                <a:effectLst/>
                <a:latin typeface="Calibri"/>
                <a:ea typeface="Calibri"/>
                <a:cs typeface="Arial"/>
              </a:rPr>
              <a:t> </a:t>
            </a:r>
            <a:endParaRPr lang="en-US" sz="2400" dirty="0">
              <a:effectLst/>
              <a:latin typeface="Calibri"/>
              <a:ea typeface="Calibri"/>
              <a:cs typeface="Arial"/>
            </a:endParaRPr>
          </a:p>
          <a:p>
            <a:pPr algn="ctr" rtl="1">
              <a:spcAft>
                <a:spcPts val="0"/>
              </a:spcAft>
            </a:pPr>
            <a:r>
              <a:rPr lang="ar-SA" sz="2400" dirty="0">
                <a:effectLst/>
                <a:latin typeface="Calibri"/>
                <a:ea typeface="Calibri"/>
                <a:cs typeface="Arial"/>
              </a:rPr>
              <a:t>تحليل مستوى القطاع</a:t>
            </a:r>
            <a:endParaRPr lang="en-US" sz="2400" dirty="0">
              <a:effectLst/>
              <a:latin typeface="Calibri"/>
              <a:ea typeface="Calibri"/>
              <a:cs typeface="Arial"/>
            </a:endParaRPr>
          </a:p>
          <a:p>
            <a:pPr algn="justLow" rtl="1">
              <a:spcAft>
                <a:spcPts val="0"/>
              </a:spcAft>
            </a:pPr>
            <a:r>
              <a:rPr lang="ar-SA" sz="2400" dirty="0">
                <a:effectLst/>
                <a:latin typeface="Calibri"/>
                <a:ea typeface="Calibri"/>
                <a:cs typeface="Arial"/>
              </a:rPr>
              <a:t> </a:t>
            </a:r>
            <a:endParaRPr lang="en-US" sz="2400" dirty="0">
              <a:effectLst/>
              <a:latin typeface="Calibri"/>
              <a:ea typeface="Calibri"/>
              <a:cs typeface="Arial"/>
            </a:endParaRPr>
          </a:p>
          <a:p>
            <a:pPr algn="ctr" rtl="1">
              <a:spcAft>
                <a:spcPts val="0"/>
              </a:spcAft>
            </a:pPr>
            <a:r>
              <a:rPr lang="ar-SA" sz="2400" dirty="0">
                <a:effectLst/>
                <a:latin typeface="Calibri"/>
                <a:ea typeface="Calibri"/>
                <a:cs typeface="Arial"/>
              </a:rPr>
              <a:t>التحليل على المستوى الكلي</a:t>
            </a:r>
            <a:endParaRPr lang="en-US" sz="2400" dirty="0">
              <a:effectLst/>
              <a:latin typeface="Calibri"/>
              <a:ea typeface="Calibri"/>
              <a:cs typeface="Arial"/>
            </a:endParaRPr>
          </a:p>
        </p:txBody>
      </p:sp>
      <p:sp>
        <p:nvSpPr>
          <p:cNvPr id="7" name="Left Brace 6"/>
          <p:cNvSpPr/>
          <p:nvPr/>
        </p:nvSpPr>
        <p:spPr>
          <a:xfrm rot="5400000">
            <a:off x="4535996" y="116632"/>
            <a:ext cx="648072" cy="4032448"/>
          </a:xfrm>
          <a:prstGeom prst="leftBrace">
            <a:avLst>
              <a:gd name="adj1" fmla="val 8333"/>
              <a:gd name="adj2" fmla="val 42674"/>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cxnSp>
        <p:nvCxnSpPr>
          <p:cNvPr id="9" name="Straight Arrow Connector 8"/>
          <p:cNvCxnSpPr/>
          <p:nvPr/>
        </p:nvCxnSpPr>
        <p:spPr>
          <a:xfrm>
            <a:off x="6423462" y="3501008"/>
            <a:ext cx="0" cy="36004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427367" y="4941168"/>
            <a:ext cx="0" cy="36004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427367" y="4229807"/>
            <a:ext cx="0" cy="36004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757303" y="4948184"/>
            <a:ext cx="0" cy="36004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751053" y="4229807"/>
            <a:ext cx="0" cy="36004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751053" y="3545538"/>
            <a:ext cx="0" cy="36004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1549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268760"/>
            <a:ext cx="6777317" cy="4563869"/>
          </a:xfrm>
        </p:spPr>
        <p:txBody>
          <a:bodyPr/>
          <a:lstStyle/>
          <a:p>
            <a:pPr marL="68580" indent="0">
              <a:lnSpc>
                <a:spcPct val="150000"/>
              </a:lnSpc>
              <a:buNone/>
            </a:pPr>
            <a:r>
              <a:rPr lang="ar-SA" dirty="0">
                <a:latin typeface="Arial" panose="020B0604020202020204" pitchFamily="34" charset="0"/>
                <a:cs typeface="Arial" panose="020B0604020202020204" pitchFamily="34" charset="0"/>
              </a:rPr>
              <a:t>لا يوجد مدخل أفضل من الآخر للقيام بالتحليل الأساسي لاسباب انه هنالك من يفضل المدخل الأول وهنالك من يفضل المدخل </a:t>
            </a:r>
            <a:r>
              <a:rPr lang="ar-SA" dirty="0" smtClean="0">
                <a:latin typeface="Arial" panose="020B0604020202020204" pitchFamily="34" charset="0"/>
                <a:cs typeface="Arial" panose="020B0604020202020204" pitchFamily="34" charset="0"/>
              </a:rPr>
              <a:t>الثاني.</a:t>
            </a:r>
          </a:p>
          <a:p>
            <a:pPr marL="68580" indent="0">
              <a:lnSpc>
                <a:spcPct val="150000"/>
              </a:lnSpc>
              <a:buNone/>
            </a:pPr>
            <a:r>
              <a:rPr lang="ar-SA" dirty="0" smtClean="0">
                <a:latin typeface="Arial" panose="020B0604020202020204" pitchFamily="34" charset="0"/>
                <a:cs typeface="Arial" panose="020B0604020202020204" pitchFamily="34" charset="0"/>
              </a:rPr>
              <a:t>يمكن </a:t>
            </a:r>
            <a:r>
              <a:rPr lang="ar-SA" dirty="0">
                <a:latin typeface="Arial" panose="020B0604020202020204" pitchFamily="34" charset="0"/>
                <a:cs typeface="Arial" panose="020B0604020202020204" pitchFamily="34" charset="0"/>
              </a:rPr>
              <a:t>التعامل مع التحليل الاساسي بطريقة تكامل </a:t>
            </a:r>
            <a:r>
              <a:rPr lang="ar-SA" dirty="0" smtClean="0">
                <a:latin typeface="Arial" panose="020B0604020202020204" pitchFamily="34" charset="0"/>
                <a:cs typeface="Arial" panose="020B0604020202020204" pitchFamily="34" charset="0"/>
              </a:rPr>
              <a:t>المدخلين </a:t>
            </a:r>
            <a:r>
              <a:rPr lang="ar-SA" dirty="0">
                <a:latin typeface="Arial" panose="020B0604020202020204" pitchFamily="34" charset="0"/>
                <a:cs typeface="Arial" panose="020B0604020202020204" pitchFamily="34" charset="0"/>
              </a:rPr>
              <a:t>معاً حيث يتم استخدام المدخل الاول في تحليل الظروف الاقتصادية وظروف الصناعة والمدخل الثاني في تحليل كل الشركات في المستوى الثالث من التحليل بصرف النظر عن القطاع الذي تم اختياره في المستوى الأول والثاني من التحليل.</a:t>
            </a:r>
            <a:endParaRPr lang="en-US" dirty="0">
              <a:latin typeface="Arial" panose="020B0604020202020204" pitchFamily="34" charset="0"/>
              <a:cs typeface="Arial" panose="020B0604020202020204" pitchFamily="34" charset="0"/>
            </a:endParaRPr>
          </a:p>
          <a:p>
            <a:pPr marL="68580" indent="0">
              <a:lnSpc>
                <a:spcPct val="150000"/>
              </a:lnSpc>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6</a:t>
            </a:fld>
            <a:endParaRPr lang="ar-SA"/>
          </a:p>
        </p:txBody>
      </p:sp>
    </p:spTree>
    <p:extLst>
      <p:ext uri="{BB962C8B-B14F-4D97-AF65-F5344CB8AC3E}">
        <p14:creationId xmlns:p14="http://schemas.microsoft.com/office/powerpoint/2010/main" val="1808981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u="sng" dirty="0" smtClean="0">
                <a:latin typeface="Arial" panose="020B0604020202020204" pitchFamily="34" charset="0"/>
                <a:cs typeface="Arial" panose="020B0604020202020204" pitchFamily="34" charset="0"/>
              </a:rPr>
              <a:t>4- </a:t>
            </a:r>
            <a:r>
              <a:rPr lang="ar-SA" sz="3600" b="1" u="sng" dirty="0">
                <a:latin typeface="Arial" panose="020B0604020202020204" pitchFamily="34" charset="0"/>
                <a:cs typeface="Arial" panose="020B0604020202020204" pitchFamily="34" charset="0"/>
              </a:rPr>
              <a:t>تحليل الظروف الاقتصادية العامة : </a:t>
            </a:r>
          </a:p>
        </p:txBody>
      </p:sp>
      <p:sp>
        <p:nvSpPr>
          <p:cNvPr id="3" name="Content Placeholder 2"/>
          <p:cNvSpPr>
            <a:spLocks noGrp="1"/>
          </p:cNvSpPr>
          <p:nvPr>
            <p:ph idx="1"/>
          </p:nvPr>
        </p:nvSpPr>
        <p:spPr/>
        <p:txBody>
          <a:bodyPr>
            <a:normAutofit/>
          </a:bodyPr>
          <a:lstStyle/>
          <a:p>
            <a:pPr marL="68580" indent="0">
              <a:lnSpc>
                <a:spcPct val="150000"/>
              </a:lnSpc>
              <a:buNone/>
            </a:pPr>
            <a:r>
              <a:rPr lang="ar-SA" dirty="0">
                <a:latin typeface="Arial" panose="020B0604020202020204" pitchFamily="34" charset="0"/>
                <a:cs typeface="Arial" panose="020B0604020202020204" pitchFamily="34" charset="0"/>
              </a:rPr>
              <a:t>يهدف التحليل الاقتصادي إلى تحليل الظروف الاقتصادية العامة ودراسة المتغيرات الاقتصادية الكلية للتنبؤ بالحالة الاقتصادية التي يتوقع ان تسود مستقبلاً من </a:t>
            </a:r>
            <a:r>
              <a:rPr lang="ar-SA" dirty="0" smtClean="0">
                <a:latin typeface="Arial" panose="020B0604020202020204" pitchFamily="34" charset="0"/>
                <a:cs typeface="Arial" panose="020B0604020202020204" pitchFamily="34" charset="0"/>
              </a:rPr>
              <a:t>رواج </a:t>
            </a:r>
            <a:r>
              <a:rPr lang="ar-SA" dirty="0">
                <a:latin typeface="Arial" panose="020B0604020202020204" pitchFamily="34" charset="0"/>
                <a:cs typeface="Arial" panose="020B0604020202020204" pitchFamily="34" charset="0"/>
              </a:rPr>
              <a:t>او كساد ومدى تأثير الحالة المتوقعة للاقتصاد الوطني على الاستثمار في سوق الأوراق المالية.</a:t>
            </a:r>
            <a:endParaRPr lang="en-US" dirty="0">
              <a:latin typeface="Arial" panose="020B0604020202020204" pitchFamily="34" charset="0"/>
              <a:cs typeface="Arial" panose="020B0604020202020204" pitchFamily="34" charset="0"/>
            </a:endParaRPr>
          </a:p>
          <a:p>
            <a:pPr marL="68580" indent="0">
              <a:lnSpc>
                <a:spcPct val="150000"/>
              </a:lnSpc>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7</a:t>
            </a:fld>
            <a:endParaRPr lang="ar-SA"/>
          </a:p>
        </p:txBody>
      </p:sp>
    </p:spTree>
    <p:extLst>
      <p:ext uri="{BB962C8B-B14F-4D97-AF65-F5344CB8AC3E}">
        <p14:creationId xmlns:p14="http://schemas.microsoft.com/office/powerpoint/2010/main" val="2344220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b="1" u="sng" dirty="0" smtClean="0">
                <a:latin typeface="Arial" panose="020B0604020202020204" pitchFamily="34" charset="0"/>
                <a:cs typeface="Arial" panose="020B0604020202020204" pitchFamily="34" charset="0"/>
              </a:rPr>
              <a:t>4-1 المتغيرات </a:t>
            </a:r>
            <a:r>
              <a:rPr lang="ar-SA" sz="3200" b="1" u="sng" dirty="0">
                <a:latin typeface="Arial" panose="020B0604020202020204" pitchFamily="34" charset="0"/>
                <a:cs typeface="Arial" panose="020B0604020202020204" pitchFamily="34" charset="0"/>
              </a:rPr>
              <a:t>الاقتصادية الرئيسية : </a:t>
            </a:r>
            <a:endParaRPr lang="ar-SA" sz="32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68580" indent="0">
              <a:buNone/>
            </a:pPr>
            <a:r>
              <a:rPr lang="ar-SA" sz="2600" dirty="0">
                <a:latin typeface="Arial" panose="020B0604020202020204" pitchFamily="34" charset="0"/>
                <a:cs typeface="Arial" panose="020B0604020202020204" pitchFamily="34" charset="0"/>
              </a:rPr>
              <a:t>1- السياسية </a:t>
            </a:r>
            <a:r>
              <a:rPr lang="ar-SA" sz="2600" dirty="0" smtClean="0">
                <a:latin typeface="Arial" panose="020B0604020202020204" pitchFamily="34" charset="0"/>
                <a:cs typeface="Arial" panose="020B0604020202020204" pitchFamily="34" charset="0"/>
              </a:rPr>
              <a:t>المالية:</a:t>
            </a:r>
          </a:p>
          <a:p>
            <a:pPr marL="850392" lvl="3" indent="0">
              <a:buNone/>
            </a:pPr>
            <a:r>
              <a:rPr lang="ar-SA" sz="2800" dirty="0" smtClean="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أ/ </a:t>
            </a:r>
            <a:r>
              <a:rPr lang="ar-SA" sz="2800" dirty="0" smtClean="0">
                <a:latin typeface="Arial" panose="020B0604020202020204" pitchFamily="34" charset="0"/>
                <a:cs typeface="Arial" panose="020B0604020202020204" pitchFamily="34" charset="0"/>
              </a:rPr>
              <a:t>الانفاق </a:t>
            </a:r>
            <a:r>
              <a:rPr lang="ar-SA" sz="2800" dirty="0">
                <a:latin typeface="Arial" panose="020B0604020202020204" pitchFamily="34" charset="0"/>
                <a:cs typeface="Arial" panose="020B0604020202020204" pitchFamily="34" charset="0"/>
              </a:rPr>
              <a:t>الحكومي . 	</a:t>
            </a:r>
            <a:endParaRPr lang="ar-SA" sz="2800" dirty="0" smtClean="0">
              <a:latin typeface="Arial" panose="020B0604020202020204" pitchFamily="34" charset="0"/>
              <a:cs typeface="Arial" panose="020B0604020202020204" pitchFamily="34" charset="0"/>
            </a:endParaRPr>
          </a:p>
          <a:p>
            <a:pPr marL="850392" lvl="3" indent="0">
              <a:buNone/>
            </a:pPr>
            <a:r>
              <a:rPr lang="ar-SA" sz="2800" dirty="0" smtClean="0">
                <a:latin typeface="Arial" panose="020B0604020202020204" pitchFamily="34" charset="0"/>
                <a:cs typeface="Arial" panose="020B0604020202020204" pitchFamily="34" charset="0"/>
              </a:rPr>
              <a:t>ب</a:t>
            </a:r>
            <a:r>
              <a:rPr lang="ar-SA" sz="2800" dirty="0">
                <a:latin typeface="Arial" panose="020B0604020202020204" pitchFamily="34" charset="0"/>
                <a:cs typeface="Arial" panose="020B0604020202020204" pitchFamily="34" charset="0"/>
              </a:rPr>
              <a:t>/ الموارد </a:t>
            </a:r>
            <a:r>
              <a:rPr lang="ar-SA" sz="2800" dirty="0" smtClean="0">
                <a:latin typeface="Arial" panose="020B0604020202020204" pitchFamily="34" charset="0"/>
                <a:cs typeface="Arial" panose="020B0604020202020204" pitchFamily="34" charset="0"/>
              </a:rPr>
              <a:t>المالية</a:t>
            </a:r>
            <a:r>
              <a:rPr lang="ar-SA" sz="2800" dirty="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p>
            <a:pPr marL="68580" indent="0">
              <a:buNone/>
            </a:pPr>
            <a:r>
              <a:rPr lang="ar-SA" sz="2600" dirty="0">
                <a:latin typeface="Arial" panose="020B0604020202020204" pitchFamily="34" charset="0"/>
                <a:cs typeface="Arial" panose="020B0604020202020204" pitchFamily="34" charset="0"/>
              </a:rPr>
              <a:t>2- السياسة النقدية.</a:t>
            </a:r>
            <a:endParaRPr lang="en-US" sz="2600" dirty="0">
              <a:latin typeface="Arial" panose="020B0604020202020204" pitchFamily="34" charset="0"/>
              <a:cs typeface="Arial" panose="020B0604020202020204" pitchFamily="34" charset="0"/>
            </a:endParaRPr>
          </a:p>
          <a:p>
            <a:pPr marL="68580" indent="0">
              <a:buNone/>
            </a:pPr>
            <a:r>
              <a:rPr lang="ar-SA" sz="2600" dirty="0">
                <a:latin typeface="Arial" panose="020B0604020202020204" pitchFamily="34" charset="0"/>
                <a:cs typeface="Arial" panose="020B0604020202020204" pitchFamily="34" charset="0"/>
              </a:rPr>
              <a:t>3- معدل التضخم.</a:t>
            </a:r>
            <a:endParaRPr lang="en-US" sz="2600" dirty="0">
              <a:latin typeface="Arial" panose="020B0604020202020204" pitchFamily="34" charset="0"/>
              <a:cs typeface="Arial" panose="020B0604020202020204" pitchFamily="34" charset="0"/>
            </a:endParaRPr>
          </a:p>
          <a:p>
            <a:pPr marL="68580" indent="0">
              <a:buNone/>
            </a:pPr>
            <a:r>
              <a:rPr lang="ar-SA" sz="2600" dirty="0">
                <a:latin typeface="Arial" panose="020B0604020202020204" pitchFamily="34" charset="0"/>
                <a:cs typeface="Arial" panose="020B0604020202020204" pitchFamily="34" charset="0"/>
              </a:rPr>
              <a:t>4- الناتج </a:t>
            </a:r>
            <a:r>
              <a:rPr lang="ar-SA" sz="2600" dirty="0" smtClean="0">
                <a:latin typeface="Arial" panose="020B0604020202020204" pitchFamily="34" charset="0"/>
                <a:cs typeface="Arial" panose="020B0604020202020204" pitchFamily="34" charset="0"/>
              </a:rPr>
              <a:t>المحلي </a:t>
            </a:r>
            <a:r>
              <a:rPr lang="ar-SA" sz="2600" dirty="0">
                <a:latin typeface="Arial" panose="020B0604020202020204" pitchFamily="34" charset="0"/>
                <a:cs typeface="Arial" panose="020B0604020202020204" pitchFamily="34" charset="0"/>
              </a:rPr>
              <a:t>الاجمالي.</a:t>
            </a:r>
            <a:endParaRPr lang="en-US"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8</a:t>
            </a:fld>
            <a:endParaRPr lang="ar-SA"/>
          </a:p>
        </p:txBody>
      </p:sp>
    </p:spTree>
    <p:extLst>
      <p:ext uri="{BB962C8B-B14F-4D97-AF65-F5344CB8AC3E}">
        <p14:creationId xmlns:p14="http://schemas.microsoft.com/office/powerpoint/2010/main" val="293288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dirty="0" smtClean="0">
                <a:latin typeface="Arial" panose="020B0604020202020204" pitchFamily="34" charset="0"/>
                <a:cs typeface="Arial" panose="020B0604020202020204" pitchFamily="34" charset="0"/>
              </a:rPr>
              <a:t>1/ السياسة </a:t>
            </a:r>
            <a:r>
              <a:rPr lang="ar-SA" sz="2800" b="1" dirty="0">
                <a:latin typeface="Arial" panose="020B0604020202020204" pitchFamily="34" charset="0"/>
                <a:cs typeface="Arial" panose="020B0604020202020204" pitchFamily="34" charset="0"/>
              </a:rPr>
              <a:t>المالية : </a:t>
            </a:r>
            <a:endParaRPr lang="ar-SA"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68580" indent="0">
              <a:buNone/>
            </a:pPr>
            <a:r>
              <a:rPr lang="ar-SA" sz="2600" dirty="0" smtClean="0">
                <a:latin typeface="Arial" panose="020B0604020202020204" pitchFamily="34" charset="0"/>
                <a:cs typeface="Arial" panose="020B0604020202020204" pitchFamily="34" charset="0"/>
              </a:rPr>
              <a:t>تتضمن </a:t>
            </a:r>
            <a:r>
              <a:rPr lang="ar-SA" sz="2600" dirty="0">
                <a:latin typeface="Arial" panose="020B0604020202020204" pitchFamily="34" charset="0"/>
                <a:cs typeface="Arial" panose="020B0604020202020204" pitchFamily="34" charset="0"/>
              </a:rPr>
              <a:t>جزئين هما النفقات والموارد حيث تبدا الدولة أولاً بتقدير حجم الانفاق الحكومي بما يخدم خطة التنمية الاقتصادية ثم تبدا بتقدير حجم الإيرادات اللازمة لتمويل تلك النفقات.</a:t>
            </a:r>
            <a:endParaRPr lang="en-US" sz="2600" dirty="0">
              <a:latin typeface="Arial" panose="020B0604020202020204" pitchFamily="34" charset="0"/>
              <a:cs typeface="Arial" panose="020B0604020202020204" pitchFamily="34" charset="0"/>
            </a:endParaRPr>
          </a:p>
          <a:p>
            <a:pPr marL="68580" indent="0">
              <a:buNone/>
            </a:pPr>
            <a:endParaRPr lang="ar-S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A453DBEC-BEAB-46A0-B575-6E3571BAC4A4}" type="slidenum">
              <a:rPr lang="ar-SA" smtClean="0"/>
              <a:t>9</a:t>
            </a:fld>
            <a:endParaRPr lang="ar-SA"/>
          </a:p>
        </p:txBody>
      </p:sp>
    </p:spTree>
    <p:extLst>
      <p:ext uri="{BB962C8B-B14F-4D97-AF65-F5344CB8AC3E}">
        <p14:creationId xmlns:p14="http://schemas.microsoft.com/office/powerpoint/2010/main" val="42146384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10299</TotalTime>
  <Words>2605</Words>
  <Application>Microsoft Office PowerPoint</Application>
  <PresentationFormat>On-screen Show (4:3)</PresentationFormat>
  <Paragraphs>327</Paragraphs>
  <Slides>47</Slides>
  <Notes>15</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Austin</vt:lpstr>
      <vt:lpstr>التحليل المالي (نظرة محاسبية) د. محمد السهلي</vt:lpstr>
      <vt:lpstr>محتوى الفصل : </vt:lpstr>
      <vt:lpstr>1- مفهوم التحليل الأساسي : </vt:lpstr>
      <vt:lpstr>2- مراحل التحليل الاساسي :</vt:lpstr>
      <vt:lpstr>3- مداخل التحليل الأساسي : </vt:lpstr>
      <vt:lpstr>PowerPoint Presentation</vt:lpstr>
      <vt:lpstr>4- تحليل الظروف الاقتصادية العامة : </vt:lpstr>
      <vt:lpstr>4-1 المتغيرات الاقتصادية الرئيسية : </vt:lpstr>
      <vt:lpstr>1/ السياسة المالية : </vt:lpstr>
      <vt:lpstr>أ- الانفاق الحكومي : يعد الانفاق الحكومي ضخاً لموارد الدولة في </vt:lpstr>
      <vt:lpstr>ب - الموارد الحكومية: </vt:lpstr>
      <vt:lpstr>2/ السياسة النقدية : </vt:lpstr>
      <vt:lpstr>3/ معدل التضخم : </vt:lpstr>
      <vt:lpstr>PowerPoint Presentation</vt:lpstr>
      <vt:lpstr>4/ الناتج المحلي الإجمالي :</vt:lpstr>
      <vt:lpstr>4-2 المتغيرات الاقتصادية الأخرى المميزة للاقتصادي السعودي:</vt:lpstr>
      <vt:lpstr>ثانياً: تكلفة الفرصة البديلة للاستثمار في سوق الاسهم السعودي:</vt:lpstr>
      <vt:lpstr>ثالثاً: درجة السيولة النقدية المتاحة:</vt:lpstr>
      <vt:lpstr>4-3 المؤشرات الاقتصادية : </vt:lpstr>
      <vt:lpstr>1/ المؤشرات المستقبلية أو السابقة للأحداث</vt:lpstr>
      <vt:lpstr>PowerPoint Presentation</vt:lpstr>
      <vt:lpstr>PowerPoint Presentation</vt:lpstr>
      <vt:lpstr>5- تحليل ظروف القطاع او الصناعة:</vt:lpstr>
      <vt:lpstr>5-1 الموقع التصنيفي للصناعة: </vt:lpstr>
      <vt:lpstr>5-2 دورة حياة الصناعة:</vt:lpstr>
      <vt:lpstr>5-3 الخصائص المميزة للصناعة : </vt:lpstr>
      <vt:lpstr>PowerPoint Presentation</vt:lpstr>
      <vt:lpstr>5-4 المنافسة الحالية : </vt:lpstr>
      <vt:lpstr>ولقد قدم مايكل بورتر في كتابة «استراتيجية المنافسة» طريقة منظمة لدراسة الهيكلية الإقتصادية لصناعة معينة وذلك من خلال خمس قوى رئيسية تؤثر على عائد الصناعة:</vt:lpstr>
      <vt:lpstr>الإطار العام للقوى الخمسة:</vt:lpstr>
      <vt:lpstr>العوامل أو المتغيرات التي من شأنها زيادة المنافسة بين المنشآت:</vt:lpstr>
      <vt:lpstr>5-5 الإعتبارات المتعلقة بالنمو والتدفقات النقدية والمخاطر داخل الصناعة:</vt:lpstr>
      <vt:lpstr>PowerPoint Presentation</vt:lpstr>
      <vt:lpstr>6- تحليل ظروف المنشأة:</vt:lpstr>
      <vt:lpstr>6-1 الإطار العام لتحليل ظروف المنشأة : </vt:lpstr>
      <vt:lpstr>PowerPoint Presentation</vt:lpstr>
      <vt:lpstr>PowerPoint Presentation</vt:lpstr>
      <vt:lpstr>PowerPoint Presentation</vt:lpstr>
      <vt:lpstr>PowerPoint Presentation</vt:lpstr>
      <vt:lpstr>PowerPoint Presentation</vt:lpstr>
      <vt:lpstr>6-2 الخطوات العملية لتحليل لظروف المنشأة : </vt:lpstr>
      <vt:lpstr>1) معرفة نشاط المنشأة : </vt:lpstr>
      <vt:lpstr>2) تقويم أداء المنشأة في الماضي: ويشمل</vt:lpstr>
      <vt:lpstr>PowerPoint Presentation</vt:lpstr>
      <vt:lpstr>PowerPoint Presentation</vt:lpstr>
      <vt:lpstr>4) تقدير القيمة الحقيقية للمنشأة</vt:lpstr>
      <vt:lpstr>5) تقرير المحلل المالي واتخاذ القرار الاستثماري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التحليل المالي (نظرة محاسبية) د. محمد السهلي</dc:title>
  <dc:creator>acer</dc:creator>
  <cp:lastModifiedBy>GCUser</cp:lastModifiedBy>
  <cp:revision>47</cp:revision>
  <dcterms:created xsi:type="dcterms:W3CDTF">2014-03-10T00:34:11Z</dcterms:created>
  <dcterms:modified xsi:type="dcterms:W3CDTF">2014-03-17T07:14:06Z</dcterms:modified>
</cp:coreProperties>
</file>