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333" r:id="rId41"/>
    <p:sldId id="335" r:id="rId42"/>
    <p:sldId id="336" r:id="rId43"/>
    <p:sldId id="334" r:id="rId44"/>
    <p:sldId id="337" r:id="rId45"/>
    <p:sldId id="339" r:id="rId46"/>
    <p:sldId id="340" r:id="rId47"/>
    <p:sldId id="341" r:id="rId48"/>
    <p:sldId id="342" r:id="rId49"/>
    <p:sldId id="343" r:id="rId50"/>
    <p:sldId id="344" r:id="rId51"/>
    <p:sldId id="345" r:id="rId52"/>
    <p:sldId id="346" r:id="rId53"/>
    <p:sldId id="347" r:id="rId54"/>
    <p:sldId id="348" r:id="rId55"/>
    <p:sldId id="349" r:id="rId56"/>
    <p:sldId id="350" r:id="rId57"/>
    <p:sldId id="351" r:id="rId58"/>
    <p:sldId id="352" r:id="rId59"/>
    <p:sldId id="296" r:id="rId60"/>
    <p:sldId id="297" r:id="rId61"/>
    <p:sldId id="298" r:id="rId62"/>
    <p:sldId id="299" r:id="rId63"/>
    <p:sldId id="300" r:id="rId64"/>
    <p:sldId id="301" r:id="rId65"/>
    <p:sldId id="302" r:id="rId66"/>
    <p:sldId id="303" r:id="rId67"/>
    <p:sldId id="304" r:id="rId68"/>
    <p:sldId id="305" r:id="rId69"/>
    <p:sldId id="306" r:id="rId70"/>
    <p:sldId id="307" r:id="rId71"/>
    <p:sldId id="308" r:id="rId72"/>
    <p:sldId id="309" r:id="rId73"/>
    <p:sldId id="310" r:id="rId74"/>
    <p:sldId id="311" r:id="rId75"/>
    <p:sldId id="312" r:id="rId76"/>
    <p:sldId id="313" r:id="rId77"/>
    <p:sldId id="314" r:id="rId78"/>
    <p:sldId id="315" r:id="rId79"/>
    <p:sldId id="316" r:id="rId80"/>
    <p:sldId id="317" r:id="rId81"/>
    <p:sldId id="318" r:id="rId82"/>
    <p:sldId id="319" r:id="rId83"/>
    <p:sldId id="320" r:id="rId84"/>
    <p:sldId id="321" r:id="rId85"/>
    <p:sldId id="322" r:id="rId86"/>
    <p:sldId id="323" r:id="rId87"/>
    <p:sldId id="324" r:id="rId88"/>
    <p:sldId id="325" r:id="rId89"/>
    <p:sldId id="326" r:id="rId90"/>
    <p:sldId id="327" r:id="rId91"/>
    <p:sldId id="328" r:id="rId92"/>
    <p:sldId id="329" r:id="rId93"/>
    <p:sldId id="331" r:id="rId94"/>
    <p:sldId id="330" r:id="rId95"/>
    <p:sldId id="332" r:id="rId9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928" autoAdjust="0"/>
    <p:restoredTop sz="97406" autoAdjust="0"/>
  </p:normalViewPr>
  <p:slideViewPr>
    <p:cSldViewPr>
      <p:cViewPr>
        <p:scale>
          <a:sx n="70" d="100"/>
          <a:sy n="70" d="100"/>
        </p:scale>
        <p:origin x="-17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1801632-9636-4916-A4A5-13D80FDDC3B5}" type="datetimeFigureOut">
              <a:rPr lang="ar-SA" smtClean="0"/>
              <a:t>15/05/1436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4983522-0C3D-4111-B26E-235B1A0ABCBD}" type="slidenum">
              <a:rPr lang="ar-SA" smtClean="0"/>
              <a:t>‹#›</a:t>
            </a:fld>
            <a:endParaRPr lang="ar-SA"/>
          </a:p>
        </p:txBody>
      </p:sp>
    </p:spTree>
    <p:extLst>
      <p:ext uri="{BB962C8B-B14F-4D97-AF65-F5344CB8AC3E}">
        <p14:creationId xmlns:p14="http://schemas.microsoft.com/office/powerpoint/2010/main" val="28059201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4983522-0C3D-4111-B26E-235B1A0ABCBD}" type="slidenum">
              <a:rPr lang="ar-SA" smtClean="0"/>
              <a:t>71</a:t>
            </a:fld>
            <a:endParaRPr lang="ar-SA"/>
          </a:p>
        </p:txBody>
      </p:sp>
    </p:spTree>
    <p:extLst>
      <p:ext uri="{BB962C8B-B14F-4D97-AF65-F5344CB8AC3E}">
        <p14:creationId xmlns:p14="http://schemas.microsoft.com/office/powerpoint/2010/main" val="4195174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8C82F4F-376D-4323-9821-E876CCECE179}" type="datetime4">
              <a:rPr lang="en-US" smtClean="0"/>
              <a:t>March 5, 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55F740-CA7F-4DF3-9912-B9A161D55482}" type="datetime4">
              <a:rPr lang="en-US" smtClean="0"/>
              <a:t>March 5,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1E866-F908-45A0-A94F-C3DC878CD55A}" type="datetime4">
              <a:rPr lang="en-US" smtClean="0"/>
              <a:t>March 5,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C85C5B-5C15-478B-A084-52B4D7D293DD}" type="datetime4">
              <a:rPr lang="en-US" smtClean="0"/>
              <a:t>March 5,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B75772-A3F5-4790-8661-38CE3AF7885B}" type="datetime4">
              <a:rPr lang="en-US" smtClean="0"/>
              <a:t>March 5,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F208BC8-23B7-4D83-915D-5FF63DA02182}" type="datetime4">
              <a:rPr lang="en-US" smtClean="0"/>
              <a:t>March 5,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0CC9D2-0637-4542-84CF-65D69CCCCF26}" type="datetime4">
              <a:rPr lang="en-US" smtClean="0"/>
              <a:t>March 5,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C289D9-CDE8-46AE-8484-0A9F3B7188A5}" type="datetime4">
              <a:rPr lang="en-US" smtClean="0"/>
              <a:t>March 5, 2015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480AD-C1FC-44A9-949E-B403844802A7}" type="datetime4">
              <a:rPr lang="en-US" smtClean="0"/>
              <a:t>March 5,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145DC93-CA4D-4D77-B4D3-130CC6BDD76B}" type="datetime4">
              <a:rPr lang="en-US" smtClean="0"/>
              <a:t>March 5, 2015</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3767B-9913-485D-B2BC-A7910C988153}" type="datetime4">
              <a:rPr lang="en-US" smtClean="0"/>
              <a:t>March 5, 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FCDB25D-994B-499D-91DA-D4AB2B2C0D45}" type="datetime4">
              <a:rPr lang="en-US" smtClean="0"/>
              <a:t>March 5, 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SA" b="1" dirty="0">
                <a:latin typeface="Arial" panose="020B0604020202020204" pitchFamily="34" charset="0"/>
                <a:cs typeface="Arial" panose="020B0604020202020204" pitchFamily="34" charset="0"/>
              </a:rPr>
              <a:t>التحليل المالي</a:t>
            </a:r>
            <a:br>
              <a:rPr lang="ar-SA" b="1" dirty="0">
                <a:latin typeface="Arial" panose="020B0604020202020204" pitchFamily="34" charset="0"/>
                <a:cs typeface="Arial" panose="020B0604020202020204" pitchFamily="34" charset="0"/>
              </a:rPr>
            </a:br>
            <a:r>
              <a:rPr lang="ar-SA" b="1" dirty="0">
                <a:latin typeface="Arial" panose="020B0604020202020204" pitchFamily="34" charset="0"/>
                <a:cs typeface="Arial" panose="020B0604020202020204" pitchFamily="34" charset="0"/>
              </a:rPr>
              <a:t>(نظرة محاسبية)</a:t>
            </a:r>
            <a:br>
              <a:rPr lang="ar-SA" b="1" dirty="0">
                <a:latin typeface="Arial" panose="020B0604020202020204" pitchFamily="34" charset="0"/>
                <a:cs typeface="Arial" panose="020B0604020202020204" pitchFamily="34" charset="0"/>
              </a:rPr>
            </a:br>
            <a:r>
              <a:rPr lang="ar-SA" b="1" dirty="0">
                <a:latin typeface="Arial" panose="020B0604020202020204" pitchFamily="34" charset="0"/>
                <a:cs typeface="Arial" panose="020B0604020202020204" pitchFamily="34" charset="0"/>
              </a:rPr>
              <a:t>د. محمد السهلي</a:t>
            </a:r>
            <a:endParaRPr lang="ar-SA" dirty="0"/>
          </a:p>
        </p:txBody>
      </p:sp>
      <p:sp>
        <p:nvSpPr>
          <p:cNvPr id="3" name="Subtitle 2"/>
          <p:cNvSpPr>
            <a:spLocks noGrp="1"/>
          </p:cNvSpPr>
          <p:nvPr>
            <p:ph type="subTitle" idx="1"/>
          </p:nvPr>
        </p:nvSpPr>
        <p:spPr>
          <a:xfrm>
            <a:off x="4716017" y="4581129"/>
            <a:ext cx="3024336" cy="1008112"/>
          </a:xfrm>
        </p:spPr>
        <p:txBody>
          <a:bodyPr>
            <a:normAutofit/>
          </a:bodyPr>
          <a:lstStyle/>
          <a:p>
            <a:pPr lvl="0" algn="r">
              <a:buClr>
                <a:srgbClr val="727CA3"/>
              </a:buClr>
            </a:pPr>
            <a:r>
              <a:rPr lang="ar-SA" sz="2600" b="1" u="sng" dirty="0">
                <a:latin typeface="Arial" panose="020B0604020202020204" pitchFamily="34" charset="0"/>
                <a:cs typeface="Arial" panose="020B0604020202020204" pitchFamily="34" charset="0"/>
              </a:rPr>
              <a:t>الفصل </a:t>
            </a:r>
            <a:r>
              <a:rPr lang="ar-SA" sz="2600" b="1" u="sng" dirty="0" smtClean="0">
                <a:latin typeface="Arial" panose="020B0604020202020204" pitchFamily="34" charset="0"/>
                <a:cs typeface="Arial" panose="020B0604020202020204" pitchFamily="34" charset="0"/>
              </a:rPr>
              <a:t>الثامن</a:t>
            </a:r>
            <a:endParaRPr lang="ar-SA" sz="2600" b="1" u="sng" dirty="0">
              <a:latin typeface="Arial" panose="020B0604020202020204" pitchFamily="34" charset="0"/>
              <a:cs typeface="Arial" panose="020B0604020202020204" pitchFamily="34" charset="0"/>
            </a:endParaRPr>
          </a:p>
          <a:p>
            <a:pPr lvl="0" algn="ctr">
              <a:buClr>
                <a:srgbClr val="727CA3"/>
              </a:buClr>
            </a:pPr>
            <a:r>
              <a:rPr lang="ar-SA" sz="2600" b="1" dirty="0" smtClean="0">
                <a:latin typeface="Arial" panose="020B0604020202020204" pitchFamily="34" charset="0"/>
                <a:cs typeface="Arial" panose="020B0604020202020204" pitchFamily="34" charset="0"/>
              </a:rPr>
              <a:t>النسب المالية</a:t>
            </a:r>
            <a:endParaRPr lang="ar-SA" sz="2600" b="1" dirty="0">
              <a:latin typeface="Arial" panose="020B0604020202020204" pitchFamily="34" charset="0"/>
              <a:cs typeface="Arial" panose="020B0604020202020204" pitchFamily="34" charset="0"/>
            </a:endParaRPr>
          </a:p>
          <a:p>
            <a:pPr algn="ctr"/>
            <a:endParaRPr lang="ar-SA"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1</a:t>
            </a:fld>
            <a:endParaRPr lang="en-US" dirty="0"/>
          </a:p>
        </p:txBody>
      </p:sp>
    </p:spTree>
    <p:extLst>
      <p:ext uri="{BB962C8B-B14F-4D97-AF65-F5344CB8AC3E}">
        <p14:creationId xmlns:p14="http://schemas.microsoft.com/office/powerpoint/2010/main" val="4045679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772816"/>
            <a:ext cx="6777317" cy="3508977"/>
          </a:xfrm>
        </p:spPr>
        <p:txBody>
          <a:bodyPr>
            <a:normAutofit lnSpcReduction="10000"/>
          </a:bodyPr>
          <a:lstStyle/>
          <a:p>
            <a:pPr marL="68580" lvl="0" indent="0">
              <a:buNone/>
            </a:pPr>
            <a:r>
              <a:rPr lang="ar-SA" b="1" dirty="0" smtClean="0">
                <a:solidFill>
                  <a:schemeClr val="accent1"/>
                </a:solidFill>
                <a:latin typeface="Arial" panose="020B0604020202020204" pitchFamily="34" charset="0"/>
                <a:cs typeface="Arial" panose="020B0604020202020204" pitchFamily="34" charset="0"/>
              </a:rPr>
              <a:t>3- تفاوت </a:t>
            </a:r>
            <a:r>
              <a:rPr lang="ar-SA" b="1" dirty="0">
                <a:solidFill>
                  <a:schemeClr val="accent1"/>
                </a:solidFill>
                <a:latin typeface="Arial" panose="020B0604020202020204" pitchFamily="34" charset="0"/>
                <a:cs typeface="Arial" panose="020B0604020202020204" pitchFamily="34" charset="0"/>
              </a:rPr>
              <a:t>أساليب </a:t>
            </a:r>
            <a:r>
              <a:rPr lang="ar-SA" b="1" dirty="0" smtClean="0">
                <a:solidFill>
                  <a:schemeClr val="accent1"/>
                </a:solidFill>
                <a:latin typeface="Arial" panose="020B0604020202020204" pitchFamily="34" charset="0"/>
                <a:cs typeface="Arial" panose="020B0604020202020204" pitchFamily="34" charset="0"/>
              </a:rPr>
              <a:t>التمويل:</a:t>
            </a:r>
            <a:r>
              <a:rPr lang="ar-SA" dirty="0" smtClean="0">
                <a:solidFill>
                  <a:schemeClr val="accent1"/>
                </a:solidFill>
                <a:latin typeface="Arial" panose="020B0604020202020204" pitchFamily="34" charset="0"/>
                <a:cs typeface="Arial" panose="020B0604020202020204" pitchFamily="34" charset="0"/>
              </a:rPr>
              <a:t> </a:t>
            </a:r>
            <a:endParaRPr lang="en-US" dirty="0">
              <a:solidFill>
                <a:schemeClr val="accent1"/>
              </a:solidFill>
              <a:latin typeface="Arial" panose="020B0604020202020204" pitchFamily="34" charset="0"/>
              <a:cs typeface="Arial" panose="020B0604020202020204" pitchFamily="34" charset="0"/>
            </a:endParaRPr>
          </a:p>
          <a:p>
            <a:pPr lvl="0">
              <a:buFont typeface="Arial" panose="020B0604020202020204" pitchFamily="34" charset="0"/>
              <a:buChar char="•"/>
            </a:pPr>
            <a:r>
              <a:rPr lang="ar-SA" dirty="0">
                <a:latin typeface="Arial" panose="020B0604020202020204" pitchFamily="34" charset="0"/>
                <a:cs typeface="Arial" panose="020B0604020202020204" pitchFamily="34" charset="0"/>
              </a:rPr>
              <a:t>هنالك شركات تعتمد كلية على رأس المال وأخرى تعمد على القروض طويلة الأجل إلى جانب رأس المال.</a:t>
            </a:r>
            <a:endParaRPr lang="en-US"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dirty="0">
                <a:latin typeface="Arial" panose="020B0604020202020204" pitchFamily="34" charset="0"/>
                <a:cs typeface="Arial" panose="020B0604020202020204" pitchFamily="34" charset="0"/>
              </a:rPr>
              <a:t>هنالك شركات تمتلك غالبية أصولها الثابتة وشركات تستأجر غالبية أصولها الثابتة.</a:t>
            </a:r>
            <a:endParaRPr lang="en-US"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dirty="0">
                <a:latin typeface="Arial" panose="020B0604020202020204" pitchFamily="34" charset="0"/>
                <a:cs typeface="Arial" panose="020B0604020202020204" pitchFamily="34" charset="0"/>
              </a:rPr>
              <a:t>السياسات التمويلية التي اتخذت منذ فترات طويلة قد يكون لها تأثير جوهري على النسب المالية المحسوبة لشركة معينة الآن.</a:t>
            </a:r>
            <a:endParaRPr lang="en-US" dirty="0">
              <a:latin typeface="Arial" panose="020B0604020202020204" pitchFamily="34" charset="0"/>
              <a:cs typeface="Arial" panose="020B0604020202020204" pitchFamily="34" charset="0"/>
            </a:endParaRPr>
          </a:p>
          <a:p>
            <a:pPr marL="68580" lvl="0" indent="0">
              <a:buNone/>
            </a:pPr>
            <a:r>
              <a:rPr lang="ar-SA" dirty="0">
                <a:latin typeface="Arial" panose="020B0604020202020204" pitchFamily="34" charset="0"/>
                <a:cs typeface="Arial" panose="020B0604020202020204" pitchFamily="34" charset="0"/>
              </a:rPr>
              <a:t>يجب أن يأخذ المحلل المالي مثل هذه الأمور في الاعتبار عند مقارنة أداء الشركة بشركات مماثلة أخرى.</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10</a:t>
            </a:fld>
            <a:endParaRPr lang="en-US"/>
          </a:p>
        </p:txBody>
      </p:sp>
    </p:spTree>
    <p:extLst>
      <p:ext uri="{BB962C8B-B14F-4D97-AF65-F5344CB8AC3E}">
        <p14:creationId xmlns:p14="http://schemas.microsoft.com/office/powerpoint/2010/main" val="2168196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916832"/>
            <a:ext cx="6777317" cy="3508977"/>
          </a:xfrm>
        </p:spPr>
        <p:txBody>
          <a:bodyPr>
            <a:normAutofit lnSpcReduction="10000"/>
          </a:bodyPr>
          <a:lstStyle/>
          <a:p>
            <a:pPr marL="68580" indent="0">
              <a:buNone/>
            </a:pPr>
            <a:r>
              <a:rPr lang="ar-SA" b="1" dirty="0" smtClean="0">
                <a:solidFill>
                  <a:schemeClr val="accent1"/>
                </a:solidFill>
                <a:latin typeface="Arial" panose="020B0604020202020204" pitchFamily="34" charset="0"/>
                <a:cs typeface="Arial" panose="020B0604020202020204" pitchFamily="34" charset="0"/>
              </a:rPr>
              <a:t>4- تفاوت </a:t>
            </a:r>
            <a:r>
              <a:rPr lang="ar-SA" b="1" dirty="0">
                <a:solidFill>
                  <a:schemeClr val="accent1"/>
                </a:solidFill>
                <a:latin typeface="Arial" panose="020B0604020202020204" pitchFamily="34" charset="0"/>
                <a:cs typeface="Arial" panose="020B0604020202020204" pitchFamily="34" charset="0"/>
              </a:rPr>
              <a:t>الامتيازات التي تحصل عليها </a:t>
            </a:r>
            <a:r>
              <a:rPr lang="ar-SA" b="1" dirty="0" smtClean="0">
                <a:solidFill>
                  <a:schemeClr val="accent1"/>
                </a:solidFill>
                <a:latin typeface="Arial" panose="020B0604020202020204" pitchFamily="34" charset="0"/>
                <a:cs typeface="Arial" panose="020B0604020202020204" pitchFamily="34" charset="0"/>
              </a:rPr>
              <a:t>الشركات: </a:t>
            </a:r>
            <a:endParaRPr lang="en-US" dirty="0">
              <a:solidFill>
                <a:schemeClr val="accent1"/>
              </a:solidFill>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هنالك تفاوت </a:t>
            </a:r>
            <a:r>
              <a:rPr lang="ar-SA" dirty="0" smtClean="0">
                <a:latin typeface="Arial" panose="020B0604020202020204" pitchFamily="34" charset="0"/>
                <a:cs typeface="Arial" panose="020B0604020202020204" pitchFamily="34" charset="0"/>
              </a:rPr>
              <a:t>ملحوظ </a:t>
            </a:r>
            <a:r>
              <a:rPr lang="ar-SA" dirty="0">
                <a:latin typeface="Arial" panose="020B0604020202020204" pitchFamily="34" charset="0"/>
                <a:cs typeface="Arial" panose="020B0604020202020204" pitchFamily="34" charset="0"/>
              </a:rPr>
              <a:t>في الحوافز الاستثمارية التي تحصل عليها الشركات منها الإعفاءات الضريبية / الجمركية / الإيجارات </a:t>
            </a:r>
            <a:r>
              <a:rPr lang="ar-SA" dirty="0" smtClean="0">
                <a:latin typeface="Arial" panose="020B0604020202020204" pitchFamily="34" charset="0"/>
                <a:cs typeface="Arial" panose="020B0604020202020204" pitchFamily="34" charset="0"/>
              </a:rPr>
              <a:t>المنخفضة </a:t>
            </a:r>
            <a:r>
              <a:rPr lang="ar-SA" dirty="0">
                <a:latin typeface="Arial" panose="020B0604020202020204" pitchFamily="34" charset="0"/>
                <a:cs typeface="Arial" panose="020B0604020202020204" pitchFamily="34" charset="0"/>
              </a:rPr>
              <a:t>أو الأسعار </a:t>
            </a:r>
            <a:r>
              <a:rPr lang="ar-SA" dirty="0" smtClean="0">
                <a:latin typeface="Arial" panose="020B0604020202020204" pitchFamily="34" charset="0"/>
                <a:cs typeface="Arial" panose="020B0604020202020204" pitchFamily="34" charset="0"/>
              </a:rPr>
              <a:t>المنخفضة </a:t>
            </a:r>
            <a:r>
              <a:rPr lang="ar-SA" dirty="0">
                <a:latin typeface="Arial" panose="020B0604020202020204" pitchFamily="34" charset="0"/>
                <a:cs typeface="Arial" panose="020B0604020202020204" pitchFamily="34" charset="0"/>
              </a:rPr>
              <a:t>للأراضي.</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ليس من المتوقع أن يجد المحلل المالي فائدة متساوية لجميع الشركات من الحوافز الأمر الذي يترتب عليه ارتفاع تكاليف النشاط لبعض الشركات عن غيرها وينعكس ذلك بطبيعة الحال على النسب المالية للشركة والشركات المقارنة ويجب أن يأخذ المحلل المالي هذا الأمر بالاعتبار</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11</a:t>
            </a:fld>
            <a:endParaRPr lang="en-US"/>
          </a:p>
        </p:txBody>
      </p:sp>
    </p:spTree>
    <p:extLst>
      <p:ext uri="{BB962C8B-B14F-4D97-AF65-F5344CB8AC3E}">
        <p14:creationId xmlns:p14="http://schemas.microsoft.com/office/powerpoint/2010/main" val="1079313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772816"/>
            <a:ext cx="6777317" cy="3508977"/>
          </a:xfrm>
        </p:spPr>
        <p:txBody>
          <a:bodyPr>
            <a:normAutofit lnSpcReduction="10000"/>
          </a:bodyPr>
          <a:lstStyle/>
          <a:p>
            <a:pPr marL="68580" indent="0">
              <a:buNone/>
            </a:pPr>
            <a:r>
              <a:rPr lang="ar-SA" b="1" dirty="0" smtClean="0">
                <a:solidFill>
                  <a:schemeClr val="accent1"/>
                </a:solidFill>
                <a:latin typeface="Arial" panose="020B0604020202020204" pitchFamily="34" charset="0"/>
                <a:cs typeface="Arial" panose="020B0604020202020204" pitchFamily="34" charset="0"/>
              </a:rPr>
              <a:t>5- </a:t>
            </a:r>
            <a:r>
              <a:rPr lang="ar-SA" b="1" dirty="0">
                <a:solidFill>
                  <a:schemeClr val="accent1"/>
                </a:solidFill>
                <a:latin typeface="Arial" panose="020B0604020202020204" pitchFamily="34" charset="0"/>
                <a:cs typeface="Arial" panose="020B0604020202020204" pitchFamily="34" charset="0"/>
              </a:rPr>
              <a:t>اختلاف العوامل </a:t>
            </a:r>
            <a:r>
              <a:rPr lang="ar-SA" b="1" dirty="0" smtClean="0">
                <a:solidFill>
                  <a:schemeClr val="accent1"/>
                </a:solidFill>
                <a:latin typeface="Arial" panose="020B0604020202020204" pitchFamily="34" charset="0"/>
                <a:cs typeface="Arial" panose="020B0604020202020204" pitchFamily="34" charset="0"/>
              </a:rPr>
              <a:t>الوصفية الأخرى: </a:t>
            </a:r>
            <a:endParaRPr lang="en-US" dirty="0">
              <a:solidFill>
                <a:schemeClr val="accent1"/>
              </a:solidFill>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هنالك عوامل غير كمية كثيرة لا تنعكس في المؤشرات المالية منها كفاءة العمالة والنظم وكفاءة الإدارة وسمعتها.</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ومع أن هذه العوامل وغيرها ليس لها تأثير مباشر في النسب المالية المحسوبة.</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إلا أن هنالك رأي </a:t>
            </a:r>
            <a:r>
              <a:rPr lang="ar-SA" dirty="0" smtClean="0">
                <a:latin typeface="Arial" panose="020B0604020202020204" pitchFamily="34" charset="0"/>
                <a:cs typeface="Arial" panose="020B0604020202020204" pitchFamily="34" charset="0"/>
              </a:rPr>
              <a:t>بانها </a:t>
            </a:r>
            <a:r>
              <a:rPr lang="ar-SA" dirty="0">
                <a:latin typeface="Arial" panose="020B0604020202020204" pitchFamily="34" charset="0"/>
                <a:cs typeface="Arial" panose="020B0604020202020204" pitchFamily="34" charset="0"/>
              </a:rPr>
              <a:t>تنعكس بصورة </a:t>
            </a:r>
            <a:r>
              <a:rPr lang="ar-SA" dirty="0" smtClean="0">
                <a:latin typeface="Arial" panose="020B0604020202020204" pitchFamily="34" charset="0"/>
                <a:cs typeface="Arial" panose="020B0604020202020204" pitchFamily="34" charset="0"/>
              </a:rPr>
              <a:t>غير مباشرة </a:t>
            </a:r>
            <a:r>
              <a:rPr lang="ar-SA" dirty="0">
                <a:latin typeface="Arial" panose="020B0604020202020204" pitchFamily="34" charset="0"/>
                <a:cs typeface="Arial" panose="020B0604020202020204" pitchFamily="34" charset="0"/>
              </a:rPr>
              <a:t>في الارقام المحاسبية متمثلة في انخفاض التكاليف او ارتفاع الايرادات.</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غير ان الاثر </a:t>
            </a:r>
            <a:r>
              <a:rPr lang="ar-SA" dirty="0" smtClean="0">
                <a:latin typeface="Arial" panose="020B0604020202020204" pitchFamily="34" charset="0"/>
                <a:cs typeface="Arial" panose="020B0604020202020204" pitchFamily="34" charset="0"/>
              </a:rPr>
              <a:t>غير المباشر </a:t>
            </a:r>
            <a:r>
              <a:rPr lang="ar-SA" dirty="0">
                <a:latin typeface="Arial" panose="020B0604020202020204" pitchFamily="34" charset="0"/>
                <a:cs typeface="Arial" panose="020B0604020202020204" pitchFamily="34" charset="0"/>
              </a:rPr>
              <a:t>لهذه العوامل يظل غائباً عن التحليل المالي ويجب ان يؤخذ في الاعتبار عند اجراء المقارنات</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12</a:t>
            </a:fld>
            <a:endParaRPr lang="en-US"/>
          </a:p>
        </p:txBody>
      </p:sp>
    </p:spTree>
    <p:extLst>
      <p:ext uri="{BB962C8B-B14F-4D97-AF65-F5344CB8AC3E}">
        <p14:creationId xmlns:p14="http://schemas.microsoft.com/office/powerpoint/2010/main" val="3578437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700808"/>
            <a:ext cx="6777317" cy="3508977"/>
          </a:xfrm>
        </p:spPr>
        <p:txBody>
          <a:bodyPr>
            <a:normAutofit/>
          </a:bodyPr>
          <a:lstStyle/>
          <a:p>
            <a:pPr marL="68580" indent="0">
              <a:buNone/>
            </a:pPr>
            <a:r>
              <a:rPr lang="ar-SA" b="1" dirty="0" smtClean="0">
                <a:solidFill>
                  <a:schemeClr val="accent1"/>
                </a:solidFill>
                <a:latin typeface="Arial" panose="020B0604020202020204" pitchFamily="34" charset="0"/>
                <a:cs typeface="Arial" panose="020B0604020202020204" pitchFamily="34" charset="0"/>
              </a:rPr>
              <a:t>6- </a:t>
            </a:r>
            <a:r>
              <a:rPr lang="ar-SA" b="1" dirty="0">
                <a:solidFill>
                  <a:schemeClr val="accent1"/>
                </a:solidFill>
                <a:latin typeface="Arial" panose="020B0604020202020204" pitchFamily="34" charset="0"/>
                <a:cs typeface="Arial" panose="020B0604020202020204" pitchFamily="34" charset="0"/>
              </a:rPr>
              <a:t>الخطط والارتباطات </a:t>
            </a:r>
            <a:r>
              <a:rPr lang="ar-SA" b="1" dirty="0" smtClean="0">
                <a:solidFill>
                  <a:schemeClr val="accent1"/>
                </a:solidFill>
                <a:latin typeface="Arial" panose="020B0604020202020204" pitchFamily="34" charset="0"/>
                <a:cs typeface="Arial" panose="020B0604020202020204" pitchFamily="34" charset="0"/>
              </a:rPr>
              <a:t>المستقبلية: </a:t>
            </a:r>
            <a:endParaRPr lang="en-US" dirty="0">
              <a:solidFill>
                <a:schemeClr val="accent1"/>
              </a:solidFill>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يهمل </a:t>
            </a:r>
            <a:r>
              <a:rPr lang="ar-SA" dirty="0">
                <a:latin typeface="Arial" panose="020B0604020202020204" pitchFamily="34" charset="0"/>
                <a:cs typeface="Arial" panose="020B0604020202020204" pitchFamily="34" charset="0"/>
              </a:rPr>
              <a:t>تحليل النسب المالية الخطط والارتباطات المستقبلية الناتجة عن تغيرات هيكلية مثل تغيير الادارة او تعاقدات حديثة.</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	لا </a:t>
            </a:r>
            <a:r>
              <a:rPr lang="ar-SA" dirty="0">
                <a:latin typeface="Arial" panose="020B0604020202020204" pitchFamily="34" charset="0"/>
                <a:cs typeface="Arial" panose="020B0604020202020204" pitchFamily="34" charset="0"/>
              </a:rPr>
              <a:t>تنعكس على الارقام المحاسبية الحالية ولكن يظهر اثرها على اداء الشركة المستقبلي.</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	لا </a:t>
            </a:r>
            <a:r>
              <a:rPr lang="ar-SA" dirty="0">
                <a:latin typeface="Arial" panose="020B0604020202020204" pitchFamily="34" charset="0"/>
                <a:cs typeface="Arial" panose="020B0604020202020204" pitchFamily="34" charset="0"/>
              </a:rPr>
              <a:t>يؤثر بشكل مباشر في النسب المالية الحالية ولكن تؤثر في النسب المالية المستقبلية.</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على المحلل المالي أن يدرك أثرها على التوقعات </a:t>
            </a:r>
            <a:r>
              <a:rPr lang="ar-SA" dirty="0">
                <a:latin typeface="Arial" panose="020B0604020202020204" pitchFamily="34" charset="0"/>
                <a:cs typeface="Arial" panose="020B0604020202020204" pitchFamily="34" charset="0"/>
              </a:rPr>
              <a:t>المستقبلية</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13</a:t>
            </a:fld>
            <a:endParaRPr lang="en-US"/>
          </a:p>
        </p:txBody>
      </p:sp>
      <p:cxnSp>
        <p:nvCxnSpPr>
          <p:cNvPr id="6" name="Straight Arrow Connector 5"/>
          <p:cNvCxnSpPr/>
          <p:nvPr/>
        </p:nvCxnSpPr>
        <p:spPr>
          <a:xfrm flipH="1">
            <a:off x="6929050" y="3212976"/>
            <a:ext cx="50405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6929050" y="4005064"/>
            <a:ext cx="50405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621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024744" cy="817160"/>
          </a:xfrm>
        </p:spPr>
        <p:txBody>
          <a:bodyPr>
            <a:normAutofit/>
          </a:bodyPr>
          <a:lstStyle/>
          <a:p>
            <a:pPr algn="r"/>
            <a:r>
              <a:rPr lang="ar-SA" sz="3600" b="1" u="sng" dirty="0" smtClean="0">
                <a:latin typeface="Arial" panose="020B0604020202020204" pitchFamily="34" charset="0"/>
                <a:cs typeface="Arial" panose="020B0604020202020204" pitchFamily="34" charset="0"/>
              </a:rPr>
              <a:t>4- مجموعات </a:t>
            </a:r>
            <a:r>
              <a:rPr lang="ar-SA" sz="3600" b="1" u="sng" dirty="0">
                <a:latin typeface="Arial" panose="020B0604020202020204" pitchFamily="34" charset="0"/>
                <a:cs typeface="Arial" panose="020B0604020202020204" pitchFamily="34" charset="0"/>
              </a:rPr>
              <a:t>النسب المالية : </a:t>
            </a:r>
            <a:endParaRPr lang="ar-SA" sz="3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1844824"/>
            <a:ext cx="6993341" cy="4320480"/>
          </a:xfrm>
        </p:spPr>
        <p:txBody>
          <a:bodyPr>
            <a:normAutofit lnSpcReduction="10000"/>
          </a:bodyPr>
          <a:lstStyle/>
          <a:p>
            <a:pPr marL="68580" indent="0">
              <a:buNone/>
            </a:pPr>
            <a:r>
              <a:rPr lang="ar-SA" dirty="0">
                <a:latin typeface="Arial" panose="020B0604020202020204" pitchFamily="34" charset="0"/>
                <a:cs typeface="Arial" panose="020B0604020202020204" pitchFamily="34" charset="0"/>
              </a:rPr>
              <a:t>يستخدم التحليل الوضع المالي للشركة خمسة مجموعات من النسب المالية تتضمن ما يأتي:</a:t>
            </a:r>
            <a:endParaRPr lang="en-US" dirty="0">
              <a:latin typeface="Arial" panose="020B0604020202020204" pitchFamily="34" charset="0"/>
              <a:cs typeface="Arial" panose="020B0604020202020204" pitchFamily="34" charset="0"/>
            </a:endParaRPr>
          </a:p>
          <a:p>
            <a:pPr marL="525780" indent="-457200">
              <a:buSzPct val="90000"/>
              <a:buFont typeface="+mj-lt"/>
              <a:buAutoNum type="arabicPeriod"/>
            </a:pPr>
            <a:r>
              <a:rPr lang="ar-SA" dirty="0" smtClean="0">
                <a:latin typeface="Arial" panose="020B0604020202020204" pitchFamily="34" charset="0"/>
                <a:cs typeface="Arial" panose="020B0604020202020204" pitchFamily="34" charset="0"/>
              </a:rPr>
              <a:t>نسب </a:t>
            </a:r>
            <a:r>
              <a:rPr lang="ar-SA" dirty="0">
                <a:latin typeface="Arial" panose="020B0604020202020204" pitchFamily="34" charset="0"/>
                <a:cs typeface="Arial" panose="020B0604020202020204" pitchFamily="34" charset="0"/>
              </a:rPr>
              <a:t>السيولة. </a:t>
            </a:r>
            <a:endParaRPr lang="ar-SA" dirty="0" smtClean="0">
              <a:latin typeface="Arial" panose="020B0604020202020204" pitchFamily="34" charset="0"/>
              <a:cs typeface="Arial" panose="020B0604020202020204" pitchFamily="34" charset="0"/>
            </a:endParaRPr>
          </a:p>
          <a:p>
            <a:pPr marL="525780" indent="-457200">
              <a:buSzPct val="90000"/>
              <a:buFont typeface="+mj-lt"/>
              <a:buAutoNum type="arabicPeriod"/>
            </a:pPr>
            <a:r>
              <a:rPr lang="ar-SA" dirty="0">
                <a:latin typeface="Arial" panose="020B0604020202020204" pitchFamily="34" charset="0"/>
                <a:cs typeface="Arial" panose="020B0604020202020204" pitchFamily="34" charset="0"/>
              </a:rPr>
              <a:t>نسب </a:t>
            </a:r>
            <a:r>
              <a:rPr lang="ar-SA" dirty="0" smtClean="0">
                <a:latin typeface="Arial" panose="020B0604020202020204" pitchFamily="34" charset="0"/>
                <a:cs typeface="Arial" panose="020B0604020202020204" pitchFamily="34" charset="0"/>
              </a:rPr>
              <a:t>النشاط.</a:t>
            </a:r>
          </a:p>
          <a:p>
            <a:pPr marL="525780" indent="-457200">
              <a:buSzPct val="90000"/>
              <a:buFont typeface="+mj-lt"/>
              <a:buAutoNum type="arabicPeriod"/>
            </a:pPr>
            <a:r>
              <a:rPr lang="ar-SA" dirty="0">
                <a:latin typeface="Arial" panose="020B0604020202020204" pitchFamily="34" charset="0"/>
                <a:cs typeface="Arial" panose="020B0604020202020204" pitchFamily="34" charset="0"/>
              </a:rPr>
              <a:t>نسب</a:t>
            </a:r>
            <a:r>
              <a:rPr lang="ar-SA" dirty="0" smtClean="0">
                <a:latin typeface="Arial" panose="020B0604020202020204" pitchFamily="34" charset="0"/>
                <a:cs typeface="Arial" panose="020B0604020202020204" pitchFamily="34" charset="0"/>
              </a:rPr>
              <a:t> المخاطر.	</a:t>
            </a:r>
          </a:p>
          <a:p>
            <a:pPr marL="525780" indent="-457200">
              <a:buSzPct val="90000"/>
              <a:buFont typeface="+mj-lt"/>
              <a:buAutoNum type="arabicPeriod"/>
            </a:pPr>
            <a:r>
              <a:rPr lang="ar-SA" dirty="0">
                <a:latin typeface="Arial" panose="020B0604020202020204" pitchFamily="34" charset="0"/>
                <a:cs typeface="Arial" panose="020B0604020202020204" pitchFamily="34" charset="0"/>
              </a:rPr>
              <a:t>نسب </a:t>
            </a:r>
            <a:r>
              <a:rPr lang="ar-SA" dirty="0" smtClean="0">
                <a:latin typeface="Arial" panose="020B0604020202020204" pitchFamily="34" charset="0"/>
                <a:cs typeface="Arial" panose="020B0604020202020204" pitchFamily="34" charset="0"/>
              </a:rPr>
              <a:t>المديونية </a:t>
            </a:r>
            <a:r>
              <a:rPr lang="ar-SA" dirty="0">
                <a:latin typeface="Arial" panose="020B0604020202020204" pitchFamily="34" charset="0"/>
                <a:cs typeface="Arial" panose="020B0604020202020204" pitchFamily="34" charset="0"/>
              </a:rPr>
              <a:t>(الرفع </a:t>
            </a:r>
            <a:r>
              <a:rPr lang="ar-SA" dirty="0" smtClean="0">
                <a:latin typeface="Arial" panose="020B0604020202020204" pitchFamily="34" charset="0"/>
                <a:cs typeface="Arial" panose="020B0604020202020204" pitchFamily="34" charset="0"/>
              </a:rPr>
              <a:t>المالي/ </a:t>
            </a:r>
            <a:r>
              <a:rPr lang="ar-SA" dirty="0">
                <a:latin typeface="Arial" panose="020B0604020202020204" pitchFamily="34" charset="0"/>
                <a:cs typeface="Arial" panose="020B0604020202020204" pitchFamily="34" charset="0"/>
              </a:rPr>
              <a:t>الفعالية المالية</a:t>
            </a:r>
            <a:r>
              <a:rPr lang="ar-SA" dirty="0" smtClean="0">
                <a:latin typeface="Arial" panose="020B0604020202020204" pitchFamily="34" charset="0"/>
                <a:cs typeface="Arial" panose="020B0604020202020204" pitchFamily="34" charset="0"/>
              </a:rPr>
              <a:t>).</a:t>
            </a:r>
          </a:p>
          <a:p>
            <a:pPr marL="525780" indent="-457200">
              <a:buSzPct val="90000"/>
              <a:buFont typeface="+mj-lt"/>
              <a:buAutoNum type="arabicPeriod"/>
            </a:pPr>
            <a:r>
              <a:rPr lang="ar-SA"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نسب </a:t>
            </a:r>
            <a:r>
              <a:rPr lang="ar-SA" dirty="0" smtClean="0">
                <a:latin typeface="Arial" panose="020B0604020202020204" pitchFamily="34" charset="0"/>
                <a:cs typeface="Arial" panose="020B0604020202020204" pitchFamily="34" charset="0"/>
              </a:rPr>
              <a:t>الربحية</a:t>
            </a:r>
            <a:r>
              <a:rPr lang="ar-SA" dirty="0">
                <a:latin typeface="Arial" panose="020B0604020202020204" pitchFamily="34" charset="0"/>
                <a:cs typeface="Arial" panose="020B0604020202020204" pitchFamily="34" charset="0"/>
              </a:rPr>
              <a:t>.</a:t>
            </a:r>
            <a:endParaRPr lang="ar-SA" dirty="0" smtClean="0">
              <a:latin typeface="Arial" panose="020B0604020202020204" pitchFamily="34" charset="0"/>
              <a:cs typeface="Arial" panose="020B0604020202020204" pitchFamily="34" charset="0"/>
            </a:endParaRPr>
          </a:p>
          <a:p>
            <a:pPr marL="525780" indent="-457200">
              <a:buSzPct val="90000"/>
              <a:buFont typeface="+mj-lt"/>
              <a:buAutoNum type="arabicPeriod"/>
            </a:pPr>
            <a:r>
              <a:rPr lang="ar-SA" dirty="0" smtClean="0">
                <a:latin typeface="Arial" panose="020B0604020202020204" pitchFamily="34" charset="0"/>
                <a:cs typeface="Arial" panose="020B0604020202020204" pitchFamily="34" charset="0"/>
              </a:rPr>
              <a:t>النسب الخاصة بالاستثمار في الاسهم.</a:t>
            </a:r>
            <a:endParaRPr lang="en-US" dirty="0" smtClean="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المجموعات </a:t>
            </a:r>
            <a:r>
              <a:rPr lang="ar-SA" dirty="0">
                <a:latin typeface="Arial" panose="020B0604020202020204" pitchFamily="34" charset="0"/>
                <a:cs typeface="Arial" panose="020B0604020202020204" pitchFamily="34" charset="0"/>
              </a:rPr>
              <a:t>الخمس الأولى </a:t>
            </a:r>
            <a:r>
              <a:rPr lang="ar-SA" dirty="0" smtClean="0">
                <a:latin typeface="Arial" panose="020B0604020202020204" pitchFamily="34" charset="0"/>
                <a:cs typeface="Arial" panose="020B0604020202020204" pitchFamily="34" charset="0"/>
              </a:rPr>
              <a:t>تستخدم </a:t>
            </a:r>
            <a:r>
              <a:rPr lang="ar-SA" dirty="0">
                <a:latin typeface="Arial" panose="020B0604020202020204" pitchFamily="34" charset="0"/>
                <a:cs typeface="Arial" panose="020B0604020202020204" pitchFamily="34" charset="0"/>
              </a:rPr>
              <a:t>في تقييم الوضع المالي للشركة لاغراض القرارات المالية </a:t>
            </a:r>
            <a:r>
              <a:rPr lang="ar-SA" dirty="0" smtClean="0">
                <a:latin typeface="Arial" panose="020B0604020202020204" pitchFamily="34" charset="0"/>
                <a:cs typeface="Arial" panose="020B0604020202020204" pitchFamily="34" charset="0"/>
              </a:rPr>
              <a:t>عامة.</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أما المجموعة </a:t>
            </a:r>
            <a:r>
              <a:rPr lang="ar-SA" dirty="0">
                <a:latin typeface="Arial" panose="020B0604020202020204" pitchFamily="34" charset="0"/>
                <a:cs typeface="Arial" panose="020B0604020202020204" pitchFamily="34" charset="0"/>
              </a:rPr>
              <a:t>السادسة تتعلق مباشرة بقرارات المستثمرين</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14</a:t>
            </a:fld>
            <a:endParaRPr lang="en-US"/>
          </a:p>
        </p:txBody>
      </p:sp>
    </p:spTree>
    <p:extLst>
      <p:ext uri="{BB962C8B-B14F-4D97-AF65-F5344CB8AC3E}">
        <p14:creationId xmlns:p14="http://schemas.microsoft.com/office/powerpoint/2010/main" val="2012423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u="sng" dirty="0" smtClean="0">
                <a:latin typeface="Arial" panose="020B0604020202020204" pitchFamily="34" charset="0"/>
                <a:cs typeface="Arial" panose="020B0604020202020204" pitchFamily="34" charset="0"/>
              </a:rPr>
              <a:t>1) </a:t>
            </a:r>
            <a:r>
              <a:rPr lang="ar-SA" sz="2800" b="1" u="sng" dirty="0">
                <a:latin typeface="Arial" panose="020B0604020202020204" pitchFamily="34" charset="0"/>
                <a:cs typeface="Arial" panose="020B0604020202020204" pitchFamily="34" charset="0"/>
              </a:rPr>
              <a:t>نسب </a:t>
            </a:r>
            <a:r>
              <a:rPr lang="ar-SA" sz="2800" b="1" u="sng" dirty="0" smtClean="0">
                <a:latin typeface="Arial" panose="020B0604020202020204" pitchFamily="34" charset="0"/>
                <a:cs typeface="Arial" panose="020B0604020202020204" pitchFamily="34" charset="0"/>
              </a:rPr>
              <a:t>السيولة: </a:t>
            </a:r>
            <a:endParaRPr lang="ar-SA" sz="28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68580" indent="0">
              <a:buNone/>
            </a:pPr>
            <a:r>
              <a:rPr lang="ar-SA" dirty="0">
                <a:latin typeface="Arial" panose="020B0604020202020204" pitchFamily="34" charset="0"/>
                <a:cs typeface="Arial" panose="020B0604020202020204" pitchFamily="34" charset="0"/>
              </a:rPr>
              <a:t>تتعلق نسب السيولة بدرجة توفر السيولة قصيرة الاجل التي تأتي عن طريق تحويل الاصول قصيرة الاجل الى نقدية وذلك لتغطية الالتزامات قصيرة الاجل المتمثلة </a:t>
            </a:r>
            <a:r>
              <a:rPr lang="ar-SA" dirty="0" smtClean="0">
                <a:latin typeface="Arial" panose="020B0604020202020204" pitchFamily="34" charset="0"/>
                <a:cs typeface="Arial" panose="020B0604020202020204" pitchFamily="34" charset="0"/>
              </a:rPr>
              <a:t>في الخصوم </a:t>
            </a:r>
            <a:r>
              <a:rPr lang="ar-SA" dirty="0">
                <a:latin typeface="Arial" panose="020B0604020202020204" pitchFamily="34" charset="0"/>
                <a:cs typeface="Arial" panose="020B0604020202020204" pitchFamily="34" charset="0"/>
              </a:rPr>
              <a:t>المتداولة ومدى كفاية تلك الاصول لتغطية الالتزامات المتداولة.</a:t>
            </a:r>
            <a:endParaRPr lang="en-US" dirty="0">
              <a:latin typeface="Arial" panose="020B0604020202020204" pitchFamily="34" charset="0"/>
              <a:cs typeface="Arial" panose="020B0604020202020204" pitchFamily="34" charset="0"/>
            </a:endParaRPr>
          </a:p>
          <a:p>
            <a:pPr marL="68580" indent="0">
              <a:buNone/>
            </a:pPr>
            <a:r>
              <a:rPr lang="ar-SA" u="sng" dirty="0">
                <a:latin typeface="Arial" panose="020B0604020202020204" pitchFamily="34" charset="0"/>
                <a:cs typeface="Arial" panose="020B0604020202020204" pitchFamily="34" charset="0"/>
              </a:rPr>
              <a:t>من الامور المهمة عند النظر الى نسب السيولة قصيرة </a:t>
            </a:r>
            <a:r>
              <a:rPr lang="ar-SA" u="sng" dirty="0" smtClean="0">
                <a:latin typeface="Arial" panose="020B0604020202020204" pitchFamily="34" charset="0"/>
                <a:cs typeface="Arial" panose="020B0604020202020204" pitchFamily="34" charset="0"/>
              </a:rPr>
              <a:t>الاجل: </a:t>
            </a:r>
            <a:endParaRPr lang="en-US" u="sng" dirty="0">
              <a:latin typeface="Arial" panose="020B0604020202020204" pitchFamily="34" charset="0"/>
              <a:cs typeface="Arial" panose="020B0604020202020204" pitchFamily="34" charset="0"/>
            </a:endParaRPr>
          </a:p>
          <a:p>
            <a:pPr marL="68580" lvl="0" indent="0">
              <a:buNone/>
            </a:pPr>
            <a:r>
              <a:rPr lang="ar-SA" dirty="0" smtClean="0">
                <a:latin typeface="Arial" panose="020B0604020202020204" pitchFamily="34" charset="0"/>
                <a:cs typeface="Arial" panose="020B0604020202020204" pitchFamily="34" charset="0"/>
              </a:rPr>
              <a:t>1- السرعة </a:t>
            </a:r>
            <a:r>
              <a:rPr lang="ar-SA" dirty="0">
                <a:latin typeface="Arial" panose="020B0604020202020204" pitchFamily="34" charset="0"/>
                <a:cs typeface="Arial" panose="020B0604020202020204" pitchFamily="34" charset="0"/>
              </a:rPr>
              <a:t>في تحويل الاصل المتداول الى نقدية دون ان </a:t>
            </a:r>
            <a:r>
              <a:rPr lang="ar-SA" dirty="0" smtClean="0">
                <a:latin typeface="Arial" panose="020B0604020202020204" pitchFamily="34" charset="0"/>
                <a:cs typeface="Arial" panose="020B0604020202020204" pitchFamily="34" charset="0"/>
              </a:rPr>
              <a:t>يعتري </a:t>
            </a:r>
            <a:r>
              <a:rPr lang="ar-SA" dirty="0">
                <a:latin typeface="Arial" panose="020B0604020202020204" pitchFamily="34" charset="0"/>
                <a:cs typeface="Arial" panose="020B0604020202020204" pitchFamily="34" charset="0"/>
              </a:rPr>
              <a:t>قيمة النقدية نقص يذكر عن قيمته الدفترية.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15</a:t>
            </a:fld>
            <a:endParaRPr lang="en-US"/>
          </a:p>
        </p:txBody>
      </p:sp>
    </p:spTree>
    <p:extLst>
      <p:ext uri="{BB962C8B-B14F-4D97-AF65-F5344CB8AC3E}">
        <p14:creationId xmlns:p14="http://schemas.microsoft.com/office/powerpoint/2010/main" val="1466354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1268760"/>
            <a:ext cx="6912884" cy="360040"/>
          </a:xfrm>
        </p:spPr>
        <p:txBody>
          <a:bodyPr>
            <a:noAutofit/>
          </a:bodyPr>
          <a:lstStyle/>
          <a:p>
            <a:pPr marL="68580" indent="0">
              <a:buNone/>
            </a:pPr>
            <a:r>
              <a:rPr lang="ar-SA" sz="2300" dirty="0" smtClean="0">
                <a:latin typeface="Arial" panose="020B0604020202020204" pitchFamily="34" charset="0"/>
                <a:cs typeface="Arial" panose="020B0604020202020204" pitchFamily="34" charset="0"/>
              </a:rPr>
              <a:t>2- المخصصات: هناك نوعين من المخصصات</a:t>
            </a:r>
            <a:endParaRPr lang="ar-SA" sz="2300" dirty="0">
              <a:latin typeface="Arial" panose="020B0604020202020204" pitchFamily="34" charset="0"/>
              <a:cs typeface="Arial" panose="020B0604020202020204" pitchFamily="34" charset="0"/>
            </a:endParaRPr>
          </a:p>
          <a:p>
            <a:pPr marL="68580" lvl="0" indent="0">
              <a:buNone/>
            </a:pPr>
            <a:endParaRPr lang="en-US" sz="2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16</a:t>
            </a:fld>
            <a:endParaRPr lang="en-US"/>
          </a:p>
        </p:txBody>
      </p:sp>
      <p:sp>
        <p:nvSpPr>
          <p:cNvPr id="5" name="TextBox 4"/>
          <p:cNvSpPr txBox="1"/>
          <p:nvPr/>
        </p:nvSpPr>
        <p:spPr>
          <a:xfrm>
            <a:off x="5148064" y="2356004"/>
            <a:ext cx="3312368" cy="2800767"/>
          </a:xfrm>
          <a:prstGeom prst="rect">
            <a:avLst/>
          </a:prstGeom>
          <a:noFill/>
        </p:spPr>
        <p:txBody>
          <a:bodyPr wrap="square" rtlCol="1">
            <a:spAutoFit/>
          </a:bodyPr>
          <a:lstStyle/>
          <a:p>
            <a:pPr marL="68580" indent="0" algn="r">
              <a:buNone/>
            </a:pPr>
            <a:r>
              <a:rPr lang="ar-SA" sz="2200" u="sng" dirty="0">
                <a:solidFill>
                  <a:schemeClr val="tx2"/>
                </a:solidFill>
                <a:latin typeface="Arial" panose="020B0604020202020204" pitchFamily="34" charset="0"/>
                <a:cs typeface="Arial" panose="020B0604020202020204" pitchFamily="34" charset="0"/>
              </a:rPr>
              <a:t>مخصصات نقص القيمة</a:t>
            </a:r>
            <a:endParaRPr lang="en-US" sz="2200" u="sng" dirty="0">
              <a:solidFill>
                <a:schemeClr val="tx2"/>
              </a:solidFill>
              <a:latin typeface="Arial" panose="020B0604020202020204" pitchFamily="34" charset="0"/>
              <a:cs typeface="Arial" panose="020B0604020202020204" pitchFamily="34" charset="0"/>
            </a:endParaRPr>
          </a:p>
          <a:p>
            <a:pPr marL="68580" lvl="0" indent="0" algn="r">
              <a:buNone/>
            </a:pPr>
            <a:r>
              <a:rPr lang="ar-SA" sz="2200" dirty="0" smtClean="0">
                <a:solidFill>
                  <a:schemeClr val="tx2"/>
                </a:solidFill>
                <a:latin typeface="Arial" panose="020B0604020202020204" pitchFamily="34" charset="0"/>
                <a:cs typeface="Arial" panose="020B0604020202020204" pitchFamily="34" charset="0"/>
              </a:rPr>
              <a:t>- ترتبط </a:t>
            </a:r>
            <a:r>
              <a:rPr lang="ar-SA" sz="2200" dirty="0">
                <a:solidFill>
                  <a:schemeClr val="tx2"/>
                </a:solidFill>
                <a:latin typeface="Arial" panose="020B0604020202020204" pitchFamily="34" charset="0"/>
                <a:cs typeface="Arial" panose="020B0604020202020204" pitchFamily="34" charset="0"/>
              </a:rPr>
              <a:t>مباشرة بالاصول التي تتعرض </a:t>
            </a:r>
            <a:r>
              <a:rPr lang="ar-SA" sz="2200" dirty="0" smtClean="0">
                <a:solidFill>
                  <a:schemeClr val="tx2"/>
                </a:solidFill>
                <a:latin typeface="Arial" panose="020B0604020202020204" pitchFamily="34" charset="0"/>
                <a:cs typeface="Arial" panose="020B0604020202020204" pitchFamily="34" charset="0"/>
              </a:rPr>
              <a:t>لاحتمالات نقص </a:t>
            </a:r>
            <a:r>
              <a:rPr lang="ar-SA" sz="2200" dirty="0">
                <a:solidFill>
                  <a:schemeClr val="tx2"/>
                </a:solidFill>
                <a:latin typeface="Arial" panose="020B0604020202020204" pitchFamily="34" charset="0"/>
                <a:cs typeface="Arial" panose="020B0604020202020204" pitchFamily="34" charset="0"/>
              </a:rPr>
              <a:t>القيمة.</a:t>
            </a:r>
            <a:endParaRPr lang="en-US" sz="2200" dirty="0">
              <a:solidFill>
                <a:schemeClr val="tx2"/>
              </a:solidFill>
              <a:latin typeface="Arial" panose="020B0604020202020204" pitchFamily="34" charset="0"/>
              <a:cs typeface="Arial" panose="020B0604020202020204" pitchFamily="34" charset="0"/>
            </a:endParaRPr>
          </a:p>
          <a:p>
            <a:pPr marL="68580" lvl="0" indent="0" algn="r">
              <a:buNone/>
            </a:pPr>
            <a:r>
              <a:rPr lang="ar-SA" sz="2200" dirty="0" smtClean="0">
                <a:solidFill>
                  <a:schemeClr val="tx2"/>
                </a:solidFill>
                <a:latin typeface="Arial" panose="020B0604020202020204" pitchFamily="34" charset="0"/>
                <a:cs typeface="Arial" panose="020B0604020202020204" pitchFamily="34" charset="0"/>
              </a:rPr>
              <a:t>- مثل </a:t>
            </a:r>
            <a:r>
              <a:rPr lang="ar-SA" sz="2200" dirty="0">
                <a:solidFill>
                  <a:schemeClr val="tx2"/>
                </a:solidFill>
                <a:latin typeface="Arial" panose="020B0604020202020204" pitchFamily="34" charset="0"/>
                <a:cs typeface="Arial" panose="020B0604020202020204" pitchFamily="34" charset="0"/>
              </a:rPr>
              <a:t>المدينين والمخزون.</a:t>
            </a:r>
            <a:endParaRPr lang="en-US" sz="2200" dirty="0">
              <a:solidFill>
                <a:schemeClr val="tx2"/>
              </a:solidFill>
              <a:latin typeface="Arial" panose="020B0604020202020204" pitchFamily="34" charset="0"/>
              <a:cs typeface="Arial" panose="020B0604020202020204" pitchFamily="34" charset="0"/>
            </a:endParaRPr>
          </a:p>
          <a:p>
            <a:pPr marL="68580" lvl="0" indent="0" algn="r">
              <a:buNone/>
            </a:pPr>
            <a:r>
              <a:rPr lang="ar-SA" sz="2200" dirty="0" smtClean="0">
                <a:solidFill>
                  <a:schemeClr val="tx2"/>
                </a:solidFill>
                <a:latin typeface="Arial" panose="020B0604020202020204" pitchFamily="34" charset="0"/>
                <a:cs typeface="Arial" panose="020B0604020202020204" pitchFamily="34" charset="0"/>
              </a:rPr>
              <a:t>- معايير </a:t>
            </a:r>
            <a:r>
              <a:rPr lang="ar-SA" sz="2200" dirty="0">
                <a:solidFill>
                  <a:schemeClr val="tx2"/>
                </a:solidFill>
                <a:latin typeface="Arial" panose="020B0604020202020204" pitchFamily="34" charset="0"/>
                <a:cs typeface="Arial" panose="020B0604020202020204" pitchFamily="34" charset="0"/>
              </a:rPr>
              <a:t>المحاسبة تتطلب </a:t>
            </a:r>
            <a:r>
              <a:rPr lang="ar-SA" sz="2200" dirty="0" smtClean="0">
                <a:solidFill>
                  <a:schemeClr val="tx2"/>
                </a:solidFill>
                <a:latin typeface="Arial" panose="020B0604020202020204" pitchFamily="34" charset="0"/>
                <a:cs typeface="Arial" panose="020B0604020202020204" pitchFamily="34" charset="0"/>
              </a:rPr>
              <a:t>طرحها </a:t>
            </a:r>
            <a:r>
              <a:rPr lang="ar-SA" sz="2200" dirty="0">
                <a:solidFill>
                  <a:schemeClr val="tx2"/>
                </a:solidFill>
                <a:latin typeface="Arial" panose="020B0604020202020204" pitchFamily="34" charset="0"/>
                <a:cs typeface="Arial" panose="020B0604020202020204" pitchFamily="34" charset="0"/>
              </a:rPr>
              <a:t>من الاصل المرتبط بها.</a:t>
            </a:r>
            <a:endParaRPr lang="en-US" sz="2200" dirty="0">
              <a:solidFill>
                <a:schemeClr val="tx2"/>
              </a:solidFill>
              <a:latin typeface="Arial" panose="020B0604020202020204" pitchFamily="34" charset="0"/>
              <a:cs typeface="Arial" panose="020B0604020202020204" pitchFamily="34" charset="0"/>
            </a:endParaRPr>
          </a:p>
          <a:p>
            <a:pPr marL="68580" lvl="0" indent="0" algn="r">
              <a:buNone/>
            </a:pPr>
            <a:r>
              <a:rPr lang="ar-SA" sz="2200" dirty="0" smtClean="0">
                <a:solidFill>
                  <a:schemeClr val="tx2"/>
                </a:solidFill>
                <a:latin typeface="Arial" panose="020B0604020202020204" pitchFamily="34" charset="0"/>
                <a:cs typeface="Arial" panose="020B0604020202020204" pitchFamily="34" charset="0"/>
              </a:rPr>
              <a:t>- تؤثر </a:t>
            </a:r>
            <a:r>
              <a:rPr lang="ar-SA" sz="2200" dirty="0">
                <a:solidFill>
                  <a:schemeClr val="tx2"/>
                </a:solidFill>
                <a:latin typeface="Arial" panose="020B0604020202020204" pitchFamily="34" charset="0"/>
                <a:cs typeface="Arial" panose="020B0604020202020204" pitchFamily="34" charset="0"/>
              </a:rPr>
              <a:t>على نسب السيولة بتخفيض النسب بصورة غير مباشرة</a:t>
            </a:r>
            <a:r>
              <a:rPr lang="ar-SA"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
        <p:nvSpPr>
          <p:cNvPr id="6" name="TextBox 5"/>
          <p:cNvSpPr txBox="1"/>
          <p:nvPr/>
        </p:nvSpPr>
        <p:spPr>
          <a:xfrm>
            <a:off x="758426" y="2348879"/>
            <a:ext cx="4317630" cy="3139321"/>
          </a:xfrm>
          <a:prstGeom prst="rect">
            <a:avLst/>
          </a:prstGeom>
          <a:noFill/>
        </p:spPr>
        <p:txBody>
          <a:bodyPr wrap="square" rtlCol="1">
            <a:spAutoFit/>
          </a:bodyPr>
          <a:lstStyle/>
          <a:p>
            <a:pPr marL="68580" indent="0" algn="r">
              <a:buNone/>
            </a:pPr>
            <a:r>
              <a:rPr lang="ar-SA" sz="2200" u="sng" dirty="0" smtClean="0">
                <a:solidFill>
                  <a:schemeClr val="tx2"/>
                </a:solidFill>
                <a:latin typeface="Arial" panose="020B0604020202020204" pitchFamily="34" charset="0"/>
                <a:cs typeface="Arial" panose="020B0604020202020204" pitchFamily="34" charset="0"/>
              </a:rPr>
              <a:t>مخصصات التزامات غير محددة القيمة حالياً</a:t>
            </a:r>
            <a:endParaRPr lang="en-US" sz="2200" u="sng" dirty="0" smtClean="0">
              <a:solidFill>
                <a:schemeClr val="tx2"/>
              </a:solidFill>
              <a:latin typeface="Arial" panose="020B0604020202020204" pitchFamily="34" charset="0"/>
              <a:cs typeface="Arial" panose="020B0604020202020204" pitchFamily="34" charset="0"/>
            </a:endParaRPr>
          </a:p>
          <a:p>
            <a:pPr marL="68580" lvl="0" indent="0" algn="r">
              <a:buNone/>
            </a:pPr>
            <a:r>
              <a:rPr lang="ar-SA" sz="2200" dirty="0" smtClean="0">
                <a:solidFill>
                  <a:schemeClr val="tx2"/>
                </a:solidFill>
                <a:latin typeface="Arial" panose="020B0604020202020204" pitchFamily="34" charset="0"/>
                <a:cs typeface="Arial" panose="020B0604020202020204" pitchFamily="34" charset="0"/>
              </a:rPr>
              <a:t>- مثل مخصص التعويضات ومخصص الزكاة والضريبة.</a:t>
            </a:r>
            <a:endParaRPr lang="en-US" sz="2200" dirty="0" smtClean="0">
              <a:solidFill>
                <a:schemeClr val="tx2"/>
              </a:solidFill>
              <a:latin typeface="Arial" panose="020B0604020202020204" pitchFamily="34" charset="0"/>
              <a:cs typeface="Arial" panose="020B0604020202020204" pitchFamily="34" charset="0"/>
            </a:endParaRPr>
          </a:p>
          <a:p>
            <a:pPr marL="68580" lvl="0" indent="0" algn="r">
              <a:buNone/>
            </a:pPr>
            <a:r>
              <a:rPr lang="ar-SA" sz="2200" dirty="0" smtClean="0">
                <a:solidFill>
                  <a:schemeClr val="tx2"/>
                </a:solidFill>
                <a:latin typeface="Arial" panose="020B0604020202020204" pitchFamily="34" charset="0"/>
                <a:cs typeface="Arial" panose="020B0604020202020204" pitchFamily="34" charset="0"/>
              </a:rPr>
              <a:t>- الامر يتعلق بقرار معين حول ادراجها ضمن الالتزامات قصيرة الاجل او طويلة الاجل.</a:t>
            </a:r>
            <a:endParaRPr lang="en-US" sz="2200" dirty="0" smtClean="0">
              <a:solidFill>
                <a:schemeClr val="tx2"/>
              </a:solidFill>
              <a:latin typeface="Arial" panose="020B0604020202020204" pitchFamily="34" charset="0"/>
              <a:cs typeface="Arial" panose="020B0604020202020204" pitchFamily="34" charset="0"/>
            </a:endParaRPr>
          </a:p>
          <a:p>
            <a:pPr marL="68580" lvl="0" indent="0" algn="r">
              <a:buNone/>
            </a:pPr>
            <a:r>
              <a:rPr lang="ar-SA" sz="2200" dirty="0" smtClean="0">
                <a:solidFill>
                  <a:schemeClr val="tx2"/>
                </a:solidFill>
                <a:latin typeface="Arial" panose="020B0604020202020204" pitchFamily="34" charset="0"/>
                <a:cs typeface="Arial" panose="020B0604020202020204" pitchFamily="34" charset="0"/>
              </a:rPr>
              <a:t>- اذا كان جانب منها يتعلق بالتزامات محتملة خلال الفترة القادمة فيجب ان يعاد تبويبها او تبويب جزء منها ضمن الالتزامات المتداولة بحسب فترة الاستحقاق المحتملة.</a:t>
            </a:r>
            <a:endParaRPr lang="en-US" sz="2200" dirty="0">
              <a:solidFill>
                <a:schemeClr val="tx2"/>
              </a:solidFill>
              <a:latin typeface="Arial" panose="020B0604020202020204" pitchFamily="34" charset="0"/>
              <a:cs typeface="Arial" panose="020B0604020202020204" pitchFamily="34" charset="0"/>
            </a:endParaRPr>
          </a:p>
        </p:txBody>
      </p:sp>
      <p:sp>
        <p:nvSpPr>
          <p:cNvPr id="7" name="Right Brace 6"/>
          <p:cNvSpPr/>
          <p:nvPr/>
        </p:nvSpPr>
        <p:spPr>
          <a:xfrm rot="16200000">
            <a:off x="5256076" y="-243409"/>
            <a:ext cx="432048" cy="4536504"/>
          </a:xfrm>
          <a:prstGeom prst="rightBrace">
            <a:avLst/>
          </a:prstGeom>
          <a:ln w="19050">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Tree>
    <p:extLst>
      <p:ext uri="{BB962C8B-B14F-4D97-AF65-F5344CB8AC3E}">
        <p14:creationId xmlns:p14="http://schemas.microsoft.com/office/powerpoint/2010/main" val="2322377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124744"/>
            <a:ext cx="7065349" cy="4707885"/>
          </a:xfrm>
        </p:spPr>
        <p:txBody>
          <a:bodyPr>
            <a:normAutofit/>
          </a:bodyPr>
          <a:lstStyle/>
          <a:p>
            <a:pPr marL="68580" indent="0">
              <a:buNone/>
            </a:pPr>
            <a:r>
              <a:rPr lang="ar-SA" b="1" dirty="0" smtClean="0">
                <a:latin typeface="Arial" panose="020B0604020202020204" pitchFamily="34" charset="0"/>
                <a:cs typeface="Arial" panose="020B0604020202020204" pitchFamily="34" charset="0"/>
              </a:rPr>
              <a:t>هدف المجموعة: </a:t>
            </a:r>
            <a:r>
              <a:rPr lang="ar-SA" dirty="0" smtClean="0">
                <a:latin typeface="Arial" panose="020B0604020202020204" pitchFamily="34" charset="0"/>
                <a:cs typeface="Arial" panose="020B0604020202020204" pitchFamily="34" charset="0"/>
              </a:rPr>
              <a:t>تهدف نسب السيولة قصيرة الأجل الى قياس درجة قدرة الشركة على الوفاء بالتزاماتها قصيرة الأجل</a:t>
            </a:r>
          </a:p>
          <a:p>
            <a:pPr marL="68580" indent="0">
              <a:buNone/>
            </a:pPr>
            <a:r>
              <a:rPr lang="ar-SA" u="sng" dirty="0" smtClean="0">
                <a:latin typeface="Arial" panose="020B0604020202020204" pitchFamily="34" charset="0"/>
                <a:cs typeface="Arial" panose="020B0604020202020204" pitchFamily="34" charset="0"/>
              </a:rPr>
              <a:t>عند الحكم على نسب السيولة يجب الأخذ في الإعتبار مجموعة من العوامل منها مايلي:</a:t>
            </a:r>
          </a:p>
          <a:p>
            <a:pPr marL="68580" indent="0">
              <a:buNone/>
            </a:pPr>
            <a:r>
              <a:rPr lang="ar-SA" dirty="0" smtClean="0">
                <a:latin typeface="Arial" panose="020B0604020202020204" pitchFamily="34" charset="0"/>
                <a:cs typeface="Arial" panose="020B0604020202020204" pitchFamily="34" charset="0"/>
              </a:rPr>
              <a:t>1- تفترض نسب السيولة أنه سوف يتم تحويل الأصول المتداولة الى نقدية خلال السنة المالية التالية بما يتفق مع متطلبات سداد الخصوم المتداولة.</a:t>
            </a:r>
          </a:p>
          <a:p>
            <a:pPr marL="68580" indent="0">
              <a:buNone/>
            </a:pPr>
            <a:r>
              <a:rPr lang="ar-SA" dirty="0" smtClean="0">
                <a:latin typeface="Arial" panose="020B0604020202020204" pitchFamily="34" charset="0"/>
                <a:cs typeface="Arial" panose="020B0604020202020204" pitchFamily="34" charset="0"/>
              </a:rPr>
              <a:t>2- لا يدل ارتفاع نسب السيولة بصورة ملحوظة في جميع الأحوال على كفاءة الشركة فقد تكون الزيادة كبيرة لكن غير مبررة في الأصول المتداولة تم تمويلها من خصوم طويلة الأجل كأن يتم تمويل مخزون من السلع الراسمالية المعدة للبيع كالسيارات عن طريق قروض طويلة الأجل. هذا يدل على نقص في كفاءة الأموال طويلة الأجل.</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17</a:t>
            </a:fld>
            <a:endParaRPr lang="en-US"/>
          </a:p>
        </p:txBody>
      </p:sp>
    </p:spTree>
    <p:extLst>
      <p:ext uri="{BB962C8B-B14F-4D97-AF65-F5344CB8AC3E}">
        <p14:creationId xmlns:p14="http://schemas.microsoft.com/office/powerpoint/2010/main" val="3270115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916832"/>
            <a:ext cx="6912884" cy="3915797"/>
          </a:xfrm>
        </p:spPr>
        <p:txBody>
          <a:bodyPr/>
          <a:lstStyle/>
          <a:p>
            <a:pPr marL="68580" indent="0">
              <a:buNone/>
            </a:pPr>
            <a:r>
              <a:rPr lang="ar-SA" dirty="0" smtClean="0">
                <a:latin typeface="Arial" panose="020B0604020202020204" pitchFamily="34" charset="0"/>
                <a:cs typeface="Arial" panose="020B0604020202020204" pitchFamily="34" charset="0"/>
              </a:rPr>
              <a:t>3- بعض أرصدة الأصول المتداولة المؤقتة يترتب عليها ارتفاع كبير في نسب السيولة. وهذه الأرصدة تعتبر مؤقتة لأن الحصول عليها تم خلال السنة المالية ولم يتم توظيفها حتى نهاية السنة. ومن هذه الأرصدة الحصيلة النقدية المترتبة على زيادة رأس المال أو الإقتراض طويل الأجل أو مبيعات الإستثمارات طويلة الأجل.</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18</a:t>
            </a:fld>
            <a:endParaRPr lang="en-US"/>
          </a:p>
        </p:txBody>
      </p:sp>
    </p:spTree>
    <p:extLst>
      <p:ext uri="{BB962C8B-B14F-4D97-AF65-F5344CB8AC3E}">
        <p14:creationId xmlns:p14="http://schemas.microsoft.com/office/powerpoint/2010/main" val="2909228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u="sng" dirty="0" smtClean="0">
                <a:latin typeface="Arial" panose="020B0604020202020204" pitchFamily="34" charset="0"/>
                <a:cs typeface="Arial" panose="020B0604020202020204" pitchFamily="34" charset="0"/>
              </a:rPr>
              <a:t>تتكون مجموعة نسب السيولة قصيرة الأجل من النسب الآتية:</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68580" indent="0" rtl="0">
              <a:buNone/>
            </a:pPr>
            <a:r>
              <a:rPr lang="ar-SA" dirty="0" smtClean="0">
                <a:latin typeface="Arial" panose="020B0604020202020204" pitchFamily="34" charset="0"/>
                <a:cs typeface="Arial" panose="020B0604020202020204" pitchFamily="34" charset="0"/>
              </a:rPr>
              <a:t>1- رأس المال العامل</a:t>
            </a:r>
          </a:p>
          <a:p>
            <a:pPr marL="68580" indent="0" rtl="0">
              <a:buNone/>
            </a:pPr>
            <a:r>
              <a:rPr lang="ar-SA" dirty="0" smtClean="0">
                <a:latin typeface="Arial" panose="020B0604020202020204" pitchFamily="34" charset="0"/>
                <a:cs typeface="Arial" panose="020B0604020202020204" pitchFamily="34" charset="0"/>
              </a:rPr>
              <a:t>2- نسبة التداول</a:t>
            </a:r>
          </a:p>
          <a:p>
            <a:pPr marL="68580" indent="0" rtl="0">
              <a:buNone/>
            </a:pPr>
            <a:r>
              <a:rPr lang="ar-SA" dirty="0" smtClean="0">
                <a:latin typeface="Arial" panose="020B0604020202020204" pitchFamily="34" charset="0"/>
                <a:cs typeface="Arial" panose="020B0604020202020204" pitchFamily="34" charset="0"/>
              </a:rPr>
              <a:t>3- نسبة التداول السريعة</a:t>
            </a:r>
          </a:p>
          <a:p>
            <a:pPr marL="68580" indent="0" rtl="0">
              <a:buNone/>
            </a:pPr>
            <a:r>
              <a:rPr lang="ar-SA" dirty="0" smtClean="0">
                <a:latin typeface="Arial" panose="020B0604020202020204" pitchFamily="34" charset="0"/>
                <a:cs typeface="Arial" panose="020B0604020202020204" pitchFamily="34" charset="0"/>
              </a:rPr>
              <a:t>4- نسبة النقدية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19</a:t>
            </a:fld>
            <a:endParaRPr lang="en-US"/>
          </a:p>
        </p:txBody>
      </p:sp>
    </p:spTree>
    <p:extLst>
      <p:ext uri="{BB962C8B-B14F-4D97-AF65-F5344CB8AC3E}">
        <p14:creationId xmlns:p14="http://schemas.microsoft.com/office/powerpoint/2010/main" val="1798075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45152"/>
          </a:xfrm>
        </p:spPr>
        <p:txBody>
          <a:bodyPr>
            <a:normAutofit/>
          </a:bodyPr>
          <a:lstStyle/>
          <a:p>
            <a:pPr algn="r"/>
            <a:r>
              <a:rPr lang="ar-SA" sz="3600" b="1" u="sng" dirty="0" smtClean="0">
                <a:latin typeface="Arial" panose="020B0604020202020204" pitchFamily="34" charset="0"/>
                <a:cs typeface="Arial" panose="020B0604020202020204" pitchFamily="34" charset="0"/>
              </a:rPr>
              <a:t>1- مفهوم </a:t>
            </a:r>
            <a:r>
              <a:rPr lang="ar-SA" sz="3600" b="1" u="sng" dirty="0">
                <a:latin typeface="Arial" panose="020B0604020202020204" pitchFamily="34" charset="0"/>
                <a:cs typeface="Arial" panose="020B0604020202020204" pitchFamily="34" charset="0"/>
              </a:rPr>
              <a:t>النسب المالية وأهميتها : </a:t>
            </a:r>
            <a:endParaRPr lang="ar-SA" sz="3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1988840"/>
            <a:ext cx="6984776" cy="3816424"/>
          </a:xfrm>
        </p:spPr>
        <p:txBody>
          <a:bodyPr>
            <a:normAutofit lnSpcReduction="10000"/>
          </a:bodyPr>
          <a:lstStyle/>
          <a:p>
            <a:pPr marL="68580" indent="0">
              <a:buNone/>
            </a:pPr>
            <a:r>
              <a:rPr lang="ar-SA" b="1" dirty="0">
                <a:solidFill>
                  <a:schemeClr val="accent1"/>
                </a:solidFill>
                <a:latin typeface="Arial" panose="020B0604020202020204" pitchFamily="34" charset="0"/>
                <a:cs typeface="Arial" panose="020B0604020202020204" pitchFamily="34" charset="0"/>
              </a:rPr>
              <a:t>النسب </a:t>
            </a:r>
            <a:r>
              <a:rPr lang="ar-SA" b="1" dirty="0" smtClean="0">
                <a:solidFill>
                  <a:schemeClr val="accent1"/>
                </a:solidFill>
                <a:latin typeface="Arial" panose="020B0604020202020204" pitchFamily="34" charset="0"/>
                <a:cs typeface="Arial" panose="020B0604020202020204" pitchFamily="34" charset="0"/>
              </a:rPr>
              <a:t>المالية: </a:t>
            </a:r>
            <a:endParaRPr lang="en-US" dirty="0">
              <a:solidFill>
                <a:schemeClr val="accent1"/>
              </a:solidFill>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علاقة رياضية بين </a:t>
            </a:r>
            <a:r>
              <a:rPr lang="ar-SA" dirty="0" smtClean="0">
                <a:latin typeface="Arial" panose="020B0604020202020204" pitchFamily="34" charset="0"/>
                <a:cs typeface="Arial" panose="020B0604020202020204" pitchFamily="34" charset="0"/>
              </a:rPr>
              <a:t>رقمين أو </a:t>
            </a:r>
            <a:r>
              <a:rPr lang="ar-SA" dirty="0">
                <a:latin typeface="Arial" panose="020B0604020202020204" pitchFamily="34" charset="0"/>
                <a:cs typeface="Arial" panose="020B0604020202020204" pitchFamily="34" charset="0"/>
              </a:rPr>
              <a:t>أ</a:t>
            </a:r>
            <a:r>
              <a:rPr lang="ar-SA" dirty="0" smtClean="0">
                <a:latin typeface="Arial" panose="020B0604020202020204" pitchFamily="34" charset="0"/>
                <a:cs typeface="Arial" panose="020B0604020202020204" pitchFamily="34" charset="0"/>
              </a:rPr>
              <a:t>كثر </a:t>
            </a:r>
            <a:r>
              <a:rPr lang="ar-SA" dirty="0">
                <a:latin typeface="Arial" panose="020B0604020202020204" pitchFamily="34" charset="0"/>
                <a:cs typeface="Arial" panose="020B0604020202020204" pitchFamily="34" charset="0"/>
              </a:rPr>
              <a:t>من </a:t>
            </a:r>
            <a:r>
              <a:rPr lang="ar-SA" dirty="0" smtClean="0">
                <a:latin typeface="Arial" panose="020B0604020202020204" pitchFamily="34" charset="0"/>
                <a:cs typeface="Arial" panose="020B0604020202020204" pitchFamily="34" charset="0"/>
              </a:rPr>
              <a:t>الأرقام </a:t>
            </a:r>
            <a:r>
              <a:rPr lang="ar-SA" dirty="0">
                <a:latin typeface="Arial" panose="020B0604020202020204" pitchFamily="34" charset="0"/>
                <a:cs typeface="Arial" panose="020B0604020202020204" pitchFamily="34" charset="0"/>
              </a:rPr>
              <a:t>المالية المتاحة عن الشركة احدهما على الاقل مستخرج من القوائم المالية.</a:t>
            </a:r>
            <a:endParaRPr lang="en-US" dirty="0">
              <a:latin typeface="Arial" panose="020B0604020202020204" pitchFamily="34" charset="0"/>
              <a:cs typeface="Arial" panose="020B0604020202020204" pitchFamily="34" charset="0"/>
            </a:endParaRPr>
          </a:p>
          <a:p>
            <a:pPr marL="68580" indent="0">
              <a:buNone/>
            </a:pPr>
            <a:r>
              <a:rPr lang="ar-SA" b="1" dirty="0" smtClean="0">
                <a:solidFill>
                  <a:schemeClr val="accent1"/>
                </a:solidFill>
                <a:latin typeface="Arial" panose="020B0604020202020204" pitchFamily="34" charset="0"/>
                <a:cs typeface="Arial" panose="020B0604020202020204" pitchFamily="34" charset="0"/>
              </a:rPr>
              <a:t>أهميتها: </a:t>
            </a:r>
            <a:endParaRPr lang="en-US" dirty="0">
              <a:solidFill>
                <a:schemeClr val="accent1"/>
              </a:solidFill>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أقدم أنواع التحليل المالي وأكثرها شيوعاً.</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أهم أنواع التحليل </a:t>
            </a:r>
            <a:r>
              <a:rPr lang="ar-SA" dirty="0" smtClean="0">
                <a:latin typeface="Arial" panose="020B0604020202020204" pitchFamily="34" charset="0"/>
                <a:cs typeface="Arial" panose="020B0604020202020204" pitchFamily="34" charset="0"/>
              </a:rPr>
              <a:t>الأساس.</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تحدد وبصورة كمية نقاط القوة </a:t>
            </a:r>
            <a:r>
              <a:rPr lang="ar-SA" dirty="0" smtClean="0">
                <a:latin typeface="Arial" panose="020B0604020202020204" pitchFamily="34" charset="0"/>
                <a:cs typeface="Arial" panose="020B0604020202020204" pitchFamily="34" charset="0"/>
              </a:rPr>
              <a:t>والضعف </a:t>
            </a:r>
            <a:r>
              <a:rPr lang="ar-SA" dirty="0">
                <a:latin typeface="Arial" panose="020B0604020202020204" pitchFamily="34" charset="0"/>
                <a:cs typeface="Arial" panose="020B0604020202020204" pitchFamily="34" charset="0"/>
              </a:rPr>
              <a:t>في مركز الشركة المالي</a:t>
            </a:r>
            <a:r>
              <a:rPr lang="ar-SA" dirty="0" smtClean="0">
                <a:latin typeface="Arial" panose="020B0604020202020204" pitchFamily="34" charset="0"/>
                <a:cs typeface="Arial" panose="020B0604020202020204" pitchFamily="34" charset="0"/>
              </a:rPr>
              <a:t>. ولا تتحدد نقاط القوة والضعف الا بمقارنة النسب المحسوبة للشركة بانماط أو مستويات معينة مستخلصة من الشركات المماثلة أو بأداء الشركة الماضي أو بأي معيار آخر.</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2</a:t>
            </a:fld>
            <a:endParaRPr lang="en-US"/>
          </a:p>
        </p:txBody>
      </p:sp>
    </p:spTree>
    <p:extLst>
      <p:ext uri="{BB962C8B-B14F-4D97-AF65-F5344CB8AC3E}">
        <p14:creationId xmlns:p14="http://schemas.microsoft.com/office/powerpoint/2010/main" val="6736544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624" y="1484784"/>
            <a:ext cx="7024744" cy="613872"/>
          </a:xfrm>
        </p:spPr>
        <p:txBody>
          <a:bodyPr>
            <a:normAutofit/>
          </a:bodyPr>
          <a:lstStyle/>
          <a:p>
            <a:pPr algn="r"/>
            <a:r>
              <a:rPr lang="ar-SA" sz="2400" b="1" u="sng" dirty="0" smtClean="0">
                <a:latin typeface="Arial" panose="020B0604020202020204" pitchFamily="34" charset="0"/>
                <a:cs typeface="Arial" panose="020B0604020202020204" pitchFamily="34" charset="0"/>
              </a:rPr>
              <a:t>1- رأس المال العامل:</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42449" y="2492896"/>
            <a:ext cx="6345153" cy="529283"/>
          </a:xfrm>
          <a:ln w="19050">
            <a:solidFill>
              <a:schemeClr val="accent2">
                <a:lumMod val="75000"/>
              </a:schemeClr>
            </a:solidFill>
          </a:ln>
        </p:spPr>
        <p:txBody>
          <a:bodyPr/>
          <a:lstStyle/>
          <a:p>
            <a:pPr marL="68580" indent="0">
              <a:buNone/>
            </a:pPr>
            <a:r>
              <a:rPr lang="ar-SA" dirty="0" smtClean="0">
                <a:latin typeface="Arial" panose="020B0604020202020204" pitchFamily="34" charset="0"/>
                <a:cs typeface="Arial" panose="020B0604020202020204" pitchFamily="34" charset="0"/>
              </a:rPr>
              <a:t>راس المال العامل = الأصول المتداولة – الخصوم المتداولة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20</a:t>
            </a:fld>
            <a:endParaRPr lang="en-US"/>
          </a:p>
        </p:txBody>
      </p:sp>
      <p:sp>
        <p:nvSpPr>
          <p:cNvPr id="5" name="TextBox 4"/>
          <p:cNvSpPr txBox="1"/>
          <p:nvPr/>
        </p:nvSpPr>
        <p:spPr>
          <a:xfrm>
            <a:off x="1043608" y="3234309"/>
            <a:ext cx="6984776" cy="1938992"/>
          </a:xfrm>
          <a:prstGeom prst="rect">
            <a:avLst/>
          </a:prstGeom>
          <a:noFill/>
        </p:spPr>
        <p:txBody>
          <a:bodyPr wrap="square" rtlCol="1">
            <a:spAutoFit/>
          </a:bodyPr>
          <a:lstStyle/>
          <a:p>
            <a:pPr algn="r" rtl="1"/>
            <a:r>
              <a:rPr lang="en-US" sz="2400" dirty="0" smtClean="0">
                <a:solidFill>
                  <a:schemeClr val="tx2"/>
                </a:solidFill>
                <a:latin typeface="Arial" panose="020B0604020202020204" pitchFamily="34" charset="0"/>
                <a:cs typeface="Arial" panose="020B0604020202020204" pitchFamily="34" charset="0"/>
              </a:rPr>
              <a:t> </a:t>
            </a:r>
            <a:r>
              <a:rPr lang="ar-SA" sz="2400" dirty="0" smtClean="0">
                <a:solidFill>
                  <a:schemeClr val="tx2"/>
                </a:solidFill>
                <a:latin typeface="Arial" panose="020B0604020202020204" pitchFamily="34" charset="0"/>
                <a:cs typeface="Arial" panose="020B0604020202020204" pitchFamily="34" charset="0"/>
              </a:rPr>
              <a:t>- اذا كان رأس المال العامل موجبا     </a:t>
            </a:r>
          </a:p>
          <a:p>
            <a:pPr algn="r" rtl="1"/>
            <a:r>
              <a:rPr lang="ar-SA" sz="2400" dirty="0" smtClean="0">
                <a:solidFill>
                  <a:schemeClr val="tx2"/>
                </a:solidFill>
                <a:latin typeface="Arial" panose="020B0604020202020204" pitchFamily="34" charset="0"/>
                <a:cs typeface="Arial" panose="020B0604020202020204" pitchFamily="34" charset="0"/>
              </a:rPr>
              <a:t>       يمثل مقدار أموال التشغيل الممولة بمصادر تمويلية طويلة الأجل</a:t>
            </a:r>
          </a:p>
          <a:p>
            <a:pPr algn="r" rtl="1"/>
            <a:r>
              <a:rPr lang="ar-SA" sz="2400" dirty="0" smtClean="0">
                <a:solidFill>
                  <a:schemeClr val="tx2"/>
                </a:solidFill>
                <a:latin typeface="Arial" panose="020B0604020202020204" pitchFamily="34" charset="0"/>
                <a:cs typeface="Arial" panose="020B0604020202020204" pitchFamily="34" charset="0"/>
              </a:rPr>
              <a:t>- اذا كان رأس المال العامل سالبا</a:t>
            </a:r>
          </a:p>
          <a:p>
            <a:pPr algn="r" rtl="1"/>
            <a:r>
              <a:rPr lang="ar-SA" sz="2400" dirty="0">
                <a:solidFill>
                  <a:schemeClr val="tx2"/>
                </a:solidFill>
                <a:latin typeface="Arial" panose="020B0604020202020204" pitchFamily="34" charset="0"/>
                <a:cs typeface="Arial" panose="020B0604020202020204" pitchFamily="34" charset="0"/>
              </a:rPr>
              <a:t> </a:t>
            </a:r>
            <a:r>
              <a:rPr lang="ar-SA" sz="2400" dirty="0" smtClean="0">
                <a:solidFill>
                  <a:schemeClr val="tx2"/>
                </a:solidFill>
                <a:latin typeface="Arial" panose="020B0604020202020204" pitchFamily="34" charset="0"/>
                <a:cs typeface="Arial" panose="020B0604020202020204" pitchFamily="34" charset="0"/>
              </a:rPr>
              <a:t>     يعبر عن المبلغ من الإلتزامات قصيرة الأجل المستخدمة في تمويل أصول طويلة الأجل</a:t>
            </a:r>
          </a:p>
        </p:txBody>
      </p:sp>
      <p:cxnSp>
        <p:nvCxnSpPr>
          <p:cNvPr id="7" name="Straight Arrow Connector 6"/>
          <p:cNvCxnSpPr/>
          <p:nvPr/>
        </p:nvCxnSpPr>
        <p:spPr>
          <a:xfrm flipH="1">
            <a:off x="7442769" y="3852623"/>
            <a:ext cx="36004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7506632" y="4581128"/>
            <a:ext cx="36004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3901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2132856"/>
            <a:ext cx="6777317" cy="3508977"/>
          </a:xfrm>
        </p:spPr>
        <p:txBody>
          <a:bodyPr/>
          <a:lstStyle/>
          <a:p>
            <a:pPr marL="68580" indent="0">
              <a:buNone/>
            </a:pPr>
            <a:r>
              <a:rPr lang="ar-SA" b="1" dirty="0">
                <a:latin typeface="Arial" panose="020B0604020202020204" pitchFamily="34" charset="0"/>
                <a:cs typeface="Arial" panose="020B0604020202020204" pitchFamily="34" charset="0"/>
              </a:rPr>
              <a:t>مثال:</a:t>
            </a:r>
            <a:r>
              <a:rPr lang="ar-SA" dirty="0">
                <a:latin typeface="Arial" panose="020B0604020202020204" pitchFamily="34" charset="0"/>
                <a:cs typeface="Arial" panose="020B0604020202020204" pitchFamily="34" charset="0"/>
              </a:rPr>
              <a:t> اذا كان مجموع الأصول المتداولة 180.000 ريال ومجموع الخصوم المتداولة 90.000 </a:t>
            </a:r>
            <a:r>
              <a:rPr lang="ar-SA" dirty="0" smtClean="0">
                <a:latin typeface="Arial" panose="020B0604020202020204" pitchFamily="34" charset="0"/>
                <a:cs typeface="Arial" panose="020B0604020202020204" pitchFamily="34" charset="0"/>
              </a:rPr>
              <a:t>ريال.</a:t>
            </a:r>
            <a:endParaRPr lang="ar-SA" b="1"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راس المال العامل = الأصول المتداولة – الخصوم </a:t>
            </a:r>
            <a:r>
              <a:rPr lang="ar-SA" dirty="0" smtClean="0">
                <a:latin typeface="Arial" panose="020B0604020202020204" pitchFamily="34" charset="0"/>
                <a:cs typeface="Arial" panose="020B0604020202020204" pitchFamily="34" charset="0"/>
              </a:rPr>
              <a:t>المتداولة</a:t>
            </a:r>
            <a:endParaRPr lang="ar-SA" dirty="0" smtClean="0"/>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180.000 – 90.000 = 90.000</a:t>
            </a:r>
          </a:p>
          <a:p>
            <a:pPr marL="68580" indent="0">
              <a:buNone/>
            </a:pPr>
            <a:r>
              <a:rPr lang="ar-SA" dirty="0" smtClean="0">
                <a:latin typeface="Arial" panose="020B0604020202020204" pitchFamily="34" charset="0"/>
                <a:cs typeface="Arial" panose="020B0604020202020204" pitchFamily="34" charset="0"/>
              </a:rPr>
              <a:t>يعني ذلك أن 50% من الأصول المتداولة تم تمويلها من مصادر طويلة الأجل</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21</a:t>
            </a:fld>
            <a:endParaRPr lang="en-US"/>
          </a:p>
        </p:txBody>
      </p:sp>
    </p:spTree>
    <p:extLst>
      <p:ext uri="{BB962C8B-B14F-4D97-AF65-F5344CB8AC3E}">
        <p14:creationId xmlns:p14="http://schemas.microsoft.com/office/powerpoint/2010/main" val="4807751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11760" y="2450505"/>
            <a:ext cx="4032448" cy="1152128"/>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Title 1"/>
          <p:cNvSpPr>
            <a:spLocks noGrp="1"/>
          </p:cNvSpPr>
          <p:nvPr>
            <p:ph type="title"/>
          </p:nvPr>
        </p:nvSpPr>
        <p:spPr/>
        <p:txBody>
          <a:bodyPr>
            <a:normAutofit/>
          </a:bodyPr>
          <a:lstStyle/>
          <a:p>
            <a:pPr algn="r"/>
            <a:r>
              <a:rPr lang="ar-SA" sz="2400" b="1" u="sng" dirty="0">
                <a:latin typeface="Arial" panose="020B0604020202020204" pitchFamily="34" charset="0"/>
                <a:cs typeface="Arial" panose="020B0604020202020204" pitchFamily="34" charset="0"/>
              </a:rPr>
              <a:t>2- نسبة </a:t>
            </a:r>
            <a:r>
              <a:rPr lang="ar-SA" sz="2400" b="1" u="sng" dirty="0" smtClean="0">
                <a:latin typeface="Arial" panose="020B0604020202020204" pitchFamily="34" charset="0"/>
                <a:cs typeface="Arial" panose="020B0604020202020204" pitchFamily="34" charset="0"/>
              </a:rPr>
              <a:t>التداول: </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3933056"/>
            <a:ext cx="6777317" cy="1825427"/>
          </a:xfrm>
        </p:spPr>
        <p:txBody>
          <a:bodyPr/>
          <a:lstStyle/>
          <a:p>
            <a:pPr marL="68580" indent="0">
              <a:buNone/>
            </a:pPr>
            <a:r>
              <a:rPr lang="ar-SA" dirty="0" smtClean="0">
                <a:latin typeface="Arial" panose="020B0604020202020204" pitchFamily="34" charset="0"/>
                <a:cs typeface="Arial" panose="020B0604020202020204" pitchFamily="34" charset="0"/>
              </a:rPr>
              <a:t>تقيس قدرة </a:t>
            </a:r>
            <a:r>
              <a:rPr lang="ar-SA" dirty="0">
                <a:latin typeface="Arial" panose="020B0604020202020204" pitchFamily="34" charset="0"/>
                <a:cs typeface="Arial" panose="020B0604020202020204" pitchFamily="34" charset="0"/>
              </a:rPr>
              <a:t>الشركة على سداد الديون أو الخصوم قصيرة الأجل.</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ويعبر </a:t>
            </a:r>
            <a:r>
              <a:rPr lang="ar-SA" dirty="0">
                <a:latin typeface="Arial" panose="020B0604020202020204" pitchFamily="34" charset="0"/>
                <a:cs typeface="Arial" panose="020B0604020202020204" pitchFamily="34" charset="0"/>
              </a:rPr>
              <a:t>عن هذه النسبة بعدد مرات تغطية الأصول المتداولة </a:t>
            </a:r>
            <a:r>
              <a:rPr lang="ar-SA" dirty="0" smtClean="0">
                <a:latin typeface="Arial" panose="020B0604020202020204" pitchFamily="34" charset="0"/>
                <a:cs typeface="Arial" panose="020B0604020202020204" pitchFamily="34" charset="0"/>
              </a:rPr>
              <a:t>للخصوم </a:t>
            </a:r>
            <a:r>
              <a:rPr lang="ar-SA" dirty="0">
                <a:latin typeface="Arial" panose="020B0604020202020204" pitchFamily="34" charset="0"/>
                <a:cs typeface="Arial" panose="020B0604020202020204" pitchFamily="34" charset="0"/>
              </a:rPr>
              <a:t>المتداولة.</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22</a:t>
            </a:fld>
            <a:endParaRPr lang="en-US"/>
          </a:p>
        </p:txBody>
      </p:sp>
      <p:grpSp>
        <p:nvGrpSpPr>
          <p:cNvPr id="11" name="Group 10"/>
          <p:cNvGrpSpPr/>
          <p:nvPr/>
        </p:nvGrpSpPr>
        <p:grpSpPr>
          <a:xfrm>
            <a:off x="2771800" y="2564904"/>
            <a:ext cx="3816424" cy="923330"/>
            <a:chOff x="3275856" y="4494311"/>
            <a:chExt cx="3816424" cy="923330"/>
          </a:xfrm>
        </p:grpSpPr>
        <p:sp>
          <p:nvSpPr>
            <p:cNvPr id="5" name="TextBox 4"/>
            <p:cNvSpPr txBox="1"/>
            <p:nvPr/>
          </p:nvSpPr>
          <p:spPr>
            <a:xfrm>
              <a:off x="5292080" y="4725144"/>
              <a:ext cx="1800200" cy="461665"/>
            </a:xfrm>
            <a:prstGeom prst="rect">
              <a:avLst/>
            </a:prstGeom>
            <a:noFill/>
          </p:spPr>
          <p:txBody>
            <a:bodyPr wrap="square" rtlCol="1">
              <a:spAutoFit/>
            </a:bodyPr>
            <a:lstStyle/>
            <a:p>
              <a:r>
                <a:rPr lang="ar-SA" sz="2400" dirty="0" smtClean="0">
                  <a:solidFill>
                    <a:schemeClr val="tx2"/>
                  </a:solidFill>
                  <a:latin typeface="Arial" panose="020B0604020202020204" pitchFamily="34" charset="0"/>
                  <a:cs typeface="Arial" panose="020B0604020202020204" pitchFamily="34" charset="0"/>
                </a:rPr>
                <a:t>نسبة التداول =</a:t>
              </a:r>
              <a:endParaRPr lang="ar-SA" sz="2400" dirty="0">
                <a:solidFill>
                  <a:schemeClr val="tx2"/>
                </a:solidFill>
                <a:latin typeface="Arial" panose="020B0604020202020204" pitchFamily="34" charset="0"/>
                <a:cs typeface="Arial" panose="020B0604020202020204" pitchFamily="34" charset="0"/>
              </a:endParaRPr>
            </a:p>
          </p:txBody>
        </p:sp>
        <p:sp>
          <p:nvSpPr>
            <p:cNvPr id="6" name="TextBox 5"/>
            <p:cNvSpPr txBox="1"/>
            <p:nvPr/>
          </p:nvSpPr>
          <p:spPr>
            <a:xfrm>
              <a:off x="3310260" y="4494311"/>
              <a:ext cx="1981820" cy="461665"/>
            </a:xfrm>
            <a:prstGeom prst="rect">
              <a:avLst/>
            </a:prstGeom>
            <a:noFill/>
          </p:spPr>
          <p:txBody>
            <a:bodyPr wrap="square" rtlCol="1">
              <a:spAutoFit/>
            </a:bodyPr>
            <a:lstStyle/>
            <a:p>
              <a:r>
                <a:rPr lang="ar-SA" sz="2400" dirty="0">
                  <a:solidFill>
                    <a:schemeClr val="tx2"/>
                  </a:solidFill>
                  <a:latin typeface="Arial" panose="020B0604020202020204" pitchFamily="34" charset="0"/>
                  <a:cs typeface="Arial" panose="020B0604020202020204" pitchFamily="34" charset="0"/>
                </a:rPr>
                <a:t>الأصول المتداولة </a:t>
              </a:r>
              <a:endParaRPr lang="en-US" sz="2400" dirty="0">
                <a:solidFill>
                  <a:schemeClr val="tx2"/>
                </a:solidFill>
                <a:latin typeface="Arial" panose="020B0604020202020204" pitchFamily="34" charset="0"/>
                <a:cs typeface="Arial" panose="020B0604020202020204" pitchFamily="34" charset="0"/>
              </a:endParaRPr>
            </a:p>
          </p:txBody>
        </p:sp>
        <p:sp>
          <p:nvSpPr>
            <p:cNvPr id="8" name="TextBox 7"/>
            <p:cNvSpPr txBox="1"/>
            <p:nvPr/>
          </p:nvSpPr>
          <p:spPr>
            <a:xfrm>
              <a:off x="3275856" y="4955976"/>
              <a:ext cx="2016224" cy="461665"/>
            </a:xfrm>
            <a:prstGeom prst="rect">
              <a:avLst/>
            </a:prstGeom>
            <a:noFill/>
          </p:spPr>
          <p:txBody>
            <a:bodyPr wrap="square" rtlCol="1">
              <a:spAutoFit/>
            </a:bodyPr>
            <a:lstStyle/>
            <a:p>
              <a:r>
                <a:rPr lang="ar-SA" sz="2400" dirty="0" smtClean="0">
                  <a:solidFill>
                    <a:schemeClr val="tx2"/>
                  </a:solidFill>
                  <a:latin typeface="Arial" panose="020B0604020202020204" pitchFamily="34" charset="0"/>
                  <a:cs typeface="Arial" panose="020B0604020202020204" pitchFamily="34" charset="0"/>
                </a:rPr>
                <a:t>الخصوم المتداولة</a:t>
              </a:r>
              <a:endParaRPr lang="en-US" sz="2400" dirty="0">
                <a:solidFill>
                  <a:schemeClr val="tx2"/>
                </a:solidFill>
                <a:latin typeface="Arial" panose="020B0604020202020204" pitchFamily="34" charset="0"/>
                <a:cs typeface="Arial" panose="020B0604020202020204" pitchFamily="34" charset="0"/>
              </a:endParaRPr>
            </a:p>
          </p:txBody>
        </p:sp>
        <p:cxnSp>
          <p:nvCxnSpPr>
            <p:cNvPr id="10" name="Straight Connector 9"/>
            <p:cNvCxnSpPr/>
            <p:nvPr/>
          </p:nvCxnSpPr>
          <p:spPr>
            <a:xfrm flipH="1">
              <a:off x="3275856" y="4955976"/>
              <a:ext cx="2016224"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653560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916832"/>
            <a:ext cx="6777317" cy="3508977"/>
          </a:xfrm>
        </p:spPr>
        <p:txBody>
          <a:bodyPr/>
          <a:lstStyle/>
          <a:p>
            <a:pPr marL="68580" indent="0">
              <a:buNone/>
            </a:pPr>
            <a:r>
              <a:rPr lang="ar-SA" b="1" dirty="0">
                <a:latin typeface="Arial" panose="020B0604020202020204" pitchFamily="34" charset="0"/>
                <a:cs typeface="Arial" panose="020B0604020202020204" pitchFamily="34" charset="0"/>
              </a:rPr>
              <a:t>مثال:</a:t>
            </a:r>
            <a:r>
              <a:rPr lang="ar-SA" dirty="0">
                <a:latin typeface="Arial" panose="020B0604020202020204" pitchFamily="34" charset="0"/>
                <a:cs typeface="Arial" panose="020B0604020202020204" pitchFamily="34" charset="0"/>
              </a:rPr>
              <a:t> اذا كان مجموع الأصول المتداولة 180.000 ريال ومجموع الخصوم المتداولة 90.000 ريال</a:t>
            </a:r>
            <a:r>
              <a:rPr lang="ar-SA" dirty="0" smtClean="0">
                <a:latin typeface="Arial" panose="020B0604020202020204" pitchFamily="34" charset="0"/>
                <a:cs typeface="Arial" panose="020B0604020202020204" pitchFamily="34" charset="0"/>
              </a:rPr>
              <a:t>.</a:t>
            </a:r>
          </a:p>
          <a:p>
            <a:pPr marL="68580" indent="0">
              <a:buNone/>
            </a:pPr>
            <a:r>
              <a:rPr lang="ar-SA" dirty="0" smtClean="0">
                <a:latin typeface="Arial" panose="020B0604020202020204" pitchFamily="34" charset="0"/>
                <a:cs typeface="Arial" panose="020B0604020202020204" pitchFamily="34" charset="0"/>
              </a:rPr>
              <a:t>نسبة التداول = 180.000 / 90.000 = 2</a:t>
            </a:r>
            <a:endParaRPr lang="ar-SA" dirty="0">
              <a:latin typeface="Arial" panose="020B0604020202020204" pitchFamily="34" charset="0"/>
              <a:cs typeface="Arial" panose="020B0604020202020204" pitchFamily="34" charset="0"/>
            </a:endParaRPr>
          </a:p>
          <a:p>
            <a:pPr marL="68580" indent="0">
              <a:buNone/>
            </a:pPr>
            <a:endParaRPr lang="ar-SA" dirty="0" smtClean="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تعني أن </a:t>
            </a:r>
            <a:r>
              <a:rPr lang="ar-SA" dirty="0">
                <a:latin typeface="Arial" panose="020B0604020202020204" pitchFamily="34" charset="0"/>
                <a:cs typeface="Arial" panose="020B0604020202020204" pitchFamily="34" charset="0"/>
              </a:rPr>
              <a:t>الشركة لديها أصولاً قابلة </a:t>
            </a:r>
            <a:r>
              <a:rPr lang="ar-SA" dirty="0" smtClean="0">
                <a:latin typeface="Arial" panose="020B0604020202020204" pitchFamily="34" charset="0"/>
                <a:cs typeface="Arial" panose="020B0604020202020204" pitchFamily="34" charset="0"/>
              </a:rPr>
              <a:t>للتحويل </a:t>
            </a:r>
            <a:r>
              <a:rPr lang="ar-SA" dirty="0">
                <a:latin typeface="Arial" panose="020B0604020202020204" pitchFamily="34" charset="0"/>
                <a:cs typeface="Arial" panose="020B0604020202020204" pitchFamily="34" charset="0"/>
              </a:rPr>
              <a:t>إلى نقدية </a:t>
            </a:r>
            <a:r>
              <a:rPr lang="ar-SA" dirty="0" smtClean="0">
                <a:latin typeface="Arial" panose="020B0604020202020204" pitchFamily="34" charset="0"/>
                <a:cs typeface="Arial" panose="020B0604020202020204" pitchFamily="34" charset="0"/>
              </a:rPr>
              <a:t>تكفي </a:t>
            </a:r>
            <a:r>
              <a:rPr lang="ar-SA" dirty="0">
                <a:latin typeface="Arial" panose="020B0604020202020204" pitchFamily="34" charset="0"/>
                <a:cs typeface="Arial" panose="020B0604020202020204" pitchFamily="34" charset="0"/>
              </a:rPr>
              <a:t>لسداد الخصوم المتداولة </a:t>
            </a:r>
            <a:r>
              <a:rPr lang="ar-SA" dirty="0" smtClean="0">
                <a:latin typeface="Arial" panose="020B0604020202020204" pitchFamily="34" charset="0"/>
                <a:cs typeface="Arial" panose="020B0604020202020204" pitchFamily="34" charset="0"/>
              </a:rPr>
              <a:t>مرتين. </a:t>
            </a:r>
            <a:r>
              <a:rPr lang="ar-SA" dirty="0">
                <a:latin typeface="Arial" panose="020B0604020202020204" pitchFamily="34" charset="0"/>
                <a:cs typeface="Arial" panose="020B0604020202020204" pitchFamily="34" charset="0"/>
              </a:rPr>
              <a:t>وقد تكون </a:t>
            </a:r>
            <a:r>
              <a:rPr lang="ar-SA" dirty="0" smtClean="0">
                <a:latin typeface="Arial" panose="020B0604020202020204" pitchFamily="34" charset="0"/>
                <a:cs typeface="Arial" panose="020B0604020202020204" pitchFamily="34" charset="0"/>
              </a:rPr>
              <a:t>هذه النسبة جيده </a:t>
            </a:r>
            <a:r>
              <a:rPr lang="ar-SA" dirty="0">
                <a:latin typeface="Arial" panose="020B0604020202020204" pitchFamily="34" charset="0"/>
                <a:cs typeface="Arial" panose="020B0604020202020204" pitchFamily="34" charset="0"/>
              </a:rPr>
              <a:t>أو </a:t>
            </a:r>
            <a:r>
              <a:rPr lang="ar-SA" dirty="0" smtClean="0">
                <a:latin typeface="Arial" panose="020B0604020202020204" pitchFamily="34" charset="0"/>
                <a:cs typeface="Arial" panose="020B0604020202020204" pitchFamily="34" charset="0"/>
              </a:rPr>
              <a:t>غير جيده حسب </a:t>
            </a:r>
            <a:r>
              <a:rPr lang="ar-SA" dirty="0">
                <a:latin typeface="Arial" panose="020B0604020202020204" pitchFamily="34" charset="0"/>
                <a:cs typeface="Arial" panose="020B0604020202020204" pitchFamily="34" charset="0"/>
              </a:rPr>
              <a:t>اساس المقارنة.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23</a:t>
            </a:fld>
            <a:endParaRPr lang="en-US"/>
          </a:p>
        </p:txBody>
      </p:sp>
    </p:spTree>
    <p:extLst>
      <p:ext uri="{BB962C8B-B14F-4D97-AF65-F5344CB8AC3E}">
        <p14:creationId xmlns:p14="http://schemas.microsoft.com/office/powerpoint/2010/main" val="37300404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u="sng" dirty="0" smtClean="0">
                <a:latin typeface="Arial" panose="020B0604020202020204" pitchFamily="34" charset="0"/>
                <a:cs typeface="Arial" panose="020B0604020202020204" pitchFamily="34" charset="0"/>
              </a:rPr>
              <a:t>3- </a:t>
            </a:r>
            <a:r>
              <a:rPr lang="ar-SA" sz="2400" b="1" u="sng" dirty="0">
                <a:latin typeface="Arial" panose="020B0604020202020204" pitchFamily="34" charset="0"/>
                <a:cs typeface="Arial" panose="020B0604020202020204" pitchFamily="34" charset="0"/>
              </a:rPr>
              <a:t>نسبة التداول </a:t>
            </a:r>
            <a:r>
              <a:rPr lang="ar-SA" sz="2400" b="1" u="sng" dirty="0" smtClean="0">
                <a:latin typeface="Arial" panose="020B0604020202020204" pitchFamily="34" charset="0"/>
                <a:cs typeface="Arial" panose="020B0604020202020204" pitchFamily="34" charset="0"/>
              </a:rPr>
              <a:t>السريعة: </a:t>
            </a:r>
            <a:endParaRPr lang="ar-SA" sz="2400" dirty="0"/>
          </a:p>
        </p:txBody>
      </p:sp>
      <p:sp>
        <p:nvSpPr>
          <p:cNvPr id="3" name="Content Placeholder 2"/>
          <p:cNvSpPr>
            <a:spLocks noGrp="1"/>
          </p:cNvSpPr>
          <p:nvPr>
            <p:ph idx="1"/>
          </p:nvPr>
        </p:nvSpPr>
        <p:spPr>
          <a:xfrm>
            <a:off x="530405" y="4077072"/>
            <a:ext cx="7848872" cy="1224136"/>
          </a:xfrm>
        </p:spPr>
        <p:txBody>
          <a:bodyPr>
            <a:noAutofit/>
          </a:bodyPr>
          <a:lstStyle/>
          <a:p>
            <a:pPr marL="68580" indent="0">
              <a:buNone/>
            </a:pPr>
            <a:r>
              <a:rPr lang="ar-SA" dirty="0">
                <a:latin typeface="Arial" panose="020B0604020202020204" pitchFamily="34" charset="0"/>
                <a:cs typeface="Arial" panose="020B0604020202020204" pitchFamily="34" charset="0"/>
              </a:rPr>
              <a:t>يرى بعض المحللين أن نسبة التداول غير ملائمة لتعكس قدرة الشركة على سداد التزاماتها قصيرة الأجل نظراً لشمول الأصول المتداولة على كل من المخزون والمصروفات المقدمة:</a:t>
            </a:r>
            <a:endParaRPr lang="en-US" dirty="0">
              <a:latin typeface="Arial" panose="020B0604020202020204" pitchFamily="34" charset="0"/>
              <a:cs typeface="Arial" panose="020B0604020202020204" pitchFamily="34" charset="0"/>
            </a:endParaRPr>
          </a:p>
          <a:p>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24</a:t>
            </a:fld>
            <a:endParaRPr lang="en-US"/>
          </a:p>
        </p:txBody>
      </p:sp>
      <p:grpSp>
        <p:nvGrpSpPr>
          <p:cNvPr id="15" name="Group 14"/>
          <p:cNvGrpSpPr/>
          <p:nvPr/>
        </p:nvGrpSpPr>
        <p:grpSpPr>
          <a:xfrm>
            <a:off x="611560" y="2649907"/>
            <a:ext cx="7776864" cy="993034"/>
            <a:chOff x="683568" y="2177550"/>
            <a:chExt cx="7776864" cy="993034"/>
          </a:xfrm>
        </p:grpSpPr>
        <p:sp>
          <p:nvSpPr>
            <p:cNvPr id="10" name="Rectangle 9"/>
            <p:cNvSpPr/>
            <p:nvPr/>
          </p:nvSpPr>
          <p:spPr>
            <a:xfrm>
              <a:off x="683568" y="2177550"/>
              <a:ext cx="7776864" cy="96572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Group 13"/>
            <p:cNvGrpSpPr/>
            <p:nvPr/>
          </p:nvGrpSpPr>
          <p:grpSpPr>
            <a:xfrm>
              <a:off x="755576" y="2250931"/>
              <a:ext cx="7704856" cy="919653"/>
              <a:chOff x="755576" y="2250931"/>
              <a:chExt cx="7704856" cy="919653"/>
            </a:xfrm>
          </p:grpSpPr>
          <p:sp>
            <p:nvSpPr>
              <p:cNvPr id="7" name="TextBox 6"/>
              <p:cNvSpPr txBox="1"/>
              <p:nvPr/>
            </p:nvSpPr>
            <p:spPr>
              <a:xfrm>
                <a:off x="2627784" y="2708919"/>
                <a:ext cx="1944216" cy="461665"/>
              </a:xfrm>
              <a:prstGeom prst="rect">
                <a:avLst/>
              </a:prstGeom>
              <a:noFill/>
            </p:spPr>
            <p:txBody>
              <a:bodyPr wrap="square" rtlCol="1">
                <a:spAutoFit/>
              </a:bodyPr>
              <a:lstStyle/>
              <a:p>
                <a:r>
                  <a:rPr lang="ar-SA" sz="2400" dirty="0" smtClean="0">
                    <a:solidFill>
                      <a:schemeClr val="tx2"/>
                    </a:solidFill>
                    <a:latin typeface="Arial" panose="020B0604020202020204" pitchFamily="34" charset="0"/>
                    <a:cs typeface="Arial" panose="020B0604020202020204" pitchFamily="34" charset="0"/>
                  </a:rPr>
                  <a:t>الخصوم المتداولة</a:t>
                </a:r>
                <a:endParaRPr lang="ar-SA" sz="2400" dirty="0">
                  <a:solidFill>
                    <a:schemeClr val="tx2"/>
                  </a:solidFill>
                  <a:latin typeface="Arial" panose="020B0604020202020204" pitchFamily="34" charset="0"/>
                  <a:cs typeface="Arial" panose="020B0604020202020204" pitchFamily="34" charset="0"/>
                </a:endParaRPr>
              </a:p>
            </p:txBody>
          </p:sp>
          <p:cxnSp>
            <p:nvCxnSpPr>
              <p:cNvPr id="9" name="Straight Connector 8"/>
              <p:cNvCxnSpPr/>
              <p:nvPr/>
            </p:nvCxnSpPr>
            <p:spPr>
              <a:xfrm flipH="1">
                <a:off x="827584" y="2708920"/>
                <a:ext cx="518457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55576" y="2250931"/>
                <a:ext cx="7704856" cy="461665"/>
              </a:xfrm>
              <a:prstGeom prst="rect">
                <a:avLst/>
              </a:prstGeom>
              <a:noFill/>
            </p:spPr>
            <p:txBody>
              <a:bodyPr wrap="square" rtlCol="1">
                <a:spAutoFit/>
              </a:bodyPr>
              <a:lstStyle/>
              <a:p>
                <a:r>
                  <a:rPr lang="ar-SA" sz="2400" dirty="0">
                    <a:solidFill>
                      <a:schemeClr val="tx2"/>
                    </a:solidFill>
                    <a:latin typeface="Arial" panose="020B0604020202020204" pitchFamily="34" charset="0"/>
                    <a:cs typeface="Arial" panose="020B0604020202020204" pitchFamily="34" charset="0"/>
                  </a:rPr>
                  <a:t>نسبة التداول السريعه = الاصول المتداولة </a:t>
                </a:r>
                <a:r>
                  <a:rPr lang="ar-SA" sz="2400" dirty="0" smtClean="0">
                    <a:solidFill>
                      <a:schemeClr val="tx2"/>
                    </a:solidFill>
                    <a:latin typeface="Arial" panose="020B0604020202020204" pitchFamily="34" charset="0"/>
                    <a:cs typeface="Arial" panose="020B0604020202020204" pitchFamily="34" charset="0"/>
                  </a:rPr>
                  <a:t>-(</a:t>
                </a:r>
                <a:r>
                  <a:rPr lang="ar-SA" sz="2400" dirty="0">
                    <a:solidFill>
                      <a:schemeClr val="tx2"/>
                    </a:solidFill>
                    <a:latin typeface="Arial" panose="020B0604020202020204" pitchFamily="34" charset="0"/>
                    <a:cs typeface="Arial" panose="020B0604020202020204" pitchFamily="34" charset="0"/>
                  </a:rPr>
                  <a:t>المخزون + المصروفات المقدمة</a:t>
                </a:r>
                <a:r>
                  <a:rPr lang="ar-SA" sz="2400" dirty="0" smtClean="0">
                    <a:solidFill>
                      <a:schemeClr val="tx2"/>
                    </a:solidFill>
                    <a:latin typeface="Arial" panose="020B0604020202020204" pitchFamily="34" charset="0"/>
                    <a:cs typeface="Arial" panose="020B0604020202020204" pitchFamily="34" charset="0"/>
                  </a:rPr>
                  <a:t>)</a:t>
                </a:r>
                <a:endParaRPr lang="en-US" sz="2400" dirty="0">
                  <a:solidFill>
                    <a:schemeClr val="tx2"/>
                  </a:solidFill>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val="39691164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628800"/>
            <a:ext cx="6777317" cy="3987805"/>
          </a:xfrm>
        </p:spPr>
        <p:txBody>
          <a:bodyPr>
            <a:normAutofit lnSpcReduction="10000"/>
          </a:bodyPr>
          <a:lstStyle/>
          <a:p>
            <a:pPr marL="68580" lvl="0" indent="0">
              <a:buNone/>
            </a:pPr>
            <a:r>
              <a:rPr lang="ar-SA" dirty="0" smtClean="0">
                <a:latin typeface="Arial" panose="020B0604020202020204" pitchFamily="34" charset="0"/>
                <a:cs typeface="Arial" panose="020B0604020202020204" pitchFamily="34" charset="0"/>
              </a:rPr>
              <a:t>1- المخزون</a:t>
            </a:r>
          </a:p>
          <a:p>
            <a:pPr lvl="0">
              <a:buFont typeface="Wingdings" panose="05000000000000000000" pitchFamily="2" charset="2"/>
              <a:buChar char="§"/>
            </a:pPr>
            <a:r>
              <a:rPr lang="ar-SA" dirty="0" smtClean="0">
                <a:latin typeface="Arial" panose="020B0604020202020204" pitchFamily="34" charset="0"/>
                <a:cs typeface="Arial" panose="020B0604020202020204" pitchFamily="34" charset="0"/>
              </a:rPr>
              <a:t>المخزون </a:t>
            </a:r>
            <a:r>
              <a:rPr lang="ar-SA" dirty="0">
                <a:latin typeface="Arial" panose="020B0604020202020204" pitchFamily="34" charset="0"/>
                <a:cs typeface="Arial" panose="020B0604020202020204" pitchFamily="34" charset="0"/>
              </a:rPr>
              <a:t>يشتمل على البضاعة التامة </a:t>
            </a:r>
            <a:r>
              <a:rPr lang="ar-SA" dirty="0" smtClean="0">
                <a:latin typeface="Arial" panose="020B0604020202020204" pitchFamily="34" charset="0"/>
                <a:cs typeface="Arial" panose="020B0604020202020204" pitchFamily="34" charset="0"/>
              </a:rPr>
              <a:t>وغير </a:t>
            </a:r>
            <a:r>
              <a:rPr lang="ar-SA" dirty="0">
                <a:latin typeface="Arial" panose="020B0604020202020204" pitchFamily="34" charset="0"/>
                <a:cs typeface="Arial" panose="020B0604020202020204" pitchFamily="34" charset="0"/>
              </a:rPr>
              <a:t>التامة الصنع وكذلك المواد الخام ومواد الصيانة وغيرها.</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لذا معظم عناصر المخزون باستثناء البضاعة التامة غير قابلة للبيع وحتى </a:t>
            </a:r>
            <a:r>
              <a:rPr lang="ar-SA" dirty="0" smtClean="0">
                <a:latin typeface="Arial" panose="020B0604020202020204" pitchFamily="34" charset="0"/>
                <a:cs typeface="Arial" panose="020B0604020202020204" pitchFamily="34" charset="0"/>
              </a:rPr>
              <a:t>مخزون البضاعة التامة </a:t>
            </a:r>
            <a:r>
              <a:rPr lang="ar-SA" dirty="0">
                <a:latin typeface="Arial" panose="020B0604020202020204" pitchFamily="34" charset="0"/>
                <a:cs typeface="Arial" panose="020B0604020202020204" pitchFamily="34" charset="0"/>
              </a:rPr>
              <a:t>قد يحتاج لفترة طويلة لبيعه وقد لا يباع بنفس القيمة الدفترية.</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لذا عناصر المخزون لا تمثل سيولة نقدية حاضرة ولا يتوقع تحويلها إلى نقدية بسرعة.</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طالب بعض المحللين باستبعاد المخزون عند الحكم على قدرة الشركة على سداد الالتزامات قصيرة الأجل</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25</a:t>
            </a:fld>
            <a:endParaRPr lang="en-US"/>
          </a:p>
        </p:txBody>
      </p:sp>
    </p:spTree>
    <p:extLst>
      <p:ext uri="{BB962C8B-B14F-4D97-AF65-F5344CB8AC3E}">
        <p14:creationId xmlns:p14="http://schemas.microsoft.com/office/powerpoint/2010/main" val="5752663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772816"/>
            <a:ext cx="6777317" cy="3508977"/>
          </a:xfrm>
        </p:spPr>
        <p:txBody>
          <a:bodyPr/>
          <a:lstStyle/>
          <a:p>
            <a:pPr marL="68580" lvl="0" indent="0">
              <a:buNone/>
            </a:pPr>
            <a:r>
              <a:rPr lang="ar-SA" dirty="0" smtClean="0">
                <a:latin typeface="Arial" panose="020B0604020202020204" pitchFamily="34" charset="0"/>
                <a:cs typeface="Arial" panose="020B0604020202020204" pitchFamily="34" charset="0"/>
              </a:rPr>
              <a:t>2- المصروفات </a:t>
            </a:r>
            <a:r>
              <a:rPr lang="ar-SA" dirty="0">
                <a:latin typeface="Arial" panose="020B0604020202020204" pitchFamily="34" charset="0"/>
                <a:cs typeface="Arial" panose="020B0604020202020204" pitchFamily="34" charset="0"/>
              </a:rPr>
              <a:t>المدفوعة مقدماً</a:t>
            </a:r>
            <a:endParaRPr lang="ar-SA" dirty="0" smtClean="0">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smtClean="0">
                <a:latin typeface="Arial" panose="020B0604020202020204" pitchFamily="34" charset="0"/>
                <a:cs typeface="Arial" panose="020B0604020202020204" pitchFamily="34" charset="0"/>
              </a:rPr>
              <a:t>المصروفات </a:t>
            </a:r>
            <a:r>
              <a:rPr lang="ar-SA" dirty="0">
                <a:latin typeface="Arial" panose="020B0604020202020204" pitchFamily="34" charset="0"/>
                <a:cs typeface="Arial" panose="020B0604020202020204" pitchFamily="34" charset="0"/>
              </a:rPr>
              <a:t>المدفوعة مقدماً هي مبالغ مدفوعة خلال السنة المالية للحصول على خدمات ومنافع لازمة للنشاط في السنة القادمة.</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مردود هذه المبالغ التي تمثلها تلك المصروفات سوف ينعكس في صورة خدمات مستقبلية وغير قابلة للتحويل إلى نقدية بصورة </a:t>
            </a:r>
            <a:r>
              <a:rPr lang="ar-SA" dirty="0" smtClean="0">
                <a:latin typeface="Arial" panose="020B0604020202020204" pitchFamily="34" charset="0"/>
                <a:cs typeface="Arial" panose="020B0604020202020204" pitchFamily="34" charset="0"/>
              </a:rPr>
              <a:t>مباشرة لذا يجب استبعادها عند تحديد قدرة الشركة على سداد الإلتزامات قصيرة الأجل.</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26</a:t>
            </a:fld>
            <a:endParaRPr lang="en-US"/>
          </a:p>
        </p:txBody>
      </p:sp>
    </p:spTree>
    <p:extLst>
      <p:ext uri="{BB962C8B-B14F-4D97-AF65-F5344CB8AC3E}">
        <p14:creationId xmlns:p14="http://schemas.microsoft.com/office/powerpoint/2010/main" val="11041144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412776"/>
            <a:ext cx="7056900" cy="4419853"/>
          </a:xfrm>
        </p:spPr>
        <p:txBody>
          <a:bodyPr>
            <a:normAutofit/>
          </a:bodyPr>
          <a:lstStyle/>
          <a:p>
            <a:pPr>
              <a:buFont typeface="Wingdings" panose="05000000000000000000" pitchFamily="2" charset="2"/>
              <a:buChar char="q"/>
            </a:pPr>
            <a:r>
              <a:rPr lang="ar-SA" dirty="0">
                <a:latin typeface="Arial" panose="020B0604020202020204" pitchFamily="34" charset="0"/>
                <a:cs typeface="Arial" panose="020B0604020202020204" pitchFamily="34" charset="0"/>
              </a:rPr>
              <a:t>أهمية نسبة السيولة السريعة تبدو من مقارنة ناتج تلك النسبة مع نسبة التداول حيث توضح هذه المقارنة الوزن النسبي للعناصر الصعبة </a:t>
            </a:r>
            <a:r>
              <a:rPr lang="ar-SA" dirty="0" smtClean="0">
                <a:latin typeface="Arial" panose="020B0604020202020204" pitchFamily="34" charset="0"/>
                <a:cs typeface="Arial" panose="020B0604020202020204" pitchFamily="34" charset="0"/>
              </a:rPr>
              <a:t>التحويل </a:t>
            </a:r>
            <a:r>
              <a:rPr lang="ar-SA" dirty="0">
                <a:latin typeface="Arial" panose="020B0604020202020204" pitchFamily="34" charset="0"/>
                <a:cs typeface="Arial" panose="020B0604020202020204" pitchFamily="34" charset="0"/>
              </a:rPr>
              <a:t>الى نقدية في نسبة التداول.</a:t>
            </a:r>
            <a:endParaRPr lang="en-US" dirty="0">
              <a:latin typeface="Arial" panose="020B0604020202020204" pitchFamily="34" charset="0"/>
              <a:cs typeface="Arial" panose="020B0604020202020204" pitchFamily="34" charset="0"/>
            </a:endParaRPr>
          </a:p>
          <a:p>
            <a:pPr marL="68580" indent="0">
              <a:buNone/>
            </a:pPr>
            <a:r>
              <a:rPr lang="ar-SA" b="1" dirty="0">
                <a:latin typeface="Arial" panose="020B0604020202020204" pitchFamily="34" charset="0"/>
                <a:cs typeface="Arial" panose="020B0604020202020204" pitchFamily="34" charset="0"/>
              </a:rPr>
              <a:t>نفس المثال </a:t>
            </a:r>
            <a:r>
              <a:rPr lang="ar-SA" b="1" dirty="0" smtClean="0">
                <a:latin typeface="Arial" panose="020B0604020202020204" pitchFamily="34" charset="0"/>
                <a:cs typeface="Arial" panose="020B0604020202020204" pitchFamily="34" charset="0"/>
              </a:rPr>
              <a:t>السابق: </a:t>
            </a:r>
            <a:r>
              <a:rPr lang="ar-SA" dirty="0">
                <a:latin typeface="Arial" panose="020B0604020202020204" pitchFamily="34" charset="0"/>
                <a:cs typeface="Arial" panose="020B0604020202020204" pitchFamily="34" charset="0"/>
              </a:rPr>
              <a:t>اذا كان </a:t>
            </a:r>
            <a:r>
              <a:rPr lang="ar-SA" dirty="0" smtClean="0">
                <a:latin typeface="Arial" panose="020B0604020202020204" pitchFamily="34" charset="0"/>
                <a:cs typeface="Arial" panose="020B0604020202020204" pitchFamily="34" charset="0"/>
              </a:rPr>
              <a:t>المخزون 80.000 والمصروفات </a:t>
            </a:r>
            <a:r>
              <a:rPr lang="ar-SA" dirty="0">
                <a:latin typeface="Arial" panose="020B0604020202020204" pitchFamily="34" charset="0"/>
                <a:cs typeface="Arial" panose="020B0604020202020204" pitchFamily="34" charset="0"/>
              </a:rPr>
              <a:t>المقدمة </a:t>
            </a:r>
            <a:r>
              <a:rPr lang="ar-SA" dirty="0" smtClean="0">
                <a:latin typeface="Arial" panose="020B0604020202020204" pitchFamily="34" charset="0"/>
                <a:cs typeface="Arial" panose="020B0604020202020204" pitchFamily="34" charset="0"/>
              </a:rPr>
              <a:t>10.000</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نسبة السيولة </a:t>
            </a:r>
            <a:r>
              <a:rPr lang="ar-SA" dirty="0">
                <a:latin typeface="Arial" panose="020B0604020202020204" pitchFamily="34" charset="0"/>
                <a:cs typeface="Arial" panose="020B0604020202020204" pitchFamily="34" charset="0"/>
              </a:rPr>
              <a:t>السريعة = </a:t>
            </a:r>
            <a:r>
              <a:rPr lang="ar-SA" dirty="0" smtClean="0">
                <a:latin typeface="Arial" panose="020B0604020202020204" pitchFamily="34" charset="0"/>
                <a:cs typeface="Arial" panose="020B0604020202020204" pitchFamily="34" charset="0"/>
              </a:rPr>
              <a:t>180.000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(80.000 </a:t>
            </a:r>
            <a:r>
              <a:rPr lang="ar-SA" dirty="0">
                <a:latin typeface="Arial" panose="020B0604020202020204" pitchFamily="34" charset="0"/>
                <a:cs typeface="Arial" panose="020B0604020202020204" pitchFamily="34" charset="0"/>
              </a:rPr>
              <a:t>+</a:t>
            </a:r>
            <a:r>
              <a:rPr lang="ar-SA" dirty="0" smtClean="0">
                <a:latin typeface="Arial" panose="020B0604020202020204" pitchFamily="34" charset="0"/>
                <a:cs typeface="Arial" panose="020B0604020202020204" pitchFamily="34" charset="0"/>
              </a:rPr>
              <a:t> 10.000) </a:t>
            </a:r>
            <a:r>
              <a:rPr lang="ar-SA" dirty="0">
                <a:latin typeface="Arial" panose="020B0604020202020204" pitchFamily="34" charset="0"/>
                <a:cs typeface="Arial" panose="020B0604020202020204" pitchFamily="34" charset="0"/>
              </a:rPr>
              <a:t>= 1</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a:t>
            </a:r>
            <a:r>
              <a:rPr lang="ar-SA" smtClean="0">
                <a:latin typeface="Arial" panose="020B0604020202020204" pitchFamily="34" charset="0"/>
                <a:cs typeface="Arial" panose="020B0604020202020204" pitchFamily="34" charset="0"/>
              </a:rPr>
              <a:t>	90.000</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يعني أن الشركات لديها اصول سريعة التحويل الى النقدية تكفي لسداد الخصوم المتداولة ما </a:t>
            </a:r>
            <a:r>
              <a:rPr lang="ar-SA" dirty="0" smtClean="0">
                <a:latin typeface="Arial" panose="020B0604020202020204" pitchFamily="34" charset="0"/>
                <a:cs typeface="Arial" panose="020B0604020202020204" pitchFamily="34" charset="0"/>
              </a:rPr>
              <a:t>يعادل مرة </a:t>
            </a:r>
            <a:r>
              <a:rPr lang="ar-SA" dirty="0">
                <a:latin typeface="Arial" panose="020B0604020202020204" pitchFamily="34" charset="0"/>
                <a:cs typeface="Arial" panose="020B0604020202020204" pitchFamily="34" charset="0"/>
              </a:rPr>
              <a:t>واحدة من قيمة هذه الخصوم.</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27</a:t>
            </a:fld>
            <a:endParaRPr lang="en-US"/>
          </a:p>
        </p:txBody>
      </p:sp>
      <p:cxnSp>
        <p:nvCxnSpPr>
          <p:cNvPr id="6" name="Straight Connector 5"/>
          <p:cNvCxnSpPr/>
          <p:nvPr/>
        </p:nvCxnSpPr>
        <p:spPr>
          <a:xfrm flipH="1">
            <a:off x="1835696" y="3861048"/>
            <a:ext cx="3744416"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0965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u="sng" dirty="0" smtClean="0">
                <a:latin typeface="Arial" panose="020B0604020202020204" pitchFamily="34" charset="0"/>
                <a:cs typeface="Arial" panose="020B0604020202020204" pitchFamily="34" charset="0"/>
              </a:rPr>
              <a:t>4- نسبة النقدية:</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99592" y="3861048"/>
            <a:ext cx="7209365" cy="2232248"/>
          </a:xfrm>
        </p:spPr>
        <p:txBody>
          <a:bodyPr>
            <a:noAutofit/>
          </a:bodyPr>
          <a:lstStyle/>
          <a:p>
            <a:pPr marL="68580" indent="0">
              <a:buNone/>
            </a:pPr>
            <a:r>
              <a:rPr lang="ar-SA" dirty="0">
                <a:latin typeface="Arial" panose="020B0604020202020204" pitchFamily="34" charset="0"/>
                <a:cs typeface="Arial" panose="020B0604020202020204" pitchFamily="34" charset="0"/>
              </a:rPr>
              <a:t>النقدية وما في حكمها: الأرصدة النقدية بالبنوك وخزينة الشركة </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كما تتضمن الأرصدة التي تعادل النقدية كالعملات الاجنبية والشيكات تحت التحصيل والاستثمارات قصيرة الاجل السريعة التحويل الى نقدية كأذون الخزانة واوراق القبض التي لا تزيد مدتها عن ثلاث شهور والسندات الحكومية قصيرة الاجل.</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28</a:t>
            </a:fld>
            <a:endParaRPr lang="en-US"/>
          </a:p>
        </p:txBody>
      </p:sp>
      <p:grpSp>
        <p:nvGrpSpPr>
          <p:cNvPr id="14" name="Group 13"/>
          <p:cNvGrpSpPr/>
          <p:nvPr/>
        </p:nvGrpSpPr>
        <p:grpSpPr>
          <a:xfrm>
            <a:off x="3059832" y="2487242"/>
            <a:ext cx="3816424" cy="1080120"/>
            <a:chOff x="3203848" y="2564904"/>
            <a:chExt cx="3816424" cy="1080120"/>
          </a:xfrm>
        </p:grpSpPr>
        <p:grpSp>
          <p:nvGrpSpPr>
            <p:cNvPr id="13" name="Group 12"/>
            <p:cNvGrpSpPr/>
            <p:nvPr/>
          </p:nvGrpSpPr>
          <p:grpSpPr>
            <a:xfrm>
              <a:off x="3275856" y="2636912"/>
              <a:ext cx="3672408" cy="852055"/>
              <a:chOff x="4355976" y="4005064"/>
              <a:chExt cx="3672408" cy="852055"/>
            </a:xfrm>
          </p:grpSpPr>
          <p:sp>
            <p:nvSpPr>
              <p:cNvPr id="5" name="TextBox 4"/>
              <p:cNvSpPr txBox="1"/>
              <p:nvPr/>
            </p:nvSpPr>
            <p:spPr>
              <a:xfrm>
                <a:off x="4355976" y="4005064"/>
                <a:ext cx="3672408"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نسبة النقدية = النقدية وما في حكمها</a:t>
                </a:r>
                <a:endParaRPr lang="ar-SA" sz="2400" dirty="0">
                  <a:solidFill>
                    <a:schemeClr val="tx2"/>
                  </a:solidFill>
                  <a:latin typeface="Arial" panose="020B0604020202020204" pitchFamily="34" charset="0"/>
                  <a:cs typeface="Arial" panose="020B0604020202020204" pitchFamily="34" charset="0"/>
                </a:endParaRPr>
              </a:p>
            </p:txBody>
          </p:sp>
          <p:sp>
            <p:nvSpPr>
              <p:cNvPr id="6" name="TextBox 5"/>
              <p:cNvSpPr txBox="1"/>
              <p:nvPr/>
            </p:nvSpPr>
            <p:spPr>
              <a:xfrm>
                <a:off x="4499992" y="4395454"/>
                <a:ext cx="1944216"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الخصوم المتداولة</a:t>
                </a:r>
                <a:endParaRPr lang="ar-SA" sz="2400" dirty="0">
                  <a:solidFill>
                    <a:schemeClr val="tx2"/>
                  </a:solidFill>
                  <a:latin typeface="Arial" panose="020B0604020202020204" pitchFamily="34" charset="0"/>
                  <a:cs typeface="Arial" panose="020B0604020202020204" pitchFamily="34" charset="0"/>
                </a:endParaRPr>
              </a:p>
            </p:txBody>
          </p:sp>
          <p:cxnSp>
            <p:nvCxnSpPr>
              <p:cNvPr id="8" name="Straight Connector 7"/>
              <p:cNvCxnSpPr/>
              <p:nvPr/>
            </p:nvCxnSpPr>
            <p:spPr>
              <a:xfrm>
                <a:off x="4355976" y="4418201"/>
                <a:ext cx="2232248"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11" name="Rectangle 10"/>
            <p:cNvSpPr/>
            <p:nvPr/>
          </p:nvSpPr>
          <p:spPr>
            <a:xfrm>
              <a:off x="3203848" y="2564904"/>
              <a:ext cx="3816424" cy="108012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Tree>
    <p:extLst>
      <p:ext uri="{BB962C8B-B14F-4D97-AF65-F5344CB8AC3E}">
        <p14:creationId xmlns:p14="http://schemas.microsoft.com/office/powerpoint/2010/main" val="31863191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556792"/>
            <a:ext cx="7128792" cy="4275837"/>
          </a:xfrm>
        </p:spPr>
        <p:txBody>
          <a:bodyPr>
            <a:normAutofit/>
          </a:bodyPr>
          <a:lstStyle/>
          <a:p>
            <a:pPr>
              <a:buFont typeface="Wingdings" panose="05000000000000000000" pitchFamily="2" charset="2"/>
              <a:buChar char="§"/>
            </a:pPr>
            <a:r>
              <a:rPr lang="ar-SA" dirty="0">
                <a:latin typeface="Arial" panose="020B0604020202020204" pitchFamily="34" charset="0"/>
                <a:cs typeface="Arial" panose="020B0604020202020204" pitchFamily="34" charset="0"/>
              </a:rPr>
              <a:t>تعتبر من النسب المهمة للبنوك حيث تعكس الاحتياطي النقدي المجنب لمقابلة عمليات السحب من ارصدة العملاء.</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تعبر هذه النسبة عن حجم السيولة النقدية المتاحة لسداد كل ريال مطلوب من الخصوم المتداولة.</a:t>
            </a:r>
            <a:endParaRPr lang="en-US" dirty="0">
              <a:latin typeface="Arial" panose="020B0604020202020204" pitchFamily="34" charset="0"/>
              <a:cs typeface="Arial" panose="020B0604020202020204" pitchFamily="34" charset="0"/>
            </a:endParaRPr>
          </a:p>
          <a:p>
            <a:pPr marL="68580" indent="0">
              <a:buNone/>
            </a:pPr>
            <a:r>
              <a:rPr lang="ar-SA" b="1" dirty="0">
                <a:latin typeface="Arial" panose="020B0604020202020204" pitchFamily="34" charset="0"/>
                <a:cs typeface="Arial" panose="020B0604020202020204" pitchFamily="34" charset="0"/>
              </a:rPr>
              <a:t>نفس المثال السابق: </a:t>
            </a:r>
            <a:endParaRPr lang="ar-SA"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اذا </a:t>
            </a:r>
            <a:r>
              <a:rPr lang="ar-SA" dirty="0">
                <a:latin typeface="Arial" panose="020B0604020202020204" pitchFamily="34" charset="0"/>
                <a:cs typeface="Arial" panose="020B0604020202020204" pitchFamily="34" charset="0"/>
              </a:rPr>
              <a:t>كانت النقدية </a:t>
            </a:r>
            <a:r>
              <a:rPr lang="ar-SA" dirty="0" smtClean="0">
                <a:latin typeface="Arial" panose="020B0604020202020204" pitchFamily="34" charset="0"/>
                <a:cs typeface="Arial" panose="020B0604020202020204" pitchFamily="34" charset="0"/>
              </a:rPr>
              <a:t>والأرصدة الشبيهة بالنقدية تعادل 36.000</a:t>
            </a:r>
            <a:endParaRPr lang="en-US" dirty="0">
              <a:latin typeface="Arial" panose="020B0604020202020204" pitchFamily="34" charset="0"/>
              <a:cs typeface="Arial" panose="020B0604020202020204" pitchFamily="34" charset="0"/>
            </a:endParaRPr>
          </a:p>
          <a:p>
            <a:pPr marL="68580" indent="0">
              <a:lnSpc>
                <a:spcPct val="150000"/>
              </a:lnSpc>
              <a:buNone/>
            </a:pPr>
            <a:r>
              <a:rPr lang="ar-SA" dirty="0">
                <a:latin typeface="Arial" panose="020B0604020202020204" pitchFamily="34" charset="0"/>
                <a:cs typeface="Arial" panose="020B0604020202020204" pitchFamily="34" charset="0"/>
              </a:rPr>
              <a:t>نسبة النقدية = </a:t>
            </a:r>
            <a:r>
              <a:rPr lang="ar-SA" dirty="0" smtClean="0">
                <a:latin typeface="Arial" panose="020B0604020202020204" pitchFamily="34" charset="0"/>
                <a:cs typeface="Arial" panose="020B0604020202020204" pitchFamily="34" charset="0"/>
              </a:rPr>
              <a:t>36.000 / 90.000 = 0.4</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وتعني </a:t>
            </a:r>
            <a:r>
              <a:rPr lang="ar-SA" dirty="0">
                <a:latin typeface="Arial" panose="020B0604020202020204" pitchFamily="34" charset="0"/>
                <a:cs typeface="Arial" panose="020B0604020202020204" pitchFamily="34" charset="0"/>
              </a:rPr>
              <a:t>انه يتوفر 40 هللة لسداد كل ريال مطلوب من الخصوم المتداولة.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29</a:t>
            </a:fld>
            <a:endParaRPr lang="en-US"/>
          </a:p>
        </p:txBody>
      </p:sp>
    </p:spTree>
    <p:extLst>
      <p:ext uri="{BB962C8B-B14F-4D97-AF65-F5344CB8AC3E}">
        <p14:creationId xmlns:p14="http://schemas.microsoft.com/office/powerpoint/2010/main" val="670527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556792"/>
            <a:ext cx="7024744" cy="613872"/>
          </a:xfrm>
        </p:spPr>
        <p:txBody>
          <a:bodyPr>
            <a:normAutofit/>
          </a:bodyPr>
          <a:lstStyle/>
          <a:p>
            <a:pPr algn="r"/>
            <a:r>
              <a:rPr lang="ar-SA" sz="2400" b="1" dirty="0">
                <a:latin typeface="Arial" panose="020B0604020202020204" pitchFamily="34" charset="0"/>
                <a:cs typeface="Arial" panose="020B0604020202020204" pitchFamily="34" charset="0"/>
              </a:rPr>
              <a:t>المجالات التي </a:t>
            </a:r>
            <a:r>
              <a:rPr lang="ar-SA" sz="2400" b="1" dirty="0" smtClean="0">
                <a:latin typeface="Arial" panose="020B0604020202020204" pitchFamily="34" charset="0"/>
                <a:cs typeface="Arial" panose="020B0604020202020204" pitchFamily="34" charset="0"/>
              </a:rPr>
              <a:t>تستخدم </a:t>
            </a:r>
            <a:r>
              <a:rPr lang="ar-SA" sz="2400" b="1" dirty="0">
                <a:latin typeface="Arial" panose="020B0604020202020204" pitchFamily="34" charset="0"/>
                <a:cs typeface="Arial" panose="020B0604020202020204" pitchFamily="34" charset="0"/>
              </a:rPr>
              <a:t>فيها النسب المالية : </a:t>
            </a:r>
            <a:endParaRPr lang="ar-SA" sz="2400" dirty="0"/>
          </a:p>
        </p:txBody>
      </p:sp>
      <p:sp>
        <p:nvSpPr>
          <p:cNvPr id="3" name="Content Placeholder 2"/>
          <p:cNvSpPr>
            <a:spLocks noGrp="1"/>
          </p:cNvSpPr>
          <p:nvPr>
            <p:ph idx="1"/>
          </p:nvPr>
        </p:nvSpPr>
        <p:spPr/>
        <p:txBody>
          <a:bodyPr>
            <a:normAutofit/>
          </a:bodyPr>
          <a:lstStyle/>
          <a:p>
            <a:pPr marL="525780" lvl="0" indent="-457200">
              <a:buFont typeface="+mj-lt"/>
              <a:buAutoNum type="arabicPeriod"/>
            </a:pPr>
            <a:r>
              <a:rPr lang="ar-SA" dirty="0" smtClean="0">
                <a:latin typeface="Arial" panose="020B0604020202020204" pitchFamily="34" charset="0"/>
                <a:cs typeface="Arial" panose="020B0604020202020204" pitchFamily="34" charset="0"/>
              </a:rPr>
              <a:t>تقييم </a:t>
            </a:r>
            <a:r>
              <a:rPr lang="ar-SA" dirty="0">
                <a:latin typeface="Arial" panose="020B0604020202020204" pitchFamily="34" charset="0"/>
                <a:cs typeface="Arial" panose="020B0604020202020204" pitchFamily="34" charset="0"/>
              </a:rPr>
              <a:t>مدى استمرارية الشركة من عدمه.</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المراجعة التحليلية في مراجعة وفحص القوائم المالية.</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التحليل الإداري لتشخيص نقاط القوة والضعف في الأداء المالي.</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التحليل الائتماني وتحليل القدرة الائتمانية للشركة.</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التحليل لأغراض القرارات الاستثمارية.</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التحليل الذي تجريه السلطات الضريبية.</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التحليل الذي تجريه الهيئات المعنية بالرقابة على أداء الشركات</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3</a:t>
            </a:fld>
            <a:endParaRPr lang="en-US"/>
          </a:p>
        </p:txBody>
      </p:sp>
    </p:spTree>
    <p:extLst>
      <p:ext uri="{BB962C8B-B14F-4D97-AF65-F5344CB8AC3E}">
        <p14:creationId xmlns:p14="http://schemas.microsoft.com/office/powerpoint/2010/main" val="19329293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340768"/>
            <a:ext cx="7024744" cy="745152"/>
          </a:xfrm>
        </p:spPr>
        <p:txBody>
          <a:bodyPr>
            <a:normAutofit/>
          </a:bodyPr>
          <a:lstStyle/>
          <a:p>
            <a:pPr algn="r"/>
            <a:r>
              <a:rPr lang="ar-SA" sz="2800" b="1" u="sng" dirty="0" smtClean="0">
                <a:latin typeface="Arial" panose="020B0604020202020204" pitchFamily="34" charset="0"/>
                <a:cs typeface="Arial" panose="020B0604020202020204" pitchFamily="34" charset="0"/>
              </a:rPr>
              <a:t>2) نسب </a:t>
            </a:r>
            <a:r>
              <a:rPr lang="ar-SA" sz="2800" b="1" u="sng" dirty="0">
                <a:latin typeface="Arial" panose="020B0604020202020204" pitchFamily="34" charset="0"/>
                <a:cs typeface="Arial" panose="020B0604020202020204" pitchFamily="34" charset="0"/>
              </a:rPr>
              <a:t>النشاط :</a:t>
            </a:r>
            <a:endParaRPr lang="ar-SA" sz="28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99592" y="2204864"/>
            <a:ext cx="7128908" cy="3600400"/>
          </a:xfrm>
        </p:spPr>
        <p:txBody>
          <a:bodyPr>
            <a:noAutofit/>
          </a:bodyPr>
          <a:lstStyle/>
          <a:p>
            <a:pPr marL="68580" indent="0">
              <a:buNone/>
            </a:pPr>
            <a:r>
              <a:rPr lang="ar-SA" dirty="0">
                <a:latin typeface="Arial" panose="020B0604020202020204" pitchFamily="34" charset="0"/>
                <a:cs typeface="Arial" panose="020B0604020202020204" pitchFamily="34" charset="0"/>
              </a:rPr>
              <a:t>تسمى ايضا معدلات </a:t>
            </a:r>
            <a:r>
              <a:rPr lang="ar-SA" dirty="0" smtClean="0">
                <a:latin typeface="Arial" panose="020B0604020202020204" pitchFamily="34" charset="0"/>
                <a:cs typeface="Arial" panose="020B0604020202020204" pitchFamily="34" charset="0"/>
              </a:rPr>
              <a:t>الدوران، </a:t>
            </a:r>
            <a:r>
              <a:rPr lang="ar-SA" dirty="0">
                <a:latin typeface="Arial" panose="020B0604020202020204" pitchFamily="34" charset="0"/>
                <a:cs typeface="Arial" panose="020B0604020202020204" pitchFamily="34" charset="0"/>
              </a:rPr>
              <a:t>وتقيس قدرة الشركة على ادارة الاصول وتحريكها على اختلاف انواعها في نشاط الشركة لانتاج الإيراد والدخل.</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تعتبر احدى المكونات الرئيسية لربحية المنشأة حيث أن الربح ينتج من عدة عوامل محددة ورئيسية اهمها : </a:t>
            </a:r>
            <a:r>
              <a:rPr lang="ar-SA" dirty="0" smtClean="0">
                <a:latin typeface="Arial" panose="020B0604020202020204" pitchFamily="34" charset="0"/>
                <a:cs typeface="Arial" panose="020B0604020202020204" pitchFamily="34" charset="0"/>
              </a:rPr>
              <a:t>سرعة </a:t>
            </a:r>
            <a:r>
              <a:rPr lang="ar-SA" dirty="0">
                <a:latin typeface="Arial" panose="020B0604020202020204" pitchFamily="34" charset="0"/>
                <a:cs typeface="Arial" panose="020B0604020202020204" pitchFamily="34" charset="0"/>
              </a:rPr>
              <a:t>تدوير </a:t>
            </a:r>
            <a:r>
              <a:rPr lang="ar-SA" dirty="0" smtClean="0">
                <a:latin typeface="Arial" panose="020B0604020202020204" pitchFamily="34" charset="0"/>
                <a:cs typeface="Arial" panose="020B0604020202020204" pitchFamily="34" charset="0"/>
              </a:rPr>
              <a:t>الأصول، ورأس </a:t>
            </a:r>
            <a:r>
              <a:rPr lang="ar-SA" dirty="0">
                <a:latin typeface="Arial" panose="020B0604020202020204" pitchFamily="34" charset="0"/>
                <a:cs typeface="Arial" panose="020B0604020202020204" pitchFamily="34" charset="0"/>
              </a:rPr>
              <a:t>المال العامل.</a:t>
            </a:r>
            <a:endParaRPr lang="en-US" dirty="0">
              <a:latin typeface="Arial" panose="020B0604020202020204" pitchFamily="34" charset="0"/>
              <a:cs typeface="Arial" panose="020B0604020202020204" pitchFamily="34" charset="0"/>
            </a:endParaRPr>
          </a:p>
          <a:p>
            <a:pPr marL="68580" indent="0">
              <a:buNone/>
            </a:pPr>
            <a:r>
              <a:rPr lang="ar-SA" b="1" dirty="0">
                <a:latin typeface="Arial" panose="020B0604020202020204" pitchFamily="34" charset="0"/>
                <a:cs typeface="Arial" panose="020B0604020202020204" pitchFamily="34" charset="0"/>
              </a:rPr>
              <a:t>هدف </a:t>
            </a:r>
            <a:r>
              <a:rPr lang="ar-SA" b="1" dirty="0" smtClean="0">
                <a:latin typeface="Arial" panose="020B0604020202020204" pitchFamily="34" charset="0"/>
                <a:cs typeface="Arial" panose="020B0604020202020204" pitchFamily="34" charset="0"/>
              </a:rPr>
              <a:t>المجموعة: </a:t>
            </a:r>
            <a:r>
              <a:rPr lang="ar-SA" dirty="0" smtClean="0">
                <a:latin typeface="Arial" panose="020B0604020202020204" pitchFamily="34" charset="0"/>
                <a:cs typeface="Arial" panose="020B0604020202020204" pitchFamily="34" charset="0"/>
              </a:rPr>
              <a:t>قياس </a:t>
            </a:r>
            <a:r>
              <a:rPr lang="ar-SA" dirty="0">
                <a:latin typeface="Arial" panose="020B0604020202020204" pitchFamily="34" charset="0"/>
                <a:cs typeface="Arial" panose="020B0604020202020204" pitchFamily="34" charset="0"/>
              </a:rPr>
              <a:t>درجة كفاءة الشركة في تشغيل الاصول -أو أية مجموعة فرعية كالاصول الثابتة والاصول المتداولة أو أي بند من هذه الاصول كالمخزون والمدينيين- في النشاط الاساسي للمنشأة للحصول على الدخل من العمليات الرئيسية</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30</a:t>
            </a:fld>
            <a:endParaRPr lang="en-US"/>
          </a:p>
        </p:txBody>
      </p:sp>
    </p:spTree>
    <p:extLst>
      <p:ext uri="{BB962C8B-B14F-4D97-AF65-F5344CB8AC3E}">
        <p14:creationId xmlns:p14="http://schemas.microsoft.com/office/powerpoint/2010/main" val="40353515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u="sng" dirty="0">
                <a:latin typeface="Arial" panose="020B0604020202020204" pitchFamily="34" charset="0"/>
                <a:cs typeface="Arial" panose="020B0604020202020204" pitchFamily="34" charset="0"/>
              </a:rPr>
              <a:t>تتكون مجموعة نسب </a:t>
            </a:r>
            <a:r>
              <a:rPr lang="ar-SA" sz="2400" b="1" u="sng" dirty="0" smtClean="0">
                <a:latin typeface="Arial" panose="020B0604020202020204" pitchFamily="34" charset="0"/>
                <a:cs typeface="Arial" panose="020B0604020202020204" pitchFamily="34" charset="0"/>
              </a:rPr>
              <a:t>النشاط من </a:t>
            </a:r>
            <a:r>
              <a:rPr lang="ar-SA" sz="2400" b="1" u="sng" dirty="0">
                <a:latin typeface="Arial" panose="020B0604020202020204" pitchFamily="34" charset="0"/>
                <a:cs typeface="Arial" panose="020B0604020202020204" pitchFamily="34" charset="0"/>
              </a:rPr>
              <a:t>النسب الآتية:</a:t>
            </a:r>
            <a:endParaRPr lang="ar-SA" sz="2400" dirty="0"/>
          </a:p>
        </p:txBody>
      </p:sp>
      <p:sp>
        <p:nvSpPr>
          <p:cNvPr id="3" name="Content Placeholder 2"/>
          <p:cNvSpPr>
            <a:spLocks noGrp="1"/>
          </p:cNvSpPr>
          <p:nvPr>
            <p:ph idx="1"/>
          </p:nvPr>
        </p:nvSpPr>
        <p:spPr/>
        <p:txBody>
          <a:bodyPr/>
          <a:lstStyle/>
          <a:p>
            <a:pPr marL="68580" indent="0">
              <a:buNone/>
            </a:pPr>
            <a:r>
              <a:rPr lang="ar-SA" dirty="0" smtClean="0">
                <a:latin typeface="Arial" panose="020B0604020202020204" pitchFamily="34" charset="0"/>
                <a:cs typeface="Arial" panose="020B0604020202020204" pitchFamily="34" charset="0"/>
              </a:rPr>
              <a:t>1- معدل دوران المدينين</a:t>
            </a:r>
          </a:p>
          <a:p>
            <a:pPr marL="68580" indent="0">
              <a:buNone/>
            </a:pPr>
            <a:r>
              <a:rPr lang="ar-SA" dirty="0" smtClean="0">
                <a:latin typeface="Arial" panose="020B0604020202020204" pitchFamily="34" charset="0"/>
                <a:cs typeface="Arial" panose="020B0604020202020204" pitchFamily="34" charset="0"/>
              </a:rPr>
              <a:t>2- متوسط فترة التحصيل</a:t>
            </a:r>
          </a:p>
          <a:p>
            <a:pPr marL="68580" indent="0">
              <a:buNone/>
            </a:pPr>
            <a:r>
              <a:rPr lang="ar-SA" dirty="0" smtClean="0">
                <a:latin typeface="Arial" panose="020B0604020202020204" pitchFamily="34" charset="0"/>
                <a:cs typeface="Arial" panose="020B0604020202020204" pitchFamily="34" charset="0"/>
              </a:rPr>
              <a:t>3- معدل دوران المخزون</a:t>
            </a:r>
          </a:p>
          <a:p>
            <a:pPr marL="68580" indent="0">
              <a:buNone/>
            </a:pPr>
            <a:r>
              <a:rPr lang="ar-SA" dirty="0" smtClean="0">
                <a:latin typeface="Arial" panose="020B0604020202020204" pitchFamily="34" charset="0"/>
                <a:cs typeface="Arial" panose="020B0604020202020204" pitchFamily="34" charset="0"/>
              </a:rPr>
              <a:t>4- متوسط فترة التخزين</a:t>
            </a:r>
          </a:p>
          <a:p>
            <a:pPr marL="68580" indent="0">
              <a:buNone/>
            </a:pPr>
            <a:r>
              <a:rPr lang="ar-SA" dirty="0" smtClean="0">
                <a:latin typeface="Arial" panose="020B0604020202020204" pitchFamily="34" charset="0"/>
                <a:cs typeface="Arial" panose="020B0604020202020204" pitchFamily="34" charset="0"/>
              </a:rPr>
              <a:t>5- طول دورة النشاط</a:t>
            </a:r>
          </a:p>
          <a:p>
            <a:pPr marL="68580" indent="0">
              <a:buNone/>
            </a:pPr>
            <a:r>
              <a:rPr lang="ar-SA" dirty="0" smtClean="0">
                <a:latin typeface="Arial" panose="020B0604020202020204" pitchFamily="34" charset="0"/>
                <a:cs typeface="Arial" panose="020B0604020202020204" pitchFamily="34" charset="0"/>
              </a:rPr>
              <a:t>6- معدول دوران الأصول الثابتة</a:t>
            </a:r>
          </a:p>
          <a:p>
            <a:pPr marL="68580" indent="0">
              <a:buNone/>
            </a:pPr>
            <a:r>
              <a:rPr lang="ar-SA" dirty="0" smtClean="0">
                <a:latin typeface="Arial" panose="020B0604020202020204" pitchFamily="34" charset="0"/>
                <a:cs typeface="Arial" panose="020B0604020202020204" pitchFamily="34" charset="0"/>
              </a:rPr>
              <a:t>7- معدل دوران الأصول</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31</a:t>
            </a:fld>
            <a:endParaRPr lang="en-US"/>
          </a:p>
        </p:txBody>
      </p:sp>
    </p:spTree>
    <p:extLst>
      <p:ext uri="{BB962C8B-B14F-4D97-AF65-F5344CB8AC3E}">
        <p14:creationId xmlns:p14="http://schemas.microsoft.com/office/powerpoint/2010/main" val="13846215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u="sng" dirty="0" smtClean="0">
                <a:latin typeface="Arial" panose="020B0604020202020204" pitchFamily="34" charset="0"/>
                <a:cs typeface="Arial" panose="020B0604020202020204" pitchFamily="34" charset="0"/>
              </a:rPr>
              <a:t>1- معدل دوران المدينين:</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71600" y="2323653"/>
            <a:ext cx="6849209" cy="1177355"/>
          </a:xfrm>
        </p:spPr>
        <p:txBody>
          <a:bodyPr/>
          <a:lstStyle/>
          <a:p>
            <a:pPr marL="68580" indent="0">
              <a:buNone/>
            </a:pPr>
            <a:r>
              <a:rPr lang="ar-SA" dirty="0" smtClean="0">
                <a:latin typeface="Arial" panose="020B0604020202020204" pitchFamily="34" charset="0"/>
                <a:cs typeface="Arial" panose="020B0604020202020204" pitchFamily="34" charset="0"/>
              </a:rPr>
              <a:t>يعكس رقم المدينين التجاريين المبيعات </a:t>
            </a:r>
            <a:r>
              <a:rPr lang="ar-SA" dirty="0">
                <a:latin typeface="Arial" panose="020B0604020202020204" pitchFamily="34" charset="0"/>
                <a:cs typeface="Arial" panose="020B0604020202020204" pitchFamily="34" charset="0"/>
              </a:rPr>
              <a:t>الاجلة.</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و يمكن تدويره </a:t>
            </a:r>
            <a:r>
              <a:rPr lang="ar-SA" dirty="0">
                <a:latin typeface="Arial" panose="020B0604020202020204" pitchFamily="34" charset="0"/>
                <a:cs typeface="Arial" panose="020B0604020202020204" pitchFamily="34" charset="0"/>
              </a:rPr>
              <a:t>خلال السنة اكثر من مرة عن طريق البيع والتحصيل.</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32</a:t>
            </a:fld>
            <a:endParaRPr lang="en-US"/>
          </a:p>
        </p:txBody>
      </p:sp>
      <p:grpSp>
        <p:nvGrpSpPr>
          <p:cNvPr id="12" name="Group 11"/>
          <p:cNvGrpSpPr/>
          <p:nvPr/>
        </p:nvGrpSpPr>
        <p:grpSpPr>
          <a:xfrm>
            <a:off x="2222892" y="3481603"/>
            <a:ext cx="4864040" cy="1008112"/>
            <a:chOff x="2732296" y="4797152"/>
            <a:chExt cx="4864040" cy="1008112"/>
          </a:xfrm>
        </p:grpSpPr>
        <p:sp>
          <p:nvSpPr>
            <p:cNvPr id="5" name="TextBox 4"/>
            <p:cNvSpPr txBox="1"/>
            <p:nvPr/>
          </p:nvSpPr>
          <p:spPr>
            <a:xfrm>
              <a:off x="2915816" y="4797152"/>
              <a:ext cx="4680520"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معدل دوران المدينين = صافي المبيعات الآجلة</a:t>
              </a:r>
              <a:endParaRPr lang="ar-SA" sz="2400" dirty="0">
                <a:solidFill>
                  <a:schemeClr val="tx2"/>
                </a:solidFill>
                <a:latin typeface="Arial" panose="020B0604020202020204" pitchFamily="34" charset="0"/>
                <a:cs typeface="Arial" panose="020B0604020202020204" pitchFamily="34" charset="0"/>
              </a:endParaRPr>
            </a:p>
          </p:txBody>
        </p:sp>
        <p:sp>
          <p:nvSpPr>
            <p:cNvPr id="6" name="TextBox 5"/>
            <p:cNvSpPr txBox="1"/>
            <p:nvPr/>
          </p:nvSpPr>
          <p:spPr>
            <a:xfrm>
              <a:off x="2732296" y="5258817"/>
              <a:ext cx="2556284"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متوسط صافي المدينين</a:t>
              </a:r>
              <a:endParaRPr lang="ar-SA" sz="2400" dirty="0">
                <a:solidFill>
                  <a:schemeClr val="tx2"/>
                </a:solidFill>
                <a:latin typeface="Arial" panose="020B0604020202020204" pitchFamily="34" charset="0"/>
                <a:cs typeface="Arial" panose="020B0604020202020204" pitchFamily="34" charset="0"/>
              </a:endParaRPr>
            </a:p>
          </p:txBody>
        </p:sp>
        <p:cxnSp>
          <p:nvCxnSpPr>
            <p:cNvPr id="8" name="Straight Connector 7"/>
            <p:cNvCxnSpPr>
              <a:stCxn id="5" idx="2"/>
            </p:cNvCxnSpPr>
            <p:nvPr/>
          </p:nvCxnSpPr>
          <p:spPr>
            <a:xfrm flipH="1">
              <a:off x="2915816" y="5258817"/>
              <a:ext cx="234026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843808" y="4797152"/>
              <a:ext cx="4752528" cy="100811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13" name="TextBox 12"/>
          <p:cNvSpPr txBox="1"/>
          <p:nvPr/>
        </p:nvSpPr>
        <p:spPr>
          <a:xfrm>
            <a:off x="1326292" y="4941168"/>
            <a:ext cx="6840760" cy="830997"/>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متوسط المدينين =</a:t>
            </a:r>
          </a:p>
          <a:p>
            <a:pPr algn="r"/>
            <a:r>
              <a:rPr lang="ar-SA" sz="2400" dirty="0" smtClean="0">
                <a:solidFill>
                  <a:schemeClr val="tx2"/>
                </a:solidFill>
                <a:latin typeface="Arial" panose="020B0604020202020204" pitchFamily="34" charset="0"/>
                <a:cs typeface="Arial" panose="020B0604020202020204" pitchFamily="34" charset="0"/>
              </a:rPr>
              <a:t> (رصيد المدينين السنة السابقة+ رصيد المدينين السنه الحالية) / 2</a:t>
            </a:r>
            <a:endParaRPr lang="ar-SA"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03375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916832"/>
            <a:ext cx="6777317" cy="3508977"/>
          </a:xfrm>
        </p:spPr>
        <p:txBody>
          <a:bodyPr/>
          <a:lstStyle/>
          <a:p>
            <a:pPr marL="68580" indent="0">
              <a:buNone/>
            </a:pPr>
            <a:r>
              <a:rPr lang="ar-SA" b="1" dirty="0" smtClean="0">
                <a:latin typeface="Arial" panose="020B0604020202020204" pitchFamily="34" charset="0"/>
                <a:cs typeface="Arial" panose="020B0604020202020204" pitchFamily="34" charset="0"/>
              </a:rPr>
              <a:t>مثال: </a:t>
            </a:r>
            <a:r>
              <a:rPr lang="ar-SA" dirty="0" smtClean="0">
                <a:latin typeface="Arial" panose="020B0604020202020204" pitchFamily="34" charset="0"/>
                <a:cs typeface="Arial" panose="020B0604020202020204" pitchFamily="34" charset="0"/>
              </a:rPr>
              <a:t>اذا كان صافي </a:t>
            </a:r>
            <a:r>
              <a:rPr lang="ar-SA" dirty="0">
                <a:latin typeface="Arial" panose="020B0604020202020204" pitchFamily="34" charset="0"/>
                <a:cs typeface="Arial" panose="020B0604020202020204" pitchFamily="34" charset="0"/>
              </a:rPr>
              <a:t>مبيعات الشركة </a:t>
            </a:r>
            <a:r>
              <a:rPr lang="ar-SA" dirty="0" smtClean="0">
                <a:latin typeface="Arial" panose="020B0604020202020204" pitchFamily="34" charset="0"/>
                <a:cs typeface="Arial" panose="020B0604020202020204" pitchFamily="34" charset="0"/>
              </a:rPr>
              <a:t>150.000 ريال لعام 2005</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ورصيد المدينين في عام 2004يبلغ 45.000 ريال وفي عام 2005 يبلغ 55.000 ريال</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متوسط المدينين = (45.000+55.000)/2 = 50.000 ريال</a:t>
            </a:r>
          </a:p>
          <a:p>
            <a:pPr marL="68580" indent="0">
              <a:buNone/>
            </a:pPr>
            <a:r>
              <a:rPr lang="ar-SA" dirty="0" smtClean="0">
                <a:latin typeface="Arial" panose="020B0604020202020204" pitchFamily="34" charset="0"/>
                <a:cs typeface="Arial" panose="020B0604020202020204" pitchFamily="34" charset="0"/>
              </a:rPr>
              <a:t>معدل </a:t>
            </a:r>
            <a:r>
              <a:rPr lang="ar-SA" dirty="0">
                <a:latin typeface="Arial" panose="020B0604020202020204" pitchFamily="34" charset="0"/>
                <a:cs typeface="Arial" panose="020B0604020202020204" pitchFamily="34" charset="0"/>
              </a:rPr>
              <a:t>دوران المدينين  = </a:t>
            </a:r>
            <a:r>
              <a:rPr lang="ar-SA" dirty="0" smtClean="0">
                <a:latin typeface="Arial" panose="020B0604020202020204" pitchFamily="34" charset="0"/>
                <a:cs typeface="Arial" panose="020B0604020202020204" pitchFamily="34" charset="0"/>
              </a:rPr>
              <a:t>150.000 / 50.000 </a:t>
            </a:r>
            <a:r>
              <a:rPr lang="ar-SA" dirty="0">
                <a:latin typeface="Arial" panose="020B0604020202020204" pitchFamily="34" charset="0"/>
                <a:cs typeface="Arial" panose="020B0604020202020204" pitchFamily="34" charset="0"/>
              </a:rPr>
              <a:t>= 3 مرات</a:t>
            </a: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r>
              <a:rPr lang="ar-SA" dirty="0">
                <a:latin typeface="Arial" panose="020B0604020202020204" pitchFamily="34" charset="0"/>
                <a:cs typeface="Arial" panose="020B0604020202020204" pitchFamily="34" charset="0"/>
              </a:rPr>
              <a:t>هذا يعني ان الشركة باعت ثلاث مرات للمدينين وحصلت </a:t>
            </a:r>
            <a:r>
              <a:rPr lang="ar-SA" dirty="0" smtClean="0">
                <a:latin typeface="Arial" panose="020B0604020202020204" pitchFamily="34" charset="0"/>
                <a:cs typeface="Arial" panose="020B0604020202020204" pitchFamily="34" charset="0"/>
              </a:rPr>
              <a:t>ثمن مبيعاتها </a:t>
            </a:r>
            <a:r>
              <a:rPr lang="ar-SA" dirty="0">
                <a:latin typeface="Arial" panose="020B0604020202020204" pitchFamily="34" charset="0"/>
                <a:cs typeface="Arial" panose="020B0604020202020204" pitchFamily="34" charset="0"/>
              </a:rPr>
              <a:t>نقداً خلال العام قبل أن تبيع الدورة الاخيرة من المبيعات دون أن تحصل قيمتها حتى نهاية السنة.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33</a:t>
            </a:fld>
            <a:endParaRPr lang="en-US"/>
          </a:p>
        </p:txBody>
      </p:sp>
    </p:spTree>
    <p:extLst>
      <p:ext uri="{BB962C8B-B14F-4D97-AF65-F5344CB8AC3E}">
        <p14:creationId xmlns:p14="http://schemas.microsoft.com/office/powerpoint/2010/main" val="15587204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u="sng" dirty="0" smtClean="0">
                <a:latin typeface="Arial" panose="020B0604020202020204" pitchFamily="34" charset="0"/>
                <a:cs typeface="Arial" panose="020B0604020202020204" pitchFamily="34" charset="0"/>
              </a:rPr>
              <a:t>2- متوسط فترة التحصيل:</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4005064"/>
            <a:ext cx="6921333" cy="1825428"/>
          </a:xfrm>
        </p:spPr>
        <p:txBody>
          <a:bodyPr/>
          <a:lstStyle/>
          <a:p>
            <a:pPr marL="68580" indent="0">
              <a:buNone/>
            </a:pPr>
            <a:r>
              <a:rPr lang="ar-SA" dirty="0" smtClean="0">
                <a:latin typeface="Arial" panose="020B0604020202020204" pitchFamily="34" charset="0"/>
                <a:cs typeface="Arial" panose="020B0604020202020204" pitchFamily="34" charset="0"/>
              </a:rPr>
              <a:t>يقيس عدد </a:t>
            </a:r>
            <a:r>
              <a:rPr lang="ar-SA" dirty="0">
                <a:latin typeface="Arial" panose="020B0604020202020204" pitchFamily="34" charset="0"/>
                <a:cs typeface="Arial" panose="020B0604020202020204" pitchFamily="34" charset="0"/>
              </a:rPr>
              <a:t>الايام اللازمة لتحصيل المدينين.</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تساعد </a:t>
            </a:r>
            <a:r>
              <a:rPr lang="ar-SA" dirty="0">
                <a:latin typeface="Arial" panose="020B0604020202020204" pitchFamily="34" charset="0"/>
                <a:cs typeface="Arial" panose="020B0604020202020204" pitchFamily="34" charset="0"/>
              </a:rPr>
              <a:t>المحلل المالي في الحكم على </a:t>
            </a:r>
            <a:r>
              <a:rPr lang="ar-SA" dirty="0" smtClean="0">
                <a:latin typeface="Arial" panose="020B0604020202020204" pitchFamily="34" charset="0"/>
                <a:cs typeface="Arial" panose="020B0604020202020204" pitchFamily="34" charset="0"/>
              </a:rPr>
              <a:t>كفاءة عمليات التحصيل وجودة </a:t>
            </a:r>
            <a:r>
              <a:rPr lang="ar-SA" dirty="0">
                <a:latin typeface="Arial" panose="020B0604020202020204" pitchFamily="34" charset="0"/>
                <a:cs typeface="Arial" panose="020B0604020202020204" pitchFamily="34" charset="0"/>
              </a:rPr>
              <a:t>الديون التجارية </a:t>
            </a:r>
            <a:r>
              <a:rPr lang="ar-SA" dirty="0" smtClean="0">
                <a:latin typeface="Arial" panose="020B0604020202020204" pitchFamily="34" charset="0"/>
                <a:cs typeface="Arial" panose="020B0604020202020204" pitchFamily="34" charset="0"/>
              </a:rPr>
              <a:t>للشركة، اذا </a:t>
            </a:r>
            <a:r>
              <a:rPr lang="ar-SA" dirty="0">
                <a:latin typeface="Arial" panose="020B0604020202020204" pitchFamily="34" charset="0"/>
                <a:cs typeface="Arial" panose="020B0604020202020204" pitchFamily="34" charset="0"/>
              </a:rPr>
              <a:t>ما قورنت بشركات اخرى / او متوسطات الصناعة.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34</a:t>
            </a:fld>
            <a:endParaRPr lang="en-US"/>
          </a:p>
        </p:txBody>
      </p:sp>
      <p:grpSp>
        <p:nvGrpSpPr>
          <p:cNvPr id="10" name="Group 9"/>
          <p:cNvGrpSpPr/>
          <p:nvPr/>
        </p:nvGrpSpPr>
        <p:grpSpPr>
          <a:xfrm>
            <a:off x="2267744" y="2536599"/>
            <a:ext cx="4824536" cy="1080120"/>
            <a:chOff x="2771800" y="4653136"/>
            <a:chExt cx="4824536" cy="1080120"/>
          </a:xfrm>
        </p:grpSpPr>
        <p:sp>
          <p:nvSpPr>
            <p:cNvPr id="5" name="TextBox 4"/>
            <p:cNvSpPr txBox="1"/>
            <p:nvPr/>
          </p:nvSpPr>
          <p:spPr>
            <a:xfrm>
              <a:off x="2771800" y="4725144"/>
              <a:ext cx="4752528" cy="461665"/>
            </a:xfrm>
            <a:prstGeom prst="rect">
              <a:avLst/>
            </a:prstGeom>
            <a:noFill/>
          </p:spPr>
          <p:txBody>
            <a:bodyPr wrap="square" rtlCol="1">
              <a:spAutoFit/>
            </a:bodyPr>
            <a:lstStyle/>
            <a:p>
              <a:pPr algn="r" rtl="1"/>
              <a:r>
                <a:rPr lang="ar-SA" sz="2400" dirty="0" smtClean="0">
                  <a:solidFill>
                    <a:schemeClr val="tx2"/>
                  </a:solidFill>
                  <a:latin typeface="Arial" panose="020B0604020202020204" pitchFamily="34" charset="0"/>
                  <a:cs typeface="Arial" panose="020B0604020202020204" pitchFamily="34" charset="0"/>
                </a:rPr>
                <a:t>متوسط فترة التحصيل =	  365</a:t>
              </a:r>
              <a:endParaRPr lang="ar-SA" sz="2400" dirty="0">
                <a:solidFill>
                  <a:schemeClr val="tx2"/>
                </a:solidFill>
                <a:latin typeface="Arial" panose="020B0604020202020204" pitchFamily="34" charset="0"/>
                <a:cs typeface="Arial" panose="020B0604020202020204" pitchFamily="34" charset="0"/>
              </a:endParaRPr>
            </a:p>
          </p:txBody>
        </p:sp>
        <p:sp>
          <p:nvSpPr>
            <p:cNvPr id="6" name="TextBox 5"/>
            <p:cNvSpPr txBox="1"/>
            <p:nvPr/>
          </p:nvSpPr>
          <p:spPr>
            <a:xfrm>
              <a:off x="2987824" y="5186087"/>
              <a:ext cx="2304256"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معدل دوران المدينين</a:t>
              </a:r>
              <a:endParaRPr lang="ar-SA" sz="2400" dirty="0">
                <a:solidFill>
                  <a:schemeClr val="tx2"/>
                </a:solidFill>
                <a:latin typeface="Arial" panose="020B0604020202020204" pitchFamily="34" charset="0"/>
                <a:cs typeface="Arial" panose="020B0604020202020204" pitchFamily="34" charset="0"/>
              </a:endParaRPr>
            </a:p>
          </p:txBody>
        </p:sp>
        <p:cxnSp>
          <p:nvCxnSpPr>
            <p:cNvPr id="8" name="Straight Connector 7"/>
            <p:cNvCxnSpPr/>
            <p:nvPr/>
          </p:nvCxnSpPr>
          <p:spPr>
            <a:xfrm flipH="1">
              <a:off x="2987824" y="5157192"/>
              <a:ext cx="216024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771800" y="4653136"/>
              <a:ext cx="4824536" cy="108012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Tree>
    <p:extLst>
      <p:ext uri="{BB962C8B-B14F-4D97-AF65-F5344CB8AC3E}">
        <p14:creationId xmlns:p14="http://schemas.microsoft.com/office/powerpoint/2010/main" val="16285307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916832"/>
            <a:ext cx="6777317" cy="3508977"/>
          </a:xfrm>
        </p:spPr>
        <p:txBody>
          <a:bodyPr/>
          <a:lstStyle/>
          <a:p>
            <a:pPr marL="68580" indent="0">
              <a:buNone/>
            </a:pPr>
            <a:r>
              <a:rPr lang="ar-SA" b="1" dirty="0">
                <a:latin typeface="Arial" panose="020B0604020202020204" pitchFamily="34" charset="0"/>
                <a:cs typeface="Arial" panose="020B0604020202020204" pitchFamily="34" charset="0"/>
              </a:rPr>
              <a:t>نفس المثال السابق: </a:t>
            </a:r>
            <a:endParaRPr lang="ar-SA" dirty="0">
              <a:latin typeface="Arial" panose="020B0604020202020204" pitchFamily="34" charset="0"/>
              <a:cs typeface="Arial" panose="020B0604020202020204" pitchFamily="34" charset="0"/>
            </a:endParaRPr>
          </a:p>
          <a:p>
            <a:pPr marL="68580" indent="0">
              <a:buNone/>
            </a:pPr>
            <a:endParaRPr lang="ar-SA" dirty="0" smtClean="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متوسط فترة التحصيل= 365/ 3 دورات = </a:t>
            </a:r>
            <a:r>
              <a:rPr lang="ar-SA" dirty="0">
                <a:latin typeface="Arial" panose="020B0604020202020204" pitchFamily="34" charset="0"/>
                <a:cs typeface="Arial" panose="020B0604020202020204" pitchFamily="34" charset="0"/>
              </a:rPr>
              <a:t>121 </a:t>
            </a:r>
            <a:r>
              <a:rPr lang="ar-SA" dirty="0" smtClean="0">
                <a:latin typeface="Arial" panose="020B0604020202020204" pitchFamily="34" charset="0"/>
                <a:cs typeface="Arial" panose="020B0604020202020204" pitchFamily="34" charset="0"/>
              </a:rPr>
              <a:t>يوم</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هذا يعني ان الفترة </a:t>
            </a:r>
            <a:r>
              <a:rPr lang="ar-SA" dirty="0">
                <a:latin typeface="Arial" panose="020B0604020202020204" pitchFamily="34" charset="0"/>
                <a:cs typeface="Arial" panose="020B0604020202020204" pitchFamily="34" charset="0"/>
              </a:rPr>
              <a:t>اللازمة لتحصيل الديون </a:t>
            </a:r>
            <a:r>
              <a:rPr lang="ar-SA" dirty="0" smtClean="0">
                <a:latin typeface="Arial" panose="020B0604020202020204" pitchFamily="34" charset="0"/>
                <a:cs typeface="Arial" panose="020B0604020202020204" pitchFamily="34" charset="0"/>
              </a:rPr>
              <a:t>التجارية = </a:t>
            </a:r>
            <a:r>
              <a:rPr lang="ar-SA" dirty="0">
                <a:latin typeface="Arial" panose="020B0604020202020204" pitchFamily="34" charset="0"/>
                <a:cs typeface="Arial" panose="020B0604020202020204" pitchFamily="34" charset="0"/>
              </a:rPr>
              <a:t>121 يوم</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35</a:t>
            </a:fld>
            <a:endParaRPr lang="en-US"/>
          </a:p>
        </p:txBody>
      </p:sp>
    </p:spTree>
    <p:extLst>
      <p:ext uri="{BB962C8B-B14F-4D97-AF65-F5344CB8AC3E}">
        <p14:creationId xmlns:p14="http://schemas.microsoft.com/office/powerpoint/2010/main" val="26385291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u="sng" dirty="0" smtClean="0">
                <a:latin typeface="Arial" panose="020B0604020202020204" pitchFamily="34" charset="0"/>
                <a:cs typeface="Arial" panose="020B0604020202020204" pitchFamily="34" charset="0"/>
              </a:rPr>
              <a:t>3- معدل دوران المخزون:</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3861048"/>
            <a:ext cx="6777317" cy="1971581"/>
          </a:xfrm>
        </p:spPr>
        <p:txBody>
          <a:bodyPr>
            <a:normAutofit/>
          </a:bodyPr>
          <a:lstStyle/>
          <a:p>
            <a:pPr marL="68580" indent="0">
              <a:buNone/>
            </a:pPr>
            <a:r>
              <a:rPr lang="ar-SA" dirty="0">
                <a:latin typeface="Arial" panose="020B0604020202020204" pitchFamily="34" charset="0"/>
                <a:cs typeface="Arial" panose="020B0604020202020204" pitchFamily="34" charset="0"/>
              </a:rPr>
              <a:t>متوسط </a:t>
            </a:r>
            <a:r>
              <a:rPr lang="ar-SA" dirty="0" smtClean="0">
                <a:latin typeface="Arial" panose="020B0604020202020204" pitchFamily="34" charset="0"/>
                <a:cs typeface="Arial" panose="020B0604020202020204" pitchFamily="34" charset="0"/>
              </a:rPr>
              <a:t>المخزون </a:t>
            </a:r>
            <a:r>
              <a:rPr lang="ar-SA" dirty="0">
                <a:latin typeface="Arial" panose="020B0604020202020204" pitchFamily="34" charset="0"/>
                <a:cs typeface="Arial" panose="020B0604020202020204" pitchFamily="34" charset="0"/>
              </a:rPr>
              <a:t>=</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رصيد المخزون </a:t>
            </a:r>
            <a:r>
              <a:rPr lang="ar-SA" dirty="0">
                <a:latin typeface="Arial" panose="020B0604020202020204" pitchFamily="34" charset="0"/>
                <a:cs typeface="Arial" panose="020B0604020202020204" pitchFamily="34" charset="0"/>
              </a:rPr>
              <a:t>السنة السابقة+ رصيد </a:t>
            </a:r>
            <a:r>
              <a:rPr lang="ar-SA" dirty="0" smtClean="0">
                <a:latin typeface="Arial" panose="020B0604020202020204" pitchFamily="34" charset="0"/>
                <a:cs typeface="Arial" panose="020B0604020202020204" pitchFamily="34" charset="0"/>
              </a:rPr>
              <a:t>المخزون </a:t>
            </a:r>
            <a:r>
              <a:rPr lang="ar-SA" dirty="0">
                <a:latin typeface="Arial" panose="020B0604020202020204" pitchFamily="34" charset="0"/>
                <a:cs typeface="Arial" panose="020B0604020202020204" pitchFamily="34" charset="0"/>
              </a:rPr>
              <a:t>السنه الحالية) </a:t>
            </a:r>
            <a:r>
              <a:rPr lang="ar-SA" dirty="0" smtClean="0">
                <a:latin typeface="Arial" panose="020B0604020202020204" pitchFamily="34" charset="0"/>
                <a:cs typeface="Arial" panose="020B0604020202020204" pitchFamily="34" charset="0"/>
              </a:rPr>
              <a:t>/2</a:t>
            </a:r>
          </a:p>
          <a:p>
            <a:pPr marL="68580" indent="0">
              <a:buNone/>
            </a:pPr>
            <a:endParaRPr lang="ar-SA" sz="11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يعبر عن معدل دوران المخزون بعدد دورات الانتاج ثم البيع للمخزون خلال السنة المالية.</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36</a:t>
            </a:fld>
            <a:endParaRPr lang="en-US"/>
          </a:p>
        </p:txBody>
      </p:sp>
      <p:grpSp>
        <p:nvGrpSpPr>
          <p:cNvPr id="5" name="Group 4"/>
          <p:cNvGrpSpPr/>
          <p:nvPr/>
        </p:nvGrpSpPr>
        <p:grpSpPr>
          <a:xfrm>
            <a:off x="2267744" y="2492896"/>
            <a:ext cx="4720024" cy="1008112"/>
            <a:chOff x="3376125" y="4797152"/>
            <a:chExt cx="4220211" cy="1008112"/>
          </a:xfrm>
        </p:grpSpPr>
        <p:sp>
          <p:nvSpPr>
            <p:cNvPr id="6" name="TextBox 5"/>
            <p:cNvSpPr txBox="1"/>
            <p:nvPr/>
          </p:nvSpPr>
          <p:spPr>
            <a:xfrm>
              <a:off x="3826806" y="4797152"/>
              <a:ext cx="3769530"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معدل دوران المخزون =  تكلفة المبيعات</a:t>
              </a:r>
              <a:endParaRPr lang="ar-SA" sz="2400" dirty="0">
                <a:solidFill>
                  <a:schemeClr val="tx2"/>
                </a:solidFill>
                <a:latin typeface="Arial" panose="020B0604020202020204" pitchFamily="34" charset="0"/>
                <a:cs typeface="Arial" panose="020B0604020202020204" pitchFamily="34" charset="0"/>
              </a:endParaRPr>
            </a:p>
          </p:txBody>
        </p:sp>
        <p:sp>
          <p:nvSpPr>
            <p:cNvPr id="7" name="TextBox 6"/>
            <p:cNvSpPr txBox="1"/>
            <p:nvPr/>
          </p:nvSpPr>
          <p:spPr>
            <a:xfrm>
              <a:off x="3569274" y="5258817"/>
              <a:ext cx="1719306"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متوسط المخزون</a:t>
              </a:r>
              <a:endParaRPr lang="ar-SA" sz="2400" dirty="0">
                <a:solidFill>
                  <a:schemeClr val="tx2"/>
                </a:solidFill>
                <a:latin typeface="Arial" panose="020B0604020202020204" pitchFamily="34" charset="0"/>
                <a:cs typeface="Arial" panose="020B0604020202020204" pitchFamily="34" charset="0"/>
              </a:endParaRPr>
            </a:p>
          </p:txBody>
        </p:sp>
        <p:cxnSp>
          <p:nvCxnSpPr>
            <p:cNvPr id="8" name="Straight Connector 7"/>
            <p:cNvCxnSpPr/>
            <p:nvPr/>
          </p:nvCxnSpPr>
          <p:spPr>
            <a:xfrm flipH="1">
              <a:off x="3569275" y="5258817"/>
              <a:ext cx="1719305"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76125" y="4797152"/>
              <a:ext cx="4220211" cy="100811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Tree>
    <p:extLst>
      <p:ext uri="{BB962C8B-B14F-4D97-AF65-F5344CB8AC3E}">
        <p14:creationId xmlns:p14="http://schemas.microsoft.com/office/powerpoint/2010/main" val="28716513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916832"/>
            <a:ext cx="6777317" cy="3508977"/>
          </a:xfrm>
        </p:spPr>
        <p:txBody>
          <a:bodyPr>
            <a:normAutofit/>
          </a:bodyPr>
          <a:lstStyle/>
          <a:p>
            <a:pPr marL="68580" indent="0">
              <a:buNone/>
            </a:pPr>
            <a:r>
              <a:rPr lang="ar-SA" b="1" dirty="0" smtClean="0">
                <a:latin typeface="Arial" panose="020B0604020202020204" pitchFamily="34" charset="0"/>
                <a:cs typeface="Arial" panose="020B0604020202020204" pitchFamily="34" charset="0"/>
              </a:rPr>
              <a:t>مثال: </a:t>
            </a:r>
            <a:r>
              <a:rPr lang="ar-SA" dirty="0" smtClean="0">
                <a:latin typeface="Arial" panose="020B0604020202020204" pitchFamily="34" charset="0"/>
                <a:cs typeface="Arial" panose="020B0604020202020204" pitchFamily="34" charset="0"/>
              </a:rPr>
              <a:t>اذا كانت تكلفة المبيعات للشركة 120.000 ريال لعام 2005، ورصيد المخزون في 2004 يبلغ 46.000 ريال وفي عام 2005 يبلغ 50.000 ريال.</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متوسط </a:t>
            </a:r>
            <a:r>
              <a:rPr lang="ar-SA" dirty="0" smtClean="0">
                <a:latin typeface="Arial" panose="020B0604020202020204" pitchFamily="34" charset="0"/>
                <a:cs typeface="Arial" panose="020B0604020202020204" pitchFamily="34" charset="0"/>
              </a:rPr>
              <a:t>المخزون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46.000+50.000</a:t>
            </a:r>
            <a:r>
              <a:rPr lang="ar-SA" dirty="0">
                <a:latin typeface="Arial" panose="020B0604020202020204" pitchFamily="34" charset="0"/>
                <a:cs typeface="Arial" panose="020B0604020202020204" pitchFamily="34" charset="0"/>
              </a:rPr>
              <a:t>)/2 = </a:t>
            </a:r>
            <a:r>
              <a:rPr lang="ar-SA" dirty="0" smtClean="0">
                <a:latin typeface="Arial" panose="020B0604020202020204" pitchFamily="34" charset="0"/>
                <a:cs typeface="Arial" panose="020B0604020202020204" pitchFamily="34" charset="0"/>
              </a:rPr>
              <a:t>48.000 </a:t>
            </a:r>
            <a:r>
              <a:rPr lang="ar-SA" dirty="0">
                <a:latin typeface="Arial" panose="020B0604020202020204" pitchFamily="34" charset="0"/>
                <a:cs typeface="Arial" panose="020B0604020202020204" pitchFamily="34" charset="0"/>
              </a:rPr>
              <a:t>ريال</a:t>
            </a:r>
          </a:p>
          <a:p>
            <a:pPr marL="68580" indent="0">
              <a:buNone/>
            </a:pPr>
            <a:r>
              <a:rPr lang="ar-SA" dirty="0">
                <a:latin typeface="Arial" panose="020B0604020202020204" pitchFamily="34" charset="0"/>
                <a:cs typeface="Arial" panose="020B0604020202020204" pitchFamily="34" charset="0"/>
              </a:rPr>
              <a:t>معدل دوران </a:t>
            </a:r>
            <a:r>
              <a:rPr lang="ar-SA" dirty="0" smtClean="0">
                <a:latin typeface="Arial" panose="020B0604020202020204" pitchFamily="34" charset="0"/>
                <a:cs typeface="Arial" panose="020B0604020202020204" pitchFamily="34" charset="0"/>
              </a:rPr>
              <a:t>المخزون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120.000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48.000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2.5 مره</a:t>
            </a: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يعني </a:t>
            </a:r>
            <a:r>
              <a:rPr lang="ar-SA" dirty="0">
                <a:latin typeface="Arial" panose="020B0604020202020204" pitchFamily="34" charset="0"/>
                <a:cs typeface="Arial" panose="020B0604020202020204" pitchFamily="34" charset="0"/>
              </a:rPr>
              <a:t>ان الشركات باعت المخزون بما يعادل مرتين ونصف خلال عام 2005</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37</a:t>
            </a:fld>
            <a:endParaRPr lang="en-US"/>
          </a:p>
        </p:txBody>
      </p:sp>
    </p:spTree>
    <p:extLst>
      <p:ext uri="{BB962C8B-B14F-4D97-AF65-F5344CB8AC3E}">
        <p14:creationId xmlns:p14="http://schemas.microsoft.com/office/powerpoint/2010/main" val="37230389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35046"/>
          </a:xfrm>
        </p:spPr>
        <p:txBody>
          <a:bodyPr>
            <a:normAutofit/>
          </a:bodyPr>
          <a:lstStyle/>
          <a:p>
            <a:pPr algn="r"/>
            <a:r>
              <a:rPr lang="ar-SA" sz="2400" b="1" u="sng" dirty="0" smtClean="0">
                <a:latin typeface="Arial" panose="020B0604020202020204" pitchFamily="34" charset="0"/>
                <a:cs typeface="Arial" panose="020B0604020202020204" pitchFamily="34" charset="0"/>
              </a:rPr>
              <a:t>4- متوسط فترة التخزين:</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0" y="2085152"/>
            <a:ext cx="6777317" cy="889324"/>
          </a:xfrm>
        </p:spPr>
        <p:txBody>
          <a:bodyPr/>
          <a:lstStyle/>
          <a:p>
            <a:pPr marL="68580" indent="0">
              <a:buNone/>
            </a:pPr>
            <a:r>
              <a:rPr lang="ar-SA" dirty="0">
                <a:latin typeface="Arial" panose="020B0604020202020204" pitchFamily="34" charset="0"/>
                <a:cs typeface="Arial" panose="020B0604020202020204" pitchFamily="34" charset="0"/>
              </a:rPr>
              <a:t>يقصد به متوسط عدد الايام اللازمة لبيع المخزون </a:t>
            </a:r>
            <a:r>
              <a:rPr lang="ar-SA" dirty="0" smtClean="0">
                <a:latin typeface="Arial" panose="020B0604020202020204" pitchFamily="34" charset="0"/>
                <a:cs typeface="Arial" panose="020B0604020202020204" pitchFamily="34" charset="0"/>
              </a:rPr>
              <a:t>او </a:t>
            </a:r>
            <a:r>
              <a:rPr lang="ar-SA" dirty="0">
                <a:latin typeface="Arial" panose="020B0604020202020204" pitchFamily="34" charset="0"/>
                <a:cs typeface="Arial" panose="020B0604020202020204" pitchFamily="34" charset="0"/>
              </a:rPr>
              <a:t>الاستفادة منه في انتاج بضاعة مباعة.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38</a:t>
            </a:fld>
            <a:endParaRPr lang="en-US"/>
          </a:p>
        </p:txBody>
      </p:sp>
      <p:grpSp>
        <p:nvGrpSpPr>
          <p:cNvPr id="5" name="Group 4"/>
          <p:cNvGrpSpPr/>
          <p:nvPr/>
        </p:nvGrpSpPr>
        <p:grpSpPr>
          <a:xfrm>
            <a:off x="2236828" y="3196918"/>
            <a:ext cx="4824536" cy="1080120"/>
            <a:chOff x="2771800" y="4653136"/>
            <a:chExt cx="4824536" cy="1080120"/>
          </a:xfrm>
        </p:grpSpPr>
        <p:sp>
          <p:nvSpPr>
            <p:cNvPr id="6" name="TextBox 5"/>
            <p:cNvSpPr txBox="1"/>
            <p:nvPr/>
          </p:nvSpPr>
          <p:spPr>
            <a:xfrm>
              <a:off x="2771800" y="4725144"/>
              <a:ext cx="4752528" cy="461665"/>
            </a:xfrm>
            <a:prstGeom prst="rect">
              <a:avLst/>
            </a:prstGeom>
            <a:noFill/>
          </p:spPr>
          <p:txBody>
            <a:bodyPr wrap="square" rtlCol="1">
              <a:spAutoFit/>
            </a:bodyPr>
            <a:lstStyle/>
            <a:p>
              <a:pPr algn="r" rtl="1"/>
              <a:r>
                <a:rPr lang="ar-SA" sz="2400" dirty="0" smtClean="0">
                  <a:solidFill>
                    <a:schemeClr val="tx2"/>
                  </a:solidFill>
                  <a:latin typeface="Arial" panose="020B0604020202020204" pitchFamily="34" charset="0"/>
                  <a:cs typeface="Arial" panose="020B0604020202020204" pitchFamily="34" charset="0"/>
                </a:rPr>
                <a:t>متوسط فترة التخزين =	  365</a:t>
              </a:r>
              <a:endParaRPr lang="ar-SA" sz="2400" dirty="0">
                <a:solidFill>
                  <a:schemeClr val="tx2"/>
                </a:solidFill>
                <a:latin typeface="Arial" panose="020B0604020202020204" pitchFamily="34" charset="0"/>
                <a:cs typeface="Arial" panose="020B0604020202020204" pitchFamily="34" charset="0"/>
              </a:endParaRPr>
            </a:p>
          </p:txBody>
        </p:sp>
        <p:sp>
          <p:nvSpPr>
            <p:cNvPr id="7" name="TextBox 6"/>
            <p:cNvSpPr txBox="1"/>
            <p:nvPr/>
          </p:nvSpPr>
          <p:spPr>
            <a:xfrm>
              <a:off x="2915816" y="5186087"/>
              <a:ext cx="2376264"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معدل دوران المخزون</a:t>
              </a:r>
              <a:endParaRPr lang="ar-SA" sz="2400" dirty="0">
                <a:solidFill>
                  <a:schemeClr val="tx2"/>
                </a:solidFill>
                <a:latin typeface="Arial" panose="020B0604020202020204" pitchFamily="34" charset="0"/>
                <a:cs typeface="Arial" panose="020B0604020202020204" pitchFamily="34" charset="0"/>
              </a:endParaRPr>
            </a:p>
          </p:txBody>
        </p:sp>
        <p:cxnSp>
          <p:nvCxnSpPr>
            <p:cNvPr id="8" name="Straight Connector 7"/>
            <p:cNvCxnSpPr/>
            <p:nvPr/>
          </p:nvCxnSpPr>
          <p:spPr>
            <a:xfrm flipH="1">
              <a:off x="2987824" y="5157192"/>
              <a:ext cx="216024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771800" y="4653136"/>
              <a:ext cx="4824536" cy="108012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10" name="TextBox 9"/>
          <p:cNvSpPr txBox="1"/>
          <p:nvPr/>
        </p:nvSpPr>
        <p:spPr>
          <a:xfrm>
            <a:off x="1043490" y="4652477"/>
            <a:ext cx="6984776" cy="1200329"/>
          </a:xfrm>
          <a:prstGeom prst="rect">
            <a:avLst/>
          </a:prstGeom>
          <a:noFill/>
        </p:spPr>
        <p:txBody>
          <a:bodyPr wrap="square" rtlCol="1">
            <a:spAutoFit/>
          </a:bodyPr>
          <a:lstStyle/>
          <a:p>
            <a:pPr lvl="0" algn="r" rtl="1"/>
            <a:r>
              <a:rPr lang="ar-SA" sz="2400" dirty="0" smtClean="0">
                <a:solidFill>
                  <a:schemeClr val="tx2"/>
                </a:solidFill>
                <a:latin typeface="Arial" panose="020B0604020202020204" pitchFamily="34" charset="0"/>
                <a:cs typeface="Arial" panose="020B0604020202020204" pitchFamily="34" charset="0"/>
              </a:rPr>
              <a:t>تساعد هذه النسبة المحلل المالي في الحكم على كفاءة الجهاز التسويقي في تصريف منتجات الشركة والوقوف على مدى تقادم أو بطء المخزون، </a:t>
            </a:r>
            <a:r>
              <a:rPr lang="ar-SA" sz="2400" dirty="0">
                <a:solidFill>
                  <a:schemeClr val="tx2"/>
                </a:solidFill>
                <a:latin typeface="Arial" panose="020B0604020202020204" pitchFamily="34" charset="0"/>
                <a:cs typeface="Arial" panose="020B0604020202020204" pitchFamily="34" charset="0"/>
              </a:rPr>
              <a:t>اذا ما قورنت بشركات اخرى / او متوسطات الصناعة</a:t>
            </a:r>
            <a:r>
              <a:rPr lang="ar-SA" sz="2400" dirty="0" smtClean="0">
                <a:solidFill>
                  <a:schemeClr val="tx2"/>
                </a:solidFill>
                <a:latin typeface="Arial" panose="020B0604020202020204" pitchFamily="34" charset="0"/>
                <a:cs typeface="Arial" panose="020B0604020202020204" pitchFamily="34" charset="0"/>
              </a:rPr>
              <a:t>.</a:t>
            </a:r>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67216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8580" indent="0">
              <a:buNone/>
            </a:pPr>
            <a:r>
              <a:rPr lang="ar-SA" b="1" dirty="0">
                <a:latin typeface="Arial" panose="020B0604020202020204" pitchFamily="34" charset="0"/>
                <a:cs typeface="Arial" panose="020B0604020202020204" pitchFamily="34" charset="0"/>
              </a:rPr>
              <a:t>نفس المثال السابق: </a:t>
            </a:r>
            <a:endParaRPr lang="ar-SA"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متوسط فترة </a:t>
            </a:r>
            <a:r>
              <a:rPr lang="ar-SA" dirty="0" smtClean="0">
                <a:latin typeface="Arial" panose="020B0604020202020204" pitchFamily="34" charset="0"/>
                <a:cs typeface="Arial" panose="020B0604020202020204" pitchFamily="34" charset="0"/>
              </a:rPr>
              <a:t>التخزين= </a:t>
            </a:r>
            <a:r>
              <a:rPr lang="ar-SA" dirty="0">
                <a:latin typeface="Arial" panose="020B0604020202020204" pitchFamily="34" charset="0"/>
                <a:cs typeface="Arial" panose="020B0604020202020204" pitchFamily="34" charset="0"/>
              </a:rPr>
              <a:t>365/ </a:t>
            </a:r>
            <a:r>
              <a:rPr lang="ar-SA" dirty="0" smtClean="0">
                <a:latin typeface="Arial" panose="020B0604020202020204" pitchFamily="34" charset="0"/>
                <a:cs typeface="Arial" panose="020B0604020202020204" pitchFamily="34" charset="0"/>
              </a:rPr>
              <a:t>2.5 دوره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146 </a:t>
            </a:r>
            <a:r>
              <a:rPr lang="ar-SA" dirty="0">
                <a:latin typeface="Arial" panose="020B0604020202020204" pitchFamily="34" charset="0"/>
                <a:cs typeface="Arial" panose="020B0604020202020204" pitchFamily="34" charset="0"/>
              </a:rPr>
              <a:t>يوم</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هذا يعني ان الفترة اللازمة </a:t>
            </a:r>
            <a:r>
              <a:rPr lang="ar-SA" dirty="0" smtClean="0">
                <a:latin typeface="Arial" panose="020B0604020202020204" pitchFamily="34" charset="0"/>
                <a:cs typeface="Arial" panose="020B0604020202020204" pitchFamily="34" charset="0"/>
              </a:rPr>
              <a:t>لبيع المخزون = 146 </a:t>
            </a:r>
            <a:r>
              <a:rPr lang="ar-SA" dirty="0">
                <a:latin typeface="Arial" panose="020B0604020202020204" pitchFamily="34" charset="0"/>
                <a:cs typeface="Arial" panose="020B0604020202020204" pitchFamily="34" charset="0"/>
              </a:rPr>
              <a:t>يوم</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39</a:t>
            </a:fld>
            <a:endParaRPr lang="en-US"/>
          </a:p>
        </p:txBody>
      </p:sp>
    </p:spTree>
    <p:extLst>
      <p:ext uri="{BB962C8B-B14F-4D97-AF65-F5344CB8AC3E}">
        <p14:creationId xmlns:p14="http://schemas.microsoft.com/office/powerpoint/2010/main" val="1209535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u="sng" dirty="0" smtClean="0">
                <a:latin typeface="Arial" panose="020B0604020202020204" pitchFamily="34" charset="0"/>
                <a:cs typeface="Arial" panose="020B0604020202020204" pitchFamily="34" charset="0"/>
              </a:rPr>
              <a:t>2- كيفية </a:t>
            </a:r>
            <a:r>
              <a:rPr lang="ar-SA" sz="3600" b="1" u="sng" dirty="0">
                <a:latin typeface="Arial" panose="020B0604020202020204" pitchFamily="34" charset="0"/>
                <a:cs typeface="Arial" panose="020B0604020202020204" pitchFamily="34" charset="0"/>
              </a:rPr>
              <a:t>استخدام النسب </a:t>
            </a:r>
            <a:r>
              <a:rPr lang="ar-SA" sz="3600" b="1" u="sng" dirty="0" smtClean="0">
                <a:latin typeface="Arial" panose="020B0604020202020204" pitchFamily="34" charset="0"/>
                <a:cs typeface="Arial" panose="020B0604020202020204" pitchFamily="34" charset="0"/>
              </a:rPr>
              <a:t>المالية: </a:t>
            </a:r>
            <a:endParaRPr lang="ar-SA" sz="3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68580" indent="0">
              <a:buNone/>
            </a:pPr>
            <a:r>
              <a:rPr lang="ar-SA" dirty="0">
                <a:latin typeface="Arial" panose="020B0604020202020204" pitchFamily="34" charset="0"/>
                <a:cs typeface="Arial" panose="020B0604020202020204" pitchFamily="34" charset="0"/>
              </a:rPr>
              <a:t>تستخدم في تقييم الوضع المالي لشركة ما من حيث درجة السيولة والربحية والمخاطرة عندما تتم مقارنتها بنسب أخرى تعرف بالمستويات </a:t>
            </a:r>
            <a:r>
              <a:rPr lang="ar-SA" dirty="0" smtClean="0">
                <a:latin typeface="Arial" panose="020B0604020202020204" pitchFamily="34" charset="0"/>
                <a:cs typeface="Arial" panose="020B0604020202020204" pitchFamily="34" charset="0"/>
              </a:rPr>
              <a:t>المعيارية </a:t>
            </a:r>
            <a:r>
              <a:rPr lang="en-US" dirty="0" smtClean="0">
                <a:latin typeface="Times New Roman" panose="02020603050405020304" pitchFamily="18" charset="0"/>
                <a:cs typeface="Times New Roman" panose="02020603050405020304" pitchFamily="18" charset="0"/>
              </a:rPr>
              <a:t>Benchmarking</a:t>
            </a:r>
            <a:r>
              <a:rPr lang="ar-SA" dirty="0" smtClean="0">
                <a:latin typeface="Arial" panose="020B0604020202020204" pitchFamily="34" charset="0"/>
                <a:cs typeface="Arial" panose="020B0604020202020204" pitchFamily="34" charset="0"/>
              </a:rPr>
              <a:t> وهي </a:t>
            </a:r>
            <a:r>
              <a:rPr lang="ar-SA" dirty="0">
                <a:latin typeface="Arial" panose="020B0604020202020204" pitchFamily="34" charset="0"/>
                <a:cs typeface="Arial" panose="020B0604020202020204" pitchFamily="34" charset="0"/>
              </a:rPr>
              <a:t>مستويات للمقارنة تساعد في الحكم على نقاط القوة والضعف بالشركة وبدونها لا يمكن </a:t>
            </a:r>
            <a:r>
              <a:rPr lang="ar-SA" dirty="0" smtClean="0">
                <a:latin typeface="Arial" panose="020B0604020202020204" pitchFamily="34" charset="0"/>
                <a:cs typeface="Arial" panose="020B0604020202020204" pitchFamily="34" charset="0"/>
              </a:rPr>
              <a:t>الحكم.</a:t>
            </a:r>
          </a:p>
          <a:p>
            <a:pPr marL="68580" indent="0">
              <a:buNone/>
            </a:pP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4</a:t>
            </a:fld>
            <a:endParaRPr lang="en-US"/>
          </a:p>
        </p:txBody>
      </p:sp>
    </p:spTree>
    <p:extLst>
      <p:ext uri="{BB962C8B-B14F-4D97-AF65-F5344CB8AC3E}">
        <p14:creationId xmlns:p14="http://schemas.microsoft.com/office/powerpoint/2010/main" val="10859280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77751"/>
          </a:xfrm>
        </p:spPr>
        <p:txBody>
          <a:bodyPr>
            <a:normAutofit/>
          </a:bodyPr>
          <a:lstStyle/>
          <a:p>
            <a:pPr algn="r"/>
            <a:r>
              <a:rPr lang="ar-SA" sz="2400" b="1" u="sng" dirty="0" smtClean="0">
                <a:latin typeface="Arial" panose="020B0604020202020204" pitchFamily="34" charset="0"/>
                <a:cs typeface="Arial" panose="020B0604020202020204" pitchFamily="34" charset="0"/>
              </a:rPr>
              <a:t>5- طول دورة النشاط:</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62912" y="2115416"/>
            <a:ext cx="6777317" cy="889324"/>
          </a:xfrm>
        </p:spPr>
        <p:txBody>
          <a:bodyPr/>
          <a:lstStyle/>
          <a:p>
            <a:pPr marL="68580" indent="0">
              <a:buNone/>
            </a:pPr>
            <a:r>
              <a:rPr lang="ar-SA" dirty="0">
                <a:latin typeface="Arial" panose="020B0604020202020204" pitchFamily="34" charset="0"/>
                <a:cs typeface="Arial" panose="020B0604020202020204" pitchFamily="34" charset="0"/>
              </a:rPr>
              <a:t>يقصد </a:t>
            </a:r>
            <a:r>
              <a:rPr lang="ar-SA" dirty="0" smtClean="0">
                <a:latin typeface="Arial" panose="020B0604020202020204" pitchFamily="34" charset="0"/>
                <a:cs typeface="Arial" panose="020B0604020202020204" pitchFamily="34" charset="0"/>
              </a:rPr>
              <a:t>بدورة النشاط الفترة الازمة بالأيام لبيع المخزون وتحصيل قيمته نقداً للبدء في دورة نشاط جديدة.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40</a:t>
            </a:fld>
            <a:endParaRPr lang="en-US"/>
          </a:p>
        </p:txBody>
      </p:sp>
      <p:grpSp>
        <p:nvGrpSpPr>
          <p:cNvPr id="5" name="Group 4"/>
          <p:cNvGrpSpPr/>
          <p:nvPr/>
        </p:nvGrpSpPr>
        <p:grpSpPr>
          <a:xfrm>
            <a:off x="2236828" y="3212976"/>
            <a:ext cx="4824536" cy="1080120"/>
            <a:chOff x="2771800" y="4653136"/>
            <a:chExt cx="4824536" cy="1080120"/>
          </a:xfrm>
        </p:grpSpPr>
        <p:sp>
          <p:nvSpPr>
            <p:cNvPr id="6" name="TextBox 5"/>
            <p:cNvSpPr txBox="1"/>
            <p:nvPr/>
          </p:nvSpPr>
          <p:spPr>
            <a:xfrm>
              <a:off x="2987824" y="4725144"/>
              <a:ext cx="4536504" cy="830997"/>
            </a:xfrm>
            <a:prstGeom prst="rect">
              <a:avLst/>
            </a:prstGeom>
            <a:noFill/>
          </p:spPr>
          <p:txBody>
            <a:bodyPr wrap="square" rtlCol="1">
              <a:spAutoFit/>
            </a:bodyPr>
            <a:lstStyle/>
            <a:p>
              <a:pPr algn="r" rtl="1"/>
              <a:r>
                <a:rPr lang="ar-SA" sz="2400" dirty="0" smtClean="0">
                  <a:solidFill>
                    <a:srgbClr val="464653"/>
                  </a:solidFill>
                  <a:latin typeface="Arial" panose="020B0604020202020204" pitchFamily="34" charset="0"/>
                  <a:cs typeface="Arial" panose="020B0604020202020204" pitchFamily="34" charset="0"/>
                </a:rPr>
                <a:t>طول دورة النشاط =	</a:t>
              </a:r>
            </a:p>
            <a:p>
              <a:pPr algn="r" rtl="1"/>
              <a:r>
                <a:rPr lang="ar-SA" sz="2400" dirty="0" smtClean="0">
                  <a:solidFill>
                    <a:srgbClr val="464653"/>
                  </a:solidFill>
                  <a:latin typeface="Arial" panose="020B0604020202020204" pitchFamily="34" charset="0"/>
                  <a:cs typeface="Arial" panose="020B0604020202020204" pitchFamily="34" charset="0"/>
                </a:rPr>
                <a:t>طول دورة التخزين + طول دورة التحصيل</a:t>
              </a:r>
              <a:endParaRPr lang="ar-SA" sz="2400" dirty="0">
                <a:solidFill>
                  <a:srgbClr val="464653"/>
                </a:solidFill>
                <a:latin typeface="Arial" panose="020B0604020202020204" pitchFamily="34" charset="0"/>
                <a:cs typeface="Arial" panose="020B0604020202020204" pitchFamily="34" charset="0"/>
              </a:endParaRPr>
            </a:p>
          </p:txBody>
        </p:sp>
        <p:sp>
          <p:nvSpPr>
            <p:cNvPr id="9" name="Rectangle 8"/>
            <p:cNvSpPr/>
            <p:nvPr/>
          </p:nvSpPr>
          <p:spPr>
            <a:xfrm>
              <a:off x="2771800" y="4653136"/>
              <a:ext cx="4824536" cy="108012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grpSp>
      <p:sp>
        <p:nvSpPr>
          <p:cNvPr id="10" name="TextBox 9"/>
          <p:cNvSpPr txBox="1"/>
          <p:nvPr/>
        </p:nvSpPr>
        <p:spPr>
          <a:xfrm>
            <a:off x="707154" y="4501332"/>
            <a:ext cx="7488832" cy="1200329"/>
          </a:xfrm>
          <a:prstGeom prst="rect">
            <a:avLst/>
          </a:prstGeom>
          <a:noFill/>
        </p:spPr>
        <p:txBody>
          <a:bodyPr wrap="square" rtlCol="1">
            <a:spAutoFit/>
          </a:bodyPr>
          <a:lstStyle/>
          <a:p>
            <a:pPr marL="68580" indent="0" algn="r">
              <a:buNone/>
            </a:pPr>
            <a:r>
              <a:rPr lang="ar-SA" sz="2400" dirty="0">
                <a:solidFill>
                  <a:schemeClr val="tx2"/>
                </a:solidFill>
                <a:latin typeface="Arial" panose="020B0604020202020204" pitchFamily="34" charset="0"/>
                <a:cs typeface="Arial" panose="020B0604020202020204" pitchFamily="34" charset="0"/>
              </a:rPr>
              <a:t>بالتطبيق على المثال السابق: </a:t>
            </a:r>
          </a:p>
          <a:p>
            <a:pPr marL="68580" indent="0" algn="r">
              <a:buNone/>
            </a:pPr>
            <a:r>
              <a:rPr lang="ar-SA" sz="2400" dirty="0">
                <a:solidFill>
                  <a:schemeClr val="tx2"/>
                </a:solidFill>
                <a:latin typeface="Arial" panose="020B0604020202020204" pitchFamily="34" charset="0"/>
                <a:cs typeface="Arial" panose="020B0604020202020204" pitchFamily="34" charset="0"/>
              </a:rPr>
              <a:t>طول دورة النشاط بالأيام = </a:t>
            </a:r>
            <a:r>
              <a:rPr lang="ar-SA" sz="2400" dirty="0" smtClean="0">
                <a:solidFill>
                  <a:schemeClr val="tx2"/>
                </a:solidFill>
                <a:latin typeface="Arial" panose="020B0604020202020204" pitchFamily="34" charset="0"/>
                <a:cs typeface="Arial" panose="020B0604020202020204" pitchFamily="34" charset="0"/>
              </a:rPr>
              <a:t>146 </a:t>
            </a:r>
            <a:r>
              <a:rPr lang="ar-SA" sz="2400" dirty="0">
                <a:solidFill>
                  <a:schemeClr val="tx2"/>
                </a:solidFill>
                <a:latin typeface="Arial" panose="020B0604020202020204" pitchFamily="34" charset="0"/>
                <a:cs typeface="Arial" panose="020B0604020202020204" pitchFamily="34" charset="0"/>
              </a:rPr>
              <a:t>+ </a:t>
            </a:r>
            <a:r>
              <a:rPr lang="ar-SA" sz="2400" dirty="0" smtClean="0">
                <a:solidFill>
                  <a:schemeClr val="tx2"/>
                </a:solidFill>
                <a:latin typeface="Arial" panose="020B0604020202020204" pitchFamily="34" charset="0"/>
                <a:cs typeface="Arial" panose="020B0604020202020204" pitchFamily="34" charset="0"/>
              </a:rPr>
              <a:t>121 </a:t>
            </a:r>
            <a:r>
              <a:rPr lang="ar-SA" sz="2400" dirty="0">
                <a:solidFill>
                  <a:schemeClr val="tx2"/>
                </a:solidFill>
                <a:latin typeface="Arial" panose="020B0604020202020204" pitchFamily="34" charset="0"/>
                <a:cs typeface="Arial" panose="020B0604020202020204" pitchFamily="34" charset="0"/>
              </a:rPr>
              <a:t>= </a:t>
            </a:r>
            <a:r>
              <a:rPr lang="ar-SA" sz="2400" dirty="0" smtClean="0">
                <a:solidFill>
                  <a:schemeClr val="tx2"/>
                </a:solidFill>
                <a:latin typeface="Arial" panose="020B0604020202020204" pitchFamily="34" charset="0"/>
                <a:cs typeface="Arial" panose="020B0604020202020204" pitchFamily="34" charset="0"/>
              </a:rPr>
              <a:t>267 </a:t>
            </a:r>
            <a:r>
              <a:rPr lang="ar-SA" sz="2400" dirty="0">
                <a:solidFill>
                  <a:schemeClr val="tx2"/>
                </a:solidFill>
                <a:latin typeface="Arial" panose="020B0604020202020204" pitchFamily="34" charset="0"/>
                <a:cs typeface="Arial" panose="020B0604020202020204" pitchFamily="34" charset="0"/>
              </a:rPr>
              <a:t>يوم</a:t>
            </a:r>
            <a:endParaRPr lang="en-US" sz="2400" dirty="0">
              <a:solidFill>
                <a:schemeClr val="tx2"/>
              </a:solidFill>
              <a:latin typeface="Arial" panose="020B0604020202020204" pitchFamily="34" charset="0"/>
              <a:cs typeface="Arial" panose="020B0604020202020204" pitchFamily="34" charset="0"/>
            </a:endParaRPr>
          </a:p>
          <a:p>
            <a:pPr marL="68580" indent="0" algn="r">
              <a:buNone/>
            </a:pPr>
            <a:r>
              <a:rPr lang="ar-SA" sz="2400" dirty="0">
                <a:solidFill>
                  <a:schemeClr val="tx2"/>
                </a:solidFill>
                <a:latin typeface="Arial" panose="020B0604020202020204" pitchFamily="34" charset="0"/>
                <a:cs typeface="Arial" panose="020B0604020202020204" pitchFamily="34" charset="0"/>
              </a:rPr>
              <a:t>هذا يعني ان الفترة اللازمة لبيع المخزون وتحصيل قيمته نقدا = </a:t>
            </a:r>
            <a:r>
              <a:rPr lang="ar-SA" sz="2400" dirty="0" smtClean="0">
                <a:solidFill>
                  <a:schemeClr val="tx2"/>
                </a:solidFill>
                <a:latin typeface="Arial" panose="020B0604020202020204" pitchFamily="34" charset="0"/>
                <a:cs typeface="Arial" panose="020B0604020202020204" pitchFamily="34" charset="0"/>
              </a:rPr>
              <a:t>267 </a:t>
            </a:r>
            <a:r>
              <a:rPr lang="ar-SA" sz="2400" dirty="0">
                <a:solidFill>
                  <a:schemeClr val="tx2"/>
                </a:solidFill>
                <a:latin typeface="Arial" panose="020B0604020202020204" pitchFamily="34" charset="0"/>
                <a:cs typeface="Arial" panose="020B0604020202020204" pitchFamily="34" charset="0"/>
              </a:rPr>
              <a:t>يوم</a:t>
            </a:r>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68869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18785"/>
          </a:xfrm>
        </p:spPr>
        <p:txBody>
          <a:bodyPr>
            <a:normAutofit/>
          </a:bodyPr>
          <a:lstStyle/>
          <a:p>
            <a:pPr algn="r"/>
            <a:r>
              <a:rPr lang="ar-SA" sz="2400" b="1" u="sng" dirty="0" smtClean="0">
                <a:latin typeface="Arial" panose="020B0604020202020204" pitchFamily="34" charset="0"/>
                <a:cs typeface="Arial" panose="020B0604020202020204" pitchFamily="34" charset="0"/>
              </a:rPr>
              <a:t>6- معدل دوران الأصول الثابتة:</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2204864"/>
            <a:ext cx="6952618" cy="3096344"/>
          </a:xfrm>
        </p:spPr>
        <p:txBody>
          <a:bodyPr>
            <a:normAutofit/>
          </a:bodyPr>
          <a:lstStyle/>
          <a:p>
            <a:pPr marL="68580" indent="0">
              <a:buNone/>
            </a:pPr>
            <a:r>
              <a:rPr lang="ar-SA" sz="2300" dirty="0" smtClean="0">
                <a:latin typeface="Arial" panose="020B0604020202020204" pitchFamily="34" charset="0"/>
                <a:cs typeface="Arial" panose="020B0604020202020204" pitchFamily="34" charset="0"/>
              </a:rPr>
              <a:t>يستخدم معدل دوران الأصول الثابتة ومعدل دوران الأصول لتقديم معلومات عن كفاءة تدوير الأصول.</a:t>
            </a:r>
          </a:p>
          <a:p>
            <a:pPr marL="68580" indent="0">
              <a:buNone/>
            </a:pPr>
            <a:r>
              <a:rPr lang="ar-SA" sz="2300" dirty="0" smtClean="0">
                <a:latin typeface="Arial" panose="020B0604020202020204" pitchFamily="34" charset="0"/>
                <a:cs typeface="Arial" panose="020B0604020202020204" pitchFamily="34" charset="0"/>
              </a:rPr>
              <a:t>ويصور معدل دوران الأصول الثابتة عدد مرات تدوير الأصول الثابتة خلال السنة المالية أو خلال الفترة التي تغطيها المبيعات كما يعطي انطباعا عن مدى بطء العمليات الإنتاجية للشركة.</a:t>
            </a:r>
          </a:p>
        </p:txBody>
      </p:sp>
      <p:sp>
        <p:nvSpPr>
          <p:cNvPr id="4" name="Slide Number Placeholder 3"/>
          <p:cNvSpPr>
            <a:spLocks noGrp="1"/>
          </p:cNvSpPr>
          <p:nvPr>
            <p:ph type="sldNum" sz="quarter" idx="12"/>
          </p:nvPr>
        </p:nvSpPr>
        <p:spPr/>
        <p:txBody>
          <a:bodyPr/>
          <a:lstStyle/>
          <a:p>
            <a:fld id="{8B37D5FE-740C-46F5-801A-FA5477D9711F}" type="slidenum">
              <a:rPr lang="en-US" smtClean="0"/>
              <a:pPr/>
              <a:t>41</a:t>
            </a:fld>
            <a:endParaRPr lang="en-US"/>
          </a:p>
        </p:txBody>
      </p:sp>
    </p:spTree>
    <p:extLst>
      <p:ext uri="{BB962C8B-B14F-4D97-AF65-F5344CB8AC3E}">
        <p14:creationId xmlns:p14="http://schemas.microsoft.com/office/powerpoint/2010/main" val="39219440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556792"/>
            <a:ext cx="7560840" cy="4104456"/>
          </a:xfrm>
        </p:spPr>
        <p:txBody>
          <a:bodyPr>
            <a:normAutofit/>
          </a:bodyPr>
          <a:lstStyle/>
          <a:p>
            <a:pPr marL="68580" indent="0">
              <a:buNone/>
            </a:pPr>
            <a:r>
              <a:rPr lang="ar-SA" sz="2300" b="1" u="sng" dirty="0">
                <a:latin typeface="Arial" panose="020B0604020202020204" pitchFamily="34" charset="0"/>
                <a:cs typeface="Arial" panose="020B0604020202020204" pitchFamily="34" charset="0"/>
              </a:rPr>
              <a:t>ملاحظات:</a:t>
            </a:r>
          </a:p>
          <a:p>
            <a:pPr marL="68580" indent="0">
              <a:buNone/>
            </a:pPr>
            <a:r>
              <a:rPr lang="ar-SA" sz="2300" dirty="0">
                <a:latin typeface="Arial" panose="020B0604020202020204" pitchFamily="34" charset="0"/>
                <a:cs typeface="Arial" panose="020B0604020202020204" pitchFamily="34" charset="0"/>
              </a:rPr>
              <a:t>1- الصناعات كثيفة رأس المال تتصف بقيم عالية للأصول الثابتة مثل صناعة الأسمنت والبتروكيماويات، قد لا تعادل مبيعاتها قيمة الأصول الثابتة وبالتالي فإن معدل دوران الأصول الثابتة أقل من واحد.</a:t>
            </a:r>
          </a:p>
          <a:p>
            <a:pPr marL="68580" indent="0">
              <a:buNone/>
            </a:pPr>
            <a:r>
              <a:rPr lang="ar-SA" sz="2300" dirty="0">
                <a:latin typeface="Arial" panose="020B0604020202020204" pitchFamily="34" charset="0"/>
                <a:cs typeface="Arial" panose="020B0604020202020204" pitchFamily="34" charset="0"/>
              </a:rPr>
              <a:t>2- ان القوائم المالية تعرض الأصول الثابتة بالصافي بعد طرح مجمع </a:t>
            </a:r>
            <a:r>
              <a:rPr lang="ar-SA" sz="2300" dirty="0" smtClean="0">
                <a:latin typeface="Arial" panose="020B0604020202020204" pitchFamily="34" charset="0"/>
                <a:cs typeface="Arial" panose="020B0604020202020204" pitchFamily="34" charset="0"/>
              </a:rPr>
              <a:t>الاستهلاك. </a:t>
            </a:r>
            <a:r>
              <a:rPr lang="ar-SA" sz="2300" dirty="0">
                <a:latin typeface="Arial" panose="020B0604020202020204" pitchFamily="34" charset="0"/>
                <a:cs typeface="Arial" panose="020B0604020202020204" pitchFamily="34" charset="0"/>
              </a:rPr>
              <a:t>فاذا كانت الأصول الثابتة قديمة، فإن مجمع الاستهلاك يكون مرتفع وصافي الأصول منخفض </a:t>
            </a:r>
          </a:p>
          <a:p>
            <a:pPr marL="68580" indent="0">
              <a:buNone/>
            </a:pPr>
            <a:r>
              <a:rPr lang="ar-SA" sz="2300" dirty="0">
                <a:latin typeface="Arial" panose="020B0604020202020204" pitchFamily="34" charset="0"/>
                <a:cs typeface="Arial" panose="020B0604020202020204" pitchFamily="34" charset="0"/>
              </a:rPr>
              <a:t>	لهذا يميل المحللين الماليين الى حساب معدل دوران الأصول الثابتة على أساس اجمالي تكلفة الأصول الثابتة وليس على أساس صافي قيمتها.</a:t>
            </a:r>
          </a:p>
          <a:p>
            <a:pPr marL="68580" indent="0">
              <a:buNone/>
            </a:pPr>
            <a:endParaRPr lang="ar-SA" sz="23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42</a:t>
            </a:fld>
            <a:endParaRPr lang="en-US"/>
          </a:p>
        </p:txBody>
      </p:sp>
      <p:cxnSp>
        <p:nvCxnSpPr>
          <p:cNvPr id="11" name="رابط كسهم مستقيم 10"/>
          <p:cNvCxnSpPr/>
          <p:nvPr/>
        </p:nvCxnSpPr>
        <p:spPr>
          <a:xfrm flipH="1">
            <a:off x="7524328" y="4437112"/>
            <a:ext cx="57606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4668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664" y="4122679"/>
            <a:ext cx="7776864" cy="936104"/>
          </a:xfrm>
        </p:spPr>
        <p:txBody>
          <a:bodyPr>
            <a:normAutofit/>
          </a:bodyPr>
          <a:lstStyle/>
          <a:p>
            <a:pPr marL="68580" indent="0">
              <a:buNone/>
            </a:pPr>
            <a:r>
              <a:rPr lang="ar-SA" sz="2300" dirty="0">
                <a:latin typeface="Arial" panose="020B0604020202020204" pitchFamily="34" charset="0"/>
                <a:cs typeface="Arial" panose="020B0604020202020204" pitchFamily="34" charset="0"/>
              </a:rPr>
              <a:t>متوسط </a:t>
            </a:r>
            <a:r>
              <a:rPr lang="ar-SA" sz="2300" dirty="0" smtClean="0">
                <a:latin typeface="Arial" panose="020B0604020202020204" pitchFamily="34" charset="0"/>
                <a:cs typeface="Arial" panose="020B0604020202020204" pitchFamily="34" charset="0"/>
              </a:rPr>
              <a:t>الأصول الثابتة </a:t>
            </a:r>
            <a:r>
              <a:rPr lang="ar-SA" sz="2300" dirty="0">
                <a:latin typeface="Arial" panose="020B0604020202020204" pitchFamily="34" charset="0"/>
                <a:cs typeface="Arial" panose="020B0604020202020204" pitchFamily="34" charset="0"/>
              </a:rPr>
              <a:t>=</a:t>
            </a:r>
          </a:p>
          <a:p>
            <a:pPr marL="68580" indent="0">
              <a:buNone/>
            </a:pPr>
            <a:r>
              <a:rPr lang="ar-SA" sz="2300" dirty="0">
                <a:latin typeface="Arial" panose="020B0604020202020204" pitchFamily="34" charset="0"/>
                <a:cs typeface="Arial" panose="020B0604020202020204" pitchFamily="34" charset="0"/>
              </a:rPr>
              <a:t> (</a:t>
            </a:r>
            <a:r>
              <a:rPr lang="ar-SA" sz="2300" dirty="0" smtClean="0">
                <a:latin typeface="Arial" panose="020B0604020202020204" pitchFamily="34" charset="0"/>
                <a:cs typeface="Arial" panose="020B0604020202020204" pitchFamily="34" charset="0"/>
              </a:rPr>
              <a:t>رصيد الأصول الثابتة </a:t>
            </a:r>
            <a:r>
              <a:rPr lang="ar-SA" sz="2300" dirty="0">
                <a:latin typeface="Arial" panose="020B0604020202020204" pitchFamily="34" charset="0"/>
                <a:cs typeface="Arial" panose="020B0604020202020204" pitchFamily="34" charset="0"/>
              </a:rPr>
              <a:t>السنة السابقة+ رصيد </a:t>
            </a:r>
            <a:r>
              <a:rPr lang="ar-SA" sz="2300" dirty="0" smtClean="0">
                <a:latin typeface="Arial" panose="020B0604020202020204" pitchFamily="34" charset="0"/>
                <a:cs typeface="Arial" panose="020B0604020202020204" pitchFamily="34" charset="0"/>
              </a:rPr>
              <a:t>الأصول الثابتة </a:t>
            </a:r>
            <a:r>
              <a:rPr lang="ar-SA" sz="2300" dirty="0">
                <a:latin typeface="Arial" panose="020B0604020202020204" pitchFamily="34" charset="0"/>
                <a:cs typeface="Arial" panose="020B0604020202020204" pitchFamily="34" charset="0"/>
              </a:rPr>
              <a:t>السنه الحالية) </a:t>
            </a:r>
            <a:r>
              <a:rPr lang="ar-SA" sz="2300" dirty="0" smtClean="0">
                <a:latin typeface="Arial" panose="020B0604020202020204" pitchFamily="34" charset="0"/>
                <a:cs typeface="Arial" panose="020B0604020202020204" pitchFamily="34" charset="0"/>
              </a:rPr>
              <a:t>/2</a:t>
            </a:r>
          </a:p>
        </p:txBody>
      </p:sp>
      <p:sp>
        <p:nvSpPr>
          <p:cNvPr id="4" name="Slide Number Placeholder 3"/>
          <p:cNvSpPr>
            <a:spLocks noGrp="1"/>
          </p:cNvSpPr>
          <p:nvPr>
            <p:ph type="sldNum" sz="quarter" idx="12"/>
          </p:nvPr>
        </p:nvSpPr>
        <p:spPr/>
        <p:txBody>
          <a:bodyPr/>
          <a:lstStyle/>
          <a:p>
            <a:fld id="{8B37D5FE-740C-46F5-801A-FA5477D9711F}" type="slidenum">
              <a:rPr lang="en-US" smtClean="0"/>
              <a:pPr/>
              <a:t>43</a:t>
            </a:fld>
            <a:endParaRPr lang="en-US"/>
          </a:p>
        </p:txBody>
      </p:sp>
      <p:grpSp>
        <p:nvGrpSpPr>
          <p:cNvPr id="5" name="Group 4"/>
          <p:cNvGrpSpPr/>
          <p:nvPr/>
        </p:nvGrpSpPr>
        <p:grpSpPr>
          <a:xfrm>
            <a:off x="1403648" y="2696978"/>
            <a:ext cx="6336704" cy="1008112"/>
            <a:chOff x="3376125" y="4797152"/>
            <a:chExt cx="4874022" cy="1008112"/>
          </a:xfrm>
        </p:grpSpPr>
        <p:sp>
          <p:nvSpPr>
            <p:cNvPr id="6" name="TextBox 5"/>
            <p:cNvSpPr txBox="1"/>
            <p:nvPr/>
          </p:nvSpPr>
          <p:spPr>
            <a:xfrm>
              <a:off x="3826806" y="4797152"/>
              <a:ext cx="4294575" cy="461665"/>
            </a:xfrm>
            <a:prstGeom prst="rect">
              <a:avLst/>
            </a:prstGeom>
            <a:noFill/>
          </p:spPr>
          <p:txBody>
            <a:bodyPr wrap="square" rtlCol="1">
              <a:spAutoFit/>
            </a:bodyPr>
            <a:lstStyle/>
            <a:p>
              <a:pPr algn="r"/>
              <a:r>
                <a:rPr lang="ar-SA" sz="2400" dirty="0" smtClean="0">
                  <a:solidFill>
                    <a:srgbClr val="464653"/>
                  </a:solidFill>
                  <a:latin typeface="Arial" panose="020B0604020202020204" pitchFamily="34" charset="0"/>
                  <a:cs typeface="Arial" panose="020B0604020202020204" pitchFamily="34" charset="0"/>
                </a:rPr>
                <a:t>معدل دوران الأصول الثابتة  =  صافي المبيعات</a:t>
              </a:r>
              <a:endParaRPr lang="ar-SA" sz="2400" dirty="0">
                <a:solidFill>
                  <a:srgbClr val="464653"/>
                </a:solidFill>
                <a:latin typeface="Arial" panose="020B0604020202020204" pitchFamily="34" charset="0"/>
                <a:cs typeface="Arial" panose="020B0604020202020204" pitchFamily="34" charset="0"/>
              </a:endParaRPr>
            </a:p>
          </p:txBody>
        </p:sp>
        <p:sp>
          <p:nvSpPr>
            <p:cNvPr id="7" name="TextBox 6"/>
            <p:cNvSpPr txBox="1"/>
            <p:nvPr/>
          </p:nvSpPr>
          <p:spPr>
            <a:xfrm>
              <a:off x="3564331" y="5258817"/>
              <a:ext cx="2163521" cy="461665"/>
            </a:xfrm>
            <a:prstGeom prst="rect">
              <a:avLst/>
            </a:prstGeom>
            <a:noFill/>
          </p:spPr>
          <p:txBody>
            <a:bodyPr wrap="square" rtlCol="1">
              <a:spAutoFit/>
            </a:bodyPr>
            <a:lstStyle/>
            <a:p>
              <a:pPr algn="r"/>
              <a:r>
                <a:rPr lang="ar-SA" sz="2400" dirty="0" smtClean="0">
                  <a:solidFill>
                    <a:srgbClr val="464653"/>
                  </a:solidFill>
                  <a:latin typeface="Arial" panose="020B0604020202020204" pitchFamily="34" charset="0"/>
                  <a:cs typeface="Arial" panose="020B0604020202020204" pitchFamily="34" charset="0"/>
                </a:rPr>
                <a:t>متوسط الأصول الثابتة</a:t>
              </a:r>
              <a:endParaRPr lang="ar-SA" sz="2400" dirty="0">
                <a:solidFill>
                  <a:srgbClr val="464653"/>
                </a:solidFill>
                <a:latin typeface="Arial" panose="020B0604020202020204" pitchFamily="34" charset="0"/>
                <a:cs typeface="Arial" panose="020B0604020202020204" pitchFamily="34" charset="0"/>
              </a:endParaRPr>
            </a:p>
          </p:txBody>
        </p:sp>
        <p:cxnSp>
          <p:nvCxnSpPr>
            <p:cNvPr id="8" name="Straight Connector 7"/>
            <p:cNvCxnSpPr/>
            <p:nvPr/>
          </p:nvCxnSpPr>
          <p:spPr>
            <a:xfrm flipH="1">
              <a:off x="3929991" y="5258817"/>
              <a:ext cx="1719305"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76125" y="4797152"/>
              <a:ext cx="4874022" cy="100811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grpSp>
      <p:sp>
        <p:nvSpPr>
          <p:cNvPr id="11" name="Content Placeholder 2"/>
          <p:cNvSpPr txBox="1">
            <a:spLocks/>
          </p:cNvSpPr>
          <p:nvPr/>
        </p:nvSpPr>
        <p:spPr>
          <a:xfrm>
            <a:off x="1610095" y="1683423"/>
            <a:ext cx="6777317" cy="595967"/>
          </a:xfrm>
          <a:prstGeom prst="rect">
            <a:avLst/>
          </a:prstGeom>
        </p:spPr>
        <p:txBody>
          <a:bodyPr vert="horz" lIns="91440" tIns="45720" rIns="91440" bIns="45720" rtlCol="0">
            <a:normAutofit/>
          </a:bodyPr>
          <a:lst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pPr>
            <a:r>
              <a:rPr lang="ar-SA" dirty="0" smtClean="0">
                <a:latin typeface="Arial" panose="020B0604020202020204" pitchFamily="34" charset="0"/>
                <a:cs typeface="Arial" panose="020B0604020202020204" pitchFamily="34" charset="0"/>
              </a:rPr>
              <a:t>يحسب معدل دوران الأصول الثابتة بالشكل التالي:</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96844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4700" y="1196752"/>
            <a:ext cx="7128792" cy="4680520"/>
          </a:xfrm>
        </p:spPr>
        <p:txBody>
          <a:bodyPr>
            <a:normAutofit/>
          </a:bodyPr>
          <a:lstStyle/>
          <a:p>
            <a:pPr marL="68580" indent="0">
              <a:buNone/>
            </a:pPr>
            <a:r>
              <a:rPr lang="ar-SA" b="1" dirty="0" smtClean="0">
                <a:latin typeface="Arial" panose="020B0604020202020204" pitchFamily="34" charset="0"/>
                <a:cs typeface="Arial" panose="020B0604020202020204" pitchFamily="34" charset="0"/>
              </a:rPr>
              <a:t>مثال: </a:t>
            </a:r>
            <a:r>
              <a:rPr lang="ar-SA" dirty="0" smtClean="0">
                <a:latin typeface="Arial" panose="020B0604020202020204" pitchFamily="34" charset="0"/>
                <a:cs typeface="Arial" panose="020B0604020202020204" pitchFamily="34" charset="0"/>
              </a:rPr>
              <a:t>اذا كانت مبيعات الشركة خلال عام 2005 تبلغ 150.000 ريال، ورصيد الأصول الثابتة في نهاية 2004 يبلغ 160.000 ريال، ورصيد الأصول الثابتة في نهاية 2005 يبلغ 140.000 ريال.</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متوسط </a:t>
            </a:r>
            <a:r>
              <a:rPr lang="ar-SA" dirty="0" smtClean="0">
                <a:latin typeface="Arial" panose="020B0604020202020204" pitchFamily="34" charset="0"/>
                <a:cs typeface="Arial" panose="020B0604020202020204" pitchFamily="34" charset="0"/>
              </a:rPr>
              <a:t>الأصول الثابتة =</a:t>
            </a:r>
          </a:p>
          <a:p>
            <a:pPr marL="68580" indent="0">
              <a:buNone/>
            </a:pPr>
            <a:r>
              <a:rPr lang="ar-SA" dirty="0" smtClean="0">
                <a:latin typeface="Arial" panose="020B0604020202020204" pitchFamily="34" charset="0"/>
                <a:cs typeface="Arial" panose="020B0604020202020204" pitchFamily="34" charset="0"/>
              </a:rPr>
              <a:t> (160.000+140.000</a:t>
            </a:r>
            <a:r>
              <a:rPr lang="ar-SA" dirty="0">
                <a:latin typeface="Arial" panose="020B0604020202020204" pitchFamily="34" charset="0"/>
                <a:cs typeface="Arial" panose="020B0604020202020204" pitchFamily="34" charset="0"/>
              </a:rPr>
              <a:t>)/2 = </a:t>
            </a:r>
            <a:r>
              <a:rPr lang="ar-SA" dirty="0" smtClean="0">
                <a:latin typeface="Arial" panose="020B0604020202020204" pitchFamily="34" charset="0"/>
                <a:cs typeface="Arial" panose="020B0604020202020204" pitchFamily="34" charset="0"/>
              </a:rPr>
              <a:t>150.000 </a:t>
            </a:r>
            <a:r>
              <a:rPr lang="ar-SA" dirty="0">
                <a:latin typeface="Arial" panose="020B0604020202020204" pitchFamily="34" charset="0"/>
                <a:cs typeface="Arial" panose="020B0604020202020204" pitchFamily="34" charset="0"/>
              </a:rPr>
              <a:t>ريال</a:t>
            </a:r>
          </a:p>
          <a:p>
            <a:pPr marL="68580" indent="0">
              <a:buNone/>
            </a:pPr>
            <a:r>
              <a:rPr lang="ar-SA" dirty="0">
                <a:latin typeface="Arial" panose="020B0604020202020204" pitchFamily="34" charset="0"/>
                <a:cs typeface="Arial" panose="020B0604020202020204" pitchFamily="34" charset="0"/>
              </a:rPr>
              <a:t>معدل دوران </a:t>
            </a:r>
            <a:r>
              <a:rPr lang="ar-SA" dirty="0" smtClean="0">
                <a:latin typeface="Arial" panose="020B0604020202020204" pitchFamily="34" charset="0"/>
                <a:cs typeface="Arial" panose="020B0604020202020204" pitchFamily="34" charset="0"/>
              </a:rPr>
              <a:t>الأصول الثابتة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150.000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150.000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 مره</a:t>
            </a:r>
          </a:p>
          <a:p>
            <a:pPr marL="68580" indent="0">
              <a:buNone/>
            </a:pP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يعني </a:t>
            </a:r>
            <a:r>
              <a:rPr lang="ar-SA" dirty="0">
                <a:latin typeface="Arial" panose="020B0604020202020204" pitchFamily="34" charset="0"/>
                <a:cs typeface="Arial" panose="020B0604020202020204" pitchFamily="34" charset="0"/>
              </a:rPr>
              <a:t>ان </a:t>
            </a:r>
            <a:r>
              <a:rPr lang="ar-SA" dirty="0" smtClean="0">
                <a:latin typeface="Arial" panose="020B0604020202020204" pitchFamily="34" charset="0"/>
                <a:cs typeface="Arial" panose="020B0604020202020204" pitchFamily="34" charset="0"/>
              </a:rPr>
              <a:t>الشركة تدور أصولها الثابتة مرة واحدة خلال السنة، وتكتمل الفائدة من هذا التحليل اذا قورن هذا المعدل بأداء الشركة في السنوات السابقة او بمعدلات الدوران المماثلة للشركات العاملة في نفس النشاط او بمستويات أداء مقبولة على مستوى الصناعة.</a:t>
            </a:r>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44</a:t>
            </a:fld>
            <a:endParaRPr lang="en-US"/>
          </a:p>
        </p:txBody>
      </p:sp>
    </p:spTree>
    <p:extLst>
      <p:ext uri="{BB962C8B-B14F-4D97-AF65-F5344CB8AC3E}">
        <p14:creationId xmlns:p14="http://schemas.microsoft.com/office/powerpoint/2010/main" val="3180344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18785"/>
          </a:xfrm>
        </p:spPr>
        <p:txBody>
          <a:bodyPr>
            <a:normAutofit/>
          </a:bodyPr>
          <a:lstStyle/>
          <a:p>
            <a:pPr algn="r"/>
            <a:r>
              <a:rPr lang="ar-SA" sz="2400" b="1" u="sng" dirty="0" smtClean="0">
                <a:latin typeface="Arial" panose="020B0604020202020204" pitchFamily="34" charset="0"/>
                <a:cs typeface="Arial" panose="020B0604020202020204" pitchFamily="34" charset="0"/>
              </a:rPr>
              <a:t>7- معدل دوران الأصول:</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2204864"/>
            <a:ext cx="6952618" cy="2376264"/>
          </a:xfrm>
        </p:spPr>
        <p:txBody>
          <a:bodyPr>
            <a:normAutofit/>
          </a:bodyPr>
          <a:lstStyle/>
          <a:p>
            <a:pPr marL="68580" indent="0">
              <a:buNone/>
            </a:pPr>
            <a:r>
              <a:rPr lang="ar-SA" sz="2300" dirty="0" smtClean="0">
                <a:latin typeface="Arial" panose="020B0604020202020204" pitchFamily="34" charset="0"/>
                <a:cs typeface="Arial" panose="020B0604020202020204" pitchFamily="34" charset="0"/>
              </a:rPr>
              <a:t>يعد معدل دوران الأصول من أهم عوامل ربحية المنشأة. ويقيس معدل دوران الأصول عدد مرات تدوير أصول الشركة في النشاط كما يعكس كفاءة الشركة في إدارة الأصول.</a:t>
            </a:r>
          </a:p>
          <a:p>
            <a:pPr marL="68580" indent="0">
              <a:buNone/>
            </a:pPr>
            <a:r>
              <a:rPr lang="ar-SA" sz="2300" dirty="0" smtClean="0">
                <a:latin typeface="Arial" panose="020B0604020202020204" pitchFamily="34" charset="0"/>
                <a:cs typeface="Arial" panose="020B0604020202020204" pitchFamily="34" charset="0"/>
              </a:rPr>
              <a:t>يعاني معدل دوران الأصول من المشكلة المتعلقة بمجمع الاستهلاك، ويفضل حساب معدل دوران الأصول على أساس اجمالي قيمة الأصول دون طرح مجمع الاستهلاك.</a:t>
            </a:r>
          </a:p>
        </p:txBody>
      </p:sp>
      <p:sp>
        <p:nvSpPr>
          <p:cNvPr id="4" name="Slide Number Placeholder 3"/>
          <p:cNvSpPr>
            <a:spLocks noGrp="1"/>
          </p:cNvSpPr>
          <p:nvPr>
            <p:ph type="sldNum" sz="quarter" idx="12"/>
          </p:nvPr>
        </p:nvSpPr>
        <p:spPr/>
        <p:txBody>
          <a:bodyPr/>
          <a:lstStyle/>
          <a:p>
            <a:fld id="{8B37D5FE-740C-46F5-801A-FA5477D9711F}" type="slidenum">
              <a:rPr lang="en-US" smtClean="0"/>
              <a:pPr/>
              <a:t>45</a:t>
            </a:fld>
            <a:endParaRPr lang="en-US"/>
          </a:p>
        </p:txBody>
      </p:sp>
      <p:grpSp>
        <p:nvGrpSpPr>
          <p:cNvPr id="5" name="Group 4"/>
          <p:cNvGrpSpPr/>
          <p:nvPr/>
        </p:nvGrpSpPr>
        <p:grpSpPr>
          <a:xfrm>
            <a:off x="1971702" y="4725144"/>
            <a:ext cx="5240446" cy="1008112"/>
            <a:chOff x="3376125" y="4797152"/>
            <a:chExt cx="4874022" cy="1008112"/>
          </a:xfrm>
        </p:grpSpPr>
        <p:sp>
          <p:nvSpPr>
            <p:cNvPr id="6" name="TextBox 5"/>
            <p:cNvSpPr txBox="1"/>
            <p:nvPr/>
          </p:nvSpPr>
          <p:spPr>
            <a:xfrm>
              <a:off x="3665848" y="4797152"/>
              <a:ext cx="4294575" cy="461665"/>
            </a:xfrm>
            <a:prstGeom prst="rect">
              <a:avLst/>
            </a:prstGeom>
            <a:noFill/>
          </p:spPr>
          <p:txBody>
            <a:bodyPr wrap="square" rtlCol="1">
              <a:spAutoFit/>
            </a:bodyPr>
            <a:lstStyle/>
            <a:p>
              <a:pPr algn="r"/>
              <a:r>
                <a:rPr lang="ar-SA" sz="2400" dirty="0" smtClean="0">
                  <a:solidFill>
                    <a:srgbClr val="464653"/>
                  </a:solidFill>
                  <a:latin typeface="Arial" panose="020B0604020202020204" pitchFamily="34" charset="0"/>
                  <a:cs typeface="Arial" panose="020B0604020202020204" pitchFamily="34" charset="0"/>
                </a:rPr>
                <a:t>معدل دوران الأصول =  صافي المبيعات</a:t>
              </a:r>
              <a:endParaRPr lang="ar-SA" sz="2400" dirty="0">
                <a:solidFill>
                  <a:srgbClr val="464653"/>
                </a:solidFill>
                <a:latin typeface="Arial" panose="020B0604020202020204" pitchFamily="34" charset="0"/>
                <a:cs typeface="Arial" panose="020B0604020202020204" pitchFamily="34" charset="0"/>
              </a:endParaRPr>
            </a:p>
          </p:txBody>
        </p:sp>
        <p:sp>
          <p:nvSpPr>
            <p:cNvPr id="7" name="TextBox 6"/>
            <p:cNvSpPr txBox="1"/>
            <p:nvPr/>
          </p:nvSpPr>
          <p:spPr>
            <a:xfrm>
              <a:off x="3792223" y="5258817"/>
              <a:ext cx="1846441" cy="461665"/>
            </a:xfrm>
            <a:prstGeom prst="rect">
              <a:avLst/>
            </a:prstGeom>
            <a:noFill/>
          </p:spPr>
          <p:txBody>
            <a:bodyPr wrap="square" rtlCol="1">
              <a:spAutoFit/>
            </a:bodyPr>
            <a:lstStyle/>
            <a:p>
              <a:pPr algn="r"/>
              <a:r>
                <a:rPr lang="ar-SA" sz="2400" dirty="0" smtClean="0">
                  <a:solidFill>
                    <a:srgbClr val="464653"/>
                  </a:solidFill>
                  <a:latin typeface="Arial" panose="020B0604020202020204" pitchFamily="34" charset="0"/>
                  <a:cs typeface="Arial" panose="020B0604020202020204" pitchFamily="34" charset="0"/>
                </a:rPr>
                <a:t>متوسط الأصول</a:t>
              </a:r>
              <a:endParaRPr lang="ar-SA" sz="2400" dirty="0">
                <a:solidFill>
                  <a:srgbClr val="464653"/>
                </a:solidFill>
                <a:latin typeface="Arial" panose="020B0604020202020204" pitchFamily="34" charset="0"/>
                <a:cs typeface="Arial" panose="020B0604020202020204" pitchFamily="34" charset="0"/>
              </a:endParaRPr>
            </a:p>
          </p:txBody>
        </p:sp>
        <p:cxnSp>
          <p:nvCxnSpPr>
            <p:cNvPr id="8" name="Straight Connector 7"/>
            <p:cNvCxnSpPr/>
            <p:nvPr/>
          </p:nvCxnSpPr>
          <p:spPr>
            <a:xfrm flipH="1">
              <a:off x="3919359" y="5258817"/>
              <a:ext cx="1719305"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76125" y="4797152"/>
              <a:ext cx="4874022" cy="100811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grpSp>
    </p:spTree>
    <p:extLst>
      <p:ext uri="{BB962C8B-B14F-4D97-AF65-F5344CB8AC3E}">
        <p14:creationId xmlns:p14="http://schemas.microsoft.com/office/powerpoint/2010/main" val="16546442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4700" y="1196752"/>
            <a:ext cx="7128792" cy="4680520"/>
          </a:xfrm>
        </p:spPr>
        <p:txBody>
          <a:bodyPr>
            <a:normAutofit/>
          </a:bodyPr>
          <a:lstStyle/>
          <a:p>
            <a:pPr marL="68580" indent="0">
              <a:buNone/>
            </a:pPr>
            <a:r>
              <a:rPr lang="ar-SA" b="1" dirty="0" smtClean="0">
                <a:latin typeface="Arial" panose="020B0604020202020204" pitchFamily="34" charset="0"/>
                <a:cs typeface="Arial" panose="020B0604020202020204" pitchFamily="34" charset="0"/>
              </a:rPr>
              <a:t>مثال: </a:t>
            </a:r>
            <a:r>
              <a:rPr lang="ar-SA" dirty="0" smtClean="0">
                <a:latin typeface="Arial" panose="020B0604020202020204" pitchFamily="34" charset="0"/>
                <a:cs typeface="Arial" panose="020B0604020202020204" pitchFamily="34" charset="0"/>
              </a:rPr>
              <a:t>اذا كانت مبيعات الشركة خلال عام 2005 تبلغ 150.000 ريال، ورصيد الأصول في نهاية 2004 يبلغ 270.000 ريال، ورصيد الأصول في نهاية 2005 يبلغ 330.000 ريال.</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متوسط </a:t>
            </a:r>
            <a:r>
              <a:rPr lang="ar-SA" dirty="0" smtClean="0">
                <a:latin typeface="Arial" panose="020B0604020202020204" pitchFamily="34" charset="0"/>
                <a:cs typeface="Arial" panose="020B0604020202020204" pitchFamily="34" charset="0"/>
              </a:rPr>
              <a:t>الأصول =</a:t>
            </a:r>
          </a:p>
          <a:p>
            <a:pPr marL="68580" indent="0">
              <a:buNone/>
            </a:pPr>
            <a:r>
              <a:rPr lang="ar-SA" dirty="0" smtClean="0">
                <a:latin typeface="Arial" panose="020B0604020202020204" pitchFamily="34" charset="0"/>
                <a:cs typeface="Arial" panose="020B0604020202020204" pitchFamily="34" charset="0"/>
              </a:rPr>
              <a:t> (270.000+330.000</a:t>
            </a:r>
            <a:r>
              <a:rPr lang="ar-SA" dirty="0">
                <a:latin typeface="Arial" panose="020B0604020202020204" pitchFamily="34" charset="0"/>
                <a:cs typeface="Arial" panose="020B0604020202020204" pitchFamily="34" charset="0"/>
              </a:rPr>
              <a:t>)/2 = </a:t>
            </a:r>
            <a:r>
              <a:rPr lang="ar-SA" dirty="0" smtClean="0">
                <a:latin typeface="Arial" panose="020B0604020202020204" pitchFamily="34" charset="0"/>
                <a:cs typeface="Arial" panose="020B0604020202020204" pitchFamily="34" charset="0"/>
              </a:rPr>
              <a:t>300.000 </a:t>
            </a:r>
            <a:r>
              <a:rPr lang="ar-SA" dirty="0">
                <a:latin typeface="Arial" panose="020B0604020202020204" pitchFamily="34" charset="0"/>
                <a:cs typeface="Arial" panose="020B0604020202020204" pitchFamily="34" charset="0"/>
              </a:rPr>
              <a:t>ريال</a:t>
            </a:r>
          </a:p>
          <a:p>
            <a:pPr marL="68580" indent="0">
              <a:buNone/>
            </a:pPr>
            <a:r>
              <a:rPr lang="ar-SA" dirty="0">
                <a:latin typeface="Arial" panose="020B0604020202020204" pitchFamily="34" charset="0"/>
                <a:cs typeface="Arial" panose="020B0604020202020204" pitchFamily="34" charset="0"/>
              </a:rPr>
              <a:t>معدل دوران </a:t>
            </a:r>
            <a:r>
              <a:rPr lang="ar-SA" dirty="0" smtClean="0">
                <a:latin typeface="Arial" panose="020B0604020202020204" pitchFamily="34" charset="0"/>
                <a:cs typeface="Arial" panose="020B0604020202020204" pitchFamily="34" charset="0"/>
              </a:rPr>
              <a:t>الأصول = 150.000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300.000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0.5 مره</a:t>
            </a:r>
          </a:p>
          <a:p>
            <a:pPr marL="68580" indent="0">
              <a:buNone/>
            </a:pP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يعني </a:t>
            </a:r>
            <a:r>
              <a:rPr lang="ar-SA" dirty="0">
                <a:latin typeface="Arial" panose="020B0604020202020204" pitchFamily="34" charset="0"/>
                <a:cs typeface="Arial" panose="020B0604020202020204" pitchFamily="34" charset="0"/>
              </a:rPr>
              <a:t>ان </a:t>
            </a:r>
            <a:r>
              <a:rPr lang="ar-SA" dirty="0" smtClean="0">
                <a:latin typeface="Arial" panose="020B0604020202020204" pitchFamily="34" charset="0"/>
                <a:cs typeface="Arial" panose="020B0604020202020204" pitchFamily="34" charset="0"/>
              </a:rPr>
              <a:t>الشركة تدور أصولها نصف مرة واحدة خلال السنة، وتكتمل الفائدة من هذا التحليل اذا قورن هذا المعدل بأداء الشركة في السنوات السابقة او بمعدلات الدوران المماثلة للشركات العاملة في نفس النشاط او بمستويات أداء مقبولة على مستوى الصناعة.</a:t>
            </a:r>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46</a:t>
            </a:fld>
            <a:endParaRPr lang="en-US"/>
          </a:p>
        </p:txBody>
      </p:sp>
    </p:spTree>
    <p:extLst>
      <p:ext uri="{BB962C8B-B14F-4D97-AF65-F5344CB8AC3E}">
        <p14:creationId xmlns:p14="http://schemas.microsoft.com/office/powerpoint/2010/main" val="33867652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96752"/>
            <a:ext cx="7024744" cy="745152"/>
          </a:xfrm>
        </p:spPr>
        <p:txBody>
          <a:bodyPr>
            <a:normAutofit/>
          </a:bodyPr>
          <a:lstStyle/>
          <a:p>
            <a:pPr algn="r"/>
            <a:r>
              <a:rPr lang="ar-SA" sz="2800" b="1" u="sng" dirty="0" smtClean="0">
                <a:latin typeface="Arial" panose="020B0604020202020204" pitchFamily="34" charset="0"/>
                <a:cs typeface="Arial" panose="020B0604020202020204" pitchFamily="34" charset="0"/>
              </a:rPr>
              <a:t>3) نسب المخاطرة:</a:t>
            </a:r>
            <a:endParaRPr lang="ar-SA" sz="28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27538" y="2060848"/>
            <a:ext cx="7316869" cy="3600400"/>
          </a:xfrm>
        </p:spPr>
        <p:txBody>
          <a:bodyPr>
            <a:noAutofit/>
          </a:bodyPr>
          <a:lstStyle/>
          <a:p>
            <a:pPr marL="68580" indent="0">
              <a:buNone/>
            </a:pPr>
            <a:r>
              <a:rPr lang="ar-SA" sz="2300" dirty="0" smtClean="0">
                <a:latin typeface="Arial" panose="020B0604020202020204" pitchFamily="34" charset="0"/>
                <a:cs typeface="Arial" panose="020B0604020202020204" pitchFamily="34" charset="0"/>
              </a:rPr>
              <a:t>تقيس درجة المخاطرة التي تتعرض لها عمليات الشركة التشغيلية والمالية.</a:t>
            </a:r>
          </a:p>
          <a:p>
            <a:pPr marL="68580" indent="0">
              <a:buNone/>
            </a:pPr>
            <a:r>
              <a:rPr lang="ar-SA" sz="2300" dirty="0" smtClean="0">
                <a:latin typeface="Arial" panose="020B0604020202020204" pitchFamily="34" charset="0"/>
                <a:cs typeface="Arial" panose="020B0604020202020204" pitchFamily="34" charset="0"/>
              </a:rPr>
              <a:t>يهدف تحليل مخاطر الشركة الى بيان درجة عدم التأكد المرتبطة بتدفق الدخل لمقدمي رأس المال (حملة الاسهم والسندات).</a:t>
            </a:r>
          </a:p>
          <a:p>
            <a:pPr marL="68580" indent="0">
              <a:buNone/>
            </a:pPr>
            <a:r>
              <a:rPr lang="ar-SA" sz="2300" dirty="0" smtClean="0">
                <a:latin typeface="Arial" panose="020B0604020202020204" pitchFamily="34" charset="0"/>
                <a:cs typeface="Arial" panose="020B0604020202020204" pitchFamily="34" charset="0"/>
              </a:rPr>
              <a:t>اية زيادة في المخاطر المرتبطة بأي مجموعة من مقدمي رأس المال يعني ارتفاع تكلفة الأموال بالنسبة لهذه المجموعة.</a:t>
            </a:r>
          </a:p>
          <a:p>
            <a:pPr marL="68580" indent="0">
              <a:buNone/>
            </a:pPr>
            <a:r>
              <a:rPr lang="ar-SA" sz="2300" dirty="0" smtClean="0">
                <a:latin typeface="Arial" panose="020B0604020202020204" pitchFamily="34" charset="0"/>
                <a:cs typeface="Arial" panose="020B0604020202020204" pitchFamily="34" charset="0"/>
              </a:rPr>
              <a:t>اعتاد المحللون حساب درجة المخاطر باستخدام نموذج السوق للأسعار والعوائد (بيتا)، إلا أن عدم توفر بيانات منتظمة عن الأسعار أو العوائد قد لا يساعد في تحليل مخاطر الشركة. لذلك لجأ المحللون الماليون الى استخدام القوائم المالية لحساب نسب بديلة للمخاطر من الأرقام المحاسبية المنشورة.</a:t>
            </a:r>
          </a:p>
          <a:p>
            <a:pPr marL="6858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47</a:t>
            </a:fld>
            <a:endParaRPr lang="en-US"/>
          </a:p>
        </p:txBody>
      </p:sp>
    </p:spTree>
    <p:extLst>
      <p:ext uri="{BB962C8B-B14F-4D97-AF65-F5344CB8AC3E}">
        <p14:creationId xmlns:p14="http://schemas.microsoft.com/office/powerpoint/2010/main" val="226836060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2060848"/>
            <a:ext cx="7560840" cy="3600400"/>
          </a:xfrm>
        </p:spPr>
        <p:txBody>
          <a:bodyPr>
            <a:noAutofit/>
          </a:bodyPr>
          <a:lstStyle/>
          <a:p>
            <a:pPr marL="68580" indent="0">
              <a:lnSpc>
                <a:spcPct val="200000"/>
              </a:lnSpc>
              <a:buNone/>
            </a:pPr>
            <a:r>
              <a:rPr lang="ar-SA" dirty="0" smtClean="0">
                <a:latin typeface="Arial" panose="020B0604020202020204" pitchFamily="34" charset="0"/>
                <a:cs typeface="Arial" panose="020B0604020202020204" pitchFamily="34" charset="0"/>
              </a:rPr>
              <a:t>من الأرقام المحاسبية المنشورة لشركة ما يمكن حساب نوعين من المخاطر:</a:t>
            </a:r>
          </a:p>
          <a:p>
            <a:pPr lvl="2">
              <a:buFont typeface="Wingdings" panose="05000000000000000000" pitchFamily="2" charset="2"/>
              <a:buChar char="§"/>
            </a:pPr>
            <a:r>
              <a:rPr lang="ar-SA" sz="2400" dirty="0" smtClean="0">
                <a:latin typeface="Arial" panose="020B0604020202020204" pitchFamily="34" charset="0"/>
                <a:cs typeface="Arial" panose="020B0604020202020204" pitchFamily="34" charset="0"/>
              </a:rPr>
              <a:t>مخاطر الأعمال.</a:t>
            </a:r>
          </a:p>
          <a:p>
            <a:pPr lvl="2">
              <a:buFont typeface="Wingdings" panose="05000000000000000000" pitchFamily="2" charset="2"/>
              <a:buChar char="§"/>
            </a:pPr>
            <a:r>
              <a:rPr lang="ar-SA" sz="2400" dirty="0" smtClean="0">
                <a:latin typeface="Arial" panose="020B0604020202020204" pitchFamily="34" charset="0"/>
                <a:cs typeface="Arial" panose="020B0604020202020204" pitchFamily="34" charset="0"/>
              </a:rPr>
              <a:t>المخاطر المالية.</a:t>
            </a:r>
          </a:p>
          <a:p>
            <a:pPr marL="6858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48</a:t>
            </a:fld>
            <a:endParaRPr lang="en-US"/>
          </a:p>
        </p:txBody>
      </p:sp>
    </p:spTree>
    <p:extLst>
      <p:ext uri="{BB962C8B-B14F-4D97-AF65-F5344CB8AC3E}">
        <p14:creationId xmlns:p14="http://schemas.microsoft.com/office/powerpoint/2010/main" val="14234778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5"/>
            <a:ext cx="7024744" cy="601136"/>
          </a:xfrm>
        </p:spPr>
        <p:txBody>
          <a:bodyPr>
            <a:normAutofit/>
          </a:bodyPr>
          <a:lstStyle/>
          <a:p>
            <a:pPr algn="r"/>
            <a:r>
              <a:rPr lang="ar-SA" sz="2400" b="1" u="sng" dirty="0" smtClean="0">
                <a:latin typeface="Arial" panose="020B0604020202020204" pitchFamily="34" charset="0"/>
                <a:cs typeface="Arial" panose="020B0604020202020204" pitchFamily="34" charset="0"/>
              </a:rPr>
              <a:t>1- مخاطر الأعمال:</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42955" y="1772816"/>
            <a:ext cx="7225813" cy="4176464"/>
          </a:xfrm>
        </p:spPr>
        <p:txBody>
          <a:bodyPr>
            <a:normAutofit/>
          </a:bodyPr>
          <a:lstStyle/>
          <a:p>
            <a:pPr marL="68580" indent="0">
              <a:buNone/>
            </a:pPr>
            <a:r>
              <a:rPr lang="ar-SA" sz="2300" dirty="0" smtClean="0">
                <a:latin typeface="Arial" panose="020B0604020202020204" pitchFamily="34" charset="0"/>
                <a:cs typeface="Arial" panose="020B0604020202020204" pitchFamily="34" charset="0"/>
              </a:rPr>
              <a:t>مخاطر الأعمال تقيس درجة عدم التأكد المحيطة </a:t>
            </a:r>
            <a:r>
              <a:rPr lang="ar-SA" sz="2300" u="sng" dirty="0" smtClean="0">
                <a:latin typeface="Arial" panose="020B0604020202020204" pitchFamily="34" charset="0"/>
                <a:cs typeface="Arial" panose="020B0604020202020204" pitchFamily="34" charset="0"/>
              </a:rPr>
              <a:t>بمقدار الربح</a:t>
            </a:r>
            <a:r>
              <a:rPr lang="ar-SA" sz="2300" dirty="0" smtClean="0">
                <a:latin typeface="Arial" panose="020B0604020202020204" pitchFamily="34" charset="0"/>
                <a:cs typeface="Arial" panose="020B0604020202020204" pitchFamily="34" charset="0"/>
              </a:rPr>
              <a:t> الذي يمكن أن تحققه المنشأة، ويرجع عدم التأكد إلى عاملين رئيسيين:</a:t>
            </a:r>
          </a:p>
          <a:p>
            <a:pPr marL="68580" indent="0">
              <a:buNone/>
            </a:pPr>
            <a:r>
              <a:rPr lang="ar-SA" sz="2300" dirty="0" smtClean="0">
                <a:latin typeface="Arial" panose="020B0604020202020204" pitchFamily="34" charset="0"/>
                <a:cs typeface="Arial" panose="020B0604020202020204" pitchFamily="34" charset="0"/>
              </a:rPr>
              <a:t>أ- درجة التقلب في المبيعات.. التي يمكن ارجاعها الى تقلبات الطلب على منتجات الشركة. ففي بعض الصناعات مثل الملابس والاجهزة الكهربائية وفي بعض الخدمات مثل المرتبطة بقطاع السياحة يمكن ان يتعرض الطلب للتقلب نتيجة تغير أسواق المستهلكين او دخول منتجات جديدة.</a:t>
            </a:r>
          </a:p>
          <a:p>
            <a:pPr marL="68580" indent="0">
              <a:buNone/>
            </a:pPr>
            <a:r>
              <a:rPr lang="ar-SA" sz="2300" dirty="0" smtClean="0">
                <a:latin typeface="Arial" panose="020B0604020202020204" pitchFamily="34" charset="0"/>
                <a:cs typeface="Arial" panose="020B0604020202020204" pitchFamily="34" charset="0"/>
              </a:rPr>
              <a:t>ب- مستوى التكاليف الثابتة بالمنشأة.. كلما زادت نسبة التكاليف الثابتة الى مجموع تكاليف المنشأة انخفضت درجة المرونة التي تتمتع بها الشركة لتخفيض التكاليف الكلية مع انخفاض المبيعات نتيجة لتقلب الطلب على منتجات الشركة.</a:t>
            </a:r>
          </a:p>
          <a:p>
            <a:pPr marL="68580" indent="0">
              <a:buNone/>
            </a:pPr>
            <a:r>
              <a:rPr lang="ar-SA" sz="2300" dirty="0" smtClean="0">
                <a:latin typeface="Arial" panose="020B0604020202020204" pitchFamily="34" charset="0"/>
                <a:cs typeface="Arial" panose="020B0604020202020204" pitchFamily="34" charset="0"/>
              </a:rPr>
              <a:t>هناك طريقتين لحساب مخاطر الأعمال من القوائم المالية للشركة:</a:t>
            </a:r>
          </a:p>
        </p:txBody>
      </p:sp>
      <p:sp>
        <p:nvSpPr>
          <p:cNvPr id="4" name="Slide Number Placeholder 3"/>
          <p:cNvSpPr>
            <a:spLocks noGrp="1"/>
          </p:cNvSpPr>
          <p:nvPr>
            <p:ph type="sldNum" sz="quarter" idx="12"/>
          </p:nvPr>
        </p:nvSpPr>
        <p:spPr/>
        <p:txBody>
          <a:bodyPr/>
          <a:lstStyle/>
          <a:p>
            <a:fld id="{8B37D5FE-740C-46F5-801A-FA5477D9711F}" type="slidenum">
              <a:rPr lang="en-US" smtClean="0"/>
              <a:pPr/>
              <a:t>49</a:t>
            </a:fld>
            <a:endParaRPr lang="en-US"/>
          </a:p>
        </p:txBody>
      </p:sp>
    </p:spTree>
    <p:extLst>
      <p:ext uri="{BB962C8B-B14F-4D97-AF65-F5344CB8AC3E}">
        <p14:creationId xmlns:p14="http://schemas.microsoft.com/office/powerpoint/2010/main" val="3270737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u="sng" dirty="0">
                <a:latin typeface="Arial" panose="020B0604020202020204" pitchFamily="34" charset="0"/>
                <a:cs typeface="Arial" panose="020B0604020202020204" pitchFamily="34" charset="0"/>
              </a:rPr>
              <a:t>الاتجاهات التي تُستخدم للحكم على النسب المالية: </a:t>
            </a:r>
            <a:endParaRPr lang="ar-SA" sz="2800" u="sng" dirty="0"/>
          </a:p>
        </p:txBody>
      </p:sp>
      <p:sp>
        <p:nvSpPr>
          <p:cNvPr id="3" name="Content Placeholder 2"/>
          <p:cNvSpPr>
            <a:spLocks noGrp="1"/>
          </p:cNvSpPr>
          <p:nvPr>
            <p:ph idx="1"/>
          </p:nvPr>
        </p:nvSpPr>
        <p:spPr>
          <a:xfrm>
            <a:off x="1043492" y="2323652"/>
            <a:ext cx="6984892" cy="3508977"/>
          </a:xfrm>
        </p:spPr>
        <p:txBody>
          <a:bodyPr>
            <a:normAutofit/>
          </a:bodyPr>
          <a:lstStyle/>
          <a:p>
            <a:pPr marL="68580" lvl="0" indent="0">
              <a:buNone/>
            </a:pPr>
            <a:r>
              <a:rPr lang="ar-SA" b="1" dirty="0" smtClean="0">
                <a:solidFill>
                  <a:schemeClr val="accent1"/>
                </a:solidFill>
                <a:latin typeface="Arial" panose="020B0604020202020204" pitchFamily="34" charset="0"/>
                <a:cs typeface="Arial" panose="020B0604020202020204" pitchFamily="34" charset="0"/>
              </a:rPr>
              <a:t>1- تحليل </a:t>
            </a:r>
            <a:r>
              <a:rPr lang="ar-SA" b="1" dirty="0">
                <a:solidFill>
                  <a:schemeClr val="accent1"/>
                </a:solidFill>
                <a:latin typeface="Arial" panose="020B0604020202020204" pitchFamily="34" charset="0"/>
                <a:cs typeface="Arial" panose="020B0604020202020204" pitchFamily="34" charset="0"/>
              </a:rPr>
              <a:t>الاتجاه (التحليل الأفقي</a:t>
            </a:r>
            <a:r>
              <a:rPr lang="ar-SA" b="1" dirty="0" smtClean="0">
                <a:solidFill>
                  <a:schemeClr val="accent1"/>
                </a:solidFill>
                <a:latin typeface="Arial" panose="020B0604020202020204" pitchFamily="34" charset="0"/>
                <a:cs typeface="Arial" panose="020B0604020202020204" pitchFamily="34" charset="0"/>
              </a:rPr>
              <a:t>):</a:t>
            </a:r>
            <a:endParaRPr lang="en-US" dirty="0">
              <a:solidFill>
                <a:schemeClr val="accent1"/>
              </a:solidFill>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مقارنة النسب المالية لعدد من الفترات يستطيع المحلل المالي التعرف على التغيرات والتقلبات التي تطرأ على هذه النسبة خلال سلسلة زمنية.</a:t>
            </a:r>
            <a:endParaRPr lang="en-US" dirty="0">
              <a:latin typeface="Arial" panose="020B0604020202020204" pitchFamily="34" charset="0"/>
              <a:cs typeface="Arial" panose="020B0604020202020204" pitchFamily="34" charset="0"/>
            </a:endParaRPr>
          </a:p>
          <a:p>
            <a:pPr marL="68580" lvl="0" indent="0">
              <a:buNone/>
            </a:pPr>
            <a:r>
              <a:rPr lang="ar-SA" b="1" dirty="0" smtClean="0">
                <a:solidFill>
                  <a:schemeClr val="accent1"/>
                </a:solidFill>
                <a:latin typeface="Arial" panose="020B0604020202020204" pitchFamily="34" charset="0"/>
                <a:cs typeface="Arial" panose="020B0604020202020204" pitchFamily="34" charset="0"/>
              </a:rPr>
              <a:t>2- التحليل الرأسي:</a:t>
            </a:r>
            <a:endParaRPr lang="en-US" dirty="0">
              <a:solidFill>
                <a:schemeClr val="accent1"/>
              </a:solidFill>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النسب المالية التي تمثل العلاقة بين قيمة </a:t>
            </a:r>
            <a:r>
              <a:rPr lang="ar-SA" dirty="0" smtClean="0">
                <a:latin typeface="Arial" panose="020B0604020202020204" pitchFamily="34" charset="0"/>
                <a:cs typeface="Arial" panose="020B0604020202020204" pitchFamily="34" charset="0"/>
              </a:rPr>
              <a:t>بندين </a:t>
            </a:r>
            <a:r>
              <a:rPr lang="ar-SA" dirty="0">
                <a:latin typeface="Arial" panose="020B0604020202020204" pitchFamily="34" charset="0"/>
                <a:cs typeface="Arial" panose="020B0604020202020204" pitchFamily="34" charset="0"/>
              </a:rPr>
              <a:t>من او اكثر من بنود القائمة المالية في الخطة زمنية معينة في نفس الفترة المحاسبية مثل نسبة المخزون الى اجمالي الأصول</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5</a:t>
            </a:fld>
            <a:endParaRPr lang="en-US"/>
          </a:p>
        </p:txBody>
      </p:sp>
    </p:spTree>
    <p:extLst>
      <p:ext uri="{BB962C8B-B14F-4D97-AF65-F5344CB8AC3E}">
        <p14:creationId xmlns:p14="http://schemas.microsoft.com/office/powerpoint/2010/main" val="35664241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2786" y="1518537"/>
            <a:ext cx="6952618" cy="1380566"/>
          </a:xfrm>
        </p:spPr>
        <p:txBody>
          <a:bodyPr>
            <a:normAutofit/>
          </a:bodyPr>
          <a:lstStyle/>
          <a:p>
            <a:pPr marL="68580" indent="0">
              <a:buNone/>
            </a:pPr>
            <a:r>
              <a:rPr lang="ar-SA" sz="2300" b="1" dirty="0" smtClean="0">
                <a:latin typeface="Arial" panose="020B0604020202020204" pitchFamily="34" charset="0"/>
                <a:cs typeface="Arial" panose="020B0604020202020204" pitchFamily="34" charset="0"/>
              </a:rPr>
              <a:t>الطريقة الأولى: </a:t>
            </a:r>
            <a:r>
              <a:rPr lang="ar-SA" sz="2300" dirty="0" smtClean="0">
                <a:latin typeface="Arial" panose="020B0604020202020204" pitchFamily="34" charset="0"/>
                <a:cs typeface="Arial" panose="020B0604020202020204" pitchFamily="34" charset="0"/>
              </a:rPr>
              <a:t>تعتمد هذه الطريقة على حساب الانحراف المعياري والمتوسط الحسابي لصافي الربح، وهذا يتطلب عدد من مشاهدات الربح خلال عدد من الفترات الزمنية.</a:t>
            </a:r>
          </a:p>
        </p:txBody>
      </p:sp>
      <p:sp>
        <p:nvSpPr>
          <p:cNvPr id="4" name="Slide Number Placeholder 3"/>
          <p:cNvSpPr>
            <a:spLocks noGrp="1"/>
          </p:cNvSpPr>
          <p:nvPr>
            <p:ph type="sldNum" sz="quarter" idx="12"/>
          </p:nvPr>
        </p:nvSpPr>
        <p:spPr/>
        <p:txBody>
          <a:bodyPr/>
          <a:lstStyle/>
          <a:p>
            <a:fld id="{8B37D5FE-740C-46F5-801A-FA5477D9711F}" type="slidenum">
              <a:rPr lang="en-US" smtClean="0"/>
              <a:pPr/>
              <a:t>50</a:t>
            </a:fld>
            <a:endParaRPr lang="en-US"/>
          </a:p>
        </p:txBody>
      </p:sp>
      <p:grpSp>
        <p:nvGrpSpPr>
          <p:cNvPr id="5" name="Group 4"/>
          <p:cNvGrpSpPr/>
          <p:nvPr/>
        </p:nvGrpSpPr>
        <p:grpSpPr>
          <a:xfrm>
            <a:off x="1691680" y="3140968"/>
            <a:ext cx="5672494" cy="1008112"/>
            <a:chOff x="3376125" y="4797152"/>
            <a:chExt cx="4874022" cy="1008112"/>
          </a:xfrm>
        </p:grpSpPr>
        <p:sp>
          <p:nvSpPr>
            <p:cNvPr id="6" name="TextBox 5"/>
            <p:cNvSpPr txBox="1"/>
            <p:nvPr/>
          </p:nvSpPr>
          <p:spPr>
            <a:xfrm>
              <a:off x="3376125" y="4797152"/>
              <a:ext cx="4874022" cy="830997"/>
            </a:xfrm>
            <a:prstGeom prst="rect">
              <a:avLst/>
            </a:prstGeom>
            <a:noFill/>
          </p:spPr>
          <p:txBody>
            <a:bodyPr wrap="square" rtlCol="1">
              <a:spAutoFit/>
            </a:bodyPr>
            <a:lstStyle/>
            <a:p>
              <a:pPr algn="r"/>
              <a:r>
                <a:rPr lang="ar-SA" sz="2400" dirty="0" smtClean="0">
                  <a:solidFill>
                    <a:srgbClr val="464653"/>
                  </a:solidFill>
                  <a:latin typeface="Arial" panose="020B0604020202020204" pitchFamily="34" charset="0"/>
                  <a:cs typeface="Arial" panose="020B0604020202020204" pitchFamily="34" charset="0"/>
                </a:rPr>
                <a:t>مخاطر الأعمال =  الانحراف المعياري لصافي الربح</a:t>
              </a:r>
              <a:endParaRPr lang="ar-SA" sz="2400" dirty="0">
                <a:solidFill>
                  <a:srgbClr val="464653"/>
                </a:solidFill>
                <a:latin typeface="Arial" panose="020B0604020202020204" pitchFamily="34" charset="0"/>
                <a:cs typeface="Arial" panose="020B0604020202020204" pitchFamily="34" charset="0"/>
              </a:endParaRPr>
            </a:p>
          </p:txBody>
        </p:sp>
        <p:sp>
          <p:nvSpPr>
            <p:cNvPr id="7" name="TextBox 6"/>
            <p:cNvSpPr txBox="1"/>
            <p:nvPr/>
          </p:nvSpPr>
          <p:spPr>
            <a:xfrm>
              <a:off x="4195241" y="5255041"/>
              <a:ext cx="1846441" cy="461665"/>
            </a:xfrm>
            <a:prstGeom prst="rect">
              <a:avLst/>
            </a:prstGeom>
            <a:noFill/>
          </p:spPr>
          <p:txBody>
            <a:bodyPr wrap="square" rtlCol="1">
              <a:spAutoFit/>
            </a:bodyPr>
            <a:lstStyle/>
            <a:p>
              <a:pPr algn="r"/>
              <a:r>
                <a:rPr lang="ar-SA" sz="2400" dirty="0" smtClean="0">
                  <a:solidFill>
                    <a:srgbClr val="464653"/>
                  </a:solidFill>
                  <a:latin typeface="Arial" panose="020B0604020202020204" pitchFamily="34" charset="0"/>
                  <a:cs typeface="Arial" panose="020B0604020202020204" pitchFamily="34" charset="0"/>
                </a:rPr>
                <a:t>متوسط صافي الربح</a:t>
              </a:r>
              <a:endParaRPr lang="ar-SA" sz="2400" dirty="0">
                <a:solidFill>
                  <a:srgbClr val="464653"/>
                </a:solidFill>
                <a:latin typeface="Arial" panose="020B0604020202020204" pitchFamily="34" charset="0"/>
                <a:cs typeface="Arial" panose="020B0604020202020204" pitchFamily="34" charset="0"/>
              </a:endParaRPr>
            </a:p>
          </p:txBody>
        </p:sp>
        <p:cxnSp>
          <p:nvCxnSpPr>
            <p:cNvPr id="8" name="Straight Connector 7"/>
            <p:cNvCxnSpPr/>
            <p:nvPr/>
          </p:nvCxnSpPr>
          <p:spPr>
            <a:xfrm flipH="1">
              <a:off x="3747356" y="5268342"/>
              <a:ext cx="2742212"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76125" y="4797152"/>
              <a:ext cx="4874022" cy="100811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grpSp>
      <p:sp>
        <p:nvSpPr>
          <p:cNvPr id="13" name="Content Placeholder 2"/>
          <p:cNvSpPr txBox="1">
            <a:spLocks/>
          </p:cNvSpPr>
          <p:nvPr/>
        </p:nvSpPr>
        <p:spPr>
          <a:xfrm>
            <a:off x="855768" y="4390945"/>
            <a:ext cx="7586655" cy="1414319"/>
          </a:xfrm>
          <a:prstGeom prst="rect">
            <a:avLst/>
          </a:prstGeom>
        </p:spPr>
        <p:txBody>
          <a:bodyPr vert="horz" lIns="91440" tIns="45720" rIns="91440" bIns="45720" rtlCol="0">
            <a:normAutofit fontScale="92500"/>
          </a:bodyPr>
          <a:lst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ar-SA" sz="2300" b="1" dirty="0" smtClean="0">
                <a:latin typeface="Arial" panose="020B0604020202020204" pitchFamily="34" charset="0"/>
                <a:cs typeface="Arial" panose="020B0604020202020204" pitchFamily="34" charset="0"/>
              </a:rPr>
              <a:t>مثال:</a:t>
            </a:r>
            <a:r>
              <a:rPr lang="ar-SA" sz="2300" dirty="0" smtClean="0">
                <a:latin typeface="Arial" panose="020B0604020202020204" pitchFamily="34" charset="0"/>
                <a:cs typeface="Arial" panose="020B0604020202020204" pitchFamily="34" charset="0"/>
              </a:rPr>
              <a:t> اذا كان متوسط صافي الربح</a:t>
            </a:r>
            <a:r>
              <a:rPr lang="ar-SA" sz="2300" dirty="0">
                <a:latin typeface="Arial" panose="020B0604020202020204" pitchFamily="34" charset="0"/>
                <a:cs typeface="Arial" panose="020B0604020202020204" pitchFamily="34" charset="0"/>
              </a:rPr>
              <a:t> على مدى خمس سنوات</a:t>
            </a:r>
            <a:r>
              <a:rPr lang="ar-SA" sz="2300" dirty="0" smtClean="0">
                <a:latin typeface="Arial" panose="020B0604020202020204" pitchFamily="34" charset="0"/>
                <a:cs typeface="Arial" panose="020B0604020202020204" pitchFamily="34" charset="0"/>
              </a:rPr>
              <a:t> لإحدى الشركات 250.000 ريال، والانحراف المعياري للربح خلال نفس الفترة 150.000 ريال.</a:t>
            </a:r>
          </a:p>
          <a:p>
            <a:pPr marL="68580" indent="0">
              <a:buNone/>
            </a:pPr>
            <a:r>
              <a:rPr lang="ar-SA" sz="2300" dirty="0" smtClean="0">
                <a:latin typeface="Arial" panose="020B0604020202020204" pitchFamily="34" charset="0"/>
                <a:cs typeface="Arial" panose="020B0604020202020204" pitchFamily="34" charset="0"/>
              </a:rPr>
              <a:t>مخاطر الاعمال = 150.000/ 250.000 = 0.6</a:t>
            </a:r>
          </a:p>
        </p:txBody>
      </p:sp>
    </p:spTree>
    <p:extLst>
      <p:ext uri="{BB962C8B-B14F-4D97-AF65-F5344CB8AC3E}">
        <p14:creationId xmlns:p14="http://schemas.microsoft.com/office/powerpoint/2010/main" val="95913942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2060848"/>
            <a:ext cx="7344816" cy="2232248"/>
          </a:xfrm>
        </p:spPr>
        <p:txBody>
          <a:bodyPr>
            <a:noAutofit/>
          </a:bodyPr>
          <a:lstStyle/>
          <a:p>
            <a:pPr marL="68580" indent="0">
              <a:buNone/>
            </a:pPr>
            <a:r>
              <a:rPr lang="ar-SA" dirty="0" smtClean="0">
                <a:latin typeface="Arial" panose="020B0604020202020204" pitchFamily="34" charset="0"/>
                <a:cs typeface="Arial" panose="020B0604020202020204" pitchFamily="34" charset="0"/>
              </a:rPr>
              <a:t>يلاحظ أن المبيعات لا تظهر بصورة صريحة في المعادلة السابقة، ومع هذا فإن تقلب المبيعات هي العامل الأساس وراء تغير صافي الربح من فترة لأخرى ومن ثم فإنها تنعكس في الانحراف المعياري لصافي الربح، وينطبق نفس الشيء على التكاليف الثابتة التي تسهم في انخفاض الربح عند انخفاض المبيعات</a:t>
            </a:r>
            <a:endParaRPr lang="ar-SA" sz="2400" dirty="0" smtClean="0">
              <a:latin typeface="Arial" panose="020B0604020202020204" pitchFamily="34" charset="0"/>
              <a:cs typeface="Arial" panose="020B0604020202020204" pitchFamily="34" charset="0"/>
            </a:endParaRPr>
          </a:p>
          <a:p>
            <a:pPr marL="6858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51</a:t>
            </a:fld>
            <a:endParaRPr lang="en-US"/>
          </a:p>
        </p:txBody>
      </p:sp>
    </p:spTree>
    <p:extLst>
      <p:ext uri="{BB962C8B-B14F-4D97-AF65-F5344CB8AC3E}">
        <p14:creationId xmlns:p14="http://schemas.microsoft.com/office/powerpoint/2010/main" val="40185875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1638" y="1877837"/>
            <a:ext cx="6952618" cy="1380566"/>
          </a:xfrm>
        </p:spPr>
        <p:txBody>
          <a:bodyPr>
            <a:normAutofit/>
          </a:bodyPr>
          <a:lstStyle/>
          <a:p>
            <a:pPr marL="68580" indent="0">
              <a:buNone/>
            </a:pPr>
            <a:r>
              <a:rPr lang="ar-SA" sz="2300" b="1" dirty="0" smtClean="0">
                <a:latin typeface="Arial" panose="020B0604020202020204" pitchFamily="34" charset="0"/>
                <a:cs typeface="Arial" panose="020B0604020202020204" pitchFamily="34" charset="0"/>
              </a:rPr>
              <a:t>الطريقة الثانية: </a:t>
            </a:r>
            <a:r>
              <a:rPr lang="ar-SA" sz="2300" dirty="0" smtClean="0">
                <a:latin typeface="Arial" panose="020B0604020202020204" pitchFamily="34" charset="0"/>
                <a:cs typeface="Arial" panose="020B0604020202020204" pitchFamily="34" charset="0"/>
              </a:rPr>
              <a:t>تعتمد على حساب الرفع التشغيلي.</a:t>
            </a:r>
          </a:p>
          <a:p>
            <a:pPr marL="68580" indent="0">
              <a:buNone/>
            </a:pPr>
            <a:r>
              <a:rPr lang="ar-SA" sz="2300" dirty="0" smtClean="0">
                <a:latin typeface="Arial" panose="020B0604020202020204" pitchFamily="34" charset="0"/>
                <a:cs typeface="Arial" panose="020B0604020202020204" pitchFamily="34" charset="0"/>
              </a:rPr>
              <a:t>الرفع التشغيلي هو درجة التقلب في الربح نتيجة للتقلب في المبيعات، أي ان هذه الطريقة تأخذ في الاعتبار تغير المبيعات وتغير الربح</a:t>
            </a:r>
          </a:p>
        </p:txBody>
      </p:sp>
      <p:sp>
        <p:nvSpPr>
          <p:cNvPr id="4" name="Slide Number Placeholder 3"/>
          <p:cNvSpPr>
            <a:spLocks noGrp="1"/>
          </p:cNvSpPr>
          <p:nvPr>
            <p:ph type="sldNum" sz="quarter" idx="12"/>
          </p:nvPr>
        </p:nvSpPr>
        <p:spPr/>
        <p:txBody>
          <a:bodyPr/>
          <a:lstStyle/>
          <a:p>
            <a:fld id="{8B37D5FE-740C-46F5-801A-FA5477D9711F}" type="slidenum">
              <a:rPr lang="en-US" smtClean="0"/>
              <a:pPr/>
              <a:t>52</a:t>
            </a:fld>
            <a:endParaRPr lang="en-US"/>
          </a:p>
        </p:txBody>
      </p:sp>
      <p:grpSp>
        <p:nvGrpSpPr>
          <p:cNvPr id="5" name="Group 4"/>
          <p:cNvGrpSpPr/>
          <p:nvPr/>
        </p:nvGrpSpPr>
        <p:grpSpPr>
          <a:xfrm>
            <a:off x="2123728" y="3816217"/>
            <a:ext cx="5168438" cy="1008112"/>
            <a:chOff x="3376125" y="4797152"/>
            <a:chExt cx="4874022" cy="1008112"/>
          </a:xfrm>
        </p:grpSpPr>
        <p:sp>
          <p:nvSpPr>
            <p:cNvPr id="6" name="TextBox 5"/>
            <p:cNvSpPr txBox="1"/>
            <p:nvPr/>
          </p:nvSpPr>
          <p:spPr>
            <a:xfrm>
              <a:off x="3376125" y="4797152"/>
              <a:ext cx="4874022" cy="461665"/>
            </a:xfrm>
            <a:prstGeom prst="rect">
              <a:avLst/>
            </a:prstGeom>
            <a:noFill/>
          </p:spPr>
          <p:txBody>
            <a:bodyPr wrap="square" rtlCol="1">
              <a:spAutoFit/>
            </a:bodyPr>
            <a:lstStyle/>
            <a:p>
              <a:pPr algn="r"/>
              <a:r>
                <a:rPr lang="ar-SA" sz="2400" dirty="0" smtClean="0">
                  <a:solidFill>
                    <a:srgbClr val="464653"/>
                  </a:solidFill>
                  <a:latin typeface="Arial" panose="020B0604020202020204" pitchFamily="34" charset="0"/>
                  <a:cs typeface="Arial" panose="020B0604020202020204" pitchFamily="34" charset="0"/>
                </a:rPr>
                <a:t>مخاطر الأعمال =  </a:t>
              </a:r>
              <a:r>
                <a:rPr lang="ar-SA" sz="2400" dirty="0">
                  <a:solidFill>
                    <a:srgbClr val="464653"/>
                  </a:solidFill>
                  <a:latin typeface="Arial" panose="020B0604020202020204" pitchFamily="34" charset="0"/>
                  <a:cs typeface="Arial" panose="020B0604020202020204" pitchFamily="34" charset="0"/>
                </a:rPr>
                <a:t>ن</a:t>
              </a:r>
              <a:r>
                <a:rPr lang="ar-SA" sz="2400" dirty="0" smtClean="0">
                  <a:solidFill>
                    <a:srgbClr val="464653"/>
                  </a:solidFill>
                  <a:latin typeface="Arial" panose="020B0604020202020204" pitchFamily="34" charset="0"/>
                  <a:cs typeface="Arial" panose="020B0604020202020204" pitchFamily="34" charset="0"/>
                </a:rPr>
                <a:t>سبة التغير في ربح العمليات</a:t>
              </a:r>
              <a:endParaRPr lang="ar-SA" sz="2400" dirty="0">
                <a:solidFill>
                  <a:srgbClr val="464653"/>
                </a:solidFill>
                <a:latin typeface="Arial" panose="020B0604020202020204" pitchFamily="34" charset="0"/>
                <a:cs typeface="Arial" panose="020B0604020202020204" pitchFamily="34" charset="0"/>
              </a:endParaRPr>
            </a:p>
          </p:txBody>
        </p:sp>
        <p:sp>
          <p:nvSpPr>
            <p:cNvPr id="7" name="TextBox 6"/>
            <p:cNvSpPr txBox="1"/>
            <p:nvPr/>
          </p:nvSpPr>
          <p:spPr>
            <a:xfrm>
              <a:off x="4025291" y="5255766"/>
              <a:ext cx="2398228" cy="461665"/>
            </a:xfrm>
            <a:prstGeom prst="rect">
              <a:avLst/>
            </a:prstGeom>
            <a:noFill/>
          </p:spPr>
          <p:txBody>
            <a:bodyPr wrap="square" rtlCol="1">
              <a:spAutoFit/>
            </a:bodyPr>
            <a:lstStyle/>
            <a:p>
              <a:pPr algn="r"/>
              <a:r>
                <a:rPr lang="ar-SA" sz="2400" dirty="0" smtClean="0">
                  <a:solidFill>
                    <a:srgbClr val="464653"/>
                  </a:solidFill>
                  <a:latin typeface="Arial" panose="020B0604020202020204" pitchFamily="34" charset="0"/>
                  <a:cs typeface="Arial" panose="020B0604020202020204" pitchFamily="34" charset="0"/>
                </a:rPr>
                <a:t>نسبة التغير في المبيعات</a:t>
              </a:r>
              <a:endParaRPr lang="ar-SA" sz="2400" dirty="0">
                <a:solidFill>
                  <a:srgbClr val="464653"/>
                </a:solidFill>
                <a:latin typeface="Arial" panose="020B0604020202020204" pitchFamily="34" charset="0"/>
                <a:cs typeface="Arial" panose="020B0604020202020204" pitchFamily="34" charset="0"/>
              </a:endParaRPr>
            </a:p>
          </p:txBody>
        </p:sp>
        <p:cxnSp>
          <p:nvCxnSpPr>
            <p:cNvPr id="8" name="Straight Connector 7"/>
            <p:cNvCxnSpPr/>
            <p:nvPr/>
          </p:nvCxnSpPr>
          <p:spPr>
            <a:xfrm flipH="1" flipV="1">
              <a:off x="3771155" y="5255766"/>
              <a:ext cx="2616077" cy="1330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76125" y="4797152"/>
              <a:ext cx="4874022" cy="100811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grpSp>
    </p:spTree>
    <p:extLst>
      <p:ext uri="{BB962C8B-B14F-4D97-AF65-F5344CB8AC3E}">
        <p14:creationId xmlns:p14="http://schemas.microsoft.com/office/powerpoint/2010/main" val="12302045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8B37D5FE-740C-46F5-801A-FA5477D9711F}" type="slidenum">
              <a:rPr lang="en-US" smtClean="0"/>
              <a:pPr/>
              <a:t>53</a:t>
            </a:fld>
            <a:endParaRPr lang="en-US"/>
          </a:p>
        </p:txBody>
      </p:sp>
      <p:sp>
        <p:nvSpPr>
          <p:cNvPr id="5" name="Content Placeholder 2"/>
          <p:cNvSpPr txBox="1">
            <a:spLocks/>
          </p:cNvSpPr>
          <p:nvPr/>
        </p:nvSpPr>
        <p:spPr>
          <a:xfrm>
            <a:off x="683568" y="1484784"/>
            <a:ext cx="7586655" cy="3816424"/>
          </a:xfrm>
          <a:prstGeom prst="rect">
            <a:avLst/>
          </a:prstGeom>
        </p:spPr>
        <p:txBody>
          <a:bodyPr vert="horz" lIns="91440" tIns="45720" rIns="91440" bIns="45720" rtlCol="0">
            <a:normAutofit/>
          </a:bodyPr>
          <a:lst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ar-SA" sz="2300" b="1" dirty="0" smtClean="0">
                <a:latin typeface="Arial" panose="020B0604020202020204" pitchFamily="34" charset="0"/>
                <a:cs typeface="Arial" panose="020B0604020202020204" pitchFamily="34" charset="0"/>
              </a:rPr>
              <a:t>مثال:</a:t>
            </a:r>
            <a:r>
              <a:rPr lang="ar-SA" sz="2300" dirty="0" smtClean="0">
                <a:latin typeface="Arial" panose="020B0604020202020204" pitchFamily="34" charset="0"/>
                <a:cs typeface="Arial" panose="020B0604020202020204" pitchFamily="34" charset="0"/>
              </a:rPr>
              <a:t> اذا كانت مبيعات الشركة 200.000 ريال في عام 2004 وارباحها لنفس العام 50.000، واذا ارتفعت مبيعات الشركة عام 2005 الى 250.000 ريال وصافي ربح العام الى 70.000 ريال.</a:t>
            </a:r>
          </a:p>
          <a:p>
            <a:pPr marL="68580" indent="0">
              <a:buNone/>
            </a:pPr>
            <a:r>
              <a:rPr lang="ar-SA" sz="2300" dirty="0" smtClean="0">
                <a:latin typeface="Arial" panose="020B0604020202020204" pitchFamily="34" charset="0"/>
                <a:cs typeface="Arial" panose="020B0604020202020204" pitchFamily="34" charset="0"/>
              </a:rPr>
              <a:t>نسبة التغير في ربح العمليات = (70.000 – 50.000)/ 50.000 =40%</a:t>
            </a:r>
          </a:p>
          <a:p>
            <a:pPr marL="68580" indent="0">
              <a:buNone/>
            </a:pPr>
            <a:r>
              <a:rPr lang="ar-SA" sz="2300" dirty="0" smtClean="0">
                <a:latin typeface="Arial" panose="020B0604020202020204" pitchFamily="34" charset="0"/>
                <a:cs typeface="Arial" panose="020B0604020202020204" pitchFamily="34" charset="0"/>
              </a:rPr>
              <a:t>نسبة التغير في المبيعات = (250.000 – 200.000)/ 200.000 = 25%</a:t>
            </a:r>
          </a:p>
          <a:p>
            <a:pPr marL="68580" indent="0">
              <a:buNone/>
            </a:pPr>
            <a:r>
              <a:rPr lang="ar-SA" sz="2300" dirty="0" smtClean="0">
                <a:latin typeface="Arial" panose="020B0604020202020204" pitchFamily="34" charset="0"/>
                <a:cs typeface="Arial" panose="020B0604020202020204" pitchFamily="34" charset="0"/>
              </a:rPr>
              <a:t>مخاطر الأعمال (الرفع التشغيلي)= 40% ÷ 25% = 160%</a:t>
            </a:r>
          </a:p>
          <a:p>
            <a:pPr marL="68580" indent="0">
              <a:buNone/>
            </a:pPr>
            <a:r>
              <a:rPr lang="ar-SA" sz="2300" dirty="0" smtClean="0">
                <a:latin typeface="Arial" panose="020B0604020202020204" pitchFamily="34" charset="0"/>
                <a:cs typeface="Arial" panose="020B0604020202020204" pitchFamily="34" charset="0"/>
              </a:rPr>
              <a:t>معناه ان تغيرا بنسبة 100% في المبيعات سوف يصاحبه تغير في صافي الربح بنسبة 160%. ويبقى هذا الفرض صحيحا طالما ظل هيكل التكلفة مستقراً دون تغير في حجم التكاليف الثابتة او المتغيرة.</a:t>
            </a:r>
          </a:p>
        </p:txBody>
      </p:sp>
    </p:spTree>
    <p:extLst>
      <p:ext uri="{BB962C8B-B14F-4D97-AF65-F5344CB8AC3E}">
        <p14:creationId xmlns:p14="http://schemas.microsoft.com/office/powerpoint/2010/main" val="31127471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695" y="1052736"/>
            <a:ext cx="7024744" cy="601136"/>
          </a:xfrm>
        </p:spPr>
        <p:txBody>
          <a:bodyPr>
            <a:normAutofit/>
          </a:bodyPr>
          <a:lstStyle/>
          <a:p>
            <a:pPr algn="r"/>
            <a:r>
              <a:rPr lang="ar-SA" sz="2400" b="1" u="sng" dirty="0" smtClean="0">
                <a:latin typeface="Arial" panose="020B0604020202020204" pitchFamily="34" charset="0"/>
                <a:cs typeface="Arial" panose="020B0604020202020204" pitchFamily="34" charset="0"/>
              </a:rPr>
              <a:t>2- المخاطر المالية:</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7585" y="1772816"/>
            <a:ext cx="7341184" cy="4248472"/>
          </a:xfrm>
        </p:spPr>
        <p:txBody>
          <a:bodyPr>
            <a:normAutofit/>
          </a:bodyPr>
          <a:lstStyle/>
          <a:p>
            <a:pPr marL="68580" indent="0">
              <a:buNone/>
            </a:pPr>
            <a:r>
              <a:rPr lang="ar-SA" sz="2300" dirty="0" smtClean="0">
                <a:latin typeface="Arial" panose="020B0604020202020204" pitchFamily="34" charset="0"/>
                <a:cs typeface="Arial" panose="020B0604020202020204" pitchFamily="34" charset="0"/>
              </a:rPr>
              <a:t>تتعامل المخاطر المالية (الرفع المالي) مع درجة التقلب في الأرباح الناتجة عن </a:t>
            </a:r>
            <a:r>
              <a:rPr lang="ar-SA" sz="2300" u="sng" dirty="0" smtClean="0">
                <a:latin typeface="Arial" panose="020B0604020202020204" pitchFamily="34" charset="0"/>
                <a:cs typeface="Arial" panose="020B0604020202020204" pitchFamily="34" charset="0"/>
              </a:rPr>
              <a:t>التمويل بالدين</a:t>
            </a:r>
            <a:r>
              <a:rPr lang="ar-SA" sz="2300" dirty="0" smtClean="0">
                <a:latin typeface="Arial" panose="020B0604020202020204" pitchFamily="34" charset="0"/>
                <a:cs typeface="Arial" panose="020B0604020202020204" pitchFamily="34" charset="0"/>
              </a:rPr>
              <a:t> بدلا من التمويل بحقوق الملكية. التمويل بالدين يتطلب أعباء مالية ثابتة بنسبة معينة من قيمة الدين</a:t>
            </a:r>
          </a:p>
          <a:p>
            <a:pPr marL="68580" indent="0">
              <a:buNone/>
            </a:pPr>
            <a:r>
              <a:rPr lang="ar-SA" sz="2300" dirty="0" smtClean="0">
                <a:latin typeface="Arial" panose="020B0604020202020204" pitchFamily="34" charset="0"/>
                <a:cs typeface="Arial" panose="020B0604020202020204" pitchFamily="34" charset="0"/>
              </a:rPr>
              <a:t>- اذا كان استثمار الأموال في المنشأة يفوق معدل المصروفات التمويلية للدين فإن المنشأة تحقق وفورات كبيرة في الدخل بعد الأعباء التمويلية (الفوائد)</a:t>
            </a:r>
          </a:p>
          <a:p>
            <a:pPr marL="68580" indent="0">
              <a:buNone/>
            </a:pPr>
            <a:r>
              <a:rPr lang="ar-SA" sz="2300" dirty="0" smtClean="0">
                <a:latin typeface="Arial" panose="020B0604020202020204" pitchFamily="34" charset="0"/>
                <a:cs typeface="Arial" panose="020B0604020202020204" pitchFamily="34" charset="0"/>
              </a:rPr>
              <a:t>والعكس اذا كان استثمار الأموال المقترضة في عمليات المنشأة يتم بمعدل يقل عن معدل المصروفات التمويلية على الدين.</a:t>
            </a:r>
          </a:p>
          <a:p>
            <a:pPr marL="68580" indent="0">
              <a:buNone/>
            </a:pPr>
            <a:r>
              <a:rPr lang="ar-SA" sz="2300" dirty="0" smtClean="0">
                <a:latin typeface="Arial" panose="020B0604020202020204" pitchFamily="34" charset="0"/>
                <a:cs typeface="Arial" panose="020B0604020202020204" pitchFamily="34" charset="0"/>
              </a:rPr>
              <a:t>- فإذا كان تمويل عمليات المنشأة يتم من مصدر واحد فقط هو حق الملكية فإن المخاطر التي يتعرض لها حملة الأسهم هي المخاطر الناتجة عن الرفع التشغيلي (مخاطر الأعمال) ولهذا فان الاقتراض ودخول الفوائد يدخل الشق الثاني من المخاطر(المخاطر المالية).</a:t>
            </a:r>
          </a:p>
        </p:txBody>
      </p:sp>
      <p:sp>
        <p:nvSpPr>
          <p:cNvPr id="4" name="Slide Number Placeholder 3"/>
          <p:cNvSpPr>
            <a:spLocks noGrp="1"/>
          </p:cNvSpPr>
          <p:nvPr>
            <p:ph type="sldNum" sz="quarter" idx="12"/>
          </p:nvPr>
        </p:nvSpPr>
        <p:spPr/>
        <p:txBody>
          <a:bodyPr/>
          <a:lstStyle/>
          <a:p>
            <a:fld id="{8B37D5FE-740C-46F5-801A-FA5477D9711F}" type="slidenum">
              <a:rPr lang="en-US" smtClean="0"/>
              <a:pPr/>
              <a:t>54</a:t>
            </a:fld>
            <a:endParaRPr lang="en-US"/>
          </a:p>
        </p:txBody>
      </p:sp>
    </p:spTree>
    <p:extLst>
      <p:ext uri="{BB962C8B-B14F-4D97-AF65-F5344CB8AC3E}">
        <p14:creationId xmlns:p14="http://schemas.microsoft.com/office/powerpoint/2010/main" val="11344679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0669" y="2120514"/>
            <a:ext cx="6952618" cy="504056"/>
          </a:xfrm>
        </p:spPr>
        <p:txBody>
          <a:bodyPr>
            <a:normAutofit/>
          </a:bodyPr>
          <a:lstStyle/>
          <a:p>
            <a:pPr marL="68580" indent="0">
              <a:buNone/>
            </a:pPr>
            <a:r>
              <a:rPr lang="ar-SA" sz="2300" dirty="0" smtClean="0">
                <a:latin typeface="Arial" panose="020B0604020202020204" pitchFamily="34" charset="0"/>
                <a:cs typeface="Arial" panose="020B0604020202020204" pitchFamily="34" charset="0"/>
              </a:rPr>
              <a:t>تحسب المخاطر المالية بالمعادلة التالية:</a:t>
            </a:r>
          </a:p>
        </p:txBody>
      </p:sp>
      <p:sp>
        <p:nvSpPr>
          <p:cNvPr id="4" name="Slide Number Placeholder 3"/>
          <p:cNvSpPr>
            <a:spLocks noGrp="1"/>
          </p:cNvSpPr>
          <p:nvPr>
            <p:ph type="sldNum" sz="quarter" idx="12"/>
          </p:nvPr>
        </p:nvSpPr>
        <p:spPr/>
        <p:txBody>
          <a:bodyPr/>
          <a:lstStyle/>
          <a:p>
            <a:fld id="{8B37D5FE-740C-46F5-801A-FA5477D9711F}" type="slidenum">
              <a:rPr lang="en-US" smtClean="0"/>
              <a:pPr/>
              <a:t>55</a:t>
            </a:fld>
            <a:endParaRPr lang="en-US"/>
          </a:p>
        </p:txBody>
      </p:sp>
      <p:grpSp>
        <p:nvGrpSpPr>
          <p:cNvPr id="5" name="Group 4"/>
          <p:cNvGrpSpPr/>
          <p:nvPr/>
        </p:nvGrpSpPr>
        <p:grpSpPr>
          <a:xfrm>
            <a:off x="1326654" y="2996952"/>
            <a:ext cx="6153703" cy="1008112"/>
            <a:chOff x="3376125" y="4797152"/>
            <a:chExt cx="4874022" cy="1008112"/>
          </a:xfrm>
        </p:grpSpPr>
        <p:sp>
          <p:nvSpPr>
            <p:cNvPr id="6" name="TextBox 5"/>
            <p:cNvSpPr txBox="1"/>
            <p:nvPr/>
          </p:nvSpPr>
          <p:spPr>
            <a:xfrm>
              <a:off x="3376125" y="4797152"/>
              <a:ext cx="4874022" cy="830997"/>
            </a:xfrm>
            <a:prstGeom prst="rect">
              <a:avLst/>
            </a:prstGeom>
            <a:noFill/>
          </p:spPr>
          <p:txBody>
            <a:bodyPr wrap="square" rtlCol="1">
              <a:spAutoFit/>
            </a:bodyPr>
            <a:lstStyle/>
            <a:p>
              <a:pPr algn="r"/>
              <a:r>
                <a:rPr lang="ar-SA" sz="2400" dirty="0" smtClean="0">
                  <a:solidFill>
                    <a:srgbClr val="464653"/>
                  </a:solidFill>
                  <a:latin typeface="Arial" panose="020B0604020202020204" pitchFamily="34" charset="0"/>
                  <a:cs typeface="Arial" panose="020B0604020202020204" pitchFamily="34" charset="0"/>
                </a:rPr>
                <a:t>المخاطر المالية =  </a:t>
              </a:r>
              <a:r>
                <a:rPr lang="ar-SA" sz="2400" dirty="0">
                  <a:solidFill>
                    <a:srgbClr val="464653"/>
                  </a:solidFill>
                  <a:latin typeface="Arial" panose="020B0604020202020204" pitchFamily="34" charset="0"/>
                  <a:cs typeface="Arial" panose="020B0604020202020204" pitchFamily="34" charset="0"/>
                </a:rPr>
                <a:t>ن</a:t>
              </a:r>
              <a:r>
                <a:rPr lang="ar-SA" sz="2400" dirty="0" smtClean="0">
                  <a:solidFill>
                    <a:srgbClr val="464653"/>
                  </a:solidFill>
                  <a:latin typeface="Arial" panose="020B0604020202020204" pitchFamily="34" charset="0"/>
                  <a:cs typeface="Arial" panose="020B0604020202020204" pitchFamily="34" charset="0"/>
                </a:rPr>
                <a:t>سبة التغير في الربح المتاح للمساهمين</a:t>
              </a:r>
              <a:endParaRPr lang="ar-SA" sz="2400" dirty="0">
                <a:solidFill>
                  <a:srgbClr val="464653"/>
                </a:solidFill>
                <a:latin typeface="Arial" panose="020B0604020202020204" pitchFamily="34" charset="0"/>
                <a:cs typeface="Arial" panose="020B0604020202020204" pitchFamily="34" charset="0"/>
              </a:endParaRPr>
            </a:p>
          </p:txBody>
        </p:sp>
        <p:sp>
          <p:nvSpPr>
            <p:cNvPr id="7" name="TextBox 6"/>
            <p:cNvSpPr txBox="1"/>
            <p:nvPr/>
          </p:nvSpPr>
          <p:spPr>
            <a:xfrm>
              <a:off x="3376125" y="5255766"/>
              <a:ext cx="3364990" cy="461665"/>
            </a:xfrm>
            <a:prstGeom prst="rect">
              <a:avLst/>
            </a:prstGeom>
            <a:noFill/>
          </p:spPr>
          <p:txBody>
            <a:bodyPr wrap="square" rtlCol="1">
              <a:spAutoFit/>
            </a:bodyPr>
            <a:lstStyle/>
            <a:p>
              <a:pPr algn="r"/>
              <a:r>
                <a:rPr lang="ar-SA" sz="2400" dirty="0" smtClean="0">
                  <a:solidFill>
                    <a:srgbClr val="464653"/>
                  </a:solidFill>
                  <a:latin typeface="Arial" panose="020B0604020202020204" pitchFamily="34" charset="0"/>
                  <a:cs typeface="Arial" panose="020B0604020202020204" pitchFamily="34" charset="0"/>
                </a:rPr>
                <a:t>نسبة التغير في الربح قبل الفائدة والضريبة</a:t>
              </a:r>
              <a:endParaRPr lang="ar-SA" sz="2400" dirty="0">
                <a:solidFill>
                  <a:srgbClr val="464653"/>
                </a:solidFill>
                <a:latin typeface="Arial" panose="020B0604020202020204" pitchFamily="34" charset="0"/>
                <a:cs typeface="Arial" panose="020B0604020202020204" pitchFamily="34" charset="0"/>
              </a:endParaRPr>
            </a:p>
          </p:txBody>
        </p:sp>
        <p:cxnSp>
          <p:nvCxnSpPr>
            <p:cNvPr id="8" name="Straight Connector 7"/>
            <p:cNvCxnSpPr/>
            <p:nvPr/>
          </p:nvCxnSpPr>
          <p:spPr>
            <a:xfrm flipH="1">
              <a:off x="3490192" y="5255766"/>
              <a:ext cx="325092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76125" y="4797152"/>
              <a:ext cx="4874022" cy="100811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grpSp>
    </p:spTree>
    <p:extLst>
      <p:ext uri="{BB962C8B-B14F-4D97-AF65-F5344CB8AC3E}">
        <p14:creationId xmlns:p14="http://schemas.microsoft.com/office/powerpoint/2010/main" val="25926512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8B37D5FE-740C-46F5-801A-FA5477D9711F}" type="slidenum">
              <a:rPr lang="en-US" smtClean="0"/>
              <a:pPr/>
              <a:t>56</a:t>
            </a:fld>
            <a:endParaRPr lang="en-US"/>
          </a:p>
        </p:txBody>
      </p:sp>
      <p:sp>
        <p:nvSpPr>
          <p:cNvPr id="5" name="Content Placeholder 2"/>
          <p:cNvSpPr txBox="1">
            <a:spLocks/>
          </p:cNvSpPr>
          <p:nvPr/>
        </p:nvSpPr>
        <p:spPr>
          <a:xfrm>
            <a:off x="611560" y="1340768"/>
            <a:ext cx="7848872" cy="4608512"/>
          </a:xfrm>
          <a:prstGeom prst="rect">
            <a:avLst/>
          </a:prstGeom>
        </p:spPr>
        <p:txBody>
          <a:bodyPr vert="horz" lIns="91440" tIns="45720" rIns="91440" bIns="45720" rtlCol="0">
            <a:normAutofit lnSpcReduction="10000"/>
          </a:bodyPr>
          <a:lst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pPr>
            <a:r>
              <a:rPr lang="ar-SA" sz="2300" b="1" dirty="0" smtClean="0">
                <a:latin typeface="Arial" panose="020B0604020202020204" pitchFamily="34" charset="0"/>
                <a:cs typeface="Arial" panose="020B0604020202020204" pitchFamily="34" charset="0"/>
              </a:rPr>
              <a:t>نفس المثال السابق</a:t>
            </a:r>
            <a:r>
              <a:rPr lang="ar-SA" sz="2300" dirty="0" smtClean="0">
                <a:latin typeface="Arial" panose="020B0604020202020204" pitchFamily="34" charset="0"/>
                <a:cs typeface="Arial" panose="020B0604020202020204" pitchFamily="34" charset="0"/>
              </a:rPr>
              <a:t>: بافتراض أن عبء الفوائد في عامي 2004، 2005 هو 10.000 ريال مع اهمال الضرائب.</a:t>
            </a:r>
          </a:p>
          <a:p>
            <a:pPr marL="68580" indent="0">
              <a:buFont typeface="Wingdings 2" pitchFamily="18" charset="2"/>
              <a:buNone/>
            </a:pPr>
            <a:r>
              <a:rPr lang="ar-SA" sz="2300" dirty="0" smtClean="0">
                <a:latin typeface="Arial" panose="020B0604020202020204" pitchFamily="34" charset="0"/>
                <a:cs typeface="Arial" panose="020B0604020202020204" pitchFamily="34" charset="0"/>
              </a:rPr>
              <a:t>اذن صافي الربح المتاح لحملة الأسهم هو 40.000 و 60.000 لعامي 2004 و 2005، والربح قبل الفائدة والضريبة 50.000 و 70.000 للعامين.</a:t>
            </a:r>
          </a:p>
          <a:p>
            <a:pPr marL="68580" indent="0">
              <a:buFont typeface="Wingdings 2" pitchFamily="18" charset="2"/>
              <a:buNone/>
            </a:pPr>
            <a:r>
              <a:rPr lang="ar-SA" sz="2300" dirty="0" smtClean="0">
                <a:latin typeface="Arial" panose="020B0604020202020204" pitchFamily="34" charset="0"/>
                <a:cs typeface="Arial" panose="020B0604020202020204" pitchFamily="34" charset="0"/>
              </a:rPr>
              <a:t>نسبة التغير في الربح المتاح للمساهمين = (60.000-40.000)/40.000</a:t>
            </a:r>
          </a:p>
          <a:p>
            <a:pPr marL="68580" indent="0">
              <a:buFont typeface="Wingdings 2" pitchFamily="18" charset="2"/>
              <a:buNone/>
            </a:pPr>
            <a:r>
              <a:rPr lang="ar-SA" sz="2300" dirty="0">
                <a:latin typeface="Arial" panose="020B0604020202020204" pitchFamily="34" charset="0"/>
                <a:cs typeface="Arial" panose="020B0604020202020204" pitchFamily="34" charset="0"/>
              </a:rPr>
              <a:t>	</a:t>
            </a:r>
            <a:r>
              <a:rPr lang="ar-SA" sz="2300" dirty="0" smtClean="0">
                <a:latin typeface="Arial" panose="020B0604020202020204" pitchFamily="34" charset="0"/>
                <a:cs typeface="Arial" panose="020B0604020202020204" pitchFamily="34" charset="0"/>
              </a:rPr>
              <a:t>			 = 50%</a:t>
            </a:r>
          </a:p>
          <a:p>
            <a:pPr marL="68580" indent="0">
              <a:buFont typeface="Wingdings 2" pitchFamily="18" charset="2"/>
              <a:buNone/>
            </a:pPr>
            <a:r>
              <a:rPr lang="ar-SA" sz="2300" dirty="0">
                <a:latin typeface="Arial" panose="020B0604020202020204" pitchFamily="34" charset="0"/>
                <a:cs typeface="Arial" panose="020B0604020202020204" pitchFamily="34" charset="0"/>
              </a:rPr>
              <a:t>نسبة التغير في الربح قبل الفائدة والضريبة = (70.000 – 50.000)/ 50.000 				    =40%</a:t>
            </a:r>
          </a:p>
          <a:p>
            <a:pPr marL="68580" indent="0">
              <a:buFont typeface="Wingdings 2" pitchFamily="18" charset="2"/>
              <a:buNone/>
            </a:pPr>
            <a:r>
              <a:rPr lang="ar-SA" sz="2300" dirty="0">
                <a:latin typeface="Arial" panose="020B0604020202020204" pitchFamily="34" charset="0"/>
                <a:cs typeface="Arial" panose="020B0604020202020204" pitchFamily="34" charset="0"/>
              </a:rPr>
              <a:t>المخاطر </a:t>
            </a:r>
            <a:r>
              <a:rPr lang="ar-SA" sz="2300" dirty="0" smtClean="0">
                <a:latin typeface="Arial" panose="020B0604020202020204" pitchFamily="34" charset="0"/>
                <a:cs typeface="Arial" panose="020B0604020202020204" pitchFamily="34" charset="0"/>
              </a:rPr>
              <a:t>المالية = </a:t>
            </a:r>
            <a:r>
              <a:rPr lang="ar-SA" sz="2300" dirty="0">
                <a:latin typeface="Arial" panose="020B0604020202020204" pitchFamily="34" charset="0"/>
                <a:cs typeface="Arial" panose="020B0604020202020204" pitchFamily="34" charset="0"/>
              </a:rPr>
              <a:t>50% ÷ 40% = 125%</a:t>
            </a:r>
          </a:p>
          <a:p>
            <a:pPr marL="68580" indent="0">
              <a:buFont typeface="Wingdings 2" pitchFamily="18" charset="2"/>
              <a:buNone/>
            </a:pPr>
            <a:endParaRPr lang="ar-SA" sz="900" dirty="0" smtClean="0">
              <a:latin typeface="Arial" panose="020B0604020202020204" pitchFamily="34" charset="0"/>
              <a:cs typeface="Arial" panose="020B0604020202020204" pitchFamily="34" charset="0"/>
            </a:endParaRPr>
          </a:p>
          <a:p>
            <a:pPr marL="68580" indent="0">
              <a:buFont typeface="Wingdings 2" pitchFamily="18" charset="2"/>
              <a:buNone/>
            </a:pPr>
            <a:r>
              <a:rPr lang="ar-SA" sz="2300" dirty="0" smtClean="0">
                <a:latin typeface="Arial" panose="020B0604020202020204" pitchFamily="34" charset="0"/>
                <a:cs typeface="Arial" panose="020B0604020202020204" pitchFamily="34" charset="0"/>
              </a:rPr>
              <a:t>يلاحظ </a:t>
            </a:r>
            <a:r>
              <a:rPr lang="ar-SA" sz="2300" dirty="0">
                <a:latin typeface="Arial" panose="020B0604020202020204" pitchFamily="34" charset="0"/>
                <a:cs typeface="Arial" panose="020B0604020202020204" pitchFamily="34" charset="0"/>
              </a:rPr>
              <a:t>هنا ان عملية حساب نسبة المخاطر المالية قد بدأت من حيث انتهت عملية حساب المخاطر التشغيلية، أي أن درجة المخاطر المالية درجة مكملة للمخاطر التشغيلية وليست بديلا لها.</a:t>
            </a:r>
          </a:p>
          <a:p>
            <a:pPr marL="68580" indent="0">
              <a:buFont typeface="Wingdings 2" pitchFamily="18" charset="2"/>
              <a:buNone/>
            </a:pPr>
            <a:endParaRPr lang="ar-SA" sz="2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89968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059" y="845102"/>
            <a:ext cx="7024744" cy="601136"/>
          </a:xfrm>
        </p:spPr>
        <p:txBody>
          <a:bodyPr>
            <a:normAutofit/>
          </a:bodyPr>
          <a:lstStyle/>
          <a:p>
            <a:pPr algn="r"/>
            <a:r>
              <a:rPr lang="ar-SA" sz="2400" b="1" u="sng" dirty="0" smtClean="0">
                <a:latin typeface="Arial" panose="020B0604020202020204" pitchFamily="34" charset="0"/>
                <a:cs typeface="Arial" panose="020B0604020202020204" pitchFamily="34" charset="0"/>
              </a:rPr>
              <a:t>المخاطر الكلية:</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7584" y="1479766"/>
            <a:ext cx="7457038" cy="1852898"/>
          </a:xfrm>
        </p:spPr>
        <p:txBody>
          <a:bodyPr>
            <a:normAutofit/>
          </a:bodyPr>
          <a:lstStyle/>
          <a:p>
            <a:pPr marL="68580" indent="0">
              <a:buNone/>
            </a:pPr>
            <a:r>
              <a:rPr lang="ar-SA" sz="2300" dirty="0" smtClean="0">
                <a:latin typeface="Arial" panose="020B0604020202020204" pitchFamily="34" charset="0"/>
                <a:cs typeface="Arial" panose="020B0604020202020204" pitchFamily="34" charset="0"/>
              </a:rPr>
              <a:t>النتائج التي توصلنا لها من تحليل المخاطر السابقة يقودنا الى إمكانية قياس المخاطر الكلية بصورة مباشرة. فاذا افترضنا ان ربح العمليات هو ذاته الربح قبل الفائدة والضريبة ولا توجد مفردات مالية وسيطة مثل الأرباح والخسائر الرأسمالية وغيرها من العمليات الاستثنائية غير العادية. فانه يمكن حساب درجة المخاطر الكلية او الرفع الكلي بالمعادلة التالية:</a:t>
            </a:r>
          </a:p>
        </p:txBody>
      </p:sp>
      <p:sp>
        <p:nvSpPr>
          <p:cNvPr id="4" name="Slide Number Placeholder 3"/>
          <p:cNvSpPr>
            <a:spLocks noGrp="1"/>
          </p:cNvSpPr>
          <p:nvPr>
            <p:ph type="sldNum" sz="quarter" idx="12"/>
          </p:nvPr>
        </p:nvSpPr>
        <p:spPr/>
        <p:txBody>
          <a:bodyPr/>
          <a:lstStyle/>
          <a:p>
            <a:fld id="{8B37D5FE-740C-46F5-801A-FA5477D9711F}" type="slidenum">
              <a:rPr lang="en-US" smtClean="0"/>
              <a:pPr/>
              <a:t>57</a:t>
            </a:fld>
            <a:endParaRPr lang="en-US"/>
          </a:p>
        </p:txBody>
      </p:sp>
      <p:grpSp>
        <p:nvGrpSpPr>
          <p:cNvPr id="5" name="Group 4"/>
          <p:cNvGrpSpPr/>
          <p:nvPr/>
        </p:nvGrpSpPr>
        <p:grpSpPr>
          <a:xfrm>
            <a:off x="1479251" y="3488844"/>
            <a:ext cx="6153703" cy="1008112"/>
            <a:chOff x="3376125" y="4797152"/>
            <a:chExt cx="4874022" cy="1008112"/>
          </a:xfrm>
        </p:grpSpPr>
        <p:sp>
          <p:nvSpPr>
            <p:cNvPr id="6" name="TextBox 5"/>
            <p:cNvSpPr txBox="1"/>
            <p:nvPr/>
          </p:nvSpPr>
          <p:spPr>
            <a:xfrm>
              <a:off x="3376125" y="4797152"/>
              <a:ext cx="4874022" cy="461665"/>
            </a:xfrm>
            <a:prstGeom prst="rect">
              <a:avLst/>
            </a:prstGeom>
            <a:noFill/>
          </p:spPr>
          <p:txBody>
            <a:bodyPr wrap="square" rtlCol="1">
              <a:spAutoFit/>
            </a:bodyPr>
            <a:lstStyle/>
            <a:p>
              <a:pPr algn="r"/>
              <a:r>
                <a:rPr lang="ar-SA" sz="2400" dirty="0" smtClean="0">
                  <a:solidFill>
                    <a:srgbClr val="464653"/>
                  </a:solidFill>
                  <a:latin typeface="Arial" panose="020B0604020202020204" pitchFamily="34" charset="0"/>
                  <a:cs typeface="Arial" panose="020B0604020202020204" pitchFamily="34" charset="0"/>
                </a:rPr>
                <a:t>المخاطر الكلية =  </a:t>
              </a:r>
              <a:r>
                <a:rPr lang="ar-SA" sz="2400" dirty="0">
                  <a:solidFill>
                    <a:srgbClr val="464653"/>
                  </a:solidFill>
                  <a:latin typeface="Arial" panose="020B0604020202020204" pitchFamily="34" charset="0"/>
                  <a:cs typeface="Arial" panose="020B0604020202020204" pitchFamily="34" charset="0"/>
                </a:rPr>
                <a:t>ن</a:t>
              </a:r>
              <a:r>
                <a:rPr lang="ar-SA" sz="2400" dirty="0" smtClean="0">
                  <a:solidFill>
                    <a:srgbClr val="464653"/>
                  </a:solidFill>
                  <a:latin typeface="Arial" panose="020B0604020202020204" pitchFamily="34" charset="0"/>
                  <a:cs typeface="Arial" panose="020B0604020202020204" pitchFamily="34" charset="0"/>
                </a:rPr>
                <a:t>سبة التغير في الربح المتاح للمساهمين</a:t>
              </a:r>
              <a:endParaRPr lang="ar-SA" sz="2400" dirty="0">
                <a:solidFill>
                  <a:srgbClr val="464653"/>
                </a:solidFill>
                <a:latin typeface="Arial" panose="020B0604020202020204" pitchFamily="34" charset="0"/>
                <a:cs typeface="Arial" panose="020B0604020202020204" pitchFamily="34" charset="0"/>
              </a:endParaRPr>
            </a:p>
          </p:txBody>
        </p:sp>
        <p:sp>
          <p:nvSpPr>
            <p:cNvPr id="7" name="TextBox 6"/>
            <p:cNvSpPr txBox="1"/>
            <p:nvPr/>
          </p:nvSpPr>
          <p:spPr>
            <a:xfrm>
              <a:off x="3376125" y="5255766"/>
              <a:ext cx="3364990" cy="461665"/>
            </a:xfrm>
            <a:prstGeom prst="rect">
              <a:avLst/>
            </a:prstGeom>
            <a:noFill/>
          </p:spPr>
          <p:txBody>
            <a:bodyPr wrap="square" rtlCol="1">
              <a:spAutoFit/>
            </a:bodyPr>
            <a:lstStyle/>
            <a:p>
              <a:pPr algn="r"/>
              <a:r>
                <a:rPr lang="ar-SA" sz="2400" dirty="0" smtClean="0">
                  <a:solidFill>
                    <a:srgbClr val="464653"/>
                  </a:solidFill>
                  <a:latin typeface="Arial" panose="020B0604020202020204" pitchFamily="34" charset="0"/>
                  <a:cs typeface="Arial" panose="020B0604020202020204" pitchFamily="34" charset="0"/>
                </a:rPr>
                <a:t>نسبة التغير في المبيعات</a:t>
              </a:r>
              <a:endParaRPr lang="ar-SA" sz="2400" dirty="0">
                <a:solidFill>
                  <a:srgbClr val="464653"/>
                </a:solidFill>
                <a:latin typeface="Arial" panose="020B0604020202020204" pitchFamily="34" charset="0"/>
                <a:cs typeface="Arial" panose="020B0604020202020204" pitchFamily="34" charset="0"/>
              </a:endParaRPr>
            </a:p>
          </p:txBody>
        </p:sp>
        <p:cxnSp>
          <p:nvCxnSpPr>
            <p:cNvPr id="8" name="Straight Connector 7"/>
            <p:cNvCxnSpPr/>
            <p:nvPr/>
          </p:nvCxnSpPr>
          <p:spPr>
            <a:xfrm flipH="1">
              <a:off x="3490192" y="5255766"/>
              <a:ext cx="3250924"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76125" y="4797152"/>
              <a:ext cx="4874022" cy="100811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grpSp>
      <p:sp>
        <p:nvSpPr>
          <p:cNvPr id="10" name="Content Placeholder 2"/>
          <p:cNvSpPr txBox="1">
            <a:spLocks/>
          </p:cNvSpPr>
          <p:nvPr/>
        </p:nvSpPr>
        <p:spPr>
          <a:xfrm>
            <a:off x="838597" y="4653136"/>
            <a:ext cx="7629216" cy="1512168"/>
          </a:xfrm>
          <a:prstGeom prst="rect">
            <a:avLst/>
          </a:prstGeom>
        </p:spPr>
        <p:txBody>
          <a:bodyPr vert="horz" lIns="91440" tIns="45720" rIns="91440" bIns="45720" rtlCol="0">
            <a:normAutofit fontScale="92500"/>
          </a:bodyPr>
          <a:lst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pPr>
            <a:r>
              <a:rPr lang="ar-SA" sz="2300" dirty="0" smtClean="0">
                <a:latin typeface="Arial" panose="020B0604020202020204" pitchFamily="34" charset="0"/>
                <a:cs typeface="Arial" panose="020B0604020202020204" pitchFamily="34" charset="0"/>
              </a:rPr>
              <a:t>بالتطبيق على المثال السابق: كانت نسبة التغير في المبيعات 25% ونسبة التغير في الربح المتاح للمساهمين 50%</a:t>
            </a:r>
          </a:p>
          <a:p>
            <a:pPr marL="68580" indent="0">
              <a:buFont typeface="Wingdings 2" pitchFamily="18" charset="2"/>
              <a:buNone/>
            </a:pPr>
            <a:r>
              <a:rPr lang="ar-SA" sz="2300" dirty="0" smtClean="0">
                <a:latin typeface="Arial" panose="020B0604020202020204" pitchFamily="34" charset="0"/>
                <a:cs typeface="Arial" panose="020B0604020202020204" pitchFamily="34" charset="0"/>
              </a:rPr>
              <a:t>المخاطر الكلية = 50% ÷ 25% = 200%</a:t>
            </a:r>
          </a:p>
          <a:p>
            <a:pPr marL="68580" indent="0">
              <a:buFont typeface="Wingdings 2" pitchFamily="18" charset="2"/>
              <a:buNone/>
            </a:pPr>
            <a:r>
              <a:rPr lang="ar-SA" sz="2300" dirty="0" smtClean="0">
                <a:latin typeface="Arial" panose="020B0604020202020204" pitchFamily="34" charset="0"/>
                <a:cs typeface="Arial" panose="020B0604020202020204" pitchFamily="34" charset="0"/>
              </a:rPr>
              <a:t>أي أن تغيرا قدره 100% في المبيعات يترتب عليه تغير في الربح قدره 200%</a:t>
            </a:r>
          </a:p>
        </p:txBody>
      </p:sp>
    </p:spTree>
    <p:extLst>
      <p:ext uri="{BB962C8B-B14F-4D97-AF65-F5344CB8AC3E}">
        <p14:creationId xmlns:p14="http://schemas.microsoft.com/office/powerpoint/2010/main" val="26623895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0576" y="1922182"/>
            <a:ext cx="7457038" cy="581082"/>
          </a:xfrm>
        </p:spPr>
        <p:txBody>
          <a:bodyPr>
            <a:normAutofit/>
          </a:bodyPr>
          <a:lstStyle/>
          <a:p>
            <a:pPr marL="68580" indent="0">
              <a:buNone/>
            </a:pPr>
            <a:r>
              <a:rPr lang="ar-SA" sz="2300" dirty="0" smtClean="0">
                <a:latin typeface="Arial" panose="020B0604020202020204" pitchFamily="34" charset="0"/>
                <a:cs typeface="Arial" panose="020B0604020202020204" pitchFamily="34" charset="0"/>
              </a:rPr>
              <a:t>يمكن الحصول على النتيجة السابقة بطريقة أخرى:</a:t>
            </a:r>
          </a:p>
        </p:txBody>
      </p:sp>
      <p:sp>
        <p:nvSpPr>
          <p:cNvPr id="4" name="Slide Number Placeholder 3"/>
          <p:cNvSpPr>
            <a:spLocks noGrp="1"/>
          </p:cNvSpPr>
          <p:nvPr>
            <p:ph type="sldNum" sz="quarter" idx="12"/>
          </p:nvPr>
        </p:nvSpPr>
        <p:spPr/>
        <p:txBody>
          <a:bodyPr/>
          <a:lstStyle/>
          <a:p>
            <a:fld id="{8B37D5FE-740C-46F5-801A-FA5477D9711F}" type="slidenum">
              <a:rPr lang="en-US" smtClean="0"/>
              <a:pPr/>
              <a:t>58</a:t>
            </a:fld>
            <a:endParaRPr lang="en-US"/>
          </a:p>
        </p:txBody>
      </p:sp>
      <p:grpSp>
        <p:nvGrpSpPr>
          <p:cNvPr id="5" name="Group 4"/>
          <p:cNvGrpSpPr/>
          <p:nvPr/>
        </p:nvGrpSpPr>
        <p:grpSpPr>
          <a:xfrm>
            <a:off x="1572244" y="2780928"/>
            <a:ext cx="6153703" cy="576064"/>
            <a:chOff x="3376125" y="4797152"/>
            <a:chExt cx="4874022" cy="1008112"/>
          </a:xfrm>
        </p:grpSpPr>
        <p:sp>
          <p:nvSpPr>
            <p:cNvPr id="6" name="TextBox 5"/>
            <p:cNvSpPr txBox="1"/>
            <p:nvPr/>
          </p:nvSpPr>
          <p:spPr>
            <a:xfrm>
              <a:off x="3698860" y="4842222"/>
              <a:ext cx="4360719" cy="807914"/>
            </a:xfrm>
            <a:prstGeom prst="rect">
              <a:avLst/>
            </a:prstGeom>
            <a:noFill/>
          </p:spPr>
          <p:txBody>
            <a:bodyPr wrap="square" rtlCol="1">
              <a:spAutoFit/>
            </a:bodyPr>
            <a:lstStyle/>
            <a:p>
              <a:pPr algn="r"/>
              <a:r>
                <a:rPr lang="ar-SA" sz="2400" dirty="0" smtClean="0">
                  <a:solidFill>
                    <a:srgbClr val="464653"/>
                  </a:solidFill>
                  <a:latin typeface="Arial" panose="020B0604020202020204" pitchFamily="34" charset="0"/>
                  <a:cs typeface="Arial" panose="020B0604020202020204" pitchFamily="34" charset="0"/>
                </a:rPr>
                <a:t>المخاطر الكلية = مخاطر الأعمال × المخاطر المالية  </a:t>
              </a:r>
              <a:endParaRPr lang="ar-SA" sz="2400" dirty="0">
                <a:solidFill>
                  <a:srgbClr val="464653"/>
                </a:solidFill>
                <a:latin typeface="Arial" panose="020B0604020202020204" pitchFamily="34" charset="0"/>
                <a:cs typeface="Arial" panose="020B0604020202020204" pitchFamily="34" charset="0"/>
              </a:endParaRPr>
            </a:p>
          </p:txBody>
        </p:sp>
        <p:sp>
          <p:nvSpPr>
            <p:cNvPr id="9" name="Rectangle 8"/>
            <p:cNvSpPr/>
            <p:nvPr/>
          </p:nvSpPr>
          <p:spPr>
            <a:xfrm>
              <a:off x="3376125" y="4797152"/>
              <a:ext cx="4874022" cy="100811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grpSp>
      <p:sp>
        <p:nvSpPr>
          <p:cNvPr id="10" name="Content Placeholder 2"/>
          <p:cNvSpPr txBox="1">
            <a:spLocks/>
          </p:cNvSpPr>
          <p:nvPr/>
        </p:nvSpPr>
        <p:spPr>
          <a:xfrm>
            <a:off x="1156708" y="3789040"/>
            <a:ext cx="6984776" cy="1800200"/>
          </a:xfrm>
          <a:prstGeom prst="rect">
            <a:avLst/>
          </a:prstGeom>
        </p:spPr>
        <p:txBody>
          <a:bodyPr vert="horz" lIns="91440" tIns="45720" rIns="91440" bIns="45720" rtlCol="0">
            <a:normAutofit/>
          </a:bodyPr>
          <a:lst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pPr>
            <a:r>
              <a:rPr lang="ar-SA" sz="2300" dirty="0" smtClean="0">
                <a:latin typeface="Arial" panose="020B0604020202020204" pitchFamily="34" charset="0"/>
                <a:cs typeface="Arial" panose="020B0604020202020204" pitchFamily="34" charset="0"/>
              </a:rPr>
              <a:t>بالتطبيق على المثال السابق: كانت درجة مخاطر الأعمال 160%، ودرجة المخاطر المالية 125%</a:t>
            </a:r>
          </a:p>
          <a:p>
            <a:pPr marL="68580" indent="0">
              <a:buFont typeface="Wingdings 2" pitchFamily="18" charset="2"/>
              <a:buNone/>
            </a:pPr>
            <a:r>
              <a:rPr lang="ar-SA" sz="2300" dirty="0" smtClean="0">
                <a:latin typeface="Arial" panose="020B0604020202020204" pitchFamily="34" charset="0"/>
                <a:cs typeface="Arial" panose="020B0604020202020204" pitchFamily="34" charset="0"/>
              </a:rPr>
              <a:t>المخاطر الكلية = 160% × 125%  = 200%</a:t>
            </a:r>
          </a:p>
          <a:p>
            <a:pPr marL="68580" indent="0">
              <a:buFont typeface="Wingdings 2" pitchFamily="18" charset="2"/>
              <a:buNone/>
            </a:pPr>
            <a:r>
              <a:rPr lang="ar-SA" sz="2300" dirty="0" smtClean="0">
                <a:latin typeface="Arial" panose="020B0604020202020204" pitchFamily="34" charset="0"/>
                <a:cs typeface="Arial" panose="020B0604020202020204" pitchFamily="34" charset="0"/>
              </a:rPr>
              <a:t>وهي نفس النتيجة السابقة</a:t>
            </a:r>
          </a:p>
        </p:txBody>
      </p:sp>
    </p:spTree>
    <p:extLst>
      <p:ext uri="{BB962C8B-B14F-4D97-AF65-F5344CB8AC3E}">
        <p14:creationId xmlns:p14="http://schemas.microsoft.com/office/powerpoint/2010/main" val="18695150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u="sng" dirty="0" smtClean="0">
                <a:latin typeface="Arial" panose="020B0604020202020204" pitchFamily="34" charset="0"/>
                <a:cs typeface="Arial" panose="020B0604020202020204" pitchFamily="34" charset="0"/>
              </a:rPr>
              <a:t>4) </a:t>
            </a:r>
            <a:r>
              <a:rPr lang="ar-SA" sz="2800" b="1" u="sng" dirty="0">
                <a:latin typeface="Arial" panose="020B0604020202020204" pitchFamily="34" charset="0"/>
                <a:cs typeface="Arial" panose="020B0604020202020204" pitchFamily="34" charset="0"/>
              </a:rPr>
              <a:t>نسب </a:t>
            </a:r>
            <a:r>
              <a:rPr lang="ar-SA" sz="2800" b="1" u="sng" dirty="0" smtClean="0">
                <a:latin typeface="Arial" panose="020B0604020202020204" pitchFamily="34" charset="0"/>
                <a:cs typeface="Arial" panose="020B0604020202020204" pitchFamily="34" charset="0"/>
              </a:rPr>
              <a:t>المديونية (الرفع المالي/ الفاعلية المالية):</a:t>
            </a:r>
            <a:endParaRPr lang="ar-SA" sz="2800" dirty="0"/>
          </a:p>
        </p:txBody>
      </p:sp>
      <p:sp>
        <p:nvSpPr>
          <p:cNvPr id="3" name="Content Placeholder 2"/>
          <p:cNvSpPr>
            <a:spLocks noGrp="1"/>
          </p:cNvSpPr>
          <p:nvPr>
            <p:ph idx="1"/>
          </p:nvPr>
        </p:nvSpPr>
        <p:spPr/>
        <p:txBody>
          <a:bodyPr/>
          <a:lstStyle/>
          <a:p>
            <a:pPr marL="68580" indent="0">
              <a:buNone/>
            </a:pPr>
            <a:r>
              <a:rPr lang="ar-SA" dirty="0" smtClean="0">
                <a:latin typeface="Arial" panose="020B0604020202020204" pitchFamily="34" charset="0"/>
                <a:cs typeface="Arial" panose="020B0604020202020204" pitchFamily="34" charset="0"/>
              </a:rPr>
              <a:t>هي مجموعة من النسب مرتبطة بمقدار الديون التي تعتمد عليها المنشأة في تمويل عملياتها.</a:t>
            </a:r>
          </a:p>
          <a:p>
            <a:pPr>
              <a:buFont typeface="Wingdings" panose="05000000000000000000" pitchFamily="2" charset="2"/>
              <a:buChar char="§"/>
            </a:pPr>
            <a:r>
              <a:rPr lang="ar-SA" u="sng" dirty="0" smtClean="0">
                <a:solidFill>
                  <a:schemeClr val="accent1"/>
                </a:solidFill>
                <a:latin typeface="Arial" panose="020B0604020202020204" pitchFamily="34" charset="0"/>
                <a:cs typeface="Arial" panose="020B0604020202020204" pitchFamily="34" charset="0"/>
              </a:rPr>
              <a:t>مفهوم الديون</a:t>
            </a:r>
            <a:r>
              <a:rPr lang="ar-SA" dirty="0" smtClean="0">
                <a:solidFill>
                  <a:schemeClr val="accent1"/>
                </a:solidFill>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يقصد بالديون طويلة الأجل الديون التي تحصل عليها المنشأة لتمويل عملياتها وتستحق بعد فترة طويلة نسبيا (أكثر من سنة مالية) مثل قروض السندات والقروض البنكية لشراء اصول ثابتة.</a:t>
            </a:r>
          </a:p>
          <a:p>
            <a:pPr marL="365760" lvl="1" indent="0">
              <a:buNone/>
            </a:pPr>
            <a:r>
              <a:rPr lang="ar-SA" sz="2400" dirty="0">
                <a:latin typeface="Arial" panose="020B0604020202020204" pitchFamily="34" charset="0"/>
                <a:cs typeface="Arial" panose="020B0604020202020204" pitchFamily="34" charset="0"/>
              </a:rPr>
              <a:t>غالبا تترتب على الديون طويلة الأجل أعباء تمويلية ثابتة تتحملها المنشأة لمصلحة أصحاب هذه الديون (الفوائد).</a:t>
            </a:r>
          </a:p>
        </p:txBody>
      </p:sp>
      <p:sp>
        <p:nvSpPr>
          <p:cNvPr id="4" name="Slide Number Placeholder 3"/>
          <p:cNvSpPr>
            <a:spLocks noGrp="1"/>
          </p:cNvSpPr>
          <p:nvPr>
            <p:ph type="sldNum" sz="quarter" idx="12"/>
          </p:nvPr>
        </p:nvSpPr>
        <p:spPr/>
        <p:txBody>
          <a:bodyPr/>
          <a:lstStyle/>
          <a:p>
            <a:fld id="{8B37D5FE-740C-46F5-801A-FA5477D9711F}" type="slidenum">
              <a:rPr lang="en-US" smtClean="0"/>
              <a:pPr/>
              <a:t>59</a:t>
            </a:fld>
            <a:endParaRPr lang="en-US"/>
          </a:p>
        </p:txBody>
      </p:sp>
    </p:spTree>
    <p:extLst>
      <p:ext uri="{BB962C8B-B14F-4D97-AF65-F5344CB8AC3E}">
        <p14:creationId xmlns:p14="http://schemas.microsoft.com/office/powerpoint/2010/main" val="1005662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700808"/>
            <a:ext cx="7128792" cy="3744416"/>
          </a:xfrm>
        </p:spPr>
        <p:txBody>
          <a:bodyPr>
            <a:normAutofit/>
          </a:bodyPr>
          <a:lstStyle/>
          <a:p>
            <a:pPr marL="68580" lvl="0" indent="0">
              <a:buNone/>
            </a:pPr>
            <a:r>
              <a:rPr lang="ar-SA" b="1" dirty="0" smtClean="0">
                <a:solidFill>
                  <a:schemeClr val="accent1"/>
                </a:solidFill>
                <a:latin typeface="Arial" panose="020B0604020202020204" pitchFamily="34" charset="0"/>
                <a:cs typeface="Arial" panose="020B0604020202020204" pitchFamily="34" charset="0"/>
              </a:rPr>
              <a:t>3- المقارنة </a:t>
            </a:r>
            <a:r>
              <a:rPr lang="ar-SA" b="1" dirty="0">
                <a:solidFill>
                  <a:schemeClr val="accent1"/>
                </a:solidFill>
                <a:latin typeface="Arial" panose="020B0604020202020204" pitchFamily="34" charset="0"/>
                <a:cs typeface="Arial" panose="020B0604020202020204" pitchFamily="34" charset="0"/>
              </a:rPr>
              <a:t>بشركات أخرى </a:t>
            </a:r>
            <a:endParaRPr lang="en-US" dirty="0">
              <a:solidFill>
                <a:schemeClr val="accent1"/>
              </a:solidFill>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مقارنة نسب الشركة ومؤشراتها بمثيلاتها في شركة أخرى محلية أو خارجية للحكم على أداء الشركة.</a:t>
            </a:r>
            <a:endParaRPr lang="en-US" dirty="0">
              <a:latin typeface="Arial" panose="020B0604020202020204" pitchFamily="34" charset="0"/>
              <a:cs typeface="Arial" panose="020B0604020202020204" pitchFamily="34" charset="0"/>
            </a:endParaRPr>
          </a:p>
          <a:p>
            <a:pPr marL="68580" indent="0">
              <a:buNone/>
            </a:pPr>
            <a:r>
              <a:rPr lang="ar-SA" u="sng" dirty="0">
                <a:latin typeface="Arial" panose="020B0604020202020204" pitchFamily="34" charset="0"/>
                <a:cs typeface="Arial" panose="020B0604020202020204" pitchFamily="34" charset="0"/>
              </a:rPr>
              <a:t>واختيار الشركة يتم تحديده على أي من الأساسين </a:t>
            </a:r>
            <a:r>
              <a:rPr lang="ar-SA" u="sng" dirty="0" smtClean="0">
                <a:latin typeface="Arial" panose="020B0604020202020204" pitchFamily="34" charset="0"/>
                <a:cs typeface="Arial" panose="020B0604020202020204" pitchFamily="34" charset="0"/>
              </a:rPr>
              <a:t>التاليين: </a:t>
            </a:r>
            <a:endParaRPr lang="en-US" u="sng" dirty="0">
              <a:latin typeface="Arial" panose="020B0604020202020204" pitchFamily="34" charset="0"/>
              <a:cs typeface="Arial" panose="020B0604020202020204" pitchFamily="34" charset="0"/>
            </a:endParaRPr>
          </a:p>
          <a:p>
            <a:pPr marL="68580" lvl="0" indent="0">
              <a:buNone/>
            </a:pPr>
            <a:r>
              <a:rPr lang="ar-SA" dirty="0">
                <a:latin typeface="Arial" panose="020B0604020202020204" pitchFamily="34" charset="0"/>
                <a:cs typeface="Arial" panose="020B0604020202020204" pitchFamily="34" charset="0"/>
              </a:rPr>
              <a:t>أساس التشابه : يمكن اختيار شركة بعينها بوصفها أكثر تجانساً </a:t>
            </a:r>
            <a:r>
              <a:rPr lang="ar-SA" dirty="0" smtClean="0">
                <a:latin typeface="Arial" panose="020B0604020202020204" pitchFamily="34" charset="0"/>
                <a:cs typeface="Arial" panose="020B0604020202020204" pitchFamily="34" charset="0"/>
              </a:rPr>
              <a:t>مع الشركة </a:t>
            </a:r>
            <a:r>
              <a:rPr lang="ar-SA" dirty="0">
                <a:latin typeface="Arial" panose="020B0604020202020204" pitchFamily="34" charset="0"/>
                <a:cs typeface="Arial" panose="020B0604020202020204" pitchFamily="34" charset="0"/>
              </a:rPr>
              <a:t>المعنية.</a:t>
            </a:r>
            <a:endParaRPr lang="en-US" dirty="0">
              <a:latin typeface="Arial" panose="020B0604020202020204" pitchFamily="34" charset="0"/>
              <a:cs typeface="Arial" panose="020B0604020202020204" pitchFamily="34" charset="0"/>
            </a:endParaRPr>
          </a:p>
          <a:p>
            <a:pPr marL="68580" lvl="0" indent="0">
              <a:buNone/>
            </a:pPr>
            <a:r>
              <a:rPr lang="ar-SA" dirty="0" smtClean="0">
                <a:latin typeface="Arial" panose="020B0604020202020204" pitchFamily="34" charset="0"/>
                <a:cs typeface="Arial" panose="020B0604020202020204" pitchFamily="34" charset="0"/>
              </a:rPr>
              <a:t>أساس </a:t>
            </a:r>
            <a:r>
              <a:rPr lang="ar-SA" dirty="0">
                <a:latin typeface="Arial" panose="020B0604020202020204" pitchFamily="34" charset="0"/>
                <a:cs typeface="Arial" panose="020B0604020202020204" pitchFamily="34" charset="0"/>
              </a:rPr>
              <a:t>المثالية </a:t>
            </a:r>
            <a:r>
              <a:rPr lang="ar-SA" dirty="0" smtClean="0">
                <a:latin typeface="Arial" panose="020B0604020202020204" pitchFamily="34" charset="0"/>
                <a:cs typeface="Arial" panose="020B0604020202020204" pitchFamily="34" charset="0"/>
              </a:rPr>
              <a:t>الأفضلية </a:t>
            </a:r>
            <a:r>
              <a:rPr lang="ar-SA" dirty="0">
                <a:latin typeface="Arial" panose="020B0604020202020204" pitchFamily="34" charset="0"/>
                <a:cs typeface="Arial" panose="020B0604020202020204" pitchFamily="34" charset="0"/>
              </a:rPr>
              <a:t>: يتم اختيار أفضل أداء لشركة معينة أو عدد من الشركات واستخدامه </a:t>
            </a:r>
            <a:r>
              <a:rPr lang="ar-SA" dirty="0" smtClean="0">
                <a:latin typeface="Arial" panose="020B0604020202020204" pitchFamily="34" charset="0"/>
                <a:cs typeface="Arial" panose="020B0604020202020204" pitchFamily="34" charset="0"/>
              </a:rPr>
              <a:t>بوصفة </a:t>
            </a:r>
            <a:r>
              <a:rPr lang="ar-SA" dirty="0">
                <a:latin typeface="Arial" panose="020B0604020202020204" pitchFamily="34" charset="0"/>
                <a:cs typeface="Arial" panose="020B0604020202020204" pitchFamily="34" charset="0"/>
              </a:rPr>
              <a:t>أساساً للمقارنة باعتباره الأداء الأمثل</a:t>
            </a:r>
            <a:r>
              <a:rPr lang="ar-SA" dirty="0" smtClean="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8B37D5FE-740C-46F5-801A-FA5477D9711F}" type="slidenum">
              <a:rPr lang="en-US" smtClean="0"/>
              <a:pPr/>
              <a:t>6</a:t>
            </a:fld>
            <a:endParaRPr lang="en-US"/>
          </a:p>
        </p:txBody>
      </p:sp>
    </p:spTree>
    <p:extLst>
      <p:ext uri="{BB962C8B-B14F-4D97-AF65-F5344CB8AC3E}">
        <p14:creationId xmlns:p14="http://schemas.microsoft.com/office/powerpoint/2010/main" val="2144992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980728"/>
            <a:ext cx="7425273" cy="5112568"/>
          </a:xfrm>
        </p:spPr>
        <p:txBody>
          <a:bodyPr>
            <a:normAutofit lnSpcReduction="10000"/>
          </a:bodyPr>
          <a:lstStyle/>
          <a:p>
            <a:pPr>
              <a:buFont typeface="Wingdings" panose="05000000000000000000" pitchFamily="2" charset="2"/>
              <a:buChar char="§"/>
            </a:pPr>
            <a:r>
              <a:rPr lang="ar-SA" u="sng" dirty="0" smtClean="0">
                <a:solidFill>
                  <a:schemeClr val="accent1"/>
                </a:solidFill>
                <a:latin typeface="Arial" panose="020B0604020202020204" pitchFamily="34" charset="0"/>
                <a:cs typeface="Arial" panose="020B0604020202020204" pitchFamily="34" charset="0"/>
              </a:rPr>
              <a:t>مفهوم الفاعلية المالية:</a:t>
            </a:r>
            <a:r>
              <a:rPr lang="ar-SA" dirty="0" smtClean="0">
                <a:latin typeface="Arial" panose="020B0604020202020204" pitchFamily="34" charset="0"/>
                <a:cs typeface="Arial" panose="020B0604020202020204" pitchFamily="34" charset="0"/>
              </a:rPr>
              <a:t> الرفع المالي هو عملية تلقائية ينتج عنها زيادة في الربح نتيجة تمويل جانب من عمليات المنشأة بديون طويلة الأجل، بشرط أن يكون عائد الإستثمار في عمليات المنشأة أكبر من الأعباء التمويلية (الفوائد).</a:t>
            </a:r>
          </a:p>
          <a:p>
            <a:pPr marL="68580" indent="0">
              <a:buNone/>
            </a:pPr>
            <a:r>
              <a:rPr lang="ar-SA" dirty="0" smtClean="0">
                <a:solidFill>
                  <a:schemeClr val="accent1"/>
                </a:solidFill>
                <a:latin typeface="Arial" panose="020B0604020202020204" pitchFamily="34" charset="0"/>
                <a:cs typeface="Arial" panose="020B0604020202020204" pitchFamily="34" charset="0"/>
              </a:rPr>
              <a:t>مثال: </a:t>
            </a:r>
            <a:r>
              <a:rPr lang="ar-SA" dirty="0" smtClean="0">
                <a:latin typeface="Arial" panose="020B0604020202020204" pitchFamily="34" charset="0"/>
                <a:cs typeface="Arial" panose="020B0604020202020204" pitchFamily="34" charset="0"/>
              </a:rPr>
              <a:t>اذا اقترضت المنشأة مبلغ 10 مليون ريال بفائدة 5% سنويا، </a:t>
            </a:r>
            <a:r>
              <a:rPr lang="ar-SA" dirty="0">
                <a:latin typeface="Arial" panose="020B0604020202020204" pitchFamily="34" charset="0"/>
                <a:cs typeface="Arial" panose="020B0604020202020204" pitchFamily="34" charset="0"/>
              </a:rPr>
              <a:t>وكان حق الملكية المستثمر في الشركة 10 مليون، </a:t>
            </a:r>
            <a:r>
              <a:rPr lang="ar-SA" dirty="0" smtClean="0">
                <a:latin typeface="Arial" panose="020B0604020202020204" pitchFamily="34" charset="0"/>
                <a:cs typeface="Arial" panose="020B0604020202020204" pitchFamily="34" charset="0"/>
              </a:rPr>
              <a:t>واذا تمكنت المنشأة من استثمار المبلغ في عملياتها بما يحقق عائد استثمار 8%.</a:t>
            </a:r>
          </a:p>
          <a:p>
            <a:pPr>
              <a:buFont typeface="Courier New" panose="02070309020205020404" pitchFamily="49" charset="0"/>
              <a:buChar char="o"/>
            </a:pPr>
            <a:r>
              <a:rPr lang="ar-SA" dirty="0" smtClean="0">
                <a:latin typeface="Arial" panose="020B0604020202020204" pitchFamily="34" charset="0"/>
                <a:cs typeface="Arial" panose="020B0604020202020204" pitchFamily="34" charset="0"/>
              </a:rPr>
              <a:t>اذن</a:t>
            </a:r>
            <a:r>
              <a:rPr lang="ar-SA" dirty="0" smtClean="0">
                <a:solidFill>
                  <a:schemeClr val="accent1"/>
                </a:solidFill>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الأرباح الناتجة عن استثمار القرض في عمليات المنشأة تبلغ 800.000 ريال تدفع المنشأة منها فائدة 500.000 ريال ليتبقى 300.000 ريال ترفع ربح المساهمين دون زيادة رأس المال.</a:t>
            </a:r>
          </a:p>
          <a:p>
            <a:pPr>
              <a:buFont typeface="Courier New" panose="02070309020205020404" pitchFamily="49" charset="0"/>
              <a:buChar char="o"/>
            </a:pPr>
            <a:r>
              <a:rPr lang="ar-SA" dirty="0" smtClean="0">
                <a:latin typeface="Arial" panose="020B0604020202020204" pitchFamily="34" charset="0"/>
                <a:cs typeface="Arial" panose="020B0604020202020204" pitchFamily="34" charset="0"/>
              </a:rPr>
              <a:t>الأرباح الناتجة عن استثمار حقوق الملاك 800.000</a:t>
            </a:r>
          </a:p>
          <a:p>
            <a:pPr>
              <a:buFont typeface="Courier New" panose="02070309020205020404" pitchFamily="49" charset="0"/>
              <a:buChar char="o"/>
            </a:pPr>
            <a:r>
              <a:rPr lang="ar-SA" dirty="0" smtClean="0">
                <a:latin typeface="Arial" panose="020B0604020202020204" pitchFamily="34" charset="0"/>
                <a:cs typeface="Arial" panose="020B0604020202020204" pitchFamily="34" charset="0"/>
              </a:rPr>
              <a:t>ربح المساهمين يعادل 1.100.000 (800.000 + 300.000)</a:t>
            </a:r>
          </a:p>
          <a:p>
            <a:pPr>
              <a:buFont typeface="Courier New" panose="02070309020205020404" pitchFamily="49" charset="0"/>
              <a:buChar char="o"/>
            </a:pPr>
            <a:r>
              <a:rPr lang="ar-SA" dirty="0" smtClean="0">
                <a:latin typeface="Arial" panose="020B0604020202020204" pitchFamily="34" charset="0"/>
                <a:cs typeface="Arial" panose="020B0604020202020204" pitchFamily="34" charset="0"/>
              </a:rPr>
              <a:t>العائد على حقوق المساهمين 11% مرفوعا بنسبة 3% بسبب تمويل جزء من العمليات عن طريق الإقتراض.</a:t>
            </a:r>
          </a:p>
        </p:txBody>
      </p:sp>
      <p:sp>
        <p:nvSpPr>
          <p:cNvPr id="4" name="Slide Number Placeholder 3"/>
          <p:cNvSpPr>
            <a:spLocks noGrp="1"/>
          </p:cNvSpPr>
          <p:nvPr>
            <p:ph type="sldNum" sz="quarter" idx="12"/>
          </p:nvPr>
        </p:nvSpPr>
        <p:spPr/>
        <p:txBody>
          <a:bodyPr/>
          <a:lstStyle/>
          <a:p>
            <a:fld id="{8B37D5FE-740C-46F5-801A-FA5477D9711F}" type="slidenum">
              <a:rPr lang="en-US" smtClean="0"/>
              <a:pPr/>
              <a:t>60</a:t>
            </a:fld>
            <a:endParaRPr lang="en-US"/>
          </a:p>
        </p:txBody>
      </p:sp>
    </p:spTree>
    <p:extLst>
      <p:ext uri="{BB962C8B-B14F-4D97-AF65-F5344CB8AC3E}">
        <p14:creationId xmlns:p14="http://schemas.microsoft.com/office/powerpoint/2010/main" val="145005606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325" y="1291081"/>
            <a:ext cx="6777317" cy="4707885"/>
          </a:xfrm>
        </p:spPr>
        <p:txBody>
          <a:bodyPr/>
          <a:lstStyle/>
          <a:p>
            <a:pPr>
              <a:buFont typeface="Wingdings" panose="05000000000000000000" pitchFamily="2" charset="2"/>
              <a:buChar char="§"/>
            </a:pPr>
            <a:r>
              <a:rPr lang="ar-SA" u="sng" dirty="0" smtClean="0">
                <a:solidFill>
                  <a:schemeClr val="accent1"/>
                </a:solidFill>
                <a:latin typeface="Arial" panose="020B0604020202020204" pitchFamily="34" charset="0"/>
                <a:cs typeface="Arial" panose="020B0604020202020204" pitchFamily="34" charset="0"/>
              </a:rPr>
              <a:t>مفهوم مخاطر المديونية:</a:t>
            </a:r>
            <a:r>
              <a:rPr lang="ar-SA" dirty="0" smtClean="0">
                <a:solidFill>
                  <a:schemeClr val="accent1"/>
                </a:solidFill>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عندما تحقق الشركة عائد على الإستثمار في عملياتها أقل من معدل الفائدة.</a:t>
            </a:r>
          </a:p>
          <a:p>
            <a:pPr marL="68580" indent="0">
              <a:buNone/>
            </a:pPr>
            <a:r>
              <a:rPr lang="ar-SA" dirty="0">
                <a:solidFill>
                  <a:schemeClr val="accent1"/>
                </a:solidFill>
                <a:latin typeface="Arial" panose="020B0604020202020204" pitchFamily="34" charset="0"/>
                <a:cs typeface="Arial" panose="020B0604020202020204" pitchFamily="34" charset="0"/>
              </a:rPr>
              <a:t>مثال: </a:t>
            </a:r>
            <a:r>
              <a:rPr lang="ar-SA" dirty="0" smtClean="0">
                <a:latin typeface="Arial" panose="020B0604020202020204" pitchFamily="34" charset="0"/>
                <a:cs typeface="Arial" panose="020B0604020202020204" pitchFamily="34" charset="0"/>
              </a:rPr>
              <a:t>بافتراض نفس المثال السابق لكن العائد على الاستثمار في عمليات المنشأة 2% فقط.</a:t>
            </a:r>
            <a:endParaRPr lang="ar-SA"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استثمار مبلغ القرض يحقق ربح 200.000 </a:t>
            </a:r>
          </a:p>
          <a:p>
            <a:pPr marL="68580" indent="0">
              <a:buNone/>
            </a:pPr>
            <a:r>
              <a:rPr lang="ar-SA" dirty="0" smtClean="0">
                <a:latin typeface="Arial" panose="020B0604020202020204" pitchFamily="34" charset="0"/>
                <a:cs typeface="Arial" panose="020B0604020202020204" pitchFamily="34" charset="0"/>
              </a:rPr>
              <a:t>استثمار حقوق الملكية يحقق ربح 200.000</a:t>
            </a:r>
          </a:p>
          <a:p>
            <a:pPr marL="68580" indent="0">
              <a:buNone/>
            </a:pPr>
            <a:r>
              <a:rPr lang="ar-SA" dirty="0" smtClean="0">
                <a:latin typeface="Arial" panose="020B0604020202020204" pitchFamily="34" charset="0"/>
                <a:cs typeface="Arial" panose="020B0604020202020204" pitchFamily="34" charset="0"/>
              </a:rPr>
              <a:t>العائد قبل الفوائد	  	     400.000</a:t>
            </a:r>
          </a:p>
          <a:p>
            <a:pPr marL="68580" indent="0">
              <a:buNone/>
            </a:pPr>
            <a:r>
              <a:rPr lang="ar-SA" dirty="0" smtClean="0">
                <a:latin typeface="Arial" panose="020B0604020202020204" pitchFamily="34" charset="0"/>
                <a:cs typeface="Arial" panose="020B0604020202020204" pitchFamily="34" charset="0"/>
              </a:rPr>
              <a:t>ستدفع المنشأة فائدة 5% = 500.000</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تلحق بالشركة خسارة قدرها 100.000 يتحملها المساهمون.</a:t>
            </a: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61</a:t>
            </a:fld>
            <a:endParaRPr lang="en-US"/>
          </a:p>
        </p:txBody>
      </p:sp>
      <p:cxnSp>
        <p:nvCxnSpPr>
          <p:cNvPr id="5" name="Straight Connector 4"/>
          <p:cNvCxnSpPr/>
          <p:nvPr/>
        </p:nvCxnSpPr>
        <p:spPr>
          <a:xfrm flipH="1">
            <a:off x="3347864" y="3789040"/>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7308304" y="4869160"/>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6795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2400" b="1" u="sng" dirty="0">
                <a:solidFill>
                  <a:srgbClr val="727CA3"/>
                </a:solidFill>
                <a:latin typeface="Arial" panose="020B0604020202020204" pitchFamily="34" charset="0"/>
                <a:cs typeface="Arial" panose="020B0604020202020204" pitchFamily="34" charset="0"/>
              </a:rPr>
              <a:t>تتكون مجموعة نسب </a:t>
            </a:r>
            <a:r>
              <a:rPr lang="ar-SA" sz="2400" b="1" u="sng" dirty="0" smtClean="0">
                <a:solidFill>
                  <a:srgbClr val="727CA3"/>
                </a:solidFill>
                <a:latin typeface="Arial" panose="020B0604020202020204" pitchFamily="34" charset="0"/>
                <a:cs typeface="Arial" panose="020B0604020202020204" pitchFamily="34" charset="0"/>
              </a:rPr>
              <a:t>المديونية </a:t>
            </a:r>
            <a:r>
              <a:rPr lang="ar-SA" sz="2400" b="1" u="sng" dirty="0">
                <a:solidFill>
                  <a:srgbClr val="727CA3"/>
                </a:solidFill>
                <a:latin typeface="Arial" panose="020B0604020202020204" pitchFamily="34" charset="0"/>
                <a:cs typeface="Arial" panose="020B0604020202020204" pitchFamily="34" charset="0"/>
              </a:rPr>
              <a:t>من النسب الآتية:</a:t>
            </a:r>
            <a:endParaRPr lang="ar-SA" dirty="0"/>
          </a:p>
        </p:txBody>
      </p:sp>
      <p:sp>
        <p:nvSpPr>
          <p:cNvPr id="3" name="Content Placeholder 2"/>
          <p:cNvSpPr>
            <a:spLocks noGrp="1"/>
          </p:cNvSpPr>
          <p:nvPr>
            <p:ph idx="1"/>
          </p:nvPr>
        </p:nvSpPr>
        <p:spPr/>
        <p:txBody>
          <a:bodyPr/>
          <a:lstStyle/>
          <a:p>
            <a:pPr marL="68580" indent="0">
              <a:buNone/>
            </a:pPr>
            <a:r>
              <a:rPr lang="ar-SA" dirty="0" smtClean="0">
                <a:latin typeface="Arial" panose="020B0604020202020204" pitchFamily="34" charset="0"/>
                <a:cs typeface="Arial" panose="020B0604020202020204" pitchFamily="34" charset="0"/>
              </a:rPr>
              <a:t>1- نسبة اجمالي الديون الى اجمالي الأصول.</a:t>
            </a:r>
          </a:p>
          <a:p>
            <a:pPr marL="68580" indent="0">
              <a:buNone/>
            </a:pPr>
            <a:r>
              <a:rPr lang="ar-SA" dirty="0" smtClean="0">
                <a:latin typeface="Arial" panose="020B0604020202020204" pitchFamily="34" charset="0"/>
                <a:cs typeface="Arial" panose="020B0604020202020204" pitchFamily="34" charset="0"/>
              </a:rPr>
              <a:t>2- نسبة اجمالي الأصول الى حق الملكية.</a:t>
            </a:r>
          </a:p>
          <a:p>
            <a:pPr marL="68580" indent="0">
              <a:buNone/>
            </a:pPr>
            <a:r>
              <a:rPr lang="ar-SA" dirty="0" smtClean="0">
                <a:latin typeface="Arial" panose="020B0604020202020204" pitchFamily="34" charset="0"/>
                <a:cs typeface="Arial" panose="020B0604020202020204" pitchFamily="34" charset="0"/>
              </a:rPr>
              <a:t>3- نسبة الديون طويلة الأجل الى حق الملكية.</a:t>
            </a:r>
          </a:p>
          <a:p>
            <a:pPr marL="68580" indent="0">
              <a:buNone/>
            </a:pPr>
            <a:r>
              <a:rPr lang="ar-SA" dirty="0" smtClean="0">
                <a:latin typeface="Arial" panose="020B0604020202020204" pitchFamily="34" charset="0"/>
                <a:cs typeface="Arial" panose="020B0604020202020204" pitchFamily="34" charset="0"/>
              </a:rPr>
              <a:t>4- معدل تغطية الفوائد.</a:t>
            </a: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62</a:t>
            </a:fld>
            <a:endParaRPr lang="en-US"/>
          </a:p>
        </p:txBody>
      </p:sp>
    </p:spTree>
    <p:extLst>
      <p:ext uri="{BB962C8B-B14F-4D97-AF65-F5344CB8AC3E}">
        <p14:creationId xmlns:p14="http://schemas.microsoft.com/office/powerpoint/2010/main" val="161205190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628800"/>
            <a:ext cx="6777317" cy="3960440"/>
          </a:xfrm>
        </p:spPr>
        <p:txBody>
          <a:bodyPr/>
          <a:lstStyle/>
          <a:p>
            <a:pPr marL="68580" indent="0">
              <a:buNone/>
            </a:pPr>
            <a:r>
              <a:rPr lang="ar-SA" b="1" dirty="0" smtClean="0">
                <a:latin typeface="Arial" panose="020B0604020202020204" pitchFamily="34" charset="0"/>
                <a:cs typeface="Arial" panose="020B0604020202020204" pitchFamily="34" charset="0"/>
              </a:rPr>
              <a:t>هدف المجموعة: </a:t>
            </a:r>
            <a:r>
              <a:rPr lang="ar-SA" dirty="0" smtClean="0">
                <a:latin typeface="Arial" panose="020B0604020202020204" pitchFamily="34" charset="0"/>
                <a:cs typeface="Arial" panose="020B0604020202020204" pitchFamily="34" charset="0"/>
              </a:rPr>
              <a:t>تقيس هذه المجموعة نسبة تمويل أصول المنشأة عن طريق الديون وخصوصا الديون طويلة الأجل بالتالي:</a:t>
            </a:r>
          </a:p>
          <a:p>
            <a:pPr marL="68580" indent="0">
              <a:buNone/>
            </a:pPr>
            <a:r>
              <a:rPr lang="ar-SA" dirty="0" smtClean="0">
                <a:latin typeface="Arial" panose="020B0604020202020204" pitchFamily="34" charset="0"/>
                <a:cs typeface="Arial" panose="020B0604020202020204" pitchFamily="34" charset="0"/>
              </a:rPr>
              <a:t>1- تعطي فكرة للمحلل المالي عن درجة الرفع المالي ودرجة المخاطر المرتبطة بالديون والى اي مدى تكون كثافة الديون التي تلتزم بها المنشأة.</a:t>
            </a:r>
          </a:p>
          <a:p>
            <a:pPr marL="68580" indent="0">
              <a:buNone/>
            </a:pPr>
            <a:r>
              <a:rPr lang="ar-SA" dirty="0" smtClean="0">
                <a:latin typeface="Arial" panose="020B0604020202020204" pitchFamily="34" charset="0"/>
                <a:cs typeface="Arial" panose="020B0604020202020204" pitchFamily="34" charset="0"/>
              </a:rPr>
              <a:t>2- تقيس قدرة المشروع على البقاء والإستمرار خلال فترة طويلة من الزمن من خلال قدرة المشروع على دفع الفوائد في تاريخ استحقاقها ورد السندات في نهاية المدة.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63</a:t>
            </a:fld>
            <a:endParaRPr lang="en-US"/>
          </a:p>
        </p:txBody>
      </p:sp>
    </p:spTree>
    <p:extLst>
      <p:ext uri="{BB962C8B-B14F-4D97-AF65-F5344CB8AC3E}">
        <p14:creationId xmlns:p14="http://schemas.microsoft.com/office/powerpoint/2010/main" val="12346004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lstStyle/>
          <a:p>
            <a:pPr algn="r"/>
            <a:r>
              <a:rPr lang="ar-SA" sz="2400" b="1" u="sng" dirty="0">
                <a:solidFill>
                  <a:srgbClr val="727CA3"/>
                </a:solidFill>
                <a:latin typeface="Arial" panose="020B0604020202020204" pitchFamily="34" charset="0"/>
                <a:cs typeface="Arial" panose="020B0604020202020204" pitchFamily="34" charset="0"/>
              </a:rPr>
              <a:t>1- </a:t>
            </a:r>
            <a:r>
              <a:rPr lang="ar-SA" sz="2400" b="1" u="sng" dirty="0" smtClean="0">
                <a:solidFill>
                  <a:srgbClr val="727CA3"/>
                </a:solidFill>
                <a:latin typeface="Arial" panose="020B0604020202020204" pitchFamily="34" charset="0"/>
                <a:cs typeface="Arial" panose="020B0604020202020204" pitchFamily="34" charset="0"/>
              </a:rPr>
              <a:t>نسبة اجمالي الديون إلى اجمالي الأصول:</a:t>
            </a:r>
            <a:endParaRPr lang="ar-SA" dirty="0"/>
          </a:p>
        </p:txBody>
      </p:sp>
      <p:sp>
        <p:nvSpPr>
          <p:cNvPr id="3" name="Content Placeholder 2"/>
          <p:cNvSpPr>
            <a:spLocks noGrp="1"/>
          </p:cNvSpPr>
          <p:nvPr>
            <p:ph idx="1"/>
          </p:nvPr>
        </p:nvSpPr>
        <p:spPr>
          <a:xfrm>
            <a:off x="971234" y="3537012"/>
            <a:ext cx="7108236" cy="2520280"/>
          </a:xfrm>
        </p:spPr>
        <p:txBody>
          <a:bodyPr>
            <a:normAutofit fontScale="92500"/>
          </a:bodyPr>
          <a:lstStyle/>
          <a:p>
            <a:pPr marL="68580" indent="0">
              <a:buNone/>
            </a:pPr>
            <a:r>
              <a:rPr lang="ar-SA" dirty="0" smtClean="0">
                <a:latin typeface="Arial" panose="020B0604020202020204" pitchFamily="34" charset="0"/>
                <a:cs typeface="Arial" panose="020B0604020202020204" pitchFamily="34" charset="0"/>
              </a:rPr>
              <a:t>توضح نسبة تمويل أصول المنشأة عن طريق الخصوم.</a:t>
            </a:r>
          </a:p>
          <a:p>
            <a:pPr marL="68580" indent="0">
              <a:buNone/>
            </a:pPr>
            <a:r>
              <a:rPr lang="ar-SA" dirty="0" smtClean="0">
                <a:solidFill>
                  <a:schemeClr val="accent1"/>
                </a:solidFill>
                <a:latin typeface="Arial" panose="020B0604020202020204" pitchFamily="34" charset="0"/>
                <a:cs typeface="Arial" panose="020B0604020202020204" pitchFamily="34" charset="0"/>
              </a:rPr>
              <a:t>مثال: </a:t>
            </a:r>
            <a:r>
              <a:rPr lang="ar-SA" dirty="0" smtClean="0">
                <a:latin typeface="Arial" panose="020B0604020202020204" pitchFamily="34" charset="0"/>
                <a:cs typeface="Arial" panose="020B0604020202020204" pitchFamily="34" charset="0"/>
              </a:rPr>
              <a:t>اذا كان مجموع اصول المنشأة 20 مليون ومجموع الخصوم 10 مليون.</a:t>
            </a:r>
          </a:p>
          <a:p>
            <a:pPr marL="68580" indent="0">
              <a:buNone/>
            </a:pPr>
            <a:r>
              <a:rPr lang="ar-SA" dirty="0" smtClean="0">
                <a:latin typeface="Arial" panose="020B0604020202020204" pitchFamily="34" charset="0"/>
                <a:cs typeface="Arial" panose="020B0604020202020204" pitchFamily="34" charset="0"/>
              </a:rPr>
              <a:t>نسبة اجمالي الديون الى اجمالي الأصول = 10.000.000 = 50%</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20.000.000</a:t>
            </a:r>
          </a:p>
          <a:p>
            <a:pPr marL="68580" indent="0">
              <a:buNone/>
            </a:pPr>
            <a:r>
              <a:rPr lang="ar-SA" dirty="0" smtClean="0">
                <a:latin typeface="Arial" panose="020B0604020202020204" pitchFamily="34" charset="0"/>
                <a:cs typeface="Arial" panose="020B0604020202020204" pitchFamily="34" charset="0"/>
              </a:rPr>
              <a:t>اذن 50% من اصول المنشأة يتم تمويلها عن طريق الخصوم، والـ 50% الباقية يتم تمويلها عن طريق حقوق الملكية.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64</a:t>
            </a:fld>
            <a:endParaRPr lang="en-US"/>
          </a:p>
        </p:txBody>
      </p:sp>
      <p:sp>
        <p:nvSpPr>
          <p:cNvPr id="13" name="Rectangle 12"/>
          <p:cNvSpPr/>
          <p:nvPr/>
        </p:nvSpPr>
        <p:spPr>
          <a:xfrm>
            <a:off x="1403648" y="2206183"/>
            <a:ext cx="6243409"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12" name="Group 11"/>
          <p:cNvGrpSpPr/>
          <p:nvPr/>
        </p:nvGrpSpPr>
        <p:grpSpPr>
          <a:xfrm>
            <a:off x="1403648" y="2281533"/>
            <a:ext cx="6243409" cy="897684"/>
            <a:chOff x="1856982" y="4209621"/>
            <a:chExt cx="6243409" cy="897684"/>
          </a:xfrm>
        </p:grpSpPr>
        <p:sp>
          <p:nvSpPr>
            <p:cNvPr id="7" name="TextBox 6"/>
            <p:cNvSpPr txBox="1"/>
            <p:nvPr/>
          </p:nvSpPr>
          <p:spPr>
            <a:xfrm>
              <a:off x="1856982" y="4209621"/>
              <a:ext cx="6243409"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نسبة اجمالي الديون إلى اجمالي الأصول =  اجمالي الخصوم</a:t>
              </a:r>
              <a:endParaRPr lang="ar-SA" sz="2400" dirty="0">
                <a:solidFill>
                  <a:schemeClr val="tx2"/>
                </a:solidFill>
                <a:latin typeface="Arial" panose="020B0604020202020204" pitchFamily="34" charset="0"/>
                <a:cs typeface="Arial" panose="020B0604020202020204" pitchFamily="34" charset="0"/>
              </a:endParaRPr>
            </a:p>
          </p:txBody>
        </p:sp>
        <p:grpSp>
          <p:nvGrpSpPr>
            <p:cNvPr id="11" name="Group 10"/>
            <p:cNvGrpSpPr/>
            <p:nvPr/>
          </p:nvGrpSpPr>
          <p:grpSpPr>
            <a:xfrm>
              <a:off x="2000998" y="4645640"/>
              <a:ext cx="2114465" cy="461665"/>
              <a:chOff x="2000998" y="4645640"/>
              <a:chExt cx="2114465" cy="461665"/>
            </a:xfrm>
          </p:grpSpPr>
          <p:sp>
            <p:nvSpPr>
              <p:cNvPr id="8" name="TextBox 7"/>
              <p:cNvSpPr txBox="1"/>
              <p:nvPr/>
            </p:nvSpPr>
            <p:spPr>
              <a:xfrm>
                <a:off x="2000998" y="4645640"/>
                <a:ext cx="1922929"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اجمالي الأصول</a:t>
                </a:r>
                <a:endParaRPr lang="ar-SA" sz="2400" dirty="0">
                  <a:solidFill>
                    <a:schemeClr val="tx2"/>
                  </a:solidFill>
                  <a:latin typeface="Arial" panose="020B0604020202020204" pitchFamily="34" charset="0"/>
                  <a:cs typeface="Arial" panose="020B0604020202020204" pitchFamily="34" charset="0"/>
                </a:endParaRPr>
              </a:p>
            </p:txBody>
          </p:sp>
          <p:cxnSp>
            <p:nvCxnSpPr>
              <p:cNvPr id="9" name="Straight Connector 8"/>
              <p:cNvCxnSpPr/>
              <p:nvPr/>
            </p:nvCxnSpPr>
            <p:spPr>
              <a:xfrm flipH="1">
                <a:off x="2339752" y="4667944"/>
                <a:ext cx="1775711"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cxnSp>
        <p:nvCxnSpPr>
          <p:cNvPr id="15" name="Straight Connector 14"/>
          <p:cNvCxnSpPr/>
          <p:nvPr/>
        </p:nvCxnSpPr>
        <p:spPr>
          <a:xfrm flipH="1">
            <a:off x="2825086" y="4797152"/>
            <a:ext cx="1386874"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93235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normAutofit/>
          </a:bodyPr>
          <a:lstStyle/>
          <a:p>
            <a:pPr algn="r"/>
            <a:r>
              <a:rPr lang="ar-SA" sz="2400" b="1" u="sng" dirty="0" smtClean="0">
                <a:latin typeface="Arial" panose="020B0604020202020204" pitchFamily="34" charset="0"/>
                <a:cs typeface="Arial" panose="020B0604020202020204" pitchFamily="34" charset="0"/>
              </a:rPr>
              <a:t>2- نسبة اجمالي الأصول الى حقوق الملكية:</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52944" y="3356992"/>
            <a:ext cx="7344816" cy="2664296"/>
          </a:xfrm>
        </p:spPr>
        <p:txBody>
          <a:bodyPr>
            <a:normAutofit fontScale="92500"/>
          </a:bodyPr>
          <a:lstStyle/>
          <a:p>
            <a:pPr marL="68580" indent="0">
              <a:buNone/>
            </a:pPr>
            <a:r>
              <a:rPr lang="ar-SA" dirty="0" smtClean="0">
                <a:solidFill>
                  <a:schemeClr val="accent1"/>
                </a:solidFill>
                <a:latin typeface="Arial" panose="020B0604020202020204" pitchFamily="34" charset="0"/>
                <a:cs typeface="Arial" panose="020B0604020202020204" pitchFamily="34" charset="0"/>
              </a:rPr>
              <a:t>المثال السابق: </a:t>
            </a:r>
            <a:r>
              <a:rPr lang="ar-SA" dirty="0" smtClean="0">
                <a:latin typeface="Arial" panose="020B0604020202020204" pitchFamily="34" charset="0"/>
                <a:cs typeface="Arial" panose="020B0604020202020204" pitchFamily="34" charset="0"/>
              </a:rPr>
              <a:t>من البيانات السابقة نستنتج أن حقوق الملكية تساوي 10.000.000 ريال (الأصول – الخصوم)</a:t>
            </a:r>
            <a:endParaRPr lang="ar-SA"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نسبة </a:t>
            </a:r>
            <a:r>
              <a:rPr lang="ar-SA" dirty="0">
                <a:latin typeface="Arial" panose="020B0604020202020204" pitchFamily="34" charset="0"/>
                <a:cs typeface="Arial" panose="020B0604020202020204" pitchFamily="34" charset="0"/>
              </a:rPr>
              <a:t>اجمالي </a:t>
            </a:r>
            <a:r>
              <a:rPr lang="ar-SA" dirty="0" smtClean="0">
                <a:latin typeface="Arial" panose="020B0604020202020204" pitchFamily="34" charset="0"/>
                <a:cs typeface="Arial" panose="020B0604020202020204" pitchFamily="34" charset="0"/>
              </a:rPr>
              <a:t>الأصول </a:t>
            </a:r>
            <a:r>
              <a:rPr lang="ar-SA" dirty="0">
                <a:latin typeface="Arial" panose="020B0604020202020204" pitchFamily="34" charset="0"/>
                <a:cs typeface="Arial" panose="020B0604020202020204" pitchFamily="34" charset="0"/>
              </a:rPr>
              <a:t>الى </a:t>
            </a:r>
            <a:r>
              <a:rPr lang="ar-SA" dirty="0" smtClean="0">
                <a:latin typeface="Arial" panose="020B0604020202020204" pitchFamily="34" charset="0"/>
                <a:cs typeface="Arial" panose="020B0604020202020204" pitchFamily="34" charset="0"/>
              </a:rPr>
              <a:t>حقوق الملكية = 20.000.000 </a:t>
            </a:r>
            <a:r>
              <a:rPr lang="en-US" dirty="0" smtClean="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200%</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10.000.000	 = 2 مرة</a:t>
            </a:r>
            <a:endParaRPr lang="ar-SA"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تقيس هذه النسبة درجة الرفع بصورة مباشرة حيث أن اي زيادة في العائد على الأصول مقدارها 1% يترتب عليها زيادة في صافي الربح لأصحاب حقوق الملكية 2%  ( 1%× 2 مرة)</a:t>
            </a:r>
            <a:endParaRPr lang="ar-SA"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65</a:t>
            </a:fld>
            <a:endParaRPr lang="en-US"/>
          </a:p>
        </p:txBody>
      </p:sp>
      <p:sp>
        <p:nvSpPr>
          <p:cNvPr id="7" name="Rectangle 6"/>
          <p:cNvSpPr/>
          <p:nvPr/>
        </p:nvSpPr>
        <p:spPr>
          <a:xfrm>
            <a:off x="1403648" y="1978692"/>
            <a:ext cx="6243409"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14" name="Group 13"/>
          <p:cNvGrpSpPr/>
          <p:nvPr/>
        </p:nvGrpSpPr>
        <p:grpSpPr>
          <a:xfrm>
            <a:off x="1403648" y="2068535"/>
            <a:ext cx="6243409" cy="897684"/>
            <a:chOff x="1403648" y="2068535"/>
            <a:chExt cx="6243409" cy="897684"/>
          </a:xfrm>
        </p:grpSpPr>
        <p:sp>
          <p:nvSpPr>
            <p:cNvPr id="5" name="TextBox 4"/>
            <p:cNvSpPr txBox="1"/>
            <p:nvPr/>
          </p:nvSpPr>
          <p:spPr>
            <a:xfrm>
              <a:off x="1403648" y="2068535"/>
              <a:ext cx="6243409"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نسبة اجمالي الأصول إلى حقوق الملكية =  اجمالي الأصول</a:t>
              </a:r>
              <a:endParaRPr lang="ar-SA" sz="2400" dirty="0">
                <a:solidFill>
                  <a:schemeClr val="tx2"/>
                </a:solidFill>
                <a:latin typeface="Arial" panose="020B0604020202020204" pitchFamily="34" charset="0"/>
                <a:cs typeface="Arial" panose="020B0604020202020204" pitchFamily="34" charset="0"/>
              </a:endParaRPr>
            </a:p>
          </p:txBody>
        </p:sp>
        <p:sp>
          <p:nvSpPr>
            <p:cNvPr id="6" name="TextBox 5"/>
            <p:cNvSpPr txBox="1"/>
            <p:nvPr/>
          </p:nvSpPr>
          <p:spPr>
            <a:xfrm>
              <a:off x="1547664" y="2504554"/>
              <a:ext cx="1922929"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حقوق الملكية</a:t>
              </a:r>
              <a:endParaRPr lang="ar-SA" sz="2400" dirty="0">
                <a:solidFill>
                  <a:schemeClr val="tx2"/>
                </a:solidFill>
                <a:latin typeface="Arial" panose="020B0604020202020204" pitchFamily="34" charset="0"/>
                <a:cs typeface="Arial" panose="020B0604020202020204" pitchFamily="34" charset="0"/>
              </a:endParaRPr>
            </a:p>
          </p:txBody>
        </p:sp>
        <p:cxnSp>
          <p:nvCxnSpPr>
            <p:cNvPr id="9" name="Straight Connector 8"/>
            <p:cNvCxnSpPr/>
            <p:nvPr/>
          </p:nvCxnSpPr>
          <p:spPr>
            <a:xfrm flipH="1">
              <a:off x="1742401" y="2533541"/>
              <a:ext cx="1728192"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H="1">
            <a:off x="2509128" y="4437112"/>
            <a:ext cx="144016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441918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96752"/>
            <a:ext cx="7056900" cy="4635877"/>
          </a:xfrm>
        </p:spPr>
        <p:txBody>
          <a:bodyPr>
            <a:normAutofit lnSpcReduction="10000"/>
          </a:bodyPr>
          <a:lstStyle/>
          <a:p>
            <a:pPr marL="68580" indent="0">
              <a:buNone/>
            </a:pPr>
            <a:r>
              <a:rPr lang="ar-SA" u="sng" dirty="0" smtClean="0">
                <a:solidFill>
                  <a:schemeClr val="accent1"/>
                </a:solidFill>
                <a:latin typeface="Arial" panose="020B0604020202020204" pitchFamily="34" charset="0"/>
                <a:cs typeface="Arial" panose="020B0604020202020204" pitchFamily="34" charset="0"/>
              </a:rPr>
              <a:t>نفترض أن فائدة الديون 5% أن العائد على الأصول ايضا 5%</a:t>
            </a:r>
          </a:p>
          <a:p>
            <a:pPr marL="68580" indent="0">
              <a:buNone/>
            </a:pPr>
            <a:r>
              <a:rPr lang="ar-SA" dirty="0" smtClean="0">
                <a:latin typeface="Arial" panose="020B0604020202020204" pitchFamily="34" charset="0"/>
                <a:cs typeface="Arial" panose="020B0604020202020204" pitchFamily="34" charset="0"/>
              </a:rPr>
              <a:t>الربح قبل الفوائد = 20.000.000 × 5% = 1.000.000 ريال</a:t>
            </a:r>
          </a:p>
          <a:p>
            <a:pPr marL="68580" indent="0">
              <a:buNone/>
            </a:pPr>
            <a:r>
              <a:rPr lang="ar-SA" dirty="0" smtClean="0">
                <a:latin typeface="Arial" panose="020B0604020202020204" pitchFamily="34" charset="0"/>
                <a:cs typeface="Arial" panose="020B0604020202020204" pitchFamily="34" charset="0"/>
              </a:rPr>
              <a:t>والفوائد = 10.000.000 × 5% = 500.000 ريال</a:t>
            </a:r>
          </a:p>
          <a:p>
            <a:pPr marL="68580" indent="0">
              <a:buNone/>
            </a:pPr>
            <a:r>
              <a:rPr lang="ar-SA" dirty="0" smtClean="0">
                <a:latin typeface="Arial" panose="020B0604020202020204" pitchFamily="34" charset="0"/>
                <a:cs typeface="Arial" panose="020B0604020202020204" pitchFamily="34" charset="0"/>
              </a:rPr>
              <a:t>صافي الربح بعد الفوائد = 1.000.000 - 500.000 = 500.000 يذهب لاصحاب حقوق الملكية.</a:t>
            </a:r>
          </a:p>
          <a:p>
            <a:pPr marL="68580" indent="0">
              <a:buNone/>
            </a:pPr>
            <a:r>
              <a:rPr lang="ar-SA" u="sng" dirty="0" smtClean="0">
                <a:solidFill>
                  <a:schemeClr val="accent1"/>
                </a:solidFill>
                <a:latin typeface="Arial" panose="020B0604020202020204" pitchFamily="34" charset="0"/>
                <a:cs typeface="Arial" panose="020B0604020202020204" pitchFamily="34" charset="0"/>
              </a:rPr>
              <a:t>اذا افترضنا ارتفاع العائد على الأصول 1% ليصل الى 6%</a:t>
            </a:r>
          </a:p>
          <a:p>
            <a:pPr marL="68580" indent="0">
              <a:buNone/>
            </a:pPr>
            <a:r>
              <a:rPr lang="ar-SA" dirty="0">
                <a:latin typeface="Arial" panose="020B0604020202020204" pitchFamily="34" charset="0"/>
                <a:cs typeface="Arial" panose="020B0604020202020204" pitchFamily="34" charset="0"/>
              </a:rPr>
              <a:t>الربح قبل الفوائد = 20.000.000 × </a:t>
            </a:r>
            <a:r>
              <a:rPr lang="ar-SA" dirty="0" smtClean="0">
                <a:latin typeface="Arial" panose="020B0604020202020204" pitchFamily="34" charset="0"/>
                <a:cs typeface="Arial" panose="020B0604020202020204" pitchFamily="34" charset="0"/>
              </a:rPr>
              <a:t>6%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1.200.000 </a:t>
            </a:r>
            <a:r>
              <a:rPr lang="ar-SA" dirty="0">
                <a:latin typeface="Arial" panose="020B0604020202020204" pitchFamily="34" charset="0"/>
                <a:cs typeface="Arial" panose="020B0604020202020204" pitchFamily="34" charset="0"/>
              </a:rPr>
              <a:t>ريال</a:t>
            </a:r>
          </a:p>
          <a:p>
            <a:pPr marL="68580" indent="0">
              <a:buNone/>
            </a:pPr>
            <a:r>
              <a:rPr lang="ar-SA" dirty="0" smtClean="0">
                <a:latin typeface="Arial" panose="020B0604020202020204" pitchFamily="34" charset="0"/>
                <a:cs typeface="Arial" panose="020B0604020202020204" pitchFamily="34" charset="0"/>
              </a:rPr>
              <a:t>والفوائد ثابتة </a:t>
            </a:r>
            <a:r>
              <a:rPr lang="ar-SA" dirty="0">
                <a:latin typeface="Arial" panose="020B0604020202020204" pitchFamily="34" charset="0"/>
                <a:cs typeface="Arial" panose="020B0604020202020204" pitchFamily="34" charset="0"/>
              </a:rPr>
              <a:t>= 10.000.000 × 5% = 500.000 ريال</a:t>
            </a:r>
          </a:p>
          <a:p>
            <a:pPr marL="68580" indent="0">
              <a:buNone/>
            </a:pPr>
            <a:r>
              <a:rPr lang="ar-SA" dirty="0">
                <a:latin typeface="Arial" panose="020B0604020202020204" pitchFamily="34" charset="0"/>
                <a:cs typeface="Arial" panose="020B0604020202020204" pitchFamily="34" charset="0"/>
              </a:rPr>
              <a:t>صافي الربح بعد الفوائد </a:t>
            </a:r>
            <a:r>
              <a:rPr lang="ar-SA" dirty="0" smtClean="0">
                <a:latin typeface="Arial" panose="020B0604020202020204" pitchFamily="34" charset="0"/>
                <a:cs typeface="Arial" panose="020B0604020202020204" pitchFamily="34" charset="0"/>
              </a:rPr>
              <a:t>= 1.200.000 </a:t>
            </a:r>
            <a:r>
              <a:rPr lang="ar-SA" dirty="0">
                <a:latin typeface="Arial" panose="020B0604020202020204" pitchFamily="34" charset="0"/>
                <a:cs typeface="Arial" panose="020B0604020202020204" pitchFamily="34" charset="0"/>
              </a:rPr>
              <a:t>- 500.000 = </a:t>
            </a:r>
            <a:r>
              <a:rPr lang="ar-SA" dirty="0" smtClean="0">
                <a:latin typeface="Arial" panose="020B0604020202020204" pitchFamily="34" charset="0"/>
                <a:cs typeface="Arial" panose="020B0604020202020204" pitchFamily="34" charset="0"/>
              </a:rPr>
              <a:t>700.000 </a:t>
            </a:r>
            <a:r>
              <a:rPr lang="ar-SA" dirty="0">
                <a:latin typeface="Arial" panose="020B0604020202020204" pitchFamily="34" charset="0"/>
                <a:cs typeface="Arial" panose="020B0604020202020204" pitchFamily="34" charset="0"/>
              </a:rPr>
              <a:t>يذهب لاصحاب حقوق الملكية</a:t>
            </a:r>
            <a:r>
              <a:rPr lang="ar-SA" dirty="0" smtClean="0">
                <a:latin typeface="Arial" panose="020B0604020202020204" pitchFamily="34" charset="0"/>
                <a:cs typeface="Arial" panose="020B0604020202020204" pitchFamily="34" charset="0"/>
              </a:rPr>
              <a:t>.</a:t>
            </a:r>
          </a:p>
          <a:p>
            <a:pPr marL="68580" indent="0">
              <a:buNone/>
            </a:pPr>
            <a:r>
              <a:rPr lang="ar-SA" dirty="0" smtClean="0">
                <a:latin typeface="Arial" panose="020B0604020202020204" pitchFamily="34" charset="0"/>
                <a:cs typeface="Arial" panose="020B0604020202020204" pitchFamily="34" charset="0"/>
              </a:rPr>
              <a:t>تمثل نسبة 7% من حقوق الملكية (10.000.000/700.000) أي بزيادة قدرها 2% في العائد على حق الملكية</a:t>
            </a:r>
            <a:endParaRPr lang="ar-SA"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66</a:t>
            </a:fld>
            <a:endParaRPr lang="en-US"/>
          </a:p>
        </p:txBody>
      </p:sp>
    </p:spTree>
    <p:extLst>
      <p:ext uri="{BB962C8B-B14F-4D97-AF65-F5344CB8AC3E}">
        <p14:creationId xmlns:p14="http://schemas.microsoft.com/office/powerpoint/2010/main" val="31567749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lstStyle/>
          <a:p>
            <a:pPr algn="r"/>
            <a:r>
              <a:rPr lang="ar-SA" sz="2400" b="1" u="sng" dirty="0" smtClean="0">
                <a:solidFill>
                  <a:srgbClr val="727CA3"/>
                </a:solidFill>
                <a:latin typeface="Arial" panose="020B0604020202020204" pitchFamily="34" charset="0"/>
                <a:cs typeface="Arial" panose="020B0604020202020204" pitchFamily="34" charset="0"/>
              </a:rPr>
              <a:t>3- </a:t>
            </a:r>
            <a:r>
              <a:rPr lang="ar-SA" sz="2400" b="1" u="sng" dirty="0">
                <a:solidFill>
                  <a:srgbClr val="727CA3"/>
                </a:solidFill>
                <a:latin typeface="Arial" panose="020B0604020202020204" pitchFamily="34" charset="0"/>
                <a:cs typeface="Arial" panose="020B0604020202020204" pitchFamily="34" charset="0"/>
              </a:rPr>
              <a:t>نسبة </a:t>
            </a:r>
            <a:r>
              <a:rPr lang="ar-SA" sz="2400" b="1" u="sng" dirty="0" smtClean="0">
                <a:solidFill>
                  <a:srgbClr val="727CA3"/>
                </a:solidFill>
                <a:latin typeface="Arial" panose="020B0604020202020204" pitchFamily="34" charset="0"/>
                <a:cs typeface="Arial" panose="020B0604020202020204" pitchFamily="34" charset="0"/>
              </a:rPr>
              <a:t>الديون طويلة الأجل الى حقوق الملكية:</a:t>
            </a:r>
            <a:endParaRPr lang="ar-SA" dirty="0"/>
          </a:p>
        </p:txBody>
      </p:sp>
      <p:sp>
        <p:nvSpPr>
          <p:cNvPr id="3" name="Content Placeholder 2"/>
          <p:cNvSpPr>
            <a:spLocks noGrp="1"/>
          </p:cNvSpPr>
          <p:nvPr>
            <p:ph idx="1"/>
          </p:nvPr>
        </p:nvSpPr>
        <p:spPr>
          <a:xfrm>
            <a:off x="912519" y="3501008"/>
            <a:ext cx="7331889" cy="2448272"/>
          </a:xfrm>
        </p:spPr>
        <p:txBody>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تسمى نسبة المديونية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توضح هذه النسبة حجم الديون طويلة الأجل المستخدمة في التمويل مقارنة بحقوق الملكية. اذا كانت النسبة </a:t>
            </a:r>
            <a:r>
              <a:rPr lang="ar-SA" u="sng" dirty="0" smtClean="0">
                <a:latin typeface="Arial" panose="020B0604020202020204" pitchFamily="34" charset="0"/>
                <a:cs typeface="Arial" panose="020B0604020202020204" pitchFamily="34" charset="0"/>
              </a:rPr>
              <a:t>ريال واحد</a:t>
            </a:r>
            <a:r>
              <a:rPr lang="ar-SA" dirty="0" smtClean="0">
                <a:latin typeface="Arial" panose="020B0604020202020204" pitchFamily="34" charset="0"/>
                <a:cs typeface="Arial" panose="020B0604020202020204" pitchFamily="34" charset="0"/>
              </a:rPr>
              <a:t> مثلا، هذا يعني أن كل ريال واحد من حقوق الملاك مستخدم في تمويل الأصول يقابله ريال واحد ديون طويلة الأجل يستخدم في تمويل الأصول.</a:t>
            </a:r>
          </a:p>
        </p:txBody>
      </p:sp>
      <p:sp>
        <p:nvSpPr>
          <p:cNvPr id="4" name="Slide Number Placeholder 3"/>
          <p:cNvSpPr>
            <a:spLocks noGrp="1"/>
          </p:cNvSpPr>
          <p:nvPr>
            <p:ph type="sldNum" sz="quarter" idx="12"/>
          </p:nvPr>
        </p:nvSpPr>
        <p:spPr/>
        <p:txBody>
          <a:bodyPr/>
          <a:lstStyle/>
          <a:p>
            <a:fld id="{8B37D5FE-740C-46F5-801A-FA5477D9711F}" type="slidenum">
              <a:rPr lang="en-US" smtClean="0"/>
              <a:pPr/>
              <a:t>67</a:t>
            </a:fld>
            <a:endParaRPr lang="en-US"/>
          </a:p>
        </p:txBody>
      </p:sp>
      <p:sp>
        <p:nvSpPr>
          <p:cNvPr id="10" name="Rectangle 9"/>
          <p:cNvSpPr/>
          <p:nvPr/>
        </p:nvSpPr>
        <p:spPr>
          <a:xfrm>
            <a:off x="683568" y="1970880"/>
            <a:ext cx="7632848"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5" name="TextBox 4"/>
          <p:cNvSpPr txBox="1"/>
          <p:nvPr/>
        </p:nvSpPr>
        <p:spPr>
          <a:xfrm>
            <a:off x="755575" y="2042888"/>
            <a:ext cx="7488833"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نسبة الديون طويلة الأجل إلى حقوق الملكية =  اجمالي الديون طويلة الأجل</a:t>
            </a:r>
            <a:endParaRPr lang="ar-SA" sz="2400" dirty="0">
              <a:solidFill>
                <a:schemeClr val="tx2"/>
              </a:solidFill>
              <a:latin typeface="Arial" panose="020B0604020202020204" pitchFamily="34" charset="0"/>
              <a:cs typeface="Arial" panose="020B0604020202020204" pitchFamily="34" charset="0"/>
            </a:endParaRPr>
          </a:p>
        </p:txBody>
      </p:sp>
      <p:sp>
        <p:nvSpPr>
          <p:cNvPr id="6" name="TextBox 5"/>
          <p:cNvSpPr txBox="1"/>
          <p:nvPr/>
        </p:nvSpPr>
        <p:spPr>
          <a:xfrm>
            <a:off x="1331640" y="2478907"/>
            <a:ext cx="1922929"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حقوق الملكية</a:t>
            </a:r>
            <a:endParaRPr lang="ar-SA" sz="2400" dirty="0">
              <a:solidFill>
                <a:schemeClr val="tx2"/>
              </a:solidFill>
              <a:latin typeface="Arial" panose="020B0604020202020204" pitchFamily="34" charset="0"/>
              <a:cs typeface="Arial" panose="020B0604020202020204" pitchFamily="34" charset="0"/>
            </a:endParaRPr>
          </a:p>
        </p:txBody>
      </p:sp>
      <p:cxnSp>
        <p:nvCxnSpPr>
          <p:cNvPr id="7" name="Straight Connector 6"/>
          <p:cNvCxnSpPr/>
          <p:nvPr/>
        </p:nvCxnSpPr>
        <p:spPr>
          <a:xfrm flipH="1">
            <a:off x="984527" y="2512370"/>
            <a:ext cx="2617153" cy="781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29311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340768"/>
            <a:ext cx="6912884" cy="4491861"/>
          </a:xfrm>
        </p:spPr>
        <p:txBody>
          <a:bodyPr>
            <a:normAutofit/>
          </a:bodyPr>
          <a:lstStyle/>
          <a:p>
            <a:pPr lvl="0">
              <a:buClr>
                <a:srgbClr val="727CA3"/>
              </a:buClr>
              <a:buFont typeface="Wingdings" panose="05000000000000000000" pitchFamily="2" charset="2"/>
              <a:buChar char="§"/>
            </a:pPr>
            <a:r>
              <a:rPr lang="ar-SA" dirty="0">
                <a:solidFill>
                  <a:srgbClr val="464653"/>
                </a:solidFill>
                <a:latin typeface="Arial" panose="020B0604020202020204" pitchFamily="34" charset="0"/>
                <a:cs typeface="Arial" panose="020B0604020202020204" pitchFamily="34" charset="0"/>
              </a:rPr>
              <a:t>يعتبر بعض المحللين أن هذه </a:t>
            </a:r>
            <a:r>
              <a:rPr lang="ar-SA" dirty="0" smtClean="0">
                <a:solidFill>
                  <a:srgbClr val="464653"/>
                </a:solidFill>
                <a:latin typeface="Arial" panose="020B0604020202020204" pitchFamily="34" charset="0"/>
                <a:cs typeface="Arial" panose="020B0604020202020204" pitchFamily="34" charset="0"/>
              </a:rPr>
              <a:t>النسبة (1 ريال)  </a:t>
            </a:r>
            <a:r>
              <a:rPr lang="ar-SA" dirty="0">
                <a:solidFill>
                  <a:srgbClr val="464653"/>
                </a:solidFill>
                <a:latin typeface="Arial" panose="020B0604020202020204" pitchFamily="34" charset="0"/>
                <a:cs typeface="Arial" panose="020B0604020202020204" pitchFamily="34" charset="0"/>
              </a:rPr>
              <a:t>تمثل الحد الأقصى للفاعلية المالية (الرفع المالي) واذا زادت عن هذا الحد هذا يعني أن المنشأة تعتمد أكثر على الديون في تمويل أصولها مما يعرضها لمخاطر مالية عالية</a:t>
            </a:r>
            <a:r>
              <a:rPr lang="ar-SA" dirty="0" smtClean="0">
                <a:solidFill>
                  <a:srgbClr val="464653"/>
                </a:solidFill>
                <a:latin typeface="Arial" panose="020B0604020202020204" pitchFamily="34" charset="0"/>
                <a:cs typeface="Arial" panose="020B0604020202020204" pitchFamily="34" charset="0"/>
              </a:rPr>
              <a:t>.</a:t>
            </a:r>
            <a:endParaRPr lang="ar-SA" dirty="0" smtClean="0">
              <a:solidFill>
                <a:schemeClr val="accent1"/>
              </a:solidFill>
              <a:latin typeface="Arial" panose="020B0604020202020204" pitchFamily="34" charset="0"/>
              <a:cs typeface="Arial" panose="020B0604020202020204" pitchFamily="34" charset="0"/>
            </a:endParaRPr>
          </a:p>
          <a:p>
            <a:pPr marL="68580" indent="0">
              <a:buNone/>
            </a:pPr>
            <a:r>
              <a:rPr lang="ar-SA" dirty="0" smtClean="0">
                <a:solidFill>
                  <a:schemeClr val="accent1"/>
                </a:solidFill>
                <a:latin typeface="Arial" panose="020B0604020202020204" pitchFamily="34" charset="0"/>
                <a:cs typeface="Arial" panose="020B0604020202020204" pitchFamily="34" charset="0"/>
              </a:rPr>
              <a:t>مثال: </a:t>
            </a:r>
            <a:r>
              <a:rPr lang="ar-SA" dirty="0" smtClean="0">
                <a:latin typeface="Arial" panose="020B0604020202020204" pitchFamily="34" charset="0"/>
                <a:cs typeface="Arial" panose="020B0604020202020204" pitchFamily="34" charset="0"/>
              </a:rPr>
              <a:t>مجموع الديون طويلة </a:t>
            </a:r>
            <a:r>
              <a:rPr lang="ar-SA" dirty="0" smtClean="0">
                <a:latin typeface="Arial" panose="020B0604020202020204" pitchFamily="34" charset="0"/>
                <a:cs typeface="Arial" panose="020B0604020202020204" pitchFamily="34" charset="0"/>
              </a:rPr>
              <a:t>ال</a:t>
            </a:r>
            <a:r>
              <a:rPr lang="ar-SA" dirty="0">
                <a:latin typeface="Arial" panose="020B0604020202020204" pitchFamily="34" charset="0"/>
                <a:cs typeface="Arial" panose="020B0604020202020204" pitchFamily="34" charset="0"/>
              </a:rPr>
              <a:t>ا</a:t>
            </a:r>
            <a:r>
              <a:rPr lang="ar-SA" dirty="0" smtClean="0">
                <a:latin typeface="Arial" panose="020B0604020202020204" pitchFamily="34" charset="0"/>
                <a:cs typeface="Arial" panose="020B0604020202020204" pitchFamily="34" charset="0"/>
              </a:rPr>
              <a:t>جل </a:t>
            </a:r>
            <a:r>
              <a:rPr lang="ar-SA" dirty="0" smtClean="0">
                <a:latin typeface="Arial" panose="020B0604020202020204" pitchFamily="34" charset="0"/>
                <a:cs typeface="Arial" panose="020B0604020202020204" pitchFamily="34" charset="0"/>
              </a:rPr>
              <a:t>يبلغ 600.000 ومجموع حقوق الملكية يبلغ مليون ريال.</a:t>
            </a:r>
          </a:p>
          <a:p>
            <a:pPr marL="68580" indent="0">
              <a:buNone/>
            </a:pPr>
            <a:r>
              <a:rPr lang="ar-SA" dirty="0" smtClean="0">
                <a:latin typeface="Arial" panose="020B0604020202020204" pitchFamily="34" charset="0"/>
                <a:cs typeface="Arial" panose="020B0604020202020204" pitchFamily="34" charset="0"/>
              </a:rPr>
              <a:t>نسبة الديون طويلة الأجل الى حقوق الملكية = 600.000   = 0.6</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1.000.000</a:t>
            </a:r>
          </a:p>
          <a:p>
            <a:pPr marL="68580" indent="0">
              <a:buNone/>
            </a:pPr>
            <a:r>
              <a:rPr lang="ar-SA" dirty="0" smtClean="0">
                <a:latin typeface="Arial" panose="020B0604020202020204" pitchFamily="34" charset="0"/>
                <a:cs typeface="Arial" panose="020B0604020202020204" pitchFamily="34" charset="0"/>
              </a:rPr>
              <a:t>أي أن تمويل الأصول يتم بنسبة ريال واحد حق ملكية و 0,6 ريال ديون طويلة الأجل</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68</a:t>
            </a:fld>
            <a:endParaRPr lang="en-US"/>
          </a:p>
        </p:txBody>
      </p:sp>
      <p:cxnSp>
        <p:nvCxnSpPr>
          <p:cNvPr id="7" name="Straight Connector 6"/>
          <p:cNvCxnSpPr/>
          <p:nvPr/>
        </p:nvCxnSpPr>
        <p:spPr>
          <a:xfrm flipH="1">
            <a:off x="2123728" y="4077072"/>
            <a:ext cx="12241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86674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126" y="1124744"/>
            <a:ext cx="7024744" cy="601136"/>
          </a:xfrm>
        </p:spPr>
        <p:txBody>
          <a:bodyPr>
            <a:normAutofit/>
          </a:bodyPr>
          <a:lstStyle/>
          <a:p>
            <a:pPr algn="r"/>
            <a:r>
              <a:rPr lang="ar-SA" sz="2400" b="1" u="sng" dirty="0" smtClean="0">
                <a:solidFill>
                  <a:srgbClr val="727CA3"/>
                </a:solidFill>
                <a:latin typeface="Arial" panose="020B0604020202020204" pitchFamily="34" charset="0"/>
                <a:cs typeface="Arial" panose="020B0604020202020204" pitchFamily="34" charset="0"/>
              </a:rPr>
              <a:t>4- عدد مرات تغطية الفوائد (معدل تغطية الفوائد):</a:t>
            </a:r>
            <a:endParaRPr lang="ar-SA" sz="2400" dirty="0"/>
          </a:p>
        </p:txBody>
      </p:sp>
      <p:sp>
        <p:nvSpPr>
          <p:cNvPr id="3" name="Content Placeholder 2"/>
          <p:cNvSpPr>
            <a:spLocks noGrp="1"/>
          </p:cNvSpPr>
          <p:nvPr>
            <p:ph idx="1"/>
          </p:nvPr>
        </p:nvSpPr>
        <p:spPr>
          <a:xfrm>
            <a:off x="876277" y="3140968"/>
            <a:ext cx="7255729" cy="2952328"/>
          </a:xfrm>
        </p:spPr>
        <p:txBody>
          <a:bodyPr>
            <a:normAutofit lnSpcReduction="10000"/>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يحتاج محلل القوائم المالية الى التعرف على قدرة المنشأة على سداد الأعباء التمويلية الثابتة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بسبب أنه لو لم يكن لدى الشركة ارباح كافية لتغطية الفوائد فإن عبء الفوائد قد يترتب عليه </a:t>
            </a:r>
            <a:r>
              <a:rPr lang="ar-SA" u="sng" dirty="0" smtClean="0">
                <a:latin typeface="Arial" panose="020B0604020202020204" pitchFamily="34" charset="0"/>
                <a:cs typeface="Arial" panose="020B0604020202020204" pitchFamily="34" charset="0"/>
              </a:rPr>
              <a:t>تحويل الربح الى خسارة</a:t>
            </a:r>
            <a:r>
              <a:rPr lang="ar-SA" dirty="0" smtClean="0">
                <a:latin typeface="Arial" panose="020B0604020202020204" pitchFamily="34" charset="0"/>
                <a:cs typeface="Arial" panose="020B0604020202020204" pitchFamily="34" charset="0"/>
              </a:rPr>
              <a:t> اذا كانت الأرباح غير كافية، أو </a:t>
            </a:r>
            <a:r>
              <a:rPr lang="ar-SA" u="sng" dirty="0" smtClean="0">
                <a:latin typeface="Arial" panose="020B0604020202020204" pitchFamily="34" charset="0"/>
                <a:cs typeface="Arial" panose="020B0604020202020204" pitchFamily="34" charset="0"/>
              </a:rPr>
              <a:t>زيادة الخسائر</a:t>
            </a:r>
            <a:r>
              <a:rPr lang="ar-SA" dirty="0" smtClean="0">
                <a:latin typeface="Arial" panose="020B0604020202020204" pitchFamily="34" charset="0"/>
                <a:cs typeface="Arial" panose="020B0604020202020204" pitchFamily="34" charset="0"/>
              </a:rPr>
              <a:t> اذا كانت الشركة حققت خسائر قبل تغطية الفوائد.</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هذه النسبة تعتبر مؤشر جيد على المخاطر التي يسببها الإعتماد على الديون أو القروض في تمويل الإستثمارات. </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69</a:t>
            </a:fld>
            <a:endParaRPr lang="en-US"/>
          </a:p>
        </p:txBody>
      </p:sp>
      <p:sp>
        <p:nvSpPr>
          <p:cNvPr id="5" name="Rectangle 4"/>
          <p:cNvSpPr/>
          <p:nvPr/>
        </p:nvSpPr>
        <p:spPr>
          <a:xfrm>
            <a:off x="687719" y="1931585"/>
            <a:ext cx="7632848"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9" name="Group 8"/>
          <p:cNvGrpSpPr/>
          <p:nvPr/>
        </p:nvGrpSpPr>
        <p:grpSpPr>
          <a:xfrm>
            <a:off x="776082" y="2000023"/>
            <a:ext cx="7488833" cy="897684"/>
            <a:chOff x="755575" y="2345728"/>
            <a:chExt cx="7488833" cy="897684"/>
          </a:xfrm>
        </p:grpSpPr>
        <p:sp>
          <p:nvSpPr>
            <p:cNvPr id="6" name="TextBox 5"/>
            <p:cNvSpPr txBox="1"/>
            <p:nvPr/>
          </p:nvSpPr>
          <p:spPr>
            <a:xfrm>
              <a:off x="755575" y="2345728"/>
              <a:ext cx="7488833"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معدل تغطية الفوائد = صافي الربح قبل الزكاة والضريبة والفوائد + الفوائد</a:t>
              </a:r>
              <a:endParaRPr lang="ar-SA" sz="2400" dirty="0">
                <a:solidFill>
                  <a:schemeClr val="tx2"/>
                </a:solidFill>
                <a:latin typeface="Arial" panose="020B0604020202020204" pitchFamily="34" charset="0"/>
                <a:cs typeface="Arial" panose="020B0604020202020204" pitchFamily="34" charset="0"/>
              </a:endParaRPr>
            </a:p>
          </p:txBody>
        </p:sp>
        <p:sp>
          <p:nvSpPr>
            <p:cNvPr id="7" name="TextBox 6"/>
            <p:cNvSpPr txBox="1"/>
            <p:nvPr/>
          </p:nvSpPr>
          <p:spPr>
            <a:xfrm>
              <a:off x="1331640" y="2781747"/>
              <a:ext cx="1922929"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الفوائد</a:t>
              </a:r>
              <a:endParaRPr lang="ar-SA" sz="2400" dirty="0">
                <a:solidFill>
                  <a:schemeClr val="tx2"/>
                </a:solidFill>
                <a:latin typeface="Arial" panose="020B0604020202020204" pitchFamily="34" charset="0"/>
                <a:cs typeface="Arial" panose="020B0604020202020204" pitchFamily="34" charset="0"/>
              </a:endParaRPr>
            </a:p>
          </p:txBody>
        </p:sp>
        <p:cxnSp>
          <p:nvCxnSpPr>
            <p:cNvPr id="8" name="Straight Connector 7"/>
            <p:cNvCxnSpPr/>
            <p:nvPr/>
          </p:nvCxnSpPr>
          <p:spPr>
            <a:xfrm flipH="1">
              <a:off x="984528" y="2823027"/>
              <a:ext cx="5027632"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6540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772816"/>
            <a:ext cx="7065349" cy="3508977"/>
          </a:xfrm>
        </p:spPr>
        <p:txBody>
          <a:bodyPr/>
          <a:lstStyle/>
          <a:p>
            <a:pPr marL="68580" indent="0">
              <a:buNone/>
            </a:pPr>
            <a:r>
              <a:rPr lang="ar-SA" b="1" dirty="0">
                <a:solidFill>
                  <a:schemeClr val="accent1"/>
                </a:solidFill>
                <a:latin typeface="Arial" panose="020B0604020202020204" pitchFamily="34" charset="0"/>
                <a:cs typeface="Arial" panose="020B0604020202020204" pitchFamily="34" charset="0"/>
              </a:rPr>
              <a:t>4- المقارنة بمتوسطات الصناعة :</a:t>
            </a:r>
            <a:endParaRPr lang="en-US" dirty="0">
              <a:solidFill>
                <a:schemeClr val="accent1"/>
              </a:solidFill>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تصدر الجهات المعنية بالصناعات كالغرف التجارية وهيئات السوق المالية متوسطات معينة للأداء المالي يضم المتوسط المؤشرات المالية لكافة الشركات العاملة في صناعة معينة.</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ويعتبر هذا المتوسط المستوى العادي للأداء وليس المستوى الأفضل له.</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7</a:t>
            </a:fld>
            <a:endParaRPr lang="en-US"/>
          </a:p>
        </p:txBody>
      </p:sp>
    </p:spTree>
    <p:extLst>
      <p:ext uri="{BB962C8B-B14F-4D97-AF65-F5344CB8AC3E}">
        <p14:creationId xmlns:p14="http://schemas.microsoft.com/office/powerpoint/2010/main" val="363477406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628800"/>
            <a:ext cx="6777317" cy="3508977"/>
          </a:xfrm>
        </p:spPr>
        <p:txBody>
          <a:bodyPr/>
          <a:lstStyle/>
          <a:p>
            <a:pPr marL="68580" indent="0">
              <a:buNone/>
            </a:pPr>
            <a:r>
              <a:rPr lang="ar-SA" dirty="0" smtClean="0">
                <a:solidFill>
                  <a:schemeClr val="accent1"/>
                </a:solidFill>
                <a:latin typeface="Arial" panose="020B0604020202020204" pitchFamily="34" charset="0"/>
                <a:cs typeface="Arial" panose="020B0604020202020204" pitchFamily="34" charset="0"/>
              </a:rPr>
              <a:t>مثال: </a:t>
            </a:r>
            <a:r>
              <a:rPr lang="ar-SA" dirty="0" smtClean="0">
                <a:latin typeface="Arial" panose="020B0604020202020204" pitchFamily="34" charset="0"/>
                <a:cs typeface="Arial" panose="020B0604020202020204" pitchFamily="34" charset="0"/>
              </a:rPr>
              <a:t>اذا بلغ صافي الربح قبل الزكاة والضريبة والفائدة 12.000 ريال، وبلغت الفوائد 4000 ريال.</a:t>
            </a:r>
          </a:p>
          <a:p>
            <a:pPr marL="68580" indent="0">
              <a:buNone/>
            </a:pPr>
            <a:endParaRPr lang="ar-SA" sz="1400" dirty="0" smtClean="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معدل تغطية الفوائد = 12.000+ 4000 = 4 مرات</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4000</a:t>
            </a:r>
          </a:p>
        </p:txBody>
      </p:sp>
      <p:sp>
        <p:nvSpPr>
          <p:cNvPr id="4" name="Slide Number Placeholder 3"/>
          <p:cNvSpPr>
            <a:spLocks noGrp="1"/>
          </p:cNvSpPr>
          <p:nvPr>
            <p:ph type="sldNum" sz="quarter" idx="12"/>
          </p:nvPr>
        </p:nvSpPr>
        <p:spPr/>
        <p:txBody>
          <a:bodyPr/>
          <a:lstStyle/>
          <a:p>
            <a:fld id="{8B37D5FE-740C-46F5-801A-FA5477D9711F}" type="slidenum">
              <a:rPr lang="en-US" smtClean="0"/>
              <a:pPr/>
              <a:t>70</a:t>
            </a:fld>
            <a:endParaRPr lang="en-US"/>
          </a:p>
        </p:txBody>
      </p:sp>
      <p:cxnSp>
        <p:nvCxnSpPr>
          <p:cNvPr id="6" name="Straight Connector 5"/>
          <p:cNvCxnSpPr/>
          <p:nvPr/>
        </p:nvCxnSpPr>
        <p:spPr>
          <a:xfrm flipH="1">
            <a:off x="3779912" y="3140968"/>
            <a:ext cx="172819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11418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u="sng" dirty="0" smtClean="0">
                <a:latin typeface="Arial" panose="020B0604020202020204" pitchFamily="34" charset="0"/>
                <a:cs typeface="Arial" panose="020B0604020202020204" pitchFamily="34" charset="0"/>
              </a:rPr>
              <a:t>5) نسب الربحية:</a:t>
            </a:r>
            <a:endParaRPr lang="ar-SA" sz="28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تعد نسب الربحية أهم النسب التي يركز عليها المحلل المالي فالأرباح تمثل المصدر الأساسي للنقدية.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 بالنسبة للمستثمر يعتبر تدفق التوزيع النقدي والنمو فيه المؤشر الأساسي لتقدير القيمة الحقيقية للسهم. </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بالنسبة للمقرض فإن الأرباح تعتبر المصدر الأساسي للنقد المستخدم في سداد أصل القرض وفوائده.</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71</a:t>
            </a:fld>
            <a:endParaRPr lang="en-US"/>
          </a:p>
        </p:txBody>
      </p:sp>
    </p:spTree>
    <p:extLst>
      <p:ext uri="{BB962C8B-B14F-4D97-AF65-F5344CB8AC3E}">
        <p14:creationId xmlns:p14="http://schemas.microsoft.com/office/powerpoint/2010/main" val="33161073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400" b="1" u="sng" dirty="0">
                <a:solidFill>
                  <a:srgbClr val="727CA3"/>
                </a:solidFill>
                <a:latin typeface="Arial" panose="020B0604020202020204" pitchFamily="34" charset="0"/>
                <a:cs typeface="Arial" panose="020B0604020202020204" pitchFamily="34" charset="0"/>
              </a:rPr>
              <a:t>تتكون مجموعة نسب </a:t>
            </a:r>
            <a:r>
              <a:rPr lang="ar-SA" sz="2400" b="1" u="sng" dirty="0" smtClean="0">
                <a:solidFill>
                  <a:srgbClr val="727CA3"/>
                </a:solidFill>
                <a:latin typeface="Arial" panose="020B0604020202020204" pitchFamily="34" charset="0"/>
                <a:cs typeface="Arial" panose="020B0604020202020204" pitchFamily="34" charset="0"/>
              </a:rPr>
              <a:t>الربحية </a:t>
            </a:r>
            <a:r>
              <a:rPr lang="ar-SA" sz="2400" b="1" u="sng" dirty="0">
                <a:solidFill>
                  <a:srgbClr val="727CA3"/>
                </a:solidFill>
                <a:latin typeface="Arial" panose="020B0604020202020204" pitchFamily="34" charset="0"/>
                <a:cs typeface="Arial" panose="020B0604020202020204" pitchFamily="34" charset="0"/>
              </a:rPr>
              <a:t>من النسب الآتية:</a:t>
            </a:r>
            <a:endParaRPr lang="ar-SA" dirty="0"/>
          </a:p>
        </p:txBody>
      </p:sp>
      <p:sp>
        <p:nvSpPr>
          <p:cNvPr id="3" name="عنصر نائب للمحتوى 2"/>
          <p:cNvSpPr>
            <a:spLocks noGrp="1"/>
          </p:cNvSpPr>
          <p:nvPr>
            <p:ph idx="1"/>
          </p:nvPr>
        </p:nvSpPr>
        <p:spPr/>
        <p:txBody>
          <a:bodyPr/>
          <a:lstStyle/>
          <a:p>
            <a:pPr marL="525780" indent="-457200">
              <a:buFont typeface="+mj-lt"/>
              <a:buAutoNum type="arabicPeriod"/>
            </a:pPr>
            <a:r>
              <a:rPr lang="ar-SA" dirty="0" smtClean="0">
                <a:latin typeface="Arial" panose="020B0604020202020204" pitchFamily="34" charset="0"/>
                <a:cs typeface="Arial" panose="020B0604020202020204" pitchFamily="34" charset="0"/>
              </a:rPr>
              <a:t>العائد على حقوق الملكية</a:t>
            </a:r>
          </a:p>
          <a:p>
            <a:pPr marL="525780" indent="-457200">
              <a:buFont typeface="+mj-lt"/>
              <a:buAutoNum type="arabicPeriod"/>
            </a:pPr>
            <a:r>
              <a:rPr lang="ar-SA" dirty="0" smtClean="0">
                <a:latin typeface="Arial" panose="020B0604020202020204" pitchFamily="34" charset="0"/>
                <a:cs typeface="Arial" panose="020B0604020202020204" pitchFamily="34" charset="0"/>
              </a:rPr>
              <a:t>العائد على الأصول</a:t>
            </a:r>
          </a:p>
          <a:p>
            <a:pPr marL="525780" indent="-457200">
              <a:buFont typeface="+mj-lt"/>
              <a:buAutoNum type="arabicPeriod"/>
            </a:pPr>
            <a:r>
              <a:rPr lang="ar-SA" dirty="0" smtClean="0">
                <a:latin typeface="Arial" panose="020B0604020202020204" pitchFamily="34" charset="0"/>
                <a:cs typeface="Arial" panose="020B0604020202020204" pitchFamily="34" charset="0"/>
              </a:rPr>
              <a:t>العائد على المال المستثمر</a:t>
            </a:r>
          </a:p>
          <a:p>
            <a:pPr marL="525780" indent="-457200">
              <a:buFont typeface="+mj-lt"/>
              <a:buAutoNum type="arabicPeriod"/>
            </a:pPr>
            <a:r>
              <a:rPr lang="ar-SA" dirty="0" smtClean="0">
                <a:latin typeface="Arial" panose="020B0604020202020204" pitchFamily="34" charset="0"/>
                <a:cs typeface="Arial" panose="020B0604020202020204" pitchFamily="34" charset="0"/>
              </a:rPr>
              <a:t>نسبة إجمالي الربح الى المبيعات</a:t>
            </a:r>
          </a:p>
          <a:p>
            <a:pPr marL="525780" indent="-457200">
              <a:buFont typeface="+mj-lt"/>
              <a:buAutoNum type="arabicPeriod"/>
            </a:pPr>
            <a:r>
              <a:rPr lang="ar-SA" dirty="0" smtClean="0">
                <a:latin typeface="Arial" panose="020B0604020202020204" pitchFamily="34" charset="0"/>
                <a:cs typeface="Arial" panose="020B0604020202020204" pitchFamily="34" charset="0"/>
              </a:rPr>
              <a:t>العائد على المبيعات</a:t>
            </a:r>
            <a:endParaRPr lang="ar-SA" dirty="0">
              <a:latin typeface="Arial" panose="020B0604020202020204" pitchFamily="34" charset="0"/>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72</a:t>
            </a:fld>
            <a:endParaRPr lang="en-US"/>
          </a:p>
        </p:txBody>
      </p:sp>
    </p:spTree>
    <p:extLst>
      <p:ext uri="{BB962C8B-B14F-4D97-AF65-F5344CB8AC3E}">
        <p14:creationId xmlns:p14="http://schemas.microsoft.com/office/powerpoint/2010/main" val="514056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1916832"/>
            <a:ext cx="6777317" cy="3508977"/>
          </a:xfrm>
        </p:spPr>
        <p:txBody>
          <a:bodyPr/>
          <a:lstStyle/>
          <a:p>
            <a:pPr marL="68580" indent="0">
              <a:buNone/>
            </a:pPr>
            <a:r>
              <a:rPr lang="ar-SA" b="1" dirty="0">
                <a:latin typeface="Arial" panose="020B0604020202020204" pitchFamily="34" charset="0"/>
                <a:cs typeface="Arial" panose="020B0604020202020204" pitchFamily="34" charset="0"/>
              </a:rPr>
              <a:t>هدف </a:t>
            </a:r>
            <a:r>
              <a:rPr lang="ar-SA" b="1" dirty="0" smtClean="0">
                <a:latin typeface="Arial" panose="020B0604020202020204" pitchFamily="34" charset="0"/>
                <a:cs typeface="Arial" panose="020B0604020202020204" pitchFamily="34" charset="0"/>
              </a:rPr>
              <a:t>المجموعة: </a:t>
            </a:r>
          </a:p>
          <a:p>
            <a:pPr marL="68580" indent="0">
              <a:buNone/>
            </a:pPr>
            <a:r>
              <a:rPr lang="ar-SA" dirty="0" smtClean="0">
                <a:latin typeface="Arial" panose="020B0604020202020204" pitchFamily="34" charset="0"/>
                <a:cs typeface="Arial" panose="020B0604020202020204" pitchFamily="34" charset="0"/>
              </a:rPr>
              <a:t>تقيس نسب الربحية قدرة الشركة على تحقيق الأرباح، وتستخدم من جانب المحلل في الوقوف على المقدرة الكسبية للشركة، ويمكن أن تستخدم أيضا بوصفها مقياسا ماليا لتقييم أداء المنشأة.</a:t>
            </a:r>
            <a:endParaRPr lang="ar-SA" dirty="0">
              <a:latin typeface="Arial" panose="020B0604020202020204" pitchFamily="34" charset="0"/>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73</a:t>
            </a:fld>
            <a:endParaRPr lang="en-US"/>
          </a:p>
        </p:txBody>
      </p:sp>
    </p:spTree>
    <p:extLst>
      <p:ext uri="{BB962C8B-B14F-4D97-AF65-F5344CB8AC3E}">
        <p14:creationId xmlns:p14="http://schemas.microsoft.com/office/powerpoint/2010/main" val="28273588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54579" y="1086200"/>
            <a:ext cx="7024744" cy="598327"/>
          </a:xfrm>
        </p:spPr>
        <p:txBody>
          <a:bodyPr/>
          <a:lstStyle/>
          <a:p>
            <a:pPr algn="r"/>
            <a:r>
              <a:rPr lang="ar-SA" sz="2400" b="1" u="sng" dirty="0" smtClean="0">
                <a:solidFill>
                  <a:srgbClr val="727CA3"/>
                </a:solidFill>
                <a:latin typeface="Arial" panose="020B0604020202020204" pitchFamily="34" charset="0"/>
                <a:cs typeface="Arial" panose="020B0604020202020204" pitchFamily="34" charset="0"/>
              </a:rPr>
              <a:t>1 – العائد على حقوق الملكية:</a:t>
            </a:r>
            <a:endParaRPr lang="ar-SA" dirty="0"/>
          </a:p>
        </p:txBody>
      </p:sp>
      <p:sp>
        <p:nvSpPr>
          <p:cNvPr id="3" name="عنصر نائب للمحتوى 2"/>
          <p:cNvSpPr>
            <a:spLocks noGrp="1"/>
          </p:cNvSpPr>
          <p:nvPr>
            <p:ph idx="1"/>
          </p:nvPr>
        </p:nvSpPr>
        <p:spPr>
          <a:xfrm>
            <a:off x="1043492" y="3221216"/>
            <a:ext cx="6777317" cy="2644426"/>
          </a:xfrm>
        </p:spPr>
        <p:txBody>
          <a:bodyPr/>
          <a:lstStyle/>
          <a:p>
            <a:pPr marL="68580" indent="0">
              <a:buNone/>
            </a:pPr>
            <a:r>
              <a:rPr lang="ar-SA" dirty="0" smtClean="0">
                <a:latin typeface="Arial" panose="020B0604020202020204" pitchFamily="34" charset="0"/>
                <a:cs typeface="Arial" panose="020B0604020202020204" pitchFamily="34" charset="0"/>
              </a:rPr>
              <a:t>يقيس هذا المعدل العائد الناتج عن استثمار أموال الملاك (حقوق الملكية) بالمنشأة.</a:t>
            </a:r>
          </a:p>
          <a:p>
            <a:pPr marL="68580" indent="0">
              <a:buNone/>
            </a:pPr>
            <a:r>
              <a:rPr lang="ar-SA" dirty="0" smtClean="0">
                <a:solidFill>
                  <a:schemeClr val="accent1"/>
                </a:solidFill>
                <a:latin typeface="Arial" panose="020B0604020202020204" pitchFamily="34" charset="0"/>
                <a:cs typeface="Arial" panose="020B0604020202020204" pitchFamily="34" charset="0"/>
              </a:rPr>
              <a:t>مثال: </a:t>
            </a:r>
            <a:r>
              <a:rPr lang="ar-SA" dirty="0" smtClean="0">
                <a:latin typeface="Arial" panose="020B0604020202020204" pitchFamily="34" charset="0"/>
                <a:cs typeface="Arial" panose="020B0604020202020204" pitchFamily="34" charset="0"/>
              </a:rPr>
              <a:t>اذا كان صافي الربح لإحدى الشركات بعد تغطية النفقات 60.000، ومتوسط حقوق الملكية في الشركة مليون ريال.</a:t>
            </a:r>
          </a:p>
          <a:p>
            <a:pPr marL="68580" indent="0">
              <a:buNone/>
            </a:pPr>
            <a:r>
              <a:rPr lang="ar-SA" dirty="0" smtClean="0">
                <a:latin typeface="Arial" panose="020B0604020202020204" pitchFamily="34" charset="0"/>
                <a:cs typeface="Arial" panose="020B0604020202020204" pitchFamily="34" charset="0"/>
              </a:rPr>
              <a:t>العائد على حقوق الملكية = 60.000	      = 6%</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1.000.000</a:t>
            </a:r>
            <a:endParaRPr lang="ar-SA" dirty="0">
              <a:latin typeface="Arial" panose="020B0604020202020204" pitchFamily="34" charset="0"/>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74</a:t>
            </a:fld>
            <a:endParaRPr lang="en-US"/>
          </a:p>
        </p:txBody>
      </p:sp>
      <p:grpSp>
        <p:nvGrpSpPr>
          <p:cNvPr id="13" name="مجموعة 12"/>
          <p:cNvGrpSpPr/>
          <p:nvPr/>
        </p:nvGrpSpPr>
        <p:grpSpPr>
          <a:xfrm>
            <a:off x="1786880" y="1891335"/>
            <a:ext cx="5104970" cy="1067346"/>
            <a:chOff x="2483768" y="2240292"/>
            <a:chExt cx="4824538" cy="1067346"/>
          </a:xfrm>
        </p:grpSpPr>
        <p:sp>
          <p:nvSpPr>
            <p:cNvPr id="6" name="Rectangle 4"/>
            <p:cNvSpPr/>
            <p:nvPr/>
          </p:nvSpPr>
          <p:spPr>
            <a:xfrm>
              <a:off x="2483768" y="2240292"/>
              <a:ext cx="4824538"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7" name="Group 8"/>
            <p:cNvGrpSpPr/>
            <p:nvPr/>
          </p:nvGrpSpPr>
          <p:grpSpPr>
            <a:xfrm>
              <a:off x="2744780" y="2256947"/>
              <a:ext cx="4563525" cy="891935"/>
              <a:chOff x="332630" y="2353053"/>
              <a:chExt cx="6979508" cy="891935"/>
            </a:xfrm>
          </p:grpSpPr>
          <p:sp>
            <p:nvSpPr>
              <p:cNvPr id="8" name="TextBox 5"/>
              <p:cNvSpPr txBox="1"/>
              <p:nvPr/>
            </p:nvSpPr>
            <p:spPr>
              <a:xfrm>
                <a:off x="924604" y="2353053"/>
                <a:ext cx="6387534"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العائد على حقوق الملكية = صافي الربح</a:t>
                </a:r>
                <a:endParaRPr lang="ar-SA" sz="2400" dirty="0">
                  <a:solidFill>
                    <a:schemeClr val="tx2"/>
                  </a:solidFill>
                  <a:latin typeface="Arial" panose="020B0604020202020204" pitchFamily="34" charset="0"/>
                  <a:cs typeface="Arial" panose="020B0604020202020204" pitchFamily="34" charset="0"/>
                </a:endParaRPr>
              </a:p>
            </p:txBody>
          </p:sp>
          <p:sp>
            <p:nvSpPr>
              <p:cNvPr id="9" name="TextBox 6"/>
              <p:cNvSpPr txBox="1"/>
              <p:nvPr/>
            </p:nvSpPr>
            <p:spPr>
              <a:xfrm>
                <a:off x="332630" y="2783323"/>
                <a:ext cx="3177674"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متوسط حقوق الملكية</a:t>
                </a:r>
                <a:endParaRPr lang="ar-SA" sz="2400" dirty="0">
                  <a:solidFill>
                    <a:schemeClr val="tx2"/>
                  </a:solidFill>
                  <a:latin typeface="Arial" panose="020B0604020202020204" pitchFamily="34" charset="0"/>
                  <a:cs typeface="Arial" panose="020B0604020202020204" pitchFamily="34" charset="0"/>
                </a:endParaRPr>
              </a:p>
            </p:txBody>
          </p:sp>
          <p:cxnSp>
            <p:nvCxnSpPr>
              <p:cNvPr id="10" name="Straight Connector 7"/>
              <p:cNvCxnSpPr/>
              <p:nvPr/>
            </p:nvCxnSpPr>
            <p:spPr>
              <a:xfrm flipH="1" flipV="1">
                <a:off x="436831" y="2772763"/>
                <a:ext cx="2969273" cy="4492"/>
              </a:xfrm>
              <a:prstGeom prst="line">
                <a:avLst/>
              </a:prstGeom>
            </p:spPr>
            <p:style>
              <a:lnRef idx="1">
                <a:schemeClr val="accent1"/>
              </a:lnRef>
              <a:fillRef idx="0">
                <a:schemeClr val="accent1"/>
              </a:fillRef>
              <a:effectRef idx="0">
                <a:schemeClr val="accent1"/>
              </a:effectRef>
              <a:fontRef idx="minor">
                <a:schemeClr val="tx1"/>
              </a:fontRef>
            </p:style>
          </p:cxnSp>
        </p:grpSp>
      </p:grpSp>
      <p:cxnSp>
        <p:nvCxnSpPr>
          <p:cNvPr id="16" name="رابط مستقيم 15"/>
          <p:cNvCxnSpPr/>
          <p:nvPr/>
        </p:nvCxnSpPr>
        <p:spPr>
          <a:xfrm flipH="1">
            <a:off x="3691293" y="5229200"/>
            <a:ext cx="129614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0860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333317"/>
            <a:ext cx="7024744" cy="529128"/>
          </a:xfrm>
        </p:spPr>
        <p:txBody>
          <a:bodyPr/>
          <a:lstStyle/>
          <a:p>
            <a:pPr algn="r"/>
            <a:r>
              <a:rPr lang="ar-SA" sz="2400" b="1" u="sng" dirty="0" smtClean="0">
                <a:solidFill>
                  <a:srgbClr val="727CA3"/>
                </a:solidFill>
                <a:latin typeface="Arial" panose="020B0604020202020204" pitchFamily="34" charset="0"/>
                <a:cs typeface="Arial" panose="020B0604020202020204" pitchFamily="34" charset="0"/>
              </a:rPr>
              <a:t>2 </a:t>
            </a:r>
            <a:r>
              <a:rPr lang="ar-SA" sz="2400" b="1" u="sng" dirty="0">
                <a:solidFill>
                  <a:srgbClr val="727CA3"/>
                </a:solidFill>
                <a:latin typeface="Arial" panose="020B0604020202020204" pitchFamily="34" charset="0"/>
                <a:cs typeface="Arial" panose="020B0604020202020204" pitchFamily="34" charset="0"/>
              </a:rPr>
              <a:t>– العائد على </a:t>
            </a:r>
            <a:r>
              <a:rPr lang="ar-SA" sz="2400" b="1" u="sng" dirty="0" smtClean="0">
                <a:solidFill>
                  <a:srgbClr val="727CA3"/>
                </a:solidFill>
                <a:latin typeface="Arial" panose="020B0604020202020204" pitchFamily="34" charset="0"/>
                <a:cs typeface="Arial" panose="020B0604020202020204" pitchFamily="34" charset="0"/>
              </a:rPr>
              <a:t>الأصول:</a:t>
            </a:r>
            <a:endParaRPr lang="ar-SA" dirty="0"/>
          </a:p>
        </p:txBody>
      </p:sp>
      <p:sp>
        <p:nvSpPr>
          <p:cNvPr id="3" name="عنصر نائب للمحتوى 2"/>
          <p:cNvSpPr>
            <a:spLocks noGrp="1"/>
          </p:cNvSpPr>
          <p:nvPr>
            <p:ph idx="1"/>
          </p:nvPr>
        </p:nvSpPr>
        <p:spPr>
          <a:xfrm>
            <a:off x="1043490" y="3356992"/>
            <a:ext cx="6777317" cy="2548709"/>
          </a:xfrm>
        </p:spPr>
        <p:txBody>
          <a:bodyPr>
            <a:normAutofit/>
          </a:bodyPr>
          <a:lstStyle/>
          <a:p>
            <a:pPr marL="68580" lvl="0" indent="0">
              <a:buClr>
                <a:srgbClr val="727CA3"/>
              </a:buClr>
              <a:buNone/>
            </a:pPr>
            <a:r>
              <a:rPr lang="ar-SA" dirty="0">
                <a:solidFill>
                  <a:srgbClr val="464653"/>
                </a:solidFill>
                <a:latin typeface="Arial" panose="020B0604020202020204" pitchFamily="34" charset="0"/>
                <a:cs typeface="Arial" panose="020B0604020202020204" pitchFamily="34" charset="0"/>
              </a:rPr>
              <a:t>يقيس هذا المعدل </a:t>
            </a:r>
            <a:r>
              <a:rPr lang="ar-SA" dirty="0" smtClean="0">
                <a:solidFill>
                  <a:srgbClr val="464653"/>
                </a:solidFill>
                <a:latin typeface="Arial" panose="020B0604020202020204" pitchFamily="34" charset="0"/>
                <a:cs typeface="Arial" panose="020B0604020202020204" pitchFamily="34" charset="0"/>
              </a:rPr>
              <a:t>ربح كل ريال مستثمر في أصول المنشأة سواء كانت هذه الأصول في شكل موجودات متداولة أو موجودات غير متداولة ملموسة أو غير ملموسة.</a:t>
            </a:r>
          </a:p>
          <a:p>
            <a:pPr marL="68580" lvl="0" indent="0">
              <a:buClr>
                <a:srgbClr val="727CA3"/>
              </a:buClr>
              <a:buNone/>
            </a:pPr>
            <a:r>
              <a:rPr lang="ar-SA" dirty="0" smtClean="0">
                <a:solidFill>
                  <a:srgbClr val="464653"/>
                </a:solidFill>
                <a:latin typeface="Arial" panose="020B0604020202020204" pitchFamily="34" charset="0"/>
                <a:cs typeface="Arial" panose="020B0604020202020204" pitchFamily="34" charset="0"/>
              </a:rPr>
              <a:t>يستخدم هذا المعدل لمقارنة أداء المنشآت عن الفترة المالية لأن صافي الربح كرقم لا يساعد في اجراء هذه المقارنة نظرا لاختلاف احجام المنشآت.</a:t>
            </a:r>
            <a:endParaRPr lang="ar-SA" dirty="0">
              <a:solidFill>
                <a:srgbClr val="464653"/>
              </a:solidFill>
              <a:latin typeface="Arial" panose="020B0604020202020204" pitchFamily="34" charset="0"/>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75</a:t>
            </a:fld>
            <a:endParaRPr lang="en-US"/>
          </a:p>
        </p:txBody>
      </p:sp>
      <p:grpSp>
        <p:nvGrpSpPr>
          <p:cNvPr id="10" name="مجموعة 9"/>
          <p:cNvGrpSpPr/>
          <p:nvPr/>
        </p:nvGrpSpPr>
        <p:grpSpPr>
          <a:xfrm>
            <a:off x="2615952" y="2060848"/>
            <a:ext cx="4066288" cy="1067346"/>
            <a:chOff x="3059832" y="1775325"/>
            <a:chExt cx="4066288" cy="1067346"/>
          </a:xfrm>
        </p:grpSpPr>
        <p:sp>
          <p:nvSpPr>
            <p:cNvPr id="5" name="Rectangle 4"/>
            <p:cNvSpPr/>
            <p:nvPr/>
          </p:nvSpPr>
          <p:spPr>
            <a:xfrm>
              <a:off x="3059832" y="1775325"/>
              <a:ext cx="4066288"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6" name="TextBox 5"/>
            <p:cNvSpPr txBox="1"/>
            <p:nvPr/>
          </p:nvSpPr>
          <p:spPr>
            <a:xfrm>
              <a:off x="3243402" y="1793136"/>
              <a:ext cx="3699147"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العائد على الأصول=  صافي الربح</a:t>
              </a:r>
              <a:endParaRPr lang="ar-SA" sz="2400" dirty="0">
                <a:solidFill>
                  <a:schemeClr val="tx2"/>
                </a:solidFill>
                <a:latin typeface="Arial" panose="020B0604020202020204" pitchFamily="34" charset="0"/>
                <a:cs typeface="Arial" panose="020B0604020202020204" pitchFamily="34" charset="0"/>
              </a:endParaRPr>
            </a:p>
          </p:txBody>
        </p:sp>
        <p:sp>
          <p:nvSpPr>
            <p:cNvPr id="7" name="TextBox 6"/>
            <p:cNvSpPr txBox="1"/>
            <p:nvPr/>
          </p:nvSpPr>
          <p:spPr>
            <a:xfrm>
              <a:off x="3124739" y="2225565"/>
              <a:ext cx="1773367"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متوسط الأصول</a:t>
              </a:r>
              <a:endParaRPr lang="ar-SA" sz="2400" dirty="0">
                <a:solidFill>
                  <a:schemeClr val="tx2"/>
                </a:solidFill>
                <a:latin typeface="Arial" panose="020B0604020202020204" pitchFamily="34" charset="0"/>
                <a:cs typeface="Arial" panose="020B0604020202020204" pitchFamily="34" charset="0"/>
              </a:endParaRPr>
            </a:p>
          </p:txBody>
        </p:sp>
        <p:cxnSp>
          <p:nvCxnSpPr>
            <p:cNvPr id="8" name="Straight Connector 7"/>
            <p:cNvCxnSpPr/>
            <p:nvPr/>
          </p:nvCxnSpPr>
          <p:spPr>
            <a:xfrm flipH="1">
              <a:off x="3419872" y="2239330"/>
              <a:ext cx="1406226" cy="13302"/>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518816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1988840"/>
            <a:ext cx="6777317" cy="3508977"/>
          </a:xfrm>
        </p:spPr>
        <p:txBody>
          <a:bodyPr/>
          <a:lstStyle/>
          <a:p>
            <a:pPr marL="68580" lvl="0" indent="0">
              <a:buClr>
                <a:srgbClr val="727CA3"/>
              </a:buClr>
              <a:buNone/>
            </a:pPr>
            <a:r>
              <a:rPr lang="ar-SA" dirty="0" smtClean="0">
                <a:solidFill>
                  <a:schemeClr val="accent1"/>
                </a:solidFill>
                <a:latin typeface="Arial" panose="020B0604020202020204" pitchFamily="34" charset="0"/>
                <a:cs typeface="Arial" panose="020B0604020202020204" pitchFamily="34" charset="0"/>
              </a:rPr>
              <a:t>نفس المثال السابق: </a:t>
            </a:r>
            <a:r>
              <a:rPr lang="ar-SA" dirty="0" smtClean="0">
                <a:solidFill>
                  <a:srgbClr val="464653"/>
                </a:solidFill>
                <a:latin typeface="Arial" panose="020B0604020202020204" pitchFamily="34" charset="0"/>
                <a:cs typeface="Arial" panose="020B0604020202020204" pitchFamily="34" charset="0"/>
              </a:rPr>
              <a:t>اذا كان متوسط أصول الشركة 2 مليون.</a:t>
            </a:r>
          </a:p>
          <a:p>
            <a:pPr marL="68580" indent="0">
              <a:buNone/>
            </a:pPr>
            <a:r>
              <a:rPr lang="ar-SA" dirty="0">
                <a:latin typeface="Arial" panose="020B0604020202020204" pitchFamily="34" charset="0"/>
                <a:cs typeface="Arial" panose="020B0604020202020204" pitchFamily="34" charset="0"/>
              </a:rPr>
              <a:t>العائد على </a:t>
            </a:r>
            <a:r>
              <a:rPr lang="ar-SA" dirty="0" smtClean="0">
                <a:latin typeface="Arial" panose="020B0604020202020204" pitchFamily="34" charset="0"/>
                <a:cs typeface="Arial" panose="020B0604020202020204" pitchFamily="34" charset="0"/>
              </a:rPr>
              <a:t>الأصول = </a:t>
            </a:r>
            <a:r>
              <a:rPr lang="ar-SA" dirty="0">
                <a:latin typeface="Arial" panose="020B0604020202020204" pitchFamily="34" charset="0"/>
                <a:cs typeface="Arial" panose="020B0604020202020204" pitchFamily="34" charset="0"/>
              </a:rPr>
              <a:t>60.000	 </a:t>
            </a:r>
            <a:r>
              <a:rPr lang="ar-SA" dirty="0" smtClean="0">
                <a:latin typeface="Arial" panose="020B0604020202020204" pitchFamily="34" charset="0"/>
                <a:cs typeface="Arial" panose="020B0604020202020204" pitchFamily="34" charset="0"/>
              </a:rPr>
              <a:t>= 3%</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2.000.000</a:t>
            </a:r>
            <a:endParaRPr lang="ar-SA" dirty="0">
              <a:latin typeface="Arial" panose="020B0604020202020204" pitchFamily="34" charset="0"/>
              <a:cs typeface="Arial" panose="020B0604020202020204" pitchFamily="34" charset="0"/>
            </a:endParaRPr>
          </a:p>
          <a:p>
            <a:pPr marL="68580" lvl="0" indent="0">
              <a:buClr>
                <a:srgbClr val="727CA3"/>
              </a:buClr>
              <a:buNone/>
            </a:pPr>
            <a:endParaRPr lang="ar-SA" dirty="0">
              <a:solidFill>
                <a:srgbClr val="464653"/>
              </a:solidFill>
            </a:endParaRP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76</a:t>
            </a:fld>
            <a:endParaRPr lang="en-US"/>
          </a:p>
        </p:txBody>
      </p:sp>
      <p:cxnSp>
        <p:nvCxnSpPr>
          <p:cNvPr id="6" name="رابط مستقيم 5"/>
          <p:cNvCxnSpPr/>
          <p:nvPr/>
        </p:nvCxnSpPr>
        <p:spPr>
          <a:xfrm flipH="1">
            <a:off x="4211960" y="2852936"/>
            <a:ext cx="125194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27114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1124744"/>
            <a:ext cx="7168642" cy="601136"/>
          </a:xfrm>
        </p:spPr>
        <p:txBody>
          <a:bodyPr/>
          <a:lstStyle/>
          <a:p>
            <a:pPr algn="r"/>
            <a:r>
              <a:rPr lang="ar-SA" sz="2400" b="1" u="sng" dirty="0" smtClean="0">
                <a:solidFill>
                  <a:srgbClr val="727CA3"/>
                </a:solidFill>
                <a:latin typeface="Arial" panose="020B0604020202020204" pitchFamily="34" charset="0"/>
                <a:cs typeface="Arial" panose="020B0604020202020204" pitchFamily="34" charset="0"/>
              </a:rPr>
              <a:t>3 </a:t>
            </a:r>
            <a:r>
              <a:rPr lang="ar-SA" sz="2400" b="1" u="sng" dirty="0">
                <a:solidFill>
                  <a:srgbClr val="727CA3"/>
                </a:solidFill>
                <a:latin typeface="Arial" panose="020B0604020202020204" pitchFamily="34" charset="0"/>
                <a:cs typeface="Arial" panose="020B0604020202020204" pitchFamily="34" charset="0"/>
              </a:rPr>
              <a:t>– العائد على </a:t>
            </a:r>
            <a:r>
              <a:rPr lang="ar-SA" sz="2400" b="1" u="sng" dirty="0" smtClean="0">
                <a:solidFill>
                  <a:srgbClr val="727CA3"/>
                </a:solidFill>
                <a:latin typeface="Arial" panose="020B0604020202020204" pitchFamily="34" charset="0"/>
                <a:cs typeface="Arial" panose="020B0604020202020204" pitchFamily="34" charset="0"/>
              </a:rPr>
              <a:t>المال المستثمر:</a:t>
            </a:r>
            <a:endParaRPr lang="ar-SA" dirty="0"/>
          </a:p>
        </p:txBody>
      </p:sp>
      <p:sp>
        <p:nvSpPr>
          <p:cNvPr id="3" name="عنصر نائب للمحتوى 2"/>
          <p:cNvSpPr>
            <a:spLocks noGrp="1"/>
          </p:cNvSpPr>
          <p:nvPr>
            <p:ph idx="1"/>
          </p:nvPr>
        </p:nvSpPr>
        <p:spPr>
          <a:xfrm>
            <a:off x="1162980" y="3162072"/>
            <a:ext cx="6777317" cy="2929605"/>
          </a:xfrm>
        </p:spPr>
        <p:txBody>
          <a:bodyPr>
            <a:normAutofit lnSpcReduction="10000"/>
          </a:bodyPr>
          <a:lstStyle/>
          <a:p>
            <a:pPr>
              <a:buFont typeface="Wingdings" panose="05000000000000000000" pitchFamily="2" charset="2"/>
              <a:buChar char="§"/>
            </a:pPr>
            <a:r>
              <a:rPr lang="ar-SA" u="sng" dirty="0" smtClean="0">
                <a:solidFill>
                  <a:srgbClr val="464653"/>
                </a:solidFill>
                <a:latin typeface="Arial" panose="020B0604020202020204" pitchFamily="34" charset="0"/>
                <a:cs typeface="Arial" panose="020B0604020202020204" pitchFamily="34" charset="0"/>
              </a:rPr>
              <a:t>المال المستثمر</a:t>
            </a:r>
            <a:r>
              <a:rPr lang="ar-SA" dirty="0" smtClean="0">
                <a:solidFill>
                  <a:srgbClr val="464653"/>
                </a:solidFill>
                <a:latin typeface="Arial" panose="020B0604020202020204" pitchFamily="34" charset="0"/>
                <a:cs typeface="Arial" panose="020B0604020202020204" pitchFamily="34" charset="0"/>
              </a:rPr>
              <a:t> في المنشأة يتمثل في رأس المال العامل (الأصول المتداولة – الخصوم المتداولة) بالإضافة الى الأصول غير المتداولة.</a:t>
            </a:r>
          </a:p>
          <a:p>
            <a:pPr>
              <a:buFont typeface="Wingdings" panose="05000000000000000000" pitchFamily="2" charset="2"/>
              <a:buChar char="§"/>
            </a:pPr>
            <a:r>
              <a:rPr lang="ar-SA" dirty="0" smtClean="0">
                <a:solidFill>
                  <a:srgbClr val="464653"/>
                </a:solidFill>
                <a:latin typeface="Arial" panose="020B0604020202020204" pitchFamily="34" charset="0"/>
                <a:cs typeface="Arial" panose="020B0604020202020204" pitchFamily="34" charset="0"/>
              </a:rPr>
              <a:t>او من ناحية أخرى المال المستثمر يتمثل في الخصوم طويلة الأجل مضافا اليها حقوق الملكية.</a:t>
            </a:r>
          </a:p>
          <a:p>
            <a:pPr>
              <a:buFont typeface="Wingdings" panose="05000000000000000000" pitchFamily="2" charset="2"/>
              <a:buChar char="§"/>
            </a:pPr>
            <a:r>
              <a:rPr lang="ar-SA" dirty="0" smtClean="0">
                <a:solidFill>
                  <a:srgbClr val="464653"/>
                </a:solidFill>
                <a:latin typeface="Arial" panose="020B0604020202020204" pitchFamily="34" charset="0"/>
                <a:cs typeface="Arial" panose="020B0604020202020204" pitchFamily="34" charset="0"/>
              </a:rPr>
              <a:t>صافي الربح لا يعكس العائد الناتج عن الاستثمار لأن صافي الربح خصمت منه الفوائد على الخصوم طويلة الأجل في الوقت الذي تكون فيه هذه الخصوم جزءا من المال المستثمر.</a:t>
            </a:r>
            <a:endParaRPr lang="ar-SA" dirty="0"/>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77</a:t>
            </a:fld>
            <a:endParaRPr lang="en-US"/>
          </a:p>
        </p:txBody>
      </p:sp>
      <p:grpSp>
        <p:nvGrpSpPr>
          <p:cNvPr id="10" name="مجموعة 9"/>
          <p:cNvGrpSpPr/>
          <p:nvPr/>
        </p:nvGrpSpPr>
        <p:grpSpPr>
          <a:xfrm>
            <a:off x="1171427" y="1861763"/>
            <a:ext cx="6768870" cy="1067346"/>
            <a:chOff x="1076061" y="2391615"/>
            <a:chExt cx="5422608" cy="1067346"/>
          </a:xfrm>
        </p:grpSpPr>
        <p:sp>
          <p:nvSpPr>
            <p:cNvPr id="5" name="Rectangle 4"/>
            <p:cNvSpPr/>
            <p:nvPr/>
          </p:nvSpPr>
          <p:spPr>
            <a:xfrm>
              <a:off x="1076061" y="2391615"/>
              <a:ext cx="5422608"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6" name="TextBox 5"/>
            <p:cNvSpPr txBox="1"/>
            <p:nvPr/>
          </p:nvSpPr>
          <p:spPr>
            <a:xfrm>
              <a:off x="1259632" y="2463623"/>
              <a:ext cx="5239037"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العائد على المال المستثمر =  صافي الربح + الفوائد</a:t>
              </a:r>
              <a:endParaRPr lang="ar-SA" sz="2400" dirty="0">
                <a:solidFill>
                  <a:schemeClr val="tx2"/>
                </a:solidFill>
                <a:latin typeface="Arial" panose="020B0604020202020204" pitchFamily="34" charset="0"/>
                <a:cs typeface="Arial" panose="020B0604020202020204" pitchFamily="34" charset="0"/>
              </a:endParaRPr>
            </a:p>
          </p:txBody>
        </p:sp>
        <p:sp>
          <p:nvSpPr>
            <p:cNvPr id="7" name="TextBox 6"/>
            <p:cNvSpPr txBox="1"/>
            <p:nvPr/>
          </p:nvSpPr>
          <p:spPr>
            <a:xfrm>
              <a:off x="1076061" y="2911986"/>
              <a:ext cx="3172842"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حقوق الملكية + الخصوم طويلة الأجل</a:t>
              </a:r>
              <a:endParaRPr lang="ar-SA" sz="2400" dirty="0">
                <a:solidFill>
                  <a:schemeClr val="tx2"/>
                </a:solidFill>
                <a:latin typeface="Arial" panose="020B0604020202020204" pitchFamily="34" charset="0"/>
                <a:cs typeface="Arial" panose="020B0604020202020204" pitchFamily="34" charset="0"/>
              </a:endParaRPr>
            </a:p>
          </p:txBody>
        </p:sp>
        <p:cxnSp>
          <p:nvCxnSpPr>
            <p:cNvPr id="8" name="Straight Connector 7"/>
            <p:cNvCxnSpPr/>
            <p:nvPr/>
          </p:nvCxnSpPr>
          <p:spPr>
            <a:xfrm flipH="1">
              <a:off x="1259632" y="2911986"/>
              <a:ext cx="2944466"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003192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772816"/>
            <a:ext cx="6777317" cy="3744416"/>
          </a:xfrm>
        </p:spPr>
        <p:txBody>
          <a:bodyPr/>
          <a:lstStyle/>
          <a:p>
            <a:pPr marL="68580" indent="0">
              <a:buNone/>
            </a:pPr>
            <a:r>
              <a:rPr lang="ar-SA" dirty="0" smtClean="0">
                <a:solidFill>
                  <a:schemeClr val="accent1"/>
                </a:solidFill>
                <a:latin typeface="Arial" panose="020B0604020202020204" pitchFamily="34" charset="0"/>
                <a:cs typeface="Arial" panose="020B0604020202020204" pitchFamily="34" charset="0"/>
              </a:rPr>
              <a:t>مثال: </a:t>
            </a:r>
            <a:r>
              <a:rPr lang="ar-SA" dirty="0">
                <a:solidFill>
                  <a:srgbClr val="464653"/>
                </a:solidFill>
                <a:latin typeface="Arial" panose="020B0604020202020204" pitchFamily="34" charset="0"/>
                <a:cs typeface="Arial" panose="020B0604020202020204" pitchFamily="34" charset="0"/>
              </a:rPr>
              <a:t>اذا كان </a:t>
            </a:r>
            <a:r>
              <a:rPr lang="ar-SA" dirty="0" smtClean="0">
                <a:solidFill>
                  <a:srgbClr val="464653"/>
                </a:solidFill>
                <a:latin typeface="Arial" panose="020B0604020202020204" pitchFamily="34" charset="0"/>
                <a:cs typeface="Arial" panose="020B0604020202020204" pitchFamily="34" charset="0"/>
              </a:rPr>
              <a:t>حق الملكية مليون ريال، والخصوم طويلة الأجل 600.000 ريال، وصافي الربح 60.000 ريال، والفوائد 20.000 ريال.</a:t>
            </a:r>
          </a:p>
          <a:p>
            <a:pPr marL="68580" indent="0">
              <a:buNone/>
            </a:pPr>
            <a:r>
              <a:rPr lang="ar-SA" dirty="0" smtClean="0">
                <a:solidFill>
                  <a:srgbClr val="464653"/>
                </a:solidFill>
                <a:latin typeface="Arial" panose="020B0604020202020204" pitchFamily="34" charset="0"/>
                <a:cs typeface="Arial" panose="020B0604020202020204" pitchFamily="34" charset="0"/>
              </a:rPr>
              <a:t>العائد على المال المستثمر = (60.000 + 20.000)	   = 5%</a:t>
            </a:r>
          </a:p>
          <a:p>
            <a:pPr marL="68580" indent="0">
              <a:buNone/>
            </a:pPr>
            <a:r>
              <a:rPr lang="ar-SA" dirty="0">
                <a:solidFill>
                  <a:srgbClr val="464653"/>
                </a:solidFill>
                <a:latin typeface="Arial" panose="020B0604020202020204" pitchFamily="34" charset="0"/>
                <a:cs typeface="Arial" panose="020B0604020202020204" pitchFamily="34" charset="0"/>
              </a:rPr>
              <a:t>	</a:t>
            </a:r>
            <a:r>
              <a:rPr lang="ar-SA" dirty="0" smtClean="0">
                <a:solidFill>
                  <a:srgbClr val="464653"/>
                </a:solidFill>
                <a:latin typeface="Arial" panose="020B0604020202020204" pitchFamily="34" charset="0"/>
                <a:cs typeface="Arial" panose="020B0604020202020204" pitchFamily="34" charset="0"/>
              </a:rPr>
              <a:t>		 (1.000.000 + 600.000)</a:t>
            </a:r>
            <a:endParaRPr lang="ar-SA" dirty="0"/>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78</a:t>
            </a:fld>
            <a:endParaRPr lang="en-US"/>
          </a:p>
        </p:txBody>
      </p:sp>
      <p:cxnSp>
        <p:nvCxnSpPr>
          <p:cNvPr id="6" name="رابط مستقيم 5"/>
          <p:cNvCxnSpPr/>
          <p:nvPr/>
        </p:nvCxnSpPr>
        <p:spPr>
          <a:xfrm flipH="1">
            <a:off x="1979712" y="3429000"/>
            <a:ext cx="295232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6008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2" y="1247060"/>
            <a:ext cx="7024744" cy="529128"/>
          </a:xfrm>
        </p:spPr>
        <p:txBody>
          <a:bodyPr/>
          <a:lstStyle/>
          <a:p>
            <a:pPr algn="r"/>
            <a:r>
              <a:rPr lang="ar-SA" sz="2400" b="1" u="sng" dirty="0" smtClean="0">
                <a:solidFill>
                  <a:srgbClr val="727CA3"/>
                </a:solidFill>
                <a:latin typeface="Arial" panose="020B0604020202020204" pitchFamily="34" charset="0"/>
                <a:cs typeface="Arial" panose="020B0604020202020204" pitchFamily="34" charset="0"/>
              </a:rPr>
              <a:t>4 </a:t>
            </a:r>
            <a:r>
              <a:rPr lang="ar-SA" sz="2400" b="1" u="sng" dirty="0">
                <a:solidFill>
                  <a:srgbClr val="727CA3"/>
                </a:solidFill>
                <a:latin typeface="Arial" panose="020B0604020202020204" pitchFamily="34" charset="0"/>
                <a:cs typeface="Arial" panose="020B0604020202020204" pitchFamily="34" charset="0"/>
              </a:rPr>
              <a:t>– </a:t>
            </a:r>
            <a:r>
              <a:rPr lang="ar-SA" sz="2400" b="1" u="sng" dirty="0" smtClean="0">
                <a:solidFill>
                  <a:srgbClr val="727CA3"/>
                </a:solidFill>
                <a:latin typeface="Arial" panose="020B0604020202020204" pitchFamily="34" charset="0"/>
                <a:cs typeface="Arial" panose="020B0604020202020204" pitchFamily="34" charset="0"/>
              </a:rPr>
              <a:t>اجمالي الربح الى المبيعات:</a:t>
            </a:r>
            <a:endParaRPr lang="ar-SA" dirty="0"/>
          </a:p>
        </p:txBody>
      </p:sp>
      <p:sp>
        <p:nvSpPr>
          <p:cNvPr id="3" name="عنصر نائب للمحتوى 2"/>
          <p:cNvSpPr>
            <a:spLocks noGrp="1"/>
          </p:cNvSpPr>
          <p:nvPr>
            <p:ph idx="1"/>
          </p:nvPr>
        </p:nvSpPr>
        <p:spPr>
          <a:xfrm>
            <a:off x="1043492" y="3429000"/>
            <a:ext cx="6777317" cy="2403629"/>
          </a:xfrm>
        </p:spPr>
        <p:txBody>
          <a:bodyPr>
            <a:normAutofit fontScale="92500" lnSpcReduction="10000"/>
          </a:bodyPr>
          <a:lstStyle/>
          <a:p>
            <a:pPr>
              <a:buFont typeface="Wingdings" panose="05000000000000000000" pitchFamily="2" charset="2"/>
              <a:buChar char="§"/>
            </a:pPr>
            <a:r>
              <a:rPr lang="ar-SA" dirty="0" smtClean="0">
                <a:solidFill>
                  <a:srgbClr val="464653"/>
                </a:solidFill>
                <a:latin typeface="Arial" panose="020B0604020202020204" pitchFamily="34" charset="0"/>
                <a:cs typeface="Arial" panose="020B0604020202020204" pitchFamily="34" charset="0"/>
              </a:rPr>
              <a:t>يحتسب اجمالي الربح بالفرق بين المبيعات وتكلفة المبيعات ويسمى هامش الربح.</a:t>
            </a:r>
          </a:p>
          <a:p>
            <a:pPr>
              <a:buFont typeface="Wingdings" panose="05000000000000000000" pitchFamily="2" charset="2"/>
              <a:buChar char="§"/>
            </a:pPr>
            <a:r>
              <a:rPr lang="ar-SA" dirty="0" smtClean="0">
                <a:solidFill>
                  <a:srgbClr val="464653"/>
                </a:solidFill>
                <a:latin typeface="Arial" panose="020B0604020202020204" pitchFamily="34" charset="0"/>
                <a:cs typeface="Arial" panose="020B0604020202020204" pitchFamily="34" charset="0"/>
              </a:rPr>
              <a:t>أي منشأة تسعى للاستمرار في نشاطها لابد ان تحقق في البداية هامش ربح موجب لتغطية النفقات الأخرى للمنشأة. </a:t>
            </a:r>
          </a:p>
          <a:p>
            <a:pPr>
              <a:buFont typeface="Wingdings" panose="05000000000000000000" pitchFamily="2" charset="2"/>
              <a:buChar char="§"/>
            </a:pPr>
            <a:r>
              <a:rPr lang="ar-SA" dirty="0" smtClean="0">
                <a:solidFill>
                  <a:srgbClr val="464653"/>
                </a:solidFill>
                <a:latin typeface="Arial" panose="020B0604020202020204" pitchFamily="34" charset="0"/>
                <a:cs typeface="Arial" panose="020B0604020202020204" pitchFamily="34" charset="0"/>
              </a:rPr>
              <a:t>أما اذا كان هامش الربح سالبا فإن أي زيادة في مبيعات الشركة سوف تترتب عليها زيادة الخسائر ( بفرض عدم وجود إيرادات أخرى من خارج النشاط الأساسي للمنشأة).</a:t>
            </a:r>
            <a:endParaRPr lang="ar-SA" dirty="0"/>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79</a:t>
            </a:fld>
            <a:endParaRPr lang="en-US"/>
          </a:p>
        </p:txBody>
      </p:sp>
      <p:grpSp>
        <p:nvGrpSpPr>
          <p:cNvPr id="10" name="مجموعة 9"/>
          <p:cNvGrpSpPr/>
          <p:nvPr/>
        </p:nvGrpSpPr>
        <p:grpSpPr>
          <a:xfrm>
            <a:off x="2080262" y="2060848"/>
            <a:ext cx="4703776" cy="1067346"/>
            <a:chOff x="3131840" y="2210666"/>
            <a:chExt cx="4703776" cy="1067346"/>
          </a:xfrm>
        </p:grpSpPr>
        <p:sp>
          <p:nvSpPr>
            <p:cNvPr id="5" name="Rectangle 4"/>
            <p:cNvSpPr/>
            <p:nvPr/>
          </p:nvSpPr>
          <p:spPr>
            <a:xfrm>
              <a:off x="3131840" y="2210666"/>
              <a:ext cx="4703776"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6" name="TextBox 5"/>
            <p:cNvSpPr txBox="1"/>
            <p:nvPr/>
          </p:nvSpPr>
          <p:spPr>
            <a:xfrm>
              <a:off x="3131840" y="2230991"/>
              <a:ext cx="4595508"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اجمالي الربح الى المبيعات =  اجمالي الربح</a:t>
              </a:r>
              <a:endParaRPr lang="ar-SA" sz="2400" dirty="0">
                <a:solidFill>
                  <a:schemeClr val="tx2"/>
                </a:solidFill>
                <a:latin typeface="Arial" panose="020B0604020202020204" pitchFamily="34" charset="0"/>
                <a:cs typeface="Arial" panose="020B0604020202020204" pitchFamily="34" charset="0"/>
              </a:endParaRPr>
            </a:p>
          </p:txBody>
        </p:sp>
        <p:sp>
          <p:nvSpPr>
            <p:cNvPr id="7" name="TextBox 6"/>
            <p:cNvSpPr txBox="1"/>
            <p:nvPr/>
          </p:nvSpPr>
          <p:spPr>
            <a:xfrm>
              <a:off x="3275856" y="2692656"/>
              <a:ext cx="1366546"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المبيعات</a:t>
              </a:r>
              <a:endParaRPr lang="ar-SA" sz="2400" dirty="0">
                <a:solidFill>
                  <a:schemeClr val="tx2"/>
                </a:solidFill>
                <a:latin typeface="Arial" panose="020B0604020202020204" pitchFamily="34" charset="0"/>
                <a:cs typeface="Arial" panose="020B0604020202020204" pitchFamily="34" charset="0"/>
              </a:endParaRPr>
            </a:p>
          </p:txBody>
        </p:sp>
        <p:cxnSp>
          <p:nvCxnSpPr>
            <p:cNvPr id="9" name="رابط مستقيم 8"/>
            <p:cNvCxnSpPr/>
            <p:nvPr/>
          </p:nvCxnSpPr>
          <p:spPr>
            <a:xfrm flipH="1">
              <a:off x="3275856" y="2692656"/>
              <a:ext cx="144016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8009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24744"/>
            <a:ext cx="7024744" cy="901904"/>
          </a:xfrm>
        </p:spPr>
        <p:txBody>
          <a:bodyPr>
            <a:normAutofit/>
          </a:bodyPr>
          <a:lstStyle/>
          <a:p>
            <a:pPr algn="r"/>
            <a:r>
              <a:rPr lang="ar-SA" sz="3600" b="1" u="sng" dirty="0" smtClean="0">
                <a:latin typeface="Arial" panose="020B0604020202020204" pitchFamily="34" charset="0"/>
                <a:cs typeface="Arial" panose="020B0604020202020204" pitchFamily="34" charset="0"/>
              </a:rPr>
              <a:t>3- حدود </a:t>
            </a:r>
            <a:r>
              <a:rPr lang="ar-SA" sz="3600" b="1" u="sng" dirty="0">
                <a:latin typeface="Arial" panose="020B0604020202020204" pitchFamily="34" charset="0"/>
                <a:cs typeface="Arial" panose="020B0604020202020204" pitchFamily="34" charset="0"/>
              </a:rPr>
              <a:t>استخدام النسب المالية : </a:t>
            </a:r>
            <a:endParaRPr lang="ar-S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2204864"/>
            <a:ext cx="6777317" cy="3508977"/>
          </a:xfrm>
        </p:spPr>
        <p:txBody>
          <a:bodyPr>
            <a:noAutofit/>
          </a:bodyPr>
          <a:lstStyle/>
          <a:p>
            <a:pPr marL="68580" indent="0">
              <a:buNone/>
            </a:pPr>
            <a:r>
              <a:rPr lang="ar-SA" b="1" dirty="0">
                <a:latin typeface="Arial" panose="020B0604020202020204" pitchFamily="34" charset="0"/>
                <a:cs typeface="Arial" panose="020B0604020202020204" pitchFamily="34" charset="0"/>
              </a:rPr>
              <a:t>يجب أن يأخذ المحلل المالي بعض الاعتبارات المهمة عند حساب النسب المالية وعند الحكم عليها من هذه الاعتبارات:</a:t>
            </a:r>
            <a:endParaRPr lang="en-US" dirty="0">
              <a:latin typeface="Arial" panose="020B0604020202020204" pitchFamily="34" charset="0"/>
              <a:cs typeface="Arial" panose="020B0604020202020204" pitchFamily="34" charset="0"/>
            </a:endParaRPr>
          </a:p>
          <a:p>
            <a:pPr marL="68580" lvl="0" indent="0">
              <a:buNone/>
            </a:pPr>
            <a:r>
              <a:rPr lang="ar-SA" b="1" dirty="0" smtClean="0">
                <a:solidFill>
                  <a:schemeClr val="accent1"/>
                </a:solidFill>
                <a:latin typeface="Arial" panose="020B0604020202020204" pitchFamily="34" charset="0"/>
                <a:cs typeface="Arial" panose="020B0604020202020204" pitchFamily="34" charset="0"/>
              </a:rPr>
              <a:t>1- التغيرات المحاسبية:</a:t>
            </a:r>
          </a:p>
          <a:p>
            <a:pPr marL="68580" lvl="0" indent="0">
              <a:buNone/>
            </a:pPr>
            <a:r>
              <a:rPr lang="ar-SA"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أي تحليل اتجاه النسب المالية خصوصا تلك المرتبطة بالمخزون والربح يجب أن يأخذ في الاعتبار التغيرات المحاسبية التي حدثت خلال الفترات المالية التي يغطيها التحليل.</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ويتطلب الأمر هنا إجراء بعض التعديلات على القيم المحاسبية حتى يكون الأساس المحاسبي المستخدم واحداً في كل السنوات</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8</a:t>
            </a:fld>
            <a:endParaRPr lang="en-US"/>
          </a:p>
        </p:txBody>
      </p:sp>
    </p:spTree>
    <p:extLst>
      <p:ext uri="{BB962C8B-B14F-4D97-AF65-F5344CB8AC3E}">
        <p14:creationId xmlns:p14="http://schemas.microsoft.com/office/powerpoint/2010/main" val="258823348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1988840"/>
            <a:ext cx="6777317" cy="3508977"/>
          </a:xfrm>
        </p:spPr>
        <p:txBody>
          <a:bodyPr/>
          <a:lstStyle/>
          <a:p>
            <a:pPr marL="68580" indent="0">
              <a:buNone/>
            </a:pPr>
            <a:r>
              <a:rPr lang="ar-SA" dirty="0">
                <a:solidFill>
                  <a:schemeClr val="accent1"/>
                </a:solidFill>
                <a:latin typeface="Arial" panose="020B0604020202020204" pitchFamily="34" charset="0"/>
                <a:cs typeface="Arial" panose="020B0604020202020204" pitchFamily="34" charset="0"/>
              </a:rPr>
              <a:t>مثال: </a:t>
            </a:r>
            <a:r>
              <a:rPr lang="ar-SA" dirty="0">
                <a:solidFill>
                  <a:srgbClr val="464653"/>
                </a:solidFill>
                <a:latin typeface="Arial" panose="020B0604020202020204" pitchFamily="34" charset="0"/>
                <a:cs typeface="Arial" panose="020B0604020202020204" pitchFamily="34" charset="0"/>
              </a:rPr>
              <a:t>اذا </a:t>
            </a:r>
            <a:r>
              <a:rPr lang="ar-SA" dirty="0" smtClean="0">
                <a:solidFill>
                  <a:srgbClr val="464653"/>
                </a:solidFill>
                <a:latin typeface="Arial" panose="020B0604020202020204" pitchFamily="34" charset="0"/>
                <a:cs typeface="Arial" panose="020B0604020202020204" pitchFamily="34" charset="0"/>
              </a:rPr>
              <a:t>بلغت مبيعات الشركة 2 مليون ريال، وتكلفة المبيعات 1.500.000 ريال .</a:t>
            </a:r>
          </a:p>
          <a:p>
            <a:pPr marL="68580" indent="0">
              <a:buNone/>
            </a:pPr>
            <a:r>
              <a:rPr lang="ar-SA" dirty="0" smtClean="0">
                <a:solidFill>
                  <a:srgbClr val="464653"/>
                </a:solidFill>
                <a:latin typeface="Arial" panose="020B0604020202020204" pitchFamily="34" charset="0"/>
                <a:cs typeface="Arial" panose="020B0604020202020204" pitchFamily="34" charset="0"/>
              </a:rPr>
              <a:t>اجمالي الربح = 2.000.000 – 1.500.000 = 500.000 ريال</a:t>
            </a:r>
          </a:p>
          <a:p>
            <a:pPr marL="68580" indent="0">
              <a:buNone/>
            </a:pPr>
            <a:r>
              <a:rPr lang="ar-SA" dirty="0" smtClean="0">
                <a:solidFill>
                  <a:srgbClr val="464653"/>
                </a:solidFill>
                <a:latin typeface="Arial" panose="020B0604020202020204" pitchFamily="34" charset="0"/>
                <a:cs typeface="Arial" panose="020B0604020202020204" pitchFamily="34" charset="0"/>
              </a:rPr>
              <a:t>نسبة اجمالي الربح الى المبيعات = 500.000    = 25%</a:t>
            </a:r>
          </a:p>
          <a:p>
            <a:pPr marL="68580" indent="0">
              <a:buNone/>
            </a:pPr>
            <a:r>
              <a:rPr lang="ar-SA" dirty="0">
                <a:solidFill>
                  <a:srgbClr val="464653"/>
                </a:solidFill>
                <a:latin typeface="Arial" panose="020B0604020202020204" pitchFamily="34" charset="0"/>
                <a:cs typeface="Arial" panose="020B0604020202020204" pitchFamily="34" charset="0"/>
              </a:rPr>
              <a:t>	</a:t>
            </a:r>
            <a:r>
              <a:rPr lang="ar-SA" dirty="0" smtClean="0">
                <a:solidFill>
                  <a:srgbClr val="464653"/>
                </a:solidFill>
                <a:latin typeface="Arial" panose="020B0604020202020204" pitchFamily="34" charset="0"/>
                <a:cs typeface="Arial" panose="020B0604020202020204" pitchFamily="34" charset="0"/>
              </a:rPr>
              <a:t>		        2.000.000</a:t>
            </a:r>
            <a:endParaRPr lang="ar-SA" dirty="0"/>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80</a:t>
            </a:fld>
            <a:endParaRPr lang="en-US"/>
          </a:p>
        </p:txBody>
      </p:sp>
      <p:cxnSp>
        <p:nvCxnSpPr>
          <p:cNvPr id="6" name="رابط مستقيم 5"/>
          <p:cNvCxnSpPr/>
          <p:nvPr/>
        </p:nvCxnSpPr>
        <p:spPr>
          <a:xfrm flipH="1">
            <a:off x="3059832" y="4005064"/>
            <a:ext cx="129614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84623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400" b="1" u="sng" dirty="0" smtClean="0">
                <a:solidFill>
                  <a:srgbClr val="727CA3"/>
                </a:solidFill>
                <a:latin typeface="Arial" panose="020B0604020202020204" pitchFamily="34" charset="0"/>
                <a:cs typeface="Arial" panose="020B0604020202020204" pitchFamily="34" charset="0"/>
              </a:rPr>
              <a:t>5 </a:t>
            </a:r>
            <a:r>
              <a:rPr lang="ar-SA" sz="2400" b="1" u="sng" dirty="0">
                <a:solidFill>
                  <a:srgbClr val="727CA3"/>
                </a:solidFill>
                <a:latin typeface="Arial" panose="020B0604020202020204" pitchFamily="34" charset="0"/>
                <a:cs typeface="Arial" panose="020B0604020202020204" pitchFamily="34" charset="0"/>
              </a:rPr>
              <a:t>– </a:t>
            </a:r>
            <a:r>
              <a:rPr lang="ar-SA" sz="2400" b="1" u="sng" dirty="0" smtClean="0">
                <a:solidFill>
                  <a:srgbClr val="727CA3"/>
                </a:solidFill>
                <a:latin typeface="Arial" panose="020B0604020202020204" pitchFamily="34" charset="0"/>
                <a:cs typeface="Arial" panose="020B0604020202020204" pitchFamily="34" charset="0"/>
              </a:rPr>
              <a:t>العائد على المبيعات</a:t>
            </a:r>
            <a:r>
              <a:rPr lang="ar-SA" sz="2400" b="1" u="sng" dirty="0">
                <a:solidFill>
                  <a:srgbClr val="727CA3"/>
                </a:solidFill>
                <a:latin typeface="Arial" panose="020B0604020202020204" pitchFamily="34" charset="0"/>
                <a:cs typeface="Arial" panose="020B0604020202020204" pitchFamily="34" charset="0"/>
              </a:rPr>
              <a:t>:</a:t>
            </a:r>
            <a:endParaRPr lang="ar-SA" sz="2400" dirty="0"/>
          </a:p>
        </p:txBody>
      </p:sp>
      <p:sp>
        <p:nvSpPr>
          <p:cNvPr id="3" name="عنصر نائب للمحتوى 2"/>
          <p:cNvSpPr>
            <a:spLocks noGrp="1"/>
          </p:cNvSpPr>
          <p:nvPr>
            <p:ph idx="1"/>
          </p:nvPr>
        </p:nvSpPr>
        <p:spPr>
          <a:xfrm>
            <a:off x="1187624" y="4149080"/>
            <a:ext cx="6777317" cy="1315536"/>
          </a:xfrm>
        </p:spPr>
        <p:txBody>
          <a:bodyPr/>
          <a:lstStyle/>
          <a:p>
            <a:pPr marL="68580" indent="0">
              <a:buNone/>
            </a:pPr>
            <a:r>
              <a:rPr lang="ar-SA" dirty="0" smtClean="0">
                <a:solidFill>
                  <a:srgbClr val="464653"/>
                </a:solidFill>
                <a:latin typeface="Arial" panose="020B0604020202020204" pitchFamily="34" charset="0"/>
                <a:cs typeface="Arial" panose="020B0604020202020204" pitchFamily="34" charset="0"/>
              </a:rPr>
              <a:t>يعطي العائد على المبيعات فكرة عن نسبة ما يتبقى من المبيعات بوصفه صافي ربح قابل للتوزيع.</a:t>
            </a:r>
            <a:endParaRPr lang="ar-SA" dirty="0" smtClean="0"/>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81</a:t>
            </a:fld>
            <a:endParaRPr lang="en-US"/>
          </a:p>
        </p:txBody>
      </p:sp>
      <p:grpSp>
        <p:nvGrpSpPr>
          <p:cNvPr id="11" name="مجموعة 10"/>
          <p:cNvGrpSpPr/>
          <p:nvPr/>
        </p:nvGrpSpPr>
        <p:grpSpPr>
          <a:xfrm>
            <a:off x="2267744" y="2626199"/>
            <a:ext cx="4209877" cy="1067346"/>
            <a:chOff x="2411760" y="2348880"/>
            <a:chExt cx="4209877" cy="1067346"/>
          </a:xfrm>
        </p:grpSpPr>
        <p:sp>
          <p:nvSpPr>
            <p:cNvPr id="5" name="Rectangle 4"/>
            <p:cNvSpPr/>
            <p:nvPr/>
          </p:nvSpPr>
          <p:spPr>
            <a:xfrm>
              <a:off x="2411760" y="2348880"/>
              <a:ext cx="4209876"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9" name="مجموعة 8"/>
            <p:cNvGrpSpPr/>
            <p:nvPr/>
          </p:nvGrpSpPr>
          <p:grpSpPr>
            <a:xfrm>
              <a:off x="2608717" y="2420888"/>
              <a:ext cx="4012920" cy="887095"/>
              <a:chOff x="2058323" y="2081173"/>
              <a:chExt cx="4617448" cy="887095"/>
            </a:xfrm>
          </p:grpSpPr>
          <p:sp>
            <p:nvSpPr>
              <p:cNvPr id="6" name="TextBox 5"/>
              <p:cNvSpPr txBox="1"/>
              <p:nvPr/>
            </p:nvSpPr>
            <p:spPr>
              <a:xfrm>
                <a:off x="2080263" y="2081173"/>
                <a:ext cx="4595508"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العائد على المبيعات =  صافي الربح</a:t>
                </a:r>
                <a:endParaRPr lang="ar-SA" sz="2400" dirty="0">
                  <a:solidFill>
                    <a:schemeClr val="tx2"/>
                  </a:solidFill>
                  <a:latin typeface="Arial" panose="020B0604020202020204" pitchFamily="34" charset="0"/>
                  <a:cs typeface="Arial" panose="020B0604020202020204" pitchFamily="34" charset="0"/>
                </a:endParaRPr>
              </a:p>
            </p:txBody>
          </p:sp>
          <p:sp>
            <p:nvSpPr>
              <p:cNvPr id="7" name="TextBox 6"/>
              <p:cNvSpPr txBox="1"/>
              <p:nvPr/>
            </p:nvSpPr>
            <p:spPr>
              <a:xfrm>
                <a:off x="2058323" y="2506603"/>
                <a:ext cx="2027406"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صافي المبيعات</a:t>
                </a:r>
                <a:endParaRPr lang="ar-SA" sz="2400" dirty="0">
                  <a:solidFill>
                    <a:schemeClr val="tx2"/>
                  </a:solidFill>
                  <a:latin typeface="Arial" panose="020B0604020202020204" pitchFamily="34" charset="0"/>
                  <a:cs typeface="Arial" panose="020B0604020202020204" pitchFamily="34" charset="0"/>
                </a:endParaRPr>
              </a:p>
            </p:txBody>
          </p:sp>
          <p:cxnSp>
            <p:nvCxnSpPr>
              <p:cNvPr id="8" name="رابط مستقيم 7"/>
              <p:cNvCxnSpPr/>
              <p:nvPr/>
            </p:nvCxnSpPr>
            <p:spPr>
              <a:xfrm flipH="1">
                <a:off x="2328829" y="2542838"/>
                <a:ext cx="1705135" cy="0"/>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1976698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68580" indent="0">
              <a:buNone/>
            </a:pPr>
            <a:r>
              <a:rPr lang="ar-SA" dirty="0">
                <a:solidFill>
                  <a:schemeClr val="accent1"/>
                </a:solidFill>
                <a:latin typeface="Arial" panose="020B0604020202020204" pitchFamily="34" charset="0"/>
                <a:cs typeface="Arial" panose="020B0604020202020204" pitchFamily="34" charset="0"/>
              </a:rPr>
              <a:t>مثال: </a:t>
            </a:r>
            <a:r>
              <a:rPr lang="ar-SA" dirty="0">
                <a:solidFill>
                  <a:srgbClr val="464653"/>
                </a:solidFill>
                <a:latin typeface="Arial" panose="020B0604020202020204" pitchFamily="34" charset="0"/>
                <a:cs typeface="Arial" panose="020B0604020202020204" pitchFamily="34" charset="0"/>
              </a:rPr>
              <a:t>اذا كان صافي المبيعات 2.000.000 ريال، واجمالي الربح 500.000 ريال، وبلغت المصروفات 300.000 ريال</a:t>
            </a:r>
            <a:r>
              <a:rPr lang="ar-SA" dirty="0" smtClean="0">
                <a:solidFill>
                  <a:srgbClr val="464653"/>
                </a:solidFill>
                <a:latin typeface="Arial" panose="020B0604020202020204" pitchFamily="34" charset="0"/>
                <a:cs typeface="Arial" panose="020B0604020202020204" pitchFamily="34" charset="0"/>
              </a:rPr>
              <a:t>.</a:t>
            </a:r>
          </a:p>
          <a:p>
            <a:pPr marL="68580" indent="0">
              <a:buNone/>
            </a:pPr>
            <a:r>
              <a:rPr lang="ar-SA" dirty="0" smtClean="0">
                <a:solidFill>
                  <a:srgbClr val="464653"/>
                </a:solidFill>
                <a:latin typeface="Arial" panose="020B0604020202020204" pitchFamily="34" charset="0"/>
                <a:cs typeface="Arial" panose="020B0604020202020204" pitchFamily="34" charset="0"/>
              </a:rPr>
              <a:t>صافي الربح = 500.000 – 300.000 = 200.000 ريال</a:t>
            </a:r>
          </a:p>
          <a:p>
            <a:pPr marL="68580" indent="0">
              <a:buNone/>
            </a:pPr>
            <a:r>
              <a:rPr lang="ar-SA" dirty="0" smtClean="0">
                <a:solidFill>
                  <a:srgbClr val="464653"/>
                </a:solidFill>
                <a:latin typeface="Arial" panose="020B0604020202020204" pitchFamily="34" charset="0"/>
                <a:cs typeface="Arial" panose="020B0604020202020204" pitchFamily="34" charset="0"/>
              </a:rPr>
              <a:t>العائد على المبيعات = 200.000    = 10%</a:t>
            </a:r>
          </a:p>
          <a:p>
            <a:pPr marL="68580" indent="0">
              <a:buNone/>
            </a:pPr>
            <a:r>
              <a:rPr lang="ar-SA" dirty="0">
                <a:solidFill>
                  <a:srgbClr val="464653"/>
                </a:solidFill>
                <a:latin typeface="Arial" panose="020B0604020202020204" pitchFamily="34" charset="0"/>
                <a:cs typeface="Arial" panose="020B0604020202020204" pitchFamily="34" charset="0"/>
              </a:rPr>
              <a:t>	</a:t>
            </a:r>
            <a:r>
              <a:rPr lang="ar-SA" dirty="0" smtClean="0">
                <a:solidFill>
                  <a:srgbClr val="464653"/>
                </a:solidFill>
                <a:latin typeface="Arial" panose="020B0604020202020204" pitchFamily="34" charset="0"/>
                <a:cs typeface="Arial" panose="020B0604020202020204" pitchFamily="34" charset="0"/>
              </a:rPr>
              <a:t>	     2.000.000</a:t>
            </a:r>
            <a:endParaRPr lang="ar-SA" dirty="0">
              <a:solidFill>
                <a:srgbClr val="464653"/>
              </a:solidFill>
              <a:latin typeface="Arial" panose="020B0604020202020204" pitchFamily="34" charset="0"/>
              <a:cs typeface="Arial" panose="020B0604020202020204" pitchFamily="34" charset="0"/>
            </a:endParaRPr>
          </a:p>
          <a:p>
            <a:pPr marL="68580" indent="0">
              <a:buNone/>
            </a:pPr>
            <a:endParaRPr lang="ar-SA" dirty="0"/>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82</a:t>
            </a:fld>
            <a:endParaRPr lang="en-US"/>
          </a:p>
        </p:txBody>
      </p:sp>
      <p:cxnSp>
        <p:nvCxnSpPr>
          <p:cNvPr id="6" name="رابط مستقيم 5"/>
          <p:cNvCxnSpPr/>
          <p:nvPr/>
        </p:nvCxnSpPr>
        <p:spPr>
          <a:xfrm flipH="1">
            <a:off x="4139952" y="4005064"/>
            <a:ext cx="129614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58043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b="1" u="sng" dirty="0" smtClean="0">
                <a:latin typeface="Arial" panose="020B0604020202020204" pitchFamily="34" charset="0"/>
                <a:cs typeface="Arial" panose="020B0604020202020204" pitchFamily="34" charset="0"/>
              </a:rPr>
              <a:t>6) المؤشرات المالية للسهم </a:t>
            </a:r>
            <a:r>
              <a:rPr lang="en-US" sz="2400" b="1" u="sng" dirty="0" smtClean="0">
                <a:latin typeface="Times New Roman" panose="02020603050405020304" pitchFamily="18" charset="0"/>
                <a:cs typeface="Times New Roman" panose="02020603050405020304" pitchFamily="18" charset="0"/>
              </a:rPr>
              <a:t>Market Ratios</a:t>
            </a:r>
            <a:r>
              <a:rPr lang="ar-SA" sz="2800" b="1" u="sng" dirty="0" smtClean="0">
                <a:latin typeface="Arial" panose="020B0604020202020204" pitchFamily="34" charset="0"/>
                <a:cs typeface="Arial" panose="020B0604020202020204" pitchFamily="34" charset="0"/>
              </a:rPr>
              <a:t>:</a:t>
            </a:r>
            <a:endParaRPr lang="ar-SA" sz="2800" dirty="0"/>
          </a:p>
        </p:txBody>
      </p:sp>
      <p:sp>
        <p:nvSpPr>
          <p:cNvPr id="3" name="عنصر نائب للمحتوى 2"/>
          <p:cNvSpPr>
            <a:spLocks noGrp="1"/>
          </p:cNvSpPr>
          <p:nvPr>
            <p:ph idx="1"/>
          </p:nvPr>
        </p:nvSpPr>
        <p:spPr/>
        <p:txBody>
          <a:bodyPr/>
          <a:lstStyle/>
          <a:p>
            <a:pPr marL="68580" indent="0">
              <a:buNone/>
            </a:pPr>
            <a:r>
              <a:rPr lang="ar-SA" dirty="0" smtClean="0">
                <a:latin typeface="Arial" panose="020B0604020202020204" pitchFamily="34" charset="0"/>
                <a:cs typeface="Arial" panose="020B0604020202020204" pitchFamily="34" charset="0"/>
              </a:rPr>
              <a:t>تخدم المؤشرات المالية للسهم عملية الاستثمار في الأسهم حيث توفر أساساً لمقارنة اسهم الشركات والمفاضلة بين البدائل الاستثمارية في الأسهم.</a:t>
            </a:r>
          </a:p>
          <a:p>
            <a:pPr marL="68580" indent="0">
              <a:buNone/>
            </a:pPr>
            <a:r>
              <a:rPr lang="ar-SA" dirty="0" smtClean="0">
                <a:latin typeface="Arial" panose="020B0604020202020204" pitchFamily="34" charset="0"/>
                <a:cs typeface="Arial" panose="020B0604020202020204" pitchFamily="34" charset="0"/>
              </a:rPr>
              <a:t>تعتمد المؤشرات المالية للسهم بشكل أساسي على القيم المالية المعروضة بالقوائم المالية الى جانب معلومات أخرى عن الأسهم مثل عدد أسهم الشركة وسعر السهم في السوق.</a:t>
            </a:r>
            <a:endParaRPr lang="ar-SA" dirty="0">
              <a:latin typeface="Arial" panose="020B0604020202020204" pitchFamily="34" charset="0"/>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83</a:t>
            </a:fld>
            <a:endParaRPr lang="en-US"/>
          </a:p>
        </p:txBody>
      </p:sp>
    </p:spTree>
    <p:extLst>
      <p:ext uri="{BB962C8B-B14F-4D97-AF65-F5344CB8AC3E}">
        <p14:creationId xmlns:p14="http://schemas.microsoft.com/office/powerpoint/2010/main" val="99546697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400" b="1" u="sng" dirty="0">
                <a:solidFill>
                  <a:srgbClr val="727CA3"/>
                </a:solidFill>
                <a:latin typeface="Arial" panose="020B0604020202020204" pitchFamily="34" charset="0"/>
                <a:cs typeface="Arial" panose="020B0604020202020204" pitchFamily="34" charset="0"/>
              </a:rPr>
              <a:t>تتكون مجموعة </a:t>
            </a:r>
            <a:r>
              <a:rPr lang="ar-SA" sz="2400" b="1" u="sng" dirty="0" smtClean="0">
                <a:solidFill>
                  <a:srgbClr val="727CA3"/>
                </a:solidFill>
                <a:latin typeface="Arial" panose="020B0604020202020204" pitchFamily="34" charset="0"/>
                <a:cs typeface="Arial" panose="020B0604020202020204" pitchFamily="34" charset="0"/>
              </a:rPr>
              <a:t>المؤشرات المالية للسهم من </a:t>
            </a:r>
            <a:r>
              <a:rPr lang="ar-SA" sz="2400" b="1" u="sng" dirty="0">
                <a:solidFill>
                  <a:srgbClr val="727CA3"/>
                </a:solidFill>
                <a:latin typeface="Arial" panose="020B0604020202020204" pitchFamily="34" charset="0"/>
                <a:cs typeface="Arial" panose="020B0604020202020204" pitchFamily="34" charset="0"/>
              </a:rPr>
              <a:t>النسب الآتية:</a:t>
            </a:r>
            <a:endParaRPr lang="ar-SA" dirty="0"/>
          </a:p>
        </p:txBody>
      </p:sp>
      <p:sp>
        <p:nvSpPr>
          <p:cNvPr id="3" name="عنصر نائب للمحتوى 2"/>
          <p:cNvSpPr>
            <a:spLocks noGrp="1"/>
          </p:cNvSpPr>
          <p:nvPr>
            <p:ph idx="1"/>
          </p:nvPr>
        </p:nvSpPr>
        <p:spPr/>
        <p:txBody>
          <a:bodyPr/>
          <a:lstStyle/>
          <a:p>
            <a:pPr marL="525780" indent="-457200">
              <a:buFont typeface="+mj-lt"/>
              <a:buAutoNum type="arabicPeriod"/>
            </a:pPr>
            <a:r>
              <a:rPr lang="ar-SA" dirty="0" smtClean="0">
                <a:latin typeface="Arial" panose="020B0604020202020204" pitchFamily="34" charset="0"/>
                <a:cs typeface="Arial" panose="020B0604020202020204" pitchFamily="34" charset="0"/>
              </a:rPr>
              <a:t>ربح السهم</a:t>
            </a:r>
          </a:p>
          <a:p>
            <a:pPr marL="525780" indent="-457200">
              <a:buFont typeface="+mj-lt"/>
              <a:buAutoNum type="arabicPeriod"/>
            </a:pPr>
            <a:r>
              <a:rPr lang="ar-SA" dirty="0" smtClean="0">
                <a:latin typeface="Arial" panose="020B0604020202020204" pitchFamily="34" charset="0"/>
                <a:cs typeface="Arial" panose="020B0604020202020204" pitchFamily="34" charset="0"/>
              </a:rPr>
              <a:t>مكرر الأرباح</a:t>
            </a:r>
          </a:p>
          <a:p>
            <a:pPr marL="525780" indent="-457200">
              <a:buFont typeface="+mj-lt"/>
              <a:buAutoNum type="arabicPeriod"/>
            </a:pPr>
            <a:r>
              <a:rPr lang="ar-SA" dirty="0" smtClean="0">
                <a:latin typeface="Arial" panose="020B0604020202020204" pitchFamily="34" charset="0"/>
                <a:cs typeface="Arial" panose="020B0604020202020204" pitchFamily="34" charset="0"/>
              </a:rPr>
              <a:t>عائد السهم</a:t>
            </a:r>
          </a:p>
          <a:p>
            <a:pPr marL="525780" indent="-457200">
              <a:buFont typeface="+mj-lt"/>
              <a:buAutoNum type="arabicPeriod"/>
            </a:pPr>
            <a:r>
              <a:rPr lang="ar-SA" dirty="0" smtClean="0">
                <a:latin typeface="Arial" panose="020B0604020202020204" pitchFamily="34" charset="0"/>
                <a:cs typeface="Arial" panose="020B0604020202020204" pitchFamily="34" charset="0"/>
              </a:rPr>
              <a:t>نسبة التوزيع النقدي</a:t>
            </a:r>
          </a:p>
          <a:p>
            <a:pPr marL="525780" indent="-457200">
              <a:buFont typeface="+mj-lt"/>
              <a:buAutoNum type="arabicPeriod"/>
            </a:pPr>
            <a:r>
              <a:rPr lang="ar-SA" dirty="0" smtClean="0">
                <a:latin typeface="Arial" panose="020B0604020202020204" pitchFamily="34" charset="0"/>
                <a:cs typeface="Arial" panose="020B0604020202020204" pitchFamily="34" charset="0"/>
              </a:rPr>
              <a:t>القيمة الدفترية للسهم</a:t>
            </a:r>
          </a:p>
          <a:p>
            <a:pPr marL="525780" indent="-457200">
              <a:buFont typeface="+mj-lt"/>
              <a:buAutoNum type="arabicPeriod"/>
            </a:pPr>
            <a:r>
              <a:rPr lang="ar-SA" dirty="0" smtClean="0">
                <a:latin typeface="Arial" panose="020B0604020202020204" pitchFamily="34" charset="0"/>
                <a:cs typeface="Arial" panose="020B0604020202020204" pitchFamily="34" charset="0"/>
              </a:rPr>
              <a:t>السعر الى القيمة الدفترية للسهم</a:t>
            </a:r>
            <a:endParaRPr lang="ar-SA" dirty="0">
              <a:latin typeface="Arial" panose="020B0604020202020204" pitchFamily="34" charset="0"/>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84</a:t>
            </a:fld>
            <a:endParaRPr lang="en-US"/>
          </a:p>
        </p:txBody>
      </p:sp>
    </p:spTree>
    <p:extLst>
      <p:ext uri="{BB962C8B-B14F-4D97-AF65-F5344CB8AC3E}">
        <p14:creationId xmlns:p14="http://schemas.microsoft.com/office/powerpoint/2010/main" val="371181830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1988840"/>
            <a:ext cx="6777317" cy="3508977"/>
          </a:xfrm>
        </p:spPr>
        <p:txBody>
          <a:bodyPr/>
          <a:lstStyle/>
          <a:p>
            <a:pPr marL="68580" indent="0">
              <a:buNone/>
            </a:pPr>
            <a:r>
              <a:rPr lang="ar-SA" b="1" dirty="0" smtClean="0">
                <a:latin typeface="Arial" panose="020B0604020202020204" pitchFamily="34" charset="0"/>
                <a:cs typeface="Arial" panose="020B0604020202020204" pitchFamily="34" charset="0"/>
              </a:rPr>
              <a:t>هدف المجموعة:</a:t>
            </a:r>
          </a:p>
          <a:p>
            <a:pPr marL="68580" indent="0">
              <a:buNone/>
            </a:pPr>
            <a:r>
              <a:rPr lang="ar-SA" dirty="0" smtClean="0">
                <a:latin typeface="Arial" panose="020B0604020202020204" pitchFamily="34" charset="0"/>
                <a:cs typeface="Arial" panose="020B0604020202020204" pitchFamily="34" charset="0"/>
              </a:rPr>
              <a:t>تربط هذه المجموعة المؤشرات المستخلصة من القوائم المالية كالربح والقيمة الدفترية للسهم بالقيمة السوقية لسعر السهم. وتقدم مؤشرات تساعد المحلل المالي في توقع حركة السهم المستقبلية ومقارنة الأوراق المالية المختلفة.</a:t>
            </a:r>
            <a:endParaRPr lang="ar-SA" dirty="0">
              <a:latin typeface="Arial" panose="020B0604020202020204" pitchFamily="34" charset="0"/>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85</a:t>
            </a:fld>
            <a:endParaRPr lang="en-US"/>
          </a:p>
        </p:txBody>
      </p:sp>
    </p:spTree>
    <p:extLst>
      <p:ext uri="{BB962C8B-B14F-4D97-AF65-F5344CB8AC3E}">
        <p14:creationId xmlns:p14="http://schemas.microsoft.com/office/powerpoint/2010/main" val="270797656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1052736"/>
            <a:ext cx="7024744" cy="529128"/>
          </a:xfrm>
        </p:spPr>
        <p:txBody>
          <a:bodyPr>
            <a:normAutofit/>
          </a:bodyPr>
          <a:lstStyle/>
          <a:p>
            <a:pPr algn="r"/>
            <a:r>
              <a:rPr lang="ar-SA" sz="2400" b="1" u="sng" dirty="0" smtClean="0">
                <a:solidFill>
                  <a:srgbClr val="727CA3"/>
                </a:solidFill>
                <a:latin typeface="Arial" panose="020B0604020202020204" pitchFamily="34" charset="0"/>
                <a:cs typeface="Arial" panose="020B0604020202020204" pitchFamily="34" charset="0"/>
              </a:rPr>
              <a:t>1 </a:t>
            </a:r>
            <a:r>
              <a:rPr lang="ar-SA" sz="2400" b="1" u="sng" dirty="0">
                <a:solidFill>
                  <a:srgbClr val="727CA3"/>
                </a:solidFill>
                <a:latin typeface="Arial" panose="020B0604020202020204" pitchFamily="34" charset="0"/>
                <a:cs typeface="Arial" panose="020B0604020202020204" pitchFamily="34" charset="0"/>
              </a:rPr>
              <a:t>– </a:t>
            </a:r>
            <a:r>
              <a:rPr lang="ar-SA" sz="2400" b="1" u="sng" dirty="0" smtClean="0">
                <a:solidFill>
                  <a:srgbClr val="727CA3"/>
                </a:solidFill>
                <a:latin typeface="Arial" panose="020B0604020202020204" pitchFamily="34" charset="0"/>
                <a:cs typeface="Arial" panose="020B0604020202020204" pitchFamily="34" charset="0"/>
              </a:rPr>
              <a:t>ربح السهم </a:t>
            </a:r>
            <a:r>
              <a:rPr lang="en-US" sz="2200" b="1" u="sng" dirty="0" smtClean="0">
                <a:solidFill>
                  <a:srgbClr val="727CA3"/>
                </a:solidFill>
                <a:latin typeface="Times New Roman" panose="02020603050405020304" pitchFamily="18" charset="0"/>
                <a:cs typeface="Times New Roman" panose="02020603050405020304" pitchFamily="18" charset="0"/>
              </a:rPr>
              <a:t>Earning Per Share (EPS)</a:t>
            </a:r>
            <a:r>
              <a:rPr lang="ar-SA" sz="2400" b="1" u="sng" dirty="0" smtClean="0">
                <a:solidFill>
                  <a:srgbClr val="727CA3"/>
                </a:solidFill>
                <a:latin typeface="Arial" panose="020B0604020202020204" pitchFamily="34" charset="0"/>
                <a:cs typeface="Arial" panose="020B0604020202020204" pitchFamily="34" charset="0"/>
              </a:rPr>
              <a:t>:</a:t>
            </a:r>
            <a:endParaRPr lang="ar-SA" dirty="0"/>
          </a:p>
        </p:txBody>
      </p:sp>
      <p:sp>
        <p:nvSpPr>
          <p:cNvPr id="3" name="عنصر نائب للمحتوى 2"/>
          <p:cNvSpPr>
            <a:spLocks noGrp="1"/>
          </p:cNvSpPr>
          <p:nvPr>
            <p:ph idx="1"/>
          </p:nvPr>
        </p:nvSpPr>
        <p:spPr>
          <a:xfrm>
            <a:off x="930993" y="3190946"/>
            <a:ext cx="7137241" cy="2974358"/>
          </a:xfrm>
        </p:spPr>
        <p:txBody>
          <a:bodyPr>
            <a:normAutofit/>
          </a:bodyPr>
          <a:lstStyle/>
          <a:p>
            <a:pPr marL="68580" indent="0">
              <a:buNone/>
            </a:pPr>
            <a:r>
              <a:rPr lang="ar-SA" dirty="0" smtClean="0">
                <a:latin typeface="Arial" panose="020B0604020202020204" pitchFamily="34" charset="0"/>
                <a:cs typeface="Arial" panose="020B0604020202020204" pitchFamily="34" charset="0"/>
              </a:rPr>
              <a:t>متوسط عدد الأسهم = (عدد الأسهم في بداية السنه × 12/12) + (عدد الأسهم المصدرة خلال الفترة × عدد الشهور من تاريخ الإصدار /12)</a:t>
            </a:r>
          </a:p>
          <a:p>
            <a:pPr marL="68580" indent="0">
              <a:buNone/>
            </a:pPr>
            <a:endParaRPr lang="ar-SA" sz="11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ربح السهم هو أهم مؤشر ينظر اليه المستثمر في القوائم المالية، ونظرا لأهميته معظم المعايير العالمية للمحاسبة تتضمن معيار مستقل لحساب ربح السهم. </a:t>
            </a:r>
            <a:r>
              <a:rPr lang="ar-SA" u="sng" dirty="0" smtClean="0">
                <a:latin typeface="Arial" panose="020B0604020202020204" pitchFamily="34" charset="0"/>
                <a:cs typeface="Arial" panose="020B0604020202020204" pitchFamily="34" charset="0"/>
              </a:rPr>
              <a:t>وربح السهم اصبح احد المعلومات المالية التي تعرضها قائمة الدخل</a:t>
            </a:r>
            <a:r>
              <a:rPr lang="ar-SA" dirty="0" smtClean="0">
                <a:latin typeface="Arial" panose="020B0604020202020204" pitchFamily="34" charset="0"/>
                <a:cs typeface="Arial" panose="020B0604020202020204" pitchFamily="34" charset="0"/>
              </a:rPr>
              <a:t> كرقم في نهاية القائمة في الشركات السعودية.</a:t>
            </a:r>
            <a:endParaRPr lang="ar-SA" dirty="0">
              <a:latin typeface="Arial" panose="020B0604020202020204" pitchFamily="34" charset="0"/>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86</a:t>
            </a:fld>
            <a:endParaRPr lang="en-US"/>
          </a:p>
        </p:txBody>
      </p:sp>
      <p:grpSp>
        <p:nvGrpSpPr>
          <p:cNvPr id="8" name="مجموعة 7"/>
          <p:cNvGrpSpPr/>
          <p:nvPr/>
        </p:nvGrpSpPr>
        <p:grpSpPr>
          <a:xfrm>
            <a:off x="1459629" y="1806413"/>
            <a:ext cx="6079968" cy="1067346"/>
            <a:chOff x="2627784" y="2348880"/>
            <a:chExt cx="3993852" cy="1067346"/>
          </a:xfrm>
        </p:grpSpPr>
        <p:sp>
          <p:nvSpPr>
            <p:cNvPr id="9" name="Rectangle 4"/>
            <p:cNvSpPr/>
            <p:nvPr/>
          </p:nvSpPr>
          <p:spPr>
            <a:xfrm>
              <a:off x="2627784" y="2348880"/>
              <a:ext cx="3993852"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10" name="مجموعة 9"/>
            <p:cNvGrpSpPr/>
            <p:nvPr/>
          </p:nvGrpSpPr>
          <p:grpSpPr>
            <a:xfrm>
              <a:off x="2627784" y="2420888"/>
              <a:ext cx="3993852" cy="887095"/>
              <a:chOff x="2080263" y="2081173"/>
              <a:chExt cx="4595508" cy="887095"/>
            </a:xfrm>
          </p:grpSpPr>
          <p:sp>
            <p:nvSpPr>
              <p:cNvPr id="11" name="TextBox 5"/>
              <p:cNvSpPr txBox="1"/>
              <p:nvPr/>
            </p:nvSpPr>
            <p:spPr>
              <a:xfrm>
                <a:off x="2080263" y="2081173"/>
                <a:ext cx="4595508"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ربح السهم =  صافي الربح</a:t>
                </a:r>
                <a:endParaRPr lang="ar-SA" sz="2400" dirty="0">
                  <a:solidFill>
                    <a:schemeClr val="tx2"/>
                  </a:solidFill>
                  <a:latin typeface="Arial" panose="020B0604020202020204" pitchFamily="34" charset="0"/>
                  <a:cs typeface="Arial" panose="020B0604020202020204" pitchFamily="34" charset="0"/>
                </a:endParaRPr>
              </a:p>
            </p:txBody>
          </p:sp>
          <p:sp>
            <p:nvSpPr>
              <p:cNvPr id="12" name="TextBox 6"/>
              <p:cNvSpPr txBox="1"/>
              <p:nvPr/>
            </p:nvSpPr>
            <p:spPr>
              <a:xfrm>
                <a:off x="2183603" y="2506603"/>
                <a:ext cx="3458060"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المتوسط المرجح لعدد الأسهم العادية المتداولة</a:t>
                </a:r>
                <a:endParaRPr lang="ar-SA" sz="2400" dirty="0">
                  <a:solidFill>
                    <a:schemeClr val="tx2"/>
                  </a:solidFill>
                  <a:latin typeface="Arial" panose="020B0604020202020204" pitchFamily="34" charset="0"/>
                  <a:cs typeface="Arial" panose="020B0604020202020204" pitchFamily="34" charset="0"/>
                </a:endParaRPr>
              </a:p>
            </p:txBody>
          </p:sp>
          <p:cxnSp>
            <p:nvCxnSpPr>
              <p:cNvPr id="13" name="رابط مستقيم 12"/>
              <p:cNvCxnSpPr/>
              <p:nvPr/>
            </p:nvCxnSpPr>
            <p:spPr>
              <a:xfrm flipH="1">
                <a:off x="2267199" y="2542838"/>
                <a:ext cx="3296675" cy="0"/>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08090104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465311"/>
          </a:xfrm>
        </p:spPr>
        <p:txBody>
          <a:bodyPr/>
          <a:lstStyle/>
          <a:p>
            <a:pPr algn="r"/>
            <a:r>
              <a:rPr lang="ar-SA" sz="2400" b="1" u="sng" dirty="0" smtClean="0">
                <a:solidFill>
                  <a:srgbClr val="727CA3"/>
                </a:solidFill>
                <a:latin typeface="Arial" panose="020B0604020202020204" pitchFamily="34" charset="0"/>
                <a:cs typeface="Arial" panose="020B0604020202020204" pitchFamily="34" charset="0"/>
              </a:rPr>
              <a:t>2 </a:t>
            </a:r>
            <a:r>
              <a:rPr lang="ar-SA" sz="2400" b="1" u="sng" dirty="0">
                <a:solidFill>
                  <a:srgbClr val="727CA3"/>
                </a:solidFill>
                <a:latin typeface="Arial" panose="020B0604020202020204" pitchFamily="34" charset="0"/>
                <a:cs typeface="Arial" panose="020B0604020202020204" pitchFamily="34" charset="0"/>
              </a:rPr>
              <a:t>– </a:t>
            </a:r>
            <a:r>
              <a:rPr lang="ar-SA" sz="2400" b="1" u="sng" dirty="0" smtClean="0">
                <a:solidFill>
                  <a:srgbClr val="727CA3"/>
                </a:solidFill>
                <a:latin typeface="Arial" panose="020B0604020202020204" pitchFamily="34" charset="0"/>
                <a:cs typeface="Arial" panose="020B0604020202020204" pitchFamily="34" charset="0"/>
              </a:rPr>
              <a:t>مكرر الربحية:</a:t>
            </a:r>
            <a:endParaRPr lang="ar-SA" dirty="0"/>
          </a:p>
        </p:txBody>
      </p:sp>
      <p:sp>
        <p:nvSpPr>
          <p:cNvPr id="3" name="عنصر نائب للمحتوى 2"/>
          <p:cNvSpPr>
            <a:spLocks noGrp="1"/>
          </p:cNvSpPr>
          <p:nvPr>
            <p:ph idx="1"/>
          </p:nvPr>
        </p:nvSpPr>
        <p:spPr>
          <a:xfrm>
            <a:off x="811446" y="3020572"/>
            <a:ext cx="7488832" cy="2991516"/>
          </a:xfrm>
        </p:spPr>
        <p:txBody>
          <a:bodyPr>
            <a:normAutofit/>
          </a:bodyPr>
          <a:lstStyle/>
          <a:p>
            <a:pPr marL="68580" indent="0">
              <a:buNone/>
            </a:pPr>
            <a:r>
              <a:rPr lang="ar-SA" dirty="0" smtClean="0">
                <a:latin typeface="Arial" panose="020B0604020202020204" pitchFamily="34" charset="0"/>
                <a:cs typeface="Arial" panose="020B0604020202020204" pitchFamily="34" charset="0"/>
              </a:rPr>
              <a:t>يفسر مكرر ربحية السهم عدد مرات مضاعفة سعر السهم لربح السهم.</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يستخدم للحكم على السعر الذي يتداول به السهم في السوق.</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يحدد ما اذا كان السعر مرتفعا او منخفضا مقارنة بأسعار الأسهم الأخرى.</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عادة يضارب المساهمون على الربحية المتوقعة للسهم لقبول المكررات المرتفعة. فقد يكون مكرر الربحية عاليا بالنظر الى الربح الفعلي عن الفترة المنتهية، الا انه اذا كانت الأرباح المتوقعة عالية فإنها قد تبرر ارتفاع مكرر الربحية الحالي للسهم.</a:t>
            </a:r>
            <a:endParaRPr lang="ar-SA" dirty="0">
              <a:latin typeface="Arial" panose="020B0604020202020204" pitchFamily="34" charset="0"/>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87</a:t>
            </a:fld>
            <a:endParaRPr lang="en-US"/>
          </a:p>
        </p:txBody>
      </p:sp>
      <p:grpSp>
        <p:nvGrpSpPr>
          <p:cNvPr id="5" name="مجموعة 4"/>
          <p:cNvGrpSpPr/>
          <p:nvPr/>
        </p:nvGrpSpPr>
        <p:grpSpPr>
          <a:xfrm>
            <a:off x="2843808" y="1700808"/>
            <a:ext cx="3980258" cy="1067346"/>
            <a:chOff x="3581348" y="2338167"/>
            <a:chExt cx="2614579" cy="1067346"/>
          </a:xfrm>
        </p:grpSpPr>
        <p:sp>
          <p:nvSpPr>
            <p:cNvPr id="6" name="Rectangle 4"/>
            <p:cNvSpPr/>
            <p:nvPr/>
          </p:nvSpPr>
          <p:spPr>
            <a:xfrm>
              <a:off x="3581348" y="2338167"/>
              <a:ext cx="2614577"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7" name="مجموعة 6"/>
            <p:cNvGrpSpPr/>
            <p:nvPr/>
          </p:nvGrpSpPr>
          <p:grpSpPr>
            <a:xfrm>
              <a:off x="3723253" y="2410175"/>
              <a:ext cx="2472674" cy="884260"/>
              <a:chOff x="3340758" y="2070460"/>
              <a:chExt cx="2845171" cy="884260"/>
            </a:xfrm>
          </p:grpSpPr>
          <p:sp>
            <p:nvSpPr>
              <p:cNvPr id="8" name="TextBox 5"/>
              <p:cNvSpPr txBox="1"/>
              <p:nvPr/>
            </p:nvSpPr>
            <p:spPr>
              <a:xfrm>
                <a:off x="3340758" y="2070460"/>
                <a:ext cx="2845171"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مكرر الربحية =  سعر السهم السوقي</a:t>
                </a:r>
                <a:endParaRPr lang="ar-SA" sz="2400" dirty="0">
                  <a:solidFill>
                    <a:schemeClr val="tx2"/>
                  </a:solidFill>
                  <a:latin typeface="Arial" panose="020B0604020202020204" pitchFamily="34" charset="0"/>
                  <a:cs typeface="Arial" panose="020B0604020202020204" pitchFamily="34" charset="0"/>
                </a:endParaRPr>
              </a:p>
            </p:txBody>
          </p:sp>
          <p:sp>
            <p:nvSpPr>
              <p:cNvPr id="9" name="TextBox 6"/>
              <p:cNvSpPr txBox="1"/>
              <p:nvPr/>
            </p:nvSpPr>
            <p:spPr>
              <a:xfrm>
                <a:off x="3403226" y="2493055"/>
                <a:ext cx="1484502"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ربح السهم العادي</a:t>
                </a:r>
                <a:endParaRPr lang="ar-SA" sz="2400" dirty="0">
                  <a:solidFill>
                    <a:schemeClr val="tx2"/>
                  </a:solidFill>
                  <a:latin typeface="Arial" panose="020B0604020202020204" pitchFamily="34" charset="0"/>
                  <a:cs typeface="Arial" panose="020B0604020202020204" pitchFamily="34" charset="0"/>
                </a:endParaRPr>
              </a:p>
            </p:txBody>
          </p:sp>
          <p:cxnSp>
            <p:nvCxnSpPr>
              <p:cNvPr id="10" name="رابط مستقيم 9"/>
              <p:cNvCxnSpPr/>
              <p:nvPr/>
            </p:nvCxnSpPr>
            <p:spPr>
              <a:xfrm flipH="1" flipV="1">
                <a:off x="3403226" y="2513221"/>
                <a:ext cx="1445639" cy="7342"/>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1644533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529128"/>
          </a:xfrm>
        </p:spPr>
        <p:txBody>
          <a:bodyPr/>
          <a:lstStyle/>
          <a:p>
            <a:pPr algn="r"/>
            <a:r>
              <a:rPr lang="ar-SA" sz="2400" b="1" u="sng" dirty="0" smtClean="0">
                <a:solidFill>
                  <a:srgbClr val="727CA3"/>
                </a:solidFill>
                <a:latin typeface="Arial" panose="020B0604020202020204" pitchFamily="34" charset="0"/>
                <a:cs typeface="Arial" panose="020B0604020202020204" pitchFamily="34" charset="0"/>
              </a:rPr>
              <a:t>3 </a:t>
            </a:r>
            <a:r>
              <a:rPr lang="ar-SA" sz="2400" b="1" u="sng" dirty="0">
                <a:solidFill>
                  <a:srgbClr val="727CA3"/>
                </a:solidFill>
                <a:latin typeface="Arial" panose="020B0604020202020204" pitchFamily="34" charset="0"/>
                <a:cs typeface="Arial" panose="020B0604020202020204" pitchFamily="34" charset="0"/>
              </a:rPr>
              <a:t>– </a:t>
            </a:r>
            <a:r>
              <a:rPr lang="ar-SA" sz="2400" b="1" u="sng" dirty="0" smtClean="0">
                <a:solidFill>
                  <a:srgbClr val="727CA3"/>
                </a:solidFill>
                <a:latin typeface="Arial" panose="020B0604020202020204" pitchFamily="34" charset="0"/>
                <a:cs typeface="Arial" panose="020B0604020202020204" pitchFamily="34" charset="0"/>
              </a:rPr>
              <a:t>العائد النقدي للسهم:</a:t>
            </a:r>
            <a:endParaRPr lang="ar-SA" dirty="0"/>
          </a:p>
        </p:txBody>
      </p:sp>
      <p:sp>
        <p:nvSpPr>
          <p:cNvPr id="3" name="عنصر نائب للمحتوى 2"/>
          <p:cNvSpPr>
            <a:spLocks noGrp="1"/>
          </p:cNvSpPr>
          <p:nvPr>
            <p:ph idx="1"/>
          </p:nvPr>
        </p:nvSpPr>
        <p:spPr>
          <a:xfrm>
            <a:off x="1141338" y="3019458"/>
            <a:ext cx="6921217" cy="3145846"/>
          </a:xfrm>
        </p:spPr>
        <p:txBody>
          <a:bodyPr>
            <a:normAutofit lnSpcReduction="10000"/>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العائد النقدي للسهم يتمثل في التوزيعات النقدية التي تقررها الشركة للسهم الواحد.</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لا يعتمد المؤشر على القيم المالية المباشرة من القوائم المالية إنما هو نتيجة قرار الجمعية العمومية بالتوزيع النقدي.</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يشار للشركات التي توزع نقدية بصورة منتظمة بشركات العوائد، وتعد هذه الأسهم هدفا للاستثمارات طويلة الأجل خصوصا بالنسبة للمستثمرين من المؤسسات مثل صناديق الاستثمار وصناديق التأمين والمعاشات.</a:t>
            </a:r>
            <a:endParaRPr lang="ar-SA" dirty="0">
              <a:latin typeface="Arial" panose="020B0604020202020204" pitchFamily="34" charset="0"/>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88</a:t>
            </a:fld>
            <a:endParaRPr lang="en-US"/>
          </a:p>
        </p:txBody>
      </p:sp>
      <p:grpSp>
        <p:nvGrpSpPr>
          <p:cNvPr id="5" name="مجموعة 4"/>
          <p:cNvGrpSpPr/>
          <p:nvPr/>
        </p:nvGrpSpPr>
        <p:grpSpPr>
          <a:xfrm>
            <a:off x="2195735" y="1700808"/>
            <a:ext cx="4628326" cy="1067346"/>
            <a:chOff x="3581348" y="2338167"/>
            <a:chExt cx="2614577" cy="1067346"/>
          </a:xfrm>
        </p:grpSpPr>
        <p:sp>
          <p:nvSpPr>
            <p:cNvPr id="6" name="Rectangle 4"/>
            <p:cNvSpPr/>
            <p:nvPr/>
          </p:nvSpPr>
          <p:spPr>
            <a:xfrm>
              <a:off x="3581348" y="2338167"/>
              <a:ext cx="2614577"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7" name="مجموعة 6"/>
            <p:cNvGrpSpPr/>
            <p:nvPr/>
          </p:nvGrpSpPr>
          <p:grpSpPr>
            <a:xfrm>
              <a:off x="3622024" y="2400846"/>
              <a:ext cx="2533224" cy="858818"/>
              <a:chOff x="3224280" y="2061131"/>
              <a:chExt cx="2914842" cy="858818"/>
            </a:xfrm>
          </p:grpSpPr>
          <p:sp>
            <p:nvSpPr>
              <p:cNvPr id="8" name="TextBox 5"/>
              <p:cNvSpPr txBox="1"/>
              <p:nvPr/>
            </p:nvSpPr>
            <p:spPr>
              <a:xfrm>
                <a:off x="3224280" y="2061131"/>
                <a:ext cx="2914842"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العائد النقدي للسهم =  التوزيع النقدي للسهم</a:t>
                </a:r>
                <a:endParaRPr lang="ar-SA" sz="2400" dirty="0">
                  <a:solidFill>
                    <a:schemeClr val="tx2"/>
                  </a:solidFill>
                  <a:latin typeface="Arial" panose="020B0604020202020204" pitchFamily="34" charset="0"/>
                  <a:cs typeface="Arial" panose="020B0604020202020204" pitchFamily="34" charset="0"/>
                </a:endParaRPr>
              </a:p>
            </p:txBody>
          </p:sp>
          <p:sp>
            <p:nvSpPr>
              <p:cNvPr id="9" name="TextBox 6"/>
              <p:cNvSpPr txBox="1"/>
              <p:nvPr/>
            </p:nvSpPr>
            <p:spPr>
              <a:xfrm>
                <a:off x="3476826" y="2458284"/>
                <a:ext cx="1224204"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سعر السهم</a:t>
                </a:r>
                <a:endParaRPr lang="ar-SA" sz="2400" dirty="0">
                  <a:solidFill>
                    <a:schemeClr val="tx2"/>
                  </a:solidFill>
                  <a:latin typeface="Arial" panose="020B0604020202020204" pitchFamily="34" charset="0"/>
                  <a:cs typeface="Arial" panose="020B0604020202020204" pitchFamily="34" charset="0"/>
                </a:endParaRPr>
              </a:p>
            </p:txBody>
          </p:sp>
          <p:cxnSp>
            <p:nvCxnSpPr>
              <p:cNvPr id="10" name="رابط مستقيم 9"/>
              <p:cNvCxnSpPr/>
              <p:nvPr/>
            </p:nvCxnSpPr>
            <p:spPr>
              <a:xfrm flipH="1">
                <a:off x="3371958" y="2520563"/>
                <a:ext cx="1339620" cy="11562"/>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1530288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400" b="1" u="sng" dirty="0" smtClean="0">
                <a:solidFill>
                  <a:srgbClr val="727CA3"/>
                </a:solidFill>
                <a:latin typeface="Arial" panose="020B0604020202020204" pitchFamily="34" charset="0"/>
                <a:cs typeface="Arial" panose="020B0604020202020204" pitchFamily="34" charset="0"/>
              </a:rPr>
              <a:t>4 </a:t>
            </a:r>
            <a:r>
              <a:rPr lang="ar-SA" sz="2400" b="1" u="sng" dirty="0">
                <a:solidFill>
                  <a:srgbClr val="727CA3"/>
                </a:solidFill>
                <a:latin typeface="Arial" panose="020B0604020202020204" pitchFamily="34" charset="0"/>
                <a:cs typeface="Arial" panose="020B0604020202020204" pitchFamily="34" charset="0"/>
              </a:rPr>
              <a:t>– </a:t>
            </a:r>
            <a:r>
              <a:rPr lang="ar-SA" sz="2400" b="1" u="sng" dirty="0" smtClean="0">
                <a:solidFill>
                  <a:srgbClr val="727CA3"/>
                </a:solidFill>
                <a:latin typeface="Arial" panose="020B0604020202020204" pitchFamily="34" charset="0"/>
                <a:cs typeface="Arial" panose="020B0604020202020204" pitchFamily="34" charset="0"/>
              </a:rPr>
              <a:t>نسبة التوزيع النقدي:</a:t>
            </a:r>
            <a:endParaRPr lang="ar-SA" dirty="0"/>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89</a:t>
            </a:fld>
            <a:endParaRPr lang="en-US"/>
          </a:p>
        </p:txBody>
      </p:sp>
      <p:grpSp>
        <p:nvGrpSpPr>
          <p:cNvPr id="5" name="مجموعة 4"/>
          <p:cNvGrpSpPr/>
          <p:nvPr/>
        </p:nvGrpSpPr>
        <p:grpSpPr>
          <a:xfrm>
            <a:off x="1691680" y="2518187"/>
            <a:ext cx="5060374" cy="1067346"/>
            <a:chOff x="3581348" y="2338167"/>
            <a:chExt cx="2614577" cy="1067346"/>
          </a:xfrm>
        </p:grpSpPr>
        <p:sp>
          <p:nvSpPr>
            <p:cNvPr id="6" name="Rectangle 4"/>
            <p:cNvSpPr/>
            <p:nvPr/>
          </p:nvSpPr>
          <p:spPr>
            <a:xfrm>
              <a:off x="3581348" y="2338167"/>
              <a:ext cx="2614577"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7" name="مجموعة 6"/>
            <p:cNvGrpSpPr/>
            <p:nvPr/>
          </p:nvGrpSpPr>
          <p:grpSpPr>
            <a:xfrm>
              <a:off x="3622024" y="2400846"/>
              <a:ext cx="2533224" cy="858818"/>
              <a:chOff x="3224280" y="2061131"/>
              <a:chExt cx="2914842" cy="858818"/>
            </a:xfrm>
          </p:grpSpPr>
          <p:sp>
            <p:nvSpPr>
              <p:cNvPr id="8" name="TextBox 5"/>
              <p:cNvSpPr txBox="1"/>
              <p:nvPr/>
            </p:nvSpPr>
            <p:spPr>
              <a:xfrm>
                <a:off x="3224280" y="2061131"/>
                <a:ext cx="2914842"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نسبة التوزيع النقدي =  التوزيع النقدي للسهم</a:t>
                </a:r>
                <a:endParaRPr lang="ar-SA" sz="2400" dirty="0">
                  <a:solidFill>
                    <a:schemeClr val="tx2"/>
                  </a:solidFill>
                  <a:latin typeface="Arial" panose="020B0604020202020204" pitchFamily="34" charset="0"/>
                  <a:cs typeface="Arial" panose="020B0604020202020204" pitchFamily="34" charset="0"/>
                </a:endParaRPr>
              </a:p>
            </p:txBody>
          </p:sp>
          <p:sp>
            <p:nvSpPr>
              <p:cNvPr id="9" name="TextBox 6"/>
              <p:cNvSpPr txBox="1"/>
              <p:nvPr/>
            </p:nvSpPr>
            <p:spPr>
              <a:xfrm>
                <a:off x="3476826" y="2458284"/>
                <a:ext cx="1224204"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ربح السهم</a:t>
                </a:r>
                <a:endParaRPr lang="ar-SA" sz="2400" dirty="0">
                  <a:solidFill>
                    <a:schemeClr val="tx2"/>
                  </a:solidFill>
                  <a:latin typeface="Arial" panose="020B0604020202020204" pitchFamily="34" charset="0"/>
                  <a:cs typeface="Arial" panose="020B0604020202020204" pitchFamily="34" charset="0"/>
                </a:endParaRPr>
              </a:p>
            </p:txBody>
          </p:sp>
          <p:cxnSp>
            <p:nvCxnSpPr>
              <p:cNvPr id="10" name="رابط مستقيم 9"/>
              <p:cNvCxnSpPr/>
              <p:nvPr/>
            </p:nvCxnSpPr>
            <p:spPr>
              <a:xfrm flipH="1">
                <a:off x="3519953" y="2520563"/>
                <a:ext cx="1191624" cy="2233"/>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11" name="مجموعة 10"/>
          <p:cNvGrpSpPr/>
          <p:nvPr/>
        </p:nvGrpSpPr>
        <p:grpSpPr>
          <a:xfrm>
            <a:off x="1547664" y="4293096"/>
            <a:ext cx="5707912" cy="1067346"/>
            <a:chOff x="3581348" y="2338167"/>
            <a:chExt cx="2614577" cy="1067346"/>
          </a:xfrm>
        </p:grpSpPr>
        <p:sp>
          <p:nvSpPr>
            <p:cNvPr id="12" name="Rectangle 4"/>
            <p:cNvSpPr/>
            <p:nvPr/>
          </p:nvSpPr>
          <p:spPr>
            <a:xfrm>
              <a:off x="3581348" y="2338167"/>
              <a:ext cx="2614577"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13" name="مجموعة 12"/>
            <p:cNvGrpSpPr/>
            <p:nvPr/>
          </p:nvGrpSpPr>
          <p:grpSpPr>
            <a:xfrm>
              <a:off x="3581348" y="2400846"/>
              <a:ext cx="2573900" cy="858818"/>
              <a:chOff x="3177476" y="2061131"/>
              <a:chExt cx="2961646" cy="858818"/>
            </a:xfrm>
          </p:grpSpPr>
          <p:sp>
            <p:nvSpPr>
              <p:cNvPr id="14" name="TextBox 5"/>
              <p:cNvSpPr txBox="1"/>
              <p:nvPr/>
            </p:nvSpPr>
            <p:spPr>
              <a:xfrm>
                <a:off x="3177476" y="2061131"/>
                <a:ext cx="2961646"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نسبة التوزيع النقدي =  الأرباح النقدية الموزعة للأسهم </a:t>
                </a:r>
                <a:endParaRPr lang="ar-SA" sz="2400" dirty="0">
                  <a:solidFill>
                    <a:schemeClr val="tx2"/>
                  </a:solidFill>
                  <a:latin typeface="Arial" panose="020B0604020202020204" pitchFamily="34" charset="0"/>
                  <a:cs typeface="Arial" panose="020B0604020202020204" pitchFamily="34" charset="0"/>
                </a:endParaRPr>
              </a:p>
            </p:txBody>
          </p:sp>
          <p:sp>
            <p:nvSpPr>
              <p:cNvPr id="15" name="TextBox 6"/>
              <p:cNvSpPr txBox="1"/>
              <p:nvPr/>
            </p:nvSpPr>
            <p:spPr>
              <a:xfrm>
                <a:off x="3476826" y="2458284"/>
                <a:ext cx="1224204"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صافي الربح</a:t>
                </a:r>
                <a:endParaRPr lang="ar-SA" sz="2400" dirty="0">
                  <a:solidFill>
                    <a:schemeClr val="tx2"/>
                  </a:solidFill>
                  <a:latin typeface="Arial" panose="020B0604020202020204" pitchFamily="34" charset="0"/>
                  <a:cs typeface="Arial" panose="020B0604020202020204" pitchFamily="34" charset="0"/>
                </a:endParaRPr>
              </a:p>
            </p:txBody>
          </p:sp>
          <p:cxnSp>
            <p:nvCxnSpPr>
              <p:cNvPr id="16" name="رابط مستقيم 15"/>
              <p:cNvCxnSpPr/>
              <p:nvPr/>
            </p:nvCxnSpPr>
            <p:spPr>
              <a:xfrm flipH="1">
                <a:off x="3294876" y="2522796"/>
                <a:ext cx="1628440"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7" name="مربع نص 16"/>
          <p:cNvSpPr txBox="1"/>
          <p:nvPr/>
        </p:nvSpPr>
        <p:spPr>
          <a:xfrm>
            <a:off x="7348154" y="3717032"/>
            <a:ext cx="720080" cy="461665"/>
          </a:xfrm>
          <a:prstGeom prst="rect">
            <a:avLst/>
          </a:prstGeom>
          <a:noFill/>
        </p:spPr>
        <p:txBody>
          <a:bodyPr wrap="square" rtlCol="1">
            <a:spAutoFit/>
          </a:bodyPr>
          <a:lstStyle/>
          <a:p>
            <a:r>
              <a:rPr lang="ar-SA" sz="2400" u="sng" dirty="0" smtClean="0">
                <a:solidFill>
                  <a:schemeClr val="accent1"/>
                </a:solidFill>
                <a:latin typeface="Arial" panose="020B0604020202020204" pitchFamily="34" charset="0"/>
                <a:cs typeface="Arial" panose="020B0604020202020204" pitchFamily="34" charset="0"/>
              </a:rPr>
              <a:t>أو</a:t>
            </a:r>
            <a:endParaRPr lang="ar-SA" u="sng"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0709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772816"/>
            <a:ext cx="6984776" cy="4059813"/>
          </a:xfrm>
        </p:spPr>
        <p:txBody>
          <a:bodyPr>
            <a:noAutofit/>
          </a:bodyPr>
          <a:lstStyle/>
          <a:p>
            <a:pPr marL="68580" lvl="0" indent="0">
              <a:buNone/>
            </a:pPr>
            <a:r>
              <a:rPr lang="ar-SA" b="1" dirty="0" smtClean="0">
                <a:solidFill>
                  <a:schemeClr val="accent1"/>
                </a:solidFill>
                <a:latin typeface="Arial" panose="020B0604020202020204" pitchFamily="34" charset="0"/>
                <a:cs typeface="Arial" panose="020B0604020202020204" pitchFamily="34" charset="0"/>
              </a:rPr>
              <a:t>2- الاختلافات المحاسبية:</a:t>
            </a:r>
          </a:p>
          <a:p>
            <a:pPr marL="68580" lvl="0" indent="0">
              <a:buNone/>
            </a:pPr>
            <a:r>
              <a:rPr lang="ar-SA" b="1"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تسمح معايير المحاسبة المالية ببدائل متعددة للتطبيق المحاسبي بشرط أن </a:t>
            </a:r>
            <a:r>
              <a:rPr lang="ar-SA" dirty="0" smtClean="0">
                <a:latin typeface="Arial" panose="020B0604020202020204" pitchFamily="34" charset="0"/>
                <a:cs typeface="Arial" panose="020B0604020202020204" pitchFamily="34" charset="0"/>
              </a:rPr>
              <a:t>تستمر </a:t>
            </a:r>
            <a:r>
              <a:rPr lang="ar-SA" dirty="0">
                <a:latin typeface="Arial" panose="020B0604020202020204" pitchFamily="34" charset="0"/>
                <a:cs typeface="Arial" panose="020B0604020202020204" pitchFamily="34" charset="0"/>
              </a:rPr>
              <a:t>الشركة الواحدة على نفس البديل من فترة لأخرى.</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قد يواجه المحلل </a:t>
            </a:r>
            <a:r>
              <a:rPr lang="ar-SA" dirty="0" smtClean="0">
                <a:latin typeface="Arial" panose="020B0604020202020204" pitchFamily="34" charset="0"/>
                <a:cs typeface="Arial" panose="020B0604020202020204" pitchFamily="34" charset="0"/>
              </a:rPr>
              <a:t>المالي بشركة تستخدم </a:t>
            </a:r>
            <a:r>
              <a:rPr lang="ar-SA" dirty="0">
                <a:latin typeface="Arial" panose="020B0604020202020204" pitchFamily="34" charset="0"/>
                <a:cs typeface="Arial" panose="020B0604020202020204" pitchFamily="34" charset="0"/>
              </a:rPr>
              <a:t>بدائل محاسبية مختلفة عن تلك التي تستخدمها الشركات </a:t>
            </a:r>
            <a:r>
              <a:rPr lang="ar-SA" dirty="0" smtClean="0">
                <a:latin typeface="Arial" panose="020B0604020202020204" pitchFamily="34" charset="0"/>
                <a:cs typeface="Arial" panose="020B0604020202020204" pitchFamily="34" charset="0"/>
              </a:rPr>
              <a:t>الأخرى، </a:t>
            </a:r>
            <a:r>
              <a:rPr lang="ar-SA" dirty="0">
                <a:latin typeface="Arial" panose="020B0604020202020204" pitchFamily="34" charset="0"/>
                <a:cs typeface="Arial" panose="020B0604020202020204" pitchFamily="34" charset="0"/>
              </a:rPr>
              <a:t>في هذه الحالة لابد من إجراء تعديلات معينة على القيم المحاسبية للشركة الخاضعة للتعديل حتى تكون أرقامها المحاسبية </a:t>
            </a:r>
            <a:r>
              <a:rPr lang="ar-SA" dirty="0" smtClean="0">
                <a:latin typeface="Arial" panose="020B0604020202020204" pitchFamily="34" charset="0"/>
                <a:cs typeface="Arial" panose="020B0604020202020204" pitchFamily="34" charset="0"/>
              </a:rPr>
              <a:t>معدة </a:t>
            </a:r>
            <a:r>
              <a:rPr lang="ar-SA" dirty="0">
                <a:latin typeface="Arial" panose="020B0604020202020204" pitchFamily="34" charset="0"/>
                <a:cs typeface="Arial" panose="020B0604020202020204" pitchFamily="34" charset="0"/>
              </a:rPr>
              <a:t>وفقاً لنفس الأسس التي تتبعها الشركة </a:t>
            </a:r>
            <a:r>
              <a:rPr lang="ar-SA" dirty="0" smtClean="0">
                <a:latin typeface="Arial" panose="020B0604020202020204" pitchFamily="34" charset="0"/>
                <a:cs typeface="Arial" panose="020B0604020202020204" pitchFamily="34" charset="0"/>
              </a:rPr>
              <a:t>المستخدمة في المقارنة. </a:t>
            </a:r>
            <a:endParaRPr lang="en-US" dirty="0">
              <a:latin typeface="Arial" panose="020B0604020202020204" pitchFamily="34" charset="0"/>
              <a:cs typeface="Arial" panose="020B0604020202020204" pitchFamily="34" charset="0"/>
            </a:endParaRPr>
          </a:p>
          <a:p>
            <a:pPr marL="68580" indent="0">
              <a:buNone/>
            </a:pPr>
            <a:r>
              <a:rPr lang="en-US"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pPr/>
              <a:t>9</a:t>
            </a:fld>
            <a:endParaRPr lang="en-US"/>
          </a:p>
        </p:txBody>
      </p:sp>
    </p:spTree>
    <p:extLst>
      <p:ext uri="{BB962C8B-B14F-4D97-AF65-F5344CB8AC3E}">
        <p14:creationId xmlns:p14="http://schemas.microsoft.com/office/powerpoint/2010/main" val="123373659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03648" y="1988840"/>
            <a:ext cx="6480836" cy="3024336"/>
          </a:xfrm>
        </p:spPr>
        <p:txBody>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توضح نسبة التوزيع النقدي درجة ميل الشركة نحو توزيع أرباحها نقداً.</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قد تفضل كثير من الشركات التي لديها فرص استثمارية واعدة عدم توزيع نقدية لتوفير السيولة الكافية لتمويل الفرص الاستثمارية، في هذه الحالة تكون نسبة التوزيع النقدي متدنية.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من ناحية أخرى شركات العوائد تميل الى توزيع نسبة كبيرة من أرباحها نقداً مثل شركات الإسمنت وشركات الأدوية.</a:t>
            </a:r>
            <a:endParaRPr lang="ar-SA" dirty="0">
              <a:latin typeface="Arial" panose="020B0604020202020204" pitchFamily="34" charset="0"/>
              <a:cs typeface="Arial" panose="020B0604020202020204" pitchFamily="34" charset="0"/>
            </a:endParaRP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90</a:t>
            </a:fld>
            <a:endParaRPr lang="en-US"/>
          </a:p>
        </p:txBody>
      </p:sp>
    </p:spTree>
    <p:extLst>
      <p:ext uri="{BB962C8B-B14F-4D97-AF65-F5344CB8AC3E}">
        <p14:creationId xmlns:p14="http://schemas.microsoft.com/office/powerpoint/2010/main" val="336249105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400" b="1" u="sng" dirty="0" smtClean="0">
                <a:solidFill>
                  <a:srgbClr val="727CA3"/>
                </a:solidFill>
                <a:latin typeface="Arial" panose="020B0604020202020204" pitchFamily="34" charset="0"/>
                <a:cs typeface="Arial" panose="020B0604020202020204" pitchFamily="34" charset="0"/>
              </a:rPr>
              <a:t>5 </a:t>
            </a:r>
            <a:r>
              <a:rPr lang="ar-SA" sz="2400" b="1" u="sng" dirty="0">
                <a:solidFill>
                  <a:srgbClr val="727CA3"/>
                </a:solidFill>
                <a:latin typeface="Arial" panose="020B0604020202020204" pitchFamily="34" charset="0"/>
                <a:cs typeface="Arial" panose="020B0604020202020204" pitchFamily="34" charset="0"/>
              </a:rPr>
              <a:t>– </a:t>
            </a:r>
            <a:r>
              <a:rPr lang="ar-SA" sz="2400" b="1" u="sng" dirty="0" smtClean="0">
                <a:solidFill>
                  <a:srgbClr val="727CA3"/>
                </a:solidFill>
                <a:latin typeface="Arial" panose="020B0604020202020204" pitchFamily="34" charset="0"/>
                <a:cs typeface="Arial" panose="020B0604020202020204" pitchFamily="34" charset="0"/>
              </a:rPr>
              <a:t>القيمة الدفترية للسهم </a:t>
            </a:r>
            <a:r>
              <a:rPr lang="en-US" sz="2400" b="1" u="sng" dirty="0" smtClean="0">
                <a:solidFill>
                  <a:srgbClr val="727CA3"/>
                </a:solidFill>
                <a:latin typeface="Times New Roman" panose="02020603050405020304" pitchFamily="18" charset="0"/>
                <a:cs typeface="Times New Roman" panose="02020603050405020304" pitchFamily="18" charset="0"/>
              </a:rPr>
              <a:t>Book Value (BV)</a:t>
            </a:r>
            <a:r>
              <a:rPr lang="ar-SA" sz="2400" b="1" u="sng" dirty="0" smtClean="0">
                <a:solidFill>
                  <a:srgbClr val="727CA3"/>
                </a:solidFill>
                <a:latin typeface="Arial" panose="020B0604020202020204" pitchFamily="34" charset="0"/>
                <a:cs typeface="Arial" panose="020B0604020202020204" pitchFamily="34" charset="0"/>
              </a:rPr>
              <a:t>:</a:t>
            </a:r>
            <a:endParaRPr lang="ar-SA" dirty="0"/>
          </a:p>
        </p:txBody>
      </p:sp>
      <p:sp>
        <p:nvSpPr>
          <p:cNvPr id="3" name="عنصر نائب للمحتوى 2"/>
          <p:cNvSpPr>
            <a:spLocks noGrp="1"/>
          </p:cNvSpPr>
          <p:nvPr>
            <p:ph idx="1"/>
          </p:nvPr>
        </p:nvSpPr>
        <p:spPr>
          <a:xfrm>
            <a:off x="1043490" y="4076194"/>
            <a:ext cx="6777317" cy="1033340"/>
          </a:xfrm>
        </p:spPr>
        <p:txBody>
          <a:bodyPr/>
          <a:lstStyle/>
          <a:p>
            <a:pPr marL="68580" indent="0">
              <a:buNone/>
            </a:pPr>
            <a:r>
              <a:rPr lang="ar-SA" dirty="0" smtClean="0">
                <a:latin typeface="Arial" panose="020B0604020202020204" pitchFamily="34" charset="0"/>
                <a:cs typeface="Arial" panose="020B0604020202020204" pitchFamily="34" charset="0"/>
              </a:rPr>
              <a:t>تهدف هذه النسبة لتحديد قيمة السهم بحسب القياس المحاسبي.</a:t>
            </a:r>
          </a:p>
          <a:p>
            <a:pPr marL="68580" indent="0">
              <a:buNone/>
            </a:pPr>
            <a:r>
              <a:rPr lang="ar-SA" dirty="0" smtClean="0">
                <a:latin typeface="Arial" panose="020B0604020202020204" pitchFamily="34" charset="0"/>
                <a:cs typeface="Arial" panose="020B0604020202020204" pitchFamily="34" charset="0"/>
              </a:rPr>
              <a:t>يقصد بها نصيب السهم الواحد من صافي الأصول  (حقوق الملكية).</a:t>
            </a: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91</a:t>
            </a:fld>
            <a:endParaRPr lang="en-US"/>
          </a:p>
        </p:txBody>
      </p:sp>
      <p:grpSp>
        <p:nvGrpSpPr>
          <p:cNvPr id="5" name="مجموعة 4"/>
          <p:cNvGrpSpPr/>
          <p:nvPr/>
        </p:nvGrpSpPr>
        <p:grpSpPr>
          <a:xfrm>
            <a:off x="1403648" y="2518187"/>
            <a:ext cx="5760640" cy="1067346"/>
            <a:chOff x="3581348" y="2338167"/>
            <a:chExt cx="2614577" cy="1067346"/>
          </a:xfrm>
        </p:grpSpPr>
        <p:sp>
          <p:nvSpPr>
            <p:cNvPr id="6" name="Rectangle 4"/>
            <p:cNvSpPr/>
            <p:nvPr/>
          </p:nvSpPr>
          <p:spPr>
            <a:xfrm>
              <a:off x="3581348" y="2338167"/>
              <a:ext cx="2614577"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7" name="مجموعة 6"/>
            <p:cNvGrpSpPr/>
            <p:nvPr/>
          </p:nvGrpSpPr>
          <p:grpSpPr>
            <a:xfrm>
              <a:off x="3622024" y="2400846"/>
              <a:ext cx="2533224" cy="907479"/>
              <a:chOff x="3224280" y="2061131"/>
              <a:chExt cx="2914842" cy="907479"/>
            </a:xfrm>
          </p:grpSpPr>
          <p:sp>
            <p:nvSpPr>
              <p:cNvPr id="8" name="TextBox 5"/>
              <p:cNvSpPr txBox="1"/>
              <p:nvPr/>
            </p:nvSpPr>
            <p:spPr>
              <a:xfrm>
                <a:off x="3224280" y="2061131"/>
                <a:ext cx="2914842"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القيمة الدفترية للسهم =  مجموع حقوق الملاك</a:t>
                </a:r>
                <a:endParaRPr lang="ar-SA" sz="2400" dirty="0">
                  <a:solidFill>
                    <a:schemeClr val="tx2"/>
                  </a:solidFill>
                  <a:latin typeface="Arial" panose="020B0604020202020204" pitchFamily="34" charset="0"/>
                  <a:cs typeface="Arial" panose="020B0604020202020204" pitchFamily="34" charset="0"/>
                </a:endParaRPr>
              </a:p>
            </p:txBody>
          </p:sp>
          <p:sp>
            <p:nvSpPr>
              <p:cNvPr id="9" name="TextBox 6"/>
              <p:cNvSpPr txBox="1"/>
              <p:nvPr/>
            </p:nvSpPr>
            <p:spPr>
              <a:xfrm>
                <a:off x="3269708" y="2506945"/>
                <a:ext cx="1648107"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المتوسط المرجح لعدد الأسهم</a:t>
                </a:r>
                <a:endParaRPr lang="ar-SA" sz="2400" dirty="0">
                  <a:solidFill>
                    <a:schemeClr val="tx2"/>
                  </a:solidFill>
                  <a:latin typeface="Arial" panose="020B0604020202020204" pitchFamily="34" charset="0"/>
                  <a:cs typeface="Arial" panose="020B0604020202020204" pitchFamily="34" charset="0"/>
                </a:endParaRPr>
              </a:p>
            </p:txBody>
          </p:sp>
          <p:cxnSp>
            <p:nvCxnSpPr>
              <p:cNvPr id="10" name="رابط مستقيم 9"/>
              <p:cNvCxnSpPr/>
              <p:nvPr/>
            </p:nvCxnSpPr>
            <p:spPr>
              <a:xfrm flipH="1">
                <a:off x="3430517" y="2520563"/>
                <a:ext cx="1487298" cy="2233"/>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32529081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529128"/>
          </a:xfrm>
        </p:spPr>
        <p:txBody>
          <a:bodyPr/>
          <a:lstStyle/>
          <a:p>
            <a:pPr algn="r"/>
            <a:r>
              <a:rPr lang="ar-SA" sz="2400" b="1" u="sng" dirty="0">
                <a:solidFill>
                  <a:srgbClr val="727CA3"/>
                </a:solidFill>
                <a:latin typeface="Arial" panose="020B0604020202020204" pitchFamily="34" charset="0"/>
                <a:cs typeface="Arial" panose="020B0604020202020204" pitchFamily="34" charset="0"/>
              </a:rPr>
              <a:t> </a:t>
            </a:r>
            <a:r>
              <a:rPr lang="ar-SA" sz="2400" b="1" u="sng" dirty="0" smtClean="0">
                <a:solidFill>
                  <a:srgbClr val="727CA3"/>
                </a:solidFill>
                <a:latin typeface="Arial" panose="020B0604020202020204" pitchFamily="34" charset="0"/>
                <a:cs typeface="Arial" panose="020B0604020202020204" pitchFamily="34" charset="0"/>
              </a:rPr>
              <a:t>6 – السعر الى القيمة الدفترية:</a:t>
            </a:r>
            <a:endParaRPr lang="ar-SA" dirty="0"/>
          </a:p>
        </p:txBody>
      </p:sp>
      <p:sp>
        <p:nvSpPr>
          <p:cNvPr id="3" name="عنصر نائب للمحتوى 2"/>
          <p:cNvSpPr>
            <a:spLocks noGrp="1"/>
          </p:cNvSpPr>
          <p:nvPr>
            <p:ph idx="1"/>
          </p:nvPr>
        </p:nvSpPr>
        <p:spPr>
          <a:xfrm>
            <a:off x="1043492" y="3284984"/>
            <a:ext cx="6777317" cy="2547645"/>
          </a:xfrm>
        </p:spPr>
        <p:txBody>
          <a:bodyPr>
            <a:normAutofit/>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هذا المؤشر غير شائع الإستخدام بين المستثمرين الذين يفضلون مكرر الربحية في الحكم على السعر الذي يتداول به السهم.</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يعكس المؤشر مقارنة بين طريقتين مختلفتين لقيمة السهم: الأولى القيمة السوقية التي تحددها ظروف الشركة والسوق والإقتصاد بشكل عام، والثانية القيمة الدفترية التي يحكمها القياس المحاسبي وفقاً لمعايير المحاسبة.</a:t>
            </a: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92</a:t>
            </a:fld>
            <a:endParaRPr lang="en-US"/>
          </a:p>
        </p:txBody>
      </p:sp>
      <p:grpSp>
        <p:nvGrpSpPr>
          <p:cNvPr id="5" name="مجموعة 4"/>
          <p:cNvGrpSpPr/>
          <p:nvPr/>
        </p:nvGrpSpPr>
        <p:grpSpPr>
          <a:xfrm>
            <a:off x="2025675" y="1857598"/>
            <a:ext cx="5060374" cy="1067346"/>
            <a:chOff x="3581348" y="2338167"/>
            <a:chExt cx="2614577" cy="1067346"/>
          </a:xfrm>
        </p:grpSpPr>
        <p:sp>
          <p:nvSpPr>
            <p:cNvPr id="6" name="Rectangle 4"/>
            <p:cNvSpPr/>
            <p:nvPr/>
          </p:nvSpPr>
          <p:spPr>
            <a:xfrm>
              <a:off x="3581348" y="2338167"/>
              <a:ext cx="2614577"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7" name="مجموعة 6"/>
            <p:cNvGrpSpPr/>
            <p:nvPr/>
          </p:nvGrpSpPr>
          <p:grpSpPr>
            <a:xfrm>
              <a:off x="3622024" y="2400846"/>
              <a:ext cx="2533224" cy="856585"/>
              <a:chOff x="3224280" y="2061131"/>
              <a:chExt cx="2914842" cy="856585"/>
            </a:xfrm>
          </p:grpSpPr>
          <p:sp>
            <p:nvSpPr>
              <p:cNvPr id="8" name="TextBox 5"/>
              <p:cNvSpPr txBox="1"/>
              <p:nvPr/>
            </p:nvSpPr>
            <p:spPr>
              <a:xfrm>
                <a:off x="3224280" y="2061131"/>
                <a:ext cx="2914842"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السعر الى القيمة الدفترية = سعر السهم</a:t>
                </a:r>
                <a:endParaRPr lang="ar-SA" sz="2400" dirty="0">
                  <a:solidFill>
                    <a:schemeClr val="tx2"/>
                  </a:solidFill>
                  <a:latin typeface="Arial" panose="020B0604020202020204" pitchFamily="34" charset="0"/>
                  <a:cs typeface="Arial" panose="020B0604020202020204" pitchFamily="34" charset="0"/>
                </a:endParaRPr>
              </a:p>
            </p:txBody>
          </p:sp>
          <p:sp>
            <p:nvSpPr>
              <p:cNvPr id="9" name="TextBox 6"/>
              <p:cNvSpPr txBox="1"/>
              <p:nvPr/>
            </p:nvSpPr>
            <p:spPr>
              <a:xfrm>
                <a:off x="3224280" y="2456051"/>
                <a:ext cx="1348320"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القيمة الدفترية  للسهم</a:t>
                </a:r>
                <a:endParaRPr lang="ar-SA" sz="2400" dirty="0">
                  <a:solidFill>
                    <a:schemeClr val="tx2"/>
                  </a:solidFill>
                  <a:latin typeface="Arial" panose="020B0604020202020204" pitchFamily="34" charset="0"/>
                  <a:cs typeface="Arial" panose="020B0604020202020204" pitchFamily="34" charset="0"/>
                </a:endParaRPr>
              </a:p>
            </p:txBody>
          </p:sp>
          <p:cxnSp>
            <p:nvCxnSpPr>
              <p:cNvPr id="10" name="رابط مستقيم 9"/>
              <p:cNvCxnSpPr/>
              <p:nvPr/>
            </p:nvCxnSpPr>
            <p:spPr>
              <a:xfrm flipH="1">
                <a:off x="3364199" y="2487501"/>
                <a:ext cx="1109999" cy="2233"/>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89833582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916832"/>
            <a:ext cx="6777317" cy="3508977"/>
          </a:xfrm>
        </p:spPr>
        <p:txBody>
          <a:bodyPr/>
          <a:lstStyle/>
          <a:p>
            <a:pPr>
              <a:buFont typeface="Wingdings" panose="05000000000000000000" pitchFamily="2" charset="2"/>
              <a:buChar char="§"/>
            </a:pPr>
            <a:r>
              <a:rPr lang="ar-SA" dirty="0">
                <a:latin typeface="Arial" panose="020B0604020202020204" pitchFamily="34" charset="0"/>
                <a:cs typeface="Arial" panose="020B0604020202020204" pitchFamily="34" charset="0"/>
              </a:rPr>
              <a:t>القيمة الدفترية للسهم تمثل نصيب السهم من صافي الأصول او نصيب السهم من حقوق المساهمين التي تتضمن راس المال </a:t>
            </a:r>
            <a:r>
              <a:rPr lang="ar-SA" dirty="0" smtClean="0">
                <a:latin typeface="Arial" panose="020B0604020202020204" pitchFamily="34" charset="0"/>
                <a:cs typeface="Arial" panose="020B0604020202020204" pitchFamily="34" charset="0"/>
              </a:rPr>
              <a:t>والاحتياطيات </a:t>
            </a:r>
            <a:r>
              <a:rPr lang="ar-SA" dirty="0">
                <a:latin typeface="Arial" panose="020B0604020202020204" pitchFamily="34" charset="0"/>
                <a:cs typeface="Arial" panose="020B0604020202020204" pitchFamily="34" charset="0"/>
              </a:rPr>
              <a:t>والأرباح المبقاة.</a:t>
            </a:r>
          </a:p>
          <a:p>
            <a:pPr>
              <a:buFont typeface="Wingdings" panose="05000000000000000000" pitchFamily="2" charset="2"/>
              <a:buChar char="§"/>
            </a:pPr>
            <a:r>
              <a:rPr lang="ar-SA" dirty="0">
                <a:latin typeface="Arial" panose="020B0604020202020204" pitchFamily="34" charset="0"/>
                <a:cs typeface="Arial" panose="020B0604020202020204" pitchFamily="34" charset="0"/>
              </a:rPr>
              <a:t>يعكس هذا المؤشر عدد مرات مضاعفة السعر للقيمة الدفترية للسهم.</a:t>
            </a: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93</a:t>
            </a:fld>
            <a:endParaRPr lang="en-US"/>
          </a:p>
        </p:txBody>
      </p:sp>
    </p:spTree>
    <p:extLst>
      <p:ext uri="{BB962C8B-B14F-4D97-AF65-F5344CB8AC3E}">
        <p14:creationId xmlns:p14="http://schemas.microsoft.com/office/powerpoint/2010/main" val="320342671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4547" y="1484784"/>
            <a:ext cx="7024744" cy="588362"/>
          </a:xfrm>
        </p:spPr>
        <p:txBody>
          <a:bodyPr/>
          <a:lstStyle/>
          <a:p>
            <a:pPr algn="r"/>
            <a:r>
              <a:rPr lang="ar-SA" sz="2400" b="1" u="sng" dirty="0">
                <a:solidFill>
                  <a:srgbClr val="727CA3"/>
                </a:solidFill>
                <a:latin typeface="Arial" panose="020B0604020202020204" pitchFamily="34" charset="0"/>
                <a:cs typeface="Arial" panose="020B0604020202020204" pitchFamily="34" charset="0"/>
              </a:rPr>
              <a:t> </a:t>
            </a:r>
            <a:r>
              <a:rPr lang="ar-SA" sz="2400" b="1" u="sng" dirty="0" smtClean="0">
                <a:solidFill>
                  <a:srgbClr val="727CA3"/>
                </a:solidFill>
                <a:latin typeface="Arial" panose="020B0604020202020204" pitchFamily="34" charset="0"/>
                <a:cs typeface="Arial" panose="020B0604020202020204" pitchFamily="34" charset="0"/>
              </a:rPr>
              <a:t>7 </a:t>
            </a:r>
            <a:r>
              <a:rPr lang="ar-SA" sz="2400" b="1" u="sng" dirty="0">
                <a:solidFill>
                  <a:srgbClr val="727CA3"/>
                </a:solidFill>
                <a:latin typeface="Arial" panose="020B0604020202020204" pitchFamily="34" charset="0"/>
                <a:cs typeface="Arial" panose="020B0604020202020204" pitchFamily="34" charset="0"/>
              </a:rPr>
              <a:t>– </a:t>
            </a:r>
            <a:r>
              <a:rPr lang="ar-SA" sz="2400" b="1" u="sng" dirty="0" smtClean="0">
                <a:solidFill>
                  <a:srgbClr val="727CA3"/>
                </a:solidFill>
                <a:latin typeface="Arial" panose="020B0604020202020204" pitchFamily="34" charset="0"/>
                <a:cs typeface="Arial" panose="020B0604020202020204" pitchFamily="34" charset="0"/>
              </a:rPr>
              <a:t>قدرة الشركة على توزيع أسهم المنحة (الأسهم المجانية):</a:t>
            </a:r>
            <a:endParaRPr lang="ar-SA" dirty="0"/>
          </a:p>
        </p:txBody>
      </p:sp>
      <p:sp>
        <p:nvSpPr>
          <p:cNvPr id="3" name="عنصر نائب للمحتوى 2"/>
          <p:cNvSpPr>
            <a:spLocks noGrp="1"/>
          </p:cNvSpPr>
          <p:nvPr>
            <p:ph idx="1"/>
          </p:nvPr>
        </p:nvSpPr>
        <p:spPr>
          <a:xfrm>
            <a:off x="1077411" y="3789040"/>
            <a:ext cx="6777317" cy="2304256"/>
          </a:xfrm>
        </p:spPr>
        <p:txBody>
          <a:bodyPr>
            <a:normAutofit/>
          </a:bodyPr>
          <a:lstStyle/>
          <a:p>
            <a:pPr marL="68580" indent="0">
              <a:buNone/>
            </a:pPr>
            <a:r>
              <a:rPr lang="ar-SA" dirty="0" smtClean="0">
                <a:latin typeface="Arial" panose="020B0604020202020204" pitchFamily="34" charset="0"/>
                <a:cs typeface="Arial" panose="020B0604020202020204" pitchFamily="34" charset="0"/>
              </a:rPr>
              <a:t>اسهم المنحة توزع عادة من الإحتياطيات والأرباح المبقاة، وكلاهما مسجل في قائمة المركز المالي ضمن حقوق الملكية.</a:t>
            </a:r>
          </a:p>
          <a:p>
            <a:pPr marL="68580" indent="0">
              <a:buNone/>
            </a:pPr>
            <a:r>
              <a:rPr lang="ar-SA" dirty="0" smtClean="0">
                <a:latin typeface="Arial" panose="020B0604020202020204" pitchFamily="34" charset="0"/>
                <a:cs typeface="Arial" panose="020B0604020202020204" pitchFamily="34" charset="0"/>
              </a:rPr>
              <a:t>تشمل الأرباح المبقاة عادة صافي ربح للسنة الحالية بعد حجز الإحتياطيات.</a:t>
            </a:r>
          </a:p>
        </p:txBody>
      </p:sp>
      <p:sp>
        <p:nvSpPr>
          <p:cNvPr id="4" name="عنصر نائب لرقم الشريحة 3"/>
          <p:cNvSpPr>
            <a:spLocks noGrp="1"/>
          </p:cNvSpPr>
          <p:nvPr>
            <p:ph type="sldNum" sz="quarter" idx="12"/>
          </p:nvPr>
        </p:nvSpPr>
        <p:spPr/>
        <p:txBody>
          <a:bodyPr/>
          <a:lstStyle/>
          <a:p>
            <a:fld id="{8B37D5FE-740C-46F5-801A-FA5477D9711F}" type="slidenum">
              <a:rPr lang="en-US" smtClean="0"/>
              <a:pPr/>
              <a:t>94</a:t>
            </a:fld>
            <a:endParaRPr lang="en-US"/>
          </a:p>
        </p:txBody>
      </p:sp>
      <p:grpSp>
        <p:nvGrpSpPr>
          <p:cNvPr id="5" name="مجموعة 4"/>
          <p:cNvGrpSpPr/>
          <p:nvPr/>
        </p:nvGrpSpPr>
        <p:grpSpPr>
          <a:xfrm>
            <a:off x="1206908" y="2376052"/>
            <a:ext cx="6480720" cy="1067346"/>
            <a:chOff x="3581348" y="2338167"/>
            <a:chExt cx="2614577" cy="1067346"/>
          </a:xfrm>
        </p:grpSpPr>
        <p:sp>
          <p:nvSpPr>
            <p:cNvPr id="6" name="Rectangle 4"/>
            <p:cNvSpPr/>
            <p:nvPr/>
          </p:nvSpPr>
          <p:spPr>
            <a:xfrm>
              <a:off x="3581348" y="2338167"/>
              <a:ext cx="2614577" cy="1067346"/>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7" name="مجموعة 6"/>
            <p:cNvGrpSpPr/>
            <p:nvPr/>
          </p:nvGrpSpPr>
          <p:grpSpPr>
            <a:xfrm>
              <a:off x="3637390" y="2403818"/>
              <a:ext cx="2533224" cy="830997"/>
              <a:chOff x="3241961" y="2064103"/>
              <a:chExt cx="2914842" cy="830997"/>
            </a:xfrm>
          </p:grpSpPr>
          <p:sp>
            <p:nvSpPr>
              <p:cNvPr id="8" name="TextBox 5"/>
              <p:cNvSpPr txBox="1"/>
              <p:nvPr/>
            </p:nvSpPr>
            <p:spPr>
              <a:xfrm>
                <a:off x="3241961" y="2064103"/>
                <a:ext cx="2914842" cy="830997"/>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الحدود المتاحة لأسهم المنحة = الاحتياطيات + الأرباح المبقاة</a:t>
                </a:r>
                <a:endParaRPr lang="ar-SA" sz="2400" dirty="0">
                  <a:solidFill>
                    <a:schemeClr val="tx2"/>
                  </a:solidFill>
                  <a:latin typeface="Arial" panose="020B0604020202020204" pitchFamily="34" charset="0"/>
                  <a:cs typeface="Arial" panose="020B0604020202020204" pitchFamily="34" charset="0"/>
                </a:endParaRPr>
              </a:p>
            </p:txBody>
          </p:sp>
          <p:sp>
            <p:nvSpPr>
              <p:cNvPr id="9" name="TextBox 6"/>
              <p:cNvSpPr txBox="1"/>
              <p:nvPr/>
            </p:nvSpPr>
            <p:spPr>
              <a:xfrm>
                <a:off x="3645458" y="2433435"/>
                <a:ext cx="828740"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رأس المال</a:t>
                </a:r>
                <a:endParaRPr lang="ar-SA" sz="2400" dirty="0">
                  <a:solidFill>
                    <a:schemeClr val="tx2"/>
                  </a:solidFill>
                  <a:latin typeface="Arial" panose="020B0604020202020204" pitchFamily="34" charset="0"/>
                  <a:cs typeface="Arial" panose="020B0604020202020204" pitchFamily="34" charset="0"/>
                </a:endParaRPr>
              </a:p>
            </p:txBody>
          </p:sp>
          <p:cxnSp>
            <p:nvCxnSpPr>
              <p:cNvPr id="10" name="رابط مستقيم 9"/>
              <p:cNvCxnSpPr/>
              <p:nvPr/>
            </p:nvCxnSpPr>
            <p:spPr>
              <a:xfrm flipH="1">
                <a:off x="3378040" y="2478484"/>
                <a:ext cx="1322068" cy="1117"/>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4332640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8580" lvl="0" indent="0">
              <a:buClr>
                <a:srgbClr val="727CA3"/>
              </a:buClr>
              <a:buNone/>
            </a:pPr>
            <a:r>
              <a:rPr lang="ar-SA" u="sng" dirty="0">
                <a:solidFill>
                  <a:srgbClr val="464653"/>
                </a:solidFill>
                <a:latin typeface="Arial" panose="020B0604020202020204" pitchFamily="34" charset="0"/>
                <a:cs typeface="Arial" panose="020B0604020202020204" pitchFamily="34" charset="0"/>
              </a:rPr>
              <a:t>تتحدد قدرة الشركة ورغبتها في توزيع اسهم منحة على:</a:t>
            </a:r>
          </a:p>
          <a:p>
            <a:pPr marL="68580" lvl="0" indent="0">
              <a:buClr>
                <a:srgbClr val="727CA3"/>
              </a:buClr>
              <a:buNone/>
            </a:pPr>
            <a:r>
              <a:rPr lang="ar-SA" dirty="0">
                <a:solidFill>
                  <a:srgbClr val="464653"/>
                </a:solidFill>
                <a:latin typeface="Arial" panose="020B0604020202020204" pitchFamily="34" charset="0"/>
                <a:cs typeface="Arial" panose="020B0604020202020204" pitchFamily="34" charset="0"/>
              </a:rPr>
              <a:t>1- عدم رغبة الشركة في توزيع أرباح نقدية لحاجتها الى السيولة النقدية لاحتياجات معينة منها الدخول في استثمارات جديدة.</a:t>
            </a:r>
          </a:p>
          <a:p>
            <a:pPr marL="68580" lvl="0" indent="0">
              <a:buClr>
                <a:srgbClr val="727CA3"/>
              </a:buClr>
              <a:buNone/>
            </a:pPr>
            <a:r>
              <a:rPr lang="ar-SA" dirty="0">
                <a:solidFill>
                  <a:srgbClr val="464653"/>
                </a:solidFill>
                <a:latin typeface="Arial" panose="020B0604020202020204" pitchFamily="34" charset="0"/>
                <a:cs typeface="Arial" panose="020B0604020202020204" pitchFamily="34" charset="0"/>
              </a:rPr>
              <a:t>2- توفر الأرصدة الكافية من الإحتياطيات والأرباح المبقاة لتوزيعها في شكل أسهم منحة.</a:t>
            </a:r>
          </a:p>
          <a:p>
            <a:endParaRPr lang="ar-SA"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95</a:t>
            </a:fld>
            <a:endParaRPr lang="en-US"/>
          </a:p>
        </p:txBody>
      </p:sp>
    </p:spTree>
    <p:extLst>
      <p:ext uri="{BB962C8B-B14F-4D97-AF65-F5344CB8AC3E}">
        <p14:creationId xmlns:p14="http://schemas.microsoft.com/office/powerpoint/2010/main" val="22765539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Aust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19162</TotalTime>
  <Words>5587</Words>
  <Application>Microsoft Office PowerPoint</Application>
  <PresentationFormat>On-screen Show (4:3)</PresentationFormat>
  <Paragraphs>565</Paragraphs>
  <Slides>95</Slides>
  <Notes>1</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Austin</vt:lpstr>
      <vt:lpstr>التحليل المالي (نظرة محاسبية) د. محمد السهلي</vt:lpstr>
      <vt:lpstr>1- مفهوم النسب المالية وأهميتها : </vt:lpstr>
      <vt:lpstr>المجالات التي تستخدم فيها النسب المالية : </vt:lpstr>
      <vt:lpstr>2- كيفية استخدام النسب المالية: </vt:lpstr>
      <vt:lpstr>الاتجاهات التي تُستخدم للحكم على النسب المالية: </vt:lpstr>
      <vt:lpstr>PowerPoint Presentation</vt:lpstr>
      <vt:lpstr>PowerPoint Presentation</vt:lpstr>
      <vt:lpstr>3- حدود استخدام النسب المالية : </vt:lpstr>
      <vt:lpstr>PowerPoint Presentation</vt:lpstr>
      <vt:lpstr>PowerPoint Presentation</vt:lpstr>
      <vt:lpstr>PowerPoint Presentation</vt:lpstr>
      <vt:lpstr>PowerPoint Presentation</vt:lpstr>
      <vt:lpstr>PowerPoint Presentation</vt:lpstr>
      <vt:lpstr>4- مجموعات النسب المالية : </vt:lpstr>
      <vt:lpstr>1) نسب السيولة: </vt:lpstr>
      <vt:lpstr>PowerPoint Presentation</vt:lpstr>
      <vt:lpstr>PowerPoint Presentation</vt:lpstr>
      <vt:lpstr>PowerPoint Presentation</vt:lpstr>
      <vt:lpstr>تتكون مجموعة نسب السيولة قصيرة الأجل من النسب الآتية:</vt:lpstr>
      <vt:lpstr>1- رأس المال العامل:</vt:lpstr>
      <vt:lpstr>PowerPoint Presentation</vt:lpstr>
      <vt:lpstr>2- نسبة التداول: </vt:lpstr>
      <vt:lpstr>PowerPoint Presentation</vt:lpstr>
      <vt:lpstr>3- نسبة التداول السريعة: </vt:lpstr>
      <vt:lpstr>PowerPoint Presentation</vt:lpstr>
      <vt:lpstr>PowerPoint Presentation</vt:lpstr>
      <vt:lpstr>PowerPoint Presentation</vt:lpstr>
      <vt:lpstr>4- نسبة النقدية:</vt:lpstr>
      <vt:lpstr>PowerPoint Presentation</vt:lpstr>
      <vt:lpstr>2) نسب النشاط :</vt:lpstr>
      <vt:lpstr>تتكون مجموعة نسب النشاط من النسب الآتية:</vt:lpstr>
      <vt:lpstr>1- معدل دوران المدينين:</vt:lpstr>
      <vt:lpstr>PowerPoint Presentation</vt:lpstr>
      <vt:lpstr>2- متوسط فترة التحصيل:</vt:lpstr>
      <vt:lpstr>PowerPoint Presentation</vt:lpstr>
      <vt:lpstr>3- معدل دوران المخزون:</vt:lpstr>
      <vt:lpstr>PowerPoint Presentation</vt:lpstr>
      <vt:lpstr>4- متوسط فترة التخزين:</vt:lpstr>
      <vt:lpstr>PowerPoint Presentation</vt:lpstr>
      <vt:lpstr>5- طول دورة النشاط:</vt:lpstr>
      <vt:lpstr>6- معدل دوران الأصول الثابتة:</vt:lpstr>
      <vt:lpstr>PowerPoint Presentation</vt:lpstr>
      <vt:lpstr>PowerPoint Presentation</vt:lpstr>
      <vt:lpstr>PowerPoint Presentation</vt:lpstr>
      <vt:lpstr>7- معدل دوران الأصول:</vt:lpstr>
      <vt:lpstr>PowerPoint Presentation</vt:lpstr>
      <vt:lpstr>3) نسب المخاطرة:</vt:lpstr>
      <vt:lpstr>PowerPoint Presentation</vt:lpstr>
      <vt:lpstr>1- مخاطر الأعمال:</vt:lpstr>
      <vt:lpstr>PowerPoint Presentation</vt:lpstr>
      <vt:lpstr>PowerPoint Presentation</vt:lpstr>
      <vt:lpstr>PowerPoint Presentation</vt:lpstr>
      <vt:lpstr>PowerPoint Presentation</vt:lpstr>
      <vt:lpstr>2- المخاطر المالية:</vt:lpstr>
      <vt:lpstr>PowerPoint Presentation</vt:lpstr>
      <vt:lpstr>PowerPoint Presentation</vt:lpstr>
      <vt:lpstr>المخاطر الكلية:</vt:lpstr>
      <vt:lpstr>PowerPoint Presentation</vt:lpstr>
      <vt:lpstr>4) نسب المديونية (الرفع المالي/ الفاعلية المالية):</vt:lpstr>
      <vt:lpstr>PowerPoint Presentation</vt:lpstr>
      <vt:lpstr>PowerPoint Presentation</vt:lpstr>
      <vt:lpstr>تتكون مجموعة نسب المديونية من النسب الآتية:</vt:lpstr>
      <vt:lpstr>PowerPoint Presentation</vt:lpstr>
      <vt:lpstr>1- نسبة اجمالي الديون إلى اجمالي الأصول:</vt:lpstr>
      <vt:lpstr>2- نسبة اجمالي الأصول الى حقوق الملكية:</vt:lpstr>
      <vt:lpstr>PowerPoint Presentation</vt:lpstr>
      <vt:lpstr>3- نسبة الديون طويلة الأجل الى حقوق الملكية:</vt:lpstr>
      <vt:lpstr>PowerPoint Presentation</vt:lpstr>
      <vt:lpstr>4- عدد مرات تغطية الفوائد (معدل تغطية الفوائد):</vt:lpstr>
      <vt:lpstr>PowerPoint Presentation</vt:lpstr>
      <vt:lpstr>5) نسب الربحية:</vt:lpstr>
      <vt:lpstr>تتكون مجموعة نسب الربحية من النسب الآتية:</vt:lpstr>
      <vt:lpstr>PowerPoint Presentation</vt:lpstr>
      <vt:lpstr>1 – العائد على حقوق الملكية:</vt:lpstr>
      <vt:lpstr>2 – العائد على الأصول:</vt:lpstr>
      <vt:lpstr>PowerPoint Presentation</vt:lpstr>
      <vt:lpstr>3 – العائد على المال المستثمر:</vt:lpstr>
      <vt:lpstr>PowerPoint Presentation</vt:lpstr>
      <vt:lpstr>4 – اجمالي الربح الى المبيعات:</vt:lpstr>
      <vt:lpstr>PowerPoint Presentation</vt:lpstr>
      <vt:lpstr>5 – العائد على المبيعات:</vt:lpstr>
      <vt:lpstr>PowerPoint Presentation</vt:lpstr>
      <vt:lpstr>6) المؤشرات المالية للسهم Market Ratios:</vt:lpstr>
      <vt:lpstr>تتكون مجموعة المؤشرات المالية للسهم من النسب الآتية:</vt:lpstr>
      <vt:lpstr>PowerPoint Presentation</vt:lpstr>
      <vt:lpstr>1 – ربح السهم Earning Per Share (EPS):</vt:lpstr>
      <vt:lpstr>2 – مكرر الربحية:</vt:lpstr>
      <vt:lpstr>3 – العائد النقدي للسهم:</vt:lpstr>
      <vt:lpstr>4 – نسبة التوزيع النقدي:</vt:lpstr>
      <vt:lpstr>PowerPoint Presentation</vt:lpstr>
      <vt:lpstr>5 – القيمة الدفترية للسهم Book Value (BV):</vt:lpstr>
      <vt:lpstr> 6 – السعر الى القيمة الدفترية:</vt:lpstr>
      <vt:lpstr>PowerPoint Presentation</vt:lpstr>
      <vt:lpstr> 7 – قدرة الشركة على توزيع أسهم المنحة (الأسهم المجانية):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التحليل المالي (نظرة محاسبية) د. محمد السهلي</dc:title>
  <dc:creator>Mohsen</dc:creator>
  <cp:lastModifiedBy>Noura A Almadi</cp:lastModifiedBy>
  <cp:revision>122</cp:revision>
  <dcterms:created xsi:type="dcterms:W3CDTF">2014-04-06T15:14:29Z</dcterms:created>
  <dcterms:modified xsi:type="dcterms:W3CDTF">2015-03-05T05:49:50Z</dcterms:modified>
</cp:coreProperties>
</file>