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69" r:id="rId3"/>
    <p:sldId id="280" r:id="rId4"/>
    <p:sldId id="281" r:id="rId5"/>
    <p:sldId id="271" r:id="rId6"/>
    <p:sldId id="273" r:id="rId7"/>
    <p:sldId id="275" r:id="rId8"/>
    <p:sldId id="276" r:id="rId9"/>
    <p:sldId id="277" r:id="rId10"/>
    <p:sldId id="279" r:id="rId11"/>
    <p:sldId id="278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3E753"/>
    <a:srgbClr val="FF99CC"/>
    <a:srgbClr val="C2C20E"/>
    <a:srgbClr val="FFCC66"/>
    <a:srgbClr val="5F8A1A"/>
    <a:srgbClr val="996633"/>
    <a:srgbClr val="66CCFF"/>
    <a:srgbClr val="008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4516-023C-427C-A88C-49E1EC16D91B}" type="datetimeFigureOut">
              <a:rPr lang="ar-SA" smtClean="0"/>
              <a:pPr/>
              <a:t>05/05/35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9B91-1051-4F98-AD6E-FE2FDDB69FB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CA05N2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379479"/>
            <a:ext cx="81752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التحلل الحيوي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Biodegradation</a:t>
            </a:r>
            <a:endParaRPr kumimoji="0" lang="ar-SA" sz="7200" b="1" i="0" u="none" strike="noStrike" normalizeH="0" baseline="0" dirty="0" smtClean="0">
              <a:ln w="1905"/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CS FREEDOM OUT"/>
              <a:ea typeface="Times New Roman" pitchFamily="18" charset="0"/>
              <a:cs typeface="PT Bold Heading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80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effectLst>
                <a:glow rad="101600">
                  <a:srgbClr val="CC3399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صورة 5" descr="204838ff5w8ihyw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572008"/>
            <a:ext cx="6143668" cy="198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ؤؤؤؤ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flipH="1">
            <a:off x="134802" y="2857496"/>
            <a:ext cx="87949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v"/>
              <a:tabLst/>
            </a:pPr>
            <a:r>
              <a:rPr lang="ar-SA" sz="4000" b="1" spc="5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rgbClr val="6633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كتا</a:t>
            </a:r>
            <a:r>
              <a:rPr lang="ar-SA" sz="40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rgbClr val="6633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بة </a:t>
            </a:r>
            <a:r>
              <a:rPr lang="ar-SA" sz="40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rgbClr val="6633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cs typeface="PT Bold Heading" pitchFamily="2" charset="-78"/>
              </a:rPr>
              <a:t>تقرير للتجربة في الجدول السابق بعد ظهور نتيجة للتجربة. </a:t>
            </a:r>
            <a:endParaRPr kumimoji="0" lang="ar-SA" sz="40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101600">
                  <a:srgbClr val="6633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86380" y="476672"/>
            <a:ext cx="35340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C2C20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أ</a:t>
            </a:r>
            <a:r>
              <a:rPr lang="ar-SA" sz="8800" b="1" cap="none" spc="50" dirty="0" smtClean="0">
                <a:ln w="11430"/>
                <a:solidFill>
                  <a:srgbClr val="C2C20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جيبي</a:t>
            </a:r>
            <a:endParaRPr lang="ar-SA" sz="8800" b="1" cap="none" spc="50" dirty="0">
              <a:ln w="11430"/>
              <a:solidFill>
                <a:srgbClr val="C2C20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7" name="صورة 6" descr="question-mark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000232" y="0"/>
            <a:ext cx="2428892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ؤؤؤؤ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مستطيل 4"/>
          <p:cNvSpPr/>
          <p:nvPr/>
        </p:nvSpPr>
        <p:spPr>
          <a:xfrm>
            <a:off x="1214414" y="214290"/>
            <a:ext cx="75985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dirty="0" smtClean="0">
                <a:ln w="1905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أ. منيرة </a:t>
            </a:r>
            <a:r>
              <a:rPr lang="ar-SA" sz="8800" b="1" dirty="0" err="1" smtClean="0">
                <a:ln w="1905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الدوسري</a:t>
            </a:r>
            <a:endParaRPr lang="ar-SA" sz="8800" b="1" cap="none" spc="0" dirty="0">
              <a:ln w="1905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6" name="صورة 5" descr="kitty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00306"/>
            <a:ext cx="8286808" cy="414340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428728" y="1714488"/>
            <a:ext cx="69294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cs typeface="+mj-cs"/>
              </a:rPr>
              <a:t>http://fac.ksu.edu.sa/almonerah</a:t>
            </a:r>
          </a:p>
          <a:p>
            <a:pPr algn="ctr"/>
            <a:endParaRPr lang="ar-SA" sz="3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CA05N2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571612"/>
            <a:ext cx="858060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4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دراسة قدرة بعض الأحياء الدقيقة في التربة على</a:t>
            </a:r>
            <a:r>
              <a:rPr kumimoji="0" lang="ar-SA" sz="5400" b="1" i="0" u="none" strike="noStrike" spc="50" normalizeH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ar-SA" sz="54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تحلل مواد عضوية (تحلل </a:t>
            </a:r>
            <a:r>
              <a:rPr kumimoji="0" lang="ar-SA" sz="5400" b="1" i="0" u="none" strike="noStrike" spc="50" normalizeH="0" baseline="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السليلوز</a:t>
            </a:r>
            <a:r>
              <a:rPr kumimoji="0" lang="ar-SA" sz="5400" b="1" i="0" u="none" strike="noStrike" spc="50" normalizeH="0" baseline="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)</a:t>
            </a:r>
            <a:endParaRPr kumimoji="0" lang="ar-SA" sz="5400" b="1" i="0" u="none" strike="noStrike" spc="50" normalizeH="0" baseline="0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4286256"/>
            <a:ext cx="8652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spc="50" normalizeH="0" baseline="0" dirty="0" smtClean="0">
                <a:ln w="11430"/>
                <a:solidFill>
                  <a:srgbClr val="FF99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الدرس العملي</a:t>
            </a:r>
            <a:r>
              <a:rPr kumimoji="0" lang="ar-SA" sz="3200" b="1" i="0" u="none" strike="noStrike" spc="50" normalizeH="0" dirty="0" smtClean="0">
                <a:ln w="11430"/>
                <a:solidFill>
                  <a:srgbClr val="FF99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PT Bold Heading" pitchFamily="2" charset="-78"/>
              </a:rPr>
              <a:t> الرابع</a:t>
            </a:r>
            <a:endParaRPr kumimoji="0" lang="ar-SA" sz="3200" b="1" i="0" u="none" strike="noStrike" spc="50" normalizeH="0" baseline="0" dirty="0" smtClean="0">
              <a:ln w="11430"/>
              <a:solidFill>
                <a:srgbClr val="FF99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بببب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PT Bold Heading" pitchFamily="2" charset="-78"/>
              </a:rPr>
              <a:t>السليلوز</a:t>
            </a:r>
            <a:r>
              <a:rPr lang="ar-S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PT Bold Heading" pitchFamily="2" charset="-78"/>
              </a:rPr>
              <a:t>:</a:t>
            </a:r>
            <a:endParaRPr kumimoji="0" lang="ar-SA" sz="36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6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مكون أساسي بالبقايا النباتية المتخلفة بالحقول وهو مادة </a:t>
            </a:r>
            <a:r>
              <a:rPr kumimoji="0" lang="ar-SA" sz="3600" b="1" i="0" u="none" strike="noStrike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كربوهيدراتية</a:t>
            </a:r>
            <a:r>
              <a:rPr kumimoji="0" lang="ar-SA" sz="36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معقدة من عديدات </a:t>
            </a:r>
            <a:r>
              <a:rPr kumimoji="0" lang="ar-SA" sz="3600" b="1" i="0" u="none" strike="noStrike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التسكر</a:t>
            </a:r>
            <a:r>
              <a:rPr kumimoji="0" lang="ar-SA" sz="36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تتركب من وحدات من الجلوكوز المرتبطة بروابط من نوع (</a:t>
            </a:r>
            <a:r>
              <a:rPr kumimoji="0" lang="ar-SA" sz="36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1 </a:t>
            </a:r>
            <a:r>
              <a:rPr lang="ar-S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، 4) بيتا </a:t>
            </a:r>
            <a:r>
              <a:rPr lang="ar-SA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جليكوسيد</a:t>
            </a:r>
            <a:r>
              <a:rPr lang="ar-S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.</a:t>
            </a:r>
            <a:r>
              <a:rPr kumimoji="0" lang="ar-SA" sz="36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   </a:t>
            </a:r>
            <a:endParaRPr kumimoji="0" lang="ar-SA" sz="36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645024"/>
            <a:ext cx="7200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بببب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0996"/>
            <a:ext cx="6948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PT Bold Heading" pitchFamily="2" charset="-78"/>
              </a:rPr>
              <a:t>تمثيل ثلاثي الابعاد </a:t>
            </a:r>
            <a:r>
              <a:rPr lang="ar-SA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PT Bold Heading" pitchFamily="2" charset="-78"/>
              </a:rPr>
              <a:t>للسليلوز</a:t>
            </a:r>
            <a:endParaRPr kumimoji="0" lang="ar-SA" sz="36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  </a:t>
            </a:r>
            <a:endParaRPr kumimoji="0" lang="ar-SA" sz="36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7" name="صورة 6" descr="250px-Cellulos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468052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بببب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73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600" b="1" i="0" u="none" strike="noStrike" spc="50" normalizeH="0" baseline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*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FF00"/>
                </a:solidFill>
                <a:effectLst>
                  <a:glow rad="101600">
                    <a:srgbClr val="FF9966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ويمكن لبعض الأحياء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المجهرية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تحليل مادة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السليلوز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هوائياً لقدرتها على إنتاج أنزيمي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سيليوليز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ar-SA" sz="3200" b="1" i="0" u="none" strike="noStrike" spc="50" normalizeH="0" baseline="0" dirty="0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(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Cellulase</a:t>
            </a:r>
            <a:r>
              <a:rPr lang="ar-SA" sz="32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) 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و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سيلوبيوز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sz="3600" b="1" spc="5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sz="3200" b="1" spc="50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(</a:t>
            </a:r>
            <a:r>
              <a:rPr kumimoji="0" lang="en-US" sz="3200" b="1" i="0" u="none" strike="noStrike" spc="50" normalizeH="0" baseline="0" dirty="0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(</a:t>
            </a:r>
            <a:r>
              <a:rPr kumimoji="0" lang="en-US" sz="3200" b="1" i="0" u="none" strike="noStrike" spc="50" normalizeH="0" baseline="0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Cellobiose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.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ولهذا النشاط الميكروبي أهمية كبرى في تحلل المخلفات النباتية بالأرض وكذلك في هضم الأغذية التي تتناولها حيوانات</a:t>
            </a:r>
            <a:r>
              <a:rPr kumimoji="0" lang="ar-SA" sz="3600" b="1" i="0" u="none" strike="noStrike" spc="50" normalizeH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المزرعة 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spc="50" normalizeH="0" baseline="0" dirty="0" smtClean="0">
              <a:ln w="11430"/>
              <a:solidFill>
                <a:srgbClr val="FFCC66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PT Bold Heading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*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ولا يستطيع الإنسان الاستفادة منه من الناحية الغذائية لعدم احتواء الجهاز الهضمي على أنزيم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سيليوليز</a:t>
            </a:r>
            <a:r>
              <a:rPr kumimoji="0" lang="ar-SA" sz="32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sz="3200" b="1" spc="50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(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Cellulase</a:t>
            </a:r>
            <a:r>
              <a:rPr lang="ar-SA" sz="32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+mj-cs"/>
              </a:rPr>
              <a:t>) 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الذي يحول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السليلوز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إلى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مالتوز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وجلوكوز. لكن بعض البكتريا والفطريات والطحالب تحتوي على هذا الأنزيم لتحول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السليلوز</a:t>
            </a:r>
            <a:r>
              <a:rPr kumimoji="0" lang="ar-SA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إلى سكريات ثنائية</a:t>
            </a:r>
            <a:r>
              <a:rPr kumimoji="0" lang="en-US" sz="3600" b="1" i="0" u="none" strike="noStrike" spc="50" normalizeH="0" baseline="0" dirty="0" smtClean="0">
                <a:ln w="11430"/>
                <a:solidFill>
                  <a:srgbClr val="FFCC66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.</a:t>
            </a:r>
            <a:endParaRPr kumimoji="0" lang="en-US" sz="3600" b="1" i="0" u="none" strike="noStrike" spc="50" normalizeH="0" baseline="0" dirty="0" smtClean="0">
              <a:ln w="11430"/>
              <a:solidFill>
                <a:srgbClr val="FFCC66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اا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1605"/>
            <a:ext cx="8858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spc="50" normalizeH="0" baseline="0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الأدوات </a:t>
            </a:r>
            <a:r>
              <a:rPr kumimoji="0" lang="ar-SA" sz="3600" b="1" i="0" u="none" strike="noStrike" spc="50" normalizeH="0" baseline="0" dirty="0" err="1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المطلوبة:</a:t>
            </a:r>
            <a:endParaRPr kumimoji="0" lang="ar-SA" sz="3600" b="1" i="0" u="none" strike="noStrike" spc="50" normalizeH="0" baseline="0" dirty="0" smtClean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spc="50" normalizeH="0" baseline="0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endParaRPr kumimoji="0" lang="en-US" sz="3600" b="1" i="0" u="none" strike="noStrike" spc="50" normalizeH="0" baseline="0" dirty="0" smtClean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</a:pP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3 أنابيب لكل مجموعة تحتوي على 5 مل من بيئة </a:t>
            </a:r>
            <a:r>
              <a:rPr kumimoji="0" lang="ar-SA" sz="3600" b="1" i="0" u="none" strike="noStrike" spc="50" normalizeH="0" baseline="0" dirty="0" err="1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ديبوس</a:t>
            </a: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لتحليل </a:t>
            </a:r>
            <a:r>
              <a:rPr kumimoji="0" lang="ar-SA" sz="3600" b="1" i="0" u="none" strike="noStrike" spc="50" normalizeH="0" baseline="0" dirty="0" err="1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السليلوز</a:t>
            </a: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en-US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Dubos</a:t>
            </a:r>
            <a:r>
              <a:rPr kumimoji="0" lang="en-US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en-US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cellulose medium </a:t>
            </a: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.</a:t>
            </a:r>
            <a:endParaRPr kumimoji="0" lang="en-US" sz="3600" b="1" i="0" u="none" strike="noStrike" spc="50" normalizeH="0" baseline="0" dirty="0" smtClean="0">
              <a:ln w="11430">
                <a:solidFill>
                  <a:schemeClr val="bg2"/>
                </a:solidFill>
              </a:ln>
              <a:solidFill>
                <a:srgbClr val="6633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</a:pP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80008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شريط من ورق الترشيح.</a:t>
            </a:r>
            <a:endParaRPr kumimoji="0" lang="en-US" sz="3600" b="1" i="0" u="none" strike="noStrike" spc="50" normalizeH="0" baseline="0" dirty="0" smtClean="0">
              <a:ln w="11430">
                <a:solidFill>
                  <a:schemeClr val="bg2"/>
                </a:solidFill>
              </a:ln>
              <a:solidFill>
                <a:srgbClr val="80008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</a:pP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مزرعة نقية (بكتيريا - فطريات) </a:t>
            </a:r>
            <a:r>
              <a:rPr lang="ar-SA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وخليط من(بكتيريا+فطريات)</a:t>
            </a: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. </a:t>
            </a:r>
            <a:endParaRPr kumimoji="0" lang="en-US" sz="3600" b="1" i="0" u="none" strike="noStrike" spc="50" normalizeH="0" baseline="0" dirty="0" smtClean="0">
              <a:ln w="11430">
                <a:solidFill>
                  <a:schemeClr val="bg2"/>
                </a:solidFill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</a:pP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إبرة تلقيح.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</a:pPr>
            <a:r>
              <a:rPr kumimoji="0" lang="ar-SA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(يتم العمل تحت ظروف التعقيم).</a:t>
            </a:r>
            <a:r>
              <a:rPr kumimoji="0" lang="en-US" sz="3600" b="1" i="0" u="none" strike="noStrike" spc="50" normalizeH="0" baseline="0" dirty="0" smtClean="0">
                <a:ln w="11430">
                  <a:solidFill>
                    <a:schemeClr val="bg2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PT Bold Heading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اا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9899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E3E75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طريقة العمل </a:t>
            </a:r>
            <a:r>
              <a:rPr kumimoji="0" lang="ar-SA" sz="3200" b="1" i="0" u="none" strike="noStrike" normalizeH="0" baseline="0" dirty="0" err="1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E3E75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:</a:t>
            </a:r>
            <a:r>
              <a:rPr kumimoji="0" lang="ar-SA" sz="32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E3E75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</a:t>
            </a:r>
            <a:endParaRPr kumimoji="0" lang="en-US" sz="3200" b="1" i="0" u="none" strike="noStrike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E3E75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</a:pPr>
            <a:r>
              <a:rPr kumimoji="0" lang="ar-SA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- يوضع داخل كل أنبوبة من أنابيب </a:t>
            </a:r>
            <a:r>
              <a:rPr kumimoji="0" lang="ar-SA" sz="2800" b="1" i="0" u="none" strike="noStrike" normalizeH="0" baseline="0" dirty="0" err="1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ديبوس</a:t>
            </a:r>
            <a:r>
              <a:rPr kumimoji="0" lang="ar-SA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شريط من ورق الترشيح بعمق البيئة على أن يبرز منها ما يقرب من 5</a:t>
            </a:r>
            <a:r>
              <a:rPr kumimoji="0" lang="en-US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,</a:t>
            </a:r>
            <a:r>
              <a:rPr kumimoji="0" lang="ar-SA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0 سم. </a:t>
            </a:r>
            <a:endParaRPr kumimoji="0" lang="en-US" sz="2800" b="1" i="0" u="none" strike="noStrike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996633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</a:pPr>
            <a:r>
              <a:rPr kumimoji="0" lang="ar-SA" sz="2800" b="1" i="0" u="none" strike="noStrike" normalizeH="0" baseline="0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- تحت ظروف التعقيم وباستخدام إبرة التلقيح المعقمة باللهب تلقح كل أنبوبة بكمية من المزرعة النقية كل على حده (بكتيريا-فطريات) ،ثم تلقح بخليط</a:t>
            </a:r>
            <a:r>
              <a:rPr kumimoji="0" lang="ar-SA" sz="2800" b="1" i="0" u="none" strike="noStrike" normalizeH="0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من الاثنين </a:t>
            </a:r>
            <a:r>
              <a:rPr kumimoji="0" lang="ar-SA" sz="2800" b="1" i="0" u="none" strike="noStrike" normalizeH="0" baseline="0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.</a:t>
            </a:r>
            <a:endParaRPr kumimoji="0" lang="en-US" sz="2800" b="1" i="0" u="none" strike="noStrike" normalizeH="0" baseline="0" dirty="0" smtClean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</a:pPr>
            <a:r>
              <a:rPr kumimoji="0" lang="ar-SA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- تحضن الأنابيب الملقحة لمدة شهر عند درجة حرارة ملائمة.</a:t>
            </a:r>
            <a:endParaRPr kumimoji="0" lang="en-US" sz="2800" b="1" i="0" u="none" strike="noStrike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996633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</a:pPr>
            <a:r>
              <a:rPr kumimoji="0" lang="ar-SA" sz="2800" b="1" i="0" u="none" strike="noStrike" normalizeH="0" baseline="0" dirty="0" smtClean="0">
                <a:ln w="3155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- تفحص ورقة الترشيح أسبوعيا للبحث عن التآكل والبقع الصفراء .</a:t>
            </a:r>
            <a:endParaRPr kumimoji="0" lang="en-US" sz="2800" b="1" i="0" u="none" strike="noStrike" normalizeH="0" baseline="0" dirty="0" smtClean="0">
              <a:ln w="3155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effectLst>
                <a:glow rad="228600">
                  <a:srgbClr val="FFFF00">
                    <a:alpha val="4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</a:pPr>
            <a:r>
              <a:rPr kumimoji="0" lang="ar-SA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- يحضر غشاء من كل أنبوبة ويصبغ بصبغة جرام وآخر </a:t>
            </a:r>
            <a:r>
              <a:rPr kumimoji="0" lang="ar-SA" sz="2800" b="1" i="0" u="none" strike="noStrike" normalizeH="0" baseline="0" dirty="0" err="1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بالنيجروسين</a:t>
            </a:r>
            <a:r>
              <a:rPr kumimoji="0" lang="ar-SA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للتعرف على شكل الكائنات المحللة </a:t>
            </a:r>
            <a:r>
              <a:rPr kumimoji="0" lang="ar-SA" sz="2800" b="1" i="0" u="none" strike="noStrike" normalizeH="0" baseline="0" dirty="0" err="1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للسليلوز</a:t>
            </a:r>
            <a:r>
              <a:rPr kumimoji="0" lang="ar-SA" sz="2800" b="1" i="0" u="none" strike="noStrike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 هوائياً.</a:t>
            </a:r>
            <a:endParaRPr kumimoji="0" lang="ar-SA" sz="2800" b="1" i="0" u="none" strike="noStrike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996633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ووو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2" descr="DSC01069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</a:blip>
          <a:srcRect l="37024" r="30916" b="5975"/>
          <a:stretch>
            <a:fillRect/>
          </a:stretch>
        </p:blipFill>
        <p:spPr bwMode="auto">
          <a:xfrm>
            <a:off x="755576" y="548680"/>
            <a:ext cx="763284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755576" y="5589240"/>
            <a:ext cx="7560840" cy="768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صورة توضح تحلل </a:t>
            </a:r>
            <a:r>
              <a:rPr lang="ar-S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السليلوز</a:t>
            </a:r>
            <a:r>
              <a:rPr lang="ar-S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هوائياً بواسطة أحياء التربة</a:t>
            </a:r>
            <a:endParaRPr lang="ar-S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ووو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072198" y="260648"/>
            <a:ext cx="2816228" cy="385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69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cs typeface="PT Bold Heading"/>
              </a:rPr>
              <a:t>عنوان التجربة:</a:t>
            </a:r>
            <a:endParaRPr lang="ar-SA" sz="3600" kern="10" spc="0" dirty="0">
              <a:ln w="19050">
                <a:solidFill>
                  <a:srgbClr val="FFC000"/>
                </a:solidFill>
                <a:round/>
                <a:headEnd/>
                <a:tailEnd/>
              </a:ln>
              <a:solidFill>
                <a:sysClr val="windowText" lastClr="000000"/>
              </a:solidFill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cs typeface="PT Bold Heading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000760" y="692696"/>
            <a:ext cx="2857520" cy="453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C2C20E"/>
                </a:solidFill>
                <a:effectLst>
                  <a:glow rad="101600">
                    <a:schemeClr val="tx1">
                      <a:alpha val="60000"/>
                    </a:schemeClr>
                  </a:glow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cs typeface="PT Bold Heading"/>
              </a:rPr>
              <a:t>الهدف من التجربة:</a:t>
            </a:r>
            <a:endParaRPr lang="ar-SA" sz="3600" kern="10" spc="0" dirty="0">
              <a:ln w="19050" algn="ctr">
                <a:solidFill>
                  <a:srgbClr val="FFC000"/>
                </a:solidFill>
                <a:round/>
                <a:headEnd/>
                <a:tailEnd/>
              </a:ln>
              <a:solidFill>
                <a:srgbClr val="C2C20E"/>
              </a:solidFill>
              <a:effectLst>
                <a:glow rad="101600">
                  <a:schemeClr val="tx1">
                    <a:alpha val="60000"/>
                  </a:schemeClr>
                </a:glow>
                <a:prstShdw prst="shdw13" dist="53882" dir="13500000">
                  <a:srgbClr val="990000">
                    <a:alpha val="50000"/>
                  </a:srgbClr>
                </a:prstShdw>
              </a:effectLst>
              <a:cs typeface="PT Bold Heading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215206" y="5445224"/>
            <a:ext cx="1714512" cy="344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cs typeface="PT Bold Heading"/>
              </a:rPr>
              <a:t>النتيجة:</a:t>
            </a:r>
            <a:endParaRPr lang="ar-SA" sz="3600" kern="10" spc="0" dirty="0">
              <a:ln w="19050">
                <a:solidFill>
                  <a:srgbClr val="FFC000"/>
                </a:solidFill>
                <a:round/>
                <a:headEnd/>
                <a:tailEnd/>
              </a:ln>
              <a:solidFill>
                <a:sysClr val="windowText" lastClr="000000"/>
              </a:solidFill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cs typeface="PT Bold Heading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14976" y="5949280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kern="10" dirty="0" smtClean="0"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cs typeface="PT Bold Heading"/>
              </a:rPr>
              <a:t> </a:t>
            </a:r>
            <a:r>
              <a:rPr lang="ar-SA" sz="4400" kern="10" dirty="0" smtClean="0"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cs typeface="PT Bold Heading"/>
              </a:rPr>
              <a:t>المناقشة:</a:t>
            </a:r>
            <a:endParaRPr lang="ar-SA" sz="4400" dirty="0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95537" y="1268759"/>
          <a:ext cx="8406488" cy="3960440"/>
        </p:xfrm>
        <a:graphic>
          <a:graphicData uri="http://schemas.openxmlformats.org/drawingml/2006/table">
            <a:tbl>
              <a:tblPr rtl="1"/>
              <a:tblGrid>
                <a:gridCol w="2113355"/>
                <a:gridCol w="2097711"/>
                <a:gridCol w="2097711"/>
                <a:gridCol w="2097711"/>
              </a:tblGrid>
              <a:tr h="7920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A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A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A1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53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A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A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A1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54" marR="58954" marT="0" marB="0" anchor="ctr">
                    <a:lnL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53"/>
                    </a:solidFill>
                  </a:tcPr>
                </a:tc>
              </a:tr>
            </a:tbl>
          </a:graphicData>
        </a:graphic>
      </p:graphicFrame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215206" y="1357298"/>
            <a:ext cx="11334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الميكروب</a:t>
            </a:r>
            <a:endParaRPr lang="ar-SA" sz="3600" kern="10" spc="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5286380" y="1357298"/>
            <a:ext cx="7239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بكتريا</a:t>
            </a:r>
            <a:endParaRPr lang="ar-SA" sz="3600" kern="10" spc="0" dirty="0">
              <a:ln w="28575">
                <a:solidFill>
                  <a:srgbClr val="FFC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3214678" y="1357298"/>
            <a:ext cx="9239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فطريات</a:t>
            </a:r>
            <a:endParaRPr lang="ar-SA" sz="3600" kern="10" spc="0" dirty="0">
              <a:ln w="28575">
                <a:solidFill>
                  <a:srgbClr val="FFC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11560" y="1412776"/>
            <a:ext cx="1731564" cy="392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خليط (بكتريا+فطر</a:t>
            </a:r>
            <a:r>
              <a:rPr lang="ar-SA" sz="3600" kern="10" spc="0" dirty="0" err="1" smtClean="0"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)</a:t>
            </a:r>
            <a:endParaRPr lang="ar-SA" sz="3600" kern="10" spc="0" dirty="0">
              <a:ln w="28575">
                <a:solidFill>
                  <a:srgbClr val="FFC000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143768" y="2071678"/>
            <a:ext cx="1214447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الأسبوع الأول</a:t>
            </a:r>
            <a:endParaRPr lang="ar-SA" sz="3600" kern="10" spc="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215206" y="2928934"/>
            <a:ext cx="120967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الأسبوع الثاني</a:t>
            </a:r>
            <a:endParaRPr lang="ar-SA" sz="3600" kern="10" spc="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215206" y="3643314"/>
            <a:ext cx="1219200" cy="5238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الأسبوع الثالث</a:t>
            </a:r>
            <a:endParaRPr lang="ar-SA" sz="3600" kern="10" spc="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286644" y="4500570"/>
            <a:ext cx="1152525" cy="438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PT Bold Heading"/>
              </a:rPr>
              <a:t>الأسبوع الرابع</a:t>
            </a:r>
            <a:endParaRPr lang="ar-SA" sz="3600" kern="10" spc="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PT Bold Head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339</Words>
  <Application>Microsoft Office PowerPoint</Application>
  <PresentationFormat>عرض على الشاشة (3:4)‏</PresentationFormat>
  <Paragraphs>41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A1</dc:creator>
  <cp:lastModifiedBy>win7</cp:lastModifiedBy>
  <cp:revision>211</cp:revision>
  <dcterms:created xsi:type="dcterms:W3CDTF">2011-10-13T21:51:17Z</dcterms:created>
  <dcterms:modified xsi:type="dcterms:W3CDTF">2014-03-06T06:37:07Z</dcterms:modified>
</cp:coreProperties>
</file>