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1"/>
  </p:notesMasterIdLst>
  <p:sldIdLst>
    <p:sldId id="267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9FFF"/>
    <a:srgbClr val="6ADF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DEF5365-99DC-427E-89E5-F989A9B19117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1014043-D8E9-4C65-9CEA-356E0985451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09/06/35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.maricopa.edu/~johnson/labtools/Dbiochem/gelatin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http://www.mc.maricopa.edu/~johnson/labtools/Dbiochem/s_gelatin.gif" TargetMode="Externa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8" name="عنصر نائب للمحتوى 3" descr="imagesCAS7JE6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9" name="مستطيل 8"/>
          <p:cNvSpPr/>
          <p:nvPr/>
        </p:nvSpPr>
        <p:spPr>
          <a:xfrm>
            <a:off x="0" y="836712"/>
            <a:ext cx="9144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9600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haroni" pitchFamily="2" charset="-79"/>
                <a:cs typeface="PT Bold Heading" pitchFamily="2" charset="-78"/>
              </a:rPr>
              <a:t>التحلل الحيوي </a:t>
            </a:r>
          </a:p>
          <a:p>
            <a:pPr algn="ctr"/>
            <a:r>
              <a:rPr lang="en-US" sz="6600" b="1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  <a:cs typeface="PT Bold Heading" pitchFamily="2" charset="-78"/>
              </a:rPr>
              <a:t>Biodegradation</a:t>
            </a:r>
          </a:p>
          <a:p>
            <a:pPr algn="ctr"/>
            <a:endParaRPr lang="ar-SA" sz="6600" b="1" dirty="0">
              <a:ln w="24500" cmpd="dbl">
                <a:solidFill>
                  <a:schemeClr val="tx1"/>
                </a:solidFill>
                <a:prstDash val="solid"/>
                <a:miter lim="800000"/>
              </a:ln>
              <a:blipFill>
                <a:blip r:embed="rId3"/>
                <a:stretch>
                  <a:fillRect/>
                </a:stretch>
              </a:blipFill>
              <a:effectLst>
                <a:glow rad="101600">
                  <a:schemeClr val="tx1">
                    <a:alpha val="6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  <a:reflection blurRad="6350" stA="60000" endA="900" endPos="58000" dir="5400000" sy="-100000" algn="bl" rotWithShape="0"/>
              </a:effectLst>
              <a:cs typeface="PT Bold Heading" pitchFamily="2" charset="-78"/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-67251" y="4077072"/>
            <a:ext cx="927850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6600" b="1" dirty="0" smtClean="0">
                <a:ln>
                  <a:solidFill>
                    <a:schemeClr val="tx1"/>
                  </a:solidFill>
                </a:ln>
                <a:blipFill>
                  <a:blip r:embed="rId4"/>
                  <a:stretch>
                    <a:fillRect/>
                  </a:stretch>
                </a:blipFill>
                <a:effectLst>
                  <a:glow rad="228600">
                    <a:schemeClr val="tx1">
                      <a:alpha val="40000"/>
                    </a:schemeClr>
                  </a:glow>
                </a:effectLst>
                <a:cs typeface="PT Bold Heading" pitchFamily="2" charset="-78"/>
              </a:rPr>
              <a:t>دور الأنزيمات الميكروبية </a:t>
            </a:r>
          </a:p>
          <a:p>
            <a:pPr algn="ctr"/>
            <a:r>
              <a:rPr lang="ar-SA" sz="6600" b="1" dirty="0" smtClean="0">
                <a:ln>
                  <a:solidFill>
                    <a:schemeClr val="tx1"/>
                  </a:solidFill>
                </a:ln>
                <a:blipFill>
                  <a:blip r:embed="rId4"/>
                  <a:stretch>
                    <a:fillRect/>
                  </a:stretch>
                </a:blipFill>
                <a:effectLst>
                  <a:glow rad="228600">
                    <a:schemeClr val="tx1">
                      <a:alpha val="40000"/>
                    </a:schemeClr>
                  </a:glow>
                </a:effectLst>
                <a:cs typeface="PT Bold Heading" pitchFamily="2" charset="-78"/>
              </a:rPr>
              <a:t>في التحلل الحيوي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S7JE6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مستطيل 4"/>
          <p:cNvSpPr/>
          <p:nvPr/>
        </p:nvSpPr>
        <p:spPr>
          <a:xfrm>
            <a:off x="0" y="1268760"/>
            <a:ext cx="91440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7200" b="1" dirty="0" smtClean="0">
                <a:ln>
                  <a:solidFill>
                    <a:schemeClr val="tx1"/>
                  </a:solidFill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rgbClr val="FF0000">
                      <a:alpha val="60000"/>
                    </a:srgbClr>
                  </a:glow>
                </a:effectLst>
                <a:cs typeface="PT Bold Heading" pitchFamily="2" charset="-78"/>
              </a:rPr>
              <a:t>2- انزيم تحلل </a:t>
            </a:r>
            <a:r>
              <a:rPr lang="ar-SA" sz="7200" b="1" dirty="0" err="1" smtClean="0">
                <a:ln>
                  <a:solidFill>
                    <a:schemeClr val="tx1"/>
                  </a:solidFill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rgbClr val="FF0000">
                      <a:alpha val="60000"/>
                    </a:srgbClr>
                  </a:glow>
                </a:effectLst>
                <a:cs typeface="PT Bold Heading" pitchFamily="2" charset="-78"/>
              </a:rPr>
              <a:t>الجيلاتين</a:t>
            </a:r>
            <a:endParaRPr lang="ar-SA" sz="7200" b="1" dirty="0" smtClean="0">
              <a:ln>
                <a:solidFill>
                  <a:schemeClr val="tx1"/>
                </a:solidFill>
              </a:ln>
              <a:blipFill>
                <a:blip r:embed="rId3"/>
                <a:stretch>
                  <a:fillRect/>
                </a:stretch>
              </a:blipFill>
              <a:effectLst>
                <a:glow rad="101600">
                  <a:srgbClr val="FF0000">
                    <a:alpha val="60000"/>
                  </a:srgbClr>
                </a:glow>
              </a:effectLst>
              <a:cs typeface="PT Bold Heading" pitchFamily="2" charset="-78"/>
            </a:endParaRPr>
          </a:p>
          <a:p>
            <a:pPr algn="ctr"/>
            <a:r>
              <a:rPr lang="en-US" sz="6600" b="1" dirty="0" smtClean="0">
                <a:ln>
                  <a:solidFill>
                    <a:schemeClr val="tx1"/>
                  </a:solidFill>
                </a:ln>
                <a:blipFill>
                  <a:blip r:embed="rId4"/>
                  <a:stretch>
                    <a:fillRect/>
                  </a:stretch>
                </a:blipFill>
                <a:effectLst>
                  <a:glow rad="101600">
                    <a:srgbClr val="FF0000">
                      <a:alpha val="60000"/>
                    </a:srgbClr>
                  </a:glow>
                </a:effectLst>
                <a:cs typeface="PT Bold Heading" pitchFamily="2" charset="-78"/>
              </a:rPr>
              <a:t>Gelatin Hydrolysis</a:t>
            </a:r>
            <a:endParaRPr lang="ar-SA" sz="6600" b="1" dirty="0" smtClean="0">
              <a:ln>
                <a:solidFill>
                  <a:schemeClr val="tx1"/>
                </a:solidFill>
              </a:ln>
              <a:blipFill>
                <a:blip r:embed="rId4"/>
                <a:stretch>
                  <a:fillRect/>
                </a:stretch>
              </a:blipFill>
              <a:effectLst>
                <a:glow rad="101600">
                  <a:srgbClr val="FF0000">
                    <a:alpha val="60000"/>
                  </a:srgbClr>
                </a:glow>
              </a:effectLst>
              <a:cs typeface="PT Bold Heading" pitchFamily="2" charset="-78"/>
            </a:endParaRPr>
          </a:p>
          <a:p>
            <a:pPr algn="ctr"/>
            <a:r>
              <a:rPr lang="en-US" sz="6000" b="1" dirty="0" smtClean="0">
                <a:ln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  <a:effectLst>
                  <a:glow rad="101600">
                    <a:srgbClr val="FF0000">
                      <a:alpha val="60000"/>
                    </a:srgbClr>
                  </a:glow>
                </a:effectLst>
                <a:cs typeface="+mj-cs"/>
              </a:rPr>
              <a:t>(</a:t>
            </a:r>
            <a:r>
              <a:rPr lang="en-US" sz="6000" b="1" dirty="0" err="1" smtClean="0">
                <a:ln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  <a:effectLst>
                  <a:glow rad="101600">
                    <a:srgbClr val="FF0000">
                      <a:alpha val="60000"/>
                    </a:srgbClr>
                  </a:glow>
                </a:effectLst>
                <a:cs typeface="+mj-cs"/>
              </a:rPr>
              <a:t>Gelatinase</a:t>
            </a:r>
            <a:r>
              <a:rPr lang="en-US" sz="6000" b="1" dirty="0" smtClean="0">
                <a:ln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  <a:effectLst>
                  <a:glow rad="101600">
                    <a:srgbClr val="FF0000">
                      <a:alpha val="60000"/>
                    </a:srgbClr>
                  </a:glow>
                </a:effectLst>
                <a:cs typeface="+mj-cs"/>
              </a:rPr>
              <a:t>)</a:t>
            </a:r>
            <a:endParaRPr lang="ar-SA" sz="6000" b="1" dirty="0" smtClean="0">
              <a:ln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  <a:effectLst>
                <a:glow rad="101600">
                  <a:srgbClr val="FF0000">
                    <a:alpha val="60000"/>
                  </a:srgbClr>
                </a:glow>
              </a:effectLst>
              <a:cs typeface="+mj-cs"/>
            </a:endParaRPr>
          </a:p>
          <a:p>
            <a:pPr algn="ctr"/>
            <a:endParaRPr lang="ar-SA" sz="4800" b="1" dirty="0" smtClean="0">
              <a:ln>
                <a:solidFill>
                  <a:schemeClr val="tx1"/>
                </a:solidFill>
              </a:ln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PT Bold Heading" pitchFamily="2" charset="-78"/>
            </a:endParaRPr>
          </a:p>
          <a:p>
            <a:pPr algn="ctr"/>
            <a:r>
              <a:rPr lang="ar-SA" sz="4800" b="1" dirty="0" smtClean="0">
                <a:ln>
                  <a:solidFill>
                    <a:schemeClr val="tx1"/>
                  </a:solidFill>
                </a:ln>
                <a:effectLst>
                  <a:glow rad="228600">
                    <a:srgbClr val="FFC000">
                      <a:alpha val="40000"/>
                    </a:srgbClr>
                  </a:glow>
                </a:effectLst>
                <a:cs typeface="PT Bold Heading" pitchFamily="2" charset="-78"/>
              </a:rPr>
              <a:t>الدرس </a:t>
            </a:r>
            <a:r>
              <a:rPr lang="ar-SA" sz="4800" b="1" smtClean="0">
                <a:ln>
                  <a:solidFill>
                    <a:schemeClr val="tx1"/>
                  </a:solidFill>
                </a:ln>
                <a:effectLst>
                  <a:glow rad="228600">
                    <a:srgbClr val="FFC000">
                      <a:alpha val="40000"/>
                    </a:srgbClr>
                  </a:glow>
                </a:effectLst>
                <a:cs typeface="PT Bold Heading" pitchFamily="2" charset="-78"/>
              </a:rPr>
              <a:t>العملي التاسع</a:t>
            </a:r>
            <a:endParaRPr lang="ar-SA" sz="4800" dirty="0">
              <a:ln>
                <a:solidFill>
                  <a:schemeClr val="tx1"/>
                </a:solidFill>
              </a:ln>
              <a:effectLst>
                <a:glow rad="228600">
                  <a:srgbClr val="FFC000">
                    <a:alpha val="40000"/>
                  </a:srgbClr>
                </a:glow>
              </a:effectLst>
              <a:cs typeface="PT Bold Heading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imagesCAX3AB6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مستطيل 3"/>
          <p:cNvSpPr/>
          <p:nvPr/>
        </p:nvSpPr>
        <p:spPr>
          <a:xfrm>
            <a:off x="0" y="1412776"/>
            <a:ext cx="896448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6600" b="1" dirty="0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cs typeface="PT Bold Broken" pitchFamily="2" charset="-78"/>
              </a:rPr>
              <a:t>الغرض من </a:t>
            </a:r>
            <a:r>
              <a:rPr lang="ar-SA" sz="6600" b="1" dirty="0" err="1" smtClean="0">
                <a:ln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cs typeface="PT Bold Broken" pitchFamily="2" charset="-78"/>
              </a:rPr>
              <a:t>التجربة:</a:t>
            </a:r>
            <a:endParaRPr lang="ar-SA" sz="6600" b="1" dirty="0" smtClean="0">
              <a:ln>
                <a:solidFill>
                  <a:schemeClr val="tx1"/>
                </a:solidFill>
              </a:ln>
              <a:solidFill>
                <a:schemeClr val="accent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cs typeface="PT Bold Broken" pitchFamily="2" charset="-78"/>
            </a:endParaRPr>
          </a:p>
          <a:p>
            <a:r>
              <a:rPr lang="ar-SA" sz="4800" b="1" dirty="0" err="1" smtClean="0">
                <a:ln>
                  <a:solidFill>
                    <a:schemeClr val="bg1"/>
                  </a:solidFill>
                </a:ln>
                <a:effectLst>
                  <a:glow rad="228600">
                    <a:srgbClr val="FF0000">
                      <a:alpha val="40000"/>
                    </a:srgbClr>
                  </a:glow>
                </a:effectLst>
                <a:latin typeface="Sakkal Majalla" pitchFamily="2" charset="-78"/>
                <a:cs typeface="PT Bold Heading" pitchFamily="2" charset="-78"/>
              </a:rPr>
              <a:t>إختبار</a:t>
            </a:r>
            <a:r>
              <a:rPr lang="ar-SA" sz="4800" b="1" dirty="0" smtClean="0">
                <a:ln>
                  <a:solidFill>
                    <a:schemeClr val="bg1"/>
                  </a:solidFill>
                </a:ln>
                <a:effectLst>
                  <a:glow rad="228600">
                    <a:srgbClr val="FF0000">
                      <a:alpha val="40000"/>
                    </a:srgbClr>
                  </a:glow>
                </a:effectLst>
                <a:latin typeface="Sakkal Majalla" pitchFamily="2" charset="-78"/>
                <a:cs typeface="PT Bold Heading" pitchFamily="2" charset="-78"/>
              </a:rPr>
              <a:t> مقدرة الكائن على افراز أنزيم تحلل </a:t>
            </a:r>
            <a:r>
              <a:rPr lang="ar-SA" sz="4800" b="1" dirty="0" err="1" smtClean="0">
                <a:ln>
                  <a:solidFill>
                    <a:schemeClr val="bg1"/>
                  </a:solidFill>
                </a:ln>
                <a:effectLst>
                  <a:glow rad="228600">
                    <a:srgbClr val="FF0000">
                      <a:alpha val="40000"/>
                    </a:srgbClr>
                  </a:glow>
                </a:effectLst>
                <a:latin typeface="Sakkal Majalla" pitchFamily="2" charset="-78"/>
                <a:cs typeface="PT Bold Heading" pitchFamily="2" charset="-78"/>
              </a:rPr>
              <a:t>البروتين </a:t>
            </a:r>
            <a:r>
              <a:rPr lang="ar-SA" sz="4800" b="1" dirty="0" smtClean="0">
                <a:ln>
                  <a:solidFill>
                    <a:schemeClr val="bg1"/>
                  </a:solidFill>
                </a:ln>
                <a:effectLst>
                  <a:glow rad="228600">
                    <a:srgbClr val="FF0000">
                      <a:alpha val="40000"/>
                    </a:srgbClr>
                  </a:glow>
                </a:effectLst>
                <a:latin typeface="Sakkal Majalla" pitchFamily="2" charset="-78"/>
                <a:cs typeface="PT Bold Heading" pitchFamily="2" charset="-78"/>
              </a:rPr>
              <a:t>(</a:t>
            </a:r>
            <a:r>
              <a:rPr lang="ar-SA" sz="4800" b="1" dirty="0" err="1" smtClean="0">
                <a:ln>
                  <a:solidFill>
                    <a:schemeClr val="bg1"/>
                  </a:solidFill>
                </a:ln>
                <a:effectLst>
                  <a:glow rad="228600">
                    <a:srgbClr val="FF0000">
                      <a:alpha val="40000"/>
                    </a:srgbClr>
                  </a:glow>
                </a:effectLst>
                <a:latin typeface="Sakkal Majalla" pitchFamily="2" charset="-78"/>
                <a:cs typeface="PT Bold Heading" pitchFamily="2" charset="-78"/>
              </a:rPr>
              <a:t>الجيلاتين).</a:t>
            </a:r>
            <a:endParaRPr lang="ar-SA" sz="4800" b="1" dirty="0" smtClean="0">
              <a:ln>
                <a:solidFill>
                  <a:schemeClr val="bg1"/>
                </a:solidFill>
              </a:ln>
              <a:effectLst>
                <a:glow rad="228600">
                  <a:srgbClr val="FF0000">
                    <a:alpha val="40000"/>
                  </a:srgbClr>
                </a:glow>
              </a:effectLst>
              <a:latin typeface="Sakkal Majalla" pitchFamily="2" charset="-78"/>
              <a:cs typeface="PT Bold Heading" pitchFamily="2" charset="-78"/>
            </a:endParaRPr>
          </a:p>
          <a:p>
            <a:endParaRPr lang="ar-SA" sz="6600" b="1" dirty="0" smtClean="0"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  <a:solidFill>
                <a:schemeClr val="accent4">
                  <a:lumMod val="75000"/>
                </a:schemeClr>
              </a:solidFill>
              <a:effectLst>
                <a:glow rad="139700">
                  <a:schemeClr val="accent4">
                    <a:lumMod val="40000"/>
                    <a:lumOff val="60000"/>
                    <a:alpha val="40000"/>
                  </a:schemeClr>
                </a:glow>
              </a:effectLst>
              <a:cs typeface="Old Antic Outline Shaded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imagesCAX3AB6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Text Placeholder 4"/>
          <p:cNvSpPr txBox="1">
            <a:spLocks/>
          </p:cNvSpPr>
          <p:nvPr/>
        </p:nvSpPr>
        <p:spPr>
          <a:xfrm>
            <a:off x="285720" y="1052736"/>
            <a:ext cx="8858279" cy="5544617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/>
          <a:p>
            <a:pPr marL="342900" lvl="0" indent="-34290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الجيلاتين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عبارة عن بروتين حيواني يمكن لبعض الكائنات الدقيقة أن تحلله لامتلاكها أنزيم خارجي هو أنزيم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الجيلاتينيز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gelatinase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أو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البروتييز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Protease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وعادة يتوقف إفراز هذا الانزيم في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البكتيرات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المفرزة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له إذا ما نمت في بيئات محتوية على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الكربوهيدرات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طبقاً للظاهرة المعروفه بفعل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الكربوهيدرات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الموفرة للبروتينات 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cs typeface="+mj-cs"/>
              </a:rPr>
              <a:t>protein  sparing action of carbohydrate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لذلك عند إجراء </a:t>
            </a:r>
            <a:r>
              <a:rPr lang="ar-SA" sz="2800" b="1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PT Bold Heading" pitchFamily="2" charset="-78"/>
              </a:rPr>
              <a:t>ا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ختبار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تحلل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الجيلاتين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يشترط خلو البيئة من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الكربوهيدرات.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ويتميز المحلول المائي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للجيلاتين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بأنه يكون سائل في درجة حرارة الغرفة ويتصلب عند وضعه في حمام ثلجي وإذا استطاع الميكروب تحليل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الجيلاتين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فإن البيئة لا تتصلب عند وضعها في حمام ثلجي 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( يتحلل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الجيلاتين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 ليعطي أحماض </a:t>
            </a:r>
            <a:r>
              <a:rPr kumimoji="0" lang="ar-SA" sz="2800" b="1" i="0" u="none" strike="noStrike" kern="1200" cap="none" spc="0" normalizeH="0" baseline="0" noProof="0" dirty="0" err="1" smtClean="0">
                <a:ln>
                  <a:solidFill>
                    <a:srgbClr val="ED9FFF"/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أمينية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)</a:t>
            </a:r>
            <a:r>
              <a:rPr kumimoji="0" lang="ar-SA" sz="2800" b="1" i="0" u="none" strike="noStrike" kern="1200" cap="none" spc="0" normalizeH="0" baseline="0" noProof="0" dirty="0" smtClean="0">
                <a:ln>
                  <a:solidFill>
                    <a:srgbClr val="ED9FFF"/>
                  </a:solidFill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uLnTx/>
                <a:uFillTx/>
                <a:cs typeface="PT Bold Heading" pitchFamily="2" charset="-78"/>
              </a:rPr>
              <a:t>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ar-SA" sz="2800" b="1" i="0" u="none" strike="noStrike" kern="1200" cap="none" spc="0" normalizeH="0" baseline="0" noProof="0" dirty="0" smtClean="0">
              <a:ln>
                <a:solidFill>
                  <a:srgbClr val="ED9FFF"/>
                </a:solidFill>
              </a:ln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uLnTx/>
              <a:uFillTx/>
              <a:cs typeface="PT Bold Heading" pitchFamily="2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843808" y="-171400"/>
            <a:ext cx="36004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7200" dirty="0" err="1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cs typeface="W1 0016." pitchFamily="2" charset="-78"/>
              </a:rPr>
              <a:t>الجيلاتين</a:t>
            </a:r>
            <a:endParaRPr lang="ar-SA" sz="7200" dirty="0">
              <a:ln>
                <a:solidFill>
                  <a:schemeClr val="tx1"/>
                </a:solidFill>
              </a:ln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cs typeface="W1 0016.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NT47D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67544" y="508109"/>
            <a:ext cx="846214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4800" b="1" i="0" u="none" strike="noStrike" cap="none" normalizeH="0" baseline="0" dirty="0" smtClean="0">
                <a:ln>
                  <a:solidFill>
                    <a:srgbClr val="FF0000"/>
                  </a:solidFill>
                </a:ln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متطلبات العمل </a:t>
            </a:r>
            <a:r>
              <a:rPr kumimoji="0" lang="ar-SA" sz="4800" b="1" i="0" u="none" strike="noStrike" cap="none" normalizeH="0" baseline="0" dirty="0" err="1" smtClean="0">
                <a:ln>
                  <a:solidFill>
                    <a:srgbClr val="FF0000"/>
                  </a:solidFill>
                </a:ln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:</a:t>
            </a:r>
            <a:r>
              <a:rPr kumimoji="0" lang="ar-SA" sz="4800" b="1" i="0" u="none" strike="noStrike" cap="none" normalizeH="0" baseline="0" dirty="0" smtClean="0">
                <a:ln>
                  <a:solidFill>
                    <a:srgbClr val="FF0000"/>
                  </a:solidFill>
                </a:ln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solidFill>
                  <a:sysClr val="windowText" lastClr="000000"/>
                </a:solidFill>
              </a:ln>
              <a:solidFill>
                <a:srgbClr val="7030A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tabLst/>
            </a:pP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Symbol"/>
              </a:rPr>
              <a:t>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انبوبتي اختبار تحتوي على بيئة </a:t>
            </a:r>
            <a:r>
              <a:rPr kumimoji="0" lang="ar-SA" sz="3600" b="0" i="0" u="none" strike="noStrike" cap="none" normalizeH="0" baseline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الجيلاتين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المغذي.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lang="ar-SA" sz="3600" dirty="0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Symbol"/>
              </a:rPr>
              <a:t> 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مزرعة حديثة </a:t>
            </a:r>
            <a:r>
              <a:rPr kumimoji="0" lang="ar-SA" sz="3600" b="0" i="0" u="none" strike="noStrike" cap="none" normalizeH="0" baseline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من 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(البكتيريا</a:t>
            </a:r>
            <a:r>
              <a:rPr kumimoji="0" lang="ar-SA" sz="3600" b="0" i="0" u="none" strike="noStrike" cap="none" normalizeH="0" baseline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).</a:t>
            </a:r>
            <a:endParaRPr kumimoji="0" lang="ar-SA" sz="3600" b="0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Arial" pitchFamily="34" charset="0"/>
              <a:ea typeface="Times New Roman" pitchFamily="18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lang="ar-SA" sz="3600" dirty="0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Symbol"/>
              </a:rPr>
              <a:t> 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وعاء </a:t>
            </a:r>
            <a:r>
              <a:rPr kumimoji="0" lang="ar-SA" sz="3600" b="0" i="0" u="none" strike="noStrike" cap="none" normalizeH="0" baseline="0" dirty="0" err="1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به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كمية من الثلج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lang="ar-SA" sz="3600" dirty="0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Symbol"/>
              </a:rPr>
              <a:t> 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إبر تلقيح.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lang="ar-SA" sz="3600" dirty="0" err="1" smtClean="0">
                <a:solidFill>
                  <a:srgbClr val="FF00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Symbol"/>
              </a:rPr>
              <a:t></a:t>
            </a:r>
            <a:r>
              <a:rPr kumimoji="0" lang="ar-SA" sz="3600" b="0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(يتم العمل تحت ظروف التعقيم).</a:t>
            </a:r>
            <a:endParaRPr kumimoji="0" lang="ar-SA" sz="3600" b="0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NT47D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345428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158875" algn="l"/>
              </a:tabLst>
            </a:pPr>
            <a:r>
              <a:rPr kumimoji="0" lang="ar-SA" sz="2800" b="0" i="0" u="none" strike="noStrike" cap="none" normalizeH="0" baseline="0" dirty="0" smtClean="0">
                <a:ln>
                  <a:solidFill>
                    <a:schemeClr val="bg1"/>
                  </a:solidFill>
                </a:ln>
                <a:solidFill>
                  <a:srgbClr val="ED9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تحت ظروف التعقيم:</a:t>
            </a:r>
            <a:endParaRPr kumimoji="0" lang="en-US" sz="2800" b="0" i="0" u="none" strike="noStrike" cap="none" normalizeH="0" baseline="0" dirty="0" smtClean="0">
              <a:ln>
                <a:solidFill>
                  <a:schemeClr val="bg1"/>
                </a:solidFill>
              </a:ln>
              <a:solidFill>
                <a:srgbClr val="ED9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158875" algn="l"/>
              </a:tabLst>
            </a:pPr>
            <a:r>
              <a:rPr kumimoji="0" lang="ar-SA" sz="2800" b="0" i="0" u="none" strike="noStrike" cap="none" normalizeH="0" baseline="0" dirty="0" smtClean="0">
                <a:ln>
                  <a:solidFill>
                    <a:schemeClr val="bg1"/>
                  </a:solidFill>
                </a:ln>
                <a:solidFill>
                  <a:srgbClr val="ED9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Symbol"/>
              </a:rPr>
              <a:t>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كل مجموعة لديها 2 انبوبة تحتوي على كمية مناسبة من بيئة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الجيلاتين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المغذي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nutrient gelatin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158875" algn="l"/>
              </a:tabLst>
            </a:pPr>
            <a:r>
              <a:rPr lang="ar-SA" sz="2800" dirty="0" smtClean="0">
                <a:ln>
                  <a:solidFill>
                    <a:schemeClr val="bg1"/>
                  </a:solidFill>
                </a:ln>
                <a:solidFill>
                  <a:srgbClr val="ED9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Symbol"/>
              </a:rPr>
              <a:t>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تلقح الانبوبة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بمزرعة (بكتيرية 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– فطرية)حديثة العمر بطريقة الوخز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158875" algn="l"/>
              </a:tabLst>
            </a:pP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(الانبوبة الثانية كنترول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).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158875" algn="l"/>
              </a:tabLst>
            </a:pPr>
            <a:r>
              <a:rPr lang="ar-SA" sz="2800" dirty="0" smtClean="0">
                <a:ln>
                  <a:solidFill>
                    <a:schemeClr val="bg1"/>
                  </a:solidFill>
                </a:ln>
                <a:solidFill>
                  <a:srgbClr val="ED9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Symbol"/>
              </a:rPr>
              <a:t>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تحضن الانبوبة عند درجة حرارة لا تزيد عن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25م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W1 THAGHR 03 035"/>
              </a:rPr>
              <a:t>°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لمدة من 48-72 ساعة.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158875" algn="l"/>
              </a:tabLst>
            </a:pPr>
            <a:r>
              <a:rPr lang="ar-SA" sz="2800" dirty="0" smtClean="0">
                <a:ln>
                  <a:solidFill>
                    <a:schemeClr val="bg1"/>
                  </a:solidFill>
                </a:ln>
                <a:solidFill>
                  <a:srgbClr val="ED9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Symbol"/>
              </a:rPr>
              <a:t>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يكشف عن قدرة الميكروب على تحلل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الجيلاتين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بوضع الانابيب في وعاء يحتوي على ثلج ويترك لمدة 15 دقيقة, ثم تمسك الانبوبة ويتم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امالتها 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, اذا وجدت ان البيئة مازالت متماسكة يعني ان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الجيلاتين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لم يتحلل بواسطة الميكروب أما اذا لاحظت اسالة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الجيلاتين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فهذا يدل على ان الميكروب افرز انزيم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+mj-cs"/>
              </a:rPr>
              <a:t>Gelatinase</a:t>
            </a:r>
            <a:r>
              <a:rPr kumimoji="0" lang="ar-S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الذي يحلل </a:t>
            </a:r>
            <a:r>
              <a:rPr kumimoji="0" lang="ar-S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الجيلاتين.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158875" algn="l"/>
              </a:tabLst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PT Bold Heading" pitchFamily="2" charset="-78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75" algn="l"/>
              </a:tabLst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903500" y="332656"/>
            <a:ext cx="35541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ar-SA" sz="5400" b="1" spc="50" dirty="0" smtClean="0">
                <a:ln w="11430">
                  <a:solidFill>
                    <a:schemeClr val="tx1"/>
                  </a:solidFill>
                </a:ln>
                <a:solidFill>
                  <a:schemeClr val="accent2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Simple Bold Ruled" pitchFamily="2" charset="-78"/>
              </a:rPr>
              <a:t>طريقة العمل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build="allAtOnce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عنصر نائب للمحتوى 4" descr="imagesCA76X6J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4" name="Picture 1" descr="http://www.mc.maricopa.edu/~johnson/labtools/Dbiochem/s_gelatin.gif">
            <a:hlinkClick r:id="rId3"/>
          </p:cNvPr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1403648" y="1700808"/>
            <a:ext cx="6120680" cy="43204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مستطيل 5"/>
          <p:cNvSpPr/>
          <p:nvPr/>
        </p:nvSpPr>
        <p:spPr>
          <a:xfrm>
            <a:off x="1907704" y="476672"/>
            <a:ext cx="5328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800" b="1" dirty="0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  <a:cs typeface="PT Bold Broken" pitchFamily="2" charset="-78"/>
              </a:rPr>
              <a:t>أنزيم تحلل </a:t>
            </a:r>
            <a:r>
              <a:rPr lang="ar-SA" sz="4800" b="1" dirty="0" err="1" smtClean="0">
                <a:effectLst>
                  <a:glow rad="101600">
                    <a:schemeClr val="bg1">
                      <a:alpha val="60000"/>
                    </a:schemeClr>
                  </a:glow>
                </a:effectLst>
                <a:cs typeface="PT Bold Broken" pitchFamily="2" charset="-78"/>
              </a:rPr>
              <a:t>الجيلاتين</a:t>
            </a:r>
            <a:endParaRPr lang="ar-SA" sz="4800" b="1" dirty="0">
              <a:effectLst>
                <a:glow rad="101600">
                  <a:schemeClr val="bg1">
                    <a:alpha val="60000"/>
                  </a:schemeClr>
                </a:glow>
              </a:effectLst>
              <a:cs typeface="PT Bold Broken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TYZ94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مستطيل 4"/>
          <p:cNvSpPr/>
          <p:nvPr/>
        </p:nvSpPr>
        <p:spPr>
          <a:xfrm>
            <a:off x="2195736" y="188640"/>
            <a:ext cx="460851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9600" b="1" cap="none" spc="50" dirty="0" smtClean="0">
                <a:ln w="11430">
                  <a:solidFill>
                    <a:schemeClr val="bg1"/>
                  </a:solidFill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أجيبي</a:t>
            </a:r>
            <a:endParaRPr lang="ar-SA" sz="9600" b="1" cap="none" spc="50" dirty="0">
              <a:ln w="11430">
                <a:solidFill>
                  <a:schemeClr val="bg1"/>
                </a:solidFill>
              </a:ln>
              <a:blipFill>
                <a:blip r:embed="rId3"/>
                <a:stretch>
                  <a:fillRect/>
                </a:stretch>
              </a:blipFill>
              <a:effectLst>
                <a:glow rad="101600">
                  <a:schemeClr val="tx1">
                    <a:alpha val="6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4904"/>
            <a:ext cx="914400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Clr>
                <a:srgbClr val="FFFF00"/>
              </a:buClr>
            </a:pPr>
            <a:r>
              <a:rPr lang="ar-SA" sz="3200" b="1" spc="50" dirty="0" smtClean="0">
                <a:ln w="11430">
                  <a:solidFill>
                    <a:schemeClr val="tx1"/>
                  </a:solidFill>
                </a:ln>
                <a:solidFill>
                  <a:srgbClr val="ED9FFF"/>
                </a:solidFill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  <a:sym typeface="AGA Arabesque"/>
              </a:rPr>
              <a:t></a:t>
            </a:r>
            <a:r>
              <a:rPr lang="ar-SA" sz="4800" b="1" spc="50" dirty="0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تكلمي عن كيفية تحقيق كفاءة انزيم </a:t>
            </a:r>
            <a:r>
              <a:rPr lang="ar-SA" sz="4800" b="1" spc="50" dirty="0" err="1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الجيلاتينيز</a:t>
            </a:r>
            <a:r>
              <a:rPr lang="ar-SA" sz="4800" b="1" spc="50" dirty="0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 </a:t>
            </a:r>
            <a:r>
              <a:rPr lang="ar-SA" sz="4800" b="1" spc="50" dirty="0" err="1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(</a:t>
            </a:r>
            <a:r>
              <a:rPr lang="en-US" sz="4800" b="1" spc="50" dirty="0" err="1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Gelatinase</a:t>
            </a:r>
            <a:r>
              <a:rPr lang="ar-SA" sz="4800" b="1" spc="50" dirty="0" err="1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)؟</a:t>
            </a:r>
            <a:endParaRPr lang="ar-SA" sz="4800" b="1" spc="50" dirty="0" smtClean="0">
              <a:ln w="11430">
                <a:solidFill>
                  <a:srgbClr val="FF0000"/>
                </a:solidFill>
              </a:ln>
              <a:effectLst>
                <a:glow rad="228600">
                  <a:schemeClr val="accent1">
                    <a:lumMod val="50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PT Bold Heading" pitchFamily="2" charset="-78"/>
            </a:endParaRPr>
          </a:p>
          <a:p>
            <a:pPr>
              <a:buClr>
                <a:srgbClr val="FFFF00"/>
              </a:buClr>
            </a:pPr>
            <a:r>
              <a:rPr lang="ar-SA" sz="3200" b="1" spc="50" dirty="0" smtClean="0">
                <a:ln w="11430">
                  <a:solidFill>
                    <a:schemeClr val="tx1"/>
                  </a:solidFill>
                </a:ln>
                <a:solidFill>
                  <a:srgbClr val="ED9FFF"/>
                </a:solidFill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  <a:sym typeface="AGA Arabesque"/>
              </a:rPr>
              <a:t></a:t>
            </a:r>
            <a:r>
              <a:rPr lang="ar-SA" sz="4800" b="1" cap="none" spc="50" dirty="0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عللي:يتم حفظ النمو الميكروبي في </a:t>
            </a:r>
            <a:r>
              <a:rPr lang="ar-SA" sz="4800" b="1" cap="none" spc="50" dirty="0" err="1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حضان</a:t>
            </a:r>
            <a:r>
              <a:rPr lang="ar-SA" sz="4800" b="1" cap="none" spc="50" dirty="0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 درجة حرارته لا تزيد عن </a:t>
            </a:r>
            <a:r>
              <a:rPr lang="ar-SA" sz="4800" b="1" cap="none" spc="50" dirty="0" err="1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PT Bold Heading" pitchFamily="2" charset="-78"/>
              </a:rPr>
              <a:t>25م</a:t>
            </a:r>
            <a:r>
              <a:rPr lang="ar-SA" sz="3600" b="1" spc="50" dirty="0" err="1" smtClean="0">
                <a:ln w="11430">
                  <a:solidFill>
                    <a:srgbClr val="FF0000"/>
                  </a:solidFill>
                </a:ln>
                <a:effectLst>
                  <a:glow rad="228600">
                    <a:schemeClr val="accent1">
                      <a:lumMod val="50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THAGHR 03 035"/>
              </a:rPr>
              <a:t>o؟</a:t>
            </a:r>
            <a:endParaRPr lang="ar-SA" sz="4800" b="1" cap="none" spc="50" dirty="0">
              <a:ln w="11430">
                <a:solidFill>
                  <a:srgbClr val="FF0000"/>
                </a:solidFill>
              </a:ln>
              <a:effectLst>
                <a:glow rad="228600">
                  <a:schemeClr val="accent1">
                    <a:lumMod val="50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PT Bold Heading" pitchFamily="2" charset="-78"/>
            </a:endParaRPr>
          </a:p>
        </p:txBody>
      </p:sp>
      <p:pic>
        <p:nvPicPr>
          <p:cNvPr id="7" name="صورة 6" descr="10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9592" y="548680"/>
            <a:ext cx="1800200" cy="194421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imagesCATYZ94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مستطيل 4"/>
          <p:cNvSpPr/>
          <p:nvPr/>
        </p:nvSpPr>
        <p:spPr>
          <a:xfrm>
            <a:off x="251520" y="260648"/>
            <a:ext cx="626469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72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cs typeface="PT Bold Heading" pitchFamily="2" charset="-78"/>
              </a:rPr>
              <a:t>أ.منيرة </a:t>
            </a:r>
            <a:r>
              <a:rPr lang="ar-SA" sz="72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blipFill>
                  <a:blip r:embed="rId3"/>
                  <a:stretch>
                    <a:fillRect/>
                  </a:stretch>
                </a:blipFill>
                <a:effectLst>
                  <a:glow rad="101600">
                    <a:schemeClr val="tx1">
                      <a:alpha val="6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cs typeface="PT Bold Heading" pitchFamily="2" charset="-78"/>
              </a:rPr>
              <a:t>الدوسري</a:t>
            </a:r>
            <a:endParaRPr lang="ar-SA" sz="72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blipFill>
                <a:blip r:embed="rId3"/>
                <a:stretch>
                  <a:fillRect/>
                </a:stretch>
              </a:blipFill>
              <a:effectLst>
                <a:glow rad="101600">
                  <a:schemeClr val="tx1">
                    <a:alpha val="6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</a:effectLst>
              <a:cs typeface="PT Bold Heading" pitchFamily="2" charset="-78"/>
            </a:endParaRPr>
          </a:p>
        </p:txBody>
      </p:sp>
      <p:pic>
        <p:nvPicPr>
          <p:cNvPr id="6" name="صورة 5" descr="thankyou-30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484784"/>
            <a:ext cx="4680520" cy="537321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315</Words>
  <Application>Microsoft Office PowerPoint</Application>
  <PresentationFormat>عرض على الشاشة (3:4)‏</PresentationFormat>
  <Paragraphs>33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تأثير غاز الإيثيلين على نمو بادرات الفول النامية في الظلام</dc:title>
  <dc:creator>skills2</dc:creator>
  <cp:lastModifiedBy>win7</cp:lastModifiedBy>
  <cp:revision>46</cp:revision>
  <dcterms:modified xsi:type="dcterms:W3CDTF">2014-04-09T19:50:51Z</dcterms:modified>
</cp:coreProperties>
</file>