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96" r:id="rId1"/>
  </p:sldMasterIdLst>
  <p:notesMasterIdLst>
    <p:notesMasterId r:id="rId12"/>
  </p:notesMasterIdLst>
  <p:sldIdLst>
    <p:sldId id="280" r:id="rId2"/>
    <p:sldId id="281" r:id="rId3"/>
    <p:sldId id="282" r:id="rId4"/>
    <p:sldId id="284" r:id="rId5"/>
    <p:sldId id="285" r:id="rId6"/>
    <p:sldId id="286" r:id="rId7"/>
    <p:sldId id="287" r:id="rId8"/>
    <p:sldId id="289" r:id="rId9"/>
    <p:sldId id="290" r:id="rId10"/>
    <p:sldId id="292" r:id="rId1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9FFF"/>
    <a:srgbClr val="6ADFF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2" d="100"/>
          <a:sy n="62" d="100"/>
        </p:scale>
        <p:origin x="-151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8DEF5365-99DC-427E-89E5-F989A9B19117}" type="datetimeFigureOut">
              <a:rPr lang="ar-SA" smtClean="0"/>
              <a:pPr/>
              <a:t>09/06/35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A1014043-D8E9-4C65-9CEA-356E09854518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09/06/35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09/06/35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09/06/35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09/06/35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09/06/35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09/06/35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09/06/35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09/06/35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09/06/35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09/06/35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09/06/35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09/06/35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>
    <p:wipe dir="d"/>
  </p:transition>
  <p:timing>
    <p:tnLst>
      <p:par>
        <p:cTn id="1" dur="indefinite" restart="never" nodeType="tmRoot"/>
      </p:par>
    </p:tnLst>
  </p:timing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عنصر نائب للمحتوى 3" descr="imagesCAY6PIL7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7" name="عنوان 1"/>
          <p:cNvSpPr txBox="1">
            <a:spLocks/>
          </p:cNvSpPr>
          <p:nvPr/>
        </p:nvSpPr>
        <p:spPr>
          <a:xfrm>
            <a:off x="0" y="1556792"/>
            <a:ext cx="9144000" cy="2043658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9600" b="1" i="0" u="none" strike="noStrike" kern="1200" cap="none" spc="0" normalizeH="0" baseline="0" noProof="0" dirty="0" smtClean="0">
                <a:ln w="10160">
                  <a:solidFill>
                    <a:srgbClr val="C00000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Algerian" pitchFamily="82" charset="0"/>
                <a:ea typeface="+mj-ea"/>
                <a:cs typeface="W1 0024." pitchFamily="2" charset="-78"/>
              </a:rPr>
              <a:t>التحلل الحيوي</a:t>
            </a:r>
          </a:p>
          <a:p>
            <a:pPr algn="ctr">
              <a:spcBef>
                <a:spcPct val="0"/>
              </a:spcBef>
              <a:defRPr/>
            </a:pPr>
            <a:r>
              <a:rPr lang="en-US" sz="6000" b="1" dirty="0" smtClean="0">
                <a:ln w="24500" cmpd="dbl">
                  <a:solidFill>
                    <a:schemeClr val="accent6">
                      <a:lumMod val="50000"/>
                    </a:schemeClr>
                  </a:solidFill>
                  <a:prstDash val="solid"/>
                  <a:miter lim="800000"/>
                </a:ln>
                <a:solidFill>
                  <a:srgbClr val="ED9FFF"/>
                </a:solidFill>
                <a:effectLst>
                  <a:glow rad="101600">
                    <a:schemeClr val="bg2">
                      <a:lumMod val="50000"/>
                      <a:alpha val="6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  <a:reflection blurRad="6350" stA="60000" endA="900" endPos="58000" dir="5400000" sy="-100000" algn="bl" rotWithShape="0"/>
                </a:effectLst>
                <a:latin typeface="Agency FB" pitchFamily="34" charset="0"/>
                <a:cs typeface="PT Bold Heading" pitchFamily="2" charset="-78"/>
              </a:rPr>
              <a:t>Biodegradation</a:t>
            </a:r>
            <a:endParaRPr lang="ar-SA" sz="6000" b="1" dirty="0" smtClean="0">
              <a:ln w="24500" cmpd="dbl">
                <a:solidFill>
                  <a:schemeClr val="accent6">
                    <a:lumMod val="50000"/>
                  </a:schemeClr>
                </a:solidFill>
                <a:prstDash val="solid"/>
                <a:miter lim="800000"/>
              </a:ln>
              <a:solidFill>
                <a:srgbClr val="ED9FFF"/>
              </a:solidFill>
              <a:effectLst>
                <a:glow rad="101600">
                  <a:schemeClr val="bg2">
                    <a:lumMod val="50000"/>
                    <a:alpha val="60000"/>
                  </a:schemeClr>
                </a:glow>
                <a:outerShdw blurRad="50800" dist="38100" dir="18900000" algn="bl" rotWithShape="0">
                  <a:prstClr val="black">
                    <a:alpha val="40000"/>
                  </a:prstClr>
                </a:outerShdw>
                <a:reflection blurRad="6350" stA="60000" endA="900" endPos="58000" dir="5400000" sy="-100000" algn="bl" rotWithShape="0"/>
              </a:effectLst>
              <a:latin typeface="Agency FB" pitchFamily="34" charset="0"/>
              <a:cs typeface="PT Bold Heading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8000" b="0" i="0" u="none" strike="noStrike" kern="1200" cap="none" spc="0" normalizeH="0" baseline="0" noProof="0" dirty="0" smtClean="0">
                <a:ln w="10160">
                  <a:solidFill>
                    <a:srgbClr val="C00000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Algerian" pitchFamily="82" charset="0"/>
                <a:ea typeface="+mj-ea"/>
                <a:cs typeface="W1 0024." pitchFamily="2" charset="-78"/>
              </a:rPr>
              <a:t/>
            </a:r>
            <a:br>
              <a:rPr kumimoji="0" lang="ar-SA" sz="8000" b="0" i="0" u="none" strike="noStrike" kern="1200" cap="none" spc="0" normalizeH="0" baseline="0" noProof="0" dirty="0" smtClean="0">
                <a:ln w="10160">
                  <a:solidFill>
                    <a:srgbClr val="C00000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Algerian" pitchFamily="82" charset="0"/>
                <a:ea typeface="+mj-ea"/>
                <a:cs typeface="W1 0024." pitchFamily="2" charset="-78"/>
              </a:rPr>
            </a:br>
            <a:endParaRPr kumimoji="0" lang="ar-SA" sz="5400" b="0" i="0" u="none" strike="noStrike" kern="1200" cap="none" spc="0" normalizeH="0" baseline="0" noProof="0" dirty="0">
              <a:ln w="10160">
                <a:solidFill>
                  <a:srgbClr val="C00000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  <a:outerShdw blurRad="38100" dist="32000" dir="5400000" algn="tl">
                  <a:srgbClr val="000000">
                    <a:alpha val="30000"/>
                  </a:srgbClr>
                </a:outerShdw>
              </a:effectLst>
              <a:uLnTx/>
              <a:uFillTx/>
              <a:latin typeface="Algerian" pitchFamily="82" charset="0"/>
              <a:ea typeface="+mj-ea"/>
              <a:cs typeface="W1 0024." pitchFamily="2" charset="-78"/>
            </a:endParaRPr>
          </a:p>
        </p:txBody>
      </p:sp>
      <p:sp>
        <p:nvSpPr>
          <p:cNvPr id="8" name="عنوان فرعي 2"/>
          <p:cNvSpPr txBox="1">
            <a:spLocks/>
          </p:cNvSpPr>
          <p:nvPr/>
        </p:nvSpPr>
        <p:spPr>
          <a:xfrm>
            <a:off x="1357290" y="2420888"/>
            <a:ext cx="6400800" cy="3816424"/>
          </a:xfrm>
          <a:prstGeom prst="rect">
            <a:avLst/>
          </a:prstGeom>
        </p:spPr>
        <p:txBody>
          <a:bodyPr vert="horz" lIns="91440" tIns="45720" rIns="91440" bIns="45720" rtlCol="1">
            <a:no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ar-SA" sz="6600" b="1" i="0" u="none" strike="noStrike" kern="1200" cap="all" spc="0" normalizeH="0" baseline="0" noProof="0" dirty="0" smtClean="0">
              <a:ln>
                <a:solidFill>
                  <a:schemeClr val="accent3">
                    <a:lumMod val="75000"/>
                  </a:schemeClr>
                </a:solidFill>
              </a:ln>
              <a:solidFill>
                <a:schemeClr val="accent3">
                  <a:lumMod val="20000"/>
                  <a:lumOff val="80000"/>
                </a:schemeClr>
              </a:soli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uLnTx/>
              <a:uFillTx/>
              <a:latin typeface="Arial" pitchFamily="34" charset="0"/>
              <a:cs typeface="W1 0024." pitchFamily="2" charset="-78"/>
            </a:endParaRPr>
          </a:p>
          <a:p>
            <a:pPr marL="342900" lvl="0" indent="-342900" algn="ctr">
              <a:spcBef>
                <a:spcPct val="20000"/>
              </a:spcBef>
              <a:defRPr/>
            </a:pPr>
            <a:r>
              <a:rPr kumimoji="0" lang="ar-SA" sz="6600" b="1" i="0" u="none" strike="noStrike" kern="1200" cap="all" spc="0" normalizeH="0" baseline="0" noProof="0" dirty="0" smtClean="0">
                <a:ln>
                  <a:solidFill>
                    <a:schemeClr val="accent3">
                      <a:lumMod val="75000"/>
                    </a:schemeClr>
                  </a:solidFill>
                </a:ln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uLnTx/>
                <a:uFillTx/>
                <a:latin typeface="Arial" pitchFamily="34" charset="0"/>
                <a:cs typeface="W1 0024." pitchFamily="2" charset="-78"/>
              </a:rPr>
              <a:t>دور الانزيمات الميكروبية في التحلل الحيوي</a:t>
            </a: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ar-SA" sz="6600" b="1" i="0" u="none" strike="noStrike" kern="1200" cap="all" spc="0" normalizeH="0" baseline="0" noProof="0" dirty="0" smtClean="0">
              <a:ln>
                <a:solidFill>
                  <a:schemeClr val="accent3">
                    <a:lumMod val="75000"/>
                  </a:schemeClr>
                </a:solidFill>
              </a:ln>
              <a:solidFill>
                <a:schemeClr val="accent3">
                  <a:lumMod val="20000"/>
                  <a:lumOff val="80000"/>
                </a:schemeClr>
              </a:soli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uLnTx/>
              <a:uFillTx/>
              <a:latin typeface="Arial" pitchFamily="34" charset="0"/>
              <a:cs typeface="W1 0024." pitchFamily="2" charset="-78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ar-SA" sz="6600" b="1" i="0" u="none" strike="noStrike" kern="1200" cap="all" spc="0" normalizeH="0" baseline="0" noProof="0" dirty="0" smtClean="0">
              <a:ln>
                <a:solidFill>
                  <a:schemeClr val="accent3">
                    <a:lumMod val="75000"/>
                  </a:schemeClr>
                </a:solidFill>
              </a:ln>
              <a:solidFill>
                <a:schemeClr val="accent3">
                  <a:lumMod val="20000"/>
                  <a:lumOff val="80000"/>
                </a:schemeClr>
              </a:soli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uLnTx/>
              <a:uFillTx/>
              <a:latin typeface="Arial" pitchFamily="34" charset="0"/>
              <a:cs typeface="W1 0024." pitchFamily="2" charset="-78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عنصر نائب للمحتوى 3" descr="imagesCAOTJM0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4000" cy="6858000"/>
          </a:xfrm>
        </p:spPr>
      </p:pic>
      <p:sp>
        <p:nvSpPr>
          <p:cNvPr id="5" name="مستطيل 4"/>
          <p:cNvSpPr/>
          <p:nvPr/>
        </p:nvSpPr>
        <p:spPr>
          <a:xfrm>
            <a:off x="0" y="357166"/>
            <a:ext cx="9429784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8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glow rad="101600">
                    <a:srgbClr val="9900FF">
                      <a:alpha val="60000"/>
                    </a:srgbClr>
                  </a:glow>
                  <a:outerShdw blurRad="50800" algn="tl" rotWithShape="0">
                    <a:srgbClr val="000000"/>
                  </a:outerShdw>
                </a:effectLst>
                <a:cs typeface="W1 THAGHR 03 035" pitchFamily="2" charset="-78"/>
              </a:rPr>
              <a:t>تم بحمد الله</a:t>
            </a:r>
            <a:endParaRPr lang="ar-SA" sz="8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glow rad="101600">
                  <a:srgbClr val="9900FF">
                    <a:alpha val="60000"/>
                  </a:srgbClr>
                </a:glow>
                <a:outerShdw blurRad="50800" algn="tl" rotWithShape="0">
                  <a:srgbClr val="000000"/>
                </a:outerShdw>
              </a:effectLst>
              <a:cs typeface="W1 THAGHR 03 035" pitchFamily="2" charset="-78"/>
            </a:endParaRPr>
          </a:p>
        </p:txBody>
      </p:sp>
      <p:pic>
        <p:nvPicPr>
          <p:cNvPr id="6" name="صورة 5" descr="23213zxfb3cboyeoq8xy0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57224" y="1785926"/>
            <a:ext cx="7929617" cy="5072074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عنصر نائب للمحتوى 3" descr="imagesCAY6PIL7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عنوان 1"/>
          <p:cNvSpPr txBox="1">
            <a:spLocks/>
          </p:cNvSpPr>
          <p:nvPr/>
        </p:nvSpPr>
        <p:spPr>
          <a:xfrm>
            <a:off x="0" y="1268760"/>
            <a:ext cx="9144000" cy="2588868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8000" b="1" i="0" strike="noStrike" kern="1200" cap="none" spc="50" normalizeH="0" baseline="0" noProof="0" dirty="0" smtClean="0">
                <a:ln w="11430">
                  <a:solidFill>
                    <a:schemeClr val="bg1"/>
                  </a:solidFill>
                </a:ln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W1 0024." pitchFamily="2" charset="-78"/>
              </a:rPr>
              <a:t>3- انزيم تكسير الدهون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600" b="1" spc="50" dirty="0" smtClean="0">
                <a:ln w="11430">
                  <a:solidFill>
                    <a:schemeClr val="bg1"/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rPr>
              <a:t>Lipid Hydrolysis 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6600" b="1" i="0" strike="noStrike" kern="1200" cap="none" spc="50" normalizeH="0" baseline="0" noProof="0" dirty="0" err="1" smtClean="0">
                <a:ln w="11430">
                  <a:solidFill>
                    <a:schemeClr val="bg1"/>
                  </a:solidFill>
                </a:ln>
                <a:solidFill>
                  <a:schemeClr val="accent4">
                    <a:lumMod val="75000"/>
                  </a:schemeClr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(</a:t>
            </a:r>
            <a:r>
              <a:rPr kumimoji="0" lang="en-US" sz="6600" b="1" i="0" strike="noStrike" kern="1200" cap="none" spc="50" normalizeH="0" baseline="0" noProof="0" dirty="0" smtClean="0">
                <a:ln w="11430">
                  <a:solidFill>
                    <a:schemeClr val="bg1"/>
                  </a:solidFill>
                </a:ln>
                <a:solidFill>
                  <a:schemeClr val="accent4">
                    <a:lumMod val="75000"/>
                  </a:schemeClr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Lipase</a:t>
            </a:r>
            <a:r>
              <a:rPr kumimoji="0" lang="ar-SA" sz="6600" b="1" i="0" strike="noStrike" kern="1200" cap="none" spc="50" normalizeH="0" baseline="0" noProof="0" dirty="0" err="1" smtClean="0">
                <a:ln w="11430">
                  <a:solidFill>
                    <a:schemeClr val="bg1"/>
                  </a:solidFill>
                </a:ln>
                <a:solidFill>
                  <a:schemeClr val="accent4">
                    <a:lumMod val="75000"/>
                  </a:schemeClr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kumimoji="0" lang="ar-SA" sz="6600" b="1" i="0" strike="noStrike" kern="1200" cap="none" spc="50" normalizeH="0" baseline="0" noProof="0" dirty="0">
              <a:ln w="11430">
                <a:solidFill>
                  <a:schemeClr val="bg1"/>
                </a:solidFill>
              </a:ln>
              <a:solidFill>
                <a:schemeClr val="accent4">
                  <a:lumMod val="75000"/>
                </a:schemeClr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عنوان فرعي 2"/>
          <p:cNvSpPr txBox="1">
            <a:spLocks/>
          </p:cNvSpPr>
          <p:nvPr/>
        </p:nvSpPr>
        <p:spPr>
          <a:xfrm>
            <a:off x="1285852" y="3929066"/>
            <a:ext cx="6400800" cy="1440160"/>
          </a:xfrm>
          <a:prstGeom prst="rect">
            <a:avLst/>
          </a:prstGeom>
        </p:spPr>
        <p:txBody>
          <a:bodyPr vert="horz" lIns="91440" tIns="45720" rIns="91440" bIns="45720" rtlCol="1">
            <a:normAutofit fontScale="32500" lnSpcReduction="20000"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ar-SA" sz="3600" b="1" i="0" u="none" strike="noStrike" kern="1200" cap="all" spc="0" normalizeH="0" baseline="0" noProof="0" dirty="0" smtClean="0">
              <a:ln>
                <a:solidFill>
                  <a:schemeClr val="tx1"/>
                </a:solidFill>
              </a:ln>
              <a:solidFill>
                <a:schemeClr val="accent1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uLnTx/>
              <a:uFillTx/>
              <a:latin typeface="Arial" pitchFamily="34" charset="0"/>
              <a:cs typeface="W1 0024." pitchFamily="2" charset="-78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ar-SA" sz="3600" b="1" i="0" u="none" strike="noStrike" kern="1200" cap="all" spc="0" normalizeH="0" baseline="0" noProof="0" dirty="0" smtClean="0">
              <a:ln>
                <a:solidFill>
                  <a:schemeClr val="tx1"/>
                </a:solidFill>
              </a:ln>
              <a:solidFill>
                <a:schemeClr val="accent1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uLnTx/>
              <a:uFillTx/>
              <a:latin typeface="Arial" pitchFamily="34" charset="0"/>
              <a:cs typeface="W1 0024." pitchFamily="2" charset="-78"/>
            </a:endParaRPr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16000" b="1" i="0" u="none" strike="noStrike" kern="1200" cap="all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chemeClr val="accent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uLnTx/>
                <a:uFillTx/>
                <a:latin typeface="Arial" pitchFamily="34" charset="0"/>
                <a:cs typeface="W1 0024." pitchFamily="2" charset="-78"/>
              </a:rPr>
              <a:t>الدرس </a:t>
            </a:r>
            <a:r>
              <a:rPr kumimoji="0" lang="ar-SA" sz="16000" b="1" i="0" u="none" strike="noStrike" kern="1200" cap="all" spc="0" normalizeH="0" baseline="0" noProof="0" smtClean="0">
                <a:ln>
                  <a:solidFill>
                    <a:schemeClr val="tx1"/>
                  </a:solidFill>
                </a:ln>
                <a:solidFill>
                  <a:schemeClr val="accent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uLnTx/>
                <a:uFillTx/>
                <a:latin typeface="Arial" pitchFamily="34" charset="0"/>
                <a:cs typeface="W1 0024." pitchFamily="2" charset="-78"/>
              </a:rPr>
              <a:t>العملي العاشر</a:t>
            </a:r>
            <a:endParaRPr kumimoji="0" lang="ar-SA" sz="16000" b="1" i="0" u="none" strike="noStrike" kern="1200" cap="all" spc="0" normalizeH="0" baseline="0" noProof="0" dirty="0" smtClean="0">
              <a:ln>
                <a:solidFill>
                  <a:schemeClr val="tx1"/>
                </a:solidFill>
              </a:ln>
              <a:solidFill>
                <a:schemeClr val="accent1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uLnTx/>
              <a:uFillTx/>
              <a:latin typeface="Arial" pitchFamily="34" charset="0"/>
              <a:cs typeface="W1 0024." pitchFamily="2" charset="-78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ar-SA" sz="3600" b="1" i="0" u="none" strike="noStrike" kern="1200" cap="all" spc="0" normalizeH="0" baseline="0" noProof="0" dirty="0" smtClean="0">
              <a:ln>
                <a:solidFill>
                  <a:schemeClr val="tx1"/>
                </a:solidFill>
              </a:ln>
              <a:solidFill>
                <a:schemeClr val="accent1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uLnTx/>
              <a:uFillTx/>
              <a:latin typeface="Arial" pitchFamily="34" charset="0"/>
              <a:cs typeface="W1 0024." pitchFamily="2" charset="-78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ar-SA" sz="3600" b="1" i="0" u="none" strike="noStrike" kern="1200" cap="all" spc="0" normalizeH="0" baseline="0" noProof="0" dirty="0" smtClean="0">
              <a:ln>
                <a:solidFill>
                  <a:schemeClr val="tx1"/>
                </a:solidFill>
              </a:ln>
              <a:solidFill>
                <a:schemeClr val="accent1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uLnTx/>
              <a:uFillTx/>
              <a:latin typeface="Arial" pitchFamily="34" charset="0"/>
              <a:cs typeface="W1 0024." pitchFamily="2" charset="-78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عنصر نائب للمحتوى 3" descr="imagesCARGZ23U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4000" cy="6858000"/>
          </a:xfrm>
        </p:spPr>
      </p:pic>
      <p:sp>
        <p:nvSpPr>
          <p:cNvPr id="5" name="عنوان 1"/>
          <p:cNvSpPr txBox="1">
            <a:spLocks/>
          </p:cNvSpPr>
          <p:nvPr/>
        </p:nvSpPr>
        <p:spPr>
          <a:xfrm>
            <a:off x="0" y="1124744"/>
            <a:ext cx="8964488" cy="3528392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defTabSz="914400" rtl="1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7200" b="1" i="0" strike="noStrike" kern="1200" cap="none" spc="50" normalizeH="0" baseline="0" noProof="0" dirty="0" smtClean="0">
                <a:ln w="11430"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effectLst>
                  <a:glow rad="101600">
                    <a:schemeClr val="tx1">
                      <a:alpha val="6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W1 0024." pitchFamily="2" charset="-78"/>
              </a:rPr>
              <a:t>الغرض من </a:t>
            </a:r>
            <a:r>
              <a:rPr kumimoji="0" lang="ar-SA" sz="7200" b="1" i="0" strike="noStrike" kern="1200" cap="none" spc="50" normalizeH="0" baseline="0" noProof="0" dirty="0" err="1" smtClean="0">
                <a:ln w="11430"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effectLst>
                  <a:glow rad="101600">
                    <a:schemeClr val="tx1">
                      <a:alpha val="6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W1 0024." pitchFamily="2" charset="-78"/>
              </a:rPr>
              <a:t>التجربة:</a:t>
            </a:r>
            <a:endParaRPr kumimoji="0" lang="ar-SA" sz="7200" b="1" i="0" strike="noStrike" kern="1200" cap="none" spc="50" normalizeH="0" baseline="0" noProof="0" dirty="0" smtClean="0">
              <a:ln w="11430">
                <a:solidFill>
                  <a:schemeClr val="accent4">
                    <a:lumMod val="60000"/>
                    <a:lumOff val="40000"/>
                  </a:schemeClr>
                </a:solidFill>
              </a:ln>
              <a:effectLst>
                <a:glow rad="101600">
                  <a:schemeClr val="tx1">
                    <a:alpha val="6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j-lt"/>
              <a:ea typeface="+mj-ea"/>
              <a:cs typeface="W1 0024." pitchFamily="2" charset="-78"/>
            </a:endParaRPr>
          </a:p>
          <a:p>
            <a:pPr marL="0" marR="0" lvl="0" indent="0" defTabSz="914400" rtl="1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6000" b="1" spc="50" dirty="0" smtClean="0">
                <a:ln w="11430">
                  <a:solidFill>
                    <a:schemeClr val="bg1"/>
                  </a:solidFill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W1 0024." pitchFamily="2" charset="-78"/>
              </a:rPr>
              <a:t>اختبار كفاءة الكائن البكتيري على افراز انزيم تحلل </a:t>
            </a:r>
            <a:r>
              <a:rPr lang="ar-SA" sz="6000" b="1" spc="50" dirty="0" err="1" smtClean="0">
                <a:ln w="11430">
                  <a:solidFill>
                    <a:schemeClr val="bg1"/>
                  </a:solidFill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W1 0024." pitchFamily="2" charset="-78"/>
              </a:rPr>
              <a:t>الدهون (</a:t>
            </a:r>
            <a:r>
              <a:rPr lang="en-US" sz="5400" b="1" spc="50" dirty="0" smtClean="0">
                <a:ln w="11430">
                  <a:solidFill>
                    <a:schemeClr val="bg1"/>
                  </a:solidFill>
                </a:ln>
                <a:effectLst>
                  <a:glow rad="1016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Lipase</a:t>
            </a:r>
            <a:r>
              <a:rPr lang="ar-SA" sz="6000" b="1" spc="50" dirty="0" err="1" smtClean="0">
                <a:ln w="11430">
                  <a:solidFill>
                    <a:schemeClr val="bg1"/>
                  </a:solidFill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W1 0024." pitchFamily="2" charset="-78"/>
              </a:rPr>
              <a:t>).</a:t>
            </a:r>
            <a:endParaRPr kumimoji="0" lang="ar-SA" sz="4400" b="1" i="0" strike="noStrike" kern="1200" cap="none" spc="50" normalizeH="0" baseline="0" noProof="0" dirty="0">
              <a:ln w="11430">
                <a:solidFill>
                  <a:schemeClr val="bg1"/>
                </a:solidFill>
              </a:ln>
              <a:solidFill>
                <a:schemeClr val="accent4">
                  <a:lumMod val="60000"/>
                  <a:lumOff val="40000"/>
                </a:schemeClr>
              </a:solidFill>
              <a:effectLst>
                <a:glow rad="101600">
                  <a:schemeClr val="tx1">
                    <a:alpha val="6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j-lt"/>
              <a:ea typeface="+mj-ea"/>
              <a:cs typeface="W1 0024." pitchFamily="2" charset="-78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عنصر نائب للمحتوى 3" descr="imagesCARGZ23U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4000" cy="6858000"/>
          </a:xfrm>
        </p:spPr>
      </p:pic>
      <p:sp>
        <p:nvSpPr>
          <p:cNvPr id="5" name="مستطيل 4"/>
          <p:cNvSpPr/>
          <p:nvPr/>
        </p:nvSpPr>
        <p:spPr>
          <a:xfrm>
            <a:off x="179512" y="1124744"/>
            <a:ext cx="864096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800" b="1" dirty="0" smtClean="0">
                <a:ln>
                  <a:solidFill>
                    <a:schemeClr val="accent4">
                      <a:lumMod val="75000"/>
                    </a:schemeClr>
                  </a:solidFill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W1 THAGHR 03 035" pitchFamily="2" charset="-78"/>
                <a:sym typeface="Symbol"/>
              </a:rPr>
              <a:t></a:t>
            </a:r>
            <a:r>
              <a:rPr lang="ar-SA" sz="2800" b="1" dirty="0" smtClean="0">
                <a:ln>
                  <a:solidFill>
                    <a:schemeClr val="accent4">
                      <a:lumMod val="75000"/>
                    </a:schemeClr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W1 THAGHR 03 035" pitchFamily="2" charset="-78"/>
              </a:rPr>
              <a:t>تحلل الدهون يؤدي إلى توفر كميات كبيرة من الطاقة أكثر من الطاقة الناتجة عن تحلل السكريات.</a:t>
            </a:r>
          </a:p>
          <a:p>
            <a:r>
              <a:rPr lang="ar-SA" sz="2800" b="1" dirty="0" smtClean="0">
                <a:ln>
                  <a:solidFill>
                    <a:schemeClr val="accent4">
                      <a:lumMod val="75000"/>
                    </a:schemeClr>
                  </a:solidFill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W1 THAGHR 03 035" pitchFamily="2" charset="-78"/>
                <a:sym typeface="Symbol"/>
              </a:rPr>
              <a:t></a:t>
            </a:r>
            <a:r>
              <a:rPr lang="ar-SA" sz="2800" b="1" dirty="0" smtClean="0">
                <a:ln>
                  <a:solidFill>
                    <a:schemeClr val="accent4">
                      <a:lumMod val="75000"/>
                    </a:schemeClr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W1 THAGHR 03 035" pitchFamily="2" charset="-78"/>
              </a:rPr>
              <a:t>إن قدرة الكائن الدقيق على تحليل الدهون يرجع إلى إفراز إنزيم  </a:t>
            </a:r>
            <a:r>
              <a:rPr lang="en-US" sz="2800" b="1" dirty="0" smtClean="0">
                <a:ln>
                  <a:solidFill>
                    <a:schemeClr val="accent4">
                      <a:lumMod val="75000"/>
                    </a:schemeClr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W1 THAGHR 03 035" pitchFamily="2" charset="-78"/>
              </a:rPr>
              <a:t>lipase</a:t>
            </a:r>
            <a:r>
              <a:rPr lang="ar-SA" sz="2800" b="1" dirty="0" smtClean="0">
                <a:ln>
                  <a:solidFill>
                    <a:schemeClr val="accent4">
                      <a:lumMod val="75000"/>
                    </a:schemeClr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W1 THAGHR 03 035" pitchFamily="2" charset="-78"/>
              </a:rPr>
              <a:t> وهذا الأنزيم يقسم جزئ الدهن إلى </a:t>
            </a:r>
            <a:r>
              <a:rPr lang="ar-SA" sz="2800" b="1" dirty="0" smtClean="0">
                <a:ln>
                  <a:solidFill>
                    <a:schemeClr val="accent4">
                      <a:lumMod val="75000"/>
                    </a:schemeClr>
                  </a:solidFill>
                </a:ln>
                <a:solidFill>
                  <a:srgbClr val="FFFF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W1 THAGHR 03 035" pitchFamily="2" charset="-78"/>
              </a:rPr>
              <a:t>جزئ </a:t>
            </a:r>
            <a:r>
              <a:rPr lang="ar-SA" sz="2800" b="1" dirty="0" err="1" smtClean="0">
                <a:ln>
                  <a:solidFill>
                    <a:schemeClr val="accent4">
                      <a:lumMod val="75000"/>
                    </a:schemeClr>
                  </a:solidFill>
                </a:ln>
                <a:solidFill>
                  <a:srgbClr val="FFFF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W1 THAGHR 03 035" pitchFamily="2" charset="-78"/>
              </a:rPr>
              <a:t>جلسرول</a:t>
            </a:r>
            <a:r>
              <a:rPr lang="ar-SA" sz="2800" b="1" dirty="0" smtClean="0">
                <a:ln>
                  <a:solidFill>
                    <a:schemeClr val="accent4">
                      <a:lumMod val="75000"/>
                    </a:schemeClr>
                  </a:solidFill>
                </a:ln>
                <a:solidFill>
                  <a:srgbClr val="FFFF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W1 THAGHR 03 035" pitchFamily="2" charset="-78"/>
              </a:rPr>
              <a:t> وثلاثة جزيئات من ثلاثة أحماض </a:t>
            </a:r>
            <a:r>
              <a:rPr lang="ar-SA" sz="2800" b="1" dirty="0" err="1" smtClean="0">
                <a:ln>
                  <a:solidFill>
                    <a:schemeClr val="accent4">
                      <a:lumMod val="75000"/>
                    </a:schemeClr>
                  </a:solidFill>
                </a:ln>
                <a:solidFill>
                  <a:srgbClr val="FFFF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W1 THAGHR 03 035" pitchFamily="2" charset="-78"/>
              </a:rPr>
              <a:t>دهنية</a:t>
            </a:r>
            <a:r>
              <a:rPr lang="ar-SA" sz="2800" b="1" dirty="0" smtClean="0">
                <a:ln>
                  <a:solidFill>
                    <a:schemeClr val="accent4">
                      <a:lumMod val="75000"/>
                    </a:schemeClr>
                  </a:solidFill>
                </a:ln>
                <a:solidFill>
                  <a:srgbClr val="FFFF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W1 THAGHR 03 035" pitchFamily="2" charset="-78"/>
              </a:rPr>
              <a:t> </a:t>
            </a:r>
            <a:r>
              <a:rPr lang="ar-SA" sz="2800" b="1" dirty="0" smtClean="0">
                <a:ln>
                  <a:solidFill>
                    <a:schemeClr val="accent4">
                      <a:lumMod val="75000"/>
                    </a:schemeClr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W1 THAGHR 03 035" pitchFamily="2" charset="-78"/>
              </a:rPr>
              <a:t>– وناتج هذا التحلل تستخدمه الخلية البكتيرية في تخليق الدهون البكتيرية وغيرها من المواد </a:t>
            </a:r>
            <a:r>
              <a:rPr lang="ar-SA" sz="2800" b="1" dirty="0" smtClean="0">
                <a:ln>
                  <a:solidFill>
                    <a:schemeClr val="accent4">
                      <a:lumMod val="75000"/>
                    </a:schemeClr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W1 THAGHR 03 035" pitchFamily="2" charset="-78"/>
              </a:rPr>
              <a:t>اللازمة </a:t>
            </a:r>
            <a:r>
              <a:rPr lang="ar-SA" sz="2800" b="1" dirty="0" smtClean="0">
                <a:ln>
                  <a:solidFill>
                    <a:schemeClr val="accent4">
                      <a:lumMod val="75000"/>
                    </a:schemeClr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W1 THAGHR 03 035" pitchFamily="2" charset="-78"/>
              </a:rPr>
              <a:t>للخلية – </a:t>
            </a:r>
          </a:p>
          <a:p>
            <a:r>
              <a:rPr lang="ar-SA" sz="2800" b="1" dirty="0" smtClean="0">
                <a:ln>
                  <a:solidFill>
                    <a:schemeClr val="accent4">
                      <a:lumMod val="75000"/>
                    </a:schemeClr>
                  </a:solidFill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W1 THAGHR 03 035" pitchFamily="2" charset="-78"/>
                <a:sym typeface="Symbol"/>
              </a:rPr>
              <a:t></a:t>
            </a:r>
            <a:r>
              <a:rPr lang="ar-SA" sz="2800" b="1" dirty="0" smtClean="0">
                <a:ln>
                  <a:solidFill>
                    <a:schemeClr val="accent4">
                      <a:lumMod val="75000"/>
                    </a:schemeClr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W1 THAGHR 03 035" pitchFamily="2" charset="-78"/>
              </a:rPr>
              <a:t>في بعض الأحيان تحت الظروف الهوائية يحدث </a:t>
            </a:r>
            <a:r>
              <a:rPr lang="ar-SA" sz="2800" b="1" dirty="0" err="1" smtClean="0">
                <a:ln>
                  <a:solidFill>
                    <a:schemeClr val="accent4">
                      <a:lumMod val="75000"/>
                    </a:schemeClr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W1 THAGHR 03 035" pitchFamily="2" charset="-78"/>
              </a:rPr>
              <a:t>للجسرول</a:t>
            </a:r>
            <a:r>
              <a:rPr lang="ar-SA" sz="2800" b="1" dirty="0" smtClean="0">
                <a:ln>
                  <a:solidFill>
                    <a:schemeClr val="accent4">
                      <a:lumMod val="75000"/>
                    </a:schemeClr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W1 THAGHR 03 035" pitchFamily="2" charset="-78"/>
              </a:rPr>
              <a:t> والأحماض </a:t>
            </a:r>
            <a:r>
              <a:rPr lang="ar-SA" sz="2800" b="1" dirty="0" err="1" smtClean="0">
                <a:ln>
                  <a:solidFill>
                    <a:schemeClr val="accent4">
                      <a:lumMod val="75000"/>
                    </a:schemeClr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W1 THAGHR 03 035" pitchFamily="2" charset="-78"/>
              </a:rPr>
              <a:t>الدهنية</a:t>
            </a:r>
            <a:r>
              <a:rPr lang="ar-SA" sz="2800" b="1" dirty="0" smtClean="0">
                <a:ln>
                  <a:solidFill>
                    <a:schemeClr val="accent4">
                      <a:lumMod val="75000"/>
                    </a:schemeClr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W1 THAGHR 03 035" pitchFamily="2" charset="-78"/>
              </a:rPr>
              <a:t> الناتجة من التحلل عملية أكسدة يكون نتيجتها الحصول على الطاقة</a:t>
            </a:r>
          </a:p>
          <a:p>
            <a:r>
              <a:rPr lang="ar-SA" sz="2800" b="1" dirty="0" smtClean="0">
                <a:ln>
                  <a:solidFill>
                    <a:schemeClr val="accent4">
                      <a:lumMod val="75000"/>
                    </a:schemeClr>
                  </a:solidFill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W1 THAGHR 03 035" pitchFamily="2" charset="-78"/>
                <a:sym typeface="Symbol"/>
              </a:rPr>
              <a:t></a:t>
            </a:r>
            <a:r>
              <a:rPr lang="ar-SA" sz="2800" b="1" dirty="0" smtClean="0">
                <a:ln>
                  <a:solidFill>
                    <a:schemeClr val="accent4">
                      <a:lumMod val="75000"/>
                    </a:schemeClr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W1 THAGHR 03 035" pitchFamily="2" charset="-78"/>
              </a:rPr>
              <a:t>قدرة </a:t>
            </a:r>
            <a:r>
              <a:rPr lang="ar-SA" sz="2800" b="1" dirty="0" err="1" smtClean="0">
                <a:ln>
                  <a:solidFill>
                    <a:schemeClr val="accent4">
                      <a:lumMod val="75000"/>
                    </a:schemeClr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W1 THAGHR 03 035" pitchFamily="2" charset="-78"/>
              </a:rPr>
              <a:t>البكتيرات</a:t>
            </a:r>
            <a:r>
              <a:rPr lang="ar-SA" sz="2800" b="1" dirty="0" smtClean="0">
                <a:ln>
                  <a:solidFill>
                    <a:schemeClr val="accent4">
                      <a:lumMod val="75000"/>
                    </a:schemeClr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W1 THAGHR 03 035" pitchFamily="2" charset="-78"/>
              </a:rPr>
              <a:t> على تحليل الدهون يعتبر من الأمور الهامة في </a:t>
            </a:r>
            <a:r>
              <a:rPr lang="ar-SA" sz="2800" b="1" dirty="0" err="1" smtClean="0">
                <a:ln>
                  <a:solidFill>
                    <a:schemeClr val="accent4">
                      <a:lumMod val="75000"/>
                    </a:schemeClr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W1 THAGHR 03 035" pitchFamily="2" charset="-78"/>
              </a:rPr>
              <a:t>تزنيخ</a:t>
            </a:r>
            <a:r>
              <a:rPr lang="ar-SA" sz="2800" b="1" dirty="0" smtClean="0">
                <a:ln>
                  <a:solidFill>
                    <a:schemeClr val="accent4">
                      <a:lumMod val="75000"/>
                    </a:schemeClr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W1 THAGHR 03 035" pitchFamily="2" charset="-78"/>
              </a:rPr>
              <a:t> الأطعمة المحتوية على </a:t>
            </a:r>
            <a:r>
              <a:rPr lang="ar-SA" sz="2800" b="1" dirty="0" err="1" smtClean="0">
                <a:ln>
                  <a:solidFill>
                    <a:schemeClr val="accent4">
                      <a:lumMod val="75000"/>
                    </a:schemeClr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W1 THAGHR 03 035" pitchFamily="2" charset="-78"/>
              </a:rPr>
              <a:t>دهون.</a:t>
            </a:r>
            <a:r>
              <a:rPr lang="ar-SA" sz="2800" b="1" dirty="0" smtClean="0">
                <a:ln>
                  <a:solidFill>
                    <a:schemeClr val="accent4">
                      <a:lumMod val="75000"/>
                    </a:schemeClr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W1 THAGHR 03 035" pitchFamily="2" charset="-78"/>
              </a:rPr>
              <a:t> </a:t>
            </a:r>
            <a:endParaRPr lang="ar-SA" sz="2800" dirty="0">
              <a:ln>
                <a:solidFill>
                  <a:schemeClr val="accent4">
                    <a:lumMod val="75000"/>
                  </a:schemeClr>
                </a:solidFill>
              </a:ln>
              <a:effectLst>
                <a:glow rad="101600">
                  <a:schemeClr val="tx1">
                    <a:alpha val="60000"/>
                  </a:schemeClr>
                </a:glow>
              </a:effectLst>
              <a:cs typeface="W1 THAGHR 03 035" pitchFamily="2" charset="-78"/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2843808" y="-171400"/>
            <a:ext cx="360040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7200" dirty="0" smtClean="0">
                <a:ln>
                  <a:solidFill>
                    <a:schemeClr val="tx1"/>
                  </a:solidFill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01600">
                    <a:schemeClr val="accent1">
                      <a:lumMod val="60000"/>
                      <a:lumOff val="40000"/>
                      <a:alpha val="60000"/>
                    </a:schemeClr>
                  </a:glow>
                </a:effectLst>
                <a:cs typeface="W1 0016." pitchFamily="2" charset="-78"/>
              </a:rPr>
              <a:t>الدهون</a:t>
            </a:r>
            <a:endParaRPr lang="ar-SA" sz="7200" dirty="0">
              <a:ln>
                <a:solidFill>
                  <a:schemeClr val="tx1"/>
                </a:solidFill>
              </a:ln>
              <a:solidFill>
                <a:schemeClr val="accent4">
                  <a:lumMod val="60000"/>
                  <a:lumOff val="40000"/>
                </a:schemeClr>
              </a:solidFill>
              <a:effectLst>
                <a:glow rad="101600">
                  <a:schemeClr val="accent1">
                    <a:lumMod val="60000"/>
                    <a:lumOff val="40000"/>
                    <a:alpha val="60000"/>
                  </a:schemeClr>
                </a:glow>
              </a:effectLst>
              <a:cs typeface="W1 0016." pitchFamily="2" charset="-78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عنصر نائب للمحتوى 3" descr="imagesCAMOFRL7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467544" y="1184023"/>
            <a:ext cx="8462142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3600" b="1" i="0" u="none" strike="noStrike" cap="none" normalizeH="0" baseline="0" dirty="0" smtClean="0">
                <a:ln>
                  <a:solidFill>
                    <a:sysClr val="windowText" lastClr="000000"/>
                  </a:solidFill>
                </a:ln>
                <a:solidFill>
                  <a:srgbClr val="7030A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W1 THAGHR 03 035" pitchFamily="2" charset="-78"/>
              </a:rPr>
              <a:t>متطلبات العمل : </a:t>
            </a:r>
            <a:endParaRPr kumimoji="0" lang="en-US" sz="3600" b="0" i="0" u="none" strike="noStrike" cap="none" normalizeH="0" baseline="0" dirty="0" smtClean="0">
              <a:ln>
                <a:solidFill>
                  <a:sysClr val="windowText" lastClr="000000"/>
                </a:solidFill>
              </a:ln>
              <a:solidFill>
                <a:srgbClr val="7030A0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W1 THAGHR 03 035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tabLst/>
            </a:pPr>
            <a:r>
              <a:rPr kumimoji="0" lang="ar-SA" sz="3600" b="0" i="0" u="none" strike="noStrike" cap="none" normalizeH="0" baseline="0" dirty="0" smtClean="0">
                <a:ln>
                  <a:noFill/>
                </a:ln>
                <a:solidFill>
                  <a:srgbClr val="ED9FFF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W1 THAGHR 03 035" pitchFamily="2" charset="-78"/>
                <a:sym typeface="Symbol"/>
              </a:rPr>
              <a:t></a:t>
            </a:r>
            <a:r>
              <a:rPr kumimoji="0" lang="ar-SA" sz="3600" b="0" i="0" u="none" strike="noStrike" cap="none" normalizeH="0" baseline="0" dirty="0" smtClean="0">
                <a:ln>
                  <a:noFill/>
                </a:ln>
                <a:solidFill>
                  <a:srgbClr val="FFFF99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W1 THAGHR 03 035" pitchFamily="2" charset="-78"/>
              </a:rPr>
              <a:t>لكل مجموعة طبقي بتري تحتوي</a:t>
            </a:r>
            <a:r>
              <a:rPr kumimoji="0" lang="ar-SA" sz="3600" b="0" i="0" u="none" strike="noStrike" cap="none" normalizeH="0" dirty="0" smtClean="0">
                <a:ln>
                  <a:noFill/>
                </a:ln>
                <a:solidFill>
                  <a:srgbClr val="FFFF99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W1 THAGHR 03 035" pitchFamily="2" charset="-78"/>
              </a:rPr>
              <a:t> على وسط غذائي يحتوي على </a:t>
            </a:r>
            <a:r>
              <a:rPr kumimoji="0" lang="ar-SA" sz="3600" b="0" i="0" u="none" strike="noStrike" cap="none" normalizeH="0" dirty="0" err="1" smtClean="0">
                <a:ln>
                  <a:noFill/>
                </a:ln>
                <a:solidFill>
                  <a:srgbClr val="FFFF99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W1 THAGHR 03 035" pitchFamily="2" charset="-78"/>
              </a:rPr>
              <a:t>الاجار</a:t>
            </a:r>
            <a:r>
              <a:rPr kumimoji="0" lang="ar-SA" sz="3600" b="0" i="0" u="none" strike="noStrike" cap="none" normalizeH="0" dirty="0" smtClean="0">
                <a:ln>
                  <a:noFill/>
                </a:ln>
                <a:solidFill>
                  <a:srgbClr val="FFFF99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W1 THAGHR 03 035" pitchFamily="2" charset="-78"/>
              </a:rPr>
              <a:t> المغذي المحتوي على </a:t>
            </a:r>
            <a:r>
              <a:rPr kumimoji="0" lang="ar-SA" sz="3600" b="0" i="0" u="none" strike="noStrike" cap="none" normalizeH="0" dirty="0" err="1" smtClean="0">
                <a:ln>
                  <a:noFill/>
                </a:ln>
                <a:solidFill>
                  <a:srgbClr val="FFFF99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W1 THAGHR 03 035" pitchFamily="2" charset="-78"/>
              </a:rPr>
              <a:t>البيوترين</a:t>
            </a:r>
            <a:r>
              <a:rPr kumimoji="0" lang="ar-SA" sz="3600" b="0" i="0" u="none" strike="noStrike" cap="none" normalizeH="0" dirty="0" smtClean="0">
                <a:ln>
                  <a:noFill/>
                </a:ln>
                <a:solidFill>
                  <a:srgbClr val="FFFF99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W1 THAGHR 03 035" pitchFamily="2" charset="-78"/>
              </a:rPr>
              <a:t> </a:t>
            </a:r>
            <a:r>
              <a:rPr kumimoji="0" lang="ar-SA" sz="3600" b="0" i="0" u="none" strike="noStrike" cap="none" normalizeH="0" dirty="0" err="1" smtClean="0">
                <a:ln>
                  <a:noFill/>
                </a:ln>
                <a:solidFill>
                  <a:srgbClr val="FFFF99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W1 THAGHR 03 035" pitchFamily="2" charset="-78"/>
              </a:rPr>
              <a:t>الثلاثي </a:t>
            </a:r>
            <a:r>
              <a:rPr kumimoji="0" lang="ar-SA" sz="3600" b="0" i="0" u="none" strike="noStrike" cap="none" normalizeH="0" dirty="0" smtClean="0">
                <a:ln>
                  <a:noFill/>
                </a:ln>
                <a:solidFill>
                  <a:srgbClr val="FFFF99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W1 THAGHR 03 035" pitchFamily="2" charset="-78"/>
              </a:rPr>
              <a:t>(دهن</a:t>
            </a:r>
            <a:r>
              <a:rPr kumimoji="0" lang="ar-SA" sz="3600" b="0" i="0" u="none" strike="noStrike" cap="none" normalizeH="0" dirty="0" err="1" smtClean="0">
                <a:ln>
                  <a:noFill/>
                </a:ln>
                <a:solidFill>
                  <a:srgbClr val="FFFF99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W1 THAGHR 03 035" pitchFamily="2" charset="-78"/>
              </a:rPr>
              <a:t>)</a:t>
            </a:r>
            <a:r>
              <a:rPr kumimoji="0" lang="ar-SA" sz="3600" b="0" i="0" u="none" strike="noStrike" cap="none" normalizeH="0" baseline="0" dirty="0" err="1" smtClean="0">
                <a:ln>
                  <a:noFill/>
                </a:ln>
                <a:solidFill>
                  <a:srgbClr val="FFFF99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W1 THAGHR 03 035" pitchFamily="2" charset="-78"/>
              </a:rPr>
              <a:t>.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rgbClr val="FFFF99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W1 THAGHR 03 035" pitchFamily="2" charset="-7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</a:pPr>
            <a:r>
              <a:rPr lang="ar-SA" sz="3600" dirty="0" smtClean="0">
                <a:solidFill>
                  <a:srgbClr val="ED9FFF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W1 THAGHR 03 035" pitchFamily="2" charset="-78"/>
                <a:sym typeface="Symbol"/>
              </a:rPr>
              <a:t></a:t>
            </a:r>
            <a:r>
              <a:rPr kumimoji="0" lang="ar-SA" sz="3600" b="0" i="0" u="none" strike="noStrike" cap="none" normalizeH="0" baseline="0" dirty="0" smtClean="0">
                <a:ln>
                  <a:noFill/>
                </a:ln>
                <a:solidFill>
                  <a:srgbClr val="FFFF99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W1 THAGHR 03 035" pitchFamily="2" charset="-78"/>
              </a:rPr>
              <a:t>كاشف محلول كبريتات النحاس.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</a:pPr>
            <a:r>
              <a:rPr lang="ar-SA" sz="3600" dirty="0" smtClean="0">
                <a:solidFill>
                  <a:srgbClr val="ED9FFF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W1 THAGHR 03 035" pitchFamily="2" charset="-78"/>
                <a:sym typeface="Symbol"/>
              </a:rPr>
              <a:t></a:t>
            </a:r>
            <a:r>
              <a:rPr kumimoji="0" lang="ar-SA" sz="3600" b="0" i="0" u="none" strike="noStrike" cap="none" normalizeH="0" baseline="0" dirty="0" smtClean="0">
                <a:ln>
                  <a:noFill/>
                </a:ln>
                <a:solidFill>
                  <a:srgbClr val="FFFF99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W1 THAGHR 03 035" pitchFamily="2" charset="-78"/>
              </a:rPr>
              <a:t>مزرعة نقية </a:t>
            </a:r>
            <a:r>
              <a:rPr kumimoji="0" lang="ar-SA" sz="3600" b="0" i="0" u="none" strike="noStrike" cap="none" normalizeH="0" baseline="0" dirty="0" err="1" smtClean="0">
                <a:ln>
                  <a:noFill/>
                </a:ln>
                <a:solidFill>
                  <a:srgbClr val="FFFF99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W1 THAGHR 03 035" pitchFamily="2" charset="-78"/>
              </a:rPr>
              <a:t>من </a:t>
            </a:r>
            <a:r>
              <a:rPr kumimoji="0" lang="ar-SA" sz="3600" b="0" i="0" u="none" strike="noStrike" cap="none" normalizeH="0" baseline="0" dirty="0" smtClean="0">
                <a:ln>
                  <a:noFill/>
                </a:ln>
                <a:solidFill>
                  <a:srgbClr val="FFFF99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W1 THAGHR 03 035" pitchFamily="2" charset="-78"/>
              </a:rPr>
              <a:t>(البكتيريا</a:t>
            </a:r>
            <a:r>
              <a:rPr kumimoji="0" lang="ar-SA" sz="3600" b="0" i="0" u="none" strike="noStrike" cap="none" normalizeH="0" baseline="0" dirty="0" err="1" smtClean="0">
                <a:ln>
                  <a:noFill/>
                </a:ln>
                <a:solidFill>
                  <a:srgbClr val="FFFF99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W1 THAGHR 03 035" pitchFamily="2" charset="-78"/>
              </a:rPr>
              <a:t>).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rgbClr val="FFFF99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W1 THAGHR 03 035" pitchFamily="2" charset="-7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</a:pPr>
            <a:r>
              <a:rPr lang="ar-SA" sz="3600" dirty="0" smtClean="0">
                <a:solidFill>
                  <a:srgbClr val="ED9FFF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W1 THAGHR 03 035" pitchFamily="2" charset="-78"/>
                <a:sym typeface="Symbol"/>
              </a:rPr>
              <a:t></a:t>
            </a:r>
            <a:r>
              <a:rPr kumimoji="0" lang="ar-SA" sz="3600" b="0" i="0" u="none" strike="noStrike" cap="none" normalizeH="0" baseline="0" dirty="0" smtClean="0">
                <a:ln>
                  <a:noFill/>
                </a:ln>
                <a:solidFill>
                  <a:srgbClr val="FFFF99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W1 THAGHR 03 035" pitchFamily="2" charset="-78"/>
              </a:rPr>
              <a:t>إبرة تلقيح.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rgbClr val="FFFF99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W1 THAGHR 03 035" pitchFamily="2" charset="-7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</a:pPr>
            <a:r>
              <a:rPr lang="ar-SA" sz="3600" dirty="0" err="1" smtClean="0">
                <a:solidFill>
                  <a:srgbClr val="ED9FFF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W1 THAGHR 03 035" pitchFamily="2" charset="-78"/>
                <a:sym typeface="Symbol"/>
              </a:rPr>
              <a:t></a:t>
            </a:r>
            <a:r>
              <a:rPr kumimoji="0" lang="ar-SA" sz="3600" b="0" i="0" u="none" strike="noStrike" cap="none" normalizeH="0" baseline="0" dirty="0" smtClean="0">
                <a:ln>
                  <a:noFill/>
                </a:ln>
                <a:solidFill>
                  <a:srgbClr val="FFFF99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W1 THAGHR 03 035" pitchFamily="2" charset="-78"/>
              </a:rPr>
              <a:t>(يتم العمل تحت ظروف التعقيم).</a:t>
            </a:r>
            <a:endParaRPr kumimoji="0" lang="ar-SA" sz="3600" b="0" i="0" u="none" strike="noStrike" cap="none" normalizeH="0" baseline="0" dirty="0" smtClean="0">
              <a:ln>
                <a:noFill/>
              </a:ln>
              <a:solidFill>
                <a:srgbClr val="FFFF99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W1 THAGHR 03 035" pitchFamily="2" charset="-78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عنصر نائب للمحتوى 3" descr="imagesCAMOFRL7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مستطيل 4"/>
          <p:cNvSpPr/>
          <p:nvPr/>
        </p:nvSpPr>
        <p:spPr>
          <a:xfrm>
            <a:off x="251520" y="188640"/>
            <a:ext cx="8568952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3"/>
              </a:buClr>
              <a:defRPr/>
            </a:pPr>
            <a:r>
              <a:rPr lang="ar-SA" sz="2800" b="1" dirty="0" smtClean="0">
                <a:ln>
                  <a:solidFill>
                    <a:schemeClr val="tx1"/>
                  </a:solidFill>
                </a:ln>
                <a:solidFill>
                  <a:schemeClr val="accent3">
                    <a:lumMod val="20000"/>
                    <a:lumOff val="80000"/>
                  </a:schemeClr>
                </a:solidFill>
                <a:cs typeface="W1 THAGHR 03 035" pitchFamily="2" charset="-78"/>
              </a:rPr>
              <a:t>طريقة </a:t>
            </a:r>
            <a:r>
              <a:rPr lang="ar-SA" sz="2800" b="1" dirty="0" err="1" smtClean="0">
                <a:ln>
                  <a:solidFill>
                    <a:schemeClr val="tx1"/>
                  </a:solidFill>
                </a:ln>
                <a:solidFill>
                  <a:schemeClr val="accent3">
                    <a:lumMod val="20000"/>
                    <a:lumOff val="80000"/>
                  </a:schemeClr>
                </a:solidFill>
                <a:cs typeface="W1 THAGHR 03 035" pitchFamily="2" charset="-78"/>
              </a:rPr>
              <a:t>العمل:</a:t>
            </a:r>
            <a:endParaRPr lang="ar-SA" sz="2800" b="1" dirty="0" smtClean="0">
              <a:ln>
                <a:solidFill>
                  <a:schemeClr val="tx1"/>
                </a:solidFill>
              </a:ln>
              <a:solidFill>
                <a:schemeClr val="accent3">
                  <a:lumMod val="20000"/>
                  <a:lumOff val="80000"/>
                </a:schemeClr>
              </a:solidFill>
              <a:cs typeface="W1 THAGHR 03 035" pitchFamily="2" charset="-78"/>
            </a:endParaRPr>
          </a:p>
          <a:p>
            <a:pPr>
              <a:buClr>
                <a:schemeClr val="accent3"/>
              </a:buClr>
              <a:defRPr/>
            </a:pPr>
            <a:r>
              <a:rPr lang="ar-SA" sz="2800" b="1" dirty="0" smtClean="0">
                <a:ln>
                  <a:solidFill>
                    <a:schemeClr val="tx1"/>
                  </a:solidFill>
                </a:ln>
                <a:solidFill>
                  <a:schemeClr val="accent4">
                    <a:lumMod val="75000"/>
                  </a:schemeClr>
                </a:solidFill>
                <a:cs typeface="W1 THAGHR 03 035" pitchFamily="2" charset="-78"/>
                <a:sym typeface="Symbol"/>
              </a:rPr>
              <a:t></a:t>
            </a:r>
            <a:r>
              <a:rPr lang="ar-SA" sz="2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cs typeface="W1 THAGHR 03 035" pitchFamily="2" charset="-78"/>
              </a:rPr>
              <a:t>كل مجموعة يكون لديها طبقي بتري تحتوي بيئة </a:t>
            </a:r>
            <a:r>
              <a:rPr lang="ar-SA" sz="2800" b="1" dirty="0" err="1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cs typeface="W1 THAGHR 03 035" pitchFamily="2" charset="-78"/>
              </a:rPr>
              <a:t>آجار</a:t>
            </a:r>
            <a:r>
              <a:rPr lang="ar-SA" sz="2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cs typeface="W1 THAGHR 03 035" pitchFamily="2" charset="-78"/>
              </a:rPr>
              <a:t> الدهن.</a:t>
            </a:r>
          </a:p>
          <a:p>
            <a:pPr>
              <a:buClr>
                <a:schemeClr val="accent3"/>
              </a:buClr>
              <a:defRPr/>
            </a:pPr>
            <a:r>
              <a:rPr lang="ar-SA" sz="2800" b="1" dirty="0" smtClean="0">
                <a:ln>
                  <a:solidFill>
                    <a:schemeClr val="tx1"/>
                  </a:solidFill>
                </a:ln>
                <a:solidFill>
                  <a:schemeClr val="accent4">
                    <a:lumMod val="75000"/>
                  </a:schemeClr>
                </a:solidFill>
                <a:cs typeface="W1 THAGHR 03 035" pitchFamily="2" charset="-78"/>
                <a:sym typeface="Symbol"/>
              </a:rPr>
              <a:t></a:t>
            </a:r>
            <a:r>
              <a:rPr lang="ar-SA" sz="2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cs typeface="W1 THAGHR 03 035" pitchFamily="2" charset="-78"/>
              </a:rPr>
              <a:t>يلقح وسط الطبق بمزرعة حديثة العمر بإبرة التلقيح والطبق الثاني كنترول.</a:t>
            </a:r>
          </a:p>
          <a:p>
            <a:pPr>
              <a:buClr>
                <a:schemeClr val="accent3"/>
              </a:buClr>
              <a:defRPr/>
            </a:pPr>
            <a:r>
              <a:rPr lang="ar-SA" sz="2800" b="1" dirty="0" smtClean="0">
                <a:ln>
                  <a:solidFill>
                    <a:schemeClr val="tx1"/>
                  </a:solidFill>
                </a:ln>
                <a:solidFill>
                  <a:schemeClr val="accent4">
                    <a:lumMod val="75000"/>
                  </a:schemeClr>
                </a:solidFill>
                <a:cs typeface="W1 THAGHR 03 035" pitchFamily="2" charset="-78"/>
                <a:sym typeface="Symbol"/>
              </a:rPr>
              <a:t></a:t>
            </a:r>
            <a:r>
              <a:rPr lang="ar-SA" sz="2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cs typeface="W1 THAGHR 03 035" pitchFamily="2" charset="-78"/>
              </a:rPr>
              <a:t>يحضن الطبق عند 37 م</a:t>
            </a:r>
            <a:r>
              <a:rPr lang="ar-SA" sz="2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cs typeface="W1 THAGHR 03 035"/>
              </a:rPr>
              <a:t> لمدة 96 ساعة.</a:t>
            </a:r>
            <a:endParaRPr lang="ar-SA" sz="2800" b="1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cs typeface="W1 THAGHR 03 035" pitchFamily="2" charset="-78"/>
            </a:endParaRPr>
          </a:p>
          <a:p>
            <a:pPr>
              <a:buClr>
                <a:schemeClr val="accent3"/>
              </a:buClr>
              <a:defRPr/>
            </a:pPr>
            <a:r>
              <a:rPr lang="ar-SA" sz="2800" b="1" dirty="0" smtClean="0">
                <a:ln>
                  <a:solidFill>
                    <a:schemeClr val="tx1"/>
                  </a:solidFill>
                </a:ln>
                <a:solidFill>
                  <a:schemeClr val="accent4">
                    <a:lumMod val="75000"/>
                  </a:schemeClr>
                </a:solidFill>
                <a:cs typeface="W1 THAGHR 03 035" pitchFamily="2" charset="-78"/>
                <a:sym typeface="Symbol"/>
              </a:rPr>
              <a:t></a:t>
            </a:r>
            <a:r>
              <a:rPr lang="ar-SA" sz="2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cs typeface="W1 THAGHR 03 035" pitchFamily="2" charset="-78"/>
              </a:rPr>
              <a:t>يتم الكشف عن تحلل الدهون وذلك بإضافة كمية من محلول كبريتات النحاس </a:t>
            </a:r>
            <a:r>
              <a:rPr lang="en-US" sz="2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cs typeface="W1 THAGHR 03 035" pitchFamily="2" charset="-78"/>
              </a:rPr>
              <a:t>CuSO</a:t>
            </a:r>
            <a:r>
              <a:rPr lang="en-US" sz="2800" b="1" baseline="-2500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cs typeface="W1 THAGHR 03 035" pitchFamily="2" charset="-78"/>
              </a:rPr>
              <a:t>4</a:t>
            </a:r>
            <a:r>
              <a:rPr lang="en-US" sz="2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cs typeface="W1 THAGHR 03 035" pitchFamily="2" charset="-78"/>
              </a:rPr>
              <a:t> </a:t>
            </a:r>
            <a:r>
              <a:rPr lang="ar-SA" sz="2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cs typeface="W1 THAGHR 03 035" pitchFamily="2" charset="-78"/>
              </a:rPr>
              <a:t> </a:t>
            </a:r>
            <a:r>
              <a:rPr lang="ar-SA" sz="2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cs typeface="W1 THAGHR 03 035" pitchFamily="2" charset="-78"/>
              </a:rPr>
              <a:t>10 </a:t>
            </a:r>
            <a:r>
              <a:rPr lang="ar-SA" sz="2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- </a:t>
            </a:r>
            <a:r>
              <a:rPr lang="ar-SA" sz="2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cs typeface="W1 THAGHR 03 035" pitchFamily="2" charset="-78"/>
              </a:rPr>
              <a:t>20 </a:t>
            </a:r>
            <a:r>
              <a:rPr lang="ar-SA" sz="2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cs typeface="W1 THAGHR 03 035" pitchFamily="2" charset="-78"/>
              </a:rPr>
              <a:t>% لمدة 10 دقائق إلى البيئة ، ثم يتم التخلص من المحلول.</a:t>
            </a:r>
          </a:p>
          <a:p>
            <a:pPr>
              <a:buClr>
                <a:schemeClr val="accent3"/>
              </a:buClr>
              <a:defRPr/>
            </a:pPr>
            <a:r>
              <a:rPr lang="ar-SA" sz="2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cs typeface="W1 THAGHR 03 035" pitchFamily="2" charset="-78"/>
              </a:rPr>
              <a:t>حيث سوف نلاحظ تكون نقاط ذات لون أخضر </a:t>
            </a:r>
            <a:r>
              <a:rPr lang="ar-SA" sz="2800" b="1" dirty="0" err="1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cs typeface="W1 THAGHR 03 035" pitchFamily="2" charset="-78"/>
              </a:rPr>
              <a:t>مزرق</a:t>
            </a:r>
            <a:r>
              <a:rPr lang="ar-SA" sz="2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cs typeface="W1 THAGHR 03 035" pitchFamily="2" charset="-78"/>
              </a:rPr>
              <a:t> حول النمو البكتيري وهذا دليل على أن البكتيريا قادرة على إفراز إنزيم </a:t>
            </a:r>
            <a:r>
              <a:rPr lang="ar-SA" sz="2800" b="1" dirty="0" err="1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cs typeface="W1 THAGHR 03 035" pitchFamily="2" charset="-78"/>
              </a:rPr>
              <a:t>اللايبيز</a:t>
            </a:r>
            <a:r>
              <a:rPr lang="ar-SA" sz="2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cs typeface="W1 THAGHR 03 035" pitchFamily="2" charset="-78"/>
              </a:rPr>
              <a:t>  الذي يعمل على تحليل الدهون إلى أحماض </a:t>
            </a:r>
            <a:r>
              <a:rPr lang="ar-SA" sz="2800" b="1" dirty="0" err="1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cs typeface="W1 THAGHR 03 035" pitchFamily="2" charset="-78"/>
              </a:rPr>
              <a:t>دهنية</a:t>
            </a:r>
            <a:r>
              <a:rPr lang="ar-SA" sz="2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cs typeface="W1 THAGHR 03 035" pitchFamily="2" charset="-78"/>
              </a:rPr>
              <a:t> </a:t>
            </a:r>
            <a:r>
              <a:rPr lang="ar-SA" sz="2800" b="1" dirty="0" err="1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cs typeface="W1 THAGHR 03 035" pitchFamily="2" charset="-78"/>
              </a:rPr>
              <a:t>وجليسرول</a:t>
            </a:r>
            <a:r>
              <a:rPr lang="ar-SA" sz="2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cs typeface="W1 THAGHR 03 035" pitchFamily="2" charset="-78"/>
              </a:rPr>
              <a:t> حيث تتفاعل كبريتات النحاس مع الأحماض </a:t>
            </a:r>
            <a:r>
              <a:rPr lang="ar-SA" sz="2800" b="1" dirty="0" err="1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cs typeface="W1 THAGHR 03 035" pitchFamily="2" charset="-78"/>
              </a:rPr>
              <a:t>الدهنية</a:t>
            </a:r>
            <a:r>
              <a:rPr lang="ar-SA" sz="2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cs typeface="W1 THAGHR 03 035" pitchFamily="2" charset="-78"/>
              </a:rPr>
              <a:t> لتعطي مركب معقد لونه اخضر </a:t>
            </a:r>
            <a:r>
              <a:rPr lang="ar-SA" sz="2800" b="1" dirty="0" err="1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cs typeface="W1 THAGHR 03 035" pitchFamily="2" charset="-78"/>
              </a:rPr>
              <a:t>مزرق</a:t>
            </a:r>
            <a:r>
              <a:rPr lang="ar-SA" sz="2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cs typeface="W1 THAGHR 03 035" pitchFamily="2" charset="-78"/>
              </a:rPr>
              <a:t> وهذا دليل على تحلل الدهون.</a:t>
            </a:r>
            <a:endParaRPr lang="en-US" sz="2800" b="1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cs typeface="W1 THAGHR 03 035" pitchFamily="2" charset="-78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عنصر نائب للمحتوى 3" descr="سسس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7999"/>
          </a:xfrm>
        </p:spPr>
      </p:pic>
      <p:sp>
        <p:nvSpPr>
          <p:cNvPr id="5" name="Title 3"/>
          <p:cNvSpPr txBox="1">
            <a:spLocks/>
          </p:cNvSpPr>
          <p:nvPr/>
        </p:nvSpPr>
        <p:spPr>
          <a:xfrm>
            <a:off x="683568" y="0"/>
            <a:ext cx="7772400" cy="1362456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uLnTx/>
                <a:uFillTx/>
                <a:latin typeface="+mj-lt"/>
                <a:ea typeface="+mj-ea"/>
                <a:cs typeface="W1 THAGHR 03 035" pitchFamily="2" charset="-78"/>
              </a:rPr>
              <a:t>3- تحلل الدهون</a:t>
            </a:r>
            <a:endParaRPr kumimoji="0" lang="ar-SA" sz="4400" b="0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lumMod val="20000"/>
                  <a:lumOff val="80000"/>
                </a:schemeClr>
              </a:solidFill>
              <a:effectLst/>
              <a:uLnTx/>
              <a:uFillTx/>
              <a:latin typeface="+mj-lt"/>
              <a:ea typeface="+mj-ea"/>
              <a:cs typeface="W1 THAGHR 03 035" pitchFamily="2" charset="-78"/>
            </a:endParaRPr>
          </a:p>
        </p:txBody>
      </p:sp>
      <p:pic>
        <p:nvPicPr>
          <p:cNvPr id="6" name="Picture 5" descr="fat-hydrolysis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3213" y="2005013"/>
            <a:ext cx="3960812" cy="401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عنصر نائب للمحتوى 3" descr="imagesCAA8UHLI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مستطيل 4"/>
          <p:cNvSpPr/>
          <p:nvPr/>
        </p:nvSpPr>
        <p:spPr>
          <a:xfrm>
            <a:off x="4427984" y="188640"/>
            <a:ext cx="4536504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A" sz="9600" b="1" cap="none" spc="50" dirty="0" smtClean="0">
                <a:ln w="11430">
                  <a:solidFill>
                    <a:schemeClr val="bg1"/>
                  </a:solidFill>
                </a:ln>
                <a:blipFill>
                  <a:blip r:embed="rId3"/>
                  <a:tile tx="0" ty="0" sx="100000" sy="100000" flip="none" algn="tl"/>
                </a:blipFill>
                <a:effectLst>
                  <a:glow rad="101600">
                    <a:schemeClr val="tx1">
                      <a:alpha val="6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PT Bold Heading" pitchFamily="2" charset="-78"/>
              </a:rPr>
              <a:t>أجيبي</a:t>
            </a:r>
            <a:endParaRPr lang="ar-SA" sz="9600" b="1" cap="none" spc="50" dirty="0">
              <a:ln w="11430">
                <a:solidFill>
                  <a:schemeClr val="bg1"/>
                </a:solidFill>
              </a:ln>
              <a:blipFill>
                <a:blip r:embed="rId3"/>
                <a:tile tx="0" ty="0" sx="100000" sy="100000" flip="none" algn="tl"/>
              </a:blipFill>
              <a:effectLst>
                <a:glow rad="101600">
                  <a:schemeClr val="tx1">
                    <a:alpha val="6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6" name="عنوان فرعي 2"/>
          <p:cNvSpPr txBox="1">
            <a:spLocks/>
          </p:cNvSpPr>
          <p:nvPr/>
        </p:nvSpPr>
        <p:spPr>
          <a:xfrm>
            <a:off x="0" y="764704"/>
            <a:ext cx="9144000" cy="4464496"/>
          </a:xfrm>
          <a:prstGeom prst="rect">
            <a:avLst/>
          </a:prstGeom>
        </p:spPr>
        <p:txBody>
          <a:bodyPr vert="horz" lIns="91440" tIns="45720" rIns="91440" bIns="45720" rtlCol="1">
            <a:no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ar-SA" sz="6600" b="1" i="0" u="none" strike="noStrike" kern="1200" cap="all" spc="0" normalizeH="0" baseline="0" noProof="0" dirty="0" smtClean="0">
              <a:ln>
                <a:solidFill>
                  <a:schemeClr val="accent3">
                    <a:lumMod val="75000"/>
                  </a:schemeClr>
                </a:solidFill>
              </a:ln>
              <a:solidFill>
                <a:schemeClr val="accent3">
                  <a:lumMod val="20000"/>
                  <a:lumOff val="80000"/>
                </a:schemeClr>
              </a:soli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uLnTx/>
              <a:uFillTx/>
              <a:latin typeface="Arial" pitchFamily="34" charset="0"/>
              <a:cs typeface="W1 0024." pitchFamily="2" charset="-78"/>
            </a:endParaRPr>
          </a:p>
          <a:p>
            <a:pPr marL="342900" lvl="0" indent="-342900" algn="ctr">
              <a:spcBef>
                <a:spcPct val="20000"/>
              </a:spcBef>
              <a:defRPr/>
            </a:pPr>
            <a:r>
              <a:rPr kumimoji="0" lang="ar-SA" sz="5400" b="1" i="0" u="none" strike="noStrike" kern="1200" cap="all" spc="0" normalizeH="0" baseline="0" noProof="0" dirty="0" smtClean="0">
                <a:ln>
                  <a:solidFill>
                    <a:schemeClr val="accent3">
                      <a:lumMod val="75000"/>
                    </a:schemeClr>
                  </a:solidFill>
                </a:ln>
                <a:solidFill>
                  <a:srgbClr val="FFFF00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uLnTx/>
                <a:uFillTx/>
                <a:latin typeface="Arial" pitchFamily="34" charset="0"/>
                <a:cs typeface="W1 0024." pitchFamily="2" charset="-78"/>
                <a:sym typeface="AGA Arabesque"/>
              </a:rPr>
              <a:t></a:t>
            </a:r>
            <a:r>
              <a:rPr kumimoji="0" lang="ar-SA" sz="6600" b="1" i="0" u="none" strike="noStrike" kern="1200" cap="all" spc="0" normalizeH="0" baseline="0" noProof="0" dirty="0" smtClean="0">
                <a:ln>
                  <a:solidFill>
                    <a:schemeClr val="accent3">
                      <a:lumMod val="75000"/>
                    </a:schemeClr>
                  </a:solidFill>
                </a:ln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uLnTx/>
                <a:uFillTx/>
                <a:latin typeface="Arial" pitchFamily="34" charset="0"/>
                <a:cs typeface="W1 0024." pitchFamily="2" charset="-78"/>
              </a:rPr>
              <a:t> اكتبي تقرير </a:t>
            </a:r>
            <a:r>
              <a:rPr kumimoji="0" lang="ar-SA" sz="6600" b="1" i="0" u="none" strike="noStrike" kern="1200" cap="all" spc="0" normalizeH="0" baseline="0" noProof="0" dirty="0" err="1" smtClean="0">
                <a:ln>
                  <a:solidFill>
                    <a:schemeClr val="accent3">
                      <a:lumMod val="75000"/>
                    </a:schemeClr>
                  </a:solidFill>
                </a:ln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uLnTx/>
                <a:uFillTx/>
                <a:latin typeface="Arial" pitchFamily="34" charset="0"/>
                <a:cs typeface="W1 0024." pitchFamily="2" charset="-78"/>
              </a:rPr>
              <a:t>للتجربة ...</a:t>
            </a:r>
            <a:endParaRPr kumimoji="0" lang="ar-SA" sz="6600" b="1" i="0" u="none" strike="noStrike" kern="1200" cap="all" spc="0" normalizeH="0" baseline="0" noProof="0" dirty="0" smtClean="0">
              <a:ln>
                <a:solidFill>
                  <a:schemeClr val="accent3">
                    <a:lumMod val="75000"/>
                  </a:schemeClr>
                </a:solidFill>
              </a:ln>
              <a:solidFill>
                <a:schemeClr val="accent3">
                  <a:lumMod val="20000"/>
                  <a:lumOff val="80000"/>
                </a:schemeClr>
              </a:soli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uLnTx/>
              <a:uFillTx/>
              <a:latin typeface="Arial" pitchFamily="34" charset="0"/>
              <a:cs typeface="W1 0024." pitchFamily="2" charset="-78"/>
            </a:endParaRPr>
          </a:p>
          <a:p>
            <a:pPr marL="342900" lvl="0" indent="-342900" algn="ctr">
              <a:spcBef>
                <a:spcPct val="20000"/>
              </a:spcBef>
              <a:defRPr/>
            </a:pPr>
            <a:r>
              <a:rPr lang="ar-SA" sz="5400" b="1" cap="all" dirty="0" smtClean="0">
                <a:ln>
                  <a:solidFill>
                    <a:schemeClr val="accent3">
                      <a:lumMod val="75000"/>
                    </a:schemeClr>
                  </a:solidFill>
                </a:ln>
                <a:solidFill>
                  <a:srgbClr val="FFFF00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rial" pitchFamily="34" charset="0"/>
                <a:cs typeface="W1 0024." pitchFamily="2" charset="-78"/>
                <a:sym typeface="AGA Arabesque"/>
              </a:rPr>
              <a:t></a:t>
            </a:r>
            <a:r>
              <a:rPr lang="ar-SA" sz="6600" b="1" cap="all" dirty="0" smtClean="0">
                <a:ln>
                  <a:solidFill>
                    <a:schemeClr val="accent3">
                      <a:lumMod val="75000"/>
                    </a:schemeClr>
                  </a:solidFill>
                </a:ln>
                <a:solidFill>
                  <a:srgbClr val="FFFF00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rial" pitchFamily="34" charset="0"/>
                <a:cs typeface="W1 0024." pitchFamily="2" charset="-78"/>
                <a:sym typeface="AGA Arabesque"/>
              </a:rPr>
              <a:t> </a:t>
            </a:r>
            <a:r>
              <a:rPr lang="ar-SA" sz="6600" b="1" cap="all" dirty="0" smtClean="0">
                <a:ln>
                  <a:solidFill>
                    <a:schemeClr val="accent3">
                      <a:lumMod val="75000"/>
                    </a:schemeClr>
                  </a:solidFill>
                </a:ln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rial" pitchFamily="34" charset="0"/>
                <a:cs typeface="W1 0024." pitchFamily="2" charset="-78"/>
              </a:rPr>
              <a:t>ذاكروا </a:t>
            </a:r>
            <a:r>
              <a:rPr lang="ar-SA" sz="6600" b="1" cap="all" dirty="0" err="1" smtClean="0">
                <a:ln>
                  <a:solidFill>
                    <a:schemeClr val="accent3">
                      <a:lumMod val="75000"/>
                    </a:schemeClr>
                  </a:solidFill>
                </a:ln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rial" pitchFamily="34" charset="0"/>
                <a:cs typeface="W1 0024." pitchFamily="2" charset="-78"/>
              </a:rPr>
              <a:t>للامتحان...</a:t>
            </a:r>
            <a:endParaRPr lang="ar-SA" sz="6600" b="1" cap="all" dirty="0" smtClean="0">
              <a:ln>
                <a:solidFill>
                  <a:schemeClr val="accent3">
                    <a:lumMod val="75000"/>
                  </a:schemeClr>
                </a:solidFill>
              </a:ln>
              <a:solidFill>
                <a:schemeClr val="accent3">
                  <a:lumMod val="20000"/>
                  <a:lumOff val="80000"/>
                </a:schemeClr>
              </a:soli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Arial" pitchFamily="34" charset="0"/>
              <a:cs typeface="W1 0024." pitchFamily="2" charset="-78"/>
            </a:endParaRPr>
          </a:p>
          <a:p>
            <a:pPr marL="342900" lvl="0" indent="-342900" algn="ctr">
              <a:spcBef>
                <a:spcPct val="20000"/>
              </a:spcBef>
              <a:defRPr/>
            </a:pPr>
            <a:r>
              <a:rPr kumimoji="0" lang="ar-SA" sz="6600" b="1" i="0" u="none" strike="noStrike" kern="1200" cap="all" spc="0" normalizeH="0" baseline="0" noProof="0" dirty="0" smtClean="0">
                <a:ln>
                  <a:solidFill>
                    <a:schemeClr val="accent3">
                      <a:lumMod val="75000"/>
                    </a:schemeClr>
                  </a:solidFill>
                </a:ln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uLnTx/>
                <a:uFillTx/>
                <a:latin typeface="Arial" pitchFamily="34" charset="0"/>
                <a:cs typeface="W1 0024." pitchFamily="2" charset="-78"/>
              </a:rPr>
              <a:t>واخلص</a:t>
            </a:r>
            <a:r>
              <a:rPr kumimoji="0" lang="ar-SA" sz="6600" b="1" i="0" u="none" strike="noStrike" kern="1200" cap="all" spc="0" normalizeH="0" noProof="0" dirty="0" smtClean="0">
                <a:ln>
                  <a:solidFill>
                    <a:schemeClr val="accent3">
                      <a:lumMod val="75000"/>
                    </a:schemeClr>
                  </a:solidFill>
                </a:ln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uLnTx/>
                <a:uFillTx/>
                <a:latin typeface="Arial" pitchFamily="34" charset="0"/>
                <a:cs typeface="W1 0024." pitchFamily="2" charset="-78"/>
              </a:rPr>
              <a:t> الامنيات لكم بالتوفيق </a:t>
            </a:r>
            <a:r>
              <a:rPr kumimoji="0" lang="ar-SA" sz="6600" b="1" i="0" u="none" strike="noStrike" kern="1200" cap="all" spc="0" normalizeH="0" noProof="0" dirty="0" err="1" smtClean="0">
                <a:ln>
                  <a:solidFill>
                    <a:schemeClr val="accent3">
                      <a:lumMod val="75000"/>
                    </a:schemeClr>
                  </a:solidFill>
                </a:ln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uLnTx/>
                <a:uFillTx/>
                <a:latin typeface="Arial" pitchFamily="34" charset="0"/>
                <a:cs typeface="W1 0024." pitchFamily="2" charset="-78"/>
              </a:rPr>
              <a:t>والسداد...</a:t>
            </a:r>
            <a:endParaRPr kumimoji="0" lang="ar-SA" sz="6600" b="1" i="0" u="none" strike="noStrike" kern="1200" cap="all" spc="0" normalizeH="0" baseline="0" noProof="0" dirty="0" smtClean="0">
              <a:ln>
                <a:solidFill>
                  <a:schemeClr val="accent3">
                    <a:lumMod val="75000"/>
                  </a:schemeClr>
                </a:solidFill>
              </a:ln>
              <a:solidFill>
                <a:schemeClr val="accent3">
                  <a:lumMod val="20000"/>
                  <a:lumOff val="80000"/>
                </a:schemeClr>
              </a:soli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uLnTx/>
              <a:uFillTx/>
              <a:latin typeface="Arial" pitchFamily="34" charset="0"/>
              <a:cs typeface="W1 0024." pitchFamily="2" charset="-78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ar-SA" sz="6600" b="1" i="0" u="none" strike="noStrike" kern="1200" cap="all" spc="0" normalizeH="0" baseline="0" noProof="0" dirty="0" smtClean="0">
              <a:ln>
                <a:solidFill>
                  <a:schemeClr val="accent3">
                    <a:lumMod val="75000"/>
                  </a:schemeClr>
                </a:solidFill>
              </a:ln>
              <a:solidFill>
                <a:schemeClr val="accent3">
                  <a:lumMod val="20000"/>
                  <a:lumOff val="80000"/>
                </a:schemeClr>
              </a:soli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uLnTx/>
              <a:uFillTx/>
              <a:latin typeface="Arial" pitchFamily="34" charset="0"/>
              <a:cs typeface="W1 0024." pitchFamily="2" charset="-78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ar-SA" sz="6600" b="1" i="0" u="none" strike="noStrike" kern="1200" cap="all" spc="0" normalizeH="0" baseline="0" noProof="0" dirty="0" smtClean="0">
              <a:ln>
                <a:solidFill>
                  <a:schemeClr val="accent3">
                    <a:lumMod val="75000"/>
                  </a:schemeClr>
                </a:solidFill>
              </a:ln>
              <a:solidFill>
                <a:schemeClr val="accent3">
                  <a:lumMod val="20000"/>
                  <a:lumOff val="80000"/>
                </a:schemeClr>
              </a:soli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uLnTx/>
              <a:uFillTx/>
              <a:latin typeface="Arial" pitchFamily="34" charset="0"/>
              <a:cs typeface="W1 0024." pitchFamily="2" charset="-78"/>
            </a:endParaRPr>
          </a:p>
        </p:txBody>
      </p:sp>
      <p:pic>
        <p:nvPicPr>
          <p:cNvPr id="7" name="Picture 3" descr="G:\صور للعرض\question-mark81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91680" y="188640"/>
            <a:ext cx="3523262" cy="1597263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54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عنصر نائب للمحتوى 3" descr="imagesCAA8UHLI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مستطيل 4"/>
          <p:cNvSpPr/>
          <p:nvPr/>
        </p:nvSpPr>
        <p:spPr>
          <a:xfrm>
            <a:off x="0" y="357166"/>
            <a:ext cx="9429784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9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blipFill>
                  <a:blip r:embed="rId3"/>
                  <a:stretch>
                    <a:fillRect/>
                  </a:stretch>
                </a:blipFill>
                <a:effectLst>
                  <a:glow rad="101600">
                    <a:schemeClr val="tx1">
                      <a:alpha val="60000"/>
                    </a:schemeClr>
                  </a:glow>
                  <a:outerShdw blurRad="50800" algn="tl" rotWithShape="0">
                    <a:srgbClr val="000000"/>
                  </a:outerShdw>
                </a:effectLst>
                <a:cs typeface="W1 THAGHR 03 035" pitchFamily="2" charset="-78"/>
              </a:rPr>
              <a:t>أ. منيرة </a:t>
            </a:r>
            <a:r>
              <a:rPr lang="ar-SA" sz="9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blipFill>
                  <a:blip r:embed="rId3"/>
                  <a:stretch>
                    <a:fillRect/>
                  </a:stretch>
                </a:blipFill>
                <a:effectLst>
                  <a:glow rad="101600">
                    <a:schemeClr val="tx1">
                      <a:alpha val="60000"/>
                    </a:schemeClr>
                  </a:glow>
                  <a:outerShdw blurRad="50800" algn="tl" rotWithShape="0">
                    <a:srgbClr val="000000"/>
                  </a:outerShdw>
                </a:effectLst>
                <a:cs typeface="W1 THAGHR 03 035" pitchFamily="2" charset="-78"/>
              </a:rPr>
              <a:t>الدوسري</a:t>
            </a:r>
            <a:endParaRPr lang="ar-SA" sz="9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blipFill>
                <a:blip r:embed="rId3"/>
                <a:stretch>
                  <a:fillRect/>
                </a:stretch>
              </a:blipFill>
              <a:effectLst>
                <a:glow rad="101600">
                  <a:schemeClr val="tx1">
                    <a:alpha val="60000"/>
                  </a:schemeClr>
                </a:glow>
                <a:outerShdw blurRad="50800" algn="tl" rotWithShape="0">
                  <a:srgbClr val="000000"/>
                </a:outerShdw>
              </a:effectLst>
              <a:cs typeface="W1 THAGHR 03 035" pitchFamily="2" charset="-78"/>
            </a:endParaRPr>
          </a:p>
        </p:txBody>
      </p:sp>
      <p:pic>
        <p:nvPicPr>
          <p:cNvPr id="14" name="صورة 13" descr="thankyou-26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11560" y="1700808"/>
            <a:ext cx="8136903" cy="4464496"/>
          </a:xfrm>
          <a:prstGeom prst="rect">
            <a:avLst/>
          </a:prstGeom>
        </p:spPr>
      </p:pic>
    </p:spTree>
  </p:cSld>
  <p:clrMapOvr>
    <a:masterClrMapping/>
  </p:clrMapOvr>
  <p:transition spd="med" advTm="3000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سمة Office">
  <a:themeElements>
    <a:clrScheme name="حيوية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895</TotalTime>
  <Words>330</Words>
  <Application>Microsoft Office PowerPoint</Application>
  <PresentationFormat>عرض على الشاشة (3:4)‏</PresentationFormat>
  <Paragraphs>38</Paragraphs>
  <Slides>10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1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تأثير غاز الإيثيلين على نمو بادرات الفول النامية في الظلام</dc:title>
  <dc:creator>skills2</dc:creator>
  <cp:lastModifiedBy>win7</cp:lastModifiedBy>
  <cp:revision>65</cp:revision>
  <dcterms:modified xsi:type="dcterms:W3CDTF">2014-04-09T19:56:22Z</dcterms:modified>
</cp:coreProperties>
</file>