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0717D-72FF-4C80-869A-061CE3E21D38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99F-070F-4196-A926-26586E7533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Answers:</a:t>
            </a:r>
            <a:r>
              <a:rPr lang="en-GB" baseline="0" dirty="0" smtClean="0"/>
              <a:t>  She likes that house.  /  Ben introduces his friend </a:t>
            </a:r>
            <a:r>
              <a:rPr lang="en-GB" baseline="0" dirty="0" err="1" smtClean="0"/>
              <a:t>Yousef</a:t>
            </a:r>
            <a:r>
              <a:rPr lang="en-GB" baseline="0" dirty="0" smtClean="0"/>
              <a:t> to Ali.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99F-070F-4196-A926-26586E753329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Answers:</a:t>
            </a:r>
            <a:r>
              <a:rPr lang="en-GB" baseline="0" dirty="0" smtClean="0"/>
              <a:t>  She likes that house.  /  Ben introduces his friend </a:t>
            </a:r>
            <a:r>
              <a:rPr lang="en-GB" baseline="0" dirty="0" err="1" smtClean="0"/>
              <a:t>Yousef</a:t>
            </a:r>
            <a:r>
              <a:rPr lang="en-GB" baseline="0" dirty="0" smtClean="0"/>
              <a:t> to Ali.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99F-070F-4196-A926-26586E753329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Answers:</a:t>
            </a:r>
            <a:r>
              <a:rPr lang="en-GB" baseline="0" dirty="0" smtClean="0"/>
              <a:t>  She likes that house.  /  Ben introduces his friend </a:t>
            </a:r>
            <a:r>
              <a:rPr lang="en-GB" baseline="0" dirty="0" err="1" smtClean="0"/>
              <a:t>Yousef</a:t>
            </a:r>
            <a:r>
              <a:rPr lang="en-GB" baseline="0" dirty="0" smtClean="0"/>
              <a:t> to Ali.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99F-070F-4196-A926-26586E753329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EFDB3146-1DDB-4533-A4DE-EA88BD22E9AB}" type="datetimeFigureOut">
              <a:rPr lang="en-GB" smtClean="0"/>
              <a:pPr/>
              <a:t>02/11/2014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D1DED7B-649E-4D31-94B8-6F0EB5E95B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381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533400" y="65532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193332" y="651226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657600"/>
            <a:ext cx="7391400" cy="1219200"/>
          </a:xfrm>
        </p:spPr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THERE IS &amp; THERE ARE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Grammar Review		      Duration: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minutes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Files to work on\KSU\KSU Logo\KSUPYP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3352800" cy="1527018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90600"/>
            <a:ext cx="394271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NOTICING TASK </a:t>
            </a:r>
            <a:endParaRPr lang="en-GB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0" y="1066800"/>
            <a:ext cx="7620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" y="6096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dirty="0" smtClean="0">
                <a:latin typeface="Century Gothic" pitchFamily="34" charset="0"/>
                <a:ea typeface="Times New Roman" pitchFamily="18" charset="0"/>
                <a:cs typeface="Times-Roman" charset="0"/>
              </a:rPr>
              <a:t>Read the dialogues below , then answer the questions which follow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Times-Roman" charset="0"/>
              </a:rPr>
              <a:t>.</a:t>
            </a:r>
            <a:endParaRPr lang="en-GB" dirty="0" smtClean="0">
              <a:ea typeface="Times New Roman" pitchFamily="18" charset="0"/>
              <a:cs typeface="Times-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5867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What is there near Marsha’s house?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5791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Who are there in the park?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4" descr="https://encrypted-tbn2.gstatic.com/images?q=tbn:ANd9GcRNjwOKWe3ygW939SPCay2_OJenlznaLNpDCrWtMTKcbYj0tu5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43000"/>
            <a:ext cx="2667000" cy="26670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371600"/>
            <a:ext cx="3124200" cy="283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52400" y="3962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Linda:</a:t>
            </a:r>
            <a:r>
              <a:rPr lang="en-GB" dirty="0" smtClean="0"/>
              <a:t>  Hi Marsha, let’s go and chat.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70C0"/>
                </a:solidFill>
              </a:rPr>
              <a:t>Marsha</a:t>
            </a:r>
            <a:r>
              <a:rPr lang="en-GB" dirty="0" smtClean="0"/>
              <a:t>:  Okay, </a:t>
            </a:r>
            <a:r>
              <a:rPr lang="en-GB" dirty="0" smtClean="0">
                <a:solidFill>
                  <a:srgbClr val="FF0000"/>
                </a:solidFill>
              </a:rPr>
              <a:t>there is </a:t>
            </a:r>
            <a:r>
              <a:rPr lang="en-GB" dirty="0" smtClean="0"/>
              <a:t>a coffee shop near my house.</a:t>
            </a:r>
            <a:endParaRPr lang="en-GB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4495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There are </a:t>
            </a:r>
            <a:r>
              <a:rPr lang="en-GB" dirty="0" smtClean="0"/>
              <a:t>children playing in the park.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USAGE- THERE IS</a:t>
            </a:r>
            <a:endParaRPr lang="en-GB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219200"/>
            <a:ext cx="6096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We use ‘</a:t>
            </a:r>
            <a:r>
              <a:rPr lang="en-GB" sz="1600" b="1" dirty="0" smtClean="0">
                <a:solidFill>
                  <a:srgbClr val="00B050"/>
                </a:solidFill>
              </a:rPr>
              <a:t>there </a:t>
            </a:r>
            <a:r>
              <a:rPr lang="en-GB" sz="1600" b="1" dirty="0" smtClean="0">
                <a:solidFill>
                  <a:srgbClr val="00B050"/>
                </a:solidFill>
              </a:rPr>
              <a:t>is</a:t>
            </a:r>
            <a:r>
              <a:rPr lang="en-GB" sz="1600" dirty="0" smtClean="0"/>
              <a:t>/</a:t>
            </a:r>
            <a:r>
              <a:rPr lang="en-GB" sz="1600" b="1" dirty="0" smtClean="0">
                <a:solidFill>
                  <a:srgbClr val="00B050"/>
                </a:solidFill>
              </a:rPr>
              <a:t>are</a:t>
            </a:r>
            <a:r>
              <a:rPr lang="en-GB" sz="1600" dirty="0" smtClean="0"/>
              <a:t>’ to state that something does or does not exist</a:t>
            </a:r>
            <a:r>
              <a:rPr lang="en-GB" sz="1600" dirty="0" smtClean="0"/>
              <a:t>.</a:t>
            </a:r>
          </a:p>
          <a:p>
            <a:endParaRPr lang="en-GB" sz="1600" dirty="0" smtClean="0"/>
          </a:p>
          <a:p>
            <a:r>
              <a:rPr lang="en-GB" sz="1600" dirty="0" smtClean="0"/>
              <a:t>1.  We </a:t>
            </a:r>
            <a:r>
              <a:rPr lang="en-GB" sz="1600" dirty="0" smtClean="0"/>
              <a:t>use there is (</a:t>
            </a:r>
            <a:r>
              <a:rPr lang="en-GB" sz="1600" dirty="0" smtClean="0"/>
              <a:t>singular nouns or one item) to </a:t>
            </a:r>
            <a:r>
              <a:rPr lang="en-GB" sz="1600" dirty="0" smtClean="0"/>
              <a:t>say that </a:t>
            </a:r>
            <a:r>
              <a:rPr lang="en-GB" sz="1600" dirty="0" smtClean="0"/>
              <a:t>something </a:t>
            </a:r>
            <a:r>
              <a:rPr lang="en-GB" sz="1600" dirty="0" smtClean="0"/>
              <a:t>is located in the place or exists:</a:t>
            </a:r>
          </a:p>
          <a:p>
            <a:r>
              <a:rPr lang="en-GB" sz="1600" dirty="0" smtClean="0">
                <a:solidFill>
                  <a:srgbClr val="0070C0"/>
                </a:solidFill>
              </a:rPr>
              <a:t>Ex.  </a:t>
            </a:r>
            <a:r>
              <a:rPr lang="en-GB" sz="1600" dirty="0" smtClean="0"/>
              <a:t>There is a book on the desk. </a:t>
            </a:r>
            <a:endParaRPr lang="en-GB" sz="1600" dirty="0" smtClean="0"/>
          </a:p>
          <a:p>
            <a:endParaRPr lang="en-GB" sz="1600" dirty="0" smtClean="0"/>
          </a:p>
          <a:p>
            <a:pPr marL="342900" indent="-342900">
              <a:buAutoNum type="arabicPeriod" startAt="2"/>
            </a:pPr>
            <a:r>
              <a:rPr lang="en-GB" sz="1600" dirty="0" smtClean="0"/>
              <a:t>We use there is for uncountable nouns.</a:t>
            </a:r>
          </a:p>
          <a:p>
            <a:pPr marL="342900" indent="-342900"/>
            <a:r>
              <a:rPr lang="en-GB" sz="1600" dirty="0" smtClean="0">
                <a:solidFill>
                  <a:srgbClr val="0070C0"/>
                </a:solidFill>
              </a:rPr>
              <a:t>Ex. </a:t>
            </a:r>
            <a:r>
              <a:rPr lang="en-GB" sz="1600" dirty="0" smtClean="0"/>
              <a:t>There is milk spilled on the floor.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dirty="0" smtClean="0"/>
              <a:t>3.  We </a:t>
            </a:r>
            <a:r>
              <a:rPr lang="en-GB" sz="1600" dirty="0" smtClean="0"/>
              <a:t>use there isn’t (singular) / </a:t>
            </a:r>
            <a:r>
              <a:rPr lang="en-GB" sz="1600" dirty="0" smtClean="0"/>
              <a:t>to </a:t>
            </a:r>
            <a:r>
              <a:rPr lang="en-GB" sz="1600" dirty="0" smtClean="0"/>
              <a:t>say that </a:t>
            </a:r>
            <a:r>
              <a:rPr lang="en-GB" sz="1600" dirty="0" smtClean="0"/>
              <a:t>something </a:t>
            </a:r>
            <a:r>
              <a:rPr lang="en-GB" sz="1600" dirty="0" smtClean="0"/>
              <a:t>isn’t </a:t>
            </a:r>
            <a:r>
              <a:rPr lang="en-GB" sz="1600" dirty="0" smtClean="0"/>
              <a:t>located in </a:t>
            </a:r>
            <a:r>
              <a:rPr lang="en-GB" sz="1600" dirty="0" smtClean="0"/>
              <a:t>the place or doesn’t exist:</a:t>
            </a:r>
          </a:p>
          <a:p>
            <a:r>
              <a:rPr lang="en-GB" sz="1600" dirty="0" smtClean="0">
                <a:solidFill>
                  <a:srgbClr val="0070C0"/>
                </a:solidFill>
              </a:rPr>
              <a:t>Ex. </a:t>
            </a:r>
            <a:r>
              <a:rPr lang="en-GB" sz="1600" dirty="0" smtClean="0"/>
              <a:t>There </a:t>
            </a:r>
            <a:r>
              <a:rPr lang="en-GB" sz="1600" dirty="0" smtClean="0"/>
              <a:t>isn’t a book on the desk.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4.  We </a:t>
            </a:r>
            <a:r>
              <a:rPr lang="en-GB" sz="1600" dirty="0" smtClean="0"/>
              <a:t>use Is there…? (singular) </a:t>
            </a:r>
            <a:r>
              <a:rPr lang="en-GB" sz="1600" dirty="0" smtClean="0"/>
              <a:t>to </a:t>
            </a:r>
            <a:r>
              <a:rPr lang="en-GB" sz="1600" dirty="0" smtClean="0"/>
              <a:t>ask whether something</a:t>
            </a:r>
            <a:r>
              <a:rPr lang="en-GB" sz="1600" dirty="0" smtClean="0"/>
              <a:t> </a:t>
            </a:r>
            <a:r>
              <a:rPr lang="en-GB" sz="1600" dirty="0" smtClean="0"/>
              <a:t>is located in the place or exists:</a:t>
            </a:r>
          </a:p>
          <a:p>
            <a:r>
              <a:rPr lang="en-GB" sz="1600" dirty="0" smtClean="0">
                <a:solidFill>
                  <a:srgbClr val="0070C0"/>
                </a:solidFill>
              </a:rPr>
              <a:t>Ex. </a:t>
            </a:r>
            <a:r>
              <a:rPr lang="en-GB" sz="1600" dirty="0" smtClean="0"/>
              <a:t>Is </a:t>
            </a:r>
            <a:r>
              <a:rPr lang="en-GB" sz="1600" dirty="0" smtClean="0"/>
              <a:t>there a book on the desk</a:t>
            </a:r>
            <a:r>
              <a:rPr lang="en-GB" sz="1600" dirty="0" smtClean="0"/>
              <a:t>?</a:t>
            </a:r>
          </a:p>
        </p:txBody>
      </p:sp>
      <p:pic>
        <p:nvPicPr>
          <p:cNvPr id="3075" name="Picture 3" descr="http://images.clipartpanda.com/desk-clip-art-4c9ExGyg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219200"/>
            <a:ext cx="1823875" cy="2362200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267200"/>
            <a:ext cx="272179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USAGE- THERE ARE</a:t>
            </a:r>
            <a:endParaRPr lang="en-GB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838200"/>
            <a:ext cx="5715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1.  We </a:t>
            </a:r>
            <a:r>
              <a:rPr lang="en-GB" dirty="0" smtClean="0"/>
              <a:t>use </a:t>
            </a:r>
            <a:r>
              <a:rPr lang="en-GB" dirty="0" smtClean="0"/>
              <a:t>there </a:t>
            </a:r>
            <a:r>
              <a:rPr lang="en-GB" dirty="0" smtClean="0"/>
              <a:t>are (plural) to say that </a:t>
            </a:r>
            <a:r>
              <a:rPr lang="en-GB" dirty="0" smtClean="0"/>
              <a:t>something </a:t>
            </a:r>
            <a:r>
              <a:rPr lang="en-GB" dirty="0" smtClean="0"/>
              <a:t>is located in the place or exists: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Ex. </a:t>
            </a:r>
            <a:r>
              <a:rPr lang="en-GB" dirty="0" smtClean="0"/>
              <a:t>There </a:t>
            </a:r>
            <a:r>
              <a:rPr lang="en-GB" dirty="0" smtClean="0"/>
              <a:t>are </a:t>
            </a:r>
            <a:r>
              <a:rPr lang="en-GB" dirty="0" smtClean="0"/>
              <a:t>many books </a:t>
            </a:r>
            <a:r>
              <a:rPr lang="en-GB" dirty="0" smtClean="0"/>
              <a:t>on the shelf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342900" indent="-342900">
              <a:buAutoNum type="arabicPeriod" startAt="2"/>
            </a:pPr>
            <a:r>
              <a:rPr lang="en-GB" dirty="0" smtClean="0"/>
              <a:t>We </a:t>
            </a:r>
            <a:r>
              <a:rPr lang="en-GB" dirty="0" smtClean="0"/>
              <a:t>use there </a:t>
            </a:r>
            <a:r>
              <a:rPr lang="en-GB" dirty="0" smtClean="0"/>
              <a:t>aren’t </a:t>
            </a:r>
            <a:r>
              <a:rPr lang="en-GB" dirty="0" smtClean="0"/>
              <a:t>(plural) to say that something</a:t>
            </a:r>
            <a:r>
              <a:rPr lang="en-GB" dirty="0" smtClean="0"/>
              <a:t> </a:t>
            </a:r>
            <a:r>
              <a:rPr lang="en-GB" dirty="0" smtClean="0"/>
              <a:t>isn’t located in the place or doesn’t exist</a:t>
            </a:r>
            <a:r>
              <a:rPr lang="en-GB" dirty="0" smtClean="0"/>
              <a:t>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Ex</a:t>
            </a:r>
            <a:r>
              <a:rPr lang="en-GB" dirty="0" smtClean="0">
                <a:solidFill>
                  <a:srgbClr val="0070C0"/>
                </a:solidFill>
              </a:rPr>
              <a:t>. 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 smtClean="0"/>
              <a:t>There </a:t>
            </a:r>
            <a:r>
              <a:rPr lang="en-GB" dirty="0" smtClean="0"/>
              <a:t>aren’t any books on the shelf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342900" indent="-342900">
              <a:buAutoNum type="arabicPeriod" startAt="3"/>
            </a:pPr>
            <a:r>
              <a:rPr lang="en-GB" dirty="0" smtClean="0"/>
              <a:t>We </a:t>
            </a:r>
            <a:r>
              <a:rPr lang="en-GB" dirty="0" smtClean="0"/>
              <a:t>use </a:t>
            </a:r>
            <a:r>
              <a:rPr lang="en-GB" dirty="0" smtClean="0"/>
              <a:t>Are </a:t>
            </a:r>
            <a:r>
              <a:rPr lang="en-GB" dirty="0" smtClean="0"/>
              <a:t>there...? (plural)  to ask whether something</a:t>
            </a:r>
            <a:r>
              <a:rPr lang="en-GB" dirty="0" smtClean="0"/>
              <a:t> </a:t>
            </a:r>
            <a:r>
              <a:rPr lang="en-GB" dirty="0" smtClean="0"/>
              <a:t>is located in the place or exists</a:t>
            </a:r>
            <a:r>
              <a:rPr lang="en-GB" dirty="0" smtClean="0"/>
              <a:t>:</a:t>
            </a:r>
          </a:p>
          <a:p>
            <a:pPr marL="342900" indent="-342900"/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Ex. 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 smtClean="0"/>
              <a:t>Are </a:t>
            </a:r>
            <a:r>
              <a:rPr lang="en-GB" dirty="0" smtClean="0"/>
              <a:t>there any books on the shelf</a:t>
            </a:r>
            <a:r>
              <a:rPr lang="en-GB" dirty="0" smtClean="0"/>
              <a:t>?</a:t>
            </a:r>
          </a:p>
        </p:txBody>
      </p:sp>
      <p:pic>
        <p:nvPicPr>
          <p:cNvPr id="20482" name="Picture 2" descr="http://groceryshrink.typepad.com/.a/6a00e5549125f788330120a58c801f970c-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00400"/>
            <a:ext cx="3124199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QUICK PRACTICE</a:t>
            </a:r>
            <a:endParaRPr lang="en-GB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50119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INDEPENDENT PRACTICE</a:t>
            </a:r>
            <a:endParaRPr lang="en-GB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838200"/>
            <a:ext cx="876204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3581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Cake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655368"/>
            <a:ext cx="53340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sz="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4016</TotalTime>
  <Words>353</Words>
  <Application>Microsoft Office PowerPoint</Application>
  <PresentationFormat>On-screen Show (4:3)</PresentationFormat>
  <Paragraphs>43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THERE IS &amp; THERE ARE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Verna</dc:creator>
  <cp:lastModifiedBy>Verna Santos</cp:lastModifiedBy>
  <cp:revision>750</cp:revision>
  <dcterms:created xsi:type="dcterms:W3CDTF">2013-02-25T09:22:28Z</dcterms:created>
  <dcterms:modified xsi:type="dcterms:W3CDTF">2014-11-02T11:07:34Z</dcterms:modified>
</cp:coreProperties>
</file>