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CF4F51-58DE-4C89-B98D-D579F6B22461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3F15585-EF36-4B7C-9C86-F633AB172B2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F4F51-58DE-4C89-B98D-D579F6B22461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5585-EF36-4B7C-9C86-F633AB172B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F4F51-58DE-4C89-B98D-D579F6B22461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5585-EF36-4B7C-9C86-F633AB172B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CF4F51-58DE-4C89-B98D-D579F6B22461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F15585-EF36-4B7C-9C86-F633AB172B2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CF4F51-58DE-4C89-B98D-D579F6B22461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F15585-EF36-4B7C-9C86-F633AB172B2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F4F51-58DE-4C89-B98D-D579F6B22461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5585-EF36-4B7C-9C86-F633AB172B2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F4F51-58DE-4C89-B98D-D579F6B22461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5585-EF36-4B7C-9C86-F633AB172B2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CF4F51-58DE-4C89-B98D-D579F6B22461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F15585-EF36-4B7C-9C86-F633AB172B2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F4F51-58DE-4C89-B98D-D579F6B22461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5585-EF36-4B7C-9C86-F633AB172B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CF4F51-58DE-4C89-B98D-D579F6B22461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F15585-EF36-4B7C-9C86-F633AB172B29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CF4F51-58DE-4C89-B98D-D579F6B22461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F15585-EF36-4B7C-9C86-F633AB172B29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CF4F51-58DE-4C89-B98D-D579F6B22461}" type="datetimeFigureOut">
              <a:rPr lang="en-GB" smtClean="0"/>
              <a:t>21/09/2013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F15585-EF36-4B7C-9C86-F633AB172B2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stock market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7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Computing the price of common stock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Value in today’s dollars of all future cash flows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2712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period valuation model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𝑃</m:t>
                    </m:r>
                    <m:r>
                      <a:rPr lang="en-GB" sz="2800" b="0" i="1" baseline="-25000" smtClean="0">
                        <a:latin typeface="Cambria Math"/>
                      </a:rPr>
                      <m:t>0</m:t>
                    </m:r>
                    <m:r>
                      <a:rPr lang="en-GB" sz="28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</a:rPr>
                          <m:t>𝐷</m:t>
                        </m:r>
                        <m:r>
                          <a:rPr lang="en-GB" sz="2800" b="0" i="1" baseline="-2500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</a:rPr>
                          <m:t>(1+</m:t>
                        </m:r>
                        <m:r>
                          <a:rPr lang="en-GB" sz="2800" b="0" i="1" smtClean="0">
                            <a:latin typeface="Cambria Math"/>
                          </a:rPr>
                          <m:t>𝑘𝑒</m:t>
                        </m:r>
                        <m:r>
                          <a:rPr lang="en-GB" sz="28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GB" sz="28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/>
                          </a:rPr>
                          <m:t>𝑃</m:t>
                        </m:r>
                        <m:r>
                          <a:rPr lang="en-GB" sz="2800" b="0" i="1" baseline="-25000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/>
                          </a:rPr>
                          <m:t>(1+</m:t>
                        </m:r>
                        <m:r>
                          <a:rPr lang="en-GB" sz="2800" b="0" i="1" dirty="0" smtClean="0">
                            <a:latin typeface="Cambria Math"/>
                          </a:rPr>
                          <m:t>𝑘𝑒</m:t>
                        </m:r>
                        <m:r>
                          <a:rPr lang="en-GB" sz="2800" b="0" i="1" dirty="0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GB" sz="2800" dirty="0" smtClean="0"/>
              </a:p>
              <a:p>
                <a:r>
                  <a:rPr lang="en-GB" sz="2800" dirty="0" smtClean="0"/>
                  <a:t>P</a:t>
                </a:r>
                <a:r>
                  <a:rPr lang="en-GB" sz="2800" baseline="-25000" dirty="0" smtClean="0"/>
                  <a:t>0</a:t>
                </a:r>
                <a:r>
                  <a:rPr lang="en-GB" sz="2800" dirty="0" smtClean="0"/>
                  <a:t> = current price of the stock</a:t>
                </a:r>
              </a:p>
              <a:p>
                <a:r>
                  <a:rPr lang="en-GB" sz="2800" dirty="0" smtClean="0"/>
                  <a:t>D</a:t>
                </a:r>
                <a:r>
                  <a:rPr lang="en-GB" sz="2800" baseline="-25000" dirty="0" smtClean="0"/>
                  <a:t>1</a:t>
                </a:r>
                <a:r>
                  <a:rPr lang="en-GB" sz="2800" dirty="0" smtClean="0"/>
                  <a:t> = dividend paid at the end of year 1</a:t>
                </a:r>
              </a:p>
              <a:p>
                <a:r>
                  <a:rPr lang="en-GB" sz="2800" dirty="0" smtClean="0"/>
                  <a:t>P</a:t>
                </a:r>
                <a:r>
                  <a:rPr lang="en-GB" sz="2800" baseline="-25000" dirty="0" smtClean="0"/>
                  <a:t>1</a:t>
                </a:r>
                <a:r>
                  <a:rPr lang="en-GB" sz="2800" dirty="0" smtClean="0"/>
                  <a:t> = price at the end of year 1</a:t>
                </a:r>
              </a:p>
              <a:p>
                <a:r>
                  <a:rPr lang="en-GB" sz="2800" dirty="0" err="1" smtClean="0"/>
                  <a:t>k</a:t>
                </a:r>
                <a:r>
                  <a:rPr lang="en-GB" sz="2800" baseline="-25000" dirty="0" err="1" smtClean="0"/>
                  <a:t>e</a:t>
                </a:r>
                <a:r>
                  <a:rPr lang="en-GB" sz="2800" dirty="0" smtClean="0"/>
                  <a:t> = required return on investments in equity</a:t>
                </a:r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653" r="-8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14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Generalized dividend valuation model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/>
                      </a:rPr>
                      <m:t>𝑃</m:t>
                    </m:r>
                    <m:r>
                      <a:rPr lang="en-GB" sz="3200" b="0" i="1" baseline="-25000" smtClean="0">
                        <a:latin typeface="Cambria Math"/>
                      </a:rPr>
                      <m:t>0</m:t>
                    </m:r>
                    <m:r>
                      <a:rPr lang="en-GB" sz="32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GB" sz="32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3200" b="0" i="1" smtClean="0">
                            <a:latin typeface="Cambria Math"/>
                          </a:rPr>
                          <m:t>𝑡</m:t>
                        </m:r>
                        <m:r>
                          <a:rPr lang="en-GB" sz="32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GB" sz="3200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GB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3200" b="0" i="1" smtClean="0">
                                <a:latin typeface="Cambria Math"/>
                              </a:rPr>
                              <m:t>𝐷</m:t>
                            </m:r>
                            <m:r>
                              <a:rPr lang="en-GB" sz="3200" b="0" i="1" baseline="-25000" smtClean="0">
                                <a:latin typeface="Cambria Math"/>
                              </a:rPr>
                              <m:t>𝑡</m:t>
                            </m:r>
                          </m:num>
                          <m:den>
                            <m:d>
                              <m:dPr>
                                <m:ctrlPr>
                                  <a:rPr lang="en-GB" sz="32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3200" b="0" i="1" smtClean="0">
                                    <a:latin typeface="Cambria Math"/>
                                  </a:rPr>
                                  <m:t>1+</m:t>
                                </m:r>
                                <m:r>
                                  <a:rPr lang="en-GB" sz="3200" b="0" i="1" smtClean="0">
                                    <a:latin typeface="Cambria Math"/>
                                  </a:rPr>
                                  <m:t>𝑘𝑒</m:t>
                                </m:r>
                              </m:e>
                            </m:d>
                            <m:r>
                              <a:rPr lang="en-GB" sz="3200" b="0" i="1" baseline="30000" smtClean="0">
                                <a:latin typeface="Cambria Math"/>
                              </a:rPr>
                              <m:t>𝑡</m:t>
                            </m:r>
                          </m:den>
                        </m:f>
                      </m:e>
                    </m:nary>
                  </m:oMath>
                </a14:m>
                <a:endParaRPr lang="en-GB" sz="3200" dirty="0" smtClean="0"/>
              </a:p>
              <a:p>
                <a:endParaRPr lang="en-GB" sz="3200" dirty="0"/>
              </a:p>
              <a:p>
                <a:r>
                  <a:rPr lang="en-GB" sz="2800" dirty="0" smtClean="0"/>
                  <a:t>Infinite stream of dividends to be discounted</a:t>
                </a:r>
              </a:p>
              <a:p>
                <a:endParaRPr lang="en-GB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653" r="-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45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Gordon growth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</a:t>
            </a:r>
            <a:r>
              <a:rPr lang="en-GB" baseline="-25000" dirty="0" smtClean="0"/>
              <a:t>0</a:t>
            </a:r>
            <a:r>
              <a:rPr lang="en-GB" dirty="0" smtClean="0"/>
              <a:t> = D</a:t>
            </a:r>
            <a:r>
              <a:rPr lang="en-GB" baseline="-25000" dirty="0" smtClean="0"/>
              <a:t>1</a:t>
            </a:r>
            <a:r>
              <a:rPr lang="en-GB" dirty="0" smtClean="0"/>
              <a:t> / (</a:t>
            </a:r>
            <a:r>
              <a:rPr lang="en-GB" dirty="0" err="1" smtClean="0"/>
              <a:t>k</a:t>
            </a:r>
            <a:r>
              <a:rPr lang="en-GB" baseline="-25000" dirty="0" err="1" smtClean="0"/>
              <a:t>e</a:t>
            </a:r>
            <a:r>
              <a:rPr lang="en-GB" dirty="0" smtClean="0"/>
              <a:t>-g)</a:t>
            </a:r>
          </a:p>
          <a:p>
            <a:endParaRPr lang="en-GB" dirty="0"/>
          </a:p>
          <a:p>
            <a:r>
              <a:rPr lang="en-GB" b="1" i="1" dirty="0"/>
              <a:t>1. </a:t>
            </a:r>
            <a:r>
              <a:rPr lang="en-GB" i="1" dirty="0"/>
              <a:t>Dividends are assumed to continue growing at a constant rate </a:t>
            </a:r>
            <a:r>
              <a:rPr lang="en-GB" i="1" dirty="0" smtClean="0"/>
              <a:t>forever</a:t>
            </a:r>
          </a:p>
          <a:p>
            <a:endParaRPr lang="en-GB" i="1" dirty="0"/>
          </a:p>
          <a:p>
            <a:r>
              <a:rPr lang="en-GB" b="1" i="1" dirty="0"/>
              <a:t>2. </a:t>
            </a:r>
            <a:r>
              <a:rPr lang="en-GB" i="1" dirty="0"/>
              <a:t>The growth rate is assumed to be less than the required return on equity</a:t>
            </a:r>
            <a:endParaRPr lang="en-GB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4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GB" dirty="0" smtClean="0"/>
              <a:t>Price earnings valuation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544616"/>
          </a:xfrm>
        </p:spPr>
        <p:txBody>
          <a:bodyPr>
            <a:noAutofit/>
          </a:bodyPr>
          <a:lstStyle/>
          <a:p>
            <a:pPr algn="just"/>
            <a:r>
              <a:rPr lang="en-GB" sz="2800" dirty="0" smtClean="0"/>
              <a:t>Price-earnings ratio measures how much market is willing to pay for $1 of earnings of the firm</a:t>
            </a:r>
          </a:p>
          <a:p>
            <a:pPr algn="just"/>
            <a:r>
              <a:rPr lang="en-GB" sz="2800" dirty="0" smtClean="0"/>
              <a:t>A high PE has two interpretations:</a:t>
            </a:r>
          </a:p>
          <a:p>
            <a:pPr algn="just"/>
            <a:r>
              <a:rPr lang="en-GB" sz="2800" b="1" dirty="0"/>
              <a:t>1. </a:t>
            </a:r>
            <a:r>
              <a:rPr lang="en-GB" sz="2800" dirty="0"/>
              <a:t>A higher-than-average PE may mean that the market expects earnings </a:t>
            </a:r>
            <a:r>
              <a:rPr lang="en-GB" sz="2800" dirty="0" smtClean="0"/>
              <a:t>to rise </a:t>
            </a:r>
            <a:r>
              <a:rPr lang="en-GB" sz="2800" dirty="0"/>
              <a:t>in the future. This would return the PE to a more normal level.</a:t>
            </a:r>
          </a:p>
          <a:p>
            <a:pPr algn="just"/>
            <a:r>
              <a:rPr lang="en-GB" sz="2800" b="1" dirty="0"/>
              <a:t>2. </a:t>
            </a:r>
            <a:r>
              <a:rPr lang="en-GB" sz="2800" dirty="0"/>
              <a:t>A high PE may alternatively indicate that the market feels the firm’s </a:t>
            </a:r>
            <a:r>
              <a:rPr lang="en-GB" sz="2800" dirty="0" smtClean="0"/>
              <a:t>earnings are </a:t>
            </a:r>
            <a:r>
              <a:rPr lang="en-GB" sz="2800" dirty="0"/>
              <a:t>very low risk and is therefore willing to pay a premium for them.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67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Price earnings valuation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P</a:t>
                </a:r>
                <a:r>
                  <a:rPr lang="en-GB" baseline="-25000" dirty="0" smtClean="0"/>
                  <a:t>0</a:t>
                </a:r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/>
                          </a:rPr>
                          <m:t>𝑃</m:t>
                        </m:r>
                      </m:num>
                      <m:den>
                        <m:r>
                          <a:rPr lang="en-GB" sz="3600" b="0" i="1" smtClean="0">
                            <a:latin typeface="Cambria Math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GB" dirty="0" smtClean="0"/>
                  <a:t>×E</a:t>
                </a:r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1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market sets security prices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1. Price </a:t>
            </a:r>
            <a:r>
              <a:rPr lang="en-GB" sz="2800" dirty="0"/>
              <a:t>is set by the </a:t>
            </a:r>
            <a:r>
              <a:rPr lang="en-GB" sz="2800" dirty="0" smtClean="0"/>
              <a:t>buyer willing </a:t>
            </a:r>
            <a:r>
              <a:rPr lang="en-GB" sz="2800" dirty="0"/>
              <a:t>to pay the highest price. The price is not necessarily the highest price the </a:t>
            </a:r>
            <a:r>
              <a:rPr lang="en-GB" sz="2800" dirty="0" smtClean="0"/>
              <a:t>asset could </a:t>
            </a:r>
            <a:r>
              <a:rPr lang="en-GB" sz="2800" dirty="0"/>
              <a:t>fetch, but it is incrementally greater than what any other buyer is willing to </a:t>
            </a:r>
            <a:r>
              <a:rPr lang="en-GB" sz="2800" dirty="0" smtClean="0"/>
              <a:t>pay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2. Market </a:t>
            </a:r>
            <a:r>
              <a:rPr lang="en-GB" sz="2800" dirty="0"/>
              <a:t>price will be set by the buyer who can take best </a:t>
            </a:r>
            <a:r>
              <a:rPr lang="en-GB" sz="2800" dirty="0" smtClean="0"/>
              <a:t>advantage of </a:t>
            </a:r>
            <a:r>
              <a:rPr lang="en-GB" sz="2800" dirty="0"/>
              <a:t>the asset.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470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market sets security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3. Superior </a:t>
            </a:r>
            <a:r>
              <a:rPr lang="en-GB" sz="2800" dirty="0"/>
              <a:t>information about an asset can increase its value by reducing its risk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544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Errors in 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sz="2800" dirty="0" smtClean="0"/>
              <a:t>Problems in estimating growth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Problems with estimating risk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Problems with forecasting dividends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1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Investing in stocks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Represents ownership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Stockholder owns a percentage of interest in firm, consistent with the outstanding stock held</a:t>
            </a:r>
          </a:p>
          <a:p>
            <a:pPr algn="just"/>
            <a:endParaRPr lang="en-GB" sz="2800" dirty="0" smtClean="0"/>
          </a:p>
          <a:p>
            <a:pPr algn="just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456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Investing in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sz="2800" dirty="0"/>
              <a:t>Returns consist of:</a:t>
            </a:r>
          </a:p>
          <a:p>
            <a:pPr algn="just"/>
            <a:r>
              <a:rPr lang="en-GB" sz="2800" dirty="0"/>
              <a:t>1. Dividends</a:t>
            </a:r>
          </a:p>
          <a:p>
            <a:pPr algn="just"/>
            <a:r>
              <a:rPr lang="en-GB" sz="2800" dirty="0"/>
              <a:t>2. Capital gains, the difference between sale price and purchase price </a:t>
            </a:r>
            <a:endParaRPr lang="en-GB" sz="2800" dirty="0" smtClean="0"/>
          </a:p>
          <a:p>
            <a:pPr algn="just"/>
            <a:endParaRPr lang="en-GB" sz="2800" dirty="0"/>
          </a:p>
          <a:p>
            <a:pPr algn="just"/>
            <a:r>
              <a:rPr lang="en-GB" sz="2800" dirty="0" smtClean="0"/>
              <a:t>Returns are not guaranteed</a:t>
            </a:r>
          </a:p>
          <a:p>
            <a:pPr algn="just"/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5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Investing in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Stock does not mature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Residual claimant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Right to vote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 smtClean="0"/>
              <a:t>There may be different classes of common stock carrying difference either in distribution of dividends or voting rights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18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stock vs. preferred stock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Preferred stock ownership interest like common stock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But carries a fixed rate of dividend like bonds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Prices are relatively stable because of fixed dividends unlike common stock</a:t>
            </a:r>
          </a:p>
        </p:txBody>
      </p:sp>
    </p:spTree>
    <p:extLst>
      <p:ext uri="{BB962C8B-B14F-4D97-AF65-F5344CB8AC3E}">
        <p14:creationId xmlns:p14="http://schemas.microsoft.com/office/powerpoint/2010/main" val="36950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stock vs. preferred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GB" sz="2800" dirty="0"/>
              <a:t>Do not carry voting rights unless firm defaults dividend </a:t>
            </a:r>
            <a:r>
              <a:rPr lang="en-GB" sz="2800" dirty="0" smtClean="0"/>
              <a:t>payments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/>
              <a:t>Priority over claim on asset after bond holders but before common stock </a:t>
            </a:r>
            <a:r>
              <a:rPr lang="en-GB" sz="2800" dirty="0" smtClean="0"/>
              <a:t>holders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Dividends are not tax deductible like common stock dividends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17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stock sold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Organized stock exchanges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Over the counter markets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 smtClean="0"/>
              <a:t>Electronic communication networks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0415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Exchange traded funds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sz="2800" dirty="0" smtClean="0"/>
              <a:t>1. They are listed and traded as individual stocks on a stock exchange.  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2. They are indexed rather than actively managed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3. Their value is based on the underlying net asset value of the stocks held in the index basket. </a:t>
            </a:r>
            <a:r>
              <a:rPr lang="en-GB" sz="2800" dirty="0"/>
              <a:t>The exact content of the basket is public so that intraday </a:t>
            </a:r>
            <a:r>
              <a:rPr lang="en-GB" sz="2800" dirty="0" smtClean="0"/>
              <a:t>arbitrage keeps </a:t>
            </a:r>
            <a:r>
              <a:rPr lang="en-GB" sz="2800" dirty="0"/>
              <a:t>the ETF price close to the implied value.</a:t>
            </a: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47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Computing the value of any asset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Computing the value today of all cash flows the investment will generate over its life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254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</TotalTime>
  <Words>596</Words>
  <Application>Microsoft Office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The stock market</vt:lpstr>
      <vt:lpstr>Investing in stocks</vt:lpstr>
      <vt:lpstr>Investing in stocks</vt:lpstr>
      <vt:lpstr>Investing in stocks</vt:lpstr>
      <vt:lpstr>Common stock vs. preferred stock</vt:lpstr>
      <vt:lpstr>Common stock vs. preferred stock</vt:lpstr>
      <vt:lpstr>How are stock sold</vt:lpstr>
      <vt:lpstr>Exchange traded funds</vt:lpstr>
      <vt:lpstr>Computing the value of any asset</vt:lpstr>
      <vt:lpstr>Computing the price of common stock</vt:lpstr>
      <vt:lpstr>One period valuation model</vt:lpstr>
      <vt:lpstr>Generalized dividend valuation model</vt:lpstr>
      <vt:lpstr>Gordon growth model</vt:lpstr>
      <vt:lpstr>Price earnings valuation model</vt:lpstr>
      <vt:lpstr>Price earnings valuation model</vt:lpstr>
      <vt:lpstr>How market sets security prices</vt:lpstr>
      <vt:lpstr>How market sets security prices</vt:lpstr>
      <vt:lpstr>Errors in 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stock market</dc:title>
  <dc:creator>Lakshmi</dc:creator>
  <cp:lastModifiedBy>Lakshmi</cp:lastModifiedBy>
  <cp:revision>8</cp:revision>
  <dcterms:created xsi:type="dcterms:W3CDTF">2013-09-21T07:29:08Z</dcterms:created>
  <dcterms:modified xsi:type="dcterms:W3CDTF">2013-09-21T09:19:42Z</dcterms:modified>
</cp:coreProperties>
</file>