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256" r:id="rId3"/>
    <p:sldId id="287" r:id="rId4"/>
    <p:sldId id="265" r:id="rId5"/>
    <p:sldId id="288" r:id="rId6"/>
    <p:sldId id="289" r:id="rId7"/>
    <p:sldId id="290" r:id="rId8"/>
    <p:sldId id="291" r:id="rId9"/>
    <p:sldId id="292" r:id="rId10"/>
    <p:sldId id="293" r:id="rId11"/>
    <p:sldId id="266" r:id="rId12"/>
    <p:sldId id="262" r:id="rId13"/>
    <p:sldId id="263" r:id="rId14"/>
    <p:sldId id="267" r:id="rId15"/>
    <p:sldId id="282" r:id="rId16"/>
    <p:sldId id="268" r:id="rId17"/>
    <p:sldId id="269" r:id="rId18"/>
    <p:sldId id="270" r:id="rId19"/>
    <p:sldId id="271" r:id="rId20"/>
    <p:sldId id="272" r:id="rId21"/>
    <p:sldId id="274" r:id="rId22"/>
    <p:sldId id="275" r:id="rId23"/>
    <p:sldId id="273" r:id="rId24"/>
    <p:sldId id="264" r:id="rId25"/>
    <p:sldId id="26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p:cViewPr>
        <p:scale>
          <a:sx n="72" d="100"/>
          <a:sy n="72" d="100"/>
        </p:scale>
        <p:origin x="-1470"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722DD-7179-4D58-93B4-1037BC557684}" type="datetimeFigureOut">
              <a:rPr lang="en-US" smtClean="0"/>
              <a:pPr/>
              <a:t>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518D3-9EA5-4386-B467-FB6922C12F75}" type="slidenum">
              <a:rPr lang="en-US" smtClean="0"/>
              <a:pPr/>
              <a:t>‹#›</a:t>
            </a:fld>
            <a:endParaRPr lang="en-US"/>
          </a:p>
        </p:txBody>
      </p:sp>
    </p:spTree>
    <p:extLst>
      <p:ext uri="{BB962C8B-B14F-4D97-AF65-F5344CB8AC3E}">
        <p14:creationId xmlns:p14="http://schemas.microsoft.com/office/powerpoint/2010/main" xmlns="" val="215320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518D3-9EA5-4386-B467-FB6922C12F75}" type="slidenum">
              <a:rPr lang="en-US" smtClean="0"/>
              <a:pPr/>
              <a:t>16</a:t>
            </a:fld>
            <a:endParaRPr lang="en-US"/>
          </a:p>
        </p:txBody>
      </p:sp>
    </p:spTree>
    <p:extLst>
      <p:ext uri="{BB962C8B-B14F-4D97-AF65-F5344CB8AC3E}">
        <p14:creationId xmlns:p14="http://schemas.microsoft.com/office/powerpoint/2010/main" xmlns="" val="237695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2198DF-527A-4BA1-AD81-819EB48E5549}" type="slidenum">
              <a:rPr lang="en-US"/>
              <a:pPr/>
              <a:t>‹#›</a:t>
            </a:fld>
            <a:endParaRPr lang="en-US"/>
          </a:p>
        </p:txBody>
      </p:sp>
    </p:spTree>
    <p:extLst>
      <p:ext uri="{BB962C8B-B14F-4D97-AF65-F5344CB8AC3E}">
        <p14:creationId xmlns:p14="http://schemas.microsoft.com/office/powerpoint/2010/main" xmlns="" val="2903652867"/>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5BBBDB-8215-462B-9EE5-7C7CBCA83782}" type="slidenum">
              <a:rPr lang="en-US"/>
              <a:pPr/>
              <a:t>‹#›</a:t>
            </a:fld>
            <a:endParaRPr lang="en-US"/>
          </a:p>
        </p:txBody>
      </p:sp>
    </p:spTree>
    <p:extLst>
      <p:ext uri="{BB962C8B-B14F-4D97-AF65-F5344CB8AC3E}">
        <p14:creationId xmlns:p14="http://schemas.microsoft.com/office/powerpoint/2010/main" xmlns="" val="1899289351"/>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EDF43B-99E4-4CBB-B363-1EFAE4ED4415}" type="slidenum">
              <a:rPr lang="en-US"/>
              <a:pPr/>
              <a:t>‹#›</a:t>
            </a:fld>
            <a:endParaRPr lang="en-US"/>
          </a:p>
        </p:txBody>
      </p:sp>
    </p:spTree>
    <p:extLst>
      <p:ext uri="{BB962C8B-B14F-4D97-AF65-F5344CB8AC3E}">
        <p14:creationId xmlns:p14="http://schemas.microsoft.com/office/powerpoint/2010/main" xmlns="" val="12515306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A45004-86E1-4178-94D0-2EFD19C2E919}" type="slidenum">
              <a:rPr lang="en-US"/>
              <a:pPr/>
              <a:t>‹#›</a:t>
            </a:fld>
            <a:endParaRPr lang="en-US"/>
          </a:p>
        </p:txBody>
      </p:sp>
    </p:spTree>
    <p:extLst>
      <p:ext uri="{BB962C8B-B14F-4D97-AF65-F5344CB8AC3E}">
        <p14:creationId xmlns:p14="http://schemas.microsoft.com/office/powerpoint/2010/main" xmlns="" val="2831944198"/>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C48E64-9659-4683-9DBA-408A5255DE8F}" type="slidenum">
              <a:rPr lang="en-US"/>
              <a:pPr/>
              <a:t>‹#›</a:t>
            </a:fld>
            <a:endParaRPr lang="en-US"/>
          </a:p>
        </p:txBody>
      </p:sp>
    </p:spTree>
    <p:extLst>
      <p:ext uri="{BB962C8B-B14F-4D97-AF65-F5344CB8AC3E}">
        <p14:creationId xmlns:p14="http://schemas.microsoft.com/office/powerpoint/2010/main" xmlns="" val="540019761"/>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F8A805-B3AD-454F-8E68-863D0E3B85B5}" type="slidenum">
              <a:rPr lang="en-US"/>
              <a:pPr/>
              <a:t>‹#›</a:t>
            </a:fld>
            <a:endParaRPr lang="en-US"/>
          </a:p>
        </p:txBody>
      </p:sp>
    </p:spTree>
    <p:extLst>
      <p:ext uri="{BB962C8B-B14F-4D97-AF65-F5344CB8AC3E}">
        <p14:creationId xmlns:p14="http://schemas.microsoft.com/office/powerpoint/2010/main" xmlns="" val="1946553576"/>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03E35BC-934A-4E77-A404-D90FCA41C495}" type="slidenum">
              <a:rPr lang="en-US"/>
              <a:pPr/>
              <a:t>‹#›</a:t>
            </a:fld>
            <a:endParaRPr lang="en-US"/>
          </a:p>
        </p:txBody>
      </p:sp>
    </p:spTree>
    <p:extLst>
      <p:ext uri="{BB962C8B-B14F-4D97-AF65-F5344CB8AC3E}">
        <p14:creationId xmlns:p14="http://schemas.microsoft.com/office/powerpoint/2010/main" xmlns="" val="10297621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9AD33B5-85E8-4608-8E18-EFADE0AD3044}" type="slidenum">
              <a:rPr lang="en-US"/>
              <a:pPr/>
              <a:t>‹#›</a:t>
            </a:fld>
            <a:endParaRPr lang="en-US"/>
          </a:p>
        </p:txBody>
      </p:sp>
    </p:spTree>
    <p:extLst>
      <p:ext uri="{BB962C8B-B14F-4D97-AF65-F5344CB8AC3E}">
        <p14:creationId xmlns:p14="http://schemas.microsoft.com/office/powerpoint/2010/main" xmlns="" val="60022312"/>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19B015-477C-44A5-BF7A-6E227AFBA0F1}" type="slidenum">
              <a:rPr lang="en-US"/>
              <a:pPr/>
              <a:t>‹#›</a:t>
            </a:fld>
            <a:endParaRPr lang="en-US"/>
          </a:p>
        </p:txBody>
      </p:sp>
    </p:spTree>
    <p:extLst>
      <p:ext uri="{BB962C8B-B14F-4D97-AF65-F5344CB8AC3E}">
        <p14:creationId xmlns:p14="http://schemas.microsoft.com/office/powerpoint/2010/main" xmlns="" val="423501126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649CD5-B149-4EBD-9053-E651631465D1}" type="slidenum">
              <a:rPr lang="en-US"/>
              <a:pPr/>
              <a:t>‹#›</a:t>
            </a:fld>
            <a:endParaRPr lang="en-US"/>
          </a:p>
        </p:txBody>
      </p:sp>
    </p:spTree>
    <p:extLst>
      <p:ext uri="{BB962C8B-B14F-4D97-AF65-F5344CB8AC3E}">
        <p14:creationId xmlns:p14="http://schemas.microsoft.com/office/powerpoint/2010/main" xmlns="" val="387841925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E76507-FBBA-46D8-9FE0-4F6366AA29F0}" type="slidenum">
              <a:rPr lang="en-US"/>
              <a:pPr/>
              <a:t>‹#›</a:t>
            </a:fld>
            <a:endParaRPr lang="en-US"/>
          </a:p>
        </p:txBody>
      </p:sp>
    </p:spTree>
    <p:extLst>
      <p:ext uri="{BB962C8B-B14F-4D97-AF65-F5344CB8AC3E}">
        <p14:creationId xmlns:p14="http://schemas.microsoft.com/office/powerpoint/2010/main" xmlns="" val="320280295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7AEA69-5CC4-4D3E-8010-060F4ABB413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b/bb/William_Butler_Yeats.jpg"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bartleby.com/108/6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second coming cloud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100" y="-412750"/>
            <a:ext cx="10237788" cy="768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04800" y="304800"/>
            <a:ext cx="8229600" cy="1200329"/>
          </a:xfrm>
          <a:prstGeom prst="rect">
            <a:avLst/>
          </a:prstGeom>
          <a:solidFill>
            <a:srgbClr val="002060"/>
          </a:solidFill>
          <a:effectLst>
            <a:glow rad="228600">
              <a:schemeClr val="accent1">
                <a:satMod val="175000"/>
                <a:alpha val="40000"/>
              </a:schemeClr>
            </a:glow>
          </a:effectLst>
          <a:scene3d>
            <a:camera prst="orthographicFront"/>
            <a:lightRig rig="balanced" dir="t">
              <a:rot lat="0" lon="0" rev="2100000"/>
            </a:lightRig>
          </a:scene3d>
          <a:sp3d>
            <a:bevelT w="139700" h="139700" prst="divot"/>
          </a:sp3d>
        </p:spPr>
        <p:txBody>
          <a:bodyPr wrap="square" rtlCol="0">
            <a:spAutoFit/>
            <a:sp3d extrusionH="57150" prstMaterial="metal">
              <a:bevelT w="38100" h="25400"/>
              <a:contourClr>
                <a:schemeClr val="bg2"/>
              </a:contourClr>
            </a:sp3d>
          </a:bodyPr>
          <a:lstStyle/>
          <a:p>
            <a:r>
              <a:rPr lang="en-US" sz="5400" b="1" dirty="0">
                <a:ln w="50800"/>
                <a:solidFill>
                  <a:schemeClr val="bg1">
                    <a:shade val="50000"/>
                  </a:schemeClr>
                </a:solidFill>
              </a:rPr>
              <a:t> </a:t>
            </a:r>
            <a:r>
              <a:rPr lang="en-US" sz="5400" b="1" dirty="0" smtClean="0">
                <a:ln w="50800"/>
                <a:solidFill>
                  <a:schemeClr val="bg1">
                    <a:shade val="50000"/>
                  </a:schemeClr>
                </a:solidFill>
              </a:rPr>
              <a:t>  “The Second Coming”</a:t>
            </a:r>
          </a:p>
          <a:p>
            <a:pPr algn="ctr"/>
            <a:r>
              <a:rPr lang="en-US" b="1" dirty="0">
                <a:ln w="50800"/>
                <a:solidFill>
                  <a:schemeClr val="bg1">
                    <a:shade val="50000"/>
                  </a:schemeClr>
                </a:solidFill>
              </a:rPr>
              <a:t> </a:t>
            </a:r>
            <a:r>
              <a:rPr lang="en-US" b="1" dirty="0" smtClean="0">
                <a:ln w="50800"/>
                <a:solidFill>
                  <a:schemeClr val="bg1">
                    <a:shade val="50000"/>
                  </a:schemeClr>
                </a:solidFill>
              </a:rPr>
              <a:t>by W.B. Yeats  </a:t>
            </a:r>
            <a:endParaRPr lang="en-US" b="1" dirty="0">
              <a:ln w="50800"/>
              <a:solidFill>
                <a:schemeClr val="bg1">
                  <a:shade val="50000"/>
                </a:schemeClr>
              </a:solidFill>
            </a:endParaRPr>
          </a:p>
        </p:txBody>
      </p:sp>
      <p:pic>
        <p:nvPicPr>
          <p:cNvPr id="6" name="Picture 13" descr="File:William Butler Yeats.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1905000"/>
            <a:ext cx="2362200"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GB" smtClean="0"/>
              <a:t>Finally, at the end of the poem, the speaker asks a rhetorical question which really amounts to a prophecy that the beast is on its way to Bethlehem, the birthplace of Christ, to be born into the world.</a:t>
            </a:r>
            <a:endParaRPr lang="ar-SA"/>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falcon cannot hear 3 ha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130" y="0"/>
            <a:ext cx="9144000" cy="6838950"/>
          </a:xfrm>
          <a:prstGeom prst="rect">
            <a:avLst/>
          </a:prstGeom>
          <a:noFill/>
          <a:extLst>
            <a:ext uri="{909E8E84-426E-40DD-AFC4-6F175D3DCCD1}">
              <a14:hiddenFill xmlns:a14="http://schemas.microsoft.com/office/drawing/2010/main" xmlns="">
                <a:solidFill>
                  <a:srgbClr val="FFFFFF"/>
                </a:solidFill>
              </a14:hiddenFill>
            </a:ext>
          </a:extLst>
        </p:spPr>
      </p:pic>
      <p:sp>
        <p:nvSpPr>
          <p:cNvPr id="14341" name="Text Box 5"/>
          <p:cNvSpPr txBox="1">
            <a:spLocks noChangeArrowheads="1"/>
          </p:cNvSpPr>
          <p:nvPr/>
        </p:nvSpPr>
        <p:spPr bwMode="auto">
          <a:xfrm>
            <a:off x="3418681" y="304800"/>
            <a:ext cx="543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dirty="0"/>
              <a:t>The falcon cannot hear the falconer;</a:t>
            </a:r>
          </a:p>
        </p:txBody>
      </p:sp>
      <p:sp>
        <p:nvSpPr>
          <p:cNvPr id="2" name="TextBox 1"/>
          <p:cNvSpPr txBox="1"/>
          <p:nvPr/>
        </p:nvSpPr>
        <p:spPr>
          <a:xfrm>
            <a:off x="3428620" y="778565"/>
            <a:ext cx="55626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If we = falcon, </a:t>
            </a:r>
          </a:p>
          <a:p>
            <a:r>
              <a:rPr lang="en-US" dirty="0" smtClean="0"/>
              <a:t>What you think is supposed to be represented by the Falconer? </a:t>
            </a:r>
            <a:endParaRPr lang="en-US" dirty="0"/>
          </a:p>
        </p:txBody>
      </p:sp>
      <p:sp>
        <p:nvSpPr>
          <p:cNvPr id="3" name="Right Arrow 2"/>
          <p:cNvSpPr/>
          <p:nvPr/>
        </p:nvSpPr>
        <p:spPr>
          <a:xfrm rot="19860476">
            <a:off x="66020" y="3249278"/>
            <a:ext cx="6019800" cy="1828800"/>
          </a:xfrm>
          <a:prstGeom prst="rightArrow">
            <a:avLst/>
          </a:prstGeom>
          <a:solidFill>
            <a:srgbClr val="C00000"/>
          </a:soli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are at a point in history when we are spiraling out of control.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ThingsFallApar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14400"/>
            <a:ext cx="2903538" cy="457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5" name="Picture 5" descr="center_cannot_hol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1800" y="914400"/>
            <a:ext cx="3044825" cy="457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mere anarchy"/>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050" y="914400"/>
            <a:ext cx="3028950"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10247" name="Text Box 7"/>
          <p:cNvSpPr txBox="1">
            <a:spLocks noChangeArrowheads="1"/>
          </p:cNvSpPr>
          <p:nvPr/>
        </p:nvSpPr>
        <p:spPr bwMode="auto">
          <a:xfrm>
            <a:off x="304800" y="5670550"/>
            <a:ext cx="88392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b="1" u="sng"/>
              <a:t>Things fall apart</a:t>
            </a:r>
            <a:r>
              <a:rPr lang="en-US" sz="2400" b="1"/>
              <a:t>; </a:t>
            </a:r>
            <a:r>
              <a:rPr lang="en-US" sz="2400" b="1" u="sng"/>
              <a:t>the centre cannot hold</a:t>
            </a:r>
            <a:r>
              <a:rPr lang="en-US" sz="2400" b="1"/>
              <a:t>;</a:t>
            </a:r>
          </a:p>
          <a:p>
            <a:r>
              <a:rPr lang="en-US" sz="2400" b="1"/>
              <a:t>			</a:t>
            </a:r>
            <a:r>
              <a:rPr lang="en-US" sz="2400" b="1" u="sng"/>
              <a:t>Mere anarchy</a:t>
            </a:r>
            <a:r>
              <a:rPr lang="en-US" sz="2400" b="1"/>
              <a:t> is loosed upon the world</a:t>
            </a:r>
            <a:br>
              <a:rPr lang="en-US" sz="2400" b="1"/>
            </a:br>
            <a:endParaRPr lang="en-US" sz="2400" b="1"/>
          </a:p>
        </p:txBody>
      </p:sp>
      <p:sp>
        <p:nvSpPr>
          <p:cNvPr id="8" name="Right Arrow 7"/>
          <p:cNvSpPr/>
          <p:nvPr/>
        </p:nvSpPr>
        <p:spPr>
          <a:xfrm rot="1590507">
            <a:off x="1377063" y="721653"/>
            <a:ext cx="6019800" cy="1828800"/>
          </a:xfrm>
          <a:prstGeom prst="rightArrow">
            <a:avLst/>
          </a:prstGeom>
          <a:solidFill>
            <a:srgbClr val="C00000"/>
          </a:soli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 the spiral widens, we get further from the center, again Yeats presents the idea that we are losing control.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blood dimme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749925"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9" name="Picture 5" descr="the blood dimmed tid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1066800"/>
            <a:ext cx="3200400" cy="4343400"/>
          </a:xfrm>
          <a:prstGeom prst="rect">
            <a:avLst/>
          </a:prstGeom>
          <a:noFill/>
          <a:extLst>
            <a:ext uri="{909E8E84-426E-40DD-AFC4-6F175D3DCCD1}">
              <a14:hiddenFill xmlns:a14="http://schemas.microsoft.com/office/drawing/2010/main" xmlns="">
                <a:solidFill>
                  <a:srgbClr val="FFFFFF"/>
                </a:solidFill>
              </a14:hiddenFill>
            </a:ext>
          </a:extLst>
        </p:spPr>
      </p:pic>
      <p:sp>
        <p:nvSpPr>
          <p:cNvPr id="11270" name="Text Box 6"/>
          <p:cNvSpPr txBox="1">
            <a:spLocks noChangeArrowheads="1"/>
          </p:cNvSpPr>
          <p:nvPr/>
        </p:nvSpPr>
        <p:spPr bwMode="auto">
          <a:xfrm>
            <a:off x="1447800" y="4343400"/>
            <a:ext cx="321627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b="1">
                <a:solidFill>
                  <a:schemeClr val="bg1"/>
                </a:solidFill>
              </a:rPr>
              <a:t>The blood-dimmed </a:t>
            </a:r>
          </a:p>
          <a:p>
            <a:pPr algn="ctr"/>
            <a:r>
              <a:rPr lang="en-US" sz="2400" b="1">
                <a:solidFill>
                  <a:schemeClr val="bg1"/>
                </a:solidFill>
              </a:rPr>
              <a:t>tide is loosed,</a:t>
            </a:r>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eremony of in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522788"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5365" name="Text Box 5"/>
          <p:cNvSpPr txBox="1">
            <a:spLocks noChangeArrowheads="1"/>
          </p:cNvSpPr>
          <p:nvPr/>
        </p:nvSpPr>
        <p:spPr bwMode="auto">
          <a:xfrm>
            <a:off x="5029200" y="2971800"/>
            <a:ext cx="3276600" cy="1827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b="1"/>
              <a:t>    and everywhere </a:t>
            </a:r>
            <a:br>
              <a:rPr lang="en-US" sz="2400" b="1"/>
            </a:br>
            <a:r>
              <a:rPr lang="en-US" sz="2400" b="1"/>
              <a:t>    The ceremony </a:t>
            </a:r>
          </a:p>
          <a:p>
            <a:pPr algn="ctr"/>
            <a:r>
              <a:rPr lang="en-US" sz="2400" b="1"/>
              <a:t>    of innocence </a:t>
            </a:r>
          </a:p>
          <a:p>
            <a:pPr algn="ctr"/>
            <a:r>
              <a:rPr lang="en-US" sz="2400" b="1"/>
              <a:t>    is drowned;</a:t>
            </a:r>
            <a:r>
              <a:rPr lang="en-US"/>
              <a:t> </a:t>
            </a:r>
            <a:br>
              <a:rPr lang="en-US"/>
            </a:br>
            <a:endParaRPr lang="en-US"/>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457200" y="457200"/>
            <a:ext cx="3810000" cy="4062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4000" u="sng" dirty="0" smtClean="0"/>
              <a:t>The best lack all conviction, while the worst </a:t>
            </a:r>
            <a:br>
              <a:rPr lang="en-US" sz="4000" u="sng" dirty="0" smtClean="0"/>
            </a:br>
            <a:r>
              <a:rPr lang="en-US" sz="4000" dirty="0" smtClean="0"/>
              <a:t>    </a:t>
            </a:r>
            <a:r>
              <a:rPr lang="en-US" sz="4000" u="sng" dirty="0" smtClean="0"/>
              <a:t>Are full of passionate intensity</a:t>
            </a:r>
            <a:r>
              <a:rPr lang="en-US" dirty="0"/>
              <a:t/>
            </a:r>
            <a:br>
              <a:rPr lang="en-US" dirty="0"/>
            </a:br>
            <a:endParaRPr lang="en-US" dirty="0"/>
          </a:p>
        </p:txBody>
      </p:sp>
      <p:pic>
        <p:nvPicPr>
          <p:cNvPr id="1026" name="Picture 2" descr="http://t1.gstatic.com/images?q=tbn:ANd9GcSFaaMmE8xritGxJ3IPgTQzIbWGDdJkhw7nNzg3MXbRbk3AR3U1W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457200"/>
            <a:ext cx="2743200" cy="4215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301010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revela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42950"/>
            <a:ext cx="9144000" cy="6115050"/>
          </a:xfrm>
          <a:prstGeom prst="rect">
            <a:avLst/>
          </a:prstGeom>
          <a:noFill/>
          <a:extLst>
            <a:ext uri="{909E8E84-426E-40DD-AFC4-6F175D3DCCD1}">
              <a14:hiddenFill xmlns:a14="http://schemas.microsoft.com/office/drawing/2010/main" xmlns="">
                <a:solidFill>
                  <a:srgbClr val="FFFFFF"/>
                </a:solidFill>
              </a14:hiddenFill>
            </a:ext>
          </a:extLst>
        </p:spPr>
      </p:pic>
      <p:sp>
        <p:nvSpPr>
          <p:cNvPr id="16389" name="Text Box 5"/>
          <p:cNvSpPr txBox="1">
            <a:spLocks noChangeArrowheads="1"/>
          </p:cNvSpPr>
          <p:nvPr/>
        </p:nvSpPr>
        <p:spPr bwMode="auto">
          <a:xfrm>
            <a:off x="0" y="228600"/>
            <a:ext cx="90662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000" b="1"/>
              <a:t>Surely some revelation is at hand; / Surely the Second Coming is at hand.</a:t>
            </a:r>
          </a:p>
        </p:txBody>
      </p:sp>
      <p:sp>
        <p:nvSpPr>
          <p:cNvPr id="16390" name="Text Box 6"/>
          <p:cNvSpPr txBox="1">
            <a:spLocks noChangeArrowheads="1"/>
          </p:cNvSpPr>
          <p:nvPr/>
        </p:nvSpPr>
        <p:spPr bwMode="auto">
          <a:xfrm>
            <a:off x="5241925" y="1077913"/>
            <a:ext cx="27257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000" b="1"/>
              <a:t>The Second Coming!</a:t>
            </a:r>
          </a:p>
        </p:txBody>
      </p:sp>
      <p:pic>
        <p:nvPicPr>
          <p:cNvPr id="2050" name="Picture 2" descr="http://t1.gstatic.com/images?q=tbn:ANd9GcTaG0TUt9VPKAJQOTrie88MV_g30hFilS1Sovq9tG9-bCEvSHMWw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6038" y="918127"/>
            <a:ext cx="5019261" cy="576469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spiritus mund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914400"/>
            <a:ext cx="3478213" cy="5105400"/>
          </a:xfrm>
          <a:prstGeom prst="rect">
            <a:avLst/>
          </a:prstGeom>
          <a:noFill/>
          <a:extLst>
            <a:ext uri="{909E8E84-426E-40DD-AFC4-6F175D3DCCD1}">
              <a14:hiddenFill xmlns:a14="http://schemas.microsoft.com/office/drawing/2010/main" xmlns="">
                <a:solidFill>
                  <a:srgbClr val="FFFFFF"/>
                </a:solidFill>
              </a14:hiddenFill>
            </a:ext>
          </a:extLst>
        </p:spPr>
      </p:pic>
      <p:sp>
        <p:nvSpPr>
          <p:cNvPr id="17414" name="Text Box 6"/>
          <p:cNvSpPr txBox="1">
            <a:spLocks noChangeArrowheads="1"/>
          </p:cNvSpPr>
          <p:nvPr/>
        </p:nvSpPr>
        <p:spPr bwMode="auto">
          <a:xfrm>
            <a:off x="4419600" y="4724400"/>
            <a:ext cx="41910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000" b="1" dirty="0"/>
              <a:t>Hardly are those words out </a:t>
            </a:r>
            <a:br>
              <a:rPr lang="en-US" sz="2000" b="1" dirty="0"/>
            </a:br>
            <a:r>
              <a:rPr lang="en-US" sz="2000" b="1" dirty="0"/>
              <a:t>    When a vast image out of </a:t>
            </a:r>
            <a:r>
              <a:rPr lang="en-US" sz="2000" b="1" dirty="0" err="1"/>
              <a:t>Spiritus</a:t>
            </a:r>
            <a:r>
              <a:rPr lang="en-US" sz="2000" b="1" dirty="0"/>
              <a:t> Mundi </a:t>
            </a:r>
            <a:br>
              <a:rPr lang="en-US" sz="2000" b="1" dirty="0"/>
            </a:br>
            <a:r>
              <a:rPr lang="en-US" sz="2000" b="1" dirty="0"/>
              <a:t>    Troubles my sight:</a:t>
            </a:r>
          </a:p>
        </p:txBody>
      </p:sp>
      <p:pic>
        <p:nvPicPr>
          <p:cNvPr id="17416" name="Picture 8" descr="Sun_God_Ma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7200" y="914400"/>
            <a:ext cx="4114800" cy="35623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09600" y="6172200"/>
            <a:ext cx="3429000" cy="369332"/>
          </a:xfrm>
          <a:prstGeom prst="rect">
            <a:avLst/>
          </a:prstGeom>
          <a:noFill/>
        </p:spPr>
        <p:txBody>
          <a:bodyPr wrap="square" rtlCol="0">
            <a:spAutoFit/>
          </a:bodyPr>
          <a:lstStyle/>
          <a:p>
            <a:r>
              <a:rPr lang="en-US" dirty="0" err="1" smtClean="0"/>
              <a:t>Spiritus</a:t>
            </a:r>
            <a:r>
              <a:rPr lang="en-US" dirty="0" smtClean="0"/>
              <a:t> </a:t>
            </a:r>
            <a:r>
              <a:rPr lang="en-US" dirty="0" err="1" smtClean="0"/>
              <a:t>Mindi</a:t>
            </a:r>
            <a:r>
              <a:rPr lang="en-US" dirty="0" smtClean="0"/>
              <a:t> = Spirit World</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sphinx"/>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0"/>
            <a:ext cx="92202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8437" name="Text Box 5"/>
          <p:cNvSpPr txBox="1">
            <a:spLocks noChangeArrowheads="1"/>
          </p:cNvSpPr>
          <p:nvPr/>
        </p:nvSpPr>
        <p:spPr bwMode="auto">
          <a:xfrm>
            <a:off x="5165725" y="417513"/>
            <a:ext cx="3673475"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000" b="1"/>
              <a:t>a waste of desert sand; </a:t>
            </a:r>
            <a:br>
              <a:rPr lang="en-US" sz="2000" b="1"/>
            </a:br>
            <a:r>
              <a:rPr lang="en-US" sz="2000" b="1"/>
              <a:t>    A shape with lion body and the head of a man, </a:t>
            </a:r>
            <a:br>
              <a:rPr lang="en-US" sz="2000" b="1"/>
            </a:br>
            <a:r>
              <a:rPr lang="en-US" sz="2000" b="1"/>
              <a:t>    A gaze blank and pitiless as the sun, </a:t>
            </a:r>
            <a:br>
              <a:rPr lang="en-US" sz="2000" b="1"/>
            </a:br>
            <a:endParaRPr lang="en-US" sz="2000" b="1"/>
          </a:p>
        </p:txBody>
      </p:sp>
      <p:sp>
        <p:nvSpPr>
          <p:cNvPr id="4" name="Right Arrow 3"/>
          <p:cNvSpPr/>
          <p:nvPr/>
        </p:nvSpPr>
        <p:spPr>
          <a:xfrm rot="19860476">
            <a:off x="218418" y="3096878"/>
            <a:ext cx="6019800" cy="1828800"/>
          </a:xfrm>
          <a:prstGeom prst="rightArrow">
            <a:avLst/>
          </a:prstGeom>
          <a:solidFill>
            <a:srgbClr val="C00000"/>
          </a:soli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metaphor for a monster(perhaps person or people) that is coming in the near future who’s immoral actions will destroy humanity.</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lion bigg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9463" name="Text Box 7"/>
          <p:cNvSpPr txBox="1">
            <a:spLocks noChangeArrowheads="1"/>
          </p:cNvSpPr>
          <p:nvPr/>
        </p:nvSpPr>
        <p:spPr bwMode="auto">
          <a:xfrm>
            <a:off x="4876800" y="4456113"/>
            <a:ext cx="42672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b="1"/>
              <a:t>A shape with lion body and the head of a man, </a:t>
            </a:r>
            <a:br>
              <a:rPr lang="en-US" sz="2400" b="1"/>
            </a:br>
            <a:r>
              <a:rPr lang="en-US" sz="2400" b="1"/>
              <a:t>    A gaze blank and pitiless as the sun…</a:t>
            </a:r>
          </a:p>
        </p:txBody>
      </p:sp>
      <p:sp>
        <p:nvSpPr>
          <p:cNvPr id="19464" name="Text Box 8"/>
          <p:cNvSpPr txBox="1">
            <a:spLocks noChangeArrowheads="1"/>
          </p:cNvSpPr>
          <p:nvPr/>
        </p:nvSpPr>
        <p:spPr bwMode="auto">
          <a:xfrm>
            <a:off x="3565525" y="6237288"/>
            <a:ext cx="441483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b="1"/>
              <a:t>Is moving its slow thighs</a:t>
            </a:r>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2209800" y="533400"/>
            <a:ext cx="4495800" cy="381000"/>
          </a:xfrm>
        </p:spPr>
        <p:txBody>
          <a:bodyPr/>
          <a:lstStyle/>
          <a:p>
            <a:pPr algn="l"/>
            <a:r>
              <a:rPr lang="en-US" sz="1800" b="1"/>
              <a:t>          THE SECOND COMING</a:t>
            </a:r>
            <a:r>
              <a:rPr lang="en-US" sz="1800"/>
              <a:t> (1919)</a:t>
            </a:r>
          </a:p>
        </p:txBody>
      </p:sp>
      <p:sp>
        <p:nvSpPr>
          <p:cNvPr id="2053" name="Rectangle 5"/>
          <p:cNvSpPr>
            <a:spLocks noGrp="1" noChangeArrowheads="1"/>
          </p:cNvSpPr>
          <p:nvPr>
            <p:ph type="body" idx="1"/>
          </p:nvPr>
        </p:nvSpPr>
        <p:spPr>
          <a:xfrm>
            <a:off x="2667000" y="1066800"/>
            <a:ext cx="6477000" cy="6096000"/>
          </a:xfrm>
        </p:spPr>
        <p:txBody>
          <a:bodyPr/>
          <a:lstStyle/>
          <a:p>
            <a:pPr>
              <a:lnSpc>
                <a:spcPct val="80000"/>
              </a:lnSpc>
              <a:buFontTx/>
              <a:buNone/>
            </a:pPr>
            <a:r>
              <a:rPr lang="en-US" sz="2000" dirty="0"/>
              <a:t>         </a:t>
            </a:r>
            <a:r>
              <a:rPr lang="en-US" sz="2000" u="sng" dirty="0"/>
              <a:t>Turning and turning in the widening gyre </a:t>
            </a:r>
            <a:br>
              <a:rPr lang="en-US" sz="2000" u="sng" dirty="0"/>
            </a:br>
            <a:r>
              <a:rPr lang="en-US" sz="2000" dirty="0"/>
              <a:t>    </a:t>
            </a:r>
            <a:r>
              <a:rPr lang="en-US" sz="2000" u="sng" dirty="0"/>
              <a:t>The falcon cannot hear the falconer; </a:t>
            </a:r>
            <a:br>
              <a:rPr lang="en-US" sz="2000" u="sng" dirty="0"/>
            </a:br>
            <a:r>
              <a:rPr lang="en-US" sz="2000" dirty="0"/>
              <a:t>    </a:t>
            </a:r>
            <a:r>
              <a:rPr lang="en-US" sz="2000" u="sng" dirty="0"/>
              <a:t>Things fall apart; the </a:t>
            </a:r>
            <a:r>
              <a:rPr lang="en-US" sz="2000" u="sng" dirty="0" err="1"/>
              <a:t>centre</a:t>
            </a:r>
            <a:r>
              <a:rPr lang="en-US" sz="2000" u="sng" dirty="0"/>
              <a:t> cannot hold; </a:t>
            </a:r>
            <a:br>
              <a:rPr lang="en-US" sz="2000" u="sng" dirty="0"/>
            </a:br>
            <a:r>
              <a:rPr lang="en-US" sz="2000" dirty="0"/>
              <a:t>    </a:t>
            </a:r>
            <a:r>
              <a:rPr lang="en-US" sz="2000" u="sng" dirty="0"/>
              <a:t>Mere anarchy is loosed upon the world, </a:t>
            </a:r>
            <a:br>
              <a:rPr lang="en-US" sz="2000" u="sng" dirty="0"/>
            </a:br>
            <a:r>
              <a:rPr lang="en-US" sz="2000" dirty="0"/>
              <a:t>    </a:t>
            </a:r>
            <a:r>
              <a:rPr lang="en-US" sz="2000" u="sng" dirty="0"/>
              <a:t>The blood-dimmed tide is loosed, and everywhere </a:t>
            </a:r>
            <a:br>
              <a:rPr lang="en-US" sz="2000" u="sng" dirty="0"/>
            </a:br>
            <a:r>
              <a:rPr lang="en-US" sz="2000" dirty="0"/>
              <a:t>    </a:t>
            </a:r>
            <a:r>
              <a:rPr lang="en-US" sz="2000" u="sng" dirty="0"/>
              <a:t>The ceremony of innocence is drowned; </a:t>
            </a:r>
            <a:br>
              <a:rPr lang="en-US" sz="2000" u="sng" dirty="0"/>
            </a:br>
            <a:r>
              <a:rPr lang="en-US" sz="2000" dirty="0"/>
              <a:t>    </a:t>
            </a:r>
            <a:r>
              <a:rPr lang="en-US" sz="2000" u="sng" dirty="0"/>
              <a:t>The best lack all conviction, while the worst </a:t>
            </a:r>
            <a:br>
              <a:rPr lang="en-US" sz="2000" u="sng" dirty="0"/>
            </a:br>
            <a:r>
              <a:rPr lang="en-US" sz="2000" dirty="0"/>
              <a:t>    </a:t>
            </a:r>
            <a:r>
              <a:rPr lang="en-US" sz="2000" u="sng" dirty="0"/>
              <a:t>Are full of passionate intensity. </a:t>
            </a:r>
          </a:p>
          <a:p>
            <a:pPr>
              <a:lnSpc>
                <a:spcPct val="80000"/>
              </a:lnSpc>
              <a:buFontTx/>
              <a:buNone/>
            </a:pPr>
            <a:r>
              <a:rPr lang="en-US" sz="2000" dirty="0"/>
              <a:t>         Surely some revelation is at hand; </a:t>
            </a:r>
            <a:br>
              <a:rPr lang="en-US" sz="2000" dirty="0"/>
            </a:br>
            <a:r>
              <a:rPr lang="en-US" sz="2000" dirty="0"/>
              <a:t>    Surely the Second Coming is at hand. </a:t>
            </a:r>
            <a:br>
              <a:rPr lang="en-US" sz="2000" dirty="0"/>
            </a:br>
            <a:r>
              <a:rPr lang="en-US" sz="2000" dirty="0"/>
              <a:t>    The Second Coming! Hardly are those words out </a:t>
            </a:r>
            <a:br>
              <a:rPr lang="en-US" sz="2000" dirty="0"/>
            </a:br>
            <a:r>
              <a:rPr lang="en-US" sz="2000" dirty="0"/>
              <a:t>    When a vast image out of </a:t>
            </a:r>
            <a:r>
              <a:rPr lang="en-US" sz="2000" dirty="0" err="1"/>
              <a:t>Spiritus</a:t>
            </a:r>
            <a:r>
              <a:rPr lang="en-US" sz="2000" dirty="0"/>
              <a:t> Mundi </a:t>
            </a:r>
            <a:br>
              <a:rPr lang="en-US" sz="2000" dirty="0"/>
            </a:br>
            <a:r>
              <a:rPr lang="en-US" sz="2000" dirty="0"/>
              <a:t>    Troubles my sight: a waste of desert sand; </a:t>
            </a:r>
            <a:br>
              <a:rPr lang="en-US" sz="2000" dirty="0"/>
            </a:br>
            <a:r>
              <a:rPr lang="en-US" sz="2000" dirty="0"/>
              <a:t>    A shape with lion body and the head of a man, </a:t>
            </a:r>
            <a:br>
              <a:rPr lang="en-US" sz="2000" dirty="0"/>
            </a:br>
            <a:r>
              <a:rPr lang="en-US" sz="2000" dirty="0"/>
              <a:t>    A gaze blank and pitiless as the sun, </a:t>
            </a:r>
            <a:br>
              <a:rPr lang="en-US" sz="2000" dirty="0"/>
            </a:br>
            <a:r>
              <a:rPr lang="en-US" sz="2000" dirty="0"/>
              <a:t>    Is moving its slow thighs, while all about it </a:t>
            </a:r>
            <a:br>
              <a:rPr lang="en-US" sz="2000" dirty="0"/>
            </a:br>
            <a:r>
              <a:rPr lang="en-US" sz="2000" dirty="0"/>
              <a:t>    Wind shadows of the indignant desert birds. </a:t>
            </a:r>
            <a:br>
              <a:rPr lang="en-US" sz="2000" dirty="0"/>
            </a:br>
            <a:r>
              <a:rPr lang="en-US" sz="2000" dirty="0"/>
              <a:t>    The darkness drops again but now I know </a:t>
            </a:r>
            <a:br>
              <a:rPr lang="en-US" sz="2000" dirty="0"/>
            </a:br>
            <a:r>
              <a:rPr lang="en-US" sz="2000" dirty="0"/>
              <a:t>    That twenty centuries of stony sleep </a:t>
            </a:r>
            <a:br>
              <a:rPr lang="en-US" sz="2000" dirty="0"/>
            </a:br>
            <a:r>
              <a:rPr lang="en-US" sz="2000" dirty="0"/>
              <a:t>    Were vexed to nightmare by a rocking cradle, </a:t>
            </a:r>
            <a:br>
              <a:rPr lang="en-US" sz="2000" dirty="0"/>
            </a:br>
            <a:r>
              <a:rPr lang="en-US" sz="2000" dirty="0"/>
              <a:t>    And what rough beast, its hour come round at last, </a:t>
            </a:r>
            <a:br>
              <a:rPr lang="en-US" sz="2000" dirty="0"/>
            </a:br>
            <a:r>
              <a:rPr lang="en-US" sz="2000" dirty="0"/>
              <a:t>    </a:t>
            </a:r>
            <a:r>
              <a:rPr lang="en-US" sz="2000" u="sng" dirty="0"/>
              <a:t>Slouches towards Bethlehem</a:t>
            </a:r>
            <a:r>
              <a:rPr lang="en-US" sz="2000" dirty="0"/>
              <a:t> to be born? </a:t>
            </a:r>
          </a:p>
          <a:p>
            <a:pPr>
              <a:lnSpc>
                <a:spcPct val="80000"/>
              </a:lnSpc>
              <a:buFontTx/>
              <a:buNone/>
            </a:pPr>
            <a:r>
              <a:rPr lang="en-US" sz="2000" dirty="0"/>
              <a:t>  </a:t>
            </a:r>
          </a:p>
        </p:txBody>
      </p:sp>
      <p:sp>
        <p:nvSpPr>
          <p:cNvPr id="2054" name="Text Box 6"/>
          <p:cNvSpPr txBox="1">
            <a:spLocks noChangeArrowheads="1"/>
          </p:cNvSpPr>
          <p:nvPr/>
        </p:nvSpPr>
        <p:spPr bwMode="auto">
          <a:xfrm>
            <a:off x="7162800" y="685800"/>
            <a:ext cx="1371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p>
        </p:txBody>
      </p:sp>
      <p:pic>
        <p:nvPicPr>
          <p:cNvPr id="2055" name="Picture 7" descr="second coming cloud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143000"/>
            <a:ext cx="2854325" cy="5410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vulture roa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685800"/>
            <a:ext cx="10925175" cy="9505950"/>
          </a:xfrm>
          <a:prstGeom prst="rect">
            <a:avLst/>
          </a:prstGeom>
          <a:noFill/>
          <a:extLst>
            <a:ext uri="{909E8E84-426E-40DD-AFC4-6F175D3DCCD1}">
              <a14:hiddenFill xmlns:a14="http://schemas.microsoft.com/office/drawing/2010/main" xmlns="">
                <a:solidFill>
                  <a:srgbClr val="FFFFFF"/>
                </a:solidFill>
              </a14:hiddenFill>
            </a:ext>
          </a:extLst>
        </p:spPr>
      </p:pic>
      <p:sp>
        <p:nvSpPr>
          <p:cNvPr id="20485" name="Text Box 5"/>
          <p:cNvSpPr txBox="1">
            <a:spLocks noChangeArrowheads="1"/>
          </p:cNvSpPr>
          <p:nvPr/>
        </p:nvSpPr>
        <p:spPr bwMode="auto">
          <a:xfrm>
            <a:off x="2298700" y="1371600"/>
            <a:ext cx="68453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t>while all about it </a:t>
            </a:r>
            <a:br>
              <a:rPr lang="en-US" sz="2400" b="1"/>
            </a:br>
            <a:r>
              <a:rPr lang="en-US" sz="2400" b="1"/>
              <a:t>    Wind shadows of the indignant desert birds</a:t>
            </a:r>
          </a:p>
        </p:txBody>
      </p:sp>
      <p:sp>
        <p:nvSpPr>
          <p:cNvPr id="20489" name="Text Box 9"/>
          <p:cNvSpPr txBox="1">
            <a:spLocks noChangeArrowheads="1"/>
          </p:cNvSpPr>
          <p:nvPr/>
        </p:nvSpPr>
        <p:spPr bwMode="auto">
          <a:xfrm>
            <a:off x="0" y="2362200"/>
            <a:ext cx="7089775"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t>The darkness drops again but now I know </a:t>
            </a:r>
            <a:br>
              <a:rPr lang="en-US" sz="2400" b="1"/>
            </a:br>
            <a:r>
              <a:rPr lang="en-US" sz="2400" b="1"/>
              <a:t>    That twenty centuries of stony sleep </a:t>
            </a:r>
            <a:br>
              <a:rPr lang="en-US" sz="2400" b="1"/>
            </a:br>
            <a:r>
              <a:rPr lang="en-US" sz="2400" b="1"/>
              <a:t>    Were vexed to nightmare by a rocking cradle,</a:t>
            </a:r>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tank fi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2534" name="Text Box 6"/>
          <p:cNvSpPr txBox="1">
            <a:spLocks noChangeArrowheads="1"/>
          </p:cNvSpPr>
          <p:nvPr/>
        </p:nvSpPr>
        <p:spPr bwMode="auto">
          <a:xfrm>
            <a:off x="2041525" y="874713"/>
            <a:ext cx="2835275" cy="161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000" b="1"/>
              <a:t>And what rough beast, its hour come round at last, </a:t>
            </a:r>
            <a:br>
              <a:rPr lang="en-US" sz="2000" b="1"/>
            </a:br>
            <a:r>
              <a:rPr lang="en-US" sz="2000" b="1"/>
              <a:t>    Slouches towards Bethlehem…</a:t>
            </a:r>
          </a:p>
        </p:txBody>
      </p:sp>
      <p:sp>
        <p:nvSpPr>
          <p:cNvPr id="22535" name="Text Box 7"/>
          <p:cNvSpPr txBox="1">
            <a:spLocks noChangeArrowheads="1"/>
          </p:cNvSpPr>
          <p:nvPr/>
        </p:nvSpPr>
        <p:spPr bwMode="auto">
          <a:xfrm>
            <a:off x="6019800" y="6583363"/>
            <a:ext cx="31242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dirty="0">
                <a:solidFill>
                  <a:schemeClr val="bg1"/>
                </a:solidFill>
              </a:rPr>
              <a:t>Note: Image represents no particular group.</a:t>
            </a:r>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religious chao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350" y="925513"/>
            <a:ext cx="6553200" cy="4914900"/>
          </a:xfrm>
          <a:prstGeom prst="rect">
            <a:avLst/>
          </a:prstGeom>
          <a:noFill/>
          <a:extLst>
            <a:ext uri="{909E8E84-426E-40DD-AFC4-6F175D3DCCD1}">
              <a14:hiddenFill xmlns:a14="http://schemas.microsoft.com/office/drawing/2010/main" xmlns="">
                <a:solidFill>
                  <a:srgbClr val="FFFFFF"/>
                </a:solidFill>
              </a14:hiddenFill>
            </a:ext>
          </a:extLst>
        </p:spPr>
      </p:pic>
      <p:sp>
        <p:nvSpPr>
          <p:cNvPr id="23557" name="Text Box 5"/>
          <p:cNvSpPr txBox="1">
            <a:spLocks noChangeArrowheads="1"/>
          </p:cNvSpPr>
          <p:nvPr/>
        </p:nvSpPr>
        <p:spPr bwMode="auto">
          <a:xfrm>
            <a:off x="4800600" y="6324600"/>
            <a:ext cx="31242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a:t>Note: Image represents no particular group.</a:t>
            </a:r>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war in eas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7000"/>
            <a:ext cx="4191000" cy="3259138"/>
          </a:xfrm>
          <a:prstGeom prst="rect">
            <a:avLst/>
          </a:prstGeom>
          <a:noFill/>
          <a:extLst>
            <a:ext uri="{909E8E84-426E-40DD-AFC4-6F175D3DCCD1}">
              <a14:hiddenFill xmlns:a14="http://schemas.microsoft.com/office/drawing/2010/main" xmlns="">
                <a:solidFill>
                  <a:srgbClr val="FFFFFF"/>
                </a:solidFill>
              </a14:hiddenFill>
            </a:ext>
          </a:extLst>
        </p:spPr>
      </p:pic>
      <p:sp>
        <p:nvSpPr>
          <p:cNvPr id="21510" name="Text Box 6"/>
          <p:cNvSpPr txBox="1">
            <a:spLocks noChangeArrowheads="1"/>
          </p:cNvSpPr>
          <p:nvPr/>
        </p:nvSpPr>
        <p:spPr bwMode="auto">
          <a:xfrm>
            <a:off x="304800" y="3581400"/>
            <a:ext cx="2743200" cy="222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000" b="1"/>
              <a:t>…And what </a:t>
            </a:r>
            <a:r>
              <a:rPr lang="en-US" sz="2000" b="1" u="sng"/>
              <a:t>rough beast</a:t>
            </a:r>
            <a:r>
              <a:rPr lang="en-US" sz="2000" b="1"/>
              <a:t>, its hour come round at last, </a:t>
            </a:r>
            <a:br>
              <a:rPr lang="en-US" sz="2000" b="1"/>
            </a:br>
            <a:r>
              <a:rPr lang="en-US" sz="2000" b="1"/>
              <a:t>    </a:t>
            </a:r>
            <a:r>
              <a:rPr lang="en-US" sz="2000" b="1" u="sng"/>
              <a:t>Slouches</a:t>
            </a:r>
            <a:r>
              <a:rPr lang="en-US" sz="2000" b="1"/>
              <a:t> towards Bethlehem…</a:t>
            </a:r>
          </a:p>
          <a:p>
            <a:endParaRPr lang="en-US" sz="2000" b="1"/>
          </a:p>
          <a:p>
            <a:r>
              <a:rPr lang="en-US" sz="2000" b="1"/>
              <a:t>to be born?</a:t>
            </a:r>
          </a:p>
        </p:txBody>
      </p:sp>
      <p:pic>
        <p:nvPicPr>
          <p:cNvPr id="21516" name="Picture 12" descr="ManticoraTHoFFB160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0"/>
            <a:ext cx="3886200" cy="2365375"/>
          </a:xfrm>
          <a:prstGeom prst="rect">
            <a:avLst/>
          </a:prstGeom>
          <a:noFill/>
          <a:extLst>
            <a:ext uri="{909E8E84-426E-40DD-AFC4-6F175D3DCCD1}">
              <a14:hiddenFill xmlns:a14="http://schemas.microsoft.com/office/drawing/2010/main" xmlns="">
                <a:solidFill>
                  <a:srgbClr val="FFFFFF"/>
                </a:solidFill>
              </a14:hiddenFill>
            </a:ext>
          </a:extLst>
        </p:spPr>
      </p:pic>
      <p:pic>
        <p:nvPicPr>
          <p:cNvPr id="21518" name="Picture 14" descr="Hitler_Reichstag_Ovation_193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0400" y="2417763"/>
            <a:ext cx="5943600" cy="4383087"/>
          </a:xfrm>
          <a:prstGeom prst="rect">
            <a:avLst/>
          </a:prstGeom>
          <a:noFill/>
          <a:extLst>
            <a:ext uri="{909E8E84-426E-40DD-AFC4-6F175D3DCCD1}">
              <a14:hiddenFill xmlns:a14="http://schemas.microsoft.com/office/drawing/2010/main" xmlns="">
                <a:solidFill>
                  <a:srgbClr val="FFFFFF"/>
                </a:solidFill>
              </a14:hiddenFill>
            </a:ext>
          </a:extLst>
        </p:spPr>
      </p:pic>
      <p:sp>
        <p:nvSpPr>
          <p:cNvPr id="21520" name="Text Box 16"/>
          <p:cNvSpPr txBox="1">
            <a:spLocks noChangeArrowheads="1"/>
          </p:cNvSpPr>
          <p:nvPr/>
        </p:nvSpPr>
        <p:spPr bwMode="auto">
          <a:xfrm>
            <a:off x="381000" y="6324600"/>
            <a:ext cx="24098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i="1"/>
              <a:t>(Slouches to be born ??)</a:t>
            </a:r>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words of second coming yeat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12725"/>
            <a:ext cx="9144000" cy="64325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second coming in yeats' ha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Butler Yeats</a:t>
            </a:r>
            <a:br>
              <a:rPr lang="en-US" dirty="0" smtClean="0"/>
            </a:br>
            <a:r>
              <a:rPr lang="en-US" dirty="0" smtClean="0"/>
              <a:t>1865-1939</a:t>
            </a:r>
            <a:endParaRPr lang="ar-SA" dirty="0"/>
          </a:p>
        </p:txBody>
      </p:sp>
      <p:sp>
        <p:nvSpPr>
          <p:cNvPr id="3" name="Content Placeholder 2"/>
          <p:cNvSpPr>
            <a:spLocks noGrp="1"/>
          </p:cNvSpPr>
          <p:nvPr>
            <p:ph idx="1"/>
          </p:nvPr>
        </p:nvSpPr>
        <p:spPr/>
        <p:txBody>
          <a:bodyPr/>
          <a:lstStyle/>
          <a:p>
            <a:pPr marL="114300" indent="0">
              <a:buNone/>
              <a:defRPr/>
            </a:pPr>
            <a:r>
              <a:rPr lang="en-US" dirty="0" smtClean="0"/>
              <a:t>“There is now overwhelming evidence that man stands between eternities, that of his family and that of his soul. I apply those beliefs to literature and politics and show the change they must make. . . . My belief must go into what I write, even if I estrange friends; some when they see my meaning set out in plain print will hate me for poems which they have thought meant nothing.”</a:t>
            </a:r>
          </a:p>
          <a:p>
            <a:pPr>
              <a:buFont typeface="Arial" charset="0"/>
              <a:buChar char="•"/>
              <a:defRPr/>
            </a:pPr>
            <a:endParaRPr lang="en-US" dirty="0" smtClean="0"/>
          </a:p>
          <a:p>
            <a:endParaRPr lang="ar-SA" dirty="0"/>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Bas2xGyre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854765"/>
            <a:ext cx="3810000" cy="3656013"/>
          </a:xfrm>
          <a:prstGeom prst="rect">
            <a:avLst/>
          </a:prstGeom>
          <a:noFill/>
          <a:extLst>
            <a:ext uri="{909E8E84-426E-40DD-AFC4-6F175D3DCCD1}">
              <a14:hiddenFill xmlns:a14="http://schemas.microsoft.com/office/drawing/2010/main" xmlns="">
                <a:solidFill>
                  <a:srgbClr val="FFFFFF"/>
                </a:solidFill>
              </a14:hiddenFill>
            </a:ext>
          </a:extLst>
        </p:spPr>
      </p:pic>
      <p:pic>
        <p:nvPicPr>
          <p:cNvPr id="13317" name="Picture 5" descr="AVARedBlac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19878"/>
            <a:ext cx="498951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3318" name="Text Box 6"/>
          <p:cNvSpPr txBox="1">
            <a:spLocks noChangeArrowheads="1"/>
          </p:cNvSpPr>
          <p:nvPr/>
        </p:nvSpPr>
        <p:spPr bwMode="auto">
          <a:xfrm>
            <a:off x="971895" y="127379"/>
            <a:ext cx="3189288" cy="1096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dirty="0"/>
              <a:t>Turning and turning </a:t>
            </a:r>
          </a:p>
          <a:p>
            <a:r>
              <a:rPr lang="en-US" sz="2400" b="1" dirty="0"/>
              <a:t>in the widening gyre</a:t>
            </a:r>
            <a:r>
              <a:rPr lang="en-US" dirty="0"/>
              <a:t> </a:t>
            </a:r>
            <a:br>
              <a:rPr lang="en-US" dirty="0"/>
            </a:br>
            <a:endParaRPr lang="en-US" dirty="0"/>
          </a:p>
        </p:txBody>
      </p:sp>
      <p:sp>
        <p:nvSpPr>
          <p:cNvPr id="2" name="TextBox 1"/>
          <p:cNvSpPr txBox="1"/>
          <p:nvPr/>
        </p:nvSpPr>
        <p:spPr>
          <a:xfrm>
            <a:off x="152400" y="4543758"/>
            <a:ext cx="4572000" cy="1754326"/>
          </a:xfrm>
          <a:prstGeom prst="rect">
            <a:avLst/>
          </a:prstGeom>
          <a:noFill/>
        </p:spPr>
        <p:txBody>
          <a:bodyPr wrap="square" rtlCol="0">
            <a:spAutoFit/>
          </a:bodyPr>
          <a:lstStyle/>
          <a:p>
            <a:pPr marL="285750" indent="-285750">
              <a:buFont typeface="Arial" pitchFamily="34" charset="0"/>
              <a:buChar char="•"/>
            </a:pPr>
            <a:r>
              <a:rPr lang="en-US" b="1" i="1" dirty="0" smtClean="0">
                <a:solidFill>
                  <a:srgbClr val="00B050"/>
                </a:solidFill>
              </a:rPr>
              <a:t>Each circle equals 200 years of history. </a:t>
            </a:r>
          </a:p>
          <a:p>
            <a:pPr marL="285750" indent="-285750">
              <a:buFont typeface="Arial" pitchFamily="34" charset="0"/>
              <a:buChar char="•"/>
            </a:pPr>
            <a:r>
              <a:rPr lang="en-US" b="1" i="1" dirty="0" smtClean="0">
                <a:solidFill>
                  <a:srgbClr val="00B050"/>
                </a:solidFill>
              </a:rPr>
              <a:t>Each new gyre (circle) brings about chaos and destruction of the old. </a:t>
            </a:r>
          </a:p>
          <a:p>
            <a:pPr marL="285750" indent="-285750">
              <a:buFont typeface="Arial" pitchFamily="34" charset="0"/>
              <a:buChar char="•"/>
            </a:pPr>
            <a:r>
              <a:rPr lang="en-US" b="1" i="1" dirty="0" smtClean="0">
                <a:solidFill>
                  <a:srgbClr val="00B050"/>
                </a:solidFill>
              </a:rPr>
              <a:t>In 1921, Yeats thought that world is on the brink of the end!</a:t>
            </a:r>
            <a:endParaRPr lang="en-US" b="1" i="1" dirty="0">
              <a:solidFill>
                <a:srgbClr val="00B050"/>
              </a:solidFill>
            </a:endParaRPr>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Coming</a:t>
            </a:r>
            <a:endParaRPr lang="ar-SA" dirty="0"/>
          </a:p>
        </p:txBody>
      </p:sp>
      <p:sp>
        <p:nvSpPr>
          <p:cNvPr id="3" name="Content Placeholder 2"/>
          <p:cNvSpPr>
            <a:spLocks noGrp="1"/>
          </p:cNvSpPr>
          <p:nvPr>
            <p:ph idx="1"/>
          </p:nvPr>
        </p:nvSpPr>
        <p:spPr/>
        <p:txBody>
          <a:bodyPr/>
          <a:lstStyle/>
          <a:p>
            <a:pPr>
              <a:lnSpc>
                <a:spcPct val="80000"/>
              </a:lnSpc>
            </a:pPr>
            <a:r>
              <a:rPr lang="en-US" sz="2800" dirty="0" smtClean="0"/>
              <a:t>Created an elaborate mythology to explain the entire history of human experience</a:t>
            </a:r>
          </a:p>
          <a:p>
            <a:pPr>
              <a:lnSpc>
                <a:spcPct val="80000"/>
              </a:lnSpc>
            </a:pPr>
            <a:r>
              <a:rPr lang="en-US" sz="2800" dirty="0" smtClean="0"/>
              <a:t>Uses interest in spiritual and occult to predict the rise of an inhuman world </a:t>
            </a:r>
          </a:p>
          <a:p>
            <a:pPr>
              <a:lnSpc>
                <a:spcPct val="80000"/>
              </a:lnSpc>
            </a:pPr>
            <a:r>
              <a:rPr lang="en-US" sz="2800" dirty="0" smtClean="0"/>
              <a:t>Poem written after the catastrophe of World War I and with communism and fascism on the rise</a:t>
            </a:r>
          </a:p>
          <a:p>
            <a:pPr>
              <a:lnSpc>
                <a:spcPct val="80000"/>
              </a:lnSpc>
            </a:pPr>
            <a:r>
              <a:rPr lang="en-US" sz="2800" dirty="0" smtClean="0"/>
              <a:t>History moved in two thousand-year cycles. </a:t>
            </a:r>
          </a:p>
          <a:p>
            <a:pPr>
              <a:lnSpc>
                <a:spcPct val="80000"/>
              </a:lnSpc>
            </a:pPr>
            <a:r>
              <a:rPr lang="en-US" sz="2800" dirty="0" smtClean="0"/>
              <a:t>The Christian era, which followed that of the ancient world, was about to end and an ominous period was about to begin. ( extracted from Paul </a:t>
            </a:r>
            <a:r>
              <a:rPr lang="en-US" sz="2800" dirty="0" err="1" smtClean="0"/>
              <a:t>Brians</a:t>
            </a:r>
            <a:r>
              <a:rPr lang="en-US" sz="2800" dirty="0" smtClean="0"/>
              <a:t>)</a:t>
            </a:r>
          </a:p>
          <a:p>
            <a:endParaRPr lang="ar-SA" sz="2800" dirty="0"/>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GB" sz="2400" dirty="0" smtClean="0"/>
              <a:t>Yeats was an accomplished Irish poet and was known for the socio-religious ideas he emphasized in his poetry. In "The Second Coming," his ideas unfold in three significant metaphors. The first metaphor relates a falcon and its falconer to the destruction of society. The metaphor has two possible interpretations. One view may be that the falcon represents society and the falconer represents God and morality. By saying "The falcon cannot hear the falconer," Yeats may be implying that society has lost sight of God and has lost the values and morals once held in place by the strong obedience to God.</a:t>
            </a:r>
            <a:endParaRPr lang="ar-SA" sz="2400" dirty="0"/>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GB" sz="2800" dirty="0" smtClean="0"/>
              <a:t>In another interpretation, Yeats may be saying that the falcon represents a war and the falconer represents the military power that has unleashed it to the point where all control is lost and faith in God has been abandoned. The next line of the poem explains this process; "things fall apart" indicates that the runaway war has sparked disorder in the public. "The centre cannot hold," signifies that the obedience to God has lost its value.</a:t>
            </a:r>
            <a:endParaRPr lang="ar-SA" sz="2800" dirty="0"/>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GB" sz="2000" dirty="0" smtClean="0"/>
              <a:t>Even though there may be more than one interpretation, the metaphor points up one socio-religious theme that society has lost order and in turn lost faith in God. The second metaphor conveys Yeats' idea that anarchy has taken over. The metaphor begins with "The blood-dimmed tide is loosed," suggesting that the purity of the soul has been corrupted by the destruction that accompanies chaos. Yeats uses the second line of the metaphor, "...and everywhere the ceremony of innocence is drowned," to show how the value of life, health of country, and civilized order have died. In this metaphor Yeats conveys his socio-religious idea that the deterioration of societal morals has led the way for anarchy to corrupt the religious purity of the individual.</a:t>
            </a:r>
            <a:endParaRPr lang="ar-SA" sz="2000" dirty="0"/>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GB" sz="2400" dirty="0" smtClean="0"/>
              <a:t>The third metaphor brings out Yeats' religious idea of the Second Coming of Christ</a:t>
            </a:r>
            <a:r>
              <a:rPr lang="en-GB" sz="2400" dirty="0" smtClean="0"/>
              <a:t>. But,</a:t>
            </a:r>
            <a:r>
              <a:rPr lang="en-US" sz="2400" dirty="0" smtClean="0"/>
              <a:t> </a:t>
            </a:r>
            <a:r>
              <a:rPr lang="en-GB" sz="2400" dirty="0" smtClean="0"/>
              <a:t>line 9, the second stanza of the poem begins by setting up a new vision. The speaker takes the violence which has engulfed society as a sign that "the Second Coming is at hand." He imagines a sphinx in the desert, and we are meant to think that this mythical animal, rather than Christ, is what is coming to </a:t>
            </a:r>
            <a:r>
              <a:rPr lang="en-GB" sz="2400" dirty="0" err="1" smtClean="0"/>
              <a:t>fulfill</a:t>
            </a:r>
            <a:r>
              <a:rPr lang="en-GB" sz="2400" dirty="0" smtClean="0"/>
              <a:t> the prophecy from the Biblical </a:t>
            </a:r>
            <a:r>
              <a:rPr lang="en-GB" sz="2400" dirty="0" smtClean="0">
                <a:hlinkClick r:id="rId2"/>
              </a:rPr>
              <a:t>Book of Revelation</a:t>
            </a:r>
            <a:r>
              <a:rPr lang="en-GB" sz="2400" dirty="0" smtClean="0"/>
              <a:t>. At line 18, the vision ends as "darkness drops again," but the speaker remains troubled.</a:t>
            </a:r>
            <a:endParaRPr lang="en-GB" sz="2400" dirty="0" smtClean="0"/>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theme/theme1.xml><?xml version="1.0" encoding="utf-8"?>
<a:theme xmlns:a="http://schemas.openxmlformats.org/drawingml/2006/main" name="Yeat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Yeats</Template>
  <TotalTime>363</TotalTime>
  <Words>920</Words>
  <Application>Microsoft Office PowerPoint</Application>
  <PresentationFormat>On-screen Show (4:3)</PresentationFormat>
  <Paragraphs>55</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Yeats</vt:lpstr>
      <vt:lpstr>Slide 1</vt:lpstr>
      <vt:lpstr>          THE SECOND COMING (1919)</vt:lpstr>
      <vt:lpstr>William Butler Yeats 1865-1939</vt:lpstr>
      <vt:lpstr>Slide 4</vt:lpstr>
      <vt:lpstr>The Second Coming</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YCCD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c:creator>
  <cp:lastModifiedBy>dell</cp:lastModifiedBy>
  <cp:revision>11</cp:revision>
  <dcterms:created xsi:type="dcterms:W3CDTF">2012-02-26T19:48:37Z</dcterms:created>
  <dcterms:modified xsi:type="dcterms:W3CDTF">2014-02-18T07:04:10Z</dcterms:modified>
</cp:coreProperties>
</file>