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E13C4-F58C-4028-8A8F-ED604AD90F19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7565E-AD77-43EF-A417-0AE39A23E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552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7565E-AD77-43EF-A417-0AE39A23EC2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433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Amal Alghamdi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0FD82222-8137-4047-9833-7619137B7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89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Amal Alghamdi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2222-8137-4047-9833-7619137B7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71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Amal Alghamdi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2222-8137-4047-9833-7619137B7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469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Amal Alghamdi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2222-8137-4047-9833-7619137B7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1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r>
              <a:rPr lang="en-GB" smtClean="0"/>
              <a:t>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en-GB" smtClean="0"/>
              <a:t>Amal Alghamdi </a:t>
            </a:r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0FD82222-8137-4047-9833-7619137B7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29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Amal Alghamdi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2222-8137-4047-9833-7619137B7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01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Amal Alghamdi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2222-8137-4047-9833-7619137B7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936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Amal Alghamdi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2222-8137-4047-9833-7619137B7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43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Amal Alghamdi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2222-8137-4047-9833-7619137B7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963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Amal Alghamdi </a:t>
            </a:r>
            <a:endParaRPr lang="en-GB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2222-8137-4047-9833-7619137B7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55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2015</a:t>
            </a:r>
            <a:endParaRPr lang="en-GB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2222-8137-4047-9833-7619137B7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50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Amal Alghamdi </a:t>
            </a:r>
            <a:endParaRPr lang="en-GB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0FD82222-8137-4047-9833-7619137B7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792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وراثة الأحياء الدقيقة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المعمل الرابع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Amal Alghamdi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2222-8137-4047-9833-7619137B74E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19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تحضير أهم المحاليل اللازمة لاستخلاص الحمض النووي </a:t>
            </a:r>
            <a:r>
              <a:rPr lang="en-GB" dirty="0" smtClean="0"/>
              <a:t>DNA</a:t>
            </a:r>
            <a:r>
              <a:rPr lang="ar-SA" dirty="0"/>
              <a:t> </a:t>
            </a:r>
            <a:r>
              <a:rPr lang="ar-SA" dirty="0" smtClean="0"/>
              <a:t>وتعريفه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117182"/>
              </p:ext>
            </p:extLst>
          </p:nvPr>
        </p:nvGraphicFramePr>
        <p:xfrm>
          <a:off x="386367" y="1870993"/>
          <a:ext cx="11191740" cy="49717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8348"/>
                <a:gridCol w="3763207"/>
                <a:gridCol w="1017431"/>
                <a:gridCol w="1931830"/>
                <a:gridCol w="2240924"/>
              </a:tblGrid>
              <a:tr h="135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المحلول المنظم </a:t>
                      </a:r>
                      <a:r>
                        <a:rPr lang="en-GB" sz="2000" dirty="0">
                          <a:effectLst/>
                        </a:rPr>
                        <a:t>Buffers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المواد المكونه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التركيز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الوزن (جم)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الحجم (مل)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</a:tr>
              <a:tr h="135170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ALS-I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Glucose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0.05 M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0.9 gm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-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</a:tr>
              <a:tr h="27033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 smtClean="0">
                          <a:effectLst/>
                        </a:rPr>
                        <a:t>TrisHCL</a:t>
                      </a:r>
                      <a:r>
                        <a:rPr lang="en-GB" sz="2000" baseline="0" dirty="0" smtClean="0">
                          <a:effectLst/>
                        </a:rPr>
                        <a:t> </a:t>
                      </a:r>
                      <a:r>
                        <a:rPr lang="en-GB" sz="2000" dirty="0" smtClean="0">
                          <a:effectLst/>
                        </a:rPr>
                        <a:t>(M.W.=121.14 g/</a:t>
                      </a:r>
                      <a:r>
                        <a:rPr lang="en-GB" sz="2000" dirty="0" err="1" smtClean="0">
                          <a:effectLst/>
                        </a:rPr>
                        <a:t>mol</a:t>
                      </a:r>
                      <a:r>
                        <a:rPr lang="en-GB" sz="2000" dirty="0" smtClean="0">
                          <a:effectLst/>
                        </a:rPr>
                        <a:t> )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 M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39115" algn="ctr"/>
                        </a:tabLst>
                      </a:pPr>
                      <a:r>
                        <a:rPr lang="en-GB" sz="2000">
                          <a:effectLst/>
                        </a:rPr>
                        <a:t>0.302 gm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2.5 ml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</a:tr>
              <a:tr h="27033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EDTA</a:t>
                      </a:r>
                      <a:r>
                        <a:rPr lang="en-GB" sz="2000" baseline="0" dirty="0" smtClean="0">
                          <a:effectLst/>
                        </a:rPr>
                        <a:t> </a:t>
                      </a:r>
                      <a:r>
                        <a:rPr lang="en-GB" sz="2000" dirty="0" smtClean="0">
                          <a:effectLst/>
                        </a:rPr>
                        <a:t>(M.W.= 374.24g/</a:t>
                      </a:r>
                      <a:r>
                        <a:rPr lang="en-GB" sz="2000" dirty="0" err="1" smtClean="0">
                          <a:effectLst/>
                        </a:rPr>
                        <a:t>mol</a:t>
                      </a:r>
                      <a:r>
                        <a:rPr lang="en-GB" sz="2000" dirty="0" smtClean="0">
                          <a:effectLst/>
                        </a:rPr>
                        <a:t>)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0.5 M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0.37 gm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 ml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</a:tr>
              <a:tr h="13517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Add to 100 ml using DDW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6693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033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ALS-II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 smtClean="0">
                          <a:effectLst/>
                        </a:rPr>
                        <a:t>NaOH</a:t>
                      </a:r>
                      <a:r>
                        <a:rPr lang="en-GB" sz="2000" dirty="0" smtClean="0">
                          <a:effectLst/>
                        </a:rPr>
                        <a:t> (M.W</a:t>
                      </a:r>
                      <a:r>
                        <a:rPr lang="en-GB" sz="2000" dirty="0">
                          <a:effectLst/>
                        </a:rPr>
                        <a:t>= 39.99711 g/</a:t>
                      </a:r>
                      <a:r>
                        <a:rPr lang="en-GB" sz="2000" dirty="0" err="1">
                          <a:effectLst/>
                        </a:rPr>
                        <a:t>mol</a:t>
                      </a:r>
                      <a:r>
                        <a:rPr lang="en-GB" sz="2000" dirty="0">
                          <a:effectLst/>
                        </a:rPr>
                        <a:t>)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0.2 M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0.8 gm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-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</a:tr>
              <a:tr h="27033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SDS (M.W</a:t>
                      </a:r>
                      <a:r>
                        <a:rPr lang="en-GB" sz="2000" dirty="0">
                          <a:effectLst/>
                        </a:rPr>
                        <a:t>= 288.372 g/</a:t>
                      </a:r>
                      <a:r>
                        <a:rPr lang="en-GB" sz="2000" dirty="0" err="1">
                          <a:effectLst/>
                        </a:rPr>
                        <a:t>mol</a:t>
                      </a:r>
                      <a:r>
                        <a:rPr lang="en-GB" sz="2000" dirty="0">
                          <a:effectLst/>
                        </a:rPr>
                        <a:t>)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1%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 gm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</a:tr>
              <a:tr h="23467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Add to 100 ml using DDW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580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033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ALS-III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Potassium </a:t>
                      </a:r>
                      <a:r>
                        <a:rPr lang="en-GB" sz="2000" dirty="0" smtClean="0">
                          <a:effectLst/>
                        </a:rPr>
                        <a:t>acetate</a:t>
                      </a:r>
                      <a:r>
                        <a:rPr lang="en-GB" sz="2000" baseline="0" dirty="0" smtClean="0">
                          <a:effectLst/>
                        </a:rPr>
                        <a:t> </a:t>
                      </a:r>
                      <a:r>
                        <a:rPr lang="en-GB" sz="2000" dirty="0" smtClean="0">
                          <a:effectLst/>
                        </a:rPr>
                        <a:t>(M.W=98.14232 </a:t>
                      </a:r>
                      <a:r>
                        <a:rPr lang="en-GB" sz="2000" dirty="0">
                          <a:effectLst/>
                        </a:rPr>
                        <a:t>g/mol.)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3 M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29.5 gm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-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</a:tr>
              <a:tr h="13517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Glacial acetic acid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11.5%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11.5 gm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11.5 ml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</a:tr>
              <a:tr h="27033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Add </a:t>
                      </a:r>
                      <a:r>
                        <a:rPr lang="en-GB" sz="2000" dirty="0">
                          <a:effectLst/>
                        </a:rPr>
                        <a:t>to 100 ml using DDW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Amal Alghamdi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2222-8137-4047-9833-7619137B74E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235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تحضير أهم المحاليل اللازمة لاستخلاص الحمض النووي </a:t>
            </a:r>
            <a:r>
              <a:rPr lang="en-GB" dirty="0" smtClean="0"/>
              <a:t>DNA</a:t>
            </a:r>
            <a:r>
              <a:rPr lang="ar-SA" dirty="0" smtClean="0"/>
              <a:t> وتعريفه 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Amal Alghamdi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2222-8137-4047-9833-7619137B74EA}" type="slidenum">
              <a:rPr lang="en-GB" smtClean="0"/>
              <a:t>3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774511"/>
              </p:ext>
            </p:extLst>
          </p:nvPr>
        </p:nvGraphicFramePr>
        <p:xfrm>
          <a:off x="838202" y="1779905"/>
          <a:ext cx="10611115" cy="3968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2874"/>
                <a:gridCol w="629349"/>
                <a:gridCol w="2122223"/>
                <a:gridCol w="493904"/>
                <a:gridCol w="1628319"/>
                <a:gridCol w="2122223"/>
                <a:gridCol w="2122223"/>
              </a:tblGrid>
              <a:tr h="168926">
                <a:tc gridSpan="2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المحلول المنظم </a:t>
                      </a:r>
                      <a:r>
                        <a:rPr lang="en-GB" sz="2000" dirty="0">
                          <a:effectLst/>
                        </a:rPr>
                        <a:t>Buffers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المواد المكونه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التركيز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الوزن (جم)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الحجم (مل)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</a:tr>
              <a:tr h="168926">
                <a:tc gridSpan="7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7852">
                <a:tc rowSpan="4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TBE Buffer 5X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 gridSpan="3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Tris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smtClean="0">
                          <a:effectLst/>
                        </a:rPr>
                        <a:t>Base</a:t>
                      </a:r>
                      <a:r>
                        <a:rPr lang="en-GB" sz="2000" baseline="0" dirty="0" smtClean="0">
                          <a:effectLst/>
                        </a:rPr>
                        <a:t> </a:t>
                      </a:r>
                      <a:r>
                        <a:rPr lang="en-GB" sz="2000" dirty="0" smtClean="0">
                          <a:effectLst/>
                        </a:rPr>
                        <a:t>(M.W</a:t>
                      </a:r>
                      <a:r>
                        <a:rPr lang="en-GB" sz="2000" dirty="0">
                          <a:effectLst/>
                        </a:rPr>
                        <a:t>= 121.14 g/</a:t>
                      </a:r>
                      <a:r>
                        <a:rPr lang="en-GB" sz="2000" dirty="0" err="1">
                          <a:effectLst/>
                        </a:rPr>
                        <a:t>mol</a:t>
                      </a:r>
                      <a:r>
                        <a:rPr lang="en-GB" sz="2000" dirty="0">
                          <a:effectLst/>
                        </a:rPr>
                        <a:t>)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 hMerge="1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 hMerge="1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54 gm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-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</a:tr>
              <a:tr h="33785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Boric </a:t>
                      </a:r>
                      <a:r>
                        <a:rPr lang="en-GB" sz="2000" dirty="0" smtClean="0">
                          <a:effectLst/>
                        </a:rPr>
                        <a:t>acid</a:t>
                      </a:r>
                      <a:r>
                        <a:rPr lang="en-GB" sz="2000" baseline="0" dirty="0" smtClean="0">
                          <a:effectLst/>
                        </a:rPr>
                        <a:t> </a:t>
                      </a:r>
                      <a:r>
                        <a:rPr lang="en-GB" sz="2000" dirty="0" smtClean="0">
                          <a:effectLst/>
                        </a:rPr>
                        <a:t>(M.W</a:t>
                      </a:r>
                      <a:r>
                        <a:rPr lang="en-GB" sz="2000" dirty="0">
                          <a:effectLst/>
                        </a:rPr>
                        <a:t>= 61.83302 g/</a:t>
                      </a:r>
                      <a:r>
                        <a:rPr lang="en-GB" sz="2000" dirty="0" err="1">
                          <a:effectLst/>
                        </a:rPr>
                        <a:t>mol</a:t>
                      </a:r>
                      <a:r>
                        <a:rPr lang="en-GB" sz="2000" dirty="0">
                          <a:effectLst/>
                        </a:rPr>
                        <a:t>)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 hMerge="1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 hMerge="1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27.5 gm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-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</a:tr>
              <a:tr h="33785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EDTA</a:t>
                      </a:r>
                      <a:r>
                        <a:rPr lang="en-GB" sz="2000" baseline="0" dirty="0" smtClean="0">
                          <a:effectLst/>
                        </a:rPr>
                        <a:t> </a:t>
                      </a:r>
                      <a:r>
                        <a:rPr lang="en-GB" sz="2000" dirty="0" smtClean="0">
                          <a:effectLst/>
                        </a:rPr>
                        <a:t>(M.W</a:t>
                      </a:r>
                      <a:r>
                        <a:rPr lang="en-GB" sz="2000" dirty="0">
                          <a:effectLst/>
                        </a:rPr>
                        <a:t>= 374.24g/</a:t>
                      </a:r>
                      <a:r>
                        <a:rPr lang="en-GB" sz="2000" dirty="0" err="1">
                          <a:effectLst/>
                        </a:rPr>
                        <a:t>mol</a:t>
                      </a:r>
                      <a:r>
                        <a:rPr lang="en-GB" sz="2000" dirty="0">
                          <a:effectLst/>
                        </a:rPr>
                        <a:t>)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 hMerge="1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 hMerge="1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0.5 M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3.7 gm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20 ml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</a:tr>
              <a:tr h="16892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Make up to 1 L DDW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 hMerge="1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68926">
                <a:tc gridSpan="7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68926">
                <a:tc rowSpan="2" gridSpan="2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Agarose gel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Agarose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 gridSpan="2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-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 gm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</a:tr>
              <a:tr h="168926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TBE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 gridSpan="2"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1X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-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100 ml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67" marR="2796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4231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7</TotalTime>
  <Words>213</Words>
  <Application>Microsoft Office PowerPoint</Application>
  <PresentationFormat>Widescreen</PresentationFormat>
  <Paragraphs>83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Georgia</vt:lpstr>
      <vt:lpstr>Tahoma</vt:lpstr>
      <vt:lpstr>Times New Roman</vt:lpstr>
      <vt:lpstr>Trebuchet MS</vt:lpstr>
      <vt:lpstr>Wingdings</vt:lpstr>
      <vt:lpstr>Wood Type</vt:lpstr>
      <vt:lpstr>وراثة الأحياء الدقيقة </vt:lpstr>
      <vt:lpstr>تحضير أهم المحاليل اللازمة لاستخلاص الحمض النووي DNA وتعريفه </vt:lpstr>
      <vt:lpstr>تحضير أهم المحاليل اللازمة لاستخلاص الحمض النووي DNA وتعريفه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e l o</dc:creator>
  <cp:lastModifiedBy>m e l o</cp:lastModifiedBy>
  <cp:revision>2</cp:revision>
  <dcterms:created xsi:type="dcterms:W3CDTF">2015-02-22T20:45:36Z</dcterms:created>
  <dcterms:modified xsi:type="dcterms:W3CDTF">2015-02-22T20:53:09Z</dcterms:modified>
</cp:coreProperties>
</file>