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9"/>
  </p:notesMasterIdLst>
  <p:sldIdLst>
    <p:sldId id="256" r:id="rId2"/>
    <p:sldId id="257" r:id="rId3"/>
    <p:sldId id="258" r:id="rId4"/>
    <p:sldId id="271" r:id="rId5"/>
    <p:sldId id="259" r:id="rId6"/>
    <p:sldId id="262" r:id="rId7"/>
    <p:sldId id="260" r:id="rId8"/>
    <p:sldId id="261" r:id="rId9"/>
    <p:sldId id="263" r:id="rId10"/>
    <p:sldId id="264" r:id="rId11"/>
    <p:sldId id="272" r:id="rId12"/>
    <p:sldId id="265" r:id="rId13"/>
    <p:sldId id="266" r:id="rId14"/>
    <p:sldId id="267" r:id="rId15"/>
    <p:sldId id="268" r:id="rId16"/>
    <p:sldId id="269" r:id="rId17"/>
    <p:sldId id="270" r:id="rId18"/>
  </p:sldIdLst>
  <p:sldSz cx="10287000" cy="6858000" type="35mm"/>
  <p:notesSz cx="10287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C8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نمط فاتح 1 - تمييز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301B821-A1FF-4177-AEE7-76D212191A09}" styleName="نمط متوسط 1 - تميي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852"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4457700" cy="344488"/>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5827713" y="0"/>
            <a:ext cx="4457700" cy="344488"/>
          </a:xfrm>
          <a:prstGeom prst="rect">
            <a:avLst/>
          </a:prstGeom>
        </p:spPr>
        <p:txBody>
          <a:bodyPr vert="horz" lIns="91440" tIns="45720" rIns="91440" bIns="45720" rtlCol="0"/>
          <a:lstStyle>
            <a:lvl1pPr algn="r">
              <a:defRPr sz="1200"/>
            </a:lvl1pPr>
          </a:lstStyle>
          <a:p>
            <a:fld id="{C86ED3A9-FB30-4D62-8191-9B53BDB51B9A}" type="datetimeFigureOut">
              <a:rPr lang="en-US" smtClean="0"/>
              <a:pPr/>
              <a:t>10/19/2016</a:t>
            </a:fld>
            <a:endParaRPr lang="en-US"/>
          </a:p>
        </p:txBody>
      </p:sp>
      <p:sp>
        <p:nvSpPr>
          <p:cNvPr id="4" name="عنصر نائب لصورة الشريحة 3"/>
          <p:cNvSpPr>
            <a:spLocks noGrp="1" noRot="1" noChangeAspect="1"/>
          </p:cNvSpPr>
          <p:nvPr>
            <p:ph type="sldImg" idx="2"/>
          </p:nvPr>
        </p:nvSpPr>
        <p:spPr>
          <a:xfrm>
            <a:off x="3406775" y="857250"/>
            <a:ext cx="347345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1028700" y="3300413"/>
            <a:ext cx="8229600" cy="2700337"/>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6513513"/>
            <a:ext cx="4457700" cy="344487"/>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5827713" y="6513513"/>
            <a:ext cx="4457700" cy="344487"/>
          </a:xfrm>
          <a:prstGeom prst="rect">
            <a:avLst/>
          </a:prstGeom>
        </p:spPr>
        <p:txBody>
          <a:bodyPr vert="horz" lIns="91440" tIns="45720" rIns="91440" bIns="45720" rtlCol="0" anchor="b"/>
          <a:lstStyle>
            <a:lvl1pPr algn="r">
              <a:defRPr sz="1200"/>
            </a:lvl1pPr>
          </a:lstStyle>
          <a:p>
            <a:fld id="{CDC0D02A-1FFB-4189-9B6D-EEF52E1277FD}" type="slidenum">
              <a:rPr lang="en-US" smtClean="0"/>
              <a:pPr/>
              <a:t>‹#›</a:t>
            </a:fld>
            <a:endParaRPr lang="en-US"/>
          </a:p>
        </p:txBody>
      </p:sp>
    </p:spTree>
    <p:extLst>
      <p:ext uri="{BB962C8B-B14F-4D97-AF65-F5344CB8AC3E}">
        <p14:creationId xmlns="" xmlns:p14="http://schemas.microsoft.com/office/powerpoint/2010/main" val="3965142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CDC0D02A-1FFB-4189-9B6D-EEF52E1277FD}" type="slidenum">
              <a:rPr lang="en-US" smtClean="0"/>
              <a:pPr/>
              <a:t>2</a:t>
            </a:fld>
            <a:endParaRPr lang="en-US"/>
          </a:p>
        </p:txBody>
      </p:sp>
    </p:spTree>
    <p:extLst>
      <p:ext uri="{BB962C8B-B14F-4D97-AF65-F5344CB8AC3E}">
        <p14:creationId xmlns="" xmlns:p14="http://schemas.microsoft.com/office/powerpoint/2010/main" val="1965574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en-US" dirty="0" smtClean="0"/>
              <a:t>4 </a:t>
            </a:r>
            <a:r>
              <a:rPr lang="en-US" dirty="0" err="1" smtClean="0"/>
              <a:t>aminoantipurin</a:t>
            </a:r>
            <a:endParaRPr lang="en-US" dirty="0"/>
          </a:p>
        </p:txBody>
      </p:sp>
      <p:sp>
        <p:nvSpPr>
          <p:cNvPr id="4" name="عنصر نائب لرقم الشريحة 3"/>
          <p:cNvSpPr>
            <a:spLocks noGrp="1"/>
          </p:cNvSpPr>
          <p:nvPr>
            <p:ph type="sldNum" sz="quarter" idx="10"/>
          </p:nvPr>
        </p:nvSpPr>
        <p:spPr/>
        <p:txBody>
          <a:bodyPr/>
          <a:lstStyle/>
          <a:p>
            <a:fld id="{CDC0D02A-1FFB-4189-9B6D-EEF52E1277FD}" type="slidenum">
              <a:rPr lang="en-US" smtClean="0"/>
              <a:pPr/>
              <a:t>5</a:t>
            </a:fld>
            <a:endParaRPr lang="en-US"/>
          </a:p>
        </p:txBody>
      </p:sp>
    </p:spTree>
    <p:extLst>
      <p:ext uri="{BB962C8B-B14F-4D97-AF65-F5344CB8AC3E}">
        <p14:creationId xmlns="" xmlns:p14="http://schemas.microsoft.com/office/powerpoint/2010/main" val="329604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a:lstStyle/>
          <a:p>
            <a:pPr algn="l" rtl="0" eaLnBrk="1" hangingPunct="1">
              <a:spcBef>
                <a:spcPct val="0"/>
              </a:spcBef>
            </a:pPr>
            <a:r>
              <a:rPr lang="en-US" altLang="ar-SA" b="1" smtClean="0"/>
              <a:t>HDL cholesterol (high density lipoprotein)</a:t>
            </a:r>
            <a:r>
              <a:rPr lang="en-US" altLang="ar-SA" smtClean="0"/>
              <a:t> is often called good cholesterol. Called well, because of its binding character of LDL cholesterol which is very easy to make deposits of fatty plaques in blood vessel walls to cause a fatal blockage.</a:t>
            </a:r>
          </a:p>
          <a:p>
            <a:pPr algn="l" rtl="0" eaLnBrk="1" hangingPunct="1">
              <a:spcBef>
                <a:spcPct val="0"/>
              </a:spcBef>
            </a:pPr>
            <a:r>
              <a:rPr lang="en-US" altLang="ar-SA" smtClean="0"/>
              <a:t>Transport properties of HDL cholesterol levels less protein and capable of carrying excess bad cholesterol in the arteries to be discarded. The conclusion of HDL cholesterol to prevent sediment in the arteries and prevent atherosclerosis (hardening of the arteries).</a:t>
            </a:r>
          </a:p>
          <a:p>
            <a:pPr algn="l" rtl="0" eaLnBrk="1" hangingPunct="1">
              <a:spcBef>
                <a:spcPct val="0"/>
              </a:spcBef>
            </a:pPr>
            <a:r>
              <a:rPr lang="en-US" altLang="ar-SA" smtClean="0"/>
              <a:t>In addition, HDL also removes cholesterol functions in the cell to the liver and then eliminated from the body. HDL not only removes cholesterol from the cells, but also inhibits the oxidation of LDL.</a:t>
            </a:r>
          </a:p>
          <a:p>
            <a:pPr eaLnBrk="1" hangingPunct="1">
              <a:spcBef>
                <a:spcPct val="0"/>
              </a:spcBef>
            </a:pPr>
            <a:endParaRPr lang="ar-SA" altLang="ar-SA" smtClean="0"/>
          </a:p>
        </p:txBody>
      </p:sp>
      <p:sp>
        <p:nvSpPr>
          <p:cNvPr id="39940" name="Slide Number Placeholder 3"/>
          <p:cNvSpPr>
            <a:spLocks noGrp="1"/>
          </p:cNvSpPr>
          <p:nvPr>
            <p:ph type="sldNum" sz="quarter" idx="5"/>
          </p:nvPr>
        </p:nvSpPr>
        <p:spPr bwMode="auto">
          <a:noFill/>
          <a:ln>
            <a:miter lim="800000"/>
            <a:headEnd/>
            <a:tailEnd/>
          </a:ln>
        </p:spPr>
        <p:txBody>
          <a:bodyPr/>
          <a:lstStyle/>
          <a:p>
            <a:fld id="{BA16C299-77B7-472F-A379-553DFF5F84AC}" type="slidenum">
              <a:rPr lang="ar-SA" altLang="ar-SA" smtClean="0">
                <a:cs typeface="Arial" pitchFamily="34" charset="0"/>
              </a:rPr>
              <a:pPr/>
              <a:t>11</a:t>
            </a:fld>
            <a:endParaRPr lang="ar-SA" altLang="ar-SA" smtClean="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8069984-1828-4559-8C0C-E408A52D0773}" type="slidenum">
              <a:rPr lang="en-US" smtClean="0"/>
              <a:pPr/>
              <a:t>16</a:t>
            </a:fld>
            <a:endParaRPr lang="en-US"/>
          </a:p>
        </p:txBody>
      </p:sp>
    </p:spTree>
    <p:extLst>
      <p:ext uri="{BB962C8B-B14F-4D97-AF65-F5344CB8AC3E}">
        <p14:creationId xmlns="" xmlns:p14="http://schemas.microsoft.com/office/powerpoint/2010/main" val="2758526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285875" y="1122363"/>
            <a:ext cx="7715250" cy="2387600"/>
          </a:xfrm>
        </p:spPr>
        <p:txBody>
          <a:bodyPr anchor="b"/>
          <a:lstStyle>
            <a:lvl1pPr algn="ctr">
              <a:defRPr sz="5063"/>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285875" y="3602038"/>
            <a:ext cx="7715250" cy="1655762"/>
          </a:xfrm>
        </p:spPr>
        <p:txBody>
          <a:bodyPr/>
          <a:lstStyle>
            <a:lvl1pPr marL="0" indent="0" algn="ctr">
              <a:buNone/>
              <a:defRPr sz="2025"/>
            </a:lvl1pPr>
            <a:lvl2pPr marL="385785" indent="0" algn="ctr">
              <a:buNone/>
              <a:defRPr sz="1688"/>
            </a:lvl2pPr>
            <a:lvl3pPr marL="771571" indent="0" algn="ctr">
              <a:buNone/>
              <a:defRPr sz="1519"/>
            </a:lvl3pPr>
            <a:lvl4pPr marL="1157356" indent="0" algn="ctr">
              <a:buNone/>
              <a:defRPr sz="1350"/>
            </a:lvl4pPr>
            <a:lvl5pPr marL="1543141" indent="0" algn="ctr">
              <a:buNone/>
              <a:defRPr sz="1350"/>
            </a:lvl5pPr>
            <a:lvl6pPr marL="1928927" indent="0" algn="ctr">
              <a:buNone/>
              <a:defRPr sz="1350"/>
            </a:lvl6pPr>
            <a:lvl7pPr marL="2314712" indent="0" algn="ctr">
              <a:buNone/>
              <a:defRPr sz="1350"/>
            </a:lvl7pPr>
            <a:lvl8pPr marL="2700498" indent="0" algn="ctr">
              <a:buNone/>
              <a:defRPr sz="1350"/>
            </a:lvl8pPr>
            <a:lvl9pPr marL="3086283" indent="0" algn="ctr">
              <a:buNone/>
              <a:defRPr sz="135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DDC70DC4-C35E-4A72-8D45-BB4C6898FCF6}" type="datetimeFigureOut">
              <a:rPr lang="en-US" smtClean="0"/>
              <a:pPr/>
              <a:t>10/19/2016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2F98B9A-0EB3-4594-B86F-BD5D70606D7F}" type="slidenum">
              <a:rPr lang="en-US" smtClean="0"/>
              <a:pPr/>
              <a:t>‹#›</a:t>
            </a:fld>
            <a:endParaRPr lang="en-US"/>
          </a:p>
        </p:txBody>
      </p:sp>
    </p:spTree>
    <p:extLst>
      <p:ext uri="{BB962C8B-B14F-4D97-AF65-F5344CB8AC3E}">
        <p14:creationId xmlns="" xmlns:p14="http://schemas.microsoft.com/office/powerpoint/2010/main" val="3792389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DC70DC4-C35E-4A72-8D45-BB4C6898FCF6}" type="datetimeFigureOut">
              <a:rPr lang="en-US" smtClean="0"/>
              <a:pPr/>
              <a:t>10/19/2016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2F98B9A-0EB3-4594-B86F-BD5D70606D7F}" type="slidenum">
              <a:rPr lang="en-US" smtClean="0"/>
              <a:pPr/>
              <a:t>‹#›</a:t>
            </a:fld>
            <a:endParaRPr lang="en-US"/>
          </a:p>
        </p:txBody>
      </p:sp>
    </p:spTree>
    <p:extLst>
      <p:ext uri="{BB962C8B-B14F-4D97-AF65-F5344CB8AC3E}">
        <p14:creationId xmlns="" xmlns:p14="http://schemas.microsoft.com/office/powerpoint/2010/main" val="4267695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7361635" y="365125"/>
            <a:ext cx="2218134"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707231" y="365125"/>
            <a:ext cx="6525816"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DC70DC4-C35E-4A72-8D45-BB4C6898FCF6}" type="datetimeFigureOut">
              <a:rPr lang="en-US" smtClean="0"/>
              <a:pPr/>
              <a:t>10/19/2016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2F98B9A-0EB3-4594-B86F-BD5D70606D7F}" type="slidenum">
              <a:rPr lang="en-US" smtClean="0"/>
              <a:pPr/>
              <a:t>‹#›</a:t>
            </a:fld>
            <a:endParaRPr lang="en-US"/>
          </a:p>
        </p:txBody>
      </p:sp>
    </p:spTree>
    <p:extLst>
      <p:ext uri="{BB962C8B-B14F-4D97-AF65-F5344CB8AC3E}">
        <p14:creationId xmlns="" xmlns:p14="http://schemas.microsoft.com/office/powerpoint/2010/main" val="1641667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DC70DC4-C35E-4A72-8D45-BB4C6898FCF6}" type="datetimeFigureOut">
              <a:rPr lang="en-US" smtClean="0"/>
              <a:pPr/>
              <a:t>10/19/2016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2F98B9A-0EB3-4594-B86F-BD5D70606D7F}" type="slidenum">
              <a:rPr lang="en-US" smtClean="0"/>
              <a:pPr/>
              <a:t>‹#›</a:t>
            </a:fld>
            <a:endParaRPr lang="en-US"/>
          </a:p>
        </p:txBody>
      </p:sp>
    </p:spTree>
    <p:extLst>
      <p:ext uri="{BB962C8B-B14F-4D97-AF65-F5344CB8AC3E}">
        <p14:creationId xmlns="" xmlns:p14="http://schemas.microsoft.com/office/powerpoint/2010/main" val="1374447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01873" y="1709739"/>
            <a:ext cx="8872538" cy="2852737"/>
          </a:xfrm>
        </p:spPr>
        <p:txBody>
          <a:bodyPr anchor="b"/>
          <a:lstStyle>
            <a:lvl1pPr>
              <a:defRPr sz="5063"/>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01873" y="4589464"/>
            <a:ext cx="8872538" cy="1500187"/>
          </a:xfrm>
        </p:spPr>
        <p:txBody>
          <a:bodyPr/>
          <a:lstStyle>
            <a:lvl1pPr marL="0" indent="0">
              <a:buNone/>
              <a:defRPr sz="2025">
                <a:solidFill>
                  <a:schemeClr val="tx1">
                    <a:tint val="75000"/>
                  </a:schemeClr>
                </a:solidFill>
              </a:defRPr>
            </a:lvl1pPr>
            <a:lvl2pPr marL="385785" indent="0">
              <a:buNone/>
              <a:defRPr sz="1688">
                <a:solidFill>
                  <a:schemeClr val="tx1">
                    <a:tint val="75000"/>
                  </a:schemeClr>
                </a:solidFill>
              </a:defRPr>
            </a:lvl2pPr>
            <a:lvl3pPr marL="771571" indent="0">
              <a:buNone/>
              <a:defRPr sz="1519">
                <a:solidFill>
                  <a:schemeClr val="tx1">
                    <a:tint val="75000"/>
                  </a:schemeClr>
                </a:solidFill>
              </a:defRPr>
            </a:lvl3pPr>
            <a:lvl4pPr marL="1157356" indent="0">
              <a:buNone/>
              <a:defRPr sz="1350">
                <a:solidFill>
                  <a:schemeClr val="tx1">
                    <a:tint val="75000"/>
                  </a:schemeClr>
                </a:solidFill>
              </a:defRPr>
            </a:lvl4pPr>
            <a:lvl5pPr marL="1543141" indent="0">
              <a:buNone/>
              <a:defRPr sz="1350">
                <a:solidFill>
                  <a:schemeClr val="tx1">
                    <a:tint val="75000"/>
                  </a:schemeClr>
                </a:solidFill>
              </a:defRPr>
            </a:lvl5pPr>
            <a:lvl6pPr marL="1928927" indent="0">
              <a:buNone/>
              <a:defRPr sz="1350">
                <a:solidFill>
                  <a:schemeClr val="tx1">
                    <a:tint val="75000"/>
                  </a:schemeClr>
                </a:solidFill>
              </a:defRPr>
            </a:lvl6pPr>
            <a:lvl7pPr marL="2314712" indent="0">
              <a:buNone/>
              <a:defRPr sz="1350">
                <a:solidFill>
                  <a:schemeClr val="tx1">
                    <a:tint val="75000"/>
                  </a:schemeClr>
                </a:solidFill>
              </a:defRPr>
            </a:lvl7pPr>
            <a:lvl8pPr marL="2700498" indent="0">
              <a:buNone/>
              <a:defRPr sz="1350">
                <a:solidFill>
                  <a:schemeClr val="tx1">
                    <a:tint val="75000"/>
                  </a:schemeClr>
                </a:solidFill>
              </a:defRPr>
            </a:lvl8pPr>
            <a:lvl9pPr marL="3086283" indent="0">
              <a:buNone/>
              <a:defRPr sz="135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DC70DC4-C35E-4A72-8D45-BB4C6898FCF6}" type="datetimeFigureOut">
              <a:rPr lang="en-US" smtClean="0"/>
              <a:pPr/>
              <a:t>10/19/2016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2F98B9A-0EB3-4594-B86F-BD5D70606D7F}" type="slidenum">
              <a:rPr lang="en-US" smtClean="0"/>
              <a:pPr/>
              <a:t>‹#›</a:t>
            </a:fld>
            <a:endParaRPr lang="en-US"/>
          </a:p>
        </p:txBody>
      </p:sp>
    </p:spTree>
    <p:extLst>
      <p:ext uri="{BB962C8B-B14F-4D97-AF65-F5344CB8AC3E}">
        <p14:creationId xmlns="" xmlns:p14="http://schemas.microsoft.com/office/powerpoint/2010/main" val="2478618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707231" y="1825625"/>
            <a:ext cx="4371975"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5207794" y="1825625"/>
            <a:ext cx="4371975"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DDC70DC4-C35E-4A72-8D45-BB4C6898FCF6}" type="datetimeFigureOut">
              <a:rPr lang="en-US" smtClean="0"/>
              <a:pPr/>
              <a:t>10/19/2016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2F98B9A-0EB3-4594-B86F-BD5D70606D7F}" type="slidenum">
              <a:rPr lang="en-US" smtClean="0"/>
              <a:pPr/>
              <a:t>‹#›</a:t>
            </a:fld>
            <a:endParaRPr lang="en-US"/>
          </a:p>
        </p:txBody>
      </p:sp>
    </p:spTree>
    <p:extLst>
      <p:ext uri="{BB962C8B-B14F-4D97-AF65-F5344CB8AC3E}">
        <p14:creationId xmlns="" xmlns:p14="http://schemas.microsoft.com/office/powerpoint/2010/main" val="150402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708571" y="365126"/>
            <a:ext cx="8872538"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08571" y="1681163"/>
            <a:ext cx="4351883" cy="823912"/>
          </a:xfrm>
        </p:spPr>
        <p:txBody>
          <a:bodyPr anchor="b"/>
          <a:lstStyle>
            <a:lvl1pPr marL="0" indent="0">
              <a:buNone/>
              <a:defRPr sz="2025" b="1"/>
            </a:lvl1pPr>
            <a:lvl2pPr marL="385785" indent="0">
              <a:buNone/>
              <a:defRPr sz="1688" b="1"/>
            </a:lvl2pPr>
            <a:lvl3pPr marL="771571" indent="0">
              <a:buNone/>
              <a:defRPr sz="1519" b="1"/>
            </a:lvl3pPr>
            <a:lvl4pPr marL="1157356" indent="0">
              <a:buNone/>
              <a:defRPr sz="1350" b="1"/>
            </a:lvl4pPr>
            <a:lvl5pPr marL="1543141" indent="0">
              <a:buNone/>
              <a:defRPr sz="1350" b="1"/>
            </a:lvl5pPr>
            <a:lvl6pPr marL="1928927" indent="0">
              <a:buNone/>
              <a:defRPr sz="1350" b="1"/>
            </a:lvl6pPr>
            <a:lvl7pPr marL="2314712" indent="0">
              <a:buNone/>
              <a:defRPr sz="1350" b="1"/>
            </a:lvl7pPr>
            <a:lvl8pPr marL="2700498" indent="0">
              <a:buNone/>
              <a:defRPr sz="1350" b="1"/>
            </a:lvl8pPr>
            <a:lvl9pPr marL="3086283" indent="0">
              <a:buNone/>
              <a:defRPr sz="135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708571" y="2505075"/>
            <a:ext cx="4351883"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5207794" y="1681163"/>
            <a:ext cx="4373315" cy="823912"/>
          </a:xfrm>
        </p:spPr>
        <p:txBody>
          <a:bodyPr anchor="b"/>
          <a:lstStyle>
            <a:lvl1pPr marL="0" indent="0">
              <a:buNone/>
              <a:defRPr sz="2025" b="1"/>
            </a:lvl1pPr>
            <a:lvl2pPr marL="385785" indent="0">
              <a:buNone/>
              <a:defRPr sz="1688" b="1"/>
            </a:lvl2pPr>
            <a:lvl3pPr marL="771571" indent="0">
              <a:buNone/>
              <a:defRPr sz="1519" b="1"/>
            </a:lvl3pPr>
            <a:lvl4pPr marL="1157356" indent="0">
              <a:buNone/>
              <a:defRPr sz="1350" b="1"/>
            </a:lvl4pPr>
            <a:lvl5pPr marL="1543141" indent="0">
              <a:buNone/>
              <a:defRPr sz="1350" b="1"/>
            </a:lvl5pPr>
            <a:lvl6pPr marL="1928927" indent="0">
              <a:buNone/>
              <a:defRPr sz="1350" b="1"/>
            </a:lvl6pPr>
            <a:lvl7pPr marL="2314712" indent="0">
              <a:buNone/>
              <a:defRPr sz="1350" b="1"/>
            </a:lvl7pPr>
            <a:lvl8pPr marL="2700498" indent="0">
              <a:buNone/>
              <a:defRPr sz="1350" b="1"/>
            </a:lvl8pPr>
            <a:lvl9pPr marL="3086283" indent="0">
              <a:buNone/>
              <a:defRPr sz="135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5207794" y="2505075"/>
            <a:ext cx="4373315"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DDC70DC4-C35E-4A72-8D45-BB4C6898FCF6}" type="datetimeFigureOut">
              <a:rPr lang="en-US" smtClean="0"/>
              <a:pPr/>
              <a:t>10/19/2016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B2F98B9A-0EB3-4594-B86F-BD5D70606D7F}" type="slidenum">
              <a:rPr lang="en-US" smtClean="0"/>
              <a:pPr/>
              <a:t>‹#›</a:t>
            </a:fld>
            <a:endParaRPr lang="en-US"/>
          </a:p>
        </p:txBody>
      </p:sp>
    </p:spTree>
    <p:extLst>
      <p:ext uri="{BB962C8B-B14F-4D97-AF65-F5344CB8AC3E}">
        <p14:creationId xmlns="" xmlns:p14="http://schemas.microsoft.com/office/powerpoint/2010/main" val="247374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DDC70DC4-C35E-4A72-8D45-BB4C6898FCF6}" type="datetimeFigureOut">
              <a:rPr lang="en-US" smtClean="0"/>
              <a:pPr/>
              <a:t>10/19/2016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B2F98B9A-0EB3-4594-B86F-BD5D70606D7F}" type="slidenum">
              <a:rPr lang="en-US" smtClean="0"/>
              <a:pPr/>
              <a:t>‹#›</a:t>
            </a:fld>
            <a:endParaRPr lang="en-US"/>
          </a:p>
        </p:txBody>
      </p:sp>
    </p:spTree>
    <p:extLst>
      <p:ext uri="{BB962C8B-B14F-4D97-AF65-F5344CB8AC3E}">
        <p14:creationId xmlns="" xmlns:p14="http://schemas.microsoft.com/office/powerpoint/2010/main" val="2377410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DC70DC4-C35E-4A72-8D45-BB4C6898FCF6}" type="datetimeFigureOut">
              <a:rPr lang="en-US" smtClean="0"/>
              <a:pPr/>
              <a:t>10/19/2016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B2F98B9A-0EB3-4594-B86F-BD5D70606D7F}" type="slidenum">
              <a:rPr lang="en-US" smtClean="0"/>
              <a:pPr/>
              <a:t>‹#›</a:t>
            </a:fld>
            <a:endParaRPr lang="en-US"/>
          </a:p>
        </p:txBody>
      </p:sp>
    </p:spTree>
    <p:extLst>
      <p:ext uri="{BB962C8B-B14F-4D97-AF65-F5344CB8AC3E}">
        <p14:creationId xmlns="" xmlns:p14="http://schemas.microsoft.com/office/powerpoint/2010/main" val="3083751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08572" y="457200"/>
            <a:ext cx="3317825" cy="1600200"/>
          </a:xfrm>
        </p:spPr>
        <p:txBody>
          <a:bodyPr anchor="b"/>
          <a:lstStyle>
            <a:lvl1pPr>
              <a:defRPr sz="27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4373315" y="987426"/>
            <a:ext cx="5207794" cy="4873625"/>
          </a:xfrm>
        </p:spPr>
        <p:txBody>
          <a:bodyPr/>
          <a:lstStyle>
            <a:lvl1pPr>
              <a:defRPr sz="2700"/>
            </a:lvl1pPr>
            <a:lvl2pPr>
              <a:defRPr sz="2363"/>
            </a:lvl2pPr>
            <a:lvl3pPr>
              <a:defRPr sz="2025"/>
            </a:lvl3pPr>
            <a:lvl4pPr>
              <a:defRPr sz="1688"/>
            </a:lvl4pPr>
            <a:lvl5pPr>
              <a:defRPr sz="1688"/>
            </a:lvl5pPr>
            <a:lvl6pPr>
              <a:defRPr sz="1688"/>
            </a:lvl6pPr>
            <a:lvl7pPr>
              <a:defRPr sz="1688"/>
            </a:lvl7pPr>
            <a:lvl8pPr>
              <a:defRPr sz="1688"/>
            </a:lvl8pPr>
            <a:lvl9pPr>
              <a:defRPr sz="1688"/>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708572" y="2057400"/>
            <a:ext cx="3317825" cy="3811588"/>
          </a:xfrm>
        </p:spPr>
        <p:txBody>
          <a:bodyPr/>
          <a:lstStyle>
            <a:lvl1pPr marL="0" indent="0">
              <a:buNone/>
              <a:defRPr sz="1350"/>
            </a:lvl1pPr>
            <a:lvl2pPr marL="385785" indent="0">
              <a:buNone/>
              <a:defRPr sz="1181"/>
            </a:lvl2pPr>
            <a:lvl3pPr marL="771571" indent="0">
              <a:buNone/>
              <a:defRPr sz="1013"/>
            </a:lvl3pPr>
            <a:lvl4pPr marL="1157356" indent="0">
              <a:buNone/>
              <a:defRPr sz="844"/>
            </a:lvl4pPr>
            <a:lvl5pPr marL="1543141" indent="0">
              <a:buNone/>
              <a:defRPr sz="844"/>
            </a:lvl5pPr>
            <a:lvl6pPr marL="1928927" indent="0">
              <a:buNone/>
              <a:defRPr sz="844"/>
            </a:lvl6pPr>
            <a:lvl7pPr marL="2314712" indent="0">
              <a:buNone/>
              <a:defRPr sz="844"/>
            </a:lvl7pPr>
            <a:lvl8pPr marL="2700498" indent="0">
              <a:buNone/>
              <a:defRPr sz="844"/>
            </a:lvl8pPr>
            <a:lvl9pPr marL="3086283" indent="0">
              <a:buNone/>
              <a:defRPr sz="844"/>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DC70DC4-C35E-4A72-8D45-BB4C6898FCF6}" type="datetimeFigureOut">
              <a:rPr lang="en-US" smtClean="0"/>
              <a:pPr/>
              <a:t>10/19/2016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2F98B9A-0EB3-4594-B86F-BD5D70606D7F}" type="slidenum">
              <a:rPr lang="en-US" smtClean="0"/>
              <a:pPr/>
              <a:t>‹#›</a:t>
            </a:fld>
            <a:endParaRPr lang="en-US"/>
          </a:p>
        </p:txBody>
      </p:sp>
    </p:spTree>
    <p:extLst>
      <p:ext uri="{BB962C8B-B14F-4D97-AF65-F5344CB8AC3E}">
        <p14:creationId xmlns="" xmlns:p14="http://schemas.microsoft.com/office/powerpoint/2010/main" val="2333524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08572" y="457200"/>
            <a:ext cx="3317825" cy="1600200"/>
          </a:xfrm>
        </p:spPr>
        <p:txBody>
          <a:bodyPr anchor="b"/>
          <a:lstStyle>
            <a:lvl1pPr>
              <a:defRPr sz="27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4373315" y="987426"/>
            <a:ext cx="5207794" cy="4873625"/>
          </a:xfrm>
        </p:spPr>
        <p:txBody>
          <a:bodyPr/>
          <a:lstStyle>
            <a:lvl1pPr marL="0" indent="0">
              <a:buNone/>
              <a:defRPr sz="2700"/>
            </a:lvl1pPr>
            <a:lvl2pPr marL="385785" indent="0">
              <a:buNone/>
              <a:defRPr sz="2363"/>
            </a:lvl2pPr>
            <a:lvl3pPr marL="771571" indent="0">
              <a:buNone/>
              <a:defRPr sz="2025"/>
            </a:lvl3pPr>
            <a:lvl4pPr marL="1157356" indent="0">
              <a:buNone/>
              <a:defRPr sz="1688"/>
            </a:lvl4pPr>
            <a:lvl5pPr marL="1543141" indent="0">
              <a:buNone/>
              <a:defRPr sz="1688"/>
            </a:lvl5pPr>
            <a:lvl6pPr marL="1928927" indent="0">
              <a:buNone/>
              <a:defRPr sz="1688"/>
            </a:lvl6pPr>
            <a:lvl7pPr marL="2314712" indent="0">
              <a:buNone/>
              <a:defRPr sz="1688"/>
            </a:lvl7pPr>
            <a:lvl8pPr marL="2700498" indent="0">
              <a:buNone/>
              <a:defRPr sz="1688"/>
            </a:lvl8pPr>
            <a:lvl9pPr marL="3086283" indent="0">
              <a:buNone/>
              <a:defRPr sz="1688"/>
            </a:lvl9pPr>
          </a:lstStyle>
          <a:p>
            <a:endParaRPr lang="en-US"/>
          </a:p>
        </p:txBody>
      </p:sp>
      <p:sp>
        <p:nvSpPr>
          <p:cNvPr id="4" name="عنصر نائب للنص 3"/>
          <p:cNvSpPr>
            <a:spLocks noGrp="1"/>
          </p:cNvSpPr>
          <p:nvPr>
            <p:ph type="body" sz="half" idx="2"/>
          </p:nvPr>
        </p:nvSpPr>
        <p:spPr>
          <a:xfrm>
            <a:off x="708572" y="2057400"/>
            <a:ext cx="3317825" cy="3811588"/>
          </a:xfrm>
        </p:spPr>
        <p:txBody>
          <a:bodyPr/>
          <a:lstStyle>
            <a:lvl1pPr marL="0" indent="0">
              <a:buNone/>
              <a:defRPr sz="1350"/>
            </a:lvl1pPr>
            <a:lvl2pPr marL="385785" indent="0">
              <a:buNone/>
              <a:defRPr sz="1181"/>
            </a:lvl2pPr>
            <a:lvl3pPr marL="771571" indent="0">
              <a:buNone/>
              <a:defRPr sz="1013"/>
            </a:lvl3pPr>
            <a:lvl4pPr marL="1157356" indent="0">
              <a:buNone/>
              <a:defRPr sz="844"/>
            </a:lvl4pPr>
            <a:lvl5pPr marL="1543141" indent="0">
              <a:buNone/>
              <a:defRPr sz="844"/>
            </a:lvl5pPr>
            <a:lvl6pPr marL="1928927" indent="0">
              <a:buNone/>
              <a:defRPr sz="844"/>
            </a:lvl6pPr>
            <a:lvl7pPr marL="2314712" indent="0">
              <a:buNone/>
              <a:defRPr sz="844"/>
            </a:lvl7pPr>
            <a:lvl8pPr marL="2700498" indent="0">
              <a:buNone/>
              <a:defRPr sz="844"/>
            </a:lvl8pPr>
            <a:lvl9pPr marL="3086283" indent="0">
              <a:buNone/>
              <a:defRPr sz="844"/>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DC70DC4-C35E-4A72-8D45-BB4C6898FCF6}" type="datetimeFigureOut">
              <a:rPr lang="en-US" smtClean="0"/>
              <a:pPr/>
              <a:t>10/19/2016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2F98B9A-0EB3-4594-B86F-BD5D70606D7F}" type="slidenum">
              <a:rPr lang="en-US" smtClean="0"/>
              <a:pPr/>
              <a:t>‹#›</a:t>
            </a:fld>
            <a:endParaRPr lang="en-US"/>
          </a:p>
        </p:txBody>
      </p:sp>
    </p:spTree>
    <p:extLst>
      <p:ext uri="{BB962C8B-B14F-4D97-AF65-F5344CB8AC3E}">
        <p14:creationId xmlns="" xmlns:p14="http://schemas.microsoft.com/office/powerpoint/2010/main" val="350406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707231" y="365126"/>
            <a:ext cx="8872538"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07231" y="1825625"/>
            <a:ext cx="8872538"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707231" y="6356351"/>
            <a:ext cx="2314575" cy="365125"/>
          </a:xfrm>
          <a:prstGeom prst="rect">
            <a:avLst/>
          </a:prstGeom>
        </p:spPr>
        <p:txBody>
          <a:bodyPr vert="horz" lIns="91440" tIns="45720" rIns="91440" bIns="45720" rtlCol="0" anchor="ctr"/>
          <a:lstStyle>
            <a:lvl1pPr algn="l">
              <a:defRPr sz="1013">
                <a:solidFill>
                  <a:schemeClr val="tx1">
                    <a:tint val="75000"/>
                  </a:schemeClr>
                </a:solidFill>
              </a:defRPr>
            </a:lvl1pPr>
          </a:lstStyle>
          <a:p>
            <a:fld id="{DDC70DC4-C35E-4A72-8D45-BB4C6898FCF6}" type="datetimeFigureOut">
              <a:rPr lang="en-US" smtClean="0"/>
              <a:pPr/>
              <a:t>10/19/2016</a:t>
            </a:fld>
            <a:endParaRPr lang="en-US"/>
          </a:p>
        </p:txBody>
      </p:sp>
      <p:sp>
        <p:nvSpPr>
          <p:cNvPr id="5" name="عنصر نائب للتذييل 4"/>
          <p:cNvSpPr>
            <a:spLocks noGrp="1"/>
          </p:cNvSpPr>
          <p:nvPr>
            <p:ph type="ftr" sz="quarter" idx="3"/>
          </p:nvPr>
        </p:nvSpPr>
        <p:spPr>
          <a:xfrm>
            <a:off x="3407569" y="6356351"/>
            <a:ext cx="3471863" cy="365125"/>
          </a:xfrm>
          <a:prstGeom prst="rect">
            <a:avLst/>
          </a:prstGeom>
        </p:spPr>
        <p:txBody>
          <a:bodyPr vert="horz" lIns="91440" tIns="45720" rIns="91440" bIns="45720" rtlCol="0" anchor="ctr"/>
          <a:lstStyle>
            <a:lvl1pPr algn="ctr">
              <a:defRPr sz="1013">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7265194" y="6356351"/>
            <a:ext cx="2314575" cy="365125"/>
          </a:xfrm>
          <a:prstGeom prst="rect">
            <a:avLst/>
          </a:prstGeom>
        </p:spPr>
        <p:txBody>
          <a:bodyPr vert="horz" lIns="91440" tIns="45720" rIns="91440" bIns="45720" rtlCol="0" anchor="ctr"/>
          <a:lstStyle>
            <a:lvl1pPr algn="r">
              <a:defRPr sz="1013">
                <a:solidFill>
                  <a:schemeClr val="tx1">
                    <a:tint val="75000"/>
                  </a:schemeClr>
                </a:solidFill>
              </a:defRPr>
            </a:lvl1pPr>
          </a:lstStyle>
          <a:p>
            <a:fld id="{B2F98B9A-0EB3-4594-B86F-BD5D70606D7F}" type="slidenum">
              <a:rPr lang="en-US" smtClean="0"/>
              <a:pPr/>
              <a:t>‹#›</a:t>
            </a:fld>
            <a:endParaRPr lang="en-US"/>
          </a:p>
        </p:txBody>
      </p:sp>
    </p:spTree>
    <p:extLst>
      <p:ext uri="{BB962C8B-B14F-4D97-AF65-F5344CB8AC3E}">
        <p14:creationId xmlns="" xmlns:p14="http://schemas.microsoft.com/office/powerpoint/2010/main" val="2902019563"/>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defTabSz="771571" rtl="0" eaLnBrk="1" latinLnBrk="0" hangingPunct="1">
        <a:lnSpc>
          <a:spcPct val="90000"/>
        </a:lnSpc>
        <a:spcBef>
          <a:spcPct val="0"/>
        </a:spcBef>
        <a:buNone/>
        <a:defRPr sz="3713" kern="1200">
          <a:solidFill>
            <a:schemeClr val="tx1"/>
          </a:solidFill>
          <a:latin typeface="+mj-lt"/>
          <a:ea typeface="+mj-ea"/>
          <a:cs typeface="+mj-cs"/>
        </a:defRPr>
      </a:lvl1pPr>
    </p:titleStyle>
    <p:bodyStyle>
      <a:lvl1pPr marL="192893" indent="-192893" algn="l" defTabSz="771571" rtl="0" eaLnBrk="1" latinLnBrk="0" hangingPunct="1">
        <a:lnSpc>
          <a:spcPct val="90000"/>
        </a:lnSpc>
        <a:spcBef>
          <a:spcPts val="844"/>
        </a:spcBef>
        <a:buFont typeface="Arial" panose="020B0604020202020204" pitchFamily="34" charset="0"/>
        <a:buChar char="•"/>
        <a:defRPr sz="2363" kern="1200">
          <a:solidFill>
            <a:schemeClr val="tx1"/>
          </a:solidFill>
          <a:latin typeface="+mn-lt"/>
          <a:ea typeface="+mn-ea"/>
          <a:cs typeface="+mn-cs"/>
        </a:defRPr>
      </a:lvl1pPr>
      <a:lvl2pPr marL="578678" indent="-192893" algn="l" defTabSz="771571" rtl="0" eaLnBrk="1" latinLnBrk="0" hangingPunct="1">
        <a:lnSpc>
          <a:spcPct val="90000"/>
        </a:lnSpc>
        <a:spcBef>
          <a:spcPts val="422"/>
        </a:spcBef>
        <a:buFont typeface="Arial" panose="020B0604020202020204" pitchFamily="34" charset="0"/>
        <a:buChar char="•"/>
        <a:defRPr sz="2025" kern="1200">
          <a:solidFill>
            <a:schemeClr val="tx1"/>
          </a:solidFill>
          <a:latin typeface="+mn-lt"/>
          <a:ea typeface="+mn-ea"/>
          <a:cs typeface="+mn-cs"/>
        </a:defRPr>
      </a:lvl2pPr>
      <a:lvl3pPr marL="964463" indent="-192893" algn="l" defTabSz="771571" rtl="0" eaLnBrk="1" latinLnBrk="0" hangingPunct="1">
        <a:lnSpc>
          <a:spcPct val="90000"/>
        </a:lnSpc>
        <a:spcBef>
          <a:spcPts val="422"/>
        </a:spcBef>
        <a:buFont typeface="Arial" panose="020B0604020202020204" pitchFamily="34" charset="0"/>
        <a:buChar char="•"/>
        <a:defRPr sz="1688" kern="1200">
          <a:solidFill>
            <a:schemeClr val="tx1"/>
          </a:solidFill>
          <a:latin typeface="+mn-lt"/>
          <a:ea typeface="+mn-ea"/>
          <a:cs typeface="+mn-cs"/>
        </a:defRPr>
      </a:lvl3pPr>
      <a:lvl4pPr marL="1350249" indent="-192893" algn="l" defTabSz="771571" rtl="0" eaLnBrk="1" latinLnBrk="0" hangingPunct="1">
        <a:lnSpc>
          <a:spcPct val="90000"/>
        </a:lnSpc>
        <a:spcBef>
          <a:spcPts val="422"/>
        </a:spcBef>
        <a:buFont typeface="Arial" panose="020B0604020202020204" pitchFamily="34" charset="0"/>
        <a:buChar char="•"/>
        <a:defRPr sz="1519" kern="1200">
          <a:solidFill>
            <a:schemeClr val="tx1"/>
          </a:solidFill>
          <a:latin typeface="+mn-lt"/>
          <a:ea typeface="+mn-ea"/>
          <a:cs typeface="+mn-cs"/>
        </a:defRPr>
      </a:lvl4pPr>
      <a:lvl5pPr marL="1736034" indent="-192893" algn="l" defTabSz="771571" rtl="0" eaLnBrk="1" latinLnBrk="0" hangingPunct="1">
        <a:lnSpc>
          <a:spcPct val="90000"/>
        </a:lnSpc>
        <a:spcBef>
          <a:spcPts val="422"/>
        </a:spcBef>
        <a:buFont typeface="Arial" panose="020B0604020202020204" pitchFamily="34" charset="0"/>
        <a:buChar char="•"/>
        <a:defRPr sz="1519" kern="1200">
          <a:solidFill>
            <a:schemeClr val="tx1"/>
          </a:solidFill>
          <a:latin typeface="+mn-lt"/>
          <a:ea typeface="+mn-ea"/>
          <a:cs typeface="+mn-cs"/>
        </a:defRPr>
      </a:lvl5pPr>
      <a:lvl6pPr marL="2121819" indent="-192893" algn="l" defTabSz="771571" rtl="0" eaLnBrk="1" latinLnBrk="0" hangingPunct="1">
        <a:lnSpc>
          <a:spcPct val="90000"/>
        </a:lnSpc>
        <a:spcBef>
          <a:spcPts val="422"/>
        </a:spcBef>
        <a:buFont typeface="Arial" panose="020B0604020202020204" pitchFamily="34" charset="0"/>
        <a:buChar char="•"/>
        <a:defRPr sz="1519" kern="1200">
          <a:solidFill>
            <a:schemeClr val="tx1"/>
          </a:solidFill>
          <a:latin typeface="+mn-lt"/>
          <a:ea typeface="+mn-ea"/>
          <a:cs typeface="+mn-cs"/>
        </a:defRPr>
      </a:lvl6pPr>
      <a:lvl7pPr marL="2507605" indent="-192893" algn="l" defTabSz="771571" rtl="0" eaLnBrk="1" latinLnBrk="0" hangingPunct="1">
        <a:lnSpc>
          <a:spcPct val="90000"/>
        </a:lnSpc>
        <a:spcBef>
          <a:spcPts val="422"/>
        </a:spcBef>
        <a:buFont typeface="Arial" panose="020B0604020202020204" pitchFamily="34" charset="0"/>
        <a:buChar char="•"/>
        <a:defRPr sz="1519" kern="1200">
          <a:solidFill>
            <a:schemeClr val="tx1"/>
          </a:solidFill>
          <a:latin typeface="+mn-lt"/>
          <a:ea typeface="+mn-ea"/>
          <a:cs typeface="+mn-cs"/>
        </a:defRPr>
      </a:lvl7pPr>
      <a:lvl8pPr marL="2893390" indent="-192893" algn="l" defTabSz="771571" rtl="0" eaLnBrk="1" latinLnBrk="0" hangingPunct="1">
        <a:lnSpc>
          <a:spcPct val="90000"/>
        </a:lnSpc>
        <a:spcBef>
          <a:spcPts val="422"/>
        </a:spcBef>
        <a:buFont typeface="Arial" panose="020B0604020202020204" pitchFamily="34" charset="0"/>
        <a:buChar char="•"/>
        <a:defRPr sz="1519" kern="1200">
          <a:solidFill>
            <a:schemeClr val="tx1"/>
          </a:solidFill>
          <a:latin typeface="+mn-lt"/>
          <a:ea typeface="+mn-ea"/>
          <a:cs typeface="+mn-cs"/>
        </a:defRPr>
      </a:lvl8pPr>
      <a:lvl9pPr marL="3279176" indent="-192893" algn="l" defTabSz="771571" rtl="0" eaLnBrk="1" latinLnBrk="0" hangingPunct="1">
        <a:lnSpc>
          <a:spcPct val="90000"/>
        </a:lnSpc>
        <a:spcBef>
          <a:spcPts val="422"/>
        </a:spcBef>
        <a:buFont typeface="Arial" panose="020B0604020202020204" pitchFamily="34" charset="0"/>
        <a:buChar char="•"/>
        <a:defRPr sz="1519" kern="1200">
          <a:solidFill>
            <a:schemeClr val="tx1"/>
          </a:solidFill>
          <a:latin typeface="+mn-lt"/>
          <a:ea typeface="+mn-ea"/>
          <a:cs typeface="+mn-cs"/>
        </a:defRPr>
      </a:lvl9pPr>
    </p:bodyStyle>
    <p:otherStyle>
      <a:defPPr>
        <a:defRPr lang="en-US"/>
      </a:defPPr>
      <a:lvl1pPr marL="0" algn="l" defTabSz="771571" rtl="0" eaLnBrk="1" latinLnBrk="0" hangingPunct="1">
        <a:defRPr sz="1519" kern="1200">
          <a:solidFill>
            <a:schemeClr val="tx1"/>
          </a:solidFill>
          <a:latin typeface="+mn-lt"/>
          <a:ea typeface="+mn-ea"/>
          <a:cs typeface="+mn-cs"/>
        </a:defRPr>
      </a:lvl1pPr>
      <a:lvl2pPr marL="385785" algn="l" defTabSz="771571" rtl="0" eaLnBrk="1" latinLnBrk="0" hangingPunct="1">
        <a:defRPr sz="1519" kern="1200">
          <a:solidFill>
            <a:schemeClr val="tx1"/>
          </a:solidFill>
          <a:latin typeface="+mn-lt"/>
          <a:ea typeface="+mn-ea"/>
          <a:cs typeface="+mn-cs"/>
        </a:defRPr>
      </a:lvl2pPr>
      <a:lvl3pPr marL="771571" algn="l" defTabSz="771571" rtl="0" eaLnBrk="1" latinLnBrk="0" hangingPunct="1">
        <a:defRPr sz="1519" kern="1200">
          <a:solidFill>
            <a:schemeClr val="tx1"/>
          </a:solidFill>
          <a:latin typeface="+mn-lt"/>
          <a:ea typeface="+mn-ea"/>
          <a:cs typeface="+mn-cs"/>
        </a:defRPr>
      </a:lvl3pPr>
      <a:lvl4pPr marL="1157356" algn="l" defTabSz="771571" rtl="0" eaLnBrk="1" latinLnBrk="0" hangingPunct="1">
        <a:defRPr sz="1519" kern="1200">
          <a:solidFill>
            <a:schemeClr val="tx1"/>
          </a:solidFill>
          <a:latin typeface="+mn-lt"/>
          <a:ea typeface="+mn-ea"/>
          <a:cs typeface="+mn-cs"/>
        </a:defRPr>
      </a:lvl4pPr>
      <a:lvl5pPr marL="1543141" algn="l" defTabSz="771571" rtl="0" eaLnBrk="1" latinLnBrk="0" hangingPunct="1">
        <a:defRPr sz="1519" kern="1200">
          <a:solidFill>
            <a:schemeClr val="tx1"/>
          </a:solidFill>
          <a:latin typeface="+mn-lt"/>
          <a:ea typeface="+mn-ea"/>
          <a:cs typeface="+mn-cs"/>
        </a:defRPr>
      </a:lvl5pPr>
      <a:lvl6pPr marL="1928927" algn="l" defTabSz="771571" rtl="0" eaLnBrk="1" latinLnBrk="0" hangingPunct="1">
        <a:defRPr sz="1519" kern="1200">
          <a:solidFill>
            <a:schemeClr val="tx1"/>
          </a:solidFill>
          <a:latin typeface="+mn-lt"/>
          <a:ea typeface="+mn-ea"/>
          <a:cs typeface="+mn-cs"/>
        </a:defRPr>
      </a:lvl6pPr>
      <a:lvl7pPr marL="2314712" algn="l" defTabSz="771571" rtl="0" eaLnBrk="1" latinLnBrk="0" hangingPunct="1">
        <a:defRPr sz="1519" kern="1200">
          <a:solidFill>
            <a:schemeClr val="tx1"/>
          </a:solidFill>
          <a:latin typeface="+mn-lt"/>
          <a:ea typeface="+mn-ea"/>
          <a:cs typeface="+mn-cs"/>
        </a:defRPr>
      </a:lvl7pPr>
      <a:lvl8pPr marL="2700498" algn="l" defTabSz="771571" rtl="0" eaLnBrk="1" latinLnBrk="0" hangingPunct="1">
        <a:defRPr sz="1519" kern="1200">
          <a:solidFill>
            <a:schemeClr val="tx1"/>
          </a:solidFill>
          <a:latin typeface="+mn-lt"/>
          <a:ea typeface="+mn-ea"/>
          <a:cs typeface="+mn-cs"/>
        </a:defRPr>
      </a:lvl8pPr>
      <a:lvl9pPr marL="3086283" algn="l" defTabSz="771571" rtl="0" eaLnBrk="1" latinLnBrk="0" hangingPunct="1">
        <a:defRPr sz="151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hyperlink" Target="http://www.coffeecholesterol.com/wp-content/uploads/2011/07/Cholesterol-High-Density-Lipoprotein.jpg" TargetMode="Externa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561682" y="5944933"/>
            <a:ext cx="5558193" cy="921078"/>
          </a:xfrm>
          <a:custGeom>
            <a:avLst/>
            <a:gdLst/>
            <a:ahLst/>
            <a:cxnLst/>
            <a:rect l="l" t="t" r="r" b="b"/>
            <a:pathLst>
              <a:path w="5558193" h="921078">
                <a:moveTo>
                  <a:pt x="736" y="0"/>
                </a:moveTo>
                <a:lnTo>
                  <a:pt x="0" y="5473"/>
                </a:lnTo>
                <a:lnTo>
                  <a:pt x="96415" y="21356"/>
                </a:lnTo>
                <a:lnTo>
                  <a:pt x="736" y="0"/>
                </a:lnTo>
                <a:close/>
              </a:path>
              <a:path w="5558193" h="921078">
                <a:moveTo>
                  <a:pt x="96415" y="21356"/>
                </a:moveTo>
                <a:lnTo>
                  <a:pt x="4091375" y="913063"/>
                </a:lnTo>
                <a:lnTo>
                  <a:pt x="5509537" y="913063"/>
                </a:lnTo>
                <a:lnTo>
                  <a:pt x="96415" y="21356"/>
                </a:lnTo>
                <a:close/>
              </a:path>
            </a:pathLst>
          </a:custGeom>
          <a:solidFill>
            <a:srgbClr val="9FCADC"/>
          </a:solidFill>
        </p:spPr>
        <p:txBody>
          <a:bodyPr wrap="square" lIns="0" tIns="0" rIns="0" bIns="0" rtlCol="0">
            <a:noAutofit/>
          </a:bodyPr>
          <a:lstStyle/>
          <a:p>
            <a:endParaRPr/>
          </a:p>
        </p:txBody>
      </p:sp>
      <p:sp>
        <p:nvSpPr>
          <p:cNvPr id="7" name="object 7"/>
          <p:cNvSpPr/>
          <p:nvPr/>
        </p:nvSpPr>
        <p:spPr>
          <a:xfrm>
            <a:off x="546430" y="5939015"/>
            <a:ext cx="4151807" cy="933443"/>
          </a:xfrm>
          <a:custGeom>
            <a:avLst/>
            <a:gdLst/>
            <a:ahLst/>
            <a:cxnLst/>
            <a:rect l="l" t="t" r="r" b="b"/>
            <a:pathLst>
              <a:path w="4151807" h="933443">
                <a:moveTo>
                  <a:pt x="0" y="0"/>
                </a:moveTo>
                <a:lnTo>
                  <a:pt x="8915" y="6349"/>
                </a:lnTo>
                <a:lnTo>
                  <a:pt x="3227426" y="918981"/>
                </a:lnTo>
                <a:lnTo>
                  <a:pt x="4108441" y="918981"/>
                </a:lnTo>
                <a:lnTo>
                  <a:pt x="0" y="0"/>
                </a:lnTo>
                <a:close/>
              </a:path>
            </a:pathLst>
          </a:custGeom>
          <a:solidFill>
            <a:srgbClr val="000000"/>
          </a:solidFill>
        </p:spPr>
        <p:txBody>
          <a:bodyPr wrap="square" lIns="0" tIns="0" rIns="0" bIns="0" rtlCol="0">
            <a:noAutofit/>
          </a:bodyPr>
          <a:lstStyle/>
          <a:p>
            <a:endParaRPr/>
          </a:p>
        </p:txBody>
      </p:sp>
      <p:sp>
        <p:nvSpPr>
          <p:cNvPr id="8" name="object 8"/>
          <p:cNvSpPr/>
          <p:nvPr/>
        </p:nvSpPr>
        <p:spPr>
          <a:xfrm>
            <a:off x="0" y="5789674"/>
            <a:ext cx="3822191" cy="1068324"/>
          </a:xfrm>
          <a:prstGeom prst="rect">
            <a:avLst/>
          </a:prstGeom>
          <a:blipFill>
            <a:blip r:embed="rId2" cstate="print"/>
            <a:stretch>
              <a:fillRect/>
            </a:stretch>
          </a:blipFill>
        </p:spPr>
        <p:txBody>
          <a:bodyPr wrap="square" lIns="0" tIns="0" rIns="0" bIns="0" rtlCol="0">
            <a:noAutofit/>
          </a:bodyPr>
          <a:lstStyle/>
          <a:p>
            <a:endParaRPr/>
          </a:p>
        </p:txBody>
      </p:sp>
      <p:sp>
        <p:nvSpPr>
          <p:cNvPr id="9" name="object 9"/>
          <p:cNvSpPr/>
          <p:nvPr/>
        </p:nvSpPr>
        <p:spPr>
          <a:xfrm>
            <a:off x="-12033" y="5781929"/>
            <a:ext cx="3834479" cy="1095994"/>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p:nvPr/>
        </p:nvSpPr>
        <p:spPr>
          <a:xfrm>
            <a:off x="1562100" y="2448433"/>
            <a:ext cx="2310891" cy="1285366"/>
          </a:xfrm>
          <a:custGeom>
            <a:avLst/>
            <a:gdLst/>
            <a:ahLst/>
            <a:cxnLst/>
            <a:rect l="l" t="t" r="r" b="b"/>
            <a:pathLst>
              <a:path w="2310891" h="1285366">
                <a:moveTo>
                  <a:pt x="87630" y="1129538"/>
                </a:moveTo>
                <a:lnTo>
                  <a:pt x="87630" y="0"/>
                </a:lnTo>
                <a:lnTo>
                  <a:pt x="0" y="0"/>
                </a:lnTo>
                <a:lnTo>
                  <a:pt x="0" y="1285366"/>
                </a:lnTo>
                <a:lnTo>
                  <a:pt x="2310891" y="1285366"/>
                </a:lnTo>
                <a:lnTo>
                  <a:pt x="2310891" y="1129538"/>
                </a:lnTo>
                <a:lnTo>
                  <a:pt x="87630" y="1129538"/>
                </a:lnTo>
                <a:close/>
              </a:path>
            </a:pathLst>
          </a:custGeom>
          <a:solidFill>
            <a:srgbClr val="66CCFF"/>
          </a:solidFill>
        </p:spPr>
        <p:txBody>
          <a:bodyPr wrap="square" lIns="0" tIns="0" rIns="0" bIns="0" rtlCol="0">
            <a:noAutofit/>
          </a:bodyPr>
          <a:lstStyle/>
          <a:p>
            <a:endParaRPr/>
          </a:p>
        </p:txBody>
      </p:sp>
      <p:sp>
        <p:nvSpPr>
          <p:cNvPr id="4" name="object 4"/>
          <p:cNvSpPr/>
          <p:nvPr/>
        </p:nvSpPr>
        <p:spPr>
          <a:xfrm>
            <a:off x="7361174" y="1177925"/>
            <a:ext cx="2201926" cy="1285366"/>
          </a:xfrm>
          <a:custGeom>
            <a:avLst/>
            <a:gdLst/>
            <a:ahLst/>
            <a:cxnLst/>
            <a:rect l="l" t="t" r="r" b="b"/>
            <a:pathLst>
              <a:path w="2201926" h="1285366">
                <a:moveTo>
                  <a:pt x="2118359" y="155828"/>
                </a:moveTo>
                <a:lnTo>
                  <a:pt x="2118359" y="1285366"/>
                </a:lnTo>
                <a:lnTo>
                  <a:pt x="2201926" y="1285366"/>
                </a:lnTo>
                <a:lnTo>
                  <a:pt x="2201926" y="0"/>
                </a:lnTo>
                <a:lnTo>
                  <a:pt x="0" y="0"/>
                </a:lnTo>
                <a:lnTo>
                  <a:pt x="0" y="155828"/>
                </a:lnTo>
                <a:lnTo>
                  <a:pt x="2118359" y="155828"/>
                </a:lnTo>
                <a:close/>
              </a:path>
            </a:pathLst>
          </a:custGeom>
          <a:solidFill>
            <a:srgbClr val="66CCFF"/>
          </a:solidFill>
        </p:spPr>
        <p:txBody>
          <a:bodyPr wrap="square" lIns="0" tIns="0" rIns="0" bIns="0" rtlCol="0">
            <a:noAutofit/>
          </a:bodyPr>
          <a:lstStyle/>
          <a:p>
            <a:endParaRPr/>
          </a:p>
        </p:txBody>
      </p:sp>
      <p:sp>
        <p:nvSpPr>
          <p:cNvPr id="2" name="object 2"/>
          <p:cNvSpPr txBox="1"/>
          <p:nvPr/>
        </p:nvSpPr>
        <p:spPr>
          <a:xfrm>
            <a:off x="2324100" y="2286509"/>
            <a:ext cx="7655306" cy="532891"/>
          </a:xfrm>
          <a:prstGeom prst="rect">
            <a:avLst/>
          </a:prstGeom>
        </p:spPr>
        <p:txBody>
          <a:bodyPr wrap="square" lIns="0" tIns="0" rIns="0" bIns="0" rtlCol="0">
            <a:noAutofit/>
          </a:bodyPr>
          <a:lstStyle/>
          <a:p>
            <a:pPr marL="12700">
              <a:lnSpc>
                <a:spcPts val="4195"/>
              </a:lnSpc>
              <a:spcBef>
                <a:spcPts val="209"/>
              </a:spcBef>
            </a:pPr>
            <a:r>
              <a:rPr sz="6000" b="1" spc="0" baseline="9873" dirty="0" smtClean="0">
                <a:latin typeface="Aparajita"/>
                <a:cs typeface="Aparajita"/>
              </a:rPr>
              <a:t>Triglyceri</a:t>
            </a:r>
            <a:r>
              <a:rPr sz="6000" b="1" spc="-14" baseline="9873" dirty="0" smtClean="0">
                <a:latin typeface="Aparajita"/>
                <a:cs typeface="Aparajita"/>
              </a:rPr>
              <a:t>d</a:t>
            </a:r>
            <a:r>
              <a:rPr sz="6000" b="1" spc="0" baseline="9873" dirty="0" smtClean="0">
                <a:latin typeface="Aparajita"/>
                <a:cs typeface="Aparajita"/>
              </a:rPr>
              <a:t>e</a:t>
            </a:r>
            <a:r>
              <a:rPr sz="6000" b="1" spc="19" baseline="9873" dirty="0" smtClean="0">
                <a:latin typeface="Aparajita"/>
                <a:cs typeface="Aparajita"/>
              </a:rPr>
              <a:t> </a:t>
            </a:r>
            <a:r>
              <a:rPr sz="6000" b="1" spc="0" baseline="9873" dirty="0" smtClean="0">
                <a:latin typeface="Aparajita"/>
                <a:cs typeface="Aparajita"/>
              </a:rPr>
              <a:t>determina</a:t>
            </a:r>
            <a:r>
              <a:rPr sz="6000" b="1" spc="-14" baseline="9873" dirty="0" smtClean="0">
                <a:latin typeface="Aparajita"/>
                <a:cs typeface="Aparajita"/>
              </a:rPr>
              <a:t>t</a:t>
            </a:r>
            <a:r>
              <a:rPr sz="6000" b="1" spc="0" baseline="9873" dirty="0" smtClean="0">
                <a:latin typeface="Aparajita"/>
                <a:cs typeface="Aparajita"/>
              </a:rPr>
              <a:t>ion</a:t>
            </a:r>
            <a:endParaRPr sz="4000" dirty="0">
              <a:latin typeface="Aparajita"/>
              <a:cs typeface="Aparajit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561682" y="5944933"/>
            <a:ext cx="5558193" cy="921078"/>
          </a:xfrm>
          <a:custGeom>
            <a:avLst/>
            <a:gdLst/>
            <a:ahLst/>
            <a:cxnLst/>
            <a:rect l="l" t="t" r="r" b="b"/>
            <a:pathLst>
              <a:path w="5558193" h="921078">
                <a:moveTo>
                  <a:pt x="736" y="0"/>
                </a:moveTo>
                <a:lnTo>
                  <a:pt x="0" y="5473"/>
                </a:lnTo>
                <a:lnTo>
                  <a:pt x="96415" y="21356"/>
                </a:lnTo>
                <a:lnTo>
                  <a:pt x="736" y="0"/>
                </a:lnTo>
                <a:close/>
              </a:path>
              <a:path w="5558193" h="921078">
                <a:moveTo>
                  <a:pt x="96415" y="21356"/>
                </a:moveTo>
                <a:lnTo>
                  <a:pt x="4091375" y="913063"/>
                </a:lnTo>
                <a:lnTo>
                  <a:pt x="5509537" y="913063"/>
                </a:lnTo>
                <a:lnTo>
                  <a:pt x="96415" y="21356"/>
                </a:lnTo>
                <a:close/>
              </a:path>
            </a:pathLst>
          </a:custGeom>
          <a:solidFill>
            <a:srgbClr val="9FCADC"/>
          </a:solidFill>
        </p:spPr>
        <p:txBody>
          <a:bodyPr wrap="square" lIns="0" tIns="0" rIns="0" bIns="0" rtlCol="0">
            <a:noAutofit/>
          </a:bodyPr>
          <a:lstStyle/>
          <a:p>
            <a:endParaRPr/>
          </a:p>
        </p:txBody>
      </p:sp>
      <p:sp>
        <p:nvSpPr>
          <p:cNvPr id="7" name="object 7"/>
          <p:cNvSpPr/>
          <p:nvPr/>
        </p:nvSpPr>
        <p:spPr>
          <a:xfrm>
            <a:off x="546430" y="5939015"/>
            <a:ext cx="4151807" cy="933443"/>
          </a:xfrm>
          <a:custGeom>
            <a:avLst/>
            <a:gdLst/>
            <a:ahLst/>
            <a:cxnLst/>
            <a:rect l="l" t="t" r="r" b="b"/>
            <a:pathLst>
              <a:path w="4151807" h="933443">
                <a:moveTo>
                  <a:pt x="0" y="0"/>
                </a:moveTo>
                <a:lnTo>
                  <a:pt x="8915" y="6349"/>
                </a:lnTo>
                <a:lnTo>
                  <a:pt x="3227426" y="918981"/>
                </a:lnTo>
                <a:lnTo>
                  <a:pt x="4108441" y="918981"/>
                </a:lnTo>
                <a:lnTo>
                  <a:pt x="0" y="0"/>
                </a:lnTo>
                <a:close/>
              </a:path>
            </a:pathLst>
          </a:custGeom>
          <a:solidFill>
            <a:srgbClr val="000000"/>
          </a:solidFill>
        </p:spPr>
        <p:txBody>
          <a:bodyPr wrap="square" lIns="0" tIns="0" rIns="0" bIns="0" rtlCol="0">
            <a:noAutofit/>
          </a:bodyPr>
          <a:lstStyle/>
          <a:p>
            <a:endParaRPr/>
          </a:p>
        </p:txBody>
      </p:sp>
      <p:sp>
        <p:nvSpPr>
          <p:cNvPr id="8" name="object 8"/>
          <p:cNvSpPr/>
          <p:nvPr/>
        </p:nvSpPr>
        <p:spPr>
          <a:xfrm>
            <a:off x="0" y="5789674"/>
            <a:ext cx="3822191" cy="1068324"/>
          </a:xfrm>
          <a:prstGeom prst="rect">
            <a:avLst/>
          </a:prstGeom>
          <a:blipFill>
            <a:blip r:embed="rId2" cstate="print"/>
            <a:stretch>
              <a:fillRect/>
            </a:stretch>
          </a:blipFill>
        </p:spPr>
        <p:txBody>
          <a:bodyPr wrap="square" lIns="0" tIns="0" rIns="0" bIns="0" rtlCol="0">
            <a:noAutofit/>
          </a:bodyPr>
          <a:lstStyle/>
          <a:p>
            <a:endParaRPr/>
          </a:p>
        </p:txBody>
      </p:sp>
      <p:sp>
        <p:nvSpPr>
          <p:cNvPr id="9" name="object 9"/>
          <p:cNvSpPr/>
          <p:nvPr/>
        </p:nvSpPr>
        <p:spPr>
          <a:xfrm>
            <a:off x="0" y="5762004"/>
            <a:ext cx="3834479" cy="1095994"/>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p:nvPr/>
        </p:nvSpPr>
        <p:spPr>
          <a:xfrm>
            <a:off x="5600700" y="4724400"/>
            <a:ext cx="4280474" cy="1933828"/>
          </a:xfrm>
          <a:prstGeom prst="rect">
            <a:avLst/>
          </a:prstGeom>
          <a:blipFill>
            <a:blip r:embed="rId4" cstate="print"/>
            <a:srcRect/>
            <a:stretch>
              <a:fillRect t="-8096" b="-1"/>
            </a:stretch>
          </a:blipFill>
        </p:spPr>
        <p:txBody>
          <a:bodyPr wrap="square" lIns="0" tIns="0" rIns="0" bIns="0" rtlCol="0">
            <a:noAutofit/>
          </a:bodyPr>
          <a:lstStyle/>
          <a:p>
            <a:endParaRPr/>
          </a:p>
        </p:txBody>
      </p:sp>
      <p:sp>
        <p:nvSpPr>
          <p:cNvPr id="4" name="object 4"/>
          <p:cNvSpPr txBox="1"/>
          <p:nvPr/>
        </p:nvSpPr>
        <p:spPr>
          <a:xfrm>
            <a:off x="84346" y="894095"/>
            <a:ext cx="10218265" cy="4058906"/>
          </a:xfrm>
          <a:prstGeom prst="rect">
            <a:avLst/>
          </a:prstGeom>
        </p:spPr>
        <p:txBody>
          <a:bodyPr wrap="square" lIns="0" tIns="0" rIns="0" bIns="0" rtlCol="0">
            <a:noAutofit/>
          </a:bodyPr>
          <a:lstStyle/>
          <a:p>
            <a:pPr marL="12700">
              <a:lnSpc>
                <a:spcPct val="150000"/>
              </a:lnSpc>
            </a:pPr>
            <a:r>
              <a:rPr lang="en-US" sz="2400" spc="0" dirty="0" smtClean="0">
                <a:cs typeface="Times New Roman"/>
              </a:rPr>
              <a:t>- </a:t>
            </a:r>
            <a:r>
              <a:rPr sz="2400" spc="0" dirty="0" smtClean="0">
                <a:cs typeface="Times New Roman"/>
              </a:rPr>
              <a:t>Ch</a:t>
            </a:r>
            <a:r>
              <a:rPr sz="2400" spc="4" dirty="0" smtClean="0">
                <a:cs typeface="Times New Roman"/>
              </a:rPr>
              <a:t>o</a:t>
            </a:r>
            <a:r>
              <a:rPr sz="2400" spc="0" dirty="0" smtClean="0">
                <a:cs typeface="Times New Roman"/>
              </a:rPr>
              <a:t>l</a:t>
            </a:r>
            <a:r>
              <a:rPr sz="2400" spc="-4" dirty="0" smtClean="0">
                <a:cs typeface="Times New Roman"/>
              </a:rPr>
              <a:t>e</a:t>
            </a:r>
            <a:r>
              <a:rPr sz="2400" spc="0" dirty="0" smtClean="0">
                <a:cs typeface="Times New Roman"/>
              </a:rPr>
              <a:t>st</a:t>
            </a:r>
            <a:r>
              <a:rPr sz="2400" spc="-4" dirty="0" smtClean="0">
                <a:cs typeface="Times New Roman"/>
              </a:rPr>
              <a:t>e</a:t>
            </a:r>
            <a:r>
              <a:rPr sz="2400" spc="0" dirty="0" smtClean="0">
                <a:cs typeface="Times New Roman"/>
              </a:rPr>
              <a:t>rol</a:t>
            </a:r>
            <a:r>
              <a:rPr sz="2400" spc="-34" dirty="0" smtClean="0">
                <a:cs typeface="Times New Roman"/>
              </a:rPr>
              <a:t> </a:t>
            </a:r>
            <a:r>
              <a:rPr sz="2400" spc="0" dirty="0" smtClean="0">
                <a:cs typeface="Times New Roman"/>
              </a:rPr>
              <a:t>is</a:t>
            </a:r>
            <a:r>
              <a:rPr sz="2400" spc="-14" dirty="0" smtClean="0">
                <a:cs typeface="Times New Roman"/>
              </a:rPr>
              <a:t> </a:t>
            </a:r>
            <a:r>
              <a:rPr sz="2400" spc="0" dirty="0" smtClean="0">
                <a:cs typeface="Times New Roman"/>
              </a:rPr>
              <a:t>a fat</a:t>
            </a:r>
            <a:r>
              <a:rPr sz="2400" spc="-4" dirty="0" smtClean="0">
                <a:cs typeface="Times New Roman"/>
              </a:rPr>
              <a:t>t</a:t>
            </a:r>
            <a:r>
              <a:rPr sz="2400" spc="0" dirty="0" smtClean="0">
                <a:cs typeface="Times New Roman"/>
              </a:rPr>
              <a:t>y</a:t>
            </a:r>
            <a:r>
              <a:rPr sz="2400" spc="-14" dirty="0" smtClean="0">
                <a:cs typeface="Times New Roman"/>
              </a:rPr>
              <a:t> </a:t>
            </a:r>
            <a:r>
              <a:rPr sz="2400" spc="0" dirty="0" smtClean="0">
                <a:cs typeface="Times New Roman"/>
              </a:rPr>
              <a:t>s</a:t>
            </a:r>
            <a:r>
              <a:rPr sz="2400" spc="4" dirty="0" smtClean="0">
                <a:cs typeface="Times New Roman"/>
              </a:rPr>
              <a:t>u</a:t>
            </a:r>
            <a:r>
              <a:rPr sz="2400" spc="0" dirty="0" smtClean="0">
                <a:cs typeface="Times New Roman"/>
              </a:rPr>
              <a:t>b</a:t>
            </a:r>
            <a:r>
              <a:rPr sz="2400" spc="4" dirty="0" smtClean="0">
                <a:cs typeface="Times New Roman"/>
              </a:rPr>
              <a:t>s</a:t>
            </a:r>
            <a:r>
              <a:rPr sz="2400" spc="0" dirty="0" smtClean="0">
                <a:cs typeface="Times New Roman"/>
              </a:rPr>
              <a:t>t</a:t>
            </a:r>
            <a:r>
              <a:rPr sz="2400" spc="-4" dirty="0" smtClean="0">
                <a:cs typeface="Times New Roman"/>
              </a:rPr>
              <a:t>a</a:t>
            </a:r>
            <a:r>
              <a:rPr sz="2400" spc="0" dirty="0" smtClean="0">
                <a:cs typeface="Times New Roman"/>
              </a:rPr>
              <a:t>n</a:t>
            </a:r>
            <a:r>
              <a:rPr sz="2400" spc="-9" dirty="0" smtClean="0">
                <a:cs typeface="Times New Roman"/>
              </a:rPr>
              <a:t>c</a:t>
            </a:r>
            <a:r>
              <a:rPr sz="2400" spc="0" dirty="0" smtClean="0">
                <a:cs typeface="Times New Roman"/>
              </a:rPr>
              <a:t>e</a:t>
            </a:r>
            <a:r>
              <a:rPr sz="2400" spc="-34" dirty="0" smtClean="0">
                <a:cs typeface="Times New Roman"/>
              </a:rPr>
              <a:t> </a:t>
            </a:r>
            <a:r>
              <a:rPr sz="2400" spc="0" dirty="0" smtClean="0">
                <a:cs typeface="Times New Roman"/>
              </a:rPr>
              <a:t>f</a:t>
            </a:r>
            <a:r>
              <a:rPr sz="2400" spc="9" dirty="0" smtClean="0">
                <a:cs typeface="Times New Roman"/>
              </a:rPr>
              <a:t>o</a:t>
            </a:r>
            <a:r>
              <a:rPr sz="2400" spc="0" dirty="0" smtClean="0">
                <a:cs typeface="Times New Roman"/>
              </a:rPr>
              <a:t>u</a:t>
            </a:r>
            <a:r>
              <a:rPr sz="2400" spc="9" dirty="0" smtClean="0">
                <a:cs typeface="Times New Roman"/>
              </a:rPr>
              <a:t>n</a:t>
            </a:r>
            <a:r>
              <a:rPr sz="2400" spc="0" dirty="0" smtClean="0">
                <a:cs typeface="Times New Roman"/>
              </a:rPr>
              <a:t>d</a:t>
            </a:r>
            <a:r>
              <a:rPr sz="2400" spc="-34" dirty="0" smtClean="0">
                <a:cs typeface="Times New Roman"/>
              </a:rPr>
              <a:t> </a:t>
            </a:r>
            <a:r>
              <a:rPr sz="2400" spc="0" dirty="0" smtClean="0">
                <a:cs typeface="Times New Roman"/>
              </a:rPr>
              <a:t>in</a:t>
            </a:r>
            <a:r>
              <a:rPr lang="en-US" sz="2400" spc="0" dirty="0" smtClean="0">
                <a:cs typeface="Times New Roman"/>
              </a:rPr>
              <a:t> </a:t>
            </a:r>
            <a:r>
              <a:rPr sz="2400" u="sng" spc="0" dirty="0" smtClean="0">
                <a:cs typeface="Times New Roman"/>
              </a:rPr>
              <a:t>bl</a:t>
            </a:r>
            <a:r>
              <a:rPr sz="2400" u="sng" spc="4" dirty="0" smtClean="0">
                <a:cs typeface="Times New Roman"/>
              </a:rPr>
              <a:t>o</a:t>
            </a:r>
            <a:r>
              <a:rPr sz="2400" u="sng" spc="0" dirty="0" smtClean="0">
                <a:cs typeface="Times New Roman"/>
              </a:rPr>
              <a:t>o</a:t>
            </a:r>
            <a:r>
              <a:rPr sz="2400" u="sng" spc="9" dirty="0" smtClean="0">
                <a:cs typeface="Times New Roman"/>
              </a:rPr>
              <a:t>d</a:t>
            </a:r>
            <a:r>
              <a:rPr sz="2400" u="sng" spc="0" dirty="0" smtClean="0">
                <a:cs typeface="Times New Roman"/>
              </a:rPr>
              <a:t>,</a:t>
            </a:r>
            <a:r>
              <a:rPr sz="2400" u="sng" spc="-39" dirty="0" smtClean="0">
                <a:cs typeface="Times New Roman"/>
              </a:rPr>
              <a:t> </a:t>
            </a:r>
            <a:r>
              <a:rPr sz="2400" u="sng" spc="0" dirty="0" smtClean="0">
                <a:cs typeface="Times New Roman"/>
              </a:rPr>
              <a:t>bile</a:t>
            </a:r>
            <a:r>
              <a:rPr sz="2400" u="sng" spc="-14" dirty="0" smtClean="0">
                <a:cs typeface="Times New Roman"/>
              </a:rPr>
              <a:t> </a:t>
            </a:r>
            <a:r>
              <a:rPr sz="2400" u="sng" spc="0" dirty="0" smtClean="0">
                <a:cs typeface="Times New Roman"/>
              </a:rPr>
              <a:t>and</a:t>
            </a:r>
            <a:r>
              <a:rPr sz="2400" u="sng" spc="-9" dirty="0" smtClean="0">
                <a:cs typeface="Times New Roman"/>
              </a:rPr>
              <a:t> </a:t>
            </a:r>
            <a:r>
              <a:rPr sz="2400" u="sng" spc="0" dirty="0" smtClean="0">
                <a:cs typeface="Times New Roman"/>
              </a:rPr>
              <a:t>b</a:t>
            </a:r>
            <a:r>
              <a:rPr sz="2400" u="sng" spc="9" dirty="0" smtClean="0">
                <a:cs typeface="Times New Roman"/>
              </a:rPr>
              <a:t>r</a:t>
            </a:r>
            <a:r>
              <a:rPr sz="2400" u="sng" spc="0" dirty="0" smtClean="0">
                <a:cs typeface="Times New Roman"/>
              </a:rPr>
              <a:t>a</a:t>
            </a:r>
            <a:r>
              <a:rPr sz="2400" u="sng" spc="-4" dirty="0" smtClean="0">
                <a:cs typeface="Times New Roman"/>
              </a:rPr>
              <a:t>i</a:t>
            </a:r>
            <a:r>
              <a:rPr sz="2400" u="sng" spc="0" dirty="0" smtClean="0">
                <a:cs typeface="Times New Roman"/>
              </a:rPr>
              <a:t>n</a:t>
            </a:r>
            <a:r>
              <a:rPr sz="2400" u="sng" spc="-14" dirty="0" smtClean="0">
                <a:cs typeface="Times New Roman"/>
              </a:rPr>
              <a:t> </a:t>
            </a:r>
            <a:r>
              <a:rPr sz="2400" u="sng" spc="0" dirty="0" smtClean="0">
                <a:cs typeface="Times New Roman"/>
              </a:rPr>
              <a:t>t</a:t>
            </a:r>
            <a:r>
              <a:rPr sz="2400" u="sng" spc="-9" dirty="0" smtClean="0">
                <a:cs typeface="Times New Roman"/>
              </a:rPr>
              <a:t>i</a:t>
            </a:r>
            <a:r>
              <a:rPr sz="2400" u="sng" spc="0" dirty="0" smtClean="0">
                <a:cs typeface="Times New Roman"/>
              </a:rPr>
              <a:t>ss</a:t>
            </a:r>
            <a:r>
              <a:rPr sz="2400" u="sng" spc="4" dirty="0" smtClean="0">
                <a:cs typeface="Times New Roman"/>
              </a:rPr>
              <a:t>u</a:t>
            </a:r>
            <a:r>
              <a:rPr sz="2400" u="sng" spc="0" dirty="0" smtClean="0">
                <a:cs typeface="Times New Roman"/>
              </a:rPr>
              <a:t>e</a:t>
            </a:r>
            <a:r>
              <a:rPr lang="en-US" sz="2400" dirty="0" smtClean="0">
                <a:cs typeface="Times New Roman"/>
              </a:rPr>
              <a:t>.</a:t>
            </a:r>
            <a:endParaRPr lang="en-US" sz="2400" dirty="0">
              <a:cs typeface="Times New Roman"/>
            </a:endParaRPr>
          </a:p>
          <a:p>
            <a:pPr marL="12700">
              <a:lnSpc>
                <a:spcPct val="150000"/>
              </a:lnSpc>
            </a:pPr>
            <a:r>
              <a:rPr lang="en-US" sz="2400" dirty="0" smtClean="0">
                <a:cs typeface="Times New Roman"/>
              </a:rPr>
              <a:t>- It</a:t>
            </a:r>
            <a:r>
              <a:rPr lang="en-US" sz="2400" spc="-9" dirty="0" smtClean="0">
                <a:cs typeface="Times New Roman"/>
              </a:rPr>
              <a:t> </a:t>
            </a:r>
            <a:r>
              <a:rPr lang="en-US" sz="2400" dirty="0">
                <a:cs typeface="Times New Roman"/>
              </a:rPr>
              <a:t>serves</a:t>
            </a:r>
            <a:r>
              <a:rPr lang="en-US" sz="2400" spc="-29" dirty="0">
                <a:cs typeface="Times New Roman"/>
              </a:rPr>
              <a:t> </a:t>
            </a:r>
            <a:r>
              <a:rPr lang="en-US" sz="2400" dirty="0">
                <a:cs typeface="Times New Roman"/>
              </a:rPr>
              <a:t>as</a:t>
            </a:r>
            <a:r>
              <a:rPr lang="en-US" sz="2400" spc="-9" dirty="0">
                <a:cs typeface="Times New Roman"/>
              </a:rPr>
              <a:t> </a:t>
            </a:r>
            <a:r>
              <a:rPr lang="en-US" sz="2400" dirty="0">
                <a:cs typeface="Times New Roman"/>
              </a:rPr>
              <a:t>a p</a:t>
            </a:r>
            <a:r>
              <a:rPr lang="en-US" sz="2400" spc="4" dirty="0">
                <a:cs typeface="Times New Roman"/>
              </a:rPr>
              <a:t>r</a:t>
            </a:r>
            <a:r>
              <a:rPr lang="en-US" sz="2400" dirty="0">
                <a:cs typeface="Times New Roman"/>
              </a:rPr>
              <a:t>ecur</a:t>
            </a:r>
            <a:r>
              <a:rPr lang="en-US" sz="2400" spc="-9" dirty="0">
                <a:cs typeface="Times New Roman"/>
              </a:rPr>
              <a:t>s</a:t>
            </a:r>
            <a:r>
              <a:rPr lang="en-US" sz="2400" dirty="0">
                <a:cs typeface="Times New Roman"/>
              </a:rPr>
              <a:t>or</a:t>
            </a:r>
            <a:r>
              <a:rPr lang="en-US" sz="2400" spc="-34" dirty="0">
                <a:cs typeface="Times New Roman"/>
              </a:rPr>
              <a:t> </a:t>
            </a:r>
            <a:r>
              <a:rPr lang="en-US" sz="2400" dirty="0">
                <a:cs typeface="Times New Roman"/>
              </a:rPr>
              <a:t>to</a:t>
            </a:r>
            <a:r>
              <a:rPr lang="en-US" sz="2400" spc="-19" dirty="0">
                <a:cs typeface="Times New Roman"/>
              </a:rPr>
              <a:t> </a:t>
            </a:r>
            <a:r>
              <a:rPr lang="en-US" sz="2400" b="1" dirty="0">
                <a:cs typeface="Times New Roman"/>
              </a:rPr>
              <a:t>bi</a:t>
            </a:r>
            <a:r>
              <a:rPr lang="en-US" sz="2400" b="1" spc="-4" dirty="0">
                <a:cs typeface="Times New Roman"/>
              </a:rPr>
              <a:t>l</a:t>
            </a:r>
            <a:r>
              <a:rPr lang="en-US" sz="2400" b="1" dirty="0">
                <a:cs typeface="Times New Roman"/>
              </a:rPr>
              <a:t>e</a:t>
            </a:r>
            <a:r>
              <a:rPr lang="en-US" sz="2400" b="1" spc="-9" dirty="0">
                <a:cs typeface="Times New Roman"/>
              </a:rPr>
              <a:t> </a:t>
            </a:r>
            <a:r>
              <a:rPr lang="en-US" sz="2400" b="1" dirty="0">
                <a:cs typeface="Times New Roman"/>
              </a:rPr>
              <a:t>ac</a:t>
            </a:r>
            <a:r>
              <a:rPr lang="en-US" sz="2400" b="1" spc="-9" dirty="0">
                <a:cs typeface="Times New Roman"/>
              </a:rPr>
              <a:t>i</a:t>
            </a:r>
            <a:r>
              <a:rPr lang="en-US" sz="2400" b="1" dirty="0">
                <a:cs typeface="Times New Roman"/>
              </a:rPr>
              <a:t>ds</a:t>
            </a:r>
            <a:r>
              <a:rPr lang="en-US" sz="2400" b="1" dirty="0" smtClean="0">
                <a:cs typeface="Times New Roman"/>
              </a:rPr>
              <a:t>, st</a:t>
            </a:r>
            <a:r>
              <a:rPr lang="en-US" sz="2400" b="1" spc="-4" dirty="0" smtClean="0">
                <a:cs typeface="Times New Roman"/>
              </a:rPr>
              <a:t>e</a:t>
            </a:r>
            <a:r>
              <a:rPr lang="en-US" sz="2400" b="1" dirty="0" smtClean="0">
                <a:cs typeface="Times New Roman"/>
              </a:rPr>
              <a:t>r</a:t>
            </a:r>
            <a:r>
              <a:rPr lang="en-US" sz="2400" b="1" spc="9" dirty="0" smtClean="0">
                <a:cs typeface="Times New Roman"/>
              </a:rPr>
              <a:t>o</a:t>
            </a:r>
            <a:r>
              <a:rPr lang="en-US" sz="2400" b="1" dirty="0" smtClean="0">
                <a:cs typeface="Times New Roman"/>
              </a:rPr>
              <a:t>ids</a:t>
            </a:r>
            <a:r>
              <a:rPr lang="en-US" sz="2400" b="1" spc="-44" dirty="0" smtClean="0">
                <a:cs typeface="Times New Roman"/>
              </a:rPr>
              <a:t> </a:t>
            </a:r>
            <a:r>
              <a:rPr lang="en-US" sz="2400" b="1" dirty="0">
                <a:cs typeface="Times New Roman"/>
              </a:rPr>
              <a:t>and vita</a:t>
            </a:r>
            <a:r>
              <a:rPr lang="en-US" sz="2400" b="1" spc="-29" dirty="0">
                <a:cs typeface="Times New Roman"/>
              </a:rPr>
              <a:t>m</a:t>
            </a:r>
            <a:r>
              <a:rPr lang="en-US" sz="2400" b="1" dirty="0">
                <a:cs typeface="Times New Roman"/>
              </a:rPr>
              <a:t>in</a:t>
            </a:r>
            <a:r>
              <a:rPr lang="en-US" sz="2400" b="1" spc="-4" dirty="0">
                <a:cs typeface="Times New Roman"/>
              </a:rPr>
              <a:t> </a:t>
            </a:r>
            <a:r>
              <a:rPr lang="en-US" sz="2400" b="1" dirty="0">
                <a:cs typeface="Times New Roman"/>
              </a:rPr>
              <a:t>D</a:t>
            </a:r>
            <a:r>
              <a:rPr lang="en-US" sz="2400" dirty="0">
                <a:cs typeface="Times New Roman"/>
              </a:rPr>
              <a:t>.</a:t>
            </a:r>
          </a:p>
          <a:p>
            <a:pPr marL="12700" marR="31111">
              <a:lnSpc>
                <a:spcPct val="150000"/>
              </a:lnSpc>
              <a:spcBef>
                <a:spcPts val="107"/>
              </a:spcBef>
            </a:pPr>
            <a:r>
              <a:rPr lang="en-US" sz="2400" dirty="0" smtClean="0">
                <a:solidFill>
                  <a:srgbClr val="AC8300"/>
                </a:solidFill>
                <a:cs typeface="Times New Roman"/>
              </a:rPr>
              <a:t>- In</a:t>
            </a:r>
            <a:r>
              <a:rPr lang="en-US" sz="2400" spc="-9" dirty="0" smtClean="0">
                <a:solidFill>
                  <a:srgbClr val="AC8300"/>
                </a:solidFill>
                <a:cs typeface="Times New Roman"/>
              </a:rPr>
              <a:t> </a:t>
            </a:r>
            <a:r>
              <a:rPr lang="en-US" sz="2400" dirty="0">
                <a:solidFill>
                  <a:srgbClr val="AC8300"/>
                </a:solidFill>
                <a:cs typeface="Times New Roman"/>
              </a:rPr>
              <a:t>the</a:t>
            </a:r>
            <a:r>
              <a:rPr lang="en-US" sz="2400" spc="-9" dirty="0">
                <a:solidFill>
                  <a:srgbClr val="AC8300"/>
                </a:solidFill>
                <a:cs typeface="Times New Roman"/>
              </a:rPr>
              <a:t> </a:t>
            </a:r>
            <a:r>
              <a:rPr lang="en-US" sz="2400" dirty="0">
                <a:solidFill>
                  <a:srgbClr val="AC8300"/>
                </a:solidFill>
                <a:cs typeface="Times New Roman"/>
              </a:rPr>
              <a:t>plas</a:t>
            </a:r>
            <a:r>
              <a:rPr lang="en-US" sz="2400" spc="-25" dirty="0">
                <a:solidFill>
                  <a:srgbClr val="AC8300"/>
                </a:solidFill>
                <a:cs typeface="Times New Roman"/>
              </a:rPr>
              <a:t>m</a:t>
            </a:r>
            <a:r>
              <a:rPr lang="en-US" sz="2400" dirty="0">
                <a:solidFill>
                  <a:srgbClr val="AC8300"/>
                </a:solidFill>
                <a:cs typeface="Times New Roman"/>
              </a:rPr>
              <a:t>a,</a:t>
            </a:r>
            <a:r>
              <a:rPr lang="en-US" sz="2400" spc="-4" dirty="0">
                <a:solidFill>
                  <a:srgbClr val="AC8300"/>
                </a:solidFill>
                <a:cs typeface="Times New Roman"/>
              </a:rPr>
              <a:t> </a:t>
            </a:r>
            <a:r>
              <a:rPr lang="en-US" sz="2400" dirty="0">
                <a:solidFill>
                  <a:srgbClr val="AC8300"/>
                </a:solidFill>
                <a:cs typeface="Times New Roman"/>
              </a:rPr>
              <a:t>ch</a:t>
            </a:r>
            <a:r>
              <a:rPr lang="en-US" sz="2400" spc="9" dirty="0">
                <a:solidFill>
                  <a:srgbClr val="AC8300"/>
                </a:solidFill>
                <a:cs typeface="Times New Roman"/>
              </a:rPr>
              <a:t>o</a:t>
            </a:r>
            <a:r>
              <a:rPr lang="en-US" sz="2400" dirty="0">
                <a:solidFill>
                  <a:srgbClr val="AC8300"/>
                </a:solidFill>
                <a:cs typeface="Times New Roman"/>
              </a:rPr>
              <a:t>l</a:t>
            </a:r>
            <a:r>
              <a:rPr lang="en-US" sz="2400" spc="-4" dirty="0">
                <a:solidFill>
                  <a:srgbClr val="AC8300"/>
                </a:solidFill>
                <a:cs typeface="Times New Roman"/>
              </a:rPr>
              <a:t>e</a:t>
            </a:r>
            <a:r>
              <a:rPr lang="en-US" sz="2400" dirty="0">
                <a:solidFill>
                  <a:srgbClr val="AC8300"/>
                </a:solidFill>
                <a:cs typeface="Times New Roman"/>
              </a:rPr>
              <a:t>st</a:t>
            </a:r>
            <a:r>
              <a:rPr lang="en-US" sz="2400" spc="-4" dirty="0">
                <a:solidFill>
                  <a:srgbClr val="AC8300"/>
                </a:solidFill>
                <a:cs typeface="Times New Roman"/>
              </a:rPr>
              <a:t>e</a:t>
            </a:r>
            <a:r>
              <a:rPr lang="en-US" sz="2400" dirty="0">
                <a:solidFill>
                  <a:srgbClr val="AC8300"/>
                </a:solidFill>
                <a:cs typeface="Times New Roman"/>
              </a:rPr>
              <a:t>r</a:t>
            </a:r>
            <a:r>
              <a:rPr lang="en-US" sz="2400" spc="9" dirty="0">
                <a:solidFill>
                  <a:srgbClr val="AC8300"/>
                </a:solidFill>
                <a:cs typeface="Times New Roman"/>
              </a:rPr>
              <a:t>o</a:t>
            </a:r>
            <a:r>
              <a:rPr lang="en-US" sz="2400" dirty="0">
                <a:solidFill>
                  <a:srgbClr val="AC8300"/>
                </a:solidFill>
                <a:cs typeface="Times New Roman"/>
              </a:rPr>
              <a:t>l</a:t>
            </a:r>
            <a:r>
              <a:rPr lang="en-US" sz="2400" spc="-50" dirty="0">
                <a:solidFill>
                  <a:srgbClr val="AC8300"/>
                </a:solidFill>
                <a:cs typeface="Times New Roman"/>
              </a:rPr>
              <a:t> </a:t>
            </a:r>
            <a:r>
              <a:rPr lang="en-US" sz="2400" dirty="0">
                <a:solidFill>
                  <a:srgbClr val="AC8300"/>
                </a:solidFill>
                <a:cs typeface="Times New Roman"/>
              </a:rPr>
              <a:t>is</a:t>
            </a:r>
            <a:r>
              <a:rPr lang="en-US" sz="2400" spc="-14" dirty="0">
                <a:solidFill>
                  <a:srgbClr val="AC8300"/>
                </a:solidFill>
                <a:cs typeface="Times New Roman"/>
              </a:rPr>
              <a:t> </a:t>
            </a:r>
            <a:r>
              <a:rPr lang="en-US" sz="2400" dirty="0" smtClean="0">
                <a:solidFill>
                  <a:srgbClr val="AC8300"/>
                </a:solidFill>
                <a:cs typeface="Times New Roman"/>
              </a:rPr>
              <a:t>trans</a:t>
            </a:r>
            <a:r>
              <a:rPr lang="en-US" sz="2400" spc="9" dirty="0" smtClean="0">
                <a:solidFill>
                  <a:srgbClr val="AC8300"/>
                </a:solidFill>
                <a:cs typeface="Times New Roman"/>
              </a:rPr>
              <a:t>p</a:t>
            </a:r>
            <a:r>
              <a:rPr lang="en-US" sz="2400" dirty="0" smtClean="0">
                <a:solidFill>
                  <a:srgbClr val="AC8300"/>
                </a:solidFill>
                <a:cs typeface="Times New Roman"/>
              </a:rPr>
              <a:t>or</a:t>
            </a:r>
            <a:r>
              <a:rPr lang="en-US" sz="2400" spc="-4" dirty="0" smtClean="0">
                <a:solidFill>
                  <a:srgbClr val="AC8300"/>
                </a:solidFill>
                <a:cs typeface="Times New Roman"/>
              </a:rPr>
              <a:t>t</a:t>
            </a:r>
            <a:r>
              <a:rPr lang="en-US" sz="2400" dirty="0" smtClean="0">
                <a:solidFill>
                  <a:srgbClr val="AC8300"/>
                </a:solidFill>
                <a:cs typeface="Times New Roman"/>
              </a:rPr>
              <a:t>ed by</a:t>
            </a:r>
            <a:r>
              <a:rPr lang="en-US" sz="2400" spc="-4" dirty="0" smtClean="0">
                <a:solidFill>
                  <a:srgbClr val="AC8300"/>
                </a:solidFill>
                <a:cs typeface="Times New Roman"/>
              </a:rPr>
              <a:t> </a:t>
            </a:r>
            <a:r>
              <a:rPr lang="en-US" sz="2400" dirty="0">
                <a:solidFill>
                  <a:srgbClr val="AC8300"/>
                </a:solidFill>
                <a:cs typeface="Times New Roman"/>
              </a:rPr>
              <a:t>three</a:t>
            </a:r>
            <a:r>
              <a:rPr lang="en-US" sz="2400" spc="-14" dirty="0">
                <a:solidFill>
                  <a:srgbClr val="AC8300"/>
                </a:solidFill>
                <a:cs typeface="Times New Roman"/>
              </a:rPr>
              <a:t> </a:t>
            </a:r>
            <a:r>
              <a:rPr lang="en-US" sz="2400" dirty="0">
                <a:solidFill>
                  <a:srgbClr val="AC8300"/>
                </a:solidFill>
                <a:cs typeface="Times New Roman"/>
              </a:rPr>
              <a:t>l</a:t>
            </a:r>
            <a:r>
              <a:rPr lang="en-US" sz="2400" spc="-9" dirty="0">
                <a:solidFill>
                  <a:srgbClr val="AC8300"/>
                </a:solidFill>
                <a:cs typeface="Times New Roman"/>
              </a:rPr>
              <a:t>i</a:t>
            </a:r>
            <a:r>
              <a:rPr lang="en-US" sz="2400" dirty="0">
                <a:solidFill>
                  <a:srgbClr val="AC8300"/>
                </a:solidFill>
                <a:cs typeface="Times New Roman"/>
              </a:rPr>
              <a:t>p</a:t>
            </a:r>
            <a:r>
              <a:rPr lang="en-US" sz="2400" spc="9" dirty="0">
                <a:solidFill>
                  <a:srgbClr val="AC8300"/>
                </a:solidFill>
                <a:cs typeface="Times New Roman"/>
              </a:rPr>
              <a:t>o</a:t>
            </a:r>
            <a:r>
              <a:rPr lang="en-US" sz="2400" dirty="0">
                <a:solidFill>
                  <a:srgbClr val="AC8300"/>
                </a:solidFill>
                <a:cs typeface="Times New Roman"/>
              </a:rPr>
              <a:t>p</a:t>
            </a:r>
            <a:r>
              <a:rPr lang="en-US" sz="2400" spc="9" dirty="0">
                <a:solidFill>
                  <a:srgbClr val="AC8300"/>
                </a:solidFill>
                <a:cs typeface="Times New Roman"/>
              </a:rPr>
              <a:t>r</a:t>
            </a:r>
            <a:r>
              <a:rPr lang="en-US" sz="2400" dirty="0">
                <a:solidFill>
                  <a:srgbClr val="AC8300"/>
                </a:solidFill>
                <a:cs typeface="Times New Roman"/>
              </a:rPr>
              <a:t>o</a:t>
            </a:r>
            <a:r>
              <a:rPr lang="en-US" sz="2400" spc="-9" dirty="0">
                <a:solidFill>
                  <a:srgbClr val="AC8300"/>
                </a:solidFill>
                <a:cs typeface="Times New Roman"/>
              </a:rPr>
              <a:t>t</a:t>
            </a:r>
            <a:r>
              <a:rPr lang="en-US" sz="2400" dirty="0">
                <a:solidFill>
                  <a:srgbClr val="AC8300"/>
                </a:solidFill>
                <a:cs typeface="Times New Roman"/>
              </a:rPr>
              <a:t>e</a:t>
            </a:r>
            <a:r>
              <a:rPr lang="en-US" sz="2400" spc="-4" dirty="0">
                <a:solidFill>
                  <a:srgbClr val="AC8300"/>
                </a:solidFill>
                <a:cs typeface="Times New Roman"/>
              </a:rPr>
              <a:t>i</a:t>
            </a:r>
            <a:r>
              <a:rPr lang="en-US" sz="2400" dirty="0">
                <a:solidFill>
                  <a:srgbClr val="AC8300"/>
                </a:solidFill>
                <a:cs typeface="Times New Roman"/>
              </a:rPr>
              <a:t>ns</a:t>
            </a:r>
            <a:r>
              <a:rPr lang="en-US" sz="2400" dirty="0">
                <a:solidFill>
                  <a:srgbClr val="FFC000"/>
                </a:solidFill>
                <a:cs typeface="Times New Roman"/>
              </a:rPr>
              <a:t>:</a:t>
            </a:r>
            <a:r>
              <a:rPr lang="en-US" sz="2400" spc="-39" dirty="0">
                <a:cs typeface="Times New Roman"/>
              </a:rPr>
              <a:t> </a:t>
            </a:r>
            <a:r>
              <a:rPr lang="en-US" sz="2400" dirty="0">
                <a:cs typeface="Times New Roman"/>
              </a:rPr>
              <a:t>hi</a:t>
            </a:r>
            <a:r>
              <a:rPr lang="en-US" sz="2400" spc="4" dirty="0">
                <a:cs typeface="Times New Roman"/>
              </a:rPr>
              <a:t>g</a:t>
            </a:r>
            <a:r>
              <a:rPr lang="en-US" sz="2400" dirty="0">
                <a:cs typeface="Times New Roman"/>
              </a:rPr>
              <a:t>h</a:t>
            </a:r>
            <a:r>
              <a:rPr lang="en-US" sz="2400" spc="-25" dirty="0">
                <a:cs typeface="Times New Roman"/>
              </a:rPr>
              <a:t> </a:t>
            </a:r>
            <a:r>
              <a:rPr lang="en-US" sz="2400" dirty="0" smtClean="0">
                <a:cs typeface="Times New Roman"/>
              </a:rPr>
              <a:t>de</a:t>
            </a:r>
            <a:r>
              <a:rPr lang="en-US" sz="2400" spc="9" dirty="0" smtClean="0">
                <a:cs typeface="Times New Roman"/>
              </a:rPr>
              <a:t>n</a:t>
            </a:r>
            <a:r>
              <a:rPr lang="en-US" sz="2400" dirty="0" smtClean="0">
                <a:cs typeface="Times New Roman"/>
              </a:rPr>
              <a:t>si</a:t>
            </a:r>
            <a:r>
              <a:rPr lang="en-US" sz="2400" spc="-9" dirty="0" smtClean="0">
                <a:cs typeface="Times New Roman"/>
              </a:rPr>
              <a:t>t</a:t>
            </a:r>
            <a:r>
              <a:rPr lang="en-US" sz="2400" dirty="0" smtClean="0">
                <a:cs typeface="Times New Roman"/>
              </a:rPr>
              <a:t>y l</a:t>
            </a:r>
            <a:r>
              <a:rPr lang="en-US" sz="2400" spc="-9" dirty="0" smtClean="0">
                <a:cs typeface="Times New Roman"/>
              </a:rPr>
              <a:t>i</a:t>
            </a:r>
            <a:r>
              <a:rPr lang="en-US" sz="2400" dirty="0" smtClean="0">
                <a:cs typeface="Times New Roman"/>
              </a:rPr>
              <a:t>p</a:t>
            </a:r>
            <a:r>
              <a:rPr lang="en-US" sz="2400" spc="9" dirty="0" smtClean="0">
                <a:cs typeface="Times New Roman"/>
              </a:rPr>
              <a:t>o</a:t>
            </a:r>
            <a:r>
              <a:rPr lang="en-US" sz="2400" dirty="0" smtClean="0">
                <a:cs typeface="Times New Roman"/>
              </a:rPr>
              <a:t>p</a:t>
            </a:r>
            <a:r>
              <a:rPr lang="en-US" sz="2400" spc="4" dirty="0" smtClean="0">
                <a:cs typeface="Times New Roman"/>
              </a:rPr>
              <a:t>r</a:t>
            </a:r>
            <a:r>
              <a:rPr lang="en-US" sz="2400" spc="-9" dirty="0" smtClean="0">
                <a:cs typeface="Times New Roman"/>
              </a:rPr>
              <a:t>o</a:t>
            </a:r>
            <a:r>
              <a:rPr lang="en-US" sz="2400" dirty="0" smtClean="0">
                <a:cs typeface="Times New Roman"/>
              </a:rPr>
              <a:t>t</a:t>
            </a:r>
            <a:r>
              <a:rPr lang="en-US" sz="2400" spc="-9" dirty="0" smtClean="0">
                <a:cs typeface="Times New Roman"/>
              </a:rPr>
              <a:t>e</a:t>
            </a:r>
            <a:r>
              <a:rPr lang="en-US" sz="2400" dirty="0" smtClean="0">
                <a:cs typeface="Times New Roman"/>
              </a:rPr>
              <a:t>in</a:t>
            </a:r>
            <a:r>
              <a:rPr lang="en-US" sz="2400" spc="-44" dirty="0" smtClean="0">
                <a:cs typeface="Times New Roman"/>
              </a:rPr>
              <a:t> </a:t>
            </a:r>
            <a:r>
              <a:rPr lang="en-US" sz="2400" dirty="0">
                <a:cs typeface="Times New Roman"/>
              </a:rPr>
              <a:t>(</a:t>
            </a:r>
            <a:r>
              <a:rPr lang="en-US" sz="2400" spc="4" dirty="0">
                <a:cs typeface="Times New Roman"/>
              </a:rPr>
              <a:t>H</a:t>
            </a:r>
            <a:r>
              <a:rPr lang="en-US" sz="2400" dirty="0">
                <a:cs typeface="Times New Roman"/>
              </a:rPr>
              <a:t>D</a:t>
            </a:r>
            <a:r>
              <a:rPr lang="en-US" sz="2400" spc="9" dirty="0">
                <a:cs typeface="Times New Roman"/>
              </a:rPr>
              <a:t>L</a:t>
            </a:r>
            <a:r>
              <a:rPr lang="en-US" sz="2400" spc="4" dirty="0">
                <a:cs typeface="Times New Roman"/>
              </a:rPr>
              <a:t>-</a:t>
            </a:r>
            <a:r>
              <a:rPr lang="en-US" sz="2400" spc="-4" dirty="0">
                <a:cs typeface="Times New Roman"/>
              </a:rPr>
              <a:t>C</a:t>
            </a:r>
            <a:r>
              <a:rPr lang="en-US" sz="2400" dirty="0">
                <a:cs typeface="Times New Roman"/>
              </a:rPr>
              <a:t>h</a:t>
            </a:r>
            <a:r>
              <a:rPr lang="en-US" sz="2400" spc="9" dirty="0">
                <a:cs typeface="Times New Roman"/>
              </a:rPr>
              <a:t>o</a:t>
            </a:r>
            <a:r>
              <a:rPr lang="en-US" sz="2400" dirty="0">
                <a:cs typeface="Times New Roman"/>
              </a:rPr>
              <a:t>l</a:t>
            </a:r>
            <a:r>
              <a:rPr lang="en-US" sz="2400" spc="-9" dirty="0">
                <a:cs typeface="Times New Roman"/>
              </a:rPr>
              <a:t>e</a:t>
            </a:r>
            <a:r>
              <a:rPr lang="en-US" sz="2400" dirty="0">
                <a:cs typeface="Times New Roman"/>
              </a:rPr>
              <a:t>s</a:t>
            </a:r>
            <a:r>
              <a:rPr lang="en-US" sz="2400" spc="-19" dirty="0">
                <a:cs typeface="Times New Roman"/>
              </a:rPr>
              <a:t>t</a:t>
            </a:r>
            <a:r>
              <a:rPr lang="en-US" sz="2400" dirty="0">
                <a:cs typeface="Times New Roman"/>
              </a:rPr>
              <a:t>er</a:t>
            </a:r>
            <a:r>
              <a:rPr lang="en-US" sz="2400" spc="-4" dirty="0">
                <a:cs typeface="Times New Roman"/>
              </a:rPr>
              <a:t>o</a:t>
            </a:r>
            <a:r>
              <a:rPr lang="en-US" sz="2400" dirty="0">
                <a:cs typeface="Times New Roman"/>
              </a:rPr>
              <a:t>l</a:t>
            </a:r>
            <a:r>
              <a:rPr lang="en-US" sz="2400" spc="-14" dirty="0">
                <a:cs typeface="Times New Roman"/>
              </a:rPr>
              <a:t>)</a:t>
            </a:r>
            <a:r>
              <a:rPr lang="en-US" sz="2400" dirty="0">
                <a:cs typeface="Times New Roman"/>
              </a:rPr>
              <a:t>,</a:t>
            </a:r>
            <a:r>
              <a:rPr lang="en-US" sz="2400" spc="-44" dirty="0">
                <a:cs typeface="Times New Roman"/>
              </a:rPr>
              <a:t> </a:t>
            </a:r>
            <a:r>
              <a:rPr lang="en-US" sz="2400" dirty="0" smtClean="0">
                <a:cs typeface="Times New Roman"/>
              </a:rPr>
              <a:t>low de</a:t>
            </a:r>
            <a:r>
              <a:rPr lang="en-US" sz="2400" spc="9" dirty="0" smtClean="0">
                <a:cs typeface="Times New Roman"/>
              </a:rPr>
              <a:t>n</a:t>
            </a:r>
            <a:r>
              <a:rPr lang="en-US" sz="2400" dirty="0" smtClean="0">
                <a:cs typeface="Times New Roman"/>
              </a:rPr>
              <a:t>si</a:t>
            </a:r>
            <a:r>
              <a:rPr lang="en-US" sz="2400" spc="-9" dirty="0" smtClean="0">
                <a:cs typeface="Times New Roman"/>
              </a:rPr>
              <a:t>t</a:t>
            </a:r>
            <a:r>
              <a:rPr lang="en-US" sz="2400" dirty="0" smtClean="0">
                <a:cs typeface="Times New Roman"/>
              </a:rPr>
              <a:t>y</a:t>
            </a:r>
            <a:r>
              <a:rPr lang="en-US" sz="2400" spc="-25" dirty="0" smtClean="0">
                <a:cs typeface="Times New Roman"/>
              </a:rPr>
              <a:t> </a:t>
            </a:r>
            <a:r>
              <a:rPr lang="en-US" sz="2400" dirty="0">
                <a:cs typeface="Times New Roman"/>
              </a:rPr>
              <a:t>l</a:t>
            </a:r>
            <a:r>
              <a:rPr lang="en-US" sz="2400" spc="-9" dirty="0">
                <a:cs typeface="Times New Roman"/>
              </a:rPr>
              <a:t>i</a:t>
            </a:r>
            <a:r>
              <a:rPr lang="en-US" sz="2400" dirty="0">
                <a:cs typeface="Times New Roman"/>
              </a:rPr>
              <a:t>p</a:t>
            </a:r>
            <a:r>
              <a:rPr lang="en-US" sz="2400" spc="9" dirty="0">
                <a:cs typeface="Times New Roman"/>
              </a:rPr>
              <a:t>o</a:t>
            </a:r>
            <a:r>
              <a:rPr lang="en-US" sz="2400" dirty="0">
                <a:cs typeface="Times New Roman"/>
              </a:rPr>
              <a:t>p</a:t>
            </a:r>
            <a:r>
              <a:rPr lang="en-US" sz="2400" spc="9" dirty="0">
                <a:cs typeface="Times New Roman"/>
              </a:rPr>
              <a:t>r</a:t>
            </a:r>
            <a:r>
              <a:rPr lang="en-US" sz="2400" dirty="0">
                <a:cs typeface="Times New Roman"/>
              </a:rPr>
              <a:t>o</a:t>
            </a:r>
            <a:r>
              <a:rPr lang="en-US" sz="2400" spc="-9" dirty="0">
                <a:cs typeface="Times New Roman"/>
              </a:rPr>
              <a:t>t</a:t>
            </a:r>
            <a:r>
              <a:rPr lang="en-US" sz="2400" dirty="0">
                <a:cs typeface="Times New Roman"/>
              </a:rPr>
              <a:t>e</a:t>
            </a:r>
            <a:r>
              <a:rPr lang="en-US" sz="2400" spc="-4" dirty="0">
                <a:cs typeface="Times New Roman"/>
              </a:rPr>
              <a:t>i</a:t>
            </a:r>
            <a:r>
              <a:rPr lang="en-US" sz="2400" dirty="0">
                <a:cs typeface="Times New Roman"/>
              </a:rPr>
              <a:t>n</a:t>
            </a:r>
            <a:r>
              <a:rPr lang="en-US" sz="2400" spc="-34" dirty="0">
                <a:cs typeface="Times New Roman"/>
              </a:rPr>
              <a:t> </a:t>
            </a:r>
            <a:r>
              <a:rPr lang="en-US" sz="2400" dirty="0">
                <a:cs typeface="Times New Roman"/>
              </a:rPr>
              <a:t>(L</a:t>
            </a:r>
            <a:r>
              <a:rPr lang="en-US" sz="2400" spc="9" dirty="0">
                <a:cs typeface="Times New Roman"/>
              </a:rPr>
              <a:t>DL</a:t>
            </a:r>
            <a:r>
              <a:rPr lang="en-US" sz="2400" spc="4" dirty="0">
                <a:cs typeface="Times New Roman"/>
              </a:rPr>
              <a:t>-</a:t>
            </a:r>
            <a:r>
              <a:rPr lang="en-US" sz="2400" dirty="0">
                <a:cs typeface="Times New Roman"/>
              </a:rPr>
              <a:t>Ch</a:t>
            </a:r>
            <a:r>
              <a:rPr lang="en-US" sz="2400" spc="4" dirty="0">
                <a:cs typeface="Times New Roman"/>
              </a:rPr>
              <a:t>o</a:t>
            </a:r>
            <a:r>
              <a:rPr lang="en-US" sz="2400" dirty="0">
                <a:cs typeface="Times New Roman"/>
              </a:rPr>
              <a:t>l</a:t>
            </a:r>
            <a:r>
              <a:rPr lang="en-US" sz="2400" spc="-4" dirty="0">
                <a:cs typeface="Times New Roman"/>
              </a:rPr>
              <a:t>e</a:t>
            </a:r>
            <a:r>
              <a:rPr lang="en-US" sz="2400" dirty="0">
                <a:cs typeface="Times New Roman"/>
              </a:rPr>
              <a:t>s</a:t>
            </a:r>
            <a:r>
              <a:rPr lang="en-US" sz="2400" spc="-14" dirty="0">
                <a:cs typeface="Times New Roman"/>
              </a:rPr>
              <a:t>t</a:t>
            </a:r>
            <a:r>
              <a:rPr lang="en-US" sz="2400" dirty="0">
                <a:cs typeface="Times New Roman"/>
              </a:rPr>
              <a:t>ero</a:t>
            </a:r>
            <a:r>
              <a:rPr lang="en-US" sz="2400" spc="-9" dirty="0">
                <a:cs typeface="Times New Roman"/>
              </a:rPr>
              <a:t>l)</a:t>
            </a:r>
            <a:r>
              <a:rPr lang="en-US" sz="2400" dirty="0">
                <a:cs typeface="Times New Roman"/>
              </a:rPr>
              <a:t>,</a:t>
            </a:r>
            <a:r>
              <a:rPr lang="en-US" sz="2400" spc="-39" dirty="0">
                <a:cs typeface="Times New Roman"/>
              </a:rPr>
              <a:t> </a:t>
            </a:r>
            <a:r>
              <a:rPr lang="en-US" sz="2400" dirty="0">
                <a:cs typeface="Times New Roman"/>
              </a:rPr>
              <a:t>and ve</a:t>
            </a:r>
            <a:r>
              <a:rPr lang="en-US" sz="2400" spc="4" dirty="0">
                <a:cs typeface="Times New Roman"/>
              </a:rPr>
              <a:t>r</a:t>
            </a:r>
            <a:r>
              <a:rPr lang="en-US" sz="2400" dirty="0">
                <a:cs typeface="Times New Roman"/>
              </a:rPr>
              <a:t>y</a:t>
            </a:r>
            <a:r>
              <a:rPr lang="en-US" sz="2400" spc="-25" dirty="0">
                <a:cs typeface="Times New Roman"/>
              </a:rPr>
              <a:t> </a:t>
            </a:r>
            <a:r>
              <a:rPr lang="en-US" sz="2400" dirty="0">
                <a:cs typeface="Times New Roman"/>
              </a:rPr>
              <a:t>low de</a:t>
            </a:r>
            <a:r>
              <a:rPr lang="en-US" sz="2400" spc="4" dirty="0">
                <a:cs typeface="Times New Roman"/>
              </a:rPr>
              <a:t>n</a:t>
            </a:r>
            <a:r>
              <a:rPr lang="en-US" sz="2400" dirty="0">
                <a:cs typeface="Times New Roman"/>
              </a:rPr>
              <a:t>si</a:t>
            </a:r>
            <a:r>
              <a:rPr lang="en-US" sz="2400" spc="-9" dirty="0">
                <a:cs typeface="Times New Roman"/>
              </a:rPr>
              <a:t>t</a:t>
            </a:r>
            <a:r>
              <a:rPr lang="en-US" sz="2400" dirty="0">
                <a:cs typeface="Times New Roman"/>
              </a:rPr>
              <a:t>y</a:t>
            </a:r>
            <a:r>
              <a:rPr lang="en-US" sz="2400" spc="-25" dirty="0">
                <a:cs typeface="Times New Roman"/>
              </a:rPr>
              <a:t> </a:t>
            </a:r>
            <a:r>
              <a:rPr lang="en-US" sz="2400" dirty="0">
                <a:cs typeface="Times New Roman"/>
              </a:rPr>
              <a:t>l</a:t>
            </a:r>
            <a:r>
              <a:rPr lang="en-US" sz="2400" spc="-9" dirty="0">
                <a:cs typeface="Times New Roman"/>
              </a:rPr>
              <a:t>i</a:t>
            </a:r>
            <a:r>
              <a:rPr lang="en-US" sz="2400" dirty="0">
                <a:cs typeface="Times New Roman"/>
              </a:rPr>
              <a:t>p</a:t>
            </a:r>
            <a:r>
              <a:rPr lang="en-US" sz="2400" spc="9" dirty="0">
                <a:cs typeface="Times New Roman"/>
              </a:rPr>
              <a:t>o</a:t>
            </a:r>
            <a:r>
              <a:rPr lang="en-US" sz="2400" dirty="0">
                <a:cs typeface="Times New Roman"/>
              </a:rPr>
              <a:t>p</a:t>
            </a:r>
            <a:r>
              <a:rPr lang="en-US" sz="2400" spc="9" dirty="0">
                <a:cs typeface="Times New Roman"/>
              </a:rPr>
              <a:t>r</a:t>
            </a:r>
            <a:r>
              <a:rPr lang="en-US" sz="2400" dirty="0">
                <a:cs typeface="Times New Roman"/>
              </a:rPr>
              <a:t>o</a:t>
            </a:r>
            <a:r>
              <a:rPr lang="en-US" sz="2400" spc="-9" dirty="0">
                <a:cs typeface="Times New Roman"/>
              </a:rPr>
              <a:t>t</a:t>
            </a:r>
            <a:r>
              <a:rPr lang="en-US" sz="2400" dirty="0">
                <a:cs typeface="Times New Roman"/>
              </a:rPr>
              <a:t>e</a:t>
            </a:r>
            <a:r>
              <a:rPr lang="en-US" sz="2400" spc="-4" dirty="0">
                <a:cs typeface="Times New Roman"/>
              </a:rPr>
              <a:t>i</a:t>
            </a:r>
            <a:r>
              <a:rPr lang="en-US" sz="2400" dirty="0">
                <a:cs typeface="Times New Roman"/>
              </a:rPr>
              <a:t>n</a:t>
            </a:r>
            <a:r>
              <a:rPr lang="en-US" sz="2400" spc="-34" dirty="0">
                <a:cs typeface="Times New Roman"/>
              </a:rPr>
              <a:t> </a:t>
            </a:r>
            <a:r>
              <a:rPr lang="en-US" sz="2400" dirty="0">
                <a:cs typeface="Times New Roman"/>
              </a:rPr>
              <a:t>(</a:t>
            </a:r>
            <a:r>
              <a:rPr lang="en-US" sz="2400" spc="9" dirty="0">
                <a:cs typeface="Times New Roman"/>
              </a:rPr>
              <a:t>V</a:t>
            </a:r>
            <a:r>
              <a:rPr lang="en-US" sz="2400" dirty="0">
                <a:cs typeface="Times New Roman"/>
              </a:rPr>
              <a:t>LD</a:t>
            </a:r>
            <a:r>
              <a:rPr lang="en-US" sz="2400" spc="14" dirty="0">
                <a:cs typeface="Times New Roman"/>
              </a:rPr>
              <a:t>L</a:t>
            </a:r>
            <a:r>
              <a:rPr lang="en-US" sz="2400" dirty="0">
                <a:cs typeface="Times New Roman"/>
              </a:rPr>
              <a:t>- Ch</a:t>
            </a:r>
            <a:r>
              <a:rPr lang="en-US" sz="2400" spc="4" dirty="0">
                <a:cs typeface="Times New Roman"/>
              </a:rPr>
              <a:t>o</a:t>
            </a:r>
            <a:r>
              <a:rPr lang="en-US" sz="2400" dirty="0">
                <a:cs typeface="Times New Roman"/>
              </a:rPr>
              <a:t>l</a:t>
            </a:r>
            <a:r>
              <a:rPr lang="en-US" sz="2400" spc="-4" dirty="0">
                <a:cs typeface="Times New Roman"/>
              </a:rPr>
              <a:t>e</a:t>
            </a:r>
            <a:r>
              <a:rPr lang="en-US" sz="2400" dirty="0">
                <a:cs typeface="Times New Roman"/>
              </a:rPr>
              <a:t>st</a:t>
            </a:r>
            <a:r>
              <a:rPr lang="en-US" sz="2400" spc="-4" dirty="0">
                <a:cs typeface="Times New Roman"/>
              </a:rPr>
              <a:t>e</a:t>
            </a:r>
            <a:r>
              <a:rPr lang="en-US" sz="2400" dirty="0">
                <a:cs typeface="Times New Roman"/>
              </a:rPr>
              <a:t>r</a:t>
            </a:r>
            <a:r>
              <a:rPr lang="en-US" sz="2400" spc="9" dirty="0">
                <a:cs typeface="Times New Roman"/>
              </a:rPr>
              <a:t>o</a:t>
            </a:r>
            <a:r>
              <a:rPr lang="en-US" sz="2400" dirty="0">
                <a:cs typeface="Times New Roman"/>
              </a:rPr>
              <a:t>l</a:t>
            </a:r>
            <a:r>
              <a:rPr lang="en-US" sz="2400" spc="-9" dirty="0" smtClean="0">
                <a:cs typeface="Times New Roman"/>
              </a:rPr>
              <a:t>)</a:t>
            </a:r>
            <a:r>
              <a:rPr lang="en-US" sz="2400" dirty="0" smtClean="0">
                <a:cs typeface="Times New Roman"/>
              </a:rPr>
              <a:t>.</a:t>
            </a:r>
          </a:p>
          <a:p>
            <a:pPr marL="12700" marR="31111">
              <a:lnSpc>
                <a:spcPct val="150000"/>
              </a:lnSpc>
              <a:spcBef>
                <a:spcPts val="107"/>
              </a:spcBef>
            </a:pPr>
            <a:r>
              <a:rPr lang="en-US" sz="2400" dirty="0" smtClean="0">
                <a:cs typeface="Times New Roman"/>
              </a:rPr>
              <a:t>- The </a:t>
            </a:r>
            <a:r>
              <a:rPr lang="en-US" sz="2400" dirty="0">
                <a:cs typeface="Times New Roman"/>
              </a:rPr>
              <a:t>concen</a:t>
            </a:r>
            <a:r>
              <a:rPr lang="en-US" sz="2400" spc="9" dirty="0">
                <a:cs typeface="Times New Roman"/>
              </a:rPr>
              <a:t>t</a:t>
            </a:r>
            <a:r>
              <a:rPr lang="en-US" sz="2400" dirty="0">
                <a:cs typeface="Times New Roman"/>
              </a:rPr>
              <a:t>r</a:t>
            </a:r>
            <a:r>
              <a:rPr lang="en-US" sz="2400" spc="4" dirty="0">
                <a:cs typeface="Times New Roman"/>
              </a:rPr>
              <a:t>a</a:t>
            </a:r>
            <a:r>
              <a:rPr lang="en-US" sz="2400" dirty="0">
                <a:cs typeface="Times New Roman"/>
              </a:rPr>
              <a:t>t</a:t>
            </a:r>
            <a:r>
              <a:rPr lang="en-US" sz="2400" spc="-14" dirty="0">
                <a:cs typeface="Times New Roman"/>
              </a:rPr>
              <a:t>i</a:t>
            </a:r>
            <a:r>
              <a:rPr lang="en-US" sz="2400" dirty="0">
                <a:cs typeface="Times New Roman"/>
              </a:rPr>
              <a:t>on</a:t>
            </a:r>
            <a:r>
              <a:rPr lang="en-US" sz="2400" spc="-34" dirty="0">
                <a:cs typeface="Times New Roman"/>
              </a:rPr>
              <a:t> </a:t>
            </a:r>
            <a:r>
              <a:rPr lang="en-US" sz="2400" dirty="0">
                <a:cs typeface="Times New Roman"/>
              </a:rPr>
              <a:t>of to</a:t>
            </a:r>
            <a:r>
              <a:rPr lang="en-US" sz="2400" spc="4" dirty="0">
                <a:cs typeface="Times New Roman"/>
              </a:rPr>
              <a:t>t</a:t>
            </a:r>
            <a:r>
              <a:rPr lang="en-US" sz="2400" dirty="0">
                <a:cs typeface="Times New Roman"/>
              </a:rPr>
              <a:t>al</a:t>
            </a:r>
            <a:r>
              <a:rPr lang="en-US" sz="2400" spc="-29" dirty="0">
                <a:cs typeface="Times New Roman"/>
              </a:rPr>
              <a:t> </a:t>
            </a:r>
            <a:r>
              <a:rPr lang="en-US" sz="2400" dirty="0">
                <a:cs typeface="Times New Roman"/>
              </a:rPr>
              <a:t>cho</a:t>
            </a:r>
            <a:r>
              <a:rPr lang="en-US" sz="2400" spc="4" dirty="0">
                <a:cs typeface="Times New Roman"/>
              </a:rPr>
              <a:t>l</a:t>
            </a:r>
            <a:r>
              <a:rPr lang="en-US" sz="2400" dirty="0">
                <a:cs typeface="Times New Roman"/>
              </a:rPr>
              <a:t>es</a:t>
            </a:r>
            <a:r>
              <a:rPr lang="en-US" sz="2400" spc="4" dirty="0">
                <a:cs typeface="Times New Roman"/>
              </a:rPr>
              <a:t>t</a:t>
            </a:r>
            <a:r>
              <a:rPr lang="en-US" sz="2400" dirty="0">
                <a:cs typeface="Times New Roman"/>
              </a:rPr>
              <a:t>e</a:t>
            </a:r>
            <a:r>
              <a:rPr lang="en-US" sz="2400" spc="4" dirty="0">
                <a:cs typeface="Times New Roman"/>
              </a:rPr>
              <a:t>r</a:t>
            </a:r>
            <a:r>
              <a:rPr lang="en-US" sz="2400" dirty="0">
                <a:cs typeface="Times New Roman"/>
              </a:rPr>
              <a:t>ol</a:t>
            </a:r>
            <a:r>
              <a:rPr lang="en-US" sz="2400" spc="-44" dirty="0">
                <a:cs typeface="Times New Roman"/>
              </a:rPr>
              <a:t> </a:t>
            </a:r>
            <a:r>
              <a:rPr lang="en-US" sz="2400" dirty="0">
                <a:cs typeface="Times New Roman"/>
              </a:rPr>
              <a:t>in</a:t>
            </a:r>
            <a:r>
              <a:rPr lang="en-US" sz="2400" spc="-4" dirty="0">
                <a:cs typeface="Times New Roman"/>
              </a:rPr>
              <a:t> </a:t>
            </a:r>
            <a:r>
              <a:rPr lang="en-US" sz="2400" dirty="0">
                <a:cs typeface="Times New Roman"/>
              </a:rPr>
              <a:t>se</a:t>
            </a:r>
            <a:r>
              <a:rPr lang="en-US" sz="2400" spc="4" dirty="0">
                <a:cs typeface="Times New Roman"/>
              </a:rPr>
              <a:t>r</a:t>
            </a:r>
            <a:r>
              <a:rPr lang="en-US" sz="2400" dirty="0">
                <a:cs typeface="Times New Roman"/>
              </a:rPr>
              <a:t>um</a:t>
            </a:r>
            <a:r>
              <a:rPr lang="en-US" sz="2400" spc="-9" dirty="0">
                <a:cs typeface="Times New Roman"/>
              </a:rPr>
              <a:t> </a:t>
            </a:r>
            <a:r>
              <a:rPr lang="en-US" sz="2400" dirty="0">
                <a:cs typeface="Times New Roman"/>
              </a:rPr>
              <a:t>has b</a:t>
            </a:r>
            <a:r>
              <a:rPr lang="en-US" sz="2400" spc="4" dirty="0">
                <a:cs typeface="Times New Roman"/>
              </a:rPr>
              <a:t>e</a:t>
            </a:r>
            <a:r>
              <a:rPr lang="en-US" sz="2400" dirty="0">
                <a:cs typeface="Times New Roman"/>
              </a:rPr>
              <a:t>en</a:t>
            </a:r>
            <a:r>
              <a:rPr lang="en-US" sz="2400" spc="-9" dirty="0">
                <a:cs typeface="Times New Roman"/>
              </a:rPr>
              <a:t> </a:t>
            </a:r>
            <a:r>
              <a:rPr lang="en-US" sz="2400" u="sng" dirty="0">
                <a:cs typeface="Times New Roman"/>
              </a:rPr>
              <a:t>as</a:t>
            </a:r>
            <a:r>
              <a:rPr lang="en-US" sz="2400" u="sng" spc="4" dirty="0">
                <a:cs typeface="Times New Roman"/>
              </a:rPr>
              <a:t>s</a:t>
            </a:r>
            <a:r>
              <a:rPr lang="en-US" sz="2400" u="sng" dirty="0">
                <a:cs typeface="Times New Roman"/>
              </a:rPr>
              <a:t>oc</a:t>
            </a:r>
            <a:r>
              <a:rPr lang="en-US" sz="2400" u="sng" spc="4" dirty="0">
                <a:cs typeface="Times New Roman"/>
              </a:rPr>
              <a:t>i</a:t>
            </a:r>
            <a:r>
              <a:rPr lang="en-US" sz="2400" u="sng" dirty="0">
                <a:cs typeface="Times New Roman"/>
              </a:rPr>
              <a:t>a</a:t>
            </a:r>
            <a:r>
              <a:rPr lang="en-US" sz="2400" u="sng" spc="4" dirty="0">
                <a:cs typeface="Times New Roman"/>
              </a:rPr>
              <a:t>t</a:t>
            </a:r>
            <a:r>
              <a:rPr lang="en-US" sz="2400" u="sng" spc="-9" dirty="0">
                <a:cs typeface="Times New Roman"/>
              </a:rPr>
              <a:t>e</a:t>
            </a:r>
            <a:r>
              <a:rPr lang="en-US" sz="2400" u="sng" dirty="0">
                <a:cs typeface="Times New Roman"/>
              </a:rPr>
              <a:t>d with </a:t>
            </a:r>
            <a:r>
              <a:rPr lang="en-US" sz="2400" u="sng" spc="-25" dirty="0">
                <a:cs typeface="Times New Roman"/>
              </a:rPr>
              <a:t>m</a:t>
            </a:r>
            <a:r>
              <a:rPr lang="en-US" sz="2400" u="sng" dirty="0">
                <a:cs typeface="Times New Roman"/>
              </a:rPr>
              <a:t>e</a:t>
            </a:r>
            <a:r>
              <a:rPr lang="en-US" sz="2400" u="sng" spc="4" dirty="0">
                <a:cs typeface="Times New Roman"/>
              </a:rPr>
              <a:t>t</a:t>
            </a:r>
            <a:r>
              <a:rPr lang="en-US" sz="2400" u="sng" dirty="0">
                <a:cs typeface="Times New Roman"/>
              </a:rPr>
              <a:t>abo</a:t>
            </a:r>
            <a:r>
              <a:rPr lang="en-US" sz="2400" u="sng" spc="4" dirty="0">
                <a:cs typeface="Times New Roman"/>
              </a:rPr>
              <a:t>l</a:t>
            </a:r>
            <a:r>
              <a:rPr lang="en-US" sz="2400" u="sng" dirty="0">
                <a:cs typeface="Times New Roman"/>
              </a:rPr>
              <a:t>i</a:t>
            </a:r>
            <a:r>
              <a:rPr lang="en-US" sz="2400" u="sng" spc="4" dirty="0">
                <a:cs typeface="Times New Roman"/>
              </a:rPr>
              <a:t>c</a:t>
            </a:r>
            <a:r>
              <a:rPr lang="en-US" sz="2400" u="sng" dirty="0">
                <a:cs typeface="Times New Roman"/>
              </a:rPr>
              <a:t>,</a:t>
            </a:r>
            <a:r>
              <a:rPr lang="en-US" sz="2400" u="sng" spc="-25" dirty="0">
                <a:cs typeface="Times New Roman"/>
              </a:rPr>
              <a:t> </a:t>
            </a:r>
            <a:r>
              <a:rPr lang="en-US" sz="2400" u="sng" dirty="0">
                <a:cs typeface="Times New Roman"/>
              </a:rPr>
              <a:t>infec</a:t>
            </a:r>
            <a:r>
              <a:rPr lang="en-US" sz="2400" u="sng" spc="4" dirty="0">
                <a:cs typeface="Times New Roman"/>
              </a:rPr>
              <a:t>t</a:t>
            </a:r>
            <a:r>
              <a:rPr lang="en-US" sz="2400" u="sng" dirty="0">
                <a:cs typeface="Times New Roman"/>
              </a:rPr>
              <a:t>ious</a:t>
            </a:r>
            <a:r>
              <a:rPr lang="en-US" sz="2400" u="sng" spc="-29" dirty="0">
                <a:cs typeface="Times New Roman"/>
              </a:rPr>
              <a:t> </a:t>
            </a:r>
            <a:r>
              <a:rPr lang="en-US" sz="2400" u="sng" dirty="0">
                <a:cs typeface="Times New Roman"/>
              </a:rPr>
              <a:t>and co</a:t>
            </a:r>
            <a:r>
              <a:rPr lang="en-US" sz="2400" u="sng" spc="4" dirty="0">
                <a:cs typeface="Times New Roman"/>
              </a:rPr>
              <a:t>r</a:t>
            </a:r>
            <a:r>
              <a:rPr lang="en-US" sz="2400" u="sng" dirty="0">
                <a:cs typeface="Times New Roman"/>
              </a:rPr>
              <a:t>ona</a:t>
            </a:r>
            <a:r>
              <a:rPr lang="en-US" sz="2400" u="sng" spc="4" dirty="0">
                <a:cs typeface="Times New Roman"/>
              </a:rPr>
              <a:t>r</a:t>
            </a:r>
            <a:r>
              <a:rPr lang="en-US" sz="2400" u="sng" dirty="0">
                <a:cs typeface="Times New Roman"/>
              </a:rPr>
              <a:t>y</a:t>
            </a:r>
            <a:r>
              <a:rPr lang="en-US" sz="2400" u="sng" spc="-25" dirty="0">
                <a:cs typeface="Times New Roman"/>
              </a:rPr>
              <a:t> </a:t>
            </a:r>
            <a:r>
              <a:rPr lang="en-US" sz="2400" u="sng" dirty="0">
                <a:cs typeface="Times New Roman"/>
              </a:rPr>
              <a:t>hea</a:t>
            </a:r>
            <a:r>
              <a:rPr lang="en-US" sz="2400" u="sng" spc="4" dirty="0">
                <a:cs typeface="Times New Roman"/>
              </a:rPr>
              <a:t>r</a:t>
            </a:r>
            <a:r>
              <a:rPr lang="en-US" sz="2400" u="sng" dirty="0">
                <a:cs typeface="Times New Roman"/>
              </a:rPr>
              <a:t>t</a:t>
            </a:r>
            <a:r>
              <a:rPr lang="en-US" sz="2400" u="sng" spc="-19" dirty="0">
                <a:cs typeface="Times New Roman"/>
              </a:rPr>
              <a:t> </a:t>
            </a:r>
            <a:r>
              <a:rPr lang="en-US" sz="2400" u="sng" dirty="0">
                <a:cs typeface="Times New Roman"/>
              </a:rPr>
              <a:t>dis</a:t>
            </a:r>
            <a:r>
              <a:rPr lang="en-US" sz="2400" u="sng" spc="4" dirty="0">
                <a:cs typeface="Times New Roman"/>
              </a:rPr>
              <a:t>e</a:t>
            </a:r>
            <a:r>
              <a:rPr lang="en-US" sz="2400" u="sng" dirty="0">
                <a:cs typeface="Times New Roman"/>
              </a:rPr>
              <a:t>as</a:t>
            </a:r>
            <a:r>
              <a:rPr lang="en-US" sz="2400" u="sng" spc="4" dirty="0">
                <a:cs typeface="Times New Roman"/>
              </a:rPr>
              <a:t>e</a:t>
            </a:r>
            <a:r>
              <a:rPr lang="en-US" sz="2400" u="sng" dirty="0">
                <a:cs typeface="Times New Roman"/>
              </a:rPr>
              <a:t>s.</a:t>
            </a:r>
          </a:p>
          <a:p>
            <a:pPr marL="355600" marR="31111" indent="-342900">
              <a:lnSpc>
                <a:spcPct val="150000"/>
              </a:lnSpc>
              <a:spcBef>
                <a:spcPts val="107"/>
              </a:spcBef>
              <a:buFontTx/>
              <a:buChar char="-"/>
            </a:pPr>
            <a:endParaRPr sz="2400" dirty="0">
              <a:cs typeface="Times New Roman"/>
            </a:endParaRPr>
          </a:p>
        </p:txBody>
      </p:sp>
      <p:sp>
        <p:nvSpPr>
          <p:cNvPr id="10" name="مستطيل 9"/>
          <p:cNvSpPr/>
          <p:nvPr/>
        </p:nvSpPr>
        <p:spPr>
          <a:xfrm>
            <a:off x="-12033" y="0"/>
            <a:ext cx="2357440" cy="920252"/>
          </a:xfrm>
          <a:prstGeom prst="rect">
            <a:avLst/>
          </a:prstGeom>
        </p:spPr>
        <p:txBody>
          <a:bodyPr wrap="none">
            <a:spAutoFit/>
          </a:bodyPr>
          <a:lstStyle/>
          <a:p>
            <a:pPr marL="88900" marR="38377">
              <a:lnSpc>
                <a:spcPct val="150000"/>
              </a:lnSpc>
              <a:spcBef>
                <a:spcPts val="175"/>
              </a:spcBef>
            </a:pPr>
            <a:r>
              <a:rPr lang="en-US" sz="4000" b="1" baseline="11460" dirty="0">
                <a:solidFill>
                  <a:srgbClr val="C00000"/>
                </a:solidFill>
                <a:cs typeface="Aparajita"/>
              </a:rPr>
              <a:t>- In</a:t>
            </a:r>
            <a:r>
              <a:rPr lang="en-US" sz="4000" b="1" spc="9" baseline="11460" dirty="0">
                <a:solidFill>
                  <a:srgbClr val="C00000"/>
                </a:solidFill>
                <a:cs typeface="Aparajita"/>
              </a:rPr>
              <a:t>t</a:t>
            </a:r>
            <a:r>
              <a:rPr lang="en-US" sz="4000" b="1" baseline="11460" dirty="0">
                <a:solidFill>
                  <a:srgbClr val="C00000"/>
                </a:solidFill>
                <a:cs typeface="Aparajita"/>
              </a:rPr>
              <a:t>r</a:t>
            </a:r>
            <a:r>
              <a:rPr lang="en-US" sz="4000" b="1" spc="-9" baseline="11460" dirty="0">
                <a:solidFill>
                  <a:srgbClr val="C00000"/>
                </a:solidFill>
                <a:cs typeface="Aparajita"/>
              </a:rPr>
              <a:t>o</a:t>
            </a:r>
            <a:r>
              <a:rPr lang="en-US" sz="4000" b="1" baseline="11460" dirty="0">
                <a:solidFill>
                  <a:srgbClr val="C00000"/>
                </a:solidFill>
                <a:cs typeface="Aparajita"/>
              </a:rPr>
              <a:t>duction:</a:t>
            </a:r>
            <a:endParaRPr lang="en-US" sz="4000" b="1" dirty="0">
              <a:cs typeface="Aparajita"/>
            </a:endParaRPr>
          </a:p>
        </p:txBody>
      </p:sp>
    </p:spTree>
    <p:extLst>
      <p:ext uri="{BB962C8B-B14F-4D97-AF65-F5344CB8AC3E}">
        <p14:creationId xmlns="" xmlns:p14="http://schemas.microsoft.com/office/powerpoint/2010/main" val="4294144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107" y="333376"/>
            <a:ext cx="8506421" cy="1065213"/>
          </a:xfrm>
          <a:solidFill>
            <a:srgbClr val="0070C0"/>
          </a:solidFill>
        </p:spPr>
        <p:txBody>
          <a:bodyPr>
            <a:normAutofit/>
          </a:bodyPr>
          <a:lstStyle/>
          <a:p>
            <a:pPr algn="r" eaLnBrk="1" fontAlgn="auto" hangingPunct="1">
              <a:spcAft>
                <a:spcPts val="0"/>
              </a:spcAft>
              <a:defRPr/>
            </a:pPr>
            <a:r>
              <a:rPr lang="en-US" sz="3600" b="1" dirty="0" smtClean="0">
                <a:solidFill>
                  <a:schemeClr val="tx2">
                    <a:lumMod val="20000"/>
                    <a:lumOff val="80000"/>
                  </a:schemeClr>
                </a:solidFill>
              </a:rPr>
              <a:t>HDL (high density lipoprotein)</a:t>
            </a:r>
            <a:r>
              <a:rPr lang="en-US" sz="3600" dirty="0" smtClean="0">
                <a:solidFill>
                  <a:schemeClr val="tx2">
                    <a:lumMod val="20000"/>
                    <a:lumOff val="80000"/>
                  </a:schemeClr>
                </a:solidFill>
              </a:rPr>
              <a:t> :</a:t>
            </a:r>
            <a:endParaRPr lang="ar-SA" sz="3600" dirty="0">
              <a:solidFill>
                <a:schemeClr val="tx2">
                  <a:lumMod val="20000"/>
                  <a:lumOff val="80000"/>
                </a:schemeClr>
              </a:solidFill>
            </a:endParaRPr>
          </a:p>
        </p:txBody>
      </p:sp>
      <p:sp>
        <p:nvSpPr>
          <p:cNvPr id="20483" name="Content Placeholder 2"/>
          <p:cNvSpPr>
            <a:spLocks noGrp="1"/>
          </p:cNvSpPr>
          <p:nvPr>
            <p:ph sz="quarter" idx="1"/>
          </p:nvPr>
        </p:nvSpPr>
        <p:spPr>
          <a:xfrm>
            <a:off x="514351" y="1700213"/>
            <a:ext cx="6734771" cy="4425950"/>
          </a:xfrm>
        </p:spPr>
        <p:txBody>
          <a:bodyPr/>
          <a:lstStyle/>
          <a:p>
            <a:pPr eaLnBrk="1" hangingPunct="1"/>
            <a:r>
              <a:rPr lang="en-US" altLang="ar-SA" sz="2400" b="1" dirty="0" smtClean="0">
                <a:solidFill>
                  <a:srgbClr val="FF0000"/>
                </a:solidFill>
                <a:cs typeface="Times New Roman"/>
              </a:rPr>
              <a:t>HDL</a:t>
            </a:r>
            <a:r>
              <a:rPr lang="en-US" altLang="ar-SA" sz="2400" dirty="0" smtClean="0">
                <a:cs typeface="Times New Roman"/>
              </a:rPr>
              <a:t>: good cholesterol, carry cholesterol from organs and blood to liver to get rid of it</a:t>
            </a:r>
          </a:p>
          <a:p>
            <a:pPr eaLnBrk="1" hangingPunct="1"/>
            <a:r>
              <a:rPr lang="en-US" altLang="ar-SA" sz="2400" dirty="0" smtClean="0">
                <a:cs typeface="Times New Roman"/>
              </a:rPr>
              <a:t>It removes excess cholesterol from tissues (it cleans blood).</a:t>
            </a:r>
          </a:p>
          <a:p>
            <a:pPr eaLnBrk="1" hangingPunct="1"/>
            <a:r>
              <a:rPr lang="en-US" altLang="ar-SA" sz="2400" dirty="0" smtClean="0">
                <a:cs typeface="Times New Roman"/>
              </a:rPr>
              <a:t>High levels linked to a reduced risk of heart and blood vessel disease. The higher your HDL level, the better.</a:t>
            </a:r>
          </a:p>
          <a:p>
            <a:pPr eaLnBrk="1" hangingPunct="1"/>
            <a:endParaRPr lang="en-US" altLang="ar-SA" sz="2400" b="1" dirty="0" smtClean="0"/>
          </a:p>
          <a:p>
            <a:pPr eaLnBrk="1" hangingPunct="1"/>
            <a:endParaRPr lang="ar-SA" altLang="ar-SA" sz="2400" dirty="0" smtClean="0">
              <a:latin typeface="Times New Roman" pitchFamily="18" charset="0"/>
              <a:cs typeface="Times New Roman" pitchFamily="18" charset="0"/>
            </a:endParaRPr>
          </a:p>
          <a:p>
            <a:pPr eaLnBrk="1" hangingPunct="1"/>
            <a:endParaRPr lang="ar-SA" altLang="ar-SA" sz="2400" dirty="0" smtClean="0">
              <a:latin typeface="Times New Roman" pitchFamily="18" charset="0"/>
              <a:cs typeface="Times New Roman" pitchFamily="18" charset="0"/>
            </a:endParaRPr>
          </a:p>
        </p:txBody>
      </p:sp>
      <p:pic>
        <p:nvPicPr>
          <p:cNvPr id="20484" name="Picture 10" descr="http://holycrossheartblog.com/wp-content/uploads/2011/02/hdl-ldl.jpg"/>
          <p:cNvPicPr>
            <a:picLocks noChangeAspect="1" noChangeArrowheads="1"/>
          </p:cNvPicPr>
          <p:nvPr/>
        </p:nvPicPr>
        <p:blipFill>
          <a:blip r:embed="rId3" cstate="print"/>
          <a:srcRect r="46915" b="29880"/>
          <a:stretch>
            <a:fillRect/>
          </a:stretch>
        </p:blipFill>
        <p:spPr bwMode="auto">
          <a:xfrm>
            <a:off x="444700" y="1"/>
            <a:ext cx="1701998" cy="1584325"/>
          </a:xfrm>
          <a:prstGeom prst="rect">
            <a:avLst/>
          </a:prstGeom>
          <a:noFill/>
          <a:ln w="9525">
            <a:noFill/>
            <a:miter lim="800000"/>
            <a:headEnd/>
            <a:tailEnd/>
          </a:ln>
        </p:spPr>
      </p:pic>
      <p:pic>
        <p:nvPicPr>
          <p:cNvPr id="9" name="Picture 4" descr="http://www.hamst7oob.com/vb1/LDL-HDL.jpg"/>
          <p:cNvPicPr>
            <a:picLocks noChangeAspect="1" noChangeArrowheads="1"/>
          </p:cNvPicPr>
          <p:nvPr/>
        </p:nvPicPr>
        <p:blipFill>
          <a:blip r:embed="rId4" cstate="print"/>
          <a:srcRect/>
          <a:stretch>
            <a:fillRect/>
          </a:stretch>
        </p:blipFill>
        <p:spPr bwMode="auto">
          <a:xfrm>
            <a:off x="2146488" y="4294188"/>
            <a:ext cx="5913657" cy="2636912"/>
          </a:xfrm>
          <a:prstGeom prst="rect">
            <a:avLst/>
          </a:prstGeom>
          <a:ln>
            <a:noFill/>
          </a:ln>
          <a:effectLst>
            <a:softEdge rad="317500"/>
          </a:effectLst>
        </p:spPr>
      </p:pic>
      <p:pic>
        <p:nvPicPr>
          <p:cNvPr id="20486" name="Picture 2" descr="Cholesterol High Density Lipoprotein">
            <a:hlinkClick r:id="rId5"/>
          </p:cNvPr>
          <p:cNvPicPr>
            <a:picLocks noChangeAspect="1" noChangeArrowheads="1"/>
          </p:cNvPicPr>
          <p:nvPr/>
        </p:nvPicPr>
        <p:blipFill>
          <a:blip r:embed="rId6" cstate="print"/>
          <a:srcRect/>
          <a:stretch>
            <a:fillRect/>
          </a:stretch>
        </p:blipFill>
        <p:spPr bwMode="auto">
          <a:xfrm>
            <a:off x="7249121" y="1773239"/>
            <a:ext cx="2870001" cy="2447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561682" y="5944933"/>
            <a:ext cx="5558193" cy="921078"/>
          </a:xfrm>
          <a:custGeom>
            <a:avLst/>
            <a:gdLst/>
            <a:ahLst/>
            <a:cxnLst/>
            <a:rect l="l" t="t" r="r" b="b"/>
            <a:pathLst>
              <a:path w="5558193" h="921078">
                <a:moveTo>
                  <a:pt x="736" y="0"/>
                </a:moveTo>
                <a:lnTo>
                  <a:pt x="0" y="5473"/>
                </a:lnTo>
                <a:lnTo>
                  <a:pt x="96415" y="21356"/>
                </a:lnTo>
                <a:lnTo>
                  <a:pt x="736" y="0"/>
                </a:lnTo>
                <a:close/>
              </a:path>
              <a:path w="5558193" h="921078">
                <a:moveTo>
                  <a:pt x="96415" y="21356"/>
                </a:moveTo>
                <a:lnTo>
                  <a:pt x="4091375" y="913063"/>
                </a:lnTo>
                <a:lnTo>
                  <a:pt x="5509537" y="913063"/>
                </a:lnTo>
                <a:lnTo>
                  <a:pt x="96415" y="21356"/>
                </a:lnTo>
                <a:close/>
              </a:path>
            </a:pathLst>
          </a:custGeom>
          <a:solidFill>
            <a:srgbClr val="9FCADC"/>
          </a:solidFill>
        </p:spPr>
        <p:txBody>
          <a:bodyPr wrap="square" lIns="0" tIns="0" rIns="0" bIns="0" rtlCol="0">
            <a:noAutofit/>
          </a:bodyPr>
          <a:lstStyle/>
          <a:p>
            <a:endParaRPr/>
          </a:p>
        </p:txBody>
      </p:sp>
      <p:sp>
        <p:nvSpPr>
          <p:cNvPr id="6" name="object 6"/>
          <p:cNvSpPr/>
          <p:nvPr/>
        </p:nvSpPr>
        <p:spPr>
          <a:xfrm>
            <a:off x="546430" y="5939015"/>
            <a:ext cx="4151807" cy="933443"/>
          </a:xfrm>
          <a:custGeom>
            <a:avLst/>
            <a:gdLst/>
            <a:ahLst/>
            <a:cxnLst/>
            <a:rect l="l" t="t" r="r" b="b"/>
            <a:pathLst>
              <a:path w="4151807" h="933443">
                <a:moveTo>
                  <a:pt x="0" y="0"/>
                </a:moveTo>
                <a:lnTo>
                  <a:pt x="8915" y="6349"/>
                </a:lnTo>
                <a:lnTo>
                  <a:pt x="3227426" y="918981"/>
                </a:lnTo>
                <a:lnTo>
                  <a:pt x="4108441" y="918981"/>
                </a:lnTo>
                <a:lnTo>
                  <a:pt x="0" y="0"/>
                </a:lnTo>
                <a:close/>
              </a:path>
            </a:pathLst>
          </a:custGeom>
          <a:solidFill>
            <a:srgbClr val="000000"/>
          </a:solidFill>
        </p:spPr>
        <p:txBody>
          <a:bodyPr wrap="square" lIns="0" tIns="0" rIns="0" bIns="0" rtlCol="0">
            <a:noAutofit/>
          </a:bodyPr>
          <a:lstStyle/>
          <a:p>
            <a:endParaRPr/>
          </a:p>
        </p:txBody>
      </p:sp>
      <p:sp>
        <p:nvSpPr>
          <p:cNvPr id="7" name="object 7"/>
          <p:cNvSpPr/>
          <p:nvPr/>
        </p:nvSpPr>
        <p:spPr>
          <a:xfrm>
            <a:off x="0" y="5789674"/>
            <a:ext cx="3822191" cy="1068324"/>
          </a:xfrm>
          <a:prstGeom prst="rect">
            <a:avLst/>
          </a:prstGeom>
          <a:blipFill>
            <a:blip r:embed="rId2" cstate="print"/>
            <a:stretch>
              <a:fillRect/>
            </a:stretch>
          </a:blipFill>
        </p:spPr>
        <p:txBody>
          <a:bodyPr wrap="square" lIns="0" tIns="0" rIns="0" bIns="0" rtlCol="0">
            <a:noAutofit/>
          </a:bodyPr>
          <a:lstStyle/>
          <a:p>
            <a:endParaRPr/>
          </a:p>
        </p:txBody>
      </p:sp>
      <p:sp>
        <p:nvSpPr>
          <p:cNvPr id="8" name="object 8"/>
          <p:cNvSpPr/>
          <p:nvPr/>
        </p:nvSpPr>
        <p:spPr>
          <a:xfrm>
            <a:off x="-12033" y="5781929"/>
            <a:ext cx="3834479" cy="1095994"/>
          </a:xfrm>
          <a:prstGeom prst="rect">
            <a:avLst/>
          </a:prstGeom>
          <a:blipFill>
            <a:blip r:embed="rId3" cstate="print"/>
            <a:stretch>
              <a:fillRect/>
            </a:stretch>
          </a:blipFill>
        </p:spPr>
        <p:txBody>
          <a:bodyPr wrap="square" lIns="0" tIns="0" rIns="0" bIns="0" rtlCol="0">
            <a:noAutofit/>
          </a:bodyPr>
          <a:lstStyle/>
          <a:p>
            <a:endParaRPr/>
          </a:p>
        </p:txBody>
      </p:sp>
      <p:sp>
        <p:nvSpPr>
          <p:cNvPr id="3" name="object 3"/>
          <p:cNvSpPr txBox="1"/>
          <p:nvPr/>
        </p:nvSpPr>
        <p:spPr>
          <a:xfrm>
            <a:off x="266700" y="609600"/>
            <a:ext cx="10287000" cy="5708320"/>
          </a:xfrm>
          <a:prstGeom prst="rect">
            <a:avLst/>
          </a:prstGeom>
        </p:spPr>
        <p:txBody>
          <a:bodyPr wrap="square" lIns="0" tIns="0" rIns="0" bIns="0" rtlCol="0">
            <a:noAutofit/>
          </a:bodyPr>
          <a:lstStyle/>
          <a:p>
            <a:pPr marL="12700" marR="45720">
              <a:lnSpc>
                <a:spcPct val="150000"/>
              </a:lnSpc>
              <a:spcBef>
                <a:spcPts val="128"/>
              </a:spcBef>
            </a:pPr>
            <a:r>
              <a:rPr lang="en-US" sz="2400" spc="4" dirty="0" smtClean="0">
                <a:cs typeface="Times New Roman"/>
              </a:rPr>
              <a:t>- </a:t>
            </a:r>
            <a:r>
              <a:rPr sz="2400" spc="0" dirty="0" smtClean="0">
                <a:cs typeface="Times New Roman"/>
              </a:rPr>
              <a:t>The</a:t>
            </a:r>
            <a:r>
              <a:rPr sz="2400" spc="-9" dirty="0" smtClean="0">
                <a:cs typeface="Times New Roman"/>
              </a:rPr>
              <a:t> </a:t>
            </a:r>
            <a:r>
              <a:rPr sz="2400" spc="0" dirty="0" smtClean="0">
                <a:cs typeface="Times New Roman"/>
              </a:rPr>
              <a:t>conc</a:t>
            </a:r>
            <a:r>
              <a:rPr sz="2400" spc="4" dirty="0" smtClean="0">
                <a:cs typeface="Times New Roman"/>
              </a:rPr>
              <a:t>e</a:t>
            </a:r>
            <a:r>
              <a:rPr sz="2400" spc="0" dirty="0" smtClean="0">
                <a:cs typeface="Times New Roman"/>
              </a:rPr>
              <a:t>nt</a:t>
            </a:r>
            <a:r>
              <a:rPr sz="2400" spc="4" dirty="0" smtClean="0">
                <a:cs typeface="Times New Roman"/>
              </a:rPr>
              <a:t>r</a:t>
            </a:r>
            <a:r>
              <a:rPr sz="2400" spc="0" dirty="0" smtClean="0">
                <a:cs typeface="Times New Roman"/>
              </a:rPr>
              <a:t>a</a:t>
            </a:r>
            <a:r>
              <a:rPr sz="2400" spc="4" dirty="0" smtClean="0">
                <a:cs typeface="Times New Roman"/>
              </a:rPr>
              <a:t>t</a:t>
            </a:r>
            <a:r>
              <a:rPr sz="2400" spc="0" dirty="0" smtClean="0">
                <a:cs typeface="Times New Roman"/>
              </a:rPr>
              <a:t>i</a:t>
            </a:r>
            <a:r>
              <a:rPr sz="2400" spc="-4" dirty="0" smtClean="0">
                <a:cs typeface="Times New Roman"/>
              </a:rPr>
              <a:t>o</a:t>
            </a:r>
            <a:r>
              <a:rPr sz="2400" spc="0" dirty="0" smtClean="0">
                <a:cs typeface="Times New Roman"/>
              </a:rPr>
              <a:t>n</a:t>
            </a:r>
            <a:r>
              <a:rPr sz="2400" spc="-34" dirty="0" smtClean="0">
                <a:cs typeface="Times New Roman"/>
              </a:rPr>
              <a:t> </a:t>
            </a:r>
            <a:r>
              <a:rPr sz="2400" spc="0" dirty="0" smtClean="0">
                <a:cs typeface="Times New Roman"/>
              </a:rPr>
              <a:t>of H</a:t>
            </a:r>
            <a:r>
              <a:rPr sz="2400" spc="-9" dirty="0" smtClean="0">
                <a:cs typeface="Times New Roman"/>
              </a:rPr>
              <a:t>D</a:t>
            </a:r>
            <a:r>
              <a:rPr sz="2400" spc="9" dirty="0" smtClean="0">
                <a:cs typeface="Times New Roman"/>
              </a:rPr>
              <a:t>L</a:t>
            </a:r>
            <a:r>
              <a:rPr sz="2400" spc="4" dirty="0" smtClean="0">
                <a:cs typeface="Times New Roman"/>
              </a:rPr>
              <a:t>-</a:t>
            </a:r>
            <a:r>
              <a:rPr sz="2400" spc="0" dirty="0" smtClean="0">
                <a:cs typeface="Times New Roman"/>
              </a:rPr>
              <a:t>cho</a:t>
            </a:r>
            <a:r>
              <a:rPr sz="2400" spc="4" dirty="0" smtClean="0">
                <a:cs typeface="Times New Roman"/>
              </a:rPr>
              <a:t>l</a:t>
            </a:r>
            <a:r>
              <a:rPr sz="2400" spc="0" dirty="0" smtClean="0">
                <a:cs typeface="Times New Roman"/>
              </a:rPr>
              <a:t>es</a:t>
            </a:r>
            <a:r>
              <a:rPr sz="2400" spc="4" dirty="0" smtClean="0">
                <a:cs typeface="Times New Roman"/>
              </a:rPr>
              <a:t>t</a:t>
            </a:r>
            <a:r>
              <a:rPr sz="2400" spc="0" dirty="0" smtClean="0">
                <a:cs typeface="Times New Roman"/>
              </a:rPr>
              <a:t>e</a:t>
            </a:r>
            <a:r>
              <a:rPr sz="2400" spc="4" dirty="0" smtClean="0">
                <a:cs typeface="Times New Roman"/>
              </a:rPr>
              <a:t>r</a:t>
            </a:r>
            <a:r>
              <a:rPr sz="2400" spc="0" dirty="0" smtClean="0">
                <a:cs typeface="Times New Roman"/>
              </a:rPr>
              <a:t>ol</a:t>
            </a:r>
            <a:r>
              <a:rPr sz="2400" spc="-29" dirty="0" smtClean="0">
                <a:cs typeface="Times New Roman"/>
              </a:rPr>
              <a:t> </a:t>
            </a:r>
            <a:r>
              <a:rPr sz="2400" spc="0" dirty="0" smtClean="0">
                <a:cs typeface="Times New Roman"/>
              </a:rPr>
              <a:t>in</a:t>
            </a:r>
            <a:r>
              <a:rPr sz="2400" spc="-4" dirty="0" smtClean="0">
                <a:cs typeface="Times New Roman"/>
              </a:rPr>
              <a:t> </a:t>
            </a:r>
            <a:r>
              <a:rPr sz="2400" spc="0" dirty="0" smtClean="0">
                <a:cs typeface="Times New Roman"/>
              </a:rPr>
              <a:t>se</a:t>
            </a:r>
            <a:r>
              <a:rPr sz="2400" spc="4" dirty="0" smtClean="0">
                <a:cs typeface="Times New Roman"/>
              </a:rPr>
              <a:t>r</a:t>
            </a:r>
            <a:r>
              <a:rPr sz="2400" spc="0" dirty="0" smtClean="0">
                <a:cs typeface="Times New Roman"/>
              </a:rPr>
              <a:t>um</a:t>
            </a:r>
            <a:r>
              <a:rPr sz="2400" spc="-19" dirty="0" smtClean="0">
                <a:cs typeface="Times New Roman"/>
              </a:rPr>
              <a:t> </a:t>
            </a:r>
            <a:r>
              <a:rPr sz="2400" spc="0" dirty="0" smtClean="0">
                <a:cs typeface="Times New Roman"/>
              </a:rPr>
              <a:t>has </a:t>
            </a:r>
            <a:r>
              <a:rPr sz="2400" spc="4" dirty="0" smtClean="0">
                <a:cs typeface="Times New Roman"/>
              </a:rPr>
              <a:t>i</a:t>
            </a:r>
            <a:r>
              <a:rPr sz="2400" spc="-19" dirty="0" smtClean="0">
                <a:cs typeface="Times New Roman"/>
              </a:rPr>
              <a:t>m</a:t>
            </a:r>
            <a:r>
              <a:rPr sz="2400" spc="0" dirty="0" smtClean="0">
                <a:cs typeface="Times New Roman"/>
              </a:rPr>
              <a:t>por</a:t>
            </a:r>
            <a:r>
              <a:rPr sz="2400" spc="4" dirty="0" smtClean="0">
                <a:cs typeface="Times New Roman"/>
              </a:rPr>
              <a:t>t</a:t>
            </a:r>
            <a:r>
              <a:rPr sz="2400" spc="0" dirty="0" smtClean="0">
                <a:cs typeface="Times New Roman"/>
              </a:rPr>
              <a:t>ant</a:t>
            </a:r>
            <a:r>
              <a:rPr sz="2400" spc="-19" dirty="0" smtClean="0">
                <a:cs typeface="Times New Roman"/>
              </a:rPr>
              <a:t> </a:t>
            </a:r>
            <a:r>
              <a:rPr sz="2400" spc="0" dirty="0" smtClean="0">
                <a:cs typeface="Times New Roman"/>
              </a:rPr>
              <a:t>in</a:t>
            </a:r>
            <a:endParaRPr sz="2400" dirty="0">
              <a:cs typeface="Times New Roman"/>
            </a:endParaRPr>
          </a:p>
          <a:p>
            <a:pPr marL="12700" marR="45720">
              <a:lnSpc>
                <a:spcPct val="150000"/>
              </a:lnSpc>
            </a:pPr>
            <a:r>
              <a:rPr sz="2400" spc="0" dirty="0" smtClean="0">
                <a:cs typeface="Times New Roman"/>
              </a:rPr>
              <a:t>diagnosis</a:t>
            </a:r>
            <a:r>
              <a:rPr sz="2400" spc="-19" dirty="0" smtClean="0">
                <a:cs typeface="Times New Roman"/>
              </a:rPr>
              <a:t> </a:t>
            </a:r>
            <a:r>
              <a:rPr sz="2400" spc="0" dirty="0" smtClean="0">
                <a:cs typeface="Times New Roman"/>
              </a:rPr>
              <a:t>of the</a:t>
            </a:r>
            <a:r>
              <a:rPr sz="2400" spc="-4" dirty="0" smtClean="0">
                <a:cs typeface="Times New Roman"/>
              </a:rPr>
              <a:t> </a:t>
            </a:r>
            <a:r>
              <a:rPr sz="2400" spc="0" dirty="0" smtClean="0">
                <a:cs typeface="Times New Roman"/>
              </a:rPr>
              <a:t>how</a:t>
            </a:r>
            <a:r>
              <a:rPr sz="2400" spc="-9" dirty="0" smtClean="0">
                <a:cs typeface="Times New Roman"/>
              </a:rPr>
              <a:t> </a:t>
            </a:r>
            <a:r>
              <a:rPr sz="2400" spc="0" dirty="0" smtClean="0">
                <a:cs typeface="Times New Roman"/>
              </a:rPr>
              <a:t>the</a:t>
            </a:r>
            <a:r>
              <a:rPr sz="2400" spc="-9" dirty="0" smtClean="0">
                <a:cs typeface="Times New Roman"/>
              </a:rPr>
              <a:t> </a:t>
            </a:r>
            <a:r>
              <a:rPr sz="2400" spc="0" dirty="0" smtClean="0">
                <a:cs typeface="Times New Roman"/>
              </a:rPr>
              <a:t>level</a:t>
            </a:r>
            <a:r>
              <a:rPr sz="2400" spc="-14" dirty="0" smtClean="0">
                <a:cs typeface="Times New Roman"/>
              </a:rPr>
              <a:t> </a:t>
            </a:r>
            <a:r>
              <a:rPr sz="2400" spc="0" dirty="0" smtClean="0">
                <a:cs typeface="Times New Roman"/>
              </a:rPr>
              <a:t>of</a:t>
            </a:r>
            <a:r>
              <a:rPr sz="2400" spc="-9" dirty="0" smtClean="0">
                <a:cs typeface="Times New Roman"/>
              </a:rPr>
              <a:t> </a:t>
            </a:r>
            <a:r>
              <a:rPr sz="2400" b="1" spc="0" dirty="0" smtClean="0">
                <a:solidFill>
                  <a:srgbClr val="AC8300"/>
                </a:solidFill>
                <a:cs typeface="Times New Roman"/>
              </a:rPr>
              <a:t>r</a:t>
            </a:r>
            <a:r>
              <a:rPr sz="2400" b="1" spc="4" dirty="0" smtClean="0">
                <a:solidFill>
                  <a:srgbClr val="AC8300"/>
                </a:solidFill>
                <a:cs typeface="Times New Roman"/>
              </a:rPr>
              <a:t>i</a:t>
            </a:r>
            <a:r>
              <a:rPr sz="2400" b="1" spc="0" dirty="0" smtClean="0">
                <a:solidFill>
                  <a:srgbClr val="AC8300"/>
                </a:solidFill>
                <a:cs typeface="Times New Roman"/>
              </a:rPr>
              <a:t>sk</a:t>
            </a:r>
            <a:r>
              <a:rPr sz="2400" b="1" spc="-9" dirty="0" smtClean="0">
                <a:solidFill>
                  <a:srgbClr val="AC8300"/>
                </a:solidFill>
                <a:cs typeface="Times New Roman"/>
              </a:rPr>
              <a:t> </a:t>
            </a:r>
            <a:r>
              <a:rPr sz="2400" b="1" spc="0" dirty="0" smtClean="0">
                <a:solidFill>
                  <a:srgbClr val="AC8300"/>
                </a:solidFill>
                <a:cs typeface="Times New Roman"/>
              </a:rPr>
              <a:t>to get</a:t>
            </a:r>
            <a:r>
              <a:rPr sz="2400" b="1" spc="-14" dirty="0" smtClean="0">
                <a:solidFill>
                  <a:srgbClr val="AC8300"/>
                </a:solidFill>
                <a:cs typeface="Times New Roman"/>
              </a:rPr>
              <a:t> </a:t>
            </a:r>
            <a:r>
              <a:rPr sz="2400" b="1" spc="0" dirty="0" smtClean="0">
                <a:solidFill>
                  <a:srgbClr val="AC8300"/>
                </a:solidFill>
                <a:cs typeface="Times New Roman"/>
              </a:rPr>
              <a:t>coronary </a:t>
            </a:r>
            <a:r>
              <a:rPr sz="2400" b="1" spc="-4" dirty="0" smtClean="0">
                <a:solidFill>
                  <a:srgbClr val="AC8300"/>
                </a:solidFill>
                <a:cs typeface="Times New Roman"/>
              </a:rPr>
              <a:t>h</a:t>
            </a:r>
            <a:r>
              <a:rPr sz="2400" b="1" spc="0" dirty="0" smtClean="0">
                <a:solidFill>
                  <a:srgbClr val="AC8300"/>
                </a:solidFill>
                <a:cs typeface="Times New Roman"/>
              </a:rPr>
              <a:t>eart</a:t>
            </a:r>
            <a:r>
              <a:rPr sz="2400" b="1" spc="-14" dirty="0" smtClean="0">
                <a:solidFill>
                  <a:srgbClr val="AC8300"/>
                </a:solidFill>
                <a:cs typeface="Times New Roman"/>
              </a:rPr>
              <a:t> </a:t>
            </a:r>
            <a:r>
              <a:rPr sz="2400" b="1" spc="0" dirty="0" smtClean="0">
                <a:solidFill>
                  <a:srgbClr val="AC8300"/>
                </a:solidFill>
                <a:cs typeface="Times New Roman"/>
              </a:rPr>
              <a:t>disea</a:t>
            </a:r>
            <a:r>
              <a:rPr sz="2400" b="1" spc="4" dirty="0" smtClean="0">
                <a:solidFill>
                  <a:srgbClr val="AC8300"/>
                </a:solidFill>
                <a:cs typeface="Times New Roman"/>
              </a:rPr>
              <a:t>s</a:t>
            </a:r>
            <a:r>
              <a:rPr sz="2400" b="1" spc="0" dirty="0" smtClean="0">
                <a:solidFill>
                  <a:srgbClr val="AC8300"/>
                </a:solidFill>
                <a:cs typeface="Times New Roman"/>
              </a:rPr>
              <a:t>es</a:t>
            </a:r>
            <a:r>
              <a:rPr sz="2400" spc="0" dirty="0" smtClean="0">
                <a:solidFill>
                  <a:srgbClr val="AC8300"/>
                </a:solidFill>
                <a:cs typeface="Times New Roman"/>
              </a:rPr>
              <a:t>.</a:t>
            </a:r>
            <a:endParaRPr sz="2400" dirty="0">
              <a:solidFill>
                <a:srgbClr val="AC8300"/>
              </a:solidFill>
              <a:cs typeface="Times New Roman"/>
            </a:endParaRPr>
          </a:p>
          <a:p>
            <a:pPr marL="12700" marR="39873">
              <a:lnSpc>
                <a:spcPct val="150000"/>
              </a:lnSpc>
              <a:spcBef>
                <a:spcPts val="128"/>
              </a:spcBef>
            </a:pPr>
            <a:r>
              <a:rPr lang="en-US" sz="2400" spc="4" dirty="0" smtClean="0">
                <a:cs typeface="Times New Roman"/>
              </a:rPr>
              <a:t>- </a:t>
            </a:r>
            <a:r>
              <a:rPr lang="en-US" sz="2400" dirty="0" err="1" smtClean="0">
                <a:cs typeface="Times New Roman"/>
              </a:rPr>
              <a:t>Caste</a:t>
            </a:r>
            <a:r>
              <a:rPr lang="en-US" sz="2400" spc="9" dirty="0" err="1" smtClean="0">
                <a:cs typeface="Times New Roman"/>
              </a:rPr>
              <a:t>l</a:t>
            </a:r>
            <a:r>
              <a:rPr lang="en-US" sz="2400" dirty="0" err="1" smtClean="0">
                <a:cs typeface="Times New Roman"/>
              </a:rPr>
              <a:t>li</a:t>
            </a:r>
            <a:r>
              <a:rPr lang="en-US" sz="2400" spc="-34" dirty="0" smtClean="0">
                <a:cs typeface="Times New Roman"/>
              </a:rPr>
              <a:t> </a:t>
            </a:r>
            <a:r>
              <a:rPr lang="en-US" sz="2400" dirty="0" smtClean="0">
                <a:cs typeface="Times New Roman"/>
              </a:rPr>
              <a:t>and c</a:t>
            </a:r>
            <a:r>
              <a:rPr lang="en-US" sz="2400" spc="4" dirty="0" smtClean="0">
                <a:cs typeface="Times New Roman"/>
              </a:rPr>
              <a:t>o-</a:t>
            </a:r>
            <a:r>
              <a:rPr lang="en-US" sz="2400" dirty="0" smtClean="0">
                <a:cs typeface="Times New Roman"/>
              </a:rPr>
              <a:t>worke</a:t>
            </a:r>
            <a:r>
              <a:rPr lang="en-US" sz="2400" spc="4" dirty="0" smtClean="0">
                <a:cs typeface="Times New Roman"/>
              </a:rPr>
              <a:t>r</a:t>
            </a:r>
            <a:r>
              <a:rPr lang="en-US" sz="2400" dirty="0" smtClean="0">
                <a:cs typeface="Times New Roman"/>
              </a:rPr>
              <a:t>s</a:t>
            </a:r>
            <a:r>
              <a:rPr lang="en-US" sz="2400" spc="-9" dirty="0" smtClean="0">
                <a:cs typeface="Times New Roman"/>
              </a:rPr>
              <a:t> </a:t>
            </a:r>
            <a:r>
              <a:rPr lang="en-US" sz="2400" dirty="0" smtClean="0">
                <a:cs typeface="Times New Roman"/>
              </a:rPr>
              <a:t>have</a:t>
            </a:r>
            <a:r>
              <a:rPr lang="en-US" sz="2400" spc="-4" dirty="0" smtClean="0">
                <a:cs typeface="Times New Roman"/>
              </a:rPr>
              <a:t> </a:t>
            </a:r>
            <a:r>
              <a:rPr lang="en-US" sz="2400" dirty="0" smtClean="0">
                <a:cs typeface="Times New Roman"/>
              </a:rPr>
              <a:t>ind</a:t>
            </a:r>
            <a:r>
              <a:rPr lang="en-US" sz="2400" spc="4" dirty="0" smtClean="0">
                <a:cs typeface="Times New Roman"/>
              </a:rPr>
              <a:t>i</a:t>
            </a:r>
            <a:r>
              <a:rPr lang="en-US" sz="2400" dirty="0" smtClean="0">
                <a:cs typeface="Times New Roman"/>
              </a:rPr>
              <a:t>ca</a:t>
            </a:r>
            <a:r>
              <a:rPr lang="en-US" sz="2400" spc="4" dirty="0" smtClean="0">
                <a:cs typeface="Times New Roman"/>
              </a:rPr>
              <a:t>t</a:t>
            </a:r>
            <a:r>
              <a:rPr lang="en-US" sz="2400" spc="-9" dirty="0" smtClean="0">
                <a:cs typeface="Times New Roman"/>
              </a:rPr>
              <a:t>e</a:t>
            </a:r>
            <a:r>
              <a:rPr lang="en-US" sz="2400" dirty="0" smtClean="0">
                <a:cs typeface="Times New Roman"/>
              </a:rPr>
              <a:t>d</a:t>
            </a:r>
            <a:r>
              <a:rPr lang="en-US" sz="2400" spc="-34" dirty="0" smtClean="0">
                <a:cs typeface="Times New Roman"/>
              </a:rPr>
              <a:t> </a:t>
            </a:r>
            <a:r>
              <a:rPr lang="en-US" sz="2400" dirty="0" smtClean="0">
                <a:cs typeface="Times New Roman"/>
              </a:rPr>
              <a:t>th</a:t>
            </a:r>
            <a:r>
              <a:rPr lang="en-US" sz="2400" spc="4" dirty="0" smtClean="0">
                <a:cs typeface="Times New Roman"/>
              </a:rPr>
              <a:t>a</a:t>
            </a:r>
            <a:r>
              <a:rPr lang="en-US" sz="2400" dirty="0" smtClean="0">
                <a:cs typeface="Times New Roman"/>
              </a:rPr>
              <a:t>t</a:t>
            </a:r>
            <a:r>
              <a:rPr lang="en-US" sz="2400" spc="-19" dirty="0" smtClean="0">
                <a:cs typeface="Times New Roman"/>
              </a:rPr>
              <a:t> </a:t>
            </a:r>
            <a:r>
              <a:rPr lang="en-US" sz="2400" dirty="0" smtClean="0">
                <a:cs typeface="Times New Roman"/>
              </a:rPr>
              <a:t>an </a:t>
            </a:r>
            <a:r>
              <a:rPr lang="en-US" sz="2400" b="1" u="sng" spc="4" dirty="0" smtClean="0">
                <a:cs typeface="Times New Roman"/>
              </a:rPr>
              <a:t>i</a:t>
            </a:r>
            <a:r>
              <a:rPr lang="en-US" sz="2400" b="1" u="sng" dirty="0" smtClean="0">
                <a:cs typeface="Times New Roman"/>
              </a:rPr>
              <a:t>nve</a:t>
            </a:r>
            <a:r>
              <a:rPr lang="en-US" sz="2400" b="1" u="sng" spc="4" dirty="0" smtClean="0">
                <a:cs typeface="Times New Roman"/>
              </a:rPr>
              <a:t>r</a:t>
            </a:r>
            <a:r>
              <a:rPr lang="en-US" sz="2400" b="1" u="sng" dirty="0" smtClean="0">
                <a:cs typeface="Times New Roman"/>
              </a:rPr>
              <a:t>se</a:t>
            </a:r>
            <a:r>
              <a:rPr lang="en-US" sz="2400" b="1" u="sng" spc="-19" dirty="0" smtClean="0">
                <a:cs typeface="Times New Roman"/>
              </a:rPr>
              <a:t> </a:t>
            </a:r>
            <a:r>
              <a:rPr lang="en-US" sz="2400" b="1" u="sng" dirty="0" smtClean="0">
                <a:cs typeface="Times New Roman"/>
              </a:rPr>
              <a:t>r</a:t>
            </a:r>
            <a:r>
              <a:rPr lang="en-US" sz="2400" b="1" u="sng" spc="4" dirty="0" smtClean="0">
                <a:cs typeface="Times New Roman"/>
              </a:rPr>
              <a:t>e</a:t>
            </a:r>
            <a:r>
              <a:rPr lang="en-US" sz="2400" b="1" u="sng" dirty="0" smtClean="0">
                <a:cs typeface="Times New Roman"/>
              </a:rPr>
              <a:t>l</a:t>
            </a:r>
            <a:r>
              <a:rPr lang="en-US" sz="2400" b="1" u="sng" spc="4" dirty="0" smtClean="0">
                <a:cs typeface="Times New Roman"/>
              </a:rPr>
              <a:t>a</a:t>
            </a:r>
            <a:r>
              <a:rPr lang="en-US" sz="2400" b="1" u="sng" dirty="0" smtClean="0">
                <a:cs typeface="Times New Roman"/>
              </a:rPr>
              <a:t>tionship</a:t>
            </a:r>
          </a:p>
          <a:p>
            <a:pPr marL="12700">
              <a:lnSpc>
                <a:spcPct val="150000"/>
              </a:lnSpc>
            </a:pPr>
            <a:r>
              <a:rPr lang="en-US" sz="2400" u="sng" dirty="0" smtClean="0">
                <a:cs typeface="Times New Roman"/>
              </a:rPr>
              <a:t>exis</a:t>
            </a:r>
            <a:r>
              <a:rPr lang="en-US" sz="2400" u="sng" spc="4" dirty="0" smtClean="0">
                <a:cs typeface="Times New Roman"/>
              </a:rPr>
              <a:t>t</a:t>
            </a:r>
            <a:r>
              <a:rPr lang="en-US" sz="2400" u="sng" dirty="0" smtClean="0">
                <a:cs typeface="Times New Roman"/>
              </a:rPr>
              <a:t>s</a:t>
            </a:r>
            <a:r>
              <a:rPr lang="en-US" sz="2400" u="sng" spc="-25" dirty="0" smtClean="0">
                <a:cs typeface="Times New Roman"/>
              </a:rPr>
              <a:t> </a:t>
            </a:r>
            <a:r>
              <a:rPr lang="en-US" sz="2400" u="sng" dirty="0">
                <a:cs typeface="Times New Roman"/>
              </a:rPr>
              <a:t>between</a:t>
            </a:r>
            <a:r>
              <a:rPr lang="en-US" sz="2400" u="sng" spc="-14" dirty="0">
                <a:cs typeface="Times New Roman"/>
              </a:rPr>
              <a:t> </a:t>
            </a:r>
            <a:r>
              <a:rPr lang="en-US" sz="2400" u="sng" dirty="0">
                <a:cs typeface="Times New Roman"/>
              </a:rPr>
              <a:t>serum</a:t>
            </a:r>
            <a:r>
              <a:rPr lang="en-US" sz="2400" u="sng" spc="-14" dirty="0">
                <a:cs typeface="Times New Roman"/>
              </a:rPr>
              <a:t> </a:t>
            </a:r>
            <a:r>
              <a:rPr lang="en-US" sz="2400" u="sng" dirty="0">
                <a:cs typeface="Times New Roman"/>
              </a:rPr>
              <a:t>H</a:t>
            </a:r>
            <a:r>
              <a:rPr lang="en-US" sz="2400" u="sng" spc="-14" dirty="0">
                <a:cs typeface="Times New Roman"/>
              </a:rPr>
              <a:t>D</a:t>
            </a:r>
            <a:r>
              <a:rPr lang="en-US" sz="2400" u="sng" spc="4" dirty="0">
                <a:cs typeface="Times New Roman"/>
              </a:rPr>
              <a:t>L-</a:t>
            </a:r>
            <a:r>
              <a:rPr lang="en-US" sz="2400" u="sng" dirty="0">
                <a:cs typeface="Times New Roman"/>
              </a:rPr>
              <a:t>C</a:t>
            </a:r>
            <a:r>
              <a:rPr lang="en-US" sz="2400" u="sng" spc="-4" dirty="0">
                <a:cs typeface="Times New Roman"/>
              </a:rPr>
              <a:t>h</a:t>
            </a:r>
            <a:r>
              <a:rPr lang="en-US" sz="2400" u="sng" dirty="0">
                <a:cs typeface="Times New Roman"/>
              </a:rPr>
              <a:t>oles</a:t>
            </a:r>
            <a:r>
              <a:rPr lang="en-US" sz="2400" u="sng" spc="4" dirty="0">
                <a:cs typeface="Times New Roman"/>
              </a:rPr>
              <a:t>t</a:t>
            </a:r>
            <a:r>
              <a:rPr lang="en-US" sz="2400" u="sng" dirty="0">
                <a:cs typeface="Times New Roman"/>
              </a:rPr>
              <a:t>erol</a:t>
            </a:r>
            <a:r>
              <a:rPr lang="en-US" sz="2400" u="sng" spc="-19" dirty="0">
                <a:cs typeface="Times New Roman"/>
              </a:rPr>
              <a:t> </a:t>
            </a:r>
            <a:r>
              <a:rPr lang="en-US" sz="2400" u="sng" dirty="0">
                <a:cs typeface="Times New Roman"/>
              </a:rPr>
              <a:t>and the</a:t>
            </a:r>
            <a:r>
              <a:rPr lang="en-US" sz="2400" u="sng" spc="-9" dirty="0">
                <a:cs typeface="Times New Roman"/>
              </a:rPr>
              <a:t> </a:t>
            </a:r>
            <a:r>
              <a:rPr lang="en-US" sz="2400" u="sng" dirty="0">
                <a:cs typeface="Times New Roman"/>
              </a:rPr>
              <a:t>r</a:t>
            </a:r>
            <a:r>
              <a:rPr lang="en-US" sz="2400" u="sng" spc="4" dirty="0">
                <a:cs typeface="Times New Roman"/>
              </a:rPr>
              <a:t>i</a:t>
            </a:r>
            <a:r>
              <a:rPr lang="en-US" sz="2400" u="sng" dirty="0">
                <a:cs typeface="Times New Roman"/>
              </a:rPr>
              <a:t>sk</a:t>
            </a:r>
            <a:r>
              <a:rPr lang="en-US" sz="2400" u="sng" spc="-9" dirty="0">
                <a:cs typeface="Times New Roman"/>
              </a:rPr>
              <a:t> </a:t>
            </a:r>
            <a:r>
              <a:rPr lang="en-US" sz="2400" u="sng" dirty="0">
                <a:cs typeface="Times New Roman"/>
              </a:rPr>
              <a:t>of</a:t>
            </a:r>
            <a:r>
              <a:rPr lang="en-US" sz="2400" u="sng" spc="-9" dirty="0">
                <a:cs typeface="Times New Roman"/>
              </a:rPr>
              <a:t> </a:t>
            </a:r>
            <a:r>
              <a:rPr lang="en-US" sz="2400" u="sng" dirty="0">
                <a:cs typeface="Times New Roman"/>
              </a:rPr>
              <a:t>coronary</a:t>
            </a:r>
            <a:r>
              <a:rPr lang="en-US" sz="2400" u="sng" spc="-4" dirty="0">
                <a:cs typeface="Times New Roman"/>
              </a:rPr>
              <a:t> </a:t>
            </a:r>
            <a:r>
              <a:rPr lang="en-US" sz="2400" u="sng" dirty="0">
                <a:cs typeface="Times New Roman"/>
              </a:rPr>
              <a:t>heart dis</a:t>
            </a:r>
            <a:r>
              <a:rPr lang="en-US" sz="2400" u="sng" spc="4" dirty="0">
                <a:cs typeface="Times New Roman"/>
              </a:rPr>
              <a:t>e</a:t>
            </a:r>
            <a:r>
              <a:rPr lang="en-US" sz="2400" u="sng" dirty="0">
                <a:cs typeface="Times New Roman"/>
              </a:rPr>
              <a:t>as</a:t>
            </a:r>
            <a:r>
              <a:rPr lang="en-US" sz="2400" u="sng" spc="4" dirty="0">
                <a:cs typeface="Times New Roman"/>
              </a:rPr>
              <a:t>e</a:t>
            </a:r>
            <a:r>
              <a:rPr lang="en-US" sz="2400" u="sng" dirty="0">
                <a:cs typeface="Times New Roman"/>
              </a:rPr>
              <a:t>.</a:t>
            </a:r>
            <a:r>
              <a:rPr lang="en-US" sz="2400" u="sng" spc="-69" dirty="0">
                <a:cs typeface="Times New Roman"/>
              </a:rPr>
              <a:t> </a:t>
            </a:r>
            <a:endParaRPr lang="en-US" sz="2400" u="sng" spc="-69" dirty="0" smtClean="0">
              <a:cs typeface="Times New Roman"/>
            </a:endParaRPr>
          </a:p>
          <a:p>
            <a:pPr marL="12700">
              <a:lnSpc>
                <a:spcPct val="150000"/>
              </a:lnSpc>
            </a:pPr>
            <a:r>
              <a:rPr lang="en-US" sz="2400" spc="-69" dirty="0" smtClean="0">
                <a:solidFill>
                  <a:srgbClr val="0070C0"/>
                </a:solidFill>
                <a:cs typeface="Times New Roman"/>
              </a:rPr>
              <a:t>- </a:t>
            </a:r>
            <a:r>
              <a:rPr lang="en-US" sz="2400" dirty="0" smtClean="0">
                <a:solidFill>
                  <a:srgbClr val="0070C0"/>
                </a:solidFill>
                <a:cs typeface="Times New Roman"/>
              </a:rPr>
              <a:t>The </a:t>
            </a:r>
            <a:r>
              <a:rPr lang="en-US" sz="2400" spc="-19" dirty="0">
                <a:solidFill>
                  <a:srgbClr val="0070C0"/>
                </a:solidFill>
                <a:cs typeface="Times New Roman"/>
              </a:rPr>
              <a:t>m</a:t>
            </a:r>
            <a:r>
              <a:rPr lang="en-US" sz="2400" dirty="0">
                <a:solidFill>
                  <a:srgbClr val="0070C0"/>
                </a:solidFill>
                <a:cs typeface="Times New Roman"/>
              </a:rPr>
              <a:t>ea</a:t>
            </a:r>
            <a:r>
              <a:rPr lang="en-US" sz="2400" spc="4" dirty="0">
                <a:solidFill>
                  <a:srgbClr val="0070C0"/>
                </a:solidFill>
                <a:cs typeface="Times New Roman"/>
              </a:rPr>
              <a:t>s</a:t>
            </a:r>
            <a:r>
              <a:rPr lang="en-US" sz="2400" dirty="0">
                <a:solidFill>
                  <a:srgbClr val="0070C0"/>
                </a:solidFill>
                <a:cs typeface="Times New Roman"/>
              </a:rPr>
              <a:t>ur</a:t>
            </a:r>
            <a:r>
              <a:rPr lang="en-US" sz="2400" spc="4" dirty="0">
                <a:solidFill>
                  <a:srgbClr val="0070C0"/>
                </a:solidFill>
                <a:cs typeface="Times New Roman"/>
              </a:rPr>
              <a:t>e</a:t>
            </a:r>
            <a:r>
              <a:rPr lang="en-US" sz="2400" spc="-19" dirty="0">
                <a:solidFill>
                  <a:srgbClr val="0070C0"/>
                </a:solidFill>
                <a:cs typeface="Times New Roman"/>
              </a:rPr>
              <a:t>m</a:t>
            </a:r>
            <a:r>
              <a:rPr lang="en-US" sz="2400" dirty="0">
                <a:solidFill>
                  <a:srgbClr val="0070C0"/>
                </a:solidFill>
                <a:cs typeface="Times New Roman"/>
              </a:rPr>
              <a:t>ent</a:t>
            </a:r>
            <a:r>
              <a:rPr lang="en-US" sz="2400" spc="-4" dirty="0">
                <a:solidFill>
                  <a:srgbClr val="0070C0"/>
                </a:solidFill>
                <a:cs typeface="Times New Roman"/>
              </a:rPr>
              <a:t> </a:t>
            </a:r>
            <a:r>
              <a:rPr lang="en-US" sz="2400" dirty="0">
                <a:solidFill>
                  <a:srgbClr val="0070C0"/>
                </a:solidFill>
                <a:cs typeface="Times New Roman"/>
              </a:rPr>
              <a:t>of </a:t>
            </a:r>
            <a:r>
              <a:rPr lang="en-US" sz="2400" b="1" u="sng" dirty="0" smtClean="0">
                <a:solidFill>
                  <a:srgbClr val="0070C0"/>
                </a:solidFill>
                <a:cs typeface="Times New Roman"/>
              </a:rPr>
              <a:t>H</a:t>
            </a:r>
            <a:r>
              <a:rPr lang="en-US" sz="2400" b="1" u="sng" spc="-4" dirty="0" smtClean="0">
                <a:solidFill>
                  <a:srgbClr val="0070C0"/>
                </a:solidFill>
                <a:cs typeface="Times New Roman"/>
              </a:rPr>
              <a:t>D</a:t>
            </a:r>
            <a:r>
              <a:rPr lang="en-US" sz="2400" b="1" u="sng" dirty="0" smtClean="0">
                <a:solidFill>
                  <a:srgbClr val="0070C0"/>
                </a:solidFill>
                <a:cs typeface="Times New Roman"/>
              </a:rPr>
              <a:t>L</a:t>
            </a:r>
            <a:r>
              <a:rPr lang="en-US" sz="2400" b="1" u="sng" spc="-75" dirty="0" smtClean="0">
                <a:solidFill>
                  <a:srgbClr val="0070C0"/>
                </a:solidFill>
                <a:cs typeface="Times New Roman"/>
              </a:rPr>
              <a:t> </a:t>
            </a:r>
            <a:r>
              <a:rPr lang="en-US" sz="2400" b="1" u="sng" dirty="0">
                <a:solidFill>
                  <a:srgbClr val="0070C0"/>
                </a:solidFill>
                <a:cs typeface="Times New Roman"/>
              </a:rPr>
              <a:t>Choles</a:t>
            </a:r>
            <a:r>
              <a:rPr lang="en-US" sz="2400" b="1" u="sng" spc="4" dirty="0">
                <a:solidFill>
                  <a:srgbClr val="0070C0"/>
                </a:solidFill>
                <a:cs typeface="Times New Roman"/>
              </a:rPr>
              <a:t>t</a:t>
            </a:r>
            <a:r>
              <a:rPr lang="en-US" sz="2400" b="1" u="sng" dirty="0">
                <a:solidFill>
                  <a:srgbClr val="0070C0"/>
                </a:solidFill>
                <a:cs typeface="Times New Roman"/>
              </a:rPr>
              <a:t>e</a:t>
            </a:r>
            <a:r>
              <a:rPr lang="en-US" sz="2400" b="1" u="sng" spc="4" dirty="0">
                <a:solidFill>
                  <a:srgbClr val="0070C0"/>
                </a:solidFill>
                <a:cs typeface="Times New Roman"/>
              </a:rPr>
              <a:t>r</a:t>
            </a:r>
            <a:r>
              <a:rPr lang="en-US" sz="2400" b="1" u="sng" dirty="0">
                <a:solidFill>
                  <a:srgbClr val="0070C0"/>
                </a:solidFill>
                <a:cs typeface="Times New Roman"/>
              </a:rPr>
              <a:t>ol</a:t>
            </a:r>
            <a:r>
              <a:rPr lang="en-US" sz="2400" b="1" u="sng" spc="-29" dirty="0">
                <a:solidFill>
                  <a:srgbClr val="0070C0"/>
                </a:solidFill>
                <a:cs typeface="Times New Roman"/>
              </a:rPr>
              <a:t> </a:t>
            </a:r>
            <a:r>
              <a:rPr lang="en-US" sz="2400" b="1" u="sng" dirty="0">
                <a:solidFill>
                  <a:srgbClr val="0070C0"/>
                </a:solidFill>
                <a:cs typeface="Times New Roman"/>
              </a:rPr>
              <a:t>and</a:t>
            </a:r>
            <a:r>
              <a:rPr lang="en-US" sz="2400" b="1" u="sng" spc="-9" dirty="0">
                <a:solidFill>
                  <a:srgbClr val="0070C0"/>
                </a:solidFill>
                <a:cs typeface="Times New Roman"/>
              </a:rPr>
              <a:t> </a:t>
            </a:r>
            <a:r>
              <a:rPr lang="en-US" sz="2400" b="1" u="sng" dirty="0">
                <a:solidFill>
                  <a:srgbClr val="0070C0"/>
                </a:solidFill>
                <a:cs typeface="Times New Roman"/>
              </a:rPr>
              <a:t>t</a:t>
            </a:r>
            <a:r>
              <a:rPr lang="en-US" sz="2400" b="1" u="sng" spc="4" dirty="0">
                <a:solidFill>
                  <a:srgbClr val="0070C0"/>
                </a:solidFill>
                <a:cs typeface="Times New Roman"/>
              </a:rPr>
              <a:t>r</a:t>
            </a:r>
            <a:r>
              <a:rPr lang="en-US" sz="2400" b="1" u="sng" dirty="0">
                <a:solidFill>
                  <a:srgbClr val="0070C0"/>
                </a:solidFill>
                <a:cs typeface="Times New Roman"/>
              </a:rPr>
              <a:t>ig</a:t>
            </a:r>
            <a:r>
              <a:rPr lang="en-US" sz="2400" b="1" u="sng" spc="4" dirty="0">
                <a:solidFill>
                  <a:srgbClr val="0070C0"/>
                </a:solidFill>
                <a:cs typeface="Times New Roman"/>
              </a:rPr>
              <a:t>l</a:t>
            </a:r>
            <a:r>
              <a:rPr lang="en-US" sz="2400" b="1" u="sng" dirty="0">
                <a:solidFill>
                  <a:srgbClr val="0070C0"/>
                </a:solidFill>
                <a:cs typeface="Times New Roman"/>
              </a:rPr>
              <a:t>yceride </a:t>
            </a:r>
            <a:r>
              <a:rPr lang="en-US" sz="2400" dirty="0">
                <a:solidFill>
                  <a:srgbClr val="0070C0"/>
                </a:solidFill>
                <a:cs typeface="Times New Roman"/>
              </a:rPr>
              <a:t>prov</a:t>
            </a:r>
            <a:r>
              <a:rPr lang="en-US" sz="2400" spc="4" dirty="0">
                <a:solidFill>
                  <a:srgbClr val="0070C0"/>
                </a:solidFill>
                <a:cs typeface="Times New Roman"/>
              </a:rPr>
              <a:t>i</a:t>
            </a:r>
            <a:r>
              <a:rPr lang="en-US" sz="2400" dirty="0">
                <a:solidFill>
                  <a:srgbClr val="0070C0"/>
                </a:solidFill>
                <a:cs typeface="Times New Roman"/>
              </a:rPr>
              <a:t>des </a:t>
            </a:r>
            <a:r>
              <a:rPr lang="en-US" sz="2400" spc="-4" dirty="0">
                <a:solidFill>
                  <a:srgbClr val="0070C0"/>
                </a:solidFill>
                <a:cs typeface="Times New Roman"/>
              </a:rPr>
              <a:t>v</a:t>
            </a:r>
            <a:r>
              <a:rPr lang="en-US" sz="2400" dirty="0">
                <a:solidFill>
                  <a:srgbClr val="0070C0"/>
                </a:solidFill>
                <a:cs typeface="Times New Roman"/>
              </a:rPr>
              <a:t>a</a:t>
            </a:r>
            <a:r>
              <a:rPr lang="en-US" sz="2400" spc="4" dirty="0">
                <a:solidFill>
                  <a:srgbClr val="0070C0"/>
                </a:solidFill>
                <a:cs typeface="Times New Roman"/>
              </a:rPr>
              <a:t>l</a:t>
            </a:r>
            <a:r>
              <a:rPr lang="en-US" sz="2400" dirty="0">
                <a:solidFill>
                  <a:srgbClr val="0070C0"/>
                </a:solidFill>
                <a:cs typeface="Times New Roman"/>
              </a:rPr>
              <a:t>uable</a:t>
            </a:r>
            <a:r>
              <a:rPr lang="en-US" sz="2400" spc="-29" dirty="0">
                <a:solidFill>
                  <a:srgbClr val="0070C0"/>
                </a:solidFill>
                <a:cs typeface="Times New Roman"/>
              </a:rPr>
              <a:t> </a:t>
            </a:r>
            <a:r>
              <a:rPr lang="en-US" sz="2400" dirty="0">
                <a:solidFill>
                  <a:srgbClr val="0070C0"/>
                </a:solidFill>
                <a:cs typeface="Times New Roman"/>
              </a:rPr>
              <a:t>infor</a:t>
            </a:r>
            <a:r>
              <a:rPr lang="en-US" sz="2400" spc="-14" dirty="0">
                <a:solidFill>
                  <a:srgbClr val="0070C0"/>
                </a:solidFill>
                <a:cs typeface="Times New Roman"/>
              </a:rPr>
              <a:t>m</a:t>
            </a:r>
            <a:r>
              <a:rPr lang="en-US" sz="2400" dirty="0">
                <a:solidFill>
                  <a:srgbClr val="0070C0"/>
                </a:solidFill>
                <a:cs typeface="Times New Roman"/>
              </a:rPr>
              <a:t>a</a:t>
            </a:r>
            <a:r>
              <a:rPr lang="en-US" sz="2400" spc="4" dirty="0">
                <a:solidFill>
                  <a:srgbClr val="0070C0"/>
                </a:solidFill>
                <a:cs typeface="Times New Roman"/>
              </a:rPr>
              <a:t>t</a:t>
            </a:r>
            <a:r>
              <a:rPr lang="en-US" sz="2400" dirty="0">
                <a:solidFill>
                  <a:srgbClr val="0070C0"/>
                </a:solidFill>
                <a:cs typeface="Times New Roman"/>
              </a:rPr>
              <a:t>ion</a:t>
            </a:r>
            <a:r>
              <a:rPr lang="en-US" sz="2400" spc="-19" dirty="0">
                <a:solidFill>
                  <a:srgbClr val="0070C0"/>
                </a:solidFill>
                <a:cs typeface="Times New Roman"/>
              </a:rPr>
              <a:t> </a:t>
            </a:r>
            <a:r>
              <a:rPr lang="en-US" sz="2400" dirty="0">
                <a:solidFill>
                  <a:srgbClr val="0070C0"/>
                </a:solidFill>
                <a:cs typeface="Times New Roman"/>
              </a:rPr>
              <a:t>for</a:t>
            </a:r>
            <a:r>
              <a:rPr lang="en-US" sz="2400" spc="4" dirty="0">
                <a:solidFill>
                  <a:srgbClr val="0070C0"/>
                </a:solidFill>
                <a:cs typeface="Times New Roman"/>
              </a:rPr>
              <a:t> </a:t>
            </a:r>
            <a:r>
              <a:rPr lang="en-US" sz="2400" dirty="0">
                <a:solidFill>
                  <a:srgbClr val="0070C0"/>
                </a:solidFill>
                <a:cs typeface="Times New Roman"/>
              </a:rPr>
              <a:t>the</a:t>
            </a:r>
            <a:r>
              <a:rPr lang="en-US" sz="2400" spc="-19" dirty="0">
                <a:solidFill>
                  <a:srgbClr val="0070C0"/>
                </a:solidFill>
                <a:cs typeface="Times New Roman"/>
              </a:rPr>
              <a:t> </a:t>
            </a:r>
            <a:r>
              <a:rPr lang="en-US" sz="2400" dirty="0">
                <a:solidFill>
                  <a:srgbClr val="0070C0"/>
                </a:solidFill>
                <a:cs typeface="Times New Roman"/>
              </a:rPr>
              <a:t>pr</a:t>
            </a:r>
            <a:r>
              <a:rPr lang="en-US" sz="2400" spc="4" dirty="0">
                <a:solidFill>
                  <a:srgbClr val="0070C0"/>
                </a:solidFill>
                <a:cs typeface="Times New Roman"/>
              </a:rPr>
              <a:t>e</a:t>
            </a:r>
            <a:r>
              <a:rPr lang="en-US" sz="2400" dirty="0">
                <a:solidFill>
                  <a:srgbClr val="0070C0"/>
                </a:solidFill>
                <a:cs typeface="Times New Roman"/>
              </a:rPr>
              <a:t>di</a:t>
            </a:r>
            <a:r>
              <a:rPr lang="en-US" sz="2400" spc="4" dirty="0">
                <a:solidFill>
                  <a:srgbClr val="0070C0"/>
                </a:solidFill>
                <a:cs typeface="Times New Roman"/>
              </a:rPr>
              <a:t>c</a:t>
            </a:r>
            <a:r>
              <a:rPr lang="en-US" sz="2400" dirty="0">
                <a:solidFill>
                  <a:srgbClr val="0070C0"/>
                </a:solidFill>
                <a:cs typeface="Times New Roman"/>
              </a:rPr>
              <a:t>t</a:t>
            </a:r>
            <a:r>
              <a:rPr lang="en-US" sz="2400" spc="4" dirty="0">
                <a:solidFill>
                  <a:srgbClr val="0070C0"/>
                </a:solidFill>
                <a:cs typeface="Times New Roman"/>
              </a:rPr>
              <a:t>i</a:t>
            </a:r>
            <a:r>
              <a:rPr lang="en-US" sz="2400" dirty="0">
                <a:solidFill>
                  <a:srgbClr val="0070C0"/>
                </a:solidFill>
                <a:cs typeface="Times New Roman"/>
              </a:rPr>
              <a:t>on</a:t>
            </a:r>
            <a:r>
              <a:rPr lang="en-US" sz="2400" spc="-34" dirty="0">
                <a:solidFill>
                  <a:srgbClr val="0070C0"/>
                </a:solidFill>
                <a:cs typeface="Times New Roman"/>
              </a:rPr>
              <a:t> </a:t>
            </a:r>
            <a:r>
              <a:rPr lang="en-US" sz="2400" dirty="0">
                <a:solidFill>
                  <a:srgbClr val="0070C0"/>
                </a:solidFill>
                <a:cs typeface="Times New Roman"/>
              </a:rPr>
              <a:t>of</a:t>
            </a:r>
            <a:r>
              <a:rPr lang="en-US" sz="2400" spc="-4" dirty="0">
                <a:solidFill>
                  <a:srgbClr val="0070C0"/>
                </a:solidFill>
                <a:cs typeface="Times New Roman"/>
              </a:rPr>
              <a:t> </a:t>
            </a:r>
            <a:r>
              <a:rPr lang="en-US" sz="2400" dirty="0">
                <a:solidFill>
                  <a:srgbClr val="0070C0"/>
                </a:solidFill>
                <a:cs typeface="Times New Roman"/>
              </a:rPr>
              <a:t>co</a:t>
            </a:r>
            <a:r>
              <a:rPr lang="en-US" sz="2400" spc="4" dirty="0">
                <a:solidFill>
                  <a:srgbClr val="0070C0"/>
                </a:solidFill>
                <a:cs typeface="Times New Roman"/>
              </a:rPr>
              <a:t>r</a:t>
            </a:r>
            <a:r>
              <a:rPr lang="en-US" sz="2400" dirty="0">
                <a:solidFill>
                  <a:srgbClr val="0070C0"/>
                </a:solidFill>
                <a:cs typeface="Times New Roman"/>
              </a:rPr>
              <a:t>ona</a:t>
            </a:r>
            <a:r>
              <a:rPr lang="en-US" sz="2400" spc="4" dirty="0">
                <a:solidFill>
                  <a:srgbClr val="0070C0"/>
                </a:solidFill>
                <a:cs typeface="Times New Roman"/>
              </a:rPr>
              <a:t>r</a:t>
            </a:r>
            <a:r>
              <a:rPr lang="en-US" sz="2400" dirty="0">
                <a:solidFill>
                  <a:srgbClr val="0070C0"/>
                </a:solidFill>
                <a:cs typeface="Times New Roman"/>
              </a:rPr>
              <a:t>y</a:t>
            </a:r>
            <a:r>
              <a:rPr lang="en-US" sz="2400" spc="-9" dirty="0">
                <a:solidFill>
                  <a:srgbClr val="0070C0"/>
                </a:solidFill>
                <a:cs typeface="Times New Roman"/>
              </a:rPr>
              <a:t> </a:t>
            </a:r>
            <a:r>
              <a:rPr lang="en-US" sz="2400" dirty="0">
                <a:solidFill>
                  <a:srgbClr val="0070C0"/>
                </a:solidFill>
                <a:cs typeface="Times New Roman"/>
              </a:rPr>
              <a:t>hea</a:t>
            </a:r>
            <a:r>
              <a:rPr lang="en-US" sz="2400" spc="4" dirty="0">
                <a:solidFill>
                  <a:srgbClr val="0070C0"/>
                </a:solidFill>
                <a:cs typeface="Times New Roman"/>
              </a:rPr>
              <a:t>r</a:t>
            </a:r>
            <a:r>
              <a:rPr lang="en-US" sz="2400" dirty="0">
                <a:solidFill>
                  <a:srgbClr val="0070C0"/>
                </a:solidFill>
                <a:cs typeface="Times New Roman"/>
              </a:rPr>
              <a:t>t dis</a:t>
            </a:r>
            <a:r>
              <a:rPr lang="en-US" sz="2400" spc="4" dirty="0">
                <a:solidFill>
                  <a:srgbClr val="0070C0"/>
                </a:solidFill>
                <a:cs typeface="Times New Roman"/>
              </a:rPr>
              <a:t>e</a:t>
            </a:r>
            <a:r>
              <a:rPr lang="en-US" sz="2400" dirty="0">
                <a:solidFill>
                  <a:srgbClr val="0070C0"/>
                </a:solidFill>
                <a:cs typeface="Times New Roman"/>
              </a:rPr>
              <a:t>ase</a:t>
            </a:r>
            <a:r>
              <a:rPr lang="en-US" sz="2400" spc="-19" dirty="0">
                <a:solidFill>
                  <a:srgbClr val="0070C0"/>
                </a:solidFill>
                <a:cs typeface="Times New Roman"/>
              </a:rPr>
              <a:t> </a:t>
            </a:r>
            <a:r>
              <a:rPr lang="en-US" sz="2400" dirty="0">
                <a:solidFill>
                  <a:srgbClr val="0070C0"/>
                </a:solidFill>
                <a:cs typeface="Times New Roman"/>
              </a:rPr>
              <a:t>and for l</a:t>
            </a:r>
            <a:r>
              <a:rPr lang="en-US" sz="2400" spc="4" dirty="0">
                <a:solidFill>
                  <a:srgbClr val="0070C0"/>
                </a:solidFill>
                <a:cs typeface="Times New Roman"/>
              </a:rPr>
              <a:t>i</a:t>
            </a:r>
            <a:r>
              <a:rPr lang="en-US" sz="2400" dirty="0">
                <a:solidFill>
                  <a:srgbClr val="0070C0"/>
                </a:solidFill>
                <a:cs typeface="Times New Roman"/>
              </a:rPr>
              <a:t>popro</a:t>
            </a:r>
            <a:r>
              <a:rPr lang="en-US" sz="2400" spc="4" dirty="0">
                <a:solidFill>
                  <a:srgbClr val="0070C0"/>
                </a:solidFill>
                <a:cs typeface="Times New Roman"/>
              </a:rPr>
              <a:t>t</a:t>
            </a:r>
            <a:r>
              <a:rPr lang="en-US" sz="2400" dirty="0">
                <a:solidFill>
                  <a:srgbClr val="0070C0"/>
                </a:solidFill>
                <a:cs typeface="Times New Roman"/>
              </a:rPr>
              <a:t>ein</a:t>
            </a:r>
            <a:r>
              <a:rPr lang="en-US" sz="2400" spc="-25" dirty="0">
                <a:solidFill>
                  <a:srgbClr val="0070C0"/>
                </a:solidFill>
                <a:cs typeface="Times New Roman"/>
              </a:rPr>
              <a:t> </a:t>
            </a:r>
            <a:r>
              <a:rPr lang="en-US" sz="2400" dirty="0">
                <a:solidFill>
                  <a:srgbClr val="0070C0"/>
                </a:solidFill>
                <a:cs typeface="Times New Roman"/>
              </a:rPr>
              <a:t>pheno</a:t>
            </a:r>
            <a:r>
              <a:rPr lang="en-US" sz="2400" spc="4" dirty="0">
                <a:solidFill>
                  <a:srgbClr val="0070C0"/>
                </a:solidFill>
                <a:cs typeface="Times New Roman"/>
              </a:rPr>
              <a:t>t</a:t>
            </a:r>
            <a:r>
              <a:rPr lang="en-US" sz="2400" dirty="0">
                <a:solidFill>
                  <a:srgbClr val="0070C0"/>
                </a:solidFill>
                <a:cs typeface="Times New Roman"/>
              </a:rPr>
              <a:t>ypin</a:t>
            </a:r>
            <a:r>
              <a:rPr lang="en-US" sz="2400" spc="4" dirty="0">
                <a:solidFill>
                  <a:srgbClr val="0070C0"/>
                </a:solidFill>
                <a:cs typeface="Times New Roman"/>
              </a:rPr>
              <a:t>g</a:t>
            </a:r>
            <a:r>
              <a:rPr lang="en-US" sz="2400" dirty="0" smtClean="0">
                <a:solidFill>
                  <a:srgbClr val="0070C0"/>
                </a:solidFill>
                <a:cs typeface="Times New Roman"/>
              </a:rPr>
              <a:t>.</a:t>
            </a:r>
            <a:endParaRPr sz="2400" dirty="0">
              <a:cs typeface="Times New Roman"/>
            </a:endParaRPr>
          </a:p>
        </p:txBody>
      </p:sp>
    </p:spTree>
    <p:extLst>
      <p:ext uri="{BB962C8B-B14F-4D97-AF65-F5344CB8AC3E}">
        <p14:creationId xmlns="" xmlns:p14="http://schemas.microsoft.com/office/powerpoint/2010/main" val="2742602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4300" y="457200"/>
            <a:ext cx="9829800" cy="2805063"/>
          </a:xfrm>
          <a:prstGeom prst="rect">
            <a:avLst/>
          </a:prstGeom>
        </p:spPr>
        <p:txBody>
          <a:bodyPr wrap="square">
            <a:spAutoFit/>
          </a:bodyPr>
          <a:lstStyle/>
          <a:p>
            <a:pPr>
              <a:lnSpc>
                <a:spcPct val="150000"/>
              </a:lnSpc>
            </a:pPr>
            <a:r>
              <a:rPr lang="en-US" sz="2400" b="1" dirty="0">
                <a:solidFill>
                  <a:schemeClr val="accent2">
                    <a:lumMod val="75000"/>
                  </a:schemeClr>
                </a:solidFill>
              </a:rPr>
              <a:t>- Specimen </a:t>
            </a:r>
            <a:r>
              <a:rPr lang="en-US" sz="2400" b="1" dirty="0" smtClean="0">
                <a:solidFill>
                  <a:schemeClr val="accent2">
                    <a:lumMod val="75000"/>
                  </a:schemeClr>
                </a:solidFill>
              </a:rPr>
              <a:t>collection:</a:t>
            </a:r>
            <a:endParaRPr lang="en-US" sz="2400" dirty="0" smtClean="0"/>
          </a:p>
          <a:p>
            <a:pPr>
              <a:lnSpc>
                <a:spcPct val="150000"/>
              </a:lnSpc>
            </a:pPr>
            <a:r>
              <a:rPr lang="en-US" sz="2400" dirty="0" smtClean="0"/>
              <a:t>1. Specimen </a:t>
            </a:r>
            <a:r>
              <a:rPr lang="en-US" sz="2400" dirty="0"/>
              <a:t>should be serum </a:t>
            </a:r>
            <a:r>
              <a:rPr lang="en-US" sz="2400" dirty="0" smtClean="0"/>
              <a:t>and </a:t>
            </a:r>
            <a:r>
              <a:rPr lang="en-US" sz="2400" dirty="0"/>
              <a:t>free from hemolysis. </a:t>
            </a:r>
            <a:endParaRPr lang="en-US" sz="2400" dirty="0" smtClean="0"/>
          </a:p>
          <a:p>
            <a:pPr>
              <a:lnSpc>
                <a:spcPct val="150000"/>
              </a:lnSpc>
            </a:pPr>
            <a:r>
              <a:rPr lang="en-US" sz="2400" dirty="0" smtClean="0"/>
              <a:t>2</a:t>
            </a:r>
            <a:r>
              <a:rPr lang="en-US" sz="2400" dirty="0"/>
              <a:t>. Patient should be fasting for 12-14 hours. </a:t>
            </a:r>
          </a:p>
          <a:p>
            <a:pPr>
              <a:lnSpc>
                <a:spcPct val="150000"/>
              </a:lnSpc>
            </a:pPr>
            <a:r>
              <a:rPr lang="en-US" sz="2400" dirty="0"/>
              <a:t> </a:t>
            </a:r>
          </a:p>
          <a:p>
            <a:pPr>
              <a:lnSpc>
                <a:spcPct val="150000"/>
              </a:lnSpc>
            </a:pPr>
            <a:r>
              <a:rPr lang="en-US" sz="2400" dirty="0"/>
              <a:t> </a:t>
            </a:r>
          </a:p>
        </p:txBody>
      </p:sp>
      <p:sp>
        <p:nvSpPr>
          <p:cNvPr id="3" name="object 7"/>
          <p:cNvSpPr/>
          <p:nvPr/>
        </p:nvSpPr>
        <p:spPr>
          <a:xfrm>
            <a:off x="561682" y="5944933"/>
            <a:ext cx="5558193" cy="921078"/>
          </a:xfrm>
          <a:custGeom>
            <a:avLst/>
            <a:gdLst/>
            <a:ahLst/>
            <a:cxnLst/>
            <a:rect l="l" t="t" r="r" b="b"/>
            <a:pathLst>
              <a:path w="5558193" h="921078">
                <a:moveTo>
                  <a:pt x="736" y="0"/>
                </a:moveTo>
                <a:lnTo>
                  <a:pt x="0" y="5473"/>
                </a:lnTo>
                <a:lnTo>
                  <a:pt x="96415" y="21356"/>
                </a:lnTo>
                <a:lnTo>
                  <a:pt x="736" y="0"/>
                </a:lnTo>
                <a:close/>
              </a:path>
              <a:path w="5558193" h="921078">
                <a:moveTo>
                  <a:pt x="96415" y="21356"/>
                </a:moveTo>
                <a:lnTo>
                  <a:pt x="4091375" y="913063"/>
                </a:lnTo>
                <a:lnTo>
                  <a:pt x="5509537" y="913063"/>
                </a:lnTo>
                <a:lnTo>
                  <a:pt x="96415" y="21356"/>
                </a:lnTo>
                <a:close/>
              </a:path>
            </a:pathLst>
          </a:custGeom>
          <a:solidFill>
            <a:srgbClr val="9FCADC"/>
          </a:solidFill>
        </p:spPr>
        <p:txBody>
          <a:bodyPr wrap="square" lIns="0" tIns="0" rIns="0" bIns="0" rtlCol="0">
            <a:noAutofit/>
          </a:bodyPr>
          <a:lstStyle/>
          <a:p>
            <a:endParaRPr/>
          </a:p>
        </p:txBody>
      </p:sp>
      <p:sp>
        <p:nvSpPr>
          <p:cNvPr id="4" name="object 8"/>
          <p:cNvSpPr/>
          <p:nvPr/>
        </p:nvSpPr>
        <p:spPr>
          <a:xfrm>
            <a:off x="546430" y="5939015"/>
            <a:ext cx="4151807" cy="933443"/>
          </a:xfrm>
          <a:custGeom>
            <a:avLst/>
            <a:gdLst/>
            <a:ahLst/>
            <a:cxnLst/>
            <a:rect l="l" t="t" r="r" b="b"/>
            <a:pathLst>
              <a:path w="4151807" h="933443">
                <a:moveTo>
                  <a:pt x="0" y="0"/>
                </a:moveTo>
                <a:lnTo>
                  <a:pt x="8915" y="6349"/>
                </a:lnTo>
                <a:lnTo>
                  <a:pt x="3227426" y="918981"/>
                </a:lnTo>
                <a:lnTo>
                  <a:pt x="4108441" y="918981"/>
                </a:lnTo>
                <a:lnTo>
                  <a:pt x="0" y="0"/>
                </a:lnTo>
                <a:close/>
              </a:path>
            </a:pathLst>
          </a:custGeom>
          <a:solidFill>
            <a:srgbClr val="000000"/>
          </a:solidFill>
        </p:spPr>
        <p:txBody>
          <a:bodyPr wrap="square" lIns="0" tIns="0" rIns="0" bIns="0" rtlCol="0">
            <a:noAutofit/>
          </a:bodyPr>
          <a:lstStyle/>
          <a:p>
            <a:endParaRPr/>
          </a:p>
        </p:txBody>
      </p:sp>
      <p:sp>
        <p:nvSpPr>
          <p:cNvPr id="5" name="object 10"/>
          <p:cNvSpPr/>
          <p:nvPr/>
        </p:nvSpPr>
        <p:spPr>
          <a:xfrm>
            <a:off x="-12033" y="5781929"/>
            <a:ext cx="3834479" cy="1095994"/>
          </a:xfrm>
          <a:prstGeom prst="rect">
            <a:avLst/>
          </a:prstGeom>
          <a:blipFill>
            <a:blip r:embed="rId2" cstate="print"/>
            <a:stretch>
              <a:fillRect/>
            </a:stretch>
          </a:blipFill>
        </p:spPr>
        <p:txBody>
          <a:bodyPr wrap="square" lIns="0" tIns="0" rIns="0" bIns="0" rtlCol="0">
            <a:noAutofit/>
          </a:bodyPr>
          <a:lstStyle/>
          <a:p>
            <a:endParaRPr/>
          </a:p>
        </p:txBody>
      </p:sp>
      <p:sp>
        <p:nvSpPr>
          <p:cNvPr id="7" name="object 9"/>
          <p:cNvSpPr/>
          <p:nvPr/>
        </p:nvSpPr>
        <p:spPr>
          <a:xfrm>
            <a:off x="0" y="5789674"/>
            <a:ext cx="3822191" cy="1068324"/>
          </a:xfrm>
          <a:prstGeom prst="rect">
            <a:avLst/>
          </a:prstGeom>
          <a:blipFill>
            <a:blip r:embed="rId3" cstate="print"/>
            <a:stretch>
              <a:fillRect/>
            </a:stretch>
          </a:blipFill>
        </p:spPr>
        <p:txBody>
          <a:bodyPr wrap="square" lIns="0" tIns="0" rIns="0" bIns="0" rtlCol="0">
            <a:noAutofit/>
          </a:bodyPr>
          <a:lstStyle/>
          <a:p>
            <a:endParaRPr/>
          </a:p>
        </p:txBody>
      </p:sp>
    </p:spTree>
    <p:extLst>
      <p:ext uri="{BB962C8B-B14F-4D97-AF65-F5344CB8AC3E}">
        <p14:creationId xmlns="" xmlns:p14="http://schemas.microsoft.com/office/powerpoint/2010/main" val="38242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bject 20"/>
          <p:cNvSpPr/>
          <p:nvPr/>
        </p:nvSpPr>
        <p:spPr>
          <a:xfrm>
            <a:off x="2469282" y="2609004"/>
            <a:ext cx="1143000" cy="99822"/>
          </a:xfrm>
          <a:custGeom>
            <a:avLst/>
            <a:gdLst/>
            <a:ahLst/>
            <a:cxnLst/>
            <a:rect l="l" t="t" r="r" b="b"/>
            <a:pathLst>
              <a:path w="1143000" h="99822">
                <a:moveTo>
                  <a:pt x="1052576" y="91566"/>
                </a:moveTo>
                <a:lnTo>
                  <a:pt x="1051814" y="94487"/>
                </a:lnTo>
                <a:lnTo>
                  <a:pt x="1054480" y="99060"/>
                </a:lnTo>
                <a:lnTo>
                  <a:pt x="1057402" y="99822"/>
                </a:lnTo>
                <a:lnTo>
                  <a:pt x="1059688" y="98425"/>
                </a:lnTo>
                <a:lnTo>
                  <a:pt x="1133602" y="54737"/>
                </a:lnTo>
                <a:lnTo>
                  <a:pt x="1115964" y="54713"/>
                </a:lnTo>
                <a:lnTo>
                  <a:pt x="1054862" y="90297"/>
                </a:lnTo>
                <a:lnTo>
                  <a:pt x="1052576" y="91566"/>
                </a:lnTo>
                <a:close/>
              </a:path>
              <a:path w="1143000" h="99822">
                <a:moveTo>
                  <a:pt x="1131189" y="45847"/>
                </a:moveTo>
                <a:lnTo>
                  <a:pt x="1124117" y="49965"/>
                </a:lnTo>
                <a:lnTo>
                  <a:pt x="1131189" y="54101"/>
                </a:lnTo>
                <a:lnTo>
                  <a:pt x="1131189" y="45847"/>
                </a:lnTo>
                <a:close/>
              </a:path>
              <a:path w="1143000" h="99822">
                <a:moveTo>
                  <a:pt x="1059688" y="98425"/>
                </a:moveTo>
                <a:lnTo>
                  <a:pt x="1143000" y="50037"/>
                </a:lnTo>
                <a:lnTo>
                  <a:pt x="1133602" y="45212"/>
                </a:lnTo>
                <a:lnTo>
                  <a:pt x="1115951" y="45188"/>
                </a:lnTo>
                <a:lnTo>
                  <a:pt x="0" y="43687"/>
                </a:lnTo>
                <a:lnTo>
                  <a:pt x="0" y="53212"/>
                </a:lnTo>
                <a:lnTo>
                  <a:pt x="1115964" y="54713"/>
                </a:lnTo>
                <a:lnTo>
                  <a:pt x="1133602" y="54737"/>
                </a:lnTo>
                <a:lnTo>
                  <a:pt x="1131189" y="45847"/>
                </a:lnTo>
                <a:lnTo>
                  <a:pt x="1131189" y="54101"/>
                </a:lnTo>
                <a:lnTo>
                  <a:pt x="1124117" y="49965"/>
                </a:lnTo>
                <a:lnTo>
                  <a:pt x="1131189" y="45847"/>
                </a:lnTo>
                <a:lnTo>
                  <a:pt x="1133602" y="54737"/>
                </a:lnTo>
                <a:lnTo>
                  <a:pt x="1059688" y="98425"/>
                </a:lnTo>
                <a:close/>
              </a:path>
              <a:path w="1143000" h="99822">
                <a:moveTo>
                  <a:pt x="1051940" y="5334"/>
                </a:moveTo>
                <a:lnTo>
                  <a:pt x="1052702" y="8254"/>
                </a:lnTo>
                <a:lnTo>
                  <a:pt x="1054989" y="9525"/>
                </a:lnTo>
                <a:lnTo>
                  <a:pt x="1115951" y="45188"/>
                </a:lnTo>
                <a:lnTo>
                  <a:pt x="1133602" y="45212"/>
                </a:lnTo>
                <a:lnTo>
                  <a:pt x="1143000" y="50037"/>
                </a:lnTo>
                <a:lnTo>
                  <a:pt x="1059814" y="1397"/>
                </a:lnTo>
                <a:lnTo>
                  <a:pt x="1057528" y="0"/>
                </a:lnTo>
                <a:lnTo>
                  <a:pt x="1054608" y="762"/>
                </a:lnTo>
                <a:lnTo>
                  <a:pt x="1051940" y="5334"/>
                </a:lnTo>
                <a:close/>
              </a:path>
            </a:pathLst>
          </a:custGeom>
          <a:solidFill>
            <a:srgbClr val="7C3B49"/>
          </a:solidFill>
        </p:spPr>
        <p:txBody>
          <a:bodyPr wrap="square" lIns="0" tIns="0" rIns="0" bIns="0" rtlCol="0">
            <a:noAutofit/>
          </a:bodyPr>
          <a:lstStyle/>
          <a:p>
            <a:endParaRPr/>
          </a:p>
        </p:txBody>
      </p:sp>
      <p:sp>
        <p:nvSpPr>
          <p:cNvPr id="19" name="object 19"/>
          <p:cNvSpPr/>
          <p:nvPr/>
        </p:nvSpPr>
        <p:spPr>
          <a:xfrm>
            <a:off x="2324100" y="3229174"/>
            <a:ext cx="1143000" cy="99822"/>
          </a:xfrm>
          <a:custGeom>
            <a:avLst/>
            <a:gdLst/>
            <a:ahLst/>
            <a:cxnLst/>
            <a:rect l="l" t="t" r="r" b="b"/>
            <a:pathLst>
              <a:path w="1143000" h="99822">
                <a:moveTo>
                  <a:pt x="1052576" y="91566"/>
                </a:moveTo>
                <a:lnTo>
                  <a:pt x="1051814" y="94487"/>
                </a:lnTo>
                <a:lnTo>
                  <a:pt x="1054480" y="99060"/>
                </a:lnTo>
                <a:lnTo>
                  <a:pt x="1057402" y="99822"/>
                </a:lnTo>
                <a:lnTo>
                  <a:pt x="1059688" y="98425"/>
                </a:lnTo>
                <a:lnTo>
                  <a:pt x="1133602" y="54737"/>
                </a:lnTo>
                <a:lnTo>
                  <a:pt x="1115964" y="54713"/>
                </a:lnTo>
                <a:lnTo>
                  <a:pt x="1054862" y="90297"/>
                </a:lnTo>
                <a:lnTo>
                  <a:pt x="1052576" y="91566"/>
                </a:lnTo>
                <a:close/>
              </a:path>
              <a:path w="1143000" h="99822">
                <a:moveTo>
                  <a:pt x="1131189" y="45847"/>
                </a:moveTo>
                <a:lnTo>
                  <a:pt x="1124117" y="49965"/>
                </a:lnTo>
                <a:lnTo>
                  <a:pt x="1131189" y="54101"/>
                </a:lnTo>
                <a:lnTo>
                  <a:pt x="1131189" y="45847"/>
                </a:lnTo>
                <a:close/>
              </a:path>
              <a:path w="1143000" h="99822">
                <a:moveTo>
                  <a:pt x="1059688" y="98425"/>
                </a:moveTo>
                <a:lnTo>
                  <a:pt x="1143000" y="50037"/>
                </a:lnTo>
                <a:lnTo>
                  <a:pt x="1133602" y="45212"/>
                </a:lnTo>
                <a:lnTo>
                  <a:pt x="1115951" y="45188"/>
                </a:lnTo>
                <a:lnTo>
                  <a:pt x="0" y="43687"/>
                </a:lnTo>
                <a:lnTo>
                  <a:pt x="0" y="53212"/>
                </a:lnTo>
                <a:lnTo>
                  <a:pt x="1115964" y="54713"/>
                </a:lnTo>
                <a:lnTo>
                  <a:pt x="1133602" y="54737"/>
                </a:lnTo>
                <a:lnTo>
                  <a:pt x="1131189" y="45847"/>
                </a:lnTo>
                <a:lnTo>
                  <a:pt x="1131189" y="54101"/>
                </a:lnTo>
                <a:lnTo>
                  <a:pt x="1124117" y="49965"/>
                </a:lnTo>
                <a:lnTo>
                  <a:pt x="1131189" y="45847"/>
                </a:lnTo>
                <a:lnTo>
                  <a:pt x="1133602" y="54737"/>
                </a:lnTo>
                <a:lnTo>
                  <a:pt x="1059688" y="98425"/>
                </a:lnTo>
                <a:close/>
              </a:path>
              <a:path w="1143000" h="99822">
                <a:moveTo>
                  <a:pt x="1051940" y="5334"/>
                </a:moveTo>
                <a:lnTo>
                  <a:pt x="1052702" y="8254"/>
                </a:lnTo>
                <a:lnTo>
                  <a:pt x="1054989" y="9525"/>
                </a:lnTo>
                <a:lnTo>
                  <a:pt x="1115951" y="45188"/>
                </a:lnTo>
                <a:lnTo>
                  <a:pt x="1133602" y="45212"/>
                </a:lnTo>
                <a:lnTo>
                  <a:pt x="1143000" y="50037"/>
                </a:lnTo>
                <a:lnTo>
                  <a:pt x="1059814" y="1397"/>
                </a:lnTo>
                <a:lnTo>
                  <a:pt x="1057528" y="0"/>
                </a:lnTo>
                <a:lnTo>
                  <a:pt x="1054608" y="762"/>
                </a:lnTo>
                <a:lnTo>
                  <a:pt x="1051940" y="5334"/>
                </a:lnTo>
                <a:close/>
              </a:path>
            </a:pathLst>
          </a:custGeom>
          <a:solidFill>
            <a:srgbClr val="000000"/>
          </a:solidFill>
        </p:spPr>
        <p:txBody>
          <a:bodyPr wrap="square" lIns="0" tIns="0" rIns="0" bIns="0" rtlCol="0">
            <a:noAutofit/>
          </a:bodyPr>
          <a:lstStyle/>
          <a:p>
            <a:endParaRPr/>
          </a:p>
        </p:txBody>
      </p:sp>
      <p:sp>
        <p:nvSpPr>
          <p:cNvPr id="18" name="object 18"/>
          <p:cNvSpPr/>
          <p:nvPr/>
        </p:nvSpPr>
        <p:spPr>
          <a:xfrm>
            <a:off x="4533900" y="3914974"/>
            <a:ext cx="1143000" cy="99821"/>
          </a:xfrm>
          <a:custGeom>
            <a:avLst/>
            <a:gdLst/>
            <a:ahLst/>
            <a:cxnLst/>
            <a:rect l="l" t="t" r="r" b="b"/>
            <a:pathLst>
              <a:path w="1143000" h="99821">
                <a:moveTo>
                  <a:pt x="1052576" y="91567"/>
                </a:moveTo>
                <a:lnTo>
                  <a:pt x="1051814" y="94487"/>
                </a:lnTo>
                <a:lnTo>
                  <a:pt x="1054480" y="99060"/>
                </a:lnTo>
                <a:lnTo>
                  <a:pt x="1057402" y="99821"/>
                </a:lnTo>
                <a:lnTo>
                  <a:pt x="1059688" y="98425"/>
                </a:lnTo>
                <a:lnTo>
                  <a:pt x="1133602" y="54737"/>
                </a:lnTo>
                <a:lnTo>
                  <a:pt x="1115964" y="54713"/>
                </a:lnTo>
                <a:lnTo>
                  <a:pt x="1054862" y="90296"/>
                </a:lnTo>
                <a:lnTo>
                  <a:pt x="1052576" y="91567"/>
                </a:lnTo>
                <a:close/>
              </a:path>
              <a:path w="1143000" h="99821">
                <a:moveTo>
                  <a:pt x="1131189" y="45846"/>
                </a:moveTo>
                <a:lnTo>
                  <a:pt x="1124117" y="49965"/>
                </a:lnTo>
                <a:lnTo>
                  <a:pt x="1131189" y="54101"/>
                </a:lnTo>
                <a:lnTo>
                  <a:pt x="1131189" y="45846"/>
                </a:lnTo>
                <a:close/>
              </a:path>
              <a:path w="1143000" h="99821">
                <a:moveTo>
                  <a:pt x="1059688" y="98425"/>
                </a:moveTo>
                <a:lnTo>
                  <a:pt x="1143000" y="50037"/>
                </a:lnTo>
                <a:lnTo>
                  <a:pt x="1133602" y="45212"/>
                </a:lnTo>
                <a:lnTo>
                  <a:pt x="1115951" y="45188"/>
                </a:lnTo>
                <a:lnTo>
                  <a:pt x="0" y="43687"/>
                </a:lnTo>
                <a:lnTo>
                  <a:pt x="0" y="53212"/>
                </a:lnTo>
                <a:lnTo>
                  <a:pt x="1115964" y="54713"/>
                </a:lnTo>
                <a:lnTo>
                  <a:pt x="1133602" y="54737"/>
                </a:lnTo>
                <a:lnTo>
                  <a:pt x="1131189" y="45846"/>
                </a:lnTo>
                <a:lnTo>
                  <a:pt x="1131189" y="54101"/>
                </a:lnTo>
                <a:lnTo>
                  <a:pt x="1124117" y="49965"/>
                </a:lnTo>
                <a:lnTo>
                  <a:pt x="1131189" y="45846"/>
                </a:lnTo>
                <a:lnTo>
                  <a:pt x="1133602" y="54737"/>
                </a:lnTo>
                <a:lnTo>
                  <a:pt x="1059688" y="98425"/>
                </a:lnTo>
                <a:close/>
              </a:path>
              <a:path w="1143000" h="99821">
                <a:moveTo>
                  <a:pt x="1051940" y="5333"/>
                </a:moveTo>
                <a:lnTo>
                  <a:pt x="1052702" y="8255"/>
                </a:lnTo>
                <a:lnTo>
                  <a:pt x="1054989" y="9525"/>
                </a:lnTo>
                <a:lnTo>
                  <a:pt x="1115951" y="45188"/>
                </a:lnTo>
                <a:lnTo>
                  <a:pt x="1133602" y="45212"/>
                </a:lnTo>
                <a:lnTo>
                  <a:pt x="1143000" y="50037"/>
                </a:lnTo>
                <a:lnTo>
                  <a:pt x="1059814" y="1396"/>
                </a:lnTo>
                <a:lnTo>
                  <a:pt x="1057528" y="0"/>
                </a:lnTo>
                <a:lnTo>
                  <a:pt x="1054608" y="762"/>
                </a:lnTo>
                <a:lnTo>
                  <a:pt x="1051940" y="5333"/>
                </a:lnTo>
                <a:close/>
              </a:path>
            </a:pathLst>
          </a:custGeom>
          <a:solidFill>
            <a:srgbClr val="000000"/>
          </a:solidFill>
        </p:spPr>
        <p:txBody>
          <a:bodyPr wrap="square" lIns="0" tIns="0" rIns="0" bIns="0" rtlCol="0">
            <a:noAutofit/>
          </a:bodyPr>
          <a:lstStyle/>
          <a:p>
            <a:endParaRPr/>
          </a:p>
        </p:txBody>
      </p:sp>
      <p:sp>
        <p:nvSpPr>
          <p:cNvPr id="17" name="object 17"/>
          <p:cNvSpPr txBox="1"/>
          <p:nvPr/>
        </p:nvSpPr>
        <p:spPr>
          <a:xfrm>
            <a:off x="155027" y="322583"/>
            <a:ext cx="3584079" cy="615501"/>
          </a:xfrm>
          <a:prstGeom prst="rect">
            <a:avLst/>
          </a:prstGeom>
        </p:spPr>
        <p:txBody>
          <a:bodyPr wrap="square" lIns="0" tIns="0" rIns="0" bIns="0" rtlCol="0">
            <a:noAutofit/>
          </a:bodyPr>
          <a:lstStyle/>
          <a:p>
            <a:pPr marL="12700" marR="38221">
              <a:lnSpc>
                <a:spcPts val="2145"/>
              </a:lnSpc>
              <a:spcBef>
                <a:spcPts val="107"/>
              </a:spcBef>
            </a:pPr>
            <a:r>
              <a:rPr lang="en-US" sz="2400" b="1" spc="0" dirty="0" smtClean="0">
                <a:solidFill>
                  <a:srgbClr val="C00000"/>
                </a:solidFill>
                <a:cs typeface="Times New Roman"/>
              </a:rPr>
              <a:t>- </a:t>
            </a:r>
            <a:r>
              <a:rPr sz="2400" b="1" spc="0" dirty="0" smtClean="0">
                <a:solidFill>
                  <a:srgbClr val="C00000"/>
                </a:solidFill>
                <a:cs typeface="Times New Roman"/>
              </a:rPr>
              <a:t>Pr</a:t>
            </a:r>
            <a:r>
              <a:rPr sz="2400" b="1" spc="-9" dirty="0" smtClean="0">
                <a:solidFill>
                  <a:srgbClr val="C00000"/>
                </a:solidFill>
                <a:cs typeface="Times New Roman"/>
              </a:rPr>
              <a:t>i</a:t>
            </a:r>
            <a:r>
              <a:rPr sz="2400" b="1" spc="0" dirty="0" smtClean="0">
                <a:solidFill>
                  <a:srgbClr val="C00000"/>
                </a:solidFill>
                <a:cs typeface="Times New Roman"/>
              </a:rPr>
              <a:t>ncip</a:t>
            </a:r>
            <a:r>
              <a:rPr sz="2400" b="1" spc="-9" dirty="0" smtClean="0">
                <a:solidFill>
                  <a:srgbClr val="C00000"/>
                </a:solidFill>
                <a:cs typeface="Times New Roman"/>
              </a:rPr>
              <a:t>l</a:t>
            </a:r>
            <a:r>
              <a:rPr sz="2400" b="1" spc="0" dirty="0" smtClean="0">
                <a:solidFill>
                  <a:srgbClr val="C00000"/>
                </a:solidFill>
                <a:cs typeface="Times New Roman"/>
              </a:rPr>
              <a:t>e:</a:t>
            </a:r>
            <a:endParaRPr sz="2400" dirty="0">
              <a:cs typeface="Times New Roman"/>
            </a:endParaRPr>
          </a:p>
          <a:p>
            <a:pPr marL="12700">
              <a:lnSpc>
                <a:spcPct val="95825"/>
              </a:lnSpc>
              <a:spcBef>
                <a:spcPts val="232"/>
              </a:spcBef>
            </a:pPr>
            <a:r>
              <a:rPr lang="en-US" sz="2000" b="1" u="heavy" spc="4" dirty="0" smtClean="0">
                <a:solidFill>
                  <a:srgbClr val="006FC0"/>
                </a:solidFill>
                <a:cs typeface="Times New Roman"/>
              </a:rPr>
              <a:t>- HDL </a:t>
            </a:r>
            <a:r>
              <a:rPr sz="2000" b="1" u="heavy" spc="0" dirty="0" smtClean="0">
                <a:solidFill>
                  <a:srgbClr val="006FC0"/>
                </a:solidFill>
                <a:cs typeface="Times New Roman"/>
              </a:rPr>
              <a:t>chol</a:t>
            </a:r>
            <a:r>
              <a:rPr sz="2000" b="1" u="heavy" spc="-4" dirty="0" smtClean="0">
                <a:solidFill>
                  <a:srgbClr val="006FC0"/>
                </a:solidFill>
                <a:cs typeface="Times New Roman"/>
              </a:rPr>
              <a:t>e</a:t>
            </a:r>
            <a:r>
              <a:rPr sz="2000" b="1" u="heavy" spc="0" dirty="0" smtClean="0">
                <a:solidFill>
                  <a:srgbClr val="006FC0"/>
                </a:solidFill>
                <a:cs typeface="Times New Roman"/>
              </a:rPr>
              <a:t>ste</a:t>
            </a:r>
            <a:r>
              <a:rPr sz="2000" b="1" u="heavy" spc="-39" dirty="0" smtClean="0">
                <a:solidFill>
                  <a:srgbClr val="006FC0"/>
                </a:solidFill>
                <a:cs typeface="Times New Roman"/>
              </a:rPr>
              <a:t>r</a:t>
            </a:r>
            <a:r>
              <a:rPr sz="2000" b="1" u="heavy" spc="-9" dirty="0" smtClean="0">
                <a:solidFill>
                  <a:srgbClr val="006FC0"/>
                </a:solidFill>
                <a:cs typeface="Times New Roman"/>
              </a:rPr>
              <a:t>o</a:t>
            </a:r>
            <a:r>
              <a:rPr lang="en-US" sz="2000" b="1" u="heavy" spc="-9" dirty="0" smtClean="0">
                <a:solidFill>
                  <a:srgbClr val="006FC0"/>
                </a:solidFill>
                <a:cs typeface="Times New Roman"/>
              </a:rPr>
              <a:t>l </a:t>
            </a:r>
            <a:r>
              <a:rPr sz="2000" b="1" u="heavy" spc="0" dirty="0" smtClean="0">
                <a:solidFill>
                  <a:srgbClr val="006FC0"/>
                </a:solidFill>
                <a:cs typeface="Times New Roman"/>
              </a:rPr>
              <a:t>de</a:t>
            </a:r>
            <a:r>
              <a:rPr sz="2000" b="1" u="heavy" spc="-9" dirty="0" smtClean="0">
                <a:solidFill>
                  <a:srgbClr val="006FC0"/>
                </a:solidFill>
                <a:cs typeface="Times New Roman"/>
              </a:rPr>
              <a:t>t</a:t>
            </a:r>
            <a:r>
              <a:rPr sz="2000" b="1" u="heavy" spc="0" dirty="0" smtClean="0">
                <a:solidFill>
                  <a:srgbClr val="006FC0"/>
                </a:solidFill>
                <a:cs typeface="Times New Roman"/>
              </a:rPr>
              <a:t>er</a:t>
            </a:r>
            <a:r>
              <a:rPr sz="2000" b="1" u="heavy" spc="-9" dirty="0" smtClean="0">
                <a:solidFill>
                  <a:srgbClr val="006FC0"/>
                </a:solidFill>
                <a:cs typeface="Times New Roman"/>
              </a:rPr>
              <a:t>m</a:t>
            </a:r>
            <a:r>
              <a:rPr sz="2000" b="1" u="heavy" spc="0" dirty="0" smtClean="0">
                <a:solidFill>
                  <a:srgbClr val="006FC0"/>
                </a:solidFill>
                <a:cs typeface="Times New Roman"/>
              </a:rPr>
              <a:t>i</a:t>
            </a:r>
            <a:r>
              <a:rPr sz="2000" b="1" u="heavy" spc="-19" dirty="0" smtClean="0">
                <a:solidFill>
                  <a:srgbClr val="006FC0"/>
                </a:solidFill>
                <a:cs typeface="Times New Roman"/>
              </a:rPr>
              <a:t>n</a:t>
            </a:r>
            <a:r>
              <a:rPr sz="2000" b="1" u="heavy" spc="0" dirty="0" smtClean="0">
                <a:solidFill>
                  <a:srgbClr val="006FC0"/>
                </a:solidFill>
                <a:cs typeface="Times New Roman"/>
              </a:rPr>
              <a:t>at</a:t>
            </a:r>
            <a:r>
              <a:rPr sz="2000" b="1" u="heavy" spc="-9" dirty="0" smtClean="0">
                <a:solidFill>
                  <a:srgbClr val="006FC0"/>
                </a:solidFill>
                <a:cs typeface="Times New Roman"/>
              </a:rPr>
              <a:t>io</a:t>
            </a:r>
            <a:r>
              <a:rPr sz="2000" b="1" u="heavy" spc="0" dirty="0" smtClean="0">
                <a:solidFill>
                  <a:srgbClr val="006FC0"/>
                </a:solidFill>
                <a:cs typeface="Times New Roman"/>
              </a:rPr>
              <a:t>n</a:t>
            </a:r>
            <a:endParaRPr sz="2000" dirty="0">
              <a:cs typeface="Times New Roman"/>
            </a:endParaRPr>
          </a:p>
        </p:txBody>
      </p:sp>
      <p:sp>
        <p:nvSpPr>
          <p:cNvPr id="16" name="object 16"/>
          <p:cNvSpPr txBox="1"/>
          <p:nvPr/>
        </p:nvSpPr>
        <p:spPr>
          <a:xfrm>
            <a:off x="49661" y="1169453"/>
            <a:ext cx="10504039" cy="315119"/>
          </a:xfrm>
          <a:prstGeom prst="rect">
            <a:avLst/>
          </a:prstGeom>
        </p:spPr>
        <p:txBody>
          <a:bodyPr wrap="square" lIns="0" tIns="0" rIns="0" bIns="0" rtlCol="0">
            <a:noAutofit/>
          </a:bodyPr>
          <a:lstStyle/>
          <a:p>
            <a:pPr marL="12700">
              <a:lnSpc>
                <a:spcPts val="1939"/>
              </a:lnSpc>
              <a:spcBef>
                <a:spcPts val="97"/>
              </a:spcBef>
            </a:pPr>
            <a:r>
              <a:rPr lang="en-US" sz="2200" spc="0" dirty="0" smtClean="0">
                <a:cs typeface="Times New Roman"/>
              </a:rPr>
              <a:t>- </a:t>
            </a:r>
            <a:r>
              <a:rPr sz="2200" spc="0" dirty="0" smtClean="0">
                <a:cs typeface="Times New Roman"/>
              </a:rPr>
              <a:t>En</a:t>
            </a:r>
            <a:r>
              <a:rPr sz="2200" spc="4" dirty="0" smtClean="0">
                <a:cs typeface="Times New Roman"/>
              </a:rPr>
              <a:t>z</a:t>
            </a:r>
            <a:r>
              <a:rPr sz="2200" spc="19" dirty="0" smtClean="0">
                <a:cs typeface="Times New Roman"/>
              </a:rPr>
              <a:t>y</a:t>
            </a:r>
            <a:r>
              <a:rPr sz="2200" spc="-9" dirty="0" smtClean="0">
                <a:cs typeface="Times New Roman"/>
              </a:rPr>
              <a:t>m</a:t>
            </a:r>
            <a:r>
              <a:rPr sz="2200" spc="0" dirty="0" smtClean="0">
                <a:cs typeface="Times New Roman"/>
              </a:rPr>
              <a:t>a</a:t>
            </a:r>
            <a:r>
              <a:rPr sz="2200" spc="4" dirty="0" smtClean="0">
                <a:cs typeface="Times New Roman"/>
              </a:rPr>
              <a:t>t</a:t>
            </a:r>
            <a:r>
              <a:rPr sz="2200" spc="0" dirty="0" smtClean="0">
                <a:cs typeface="Times New Roman"/>
              </a:rPr>
              <a:t>ic</a:t>
            </a:r>
            <a:r>
              <a:rPr sz="2200" spc="-34" dirty="0" smtClean="0">
                <a:cs typeface="Times New Roman"/>
              </a:rPr>
              <a:t> </a:t>
            </a:r>
            <a:r>
              <a:rPr sz="2200" spc="-9" dirty="0" smtClean="0">
                <a:cs typeface="Times New Roman"/>
              </a:rPr>
              <a:t>m</a:t>
            </a:r>
            <a:r>
              <a:rPr sz="2200" spc="0" dirty="0" smtClean="0">
                <a:cs typeface="Times New Roman"/>
              </a:rPr>
              <a:t>e</a:t>
            </a:r>
            <a:r>
              <a:rPr sz="2200" spc="4" dirty="0" smtClean="0">
                <a:cs typeface="Times New Roman"/>
              </a:rPr>
              <a:t>t</a:t>
            </a:r>
            <a:r>
              <a:rPr sz="2200" spc="0" dirty="0" smtClean="0">
                <a:cs typeface="Times New Roman"/>
              </a:rPr>
              <a:t>hods,</a:t>
            </a:r>
            <a:r>
              <a:rPr sz="2200" spc="4" dirty="0" smtClean="0">
                <a:cs typeface="Times New Roman"/>
              </a:rPr>
              <a:t> </a:t>
            </a:r>
            <a:r>
              <a:rPr sz="2200" spc="0" dirty="0" smtClean="0">
                <a:cs typeface="Times New Roman"/>
              </a:rPr>
              <a:t>invo</a:t>
            </a:r>
            <a:r>
              <a:rPr sz="2200" spc="4" dirty="0" smtClean="0">
                <a:cs typeface="Times New Roman"/>
              </a:rPr>
              <a:t>l</a:t>
            </a:r>
            <a:r>
              <a:rPr sz="2200" spc="0" dirty="0" smtClean="0">
                <a:cs typeface="Times New Roman"/>
              </a:rPr>
              <a:t>ving</a:t>
            </a:r>
            <a:r>
              <a:rPr sz="2200" spc="-14" dirty="0" smtClean="0">
                <a:cs typeface="Times New Roman"/>
              </a:rPr>
              <a:t> </a:t>
            </a:r>
            <a:r>
              <a:rPr sz="2200" spc="0" dirty="0" smtClean="0">
                <a:cs typeface="Times New Roman"/>
              </a:rPr>
              <a:t>cho</a:t>
            </a:r>
            <a:r>
              <a:rPr sz="2200" spc="4" dirty="0" smtClean="0">
                <a:cs typeface="Times New Roman"/>
              </a:rPr>
              <a:t>l</a:t>
            </a:r>
            <a:r>
              <a:rPr sz="2200" spc="0" dirty="0" smtClean="0">
                <a:cs typeface="Times New Roman"/>
              </a:rPr>
              <a:t>est</a:t>
            </a:r>
            <a:r>
              <a:rPr sz="2200" spc="4" dirty="0" smtClean="0">
                <a:cs typeface="Times New Roman"/>
              </a:rPr>
              <a:t>e</a:t>
            </a:r>
            <a:r>
              <a:rPr sz="2200" spc="0" dirty="0" smtClean="0">
                <a:cs typeface="Times New Roman"/>
              </a:rPr>
              <a:t>rol</a:t>
            </a:r>
            <a:r>
              <a:rPr sz="2200" spc="-14" dirty="0" smtClean="0">
                <a:cs typeface="Times New Roman"/>
              </a:rPr>
              <a:t> </a:t>
            </a:r>
            <a:r>
              <a:rPr sz="2200" spc="0" dirty="0" smtClean="0">
                <a:cs typeface="Times New Roman"/>
              </a:rPr>
              <a:t>est</a:t>
            </a:r>
            <a:r>
              <a:rPr sz="2200" spc="4" dirty="0" smtClean="0">
                <a:cs typeface="Times New Roman"/>
              </a:rPr>
              <a:t>e</a:t>
            </a:r>
            <a:r>
              <a:rPr sz="2200" spc="0" dirty="0" smtClean="0">
                <a:cs typeface="Times New Roman"/>
              </a:rPr>
              <a:t>r</a:t>
            </a:r>
            <a:r>
              <a:rPr sz="2200" spc="4" dirty="0" smtClean="0">
                <a:cs typeface="Times New Roman"/>
              </a:rPr>
              <a:t>a</a:t>
            </a:r>
            <a:r>
              <a:rPr sz="2200" spc="0" dirty="0" smtClean="0">
                <a:cs typeface="Times New Roman"/>
              </a:rPr>
              <a:t>se</a:t>
            </a:r>
            <a:r>
              <a:rPr sz="2200" spc="-19" dirty="0" smtClean="0">
                <a:cs typeface="Times New Roman"/>
              </a:rPr>
              <a:t> </a:t>
            </a:r>
            <a:r>
              <a:rPr sz="2200" spc="0" dirty="0" smtClean="0">
                <a:cs typeface="Times New Roman"/>
              </a:rPr>
              <a:t>and</a:t>
            </a:r>
            <a:r>
              <a:rPr sz="2200" spc="39" dirty="0" smtClean="0">
                <a:cs typeface="Times New Roman"/>
              </a:rPr>
              <a:t> </a:t>
            </a:r>
            <a:r>
              <a:rPr sz="2200" spc="0" dirty="0" smtClean="0">
                <a:cs typeface="Times New Roman"/>
              </a:rPr>
              <a:t>oxid</a:t>
            </a:r>
            <a:r>
              <a:rPr sz="2200" spc="4" dirty="0" smtClean="0">
                <a:cs typeface="Times New Roman"/>
              </a:rPr>
              <a:t>a</a:t>
            </a:r>
            <a:r>
              <a:rPr sz="2200" spc="0" dirty="0" smtClean="0">
                <a:cs typeface="Times New Roman"/>
              </a:rPr>
              <a:t>se</a:t>
            </a:r>
            <a:r>
              <a:rPr sz="2200" spc="-14" dirty="0" smtClean="0">
                <a:cs typeface="Times New Roman"/>
              </a:rPr>
              <a:t> </a:t>
            </a:r>
            <a:r>
              <a:rPr sz="2200" spc="0" dirty="0" smtClean="0">
                <a:cs typeface="Times New Roman"/>
              </a:rPr>
              <a:t>and</a:t>
            </a:r>
            <a:r>
              <a:rPr sz="2200" spc="-25" dirty="0" smtClean="0">
                <a:cs typeface="Times New Roman"/>
              </a:rPr>
              <a:t> </a:t>
            </a:r>
            <a:r>
              <a:rPr sz="2200" spc="-54" dirty="0" smtClean="0">
                <a:cs typeface="Times New Roman"/>
              </a:rPr>
              <a:t>T</a:t>
            </a:r>
            <a:r>
              <a:rPr sz="2200" spc="0" dirty="0" smtClean="0">
                <a:cs typeface="Times New Roman"/>
              </a:rPr>
              <a:t>rind</a:t>
            </a:r>
            <a:r>
              <a:rPr sz="2200" spc="4" dirty="0" smtClean="0">
                <a:cs typeface="Times New Roman"/>
              </a:rPr>
              <a:t>e</a:t>
            </a:r>
            <a:r>
              <a:rPr sz="2200" spc="0" dirty="0" smtClean="0">
                <a:cs typeface="Times New Roman"/>
              </a:rPr>
              <a:t>rs</a:t>
            </a:r>
            <a:r>
              <a:rPr sz="2200" spc="-19" dirty="0" smtClean="0">
                <a:cs typeface="Times New Roman"/>
              </a:rPr>
              <a:t> </a:t>
            </a:r>
            <a:r>
              <a:rPr sz="2200" spc="0" dirty="0" smtClean="0">
                <a:cs typeface="Times New Roman"/>
              </a:rPr>
              <a:t>co</a:t>
            </a:r>
            <a:r>
              <a:rPr sz="2200" spc="4" dirty="0" smtClean="0">
                <a:cs typeface="Times New Roman"/>
              </a:rPr>
              <a:t>l</a:t>
            </a:r>
            <a:r>
              <a:rPr sz="2200" spc="0" dirty="0" smtClean="0">
                <a:cs typeface="Times New Roman"/>
              </a:rPr>
              <a:t>or</a:t>
            </a:r>
            <a:r>
              <a:rPr sz="2200" spc="-4" dirty="0" smtClean="0">
                <a:cs typeface="Times New Roman"/>
              </a:rPr>
              <a:t> </a:t>
            </a:r>
            <a:r>
              <a:rPr sz="2200" spc="0" dirty="0" smtClean="0">
                <a:cs typeface="Times New Roman"/>
              </a:rPr>
              <a:t>s</a:t>
            </a:r>
            <a:r>
              <a:rPr sz="2200" spc="19" dirty="0" smtClean="0">
                <a:cs typeface="Times New Roman"/>
              </a:rPr>
              <a:t>y</a:t>
            </a:r>
            <a:r>
              <a:rPr sz="2200" spc="0" dirty="0" smtClean="0">
                <a:cs typeface="Times New Roman"/>
              </a:rPr>
              <a:t>stem.</a:t>
            </a:r>
            <a:endParaRPr sz="2200" dirty="0">
              <a:cs typeface="Times New Roman"/>
            </a:endParaRPr>
          </a:p>
        </p:txBody>
      </p:sp>
      <p:sp>
        <p:nvSpPr>
          <p:cNvPr id="15" name="object 15"/>
          <p:cNvSpPr txBox="1"/>
          <p:nvPr/>
        </p:nvSpPr>
        <p:spPr>
          <a:xfrm>
            <a:off x="-38100" y="1705990"/>
            <a:ext cx="10022538" cy="275210"/>
          </a:xfrm>
          <a:prstGeom prst="rect">
            <a:avLst/>
          </a:prstGeom>
        </p:spPr>
        <p:txBody>
          <a:bodyPr wrap="square" lIns="0" tIns="0" rIns="0" bIns="0" rtlCol="0">
            <a:noAutofit/>
          </a:bodyPr>
          <a:lstStyle/>
          <a:p>
            <a:pPr marL="12700">
              <a:lnSpc>
                <a:spcPts val="1939"/>
              </a:lnSpc>
              <a:spcBef>
                <a:spcPts val="97"/>
              </a:spcBef>
            </a:pPr>
            <a:r>
              <a:rPr lang="en-US" sz="2200" b="1" spc="0" dirty="0" smtClean="0">
                <a:cs typeface="Times New Roman"/>
              </a:rPr>
              <a:t>- </a:t>
            </a:r>
            <a:r>
              <a:rPr sz="2200" b="1" spc="0" dirty="0" smtClean="0">
                <a:cs typeface="Times New Roman"/>
              </a:rPr>
              <a:t>The en</a:t>
            </a:r>
            <a:r>
              <a:rPr sz="2200" b="1" spc="4" dirty="0" smtClean="0">
                <a:cs typeface="Times New Roman"/>
              </a:rPr>
              <a:t>z</a:t>
            </a:r>
            <a:r>
              <a:rPr sz="2200" b="1" spc="19" dirty="0" smtClean="0">
                <a:cs typeface="Times New Roman"/>
              </a:rPr>
              <a:t>y</a:t>
            </a:r>
            <a:r>
              <a:rPr sz="2200" b="1" spc="-9" dirty="0" smtClean="0">
                <a:cs typeface="Times New Roman"/>
              </a:rPr>
              <a:t>m</a:t>
            </a:r>
            <a:r>
              <a:rPr sz="2200" b="1" spc="0" dirty="0" smtClean="0">
                <a:cs typeface="Times New Roman"/>
              </a:rPr>
              <a:t>a</a:t>
            </a:r>
            <a:r>
              <a:rPr sz="2200" b="1" spc="4" dirty="0" smtClean="0">
                <a:cs typeface="Times New Roman"/>
              </a:rPr>
              <a:t>t</a:t>
            </a:r>
            <a:r>
              <a:rPr sz="2200" b="1" spc="0" dirty="0" smtClean="0">
                <a:cs typeface="Times New Roman"/>
              </a:rPr>
              <a:t>ic</a:t>
            </a:r>
            <a:r>
              <a:rPr sz="2200" b="1" spc="-34" dirty="0" smtClean="0">
                <a:cs typeface="Times New Roman"/>
              </a:rPr>
              <a:t> </a:t>
            </a:r>
            <a:r>
              <a:rPr sz="2200" b="1" spc="0" dirty="0" smtClean="0">
                <a:cs typeface="Times New Roman"/>
              </a:rPr>
              <a:t>r</a:t>
            </a:r>
            <a:r>
              <a:rPr sz="2200" b="1" spc="4" dirty="0" smtClean="0">
                <a:cs typeface="Times New Roman"/>
              </a:rPr>
              <a:t>e</a:t>
            </a:r>
            <a:r>
              <a:rPr sz="2200" b="1" spc="0" dirty="0" smtClean="0">
                <a:cs typeface="Times New Roman"/>
              </a:rPr>
              <a:t>a</a:t>
            </a:r>
            <a:r>
              <a:rPr sz="2200" b="1" spc="4" dirty="0" smtClean="0">
                <a:cs typeface="Times New Roman"/>
              </a:rPr>
              <a:t>c</a:t>
            </a:r>
            <a:r>
              <a:rPr sz="2200" b="1" spc="0" dirty="0" smtClean="0">
                <a:cs typeface="Times New Roman"/>
              </a:rPr>
              <a:t>t</a:t>
            </a:r>
            <a:r>
              <a:rPr sz="2200" b="1" spc="4" dirty="0" smtClean="0">
                <a:cs typeface="Times New Roman"/>
              </a:rPr>
              <a:t>i</a:t>
            </a:r>
            <a:r>
              <a:rPr sz="2200" b="1" spc="0" dirty="0" smtClean="0">
                <a:cs typeface="Times New Roman"/>
              </a:rPr>
              <a:t>on</a:t>
            </a:r>
            <a:r>
              <a:rPr sz="2200" b="1" spc="-19" dirty="0" smtClean="0">
                <a:cs typeface="Times New Roman"/>
              </a:rPr>
              <a:t> </a:t>
            </a:r>
            <a:r>
              <a:rPr sz="2200" b="1" spc="0" dirty="0" smtClean="0">
                <a:cs typeface="Times New Roman"/>
              </a:rPr>
              <a:t>sequ</a:t>
            </a:r>
            <a:r>
              <a:rPr sz="2200" b="1" spc="4" dirty="0" smtClean="0">
                <a:cs typeface="Times New Roman"/>
              </a:rPr>
              <a:t>e</a:t>
            </a:r>
            <a:r>
              <a:rPr sz="2200" b="1" spc="0" dirty="0" smtClean="0">
                <a:cs typeface="Times New Roman"/>
              </a:rPr>
              <a:t>nce</a:t>
            </a:r>
            <a:r>
              <a:rPr sz="2200" b="1" spc="-9" dirty="0" smtClean="0">
                <a:cs typeface="Times New Roman"/>
              </a:rPr>
              <a:t> </a:t>
            </a:r>
            <a:r>
              <a:rPr sz="2200" b="1" spc="0" dirty="0" smtClean="0">
                <a:cs typeface="Times New Roman"/>
              </a:rPr>
              <a:t>emplo</a:t>
            </a:r>
            <a:r>
              <a:rPr sz="2200" b="1" spc="19" dirty="0" smtClean="0">
                <a:cs typeface="Times New Roman"/>
              </a:rPr>
              <a:t>y</a:t>
            </a:r>
            <a:r>
              <a:rPr sz="2200" b="1" spc="0" dirty="0" smtClean="0">
                <a:cs typeface="Times New Roman"/>
              </a:rPr>
              <a:t>ed</a:t>
            </a:r>
            <a:r>
              <a:rPr sz="2200" b="1" spc="-14" dirty="0" smtClean="0">
                <a:cs typeface="Times New Roman"/>
              </a:rPr>
              <a:t> </a:t>
            </a:r>
            <a:r>
              <a:rPr sz="2200" b="1" spc="0" dirty="0" smtClean="0">
                <a:cs typeface="Times New Roman"/>
              </a:rPr>
              <a:t>in the assay</a:t>
            </a:r>
            <a:r>
              <a:rPr sz="2200" b="1" spc="-4" dirty="0" smtClean="0">
                <a:cs typeface="Times New Roman"/>
              </a:rPr>
              <a:t> </a:t>
            </a:r>
            <a:r>
              <a:rPr sz="2200" b="1" spc="0" dirty="0" smtClean="0">
                <a:cs typeface="Times New Roman"/>
              </a:rPr>
              <a:t>of</a:t>
            </a:r>
            <a:r>
              <a:rPr sz="2200" b="1" spc="4" dirty="0" smtClean="0">
                <a:cs typeface="Times New Roman"/>
              </a:rPr>
              <a:t> </a:t>
            </a:r>
            <a:r>
              <a:rPr sz="2200" b="1" spc="0" dirty="0" smtClean="0">
                <a:cs typeface="Times New Roman"/>
              </a:rPr>
              <a:t>cho</a:t>
            </a:r>
            <a:r>
              <a:rPr sz="2200" b="1" spc="4" dirty="0" smtClean="0">
                <a:cs typeface="Times New Roman"/>
              </a:rPr>
              <a:t>l</a:t>
            </a:r>
            <a:r>
              <a:rPr sz="2200" b="1" spc="0" dirty="0" smtClean="0">
                <a:cs typeface="Times New Roman"/>
              </a:rPr>
              <a:t>est</a:t>
            </a:r>
            <a:r>
              <a:rPr sz="2200" b="1" spc="4" dirty="0" smtClean="0">
                <a:cs typeface="Times New Roman"/>
              </a:rPr>
              <a:t>e</a:t>
            </a:r>
            <a:r>
              <a:rPr sz="2200" b="1" spc="0" dirty="0" smtClean="0">
                <a:cs typeface="Times New Roman"/>
              </a:rPr>
              <a:t>rol</a:t>
            </a:r>
            <a:r>
              <a:rPr sz="2200" b="1" spc="-25" dirty="0" smtClean="0">
                <a:cs typeface="Times New Roman"/>
              </a:rPr>
              <a:t> </a:t>
            </a:r>
            <a:r>
              <a:rPr sz="2200" b="1" spc="0" dirty="0" smtClean="0">
                <a:cs typeface="Times New Roman"/>
              </a:rPr>
              <a:t>is as</a:t>
            </a:r>
            <a:r>
              <a:rPr sz="2200" b="1" spc="-4" dirty="0" smtClean="0">
                <a:cs typeface="Times New Roman"/>
              </a:rPr>
              <a:t> </a:t>
            </a:r>
            <a:r>
              <a:rPr sz="2200" b="1" spc="0" dirty="0" smtClean="0">
                <a:cs typeface="Times New Roman"/>
              </a:rPr>
              <a:t>fol</a:t>
            </a:r>
            <a:r>
              <a:rPr sz="2200" b="1" spc="4" dirty="0" smtClean="0">
                <a:cs typeface="Times New Roman"/>
              </a:rPr>
              <a:t>l</a:t>
            </a:r>
            <a:r>
              <a:rPr sz="2200" b="1" spc="0" dirty="0" smtClean="0">
                <a:cs typeface="Times New Roman"/>
              </a:rPr>
              <a:t>ow</a:t>
            </a:r>
            <a:r>
              <a:rPr sz="2200" b="1" spc="-4" dirty="0" smtClean="0">
                <a:cs typeface="Times New Roman"/>
              </a:rPr>
              <a:t>s</a:t>
            </a:r>
            <a:r>
              <a:rPr sz="2200" b="1" spc="0" dirty="0" smtClean="0">
                <a:cs typeface="Times New Roman"/>
              </a:rPr>
              <a:t>:</a:t>
            </a:r>
            <a:endParaRPr sz="2200" b="1" dirty="0">
              <a:cs typeface="Times New Roman"/>
            </a:endParaRPr>
          </a:p>
        </p:txBody>
      </p:sp>
      <p:sp>
        <p:nvSpPr>
          <p:cNvPr id="14" name="object 14"/>
          <p:cNvSpPr txBox="1"/>
          <p:nvPr/>
        </p:nvSpPr>
        <p:spPr>
          <a:xfrm>
            <a:off x="2601214" y="2458714"/>
            <a:ext cx="878535" cy="177800"/>
          </a:xfrm>
          <a:prstGeom prst="rect">
            <a:avLst/>
          </a:prstGeom>
        </p:spPr>
        <p:txBody>
          <a:bodyPr wrap="square" lIns="0" tIns="0" rIns="0" bIns="0" rtlCol="0">
            <a:noAutofit/>
          </a:bodyPr>
          <a:lstStyle/>
          <a:p>
            <a:pPr marL="12700">
              <a:lnSpc>
                <a:spcPts val="1325"/>
              </a:lnSpc>
              <a:spcBef>
                <a:spcPts val="66"/>
              </a:spcBef>
            </a:pPr>
            <a:r>
              <a:rPr sz="1200" spc="0" dirty="0" smtClean="0">
                <a:cs typeface="Times New Roman"/>
              </a:rPr>
              <a:t>. ESTE</a:t>
            </a:r>
            <a:r>
              <a:rPr sz="1200" spc="4" dirty="0" smtClean="0">
                <a:cs typeface="Times New Roman"/>
              </a:rPr>
              <a:t>R</a:t>
            </a:r>
            <a:r>
              <a:rPr sz="1200" spc="0" dirty="0" smtClean="0">
                <a:cs typeface="Times New Roman"/>
              </a:rPr>
              <a:t>ASE</a:t>
            </a:r>
            <a:endParaRPr sz="1200">
              <a:cs typeface="Times New Roman"/>
            </a:endParaRPr>
          </a:p>
        </p:txBody>
      </p:sp>
      <p:sp>
        <p:nvSpPr>
          <p:cNvPr id="13" name="object 13"/>
          <p:cNvSpPr txBox="1"/>
          <p:nvPr/>
        </p:nvSpPr>
        <p:spPr>
          <a:xfrm>
            <a:off x="645668" y="2465978"/>
            <a:ext cx="1729841" cy="254000"/>
          </a:xfrm>
          <a:prstGeom prst="rect">
            <a:avLst/>
          </a:prstGeom>
        </p:spPr>
        <p:txBody>
          <a:bodyPr wrap="square" lIns="0" tIns="0" rIns="0" bIns="0" rtlCol="0">
            <a:noAutofit/>
          </a:bodyPr>
          <a:lstStyle/>
          <a:p>
            <a:pPr marL="12700">
              <a:lnSpc>
                <a:spcPts val="1939"/>
              </a:lnSpc>
              <a:spcBef>
                <a:spcPts val="97"/>
              </a:spcBef>
            </a:pPr>
            <a:r>
              <a:rPr sz="1800" spc="0" dirty="0" smtClean="0">
                <a:cs typeface="Times New Roman"/>
              </a:rPr>
              <a:t>Chol</a:t>
            </a:r>
            <a:r>
              <a:rPr sz="1800" spc="4" dirty="0" smtClean="0">
                <a:cs typeface="Times New Roman"/>
              </a:rPr>
              <a:t>e</a:t>
            </a:r>
            <a:r>
              <a:rPr sz="1800" spc="0" dirty="0" smtClean="0">
                <a:cs typeface="Times New Roman"/>
              </a:rPr>
              <a:t>sterol</a:t>
            </a:r>
            <a:r>
              <a:rPr sz="1800" spc="-9" dirty="0" smtClean="0">
                <a:cs typeface="Times New Roman"/>
              </a:rPr>
              <a:t> </a:t>
            </a:r>
            <a:r>
              <a:rPr sz="1800" spc="0" dirty="0" smtClean="0">
                <a:cs typeface="Times New Roman"/>
              </a:rPr>
              <a:t>Est</a:t>
            </a:r>
            <a:r>
              <a:rPr sz="1800" spc="4" dirty="0" smtClean="0">
                <a:cs typeface="Times New Roman"/>
              </a:rPr>
              <a:t>e</a:t>
            </a:r>
            <a:r>
              <a:rPr sz="1800" spc="0" dirty="0" smtClean="0">
                <a:cs typeface="Times New Roman"/>
              </a:rPr>
              <a:t>rs</a:t>
            </a:r>
            <a:endParaRPr sz="1800">
              <a:cs typeface="Times New Roman"/>
            </a:endParaRPr>
          </a:p>
        </p:txBody>
      </p:sp>
      <p:sp>
        <p:nvSpPr>
          <p:cNvPr id="12" name="object 12"/>
          <p:cNvSpPr txBox="1"/>
          <p:nvPr/>
        </p:nvSpPr>
        <p:spPr>
          <a:xfrm>
            <a:off x="3775075" y="2465978"/>
            <a:ext cx="2404211" cy="254000"/>
          </a:xfrm>
          <a:prstGeom prst="rect">
            <a:avLst/>
          </a:prstGeom>
        </p:spPr>
        <p:txBody>
          <a:bodyPr wrap="square" lIns="0" tIns="0" rIns="0" bIns="0" rtlCol="0">
            <a:noAutofit/>
          </a:bodyPr>
          <a:lstStyle/>
          <a:p>
            <a:pPr marL="12700">
              <a:lnSpc>
                <a:spcPts val="1939"/>
              </a:lnSpc>
              <a:spcBef>
                <a:spcPts val="97"/>
              </a:spcBef>
            </a:pPr>
            <a:r>
              <a:rPr sz="1800" spc="0" dirty="0" smtClean="0">
                <a:cs typeface="Times New Roman"/>
              </a:rPr>
              <a:t>Chol</a:t>
            </a:r>
            <a:r>
              <a:rPr sz="1800" spc="4" dirty="0" smtClean="0">
                <a:cs typeface="Times New Roman"/>
              </a:rPr>
              <a:t>e</a:t>
            </a:r>
            <a:r>
              <a:rPr sz="1800" spc="0" dirty="0" smtClean="0">
                <a:cs typeface="Times New Roman"/>
              </a:rPr>
              <a:t>sterol</a:t>
            </a:r>
            <a:r>
              <a:rPr sz="1800" spc="-9" dirty="0" smtClean="0">
                <a:cs typeface="Times New Roman"/>
              </a:rPr>
              <a:t> </a:t>
            </a:r>
            <a:r>
              <a:rPr sz="1800" spc="0" dirty="0" smtClean="0">
                <a:cs typeface="Times New Roman"/>
              </a:rPr>
              <a:t>+ </a:t>
            </a:r>
            <a:r>
              <a:rPr sz="1800" spc="-4" dirty="0" smtClean="0">
                <a:cs typeface="Times New Roman"/>
              </a:rPr>
              <a:t>F</a:t>
            </a:r>
            <a:r>
              <a:rPr sz="1800" spc="0" dirty="0" smtClean="0">
                <a:cs typeface="Times New Roman"/>
              </a:rPr>
              <a:t>a</a:t>
            </a:r>
            <a:r>
              <a:rPr sz="1800" spc="4" dirty="0" smtClean="0">
                <a:cs typeface="Times New Roman"/>
              </a:rPr>
              <a:t>t</a:t>
            </a:r>
            <a:r>
              <a:rPr sz="1800" spc="0" dirty="0" smtClean="0">
                <a:cs typeface="Times New Roman"/>
              </a:rPr>
              <a:t>ty</a:t>
            </a:r>
            <a:r>
              <a:rPr sz="1800" spc="-100" dirty="0" smtClean="0">
                <a:cs typeface="Times New Roman"/>
              </a:rPr>
              <a:t> </a:t>
            </a:r>
            <a:r>
              <a:rPr sz="1800" spc="0" dirty="0" smtClean="0">
                <a:cs typeface="Times New Roman"/>
              </a:rPr>
              <a:t>Acids</a:t>
            </a:r>
            <a:endParaRPr sz="1800">
              <a:cs typeface="Times New Roman"/>
            </a:endParaRPr>
          </a:p>
        </p:txBody>
      </p:sp>
      <p:sp>
        <p:nvSpPr>
          <p:cNvPr id="11" name="object 11"/>
          <p:cNvSpPr txBox="1"/>
          <p:nvPr/>
        </p:nvSpPr>
        <p:spPr>
          <a:xfrm>
            <a:off x="2488438" y="3109462"/>
            <a:ext cx="750824" cy="177800"/>
          </a:xfrm>
          <a:prstGeom prst="rect">
            <a:avLst/>
          </a:prstGeom>
        </p:spPr>
        <p:txBody>
          <a:bodyPr wrap="square" lIns="0" tIns="0" rIns="0" bIns="0" rtlCol="0">
            <a:noAutofit/>
          </a:bodyPr>
          <a:lstStyle/>
          <a:p>
            <a:pPr marL="12700">
              <a:lnSpc>
                <a:spcPts val="1325"/>
              </a:lnSpc>
              <a:spcBef>
                <a:spcPts val="66"/>
              </a:spcBef>
            </a:pPr>
            <a:r>
              <a:rPr sz="1200" spc="0" dirty="0" smtClean="0">
                <a:cs typeface="Times New Roman"/>
              </a:rPr>
              <a:t>.O</a:t>
            </a:r>
            <a:r>
              <a:rPr sz="1200" spc="-4" dirty="0" smtClean="0">
                <a:cs typeface="Times New Roman"/>
              </a:rPr>
              <a:t>X</a:t>
            </a:r>
            <a:r>
              <a:rPr sz="1200" spc="-29" dirty="0" smtClean="0">
                <a:cs typeface="Times New Roman"/>
              </a:rPr>
              <a:t>I</a:t>
            </a:r>
            <a:r>
              <a:rPr sz="1200" spc="0" dirty="0" smtClean="0">
                <a:cs typeface="Times New Roman"/>
              </a:rPr>
              <a:t>D</a:t>
            </a:r>
            <a:r>
              <a:rPr sz="1200" spc="-4" dirty="0" smtClean="0">
                <a:cs typeface="Times New Roman"/>
              </a:rPr>
              <a:t>A</a:t>
            </a:r>
            <a:r>
              <a:rPr sz="1200" spc="4" dirty="0" smtClean="0">
                <a:cs typeface="Times New Roman"/>
              </a:rPr>
              <a:t>S</a:t>
            </a:r>
            <a:r>
              <a:rPr sz="1200" spc="0" dirty="0" smtClean="0">
                <a:cs typeface="Times New Roman"/>
              </a:rPr>
              <a:t>E</a:t>
            </a:r>
            <a:endParaRPr sz="1200">
              <a:cs typeface="Times New Roman"/>
            </a:endParaRPr>
          </a:p>
        </p:txBody>
      </p:sp>
      <p:sp>
        <p:nvSpPr>
          <p:cNvPr id="10" name="object 10"/>
          <p:cNvSpPr txBox="1"/>
          <p:nvPr/>
        </p:nvSpPr>
        <p:spPr>
          <a:xfrm>
            <a:off x="645668" y="3116726"/>
            <a:ext cx="1603885" cy="295504"/>
          </a:xfrm>
          <a:prstGeom prst="rect">
            <a:avLst/>
          </a:prstGeom>
        </p:spPr>
        <p:txBody>
          <a:bodyPr wrap="square" lIns="0" tIns="0" rIns="0" bIns="0" rtlCol="0">
            <a:noAutofit/>
          </a:bodyPr>
          <a:lstStyle/>
          <a:p>
            <a:pPr marL="12700">
              <a:lnSpc>
                <a:spcPts val="2260"/>
              </a:lnSpc>
              <a:spcBef>
                <a:spcPts val="113"/>
              </a:spcBef>
            </a:pPr>
            <a:r>
              <a:rPr sz="2700" spc="0" baseline="8052" dirty="0" smtClean="0">
                <a:cs typeface="Times New Roman"/>
              </a:rPr>
              <a:t>Chol</a:t>
            </a:r>
            <a:r>
              <a:rPr sz="2700" spc="4" baseline="8052" dirty="0" smtClean="0">
                <a:cs typeface="Times New Roman"/>
              </a:rPr>
              <a:t>e</a:t>
            </a:r>
            <a:r>
              <a:rPr sz="2700" spc="0" baseline="8052" dirty="0" smtClean="0">
                <a:cs typeface="Times New Roman"/>
              </a:rPr>
              <a:t>sterol</a:t>
            </a:r>
            <a:r>
              <a:rPr sz="2700" spc="-9" baseline="8052" dirty="0" smtClean="0">
                <a:cs typeface="Times New Roman"/>
              </a:rPr>
              <a:t> </a:t>
            </a:r>
            <a:r>
              <a:rPr sz="2700" spc="0" baseline="8052" dirty="0" smtClean="0">
                <a:cs typeface="Times New Roman"/>
              </a:rPr>
              <a:t>+ O</a:t>
            </a:r>
            <a:r>
              <a:rPr sz="1800" spc="0" baseline="-9662" dirty="0" smtClean="0">
                <a:cs typeface="Times New Roman"/>
              </a:rPr>
              <a:t>2</a:t>
            </a:r>
            <a:endParaRPr sz="1200">
              <a:cs typeface="Times New Roman"/>
            </a:endParaRPr>
          </a:p>
        </p:txBody>
      </p:sp>
      <p:sp>
        <p:nvSpPr>
          <p:cNvPr id="9" name="object 9"/>
          <p:cNvSpPr txBox="1"/>
          <p:nvPr/>
        </p:nvSpPr>
        <p:spPr>
          <a:xfrm>
            <a:off x="3669919" y="3116726"/>
            <a:ext cx="2301877" cy="295504"/>
          </a:xfrm>
          <a:prstGeom prst="rect">
            <a:avLst/>
          </a:prstGeom>
        </p:spPr>
        <p:txBody>
          <a:bodyPr wrap="square" lIns="0" tIns="0" rIns="0" bIns="0" rtlCol="0">
            <a:noAutofit/>
          </a:bodyPr>
          <a:lstStyle/>
          <a:p>
            <a:pPr marL="12700">
              <a:lnSpc>
                <a:spcPts val="2260"/>
              </a:lnSpc>
              <a:spcBef>
                <a:spcPts val="113"/>
              </a:spcBef>
            </a:pPr>
            <a:r>
              <a:rPr sz="2700" spc="0" baseline="8052" dirty="0" smtClean="0">
                <a:cs typeface="Times New Roman"/>
              </a:rPr>
              <a:t>Chol</a:t>
            </a:r>
            <a:r>
              <a:rPr sz="2700" spc="4" baseline="8052" dirty="0" smtClean="0">
                <a:cs typeface="Times New Roman"/>
              </a:rPr>
              <a:t>e</a:t>
            </a:r>
            <a:r>
              <a:rPr sz="2700" spc="0" baseline="8052" dirty="0" smtClean="0">
                <a:cs typeface="Times New Roman"/>
              </a:rPr>
              <a:t>ste</a:t>
            </a:r>
            <a:r>
              <a:rPr sz="2700" spc="4" baseline="8052" dirty="0" smtClean="0">
                <a:cs typeface="Times New Roman"/>
              </a:rPr>
              <a:t>n</a:t>
            </a:r>
            <a:r>
              <a:rPr sz="2700" spc="0" baseline="8052" dirty="0" smtClean="0">
                <a:cs typeface="Times New Roman"/>
              </a:rPr>
              <a:t>-3-one +</a:t>
            </a:r>
            <a:r>
              <a:rPr sz="2700" spc="-14" baseline="8052" dirty="0" smtClean="0">
                <a:cs typeface="Times New Roman"/>
              </a:rPr>
              <a:t> </a:t>
            </a:r>
            <a:r>
              <a:rPr sz="2700" spc="0" baseline="8052" dirty="0" smtClean="0">
                <a:cs typeface="Times New Roman"/>
              </a:rPr>
              <a:t>H</a:t>
            </a:r>
            <a:r>
              <a:rPr sz="1800" spc="0" baseline="-9662" dirty="0" smtClean="0">
                <a:cs typeface="Times New Roman"/>
              </a:rPr>
              <a:t>2</a:t>
            </a:r>
            <a:r>
              <a:rPr sz="2700" spc="-4" baseline="8052" dirty="0" smtClean="0">
                <a:cs typeface="Times New Roman"/>
              </a:rPr>
              <a:t>O</a:t>
            </a:r>
            <a:r>
              <a:rPr sz="1800" spc="0" baseline="-9662" dirty="0" smtClean="0">
                <a:cs typeface="Times New Roman"/>
              </a:rPr>
              <a:t>2</a:t>
            </a:r>
            <a:endParaRPr sz="1200">
              <a:cs typeface="Times New Roman"/>
            </a:endParaRPr>
          </a:p>
        </p:txBody>
      </p:sp>
      <p:sp>
        <p:nvSpPr>
          <p:cNvPr id="8" name="object 8"/>
          <p:cNvSpPr txBox="1"/>
          <p:nvPr/>
        </p:nvSpPr>
        <p:spPr>
          <a:xfrm>
            <a:off x="4631563" y="3758940"/>
            <a:ext cx="992987" cy="177800"/>
          </a:xfrm>
          <a:prstGeom prst="rect">
            <a:avLst/>
          </a:prstGeom>
        </p:spPr>
        <p:txBody>
          <a:bodyPr wrap="square" lIns="0" tIns="0" rIns="0" bIns="0" rtlCol="0">
            <a:noAutofit/>
          </a:bodyPr>
          <a:lstStyle/>
          <a:p>
            <a:pPr marL="12700">
              <a:lnSpc>
                <a:spcPts val="1325"/>
              </a:lnSpc>
              <a:spcBef>
                <a:spcPts val="66"/>
              </a:spcBef>
            </a:pPr>
            <a:r>
              <a:rPr sz="1200" spc="4" dirty="0" smtClean="0">
                <a:cs typeface="Times New Roman"/>
              </a:rPr>
              <a:t>P</a:t>
            </a:r>
            <a:r>
              <a:rPr sz="1200" spc="0" dirty="0" smtClean="0">
                <a:cs typeface="Times New Roman"/>
              </a:rPr>
              <a:t>EROX</a:t>
            </a:r>
            <a:r>
              <a:rPr sz="1200" spc="-29" dirty="0" smtClean="0">
                <a:cs typeface="Times New Roman"/>
              </a:rPr>
              <a:t>I</a:t>
            </a:r>
            <a:r>
              <a:rPr sz="1200" spc="0" dirty="0" smtClean="0">
                <a:cs typeface="Times New Roman"/>
              </a:rPr>
              <a:t>D</a:t>
            </a:r>
            <a:r>
              <a:rPr sz="1200" spc="-4" dirty="0" smtClean="0">
                <a:cs typeface="Times New Roman"/>
              </a:rPr>
              <a:t>A</a:t>
            </a:r>
            <a:r>
              <a:rPr sz="1200" spc="4" dirty="0" smtClean="0">
                <a:cs typeface="Times New Roman"/>
              </a:rPr>
              <a:t>S</a:t>
            </a:r>
            <a:r>
              <a:rPr sz="1200" spc="0" dirty="0" smtClean="0">
                <a:cs typeface="Times New Roman"/>
              </a:rPr>
              <a:t>E</a:t>
            </a:r>
            <a:endParaRPr sz="1200">
              <a:cs typeface="Times New Roman"/>
            </a:endParaRPr>
          </a:p>
        </p:txBody>
      </p:sp>
      <p:sp>
        <p:nvSpPr>
          <p:cNvPr id="7" name="object 7"/>
          <p:cNvSpPr txBox="1"/>
          <p:nvPr/>
        </p:nvSpPr>
        <p:spPr>
          <a:xfrm>
            <a:off x="645668" y="3766204"/>
            <a:ext cx="3668524" cy="295504"/>
          </a:xfrm>
          <a:prstGeom prst="rect">
            <a:avLst/>
          </a:prstGeom>
        </p:spPr>
        <p:txBody>
          <a:bodyPr wrap="square" lIns="0" tIns="0" rIns="0" bIns="0" rtlCol="0">
            <a:noAutofit/>
          </a:bodyPr>
          <a:lstStyle/>
          <a:p>
            <a:pPr marL="12700">
              <a:lnSpc>
                <a:spcPts val="2260"/>
              </a:lnSpc>
              <a:spcBef>
                <a:spcPts val="113"/>
              </a:spcBef>
            </a:pPr>
            <a:r>
              <a:rPr sz="2700" spc="0" baseline="8052" dirty="0" smtClean="0">
                <a:cs typeface="Times New Roman"/>
              </a:rPr>
              <a:t>2</a:t>
            </a:r>
            <a:r>
              <a:rPr sz="2700" spc="-4" baseline="8052" dirty="0" smtClean="0">
                <a:cs typeface="Times New Roman"/>
              </a:rPr>
              <a:t> H</a:t>
            </a:r>
            <a:r>
              <a:rPr sz="1800" spc="0" baseline="-9662" dirty="0" smtClean="0">
                <a:cs typeface="Times New Roman"/>
              </a:rPr>
              <a:t>2</a:t>
            </a:r>
            <a:r>
              <a:rPr sz="2700" spc="0" baseline="8052" dirty="0" smtClean="0">
                <a:cs typeface="Times New Roman"/>
              </a:rPr>
              <a:t>O</a:t>
            </a:r>
            <a:r>
              <a:rPr sz="1800" spc="0" baseline="-9662" dirty="0" smtClean="0">
                <a:cs typeface="Times New Roman"/>
              </a:rPr>
              <a:t>2 </a:t>
            </a:r>
            <a:r>
              <a:rPr sz="1800" spc="9" baseline="-9662" dirty="0" smtClean="0">
                <a:cs typeface="Times New Roman"/>
              </a:rPr>
              <a:t> </a:t>
            </a:r>
            <a:r>
              <a:rPr sz="2700" spc="0" baseline="8052" dirty="0" smtClean="0">
                <a:cs typeface="Times New Roman"/>
              </a:rPr>
              <a:t>+ </a:t>
            </a:r>
            <a:r>
              <a:rPr sz="2700" spc="4" baseline="8052" dirty="0" smtClean="0">
                <a:cs typeface="Times New Roman"/>
              </a:rPr>
              <a:t> </a:t>
            </a:r>
            <a:r>
              <a:rPr sz="2700" spc="0" baseline="8052" dirty="0" smtClean="0">
                <a:cs typeface="Times New Roman"/>
              </a:rPr>
              <a:t>4-A</a:t>
            </a:r>
            <a:r>
              <a:rPr sz="2700" spc="-14" baseline="8052" dirty="0" smtClean="0">
                <a:cs typeface="Times New Roman"/>
              </a:rPr>
              <a:t>m</a:t>
            </a:r>
            <a:r>
              <a:rPr sz="2700" spc="0" baseline="8052" dirty="0" smtClean="0">
                <a:cs typeface="Times New Roman"/>
              </a:rPr>
              <a:t>ino</a:t>
            </a:r>
            <a:r>
              <a:rPr sz="2700" spc="4" baseline="8052" dirty="0" smtClean="0">
                <a:cs typeface="Times New Roman"/>
              </a:rPr>
              <a:t>a</a:t>
            </a:r>
            <a:r>
              <a:rPr sz="2700" spc="0" baseline="8052" dirty="0" smtClean="0">
                <a:cs typeface="Times New Roman"/>
              </a:rPr>
              <a:t>nt</a:t>
            </a:r>
            <a:r>
              <a:rPr sz="2700" spc="4" baseline="8052" dirty="0" smtClean="0">
                <a:cs typeface="Times New Roman"/>
              </a:rPr>
              <a:t>i</a:t>
            </a:r>
            <a:r>
              <a:rPr sz="2700" spc="0" baseline="8052" dirty="0" smtClean="0">
                <a:cs typeface="Times New Roman"/>
              </a:rPr>
              <a:t>p</a:t>
            </a:r>
            <a:r>
              <a:rPr sz="2700" spc="19" baseline="8052" dirty="0" smtClean="0">
                <a:cs typeface="Times New Roman"/>
              </a:rPr>
              <a:t>y</a:t>
            </a:r>
            <a:r>
              <a:rPr sz="2700" spc="0" baseline="8052" dirty="0" smtClean="0">
                <a:cs typeface="Times New Roman"/>
              </a:rPr>
              <a:t>rine</a:t>
            </a:r>
            <a:r>
              <a:rPr sz="2700" spc="-34" baseline="8052" dirty="0" smtClean="0">
                <a:cs typeface="Times New Roman"/>
              </a:rPr>
              <a:t> </a:t>
            </a:r>
            <a:r>
              <a:rPr sz="2700" spc="0" baseline="8052" dirty="0" smtClean="0">
                <a:cs typeface="Times New Roman"/>
              </a:rPr>
              <a:t>+ </a:t>
            </a:r>
            <a:r>
              <a:rPr sz="2700" spc="-4" baseline="8052" dirty="0" smtClean="0">
                <a:cs typeface="Times New Roman"/>
              </a:rPr>
              <a:t>P</a:t>
            </a:r>
            <a:r>
              <a:rPr sz="2700" spc="0" baseline="8052" dirty="0" smtClean="0">
                <a:cs typeface="Times New Roman"/>
              </a:rPr>
              <a:t>henol</a:t>
            </a:r>
            <a:endParaRPr sz="1800">
              <a:cs typeface="Times New Roman"/>
            </a:endParaRPr>
          </a:p>
        </p:txBody>
      </p:sp>
      <p:sp>
        <p:nvSpPr>
          <p:cNvPr id="6" name="object 6"/>
          <p:cNvSpPr txBox="1"/>
          <p:nvPr/>
        </p:nvSpPr>
        <p:spPr>
          <a:xfrm>
            <a:off x="5919597" y="3766204"/>
            <a:ext cx="3338703" cy="580135"/>
          </a:xfrm>
          <a:prstGeom prst="rect">
            <a:avLst/>
          </a:prstGeom>
        </p:spPr>
        <p:txBody>
          <a:bodyPr wrap="square" lIns="0" tIns="0" rIns="0" bIns="0" rtlCol="0">
            <a:noAutofit/>
          </a:bodyPr>
          <a:lstStyle/>
          <a:p>
            <a:pPr marL="12700">
              <a:lnSpc>
                <a:spcPts val="2260"/>
              </a:lnSpc>
              <a:spcBef>
                <a:spcPts val="113"/>
              </a:spcBef>
            </a:pPr>
            <a:r>
              <a:rPr sz="2700" spc="0" baseline="8052" dirty="0" smtClean="0">
                <a:cs typeface="Times New Roman"/>
              </a:rPr>
              <a:t>Quinone</a:t>
            </a:r>
            <a:r>
              <a:rPr sz="2700" spc="4" baseline="8052" dirty="0" smtClean="0">
                <a:cs typeface="Times New Roman"/>
              </a:rPr>
              <a:t>i</a:t>
            </a:r>
            <a:r>
              <a:rPr sz="2700" spc="-9" baseline="8052" dirty="0" smtClean="0">
                <a:cs typeface="Times New Roman"/>
              </a:rPr>
              <a:t>m</a:t>
            </a:r>
            <a:r>
              <a:rPr sz="2700" spc="0" baseline="8052" dirty="0" smtClean="0">
                <a:cs typeface="Times New Roman"/>
              </a:rPr>
              <a:t>ine + 4</a:t>
            </a:r>
            <a:r>
              <a:rPr sz="2700" spc="4" baseline="8052" dirty="0" smtClean="0">
                <a:cs typeface="Times New Roman"/>
              </a:rPr>
              <a:t> </a:t>
            </a:r>
            <a:r>
              <a:rPr sz="2700" spc="0" baseline="8052" dirty="0" smtClean="0">
                <a:cs typeface="Times New Roman"/>
              </a:rPr>
              <a:t>H</a:t>
            </a:r>
            <a:r>
              <a:rPr sz="1800" spc="0" baseline="-9662" dirty="0" smtClean="0">
                <a:cs typeface="Times New Roman"/>
              </a:rPr>
              <a:t>2</a:t>
            </a:r>
            <a:r>
              <a:rPr sz="2700" spc="0" baseline="8052" dirty="0" smtClean="0">
                <a:cs typeface="Times New Roman"/>
              </a:rPr>
              <a:t>O</a:t>
            </a:r>
            <a:endParaRPr sz="1800" dirty="0">
              <a:cs typeface="Times New Roman"/>
            </a:endParaRPr>
          </a:p>
          <a:p>
            <a:pPr marL="340360" marR="40515">
              <a:lnSpc>
                <a:spcPct val="95825"/>
              </a:lnSpc>
              <a:spcBef>
                <a:spcPts val="61"/>
              </a:spcBef>
            </a:pPr>
            <a:r>
              <a:rPr sz="1800" spc="0" dirty="0" smtClean="0">
                <a:cs typeface="Times New Roman"/>
              </a:rPr>
              <a:t>(r</a:t>
            </a:r>
            <a:r>
              <a:rPr sz="1800" spc="4" dirty="0" smtClean="0">
                <a:cs typeface="Times New Roman"/>
              </a:rPr>
              <a:t>e</a:t>
            </a:r>
            <a:r>
              <a:rPr sz="1800" spc="0" dirty="0" smtClean="0">
                <a:cs typeface="Times New Roman"/>
              </a:rPr>
              <a:t>d</a:t>
            </a:r>
            <a:r>
              <a:rPr sz="1800" spc="-4" dirty="0" smtClean="0">
                <a:cs typeface="Times New Roman"/>
              </a:rPr>
              <a:t> </a:t>
            </a:r>
            <a:r>
              <a:rPr sz="1800" spc="0" dirty="0" smtClean="0">
                <a:cs typeface="Times New Roman"/>
              </a:rPr>
              <a:t>d</a:t>
            </a:r>
            <a:r>
              <a:rPr sz="1800" spc="19" dirty="0" smtClean="0">
                <a:cs typeface="Times New Roman"/>
              </a:rPr>
              <a:t>y</a:t>
            </a:r>
            <a:r>
              <a:rPr sz="1800" spc="0" dirty="0" smtClean="0">
                <a:cs typeface="Times New Roman"/>
              </a:rPr>
              <a:t>e)</a:t>
            </a:r>
            <a:endParaRPr sz="1800" dirty="0">
              <a:cs typeface="Times New Roman"/>
            </a:endParaRPr>
          </a:p>
        </p:txBody>
      </p:sp>
      <p:sp>
        <p:nvSpPr>
          <p:cNvPr id="5" name="object 5"/>
          <p:cNvSpPr txBox="1"/>
          <p:nvPr/>
        </p:nvSpPr>
        <p:spPr>
          <a:xfrm>
            <a:off x="114300" y="4434520"/>
            <a:ext cx="10172700" cy="2053362"/>
          </a:xfrm>
          <a:prstGeom prst="rect">
            <a:avLst/>
          </a:prstGeom>
        </p:spPr>
        <p:txBody>
          <a:bodyPr wrap="square" lIns="0" tIns="0" rIns="0" bIns="0" rtlCol="0">
            <a:noAutofit/>
          </a:bodyPr>
          <a:lstStyle/>
          <a:p>
            <a:pPr marL="12700" marR="26730">
              <a:lnSpc>
                <a:spcPct val="150000"/>
              </a:lnSpc>
              <a:spcBef>
                <a:spcPts val="97"/>
              </a:spcBef>
            </a:pPr>
            <a:r>
              <a:rPr lang="en-US" sz="2000" spc="0" dirty="0" smtClean="0">
                <a:cs typeface="Times New Roman"/>
              </a:rPr>
              <a:t>- </a:t>
            </a:r>
            <a:r>
              <a:rPr sz="2000" spc="0" dirty="0" smtClean="0">
                <a:cs typeface="Times New Roman"/>
              </a:rPr>
              <a:t>Chol</a:t>
            </a:r>
            <a:r>
              <a:rPr sz="2000" spc="4" dirty="0" smtClean="0">
                <a:cs typeface="Times New Roman"/>
              </a:rPr>
              <a:t>e</a:t>
            </a:r>
            <a:r>
              <a:rPr sz="2000" spc="0" dirty="0" smtClean="0">
                <a:cs typeface="Times New Roman"/>
              </a:rPr>
              <a:t>sterol</a:t>
            </a:r>
            <a:r>
              <a:rPr sz="2000" spc="-9" dirty="0" smtClean="0">
                <a:cs typeface="Times New Roman"/>
              </a:rPr>
              <a:t> </a:t>
            </a:r>
            <a:r>
              <a:rPr sz="2000" spc="0" dirty="0" smtClean="0">
                <a:cs typeface="Times New Roman"/>
              </a:rPr>
              <a:t>Est</a:t>
            </a:r>
            <a:r>
              <a:rPr sz="2000" spc="4" dirty="0" smtClean="0">
                <a:cs typeface="Times New Roman"/>
              </a:rPr>
              <a:t>e</a:t>
            </a:r>
            <a:r>
              <a:rPr sz="2000" spc="0" dirty="0" smtClean="0">
                <a:cs typeface="Times New Roman"/>
              </a:rPr>
              <a:t>rs</a:t>
            </a:r>
            <a:r>
              <a:rPr sz="2000" spc="-9" dirty="0" smtClean="0">
                <a:cs typeface="Times New Roman"/>
              </a:rPr>
              <a:t> </a:t>
            </a:r>
            <a:r>
              <a:rPr sz="2000" spc="0" dirty="0" smtClean="0">
                <a:cs typeface="Times New Roman"/>
              </a:rPr>
              <a:t>are h</a:t>
            </a:r>
            <a:r>
              <a:rPr sz="2000" spc="19" dirty="0" smtClean="0">
                <a:cs typeface="Times New Roman"/>
              </a:rPr>
              <a:t>y</a:t>
            </a:r>
            <a:r>
              <a:rPr sz="2000" spc="0" dirty="0" smtClean="0">
                <a:cs typeface="Times New Roman"/>
              </a:rPr>
              <a:t>drol</a:t>
            </a:r>
            <a:r>
              <a:rPr sz="2000" spc="14" dirty="0" smtClean="0">
                <a:cs typeface="Times New Roman"/>
              </a:rPr>
              <a:t>y</a:t>
            </a:r>
            <a:r>
              <a:rPr sz="2000" spc="0" dirty="0" smtClean="0">
                <a:cs typeface="Times New Roman"/>
              </a:rPr>
              <a:t>zed</a:t>
            </a:r>
            <a:r>
              <a:rPr sz="2000" spc="-29" dirty="0" smtClean="0">
                <a:cs typeface="Times New Roman"/>
              </a:rPr>
              <a:t> </a:t>
            </a:r>
            <a:r>
              <a:rPr sz="2000" spc="0" dirty="0" smtClean="0">
                <a:cs typeface="Times New Roman"/>
              </a:rPr>
              <a:t>to produce cho</a:t>
            </a:r>
            <a:r>
              <a:rPr sz="2000" spc="4" dirty="0" smtClean="0">
                <a:cs typeface="Times New Roman"/>
              </a:rPr>
              <a:t>l</a:t>
            </a:r>
            <a:r>
              <a:rPr sz="2000" spc="0" dirty="0" smtClean="0">
                <a:cs typeface="Times New Roman"/>
              </a:rPr>
              <a:t>est</a:t>
            </a:r>
            <a:r>
              <a:rPr sz="2000" spc="4" dirty="0" smtClean="0">
                <a:cs typeface="Times New Roman"/>
              </a:rPr>
              <a:t>e</a:t>
            </a:r>
            <a:r>
              <a:rPr sz="2000" spc="0" dirty="0" smtClean="0">
                <a:cs typeface="Times New Roman"/>
              </a:rPr>
              <a:t>rol,</a:t>
            </a:r>
            <a:r>
              <a:rPr sz="2000" spc="-19" dirty="0" smtClean="0">
                <a:cs typeface="Times New Roman"/>
              </a:rPr>
              <a:t> </a:t>
            </a:r>
            <a:r>
              <a:rPr sz="2000" spc="0" dirty="0" smtClean="0">
                <a:cs typeface="Times New Roman"/>
              </a:rPr>
              <a:t>H</a:t>
            </a:r>
            <a:r>
              <a:rPr sz="2000" spc="19" dirty="0" smtClean="0">
                <a:cs typeface="Times New Roman"/>
              </a:rPr>
              <a:t>y</a:t>
            </a:r>
            <a:r>
              <a:rPr sz="2000" spc="0" dirty="0" smtClean="0">
                <a:cs typeface="Times New Roman"/>
              </a:rPr>
              <a:t>drog</a:t>
            </a:r>
            <a:r>
              <a:rPr sz="2000" spc="4" dirty="0" smtClean="0">
                <a:cs typeface="Times New Roman"/>
              </a:rPr>
              <a:t>e</a:t>
            </a:r>
            <a:r>
              <a:rPr sz="2000" spc="0" dirty="0" smtClean="0">
                <a:cs typeface="Times New Roman"/>
              </a:rPr>
              <a:t>n</a:t>
            </a:r>
            <a:r>
              <a:rPr sz="2000" spc="-19" dirty="0" smtClean="0">
                <a:cs typeface="Times New Roman"/>
              </a:rPr>
              <a:t> </a:t>
            </a:r>
            <a:r>
              <a:rPr sz="2000" spc="0" dirty="0" smtClean="0">
                <a:cs typeface="Times New Roman"/>
              </a:rPr>
              <a:t>pe</a:t>
            </a:r>
            <a:r>
              <a:rPr sz="2000" spc="4" dirty="0" smtClean="0">
                <a:cs typeface="Times New Roman"/>
              </a:rPr>
              <a:t>r</a:t>
            </a:r>
            <a:r>
              <a:rPr sz="2000" spc="0" dirty="0" smtClean="0">
                <a:cs typeface="Times New Roman"/>
              </a:rPr>
              <a:t>oxide</a:t>
            </a:r>
            <a:r>
              <a:rPr sz="2000" spc="-9" dirty="0" smtClean="0">
                <a:cs typeface="Times New Roman"/>
              </a:rPr>
              <a:t> </a:t>
            </a:r>
            <a:r>
              <a:rPr sz="2000" spc="0" dirty="0" smtClean="0">
                <a:cs typeface="Times New Roman"/>
              </a:rPr>
              <a:t>is th</a:t>
            </a:r>
            <a:r>
              <a:rPr sz="2000" spc="4" dirty="0" smtClean="0">
                <a:cs typeface="Times New Roman"/>
              </a:rPr>
              <a:t>e</a:t>
            </a:r>
            <a:r>
              <a:rPr sz="2000" spc="0" dirty="0" smtClean="0">
                <a:cs typeface="Times New Roman"/>
              </a:rPr>
              <a:t>n</a:t>
            </a:r>
            <a:r>
              <a:rPr sz="2000" spc="-19" dirty="0" smtClean="0">
                <a:cs typeface="Times New Roman"/>
              </a:rPr>
              <a:t> </a:t>
            </a:r>
            <a:r>
              <a:rPr sz="2000" spc="0" dirty="0" smtClean="0">
                <a:cs typeface="Times New Roman"/>
              </a:rPr>
              <a:t>produ</a:t>
            </a:r>
            <a:r>
              <a:rPr sz="2000" spc="4" dirty="0" smtClean="0">
                <a:cs typeface="Times New Roman"/>
              </a:rPr>
              <a:t>c</a:t>
            </a:r>
            <a:r>
              <a:rPr sz="2000" spc="0" dirty="0" smtClean="0">
                <a:cs typeface="Times New Roman"/>
              </a:rPr>
              <a:t>ed</a:t>
            </a:r>
            <a:endParaRPr sz="2000" dirty="0">
              <a:cs typeface="Times New Roman"/>
            </a:endParaRPr>
          </a:p>
          <a:p>
            <a:pPr marL="268731">
              <a:lnSpc>
                <a:spcPct val="150000"/>
              </a:lnSpc>
            </a:pPr>
            <a:r>
              <a:rPr sz="2000" spc="0" dirty="0" smtClean="0">
                <a:cs typeface="Times New Roman"/>
              </a:rPr>
              <a:t>from the oxid</a:t>
            </a:r>
            <a:r>
              <a:rPr sz="2000" spc="4" dirty="0" smtClean="0">
                <a:cs typeface="Times New Roman"/>
              </a:rPr>
              <a:t>a</a:t>
            </a:r>
            <a:r>
              <a:rPr sz="2000" spc="0" dirty="0" smtClean="0">
                <a:cs typeface="Times New Roman"/>
              </a:rPr>
              <a:t>t</a:t>
            </a:r>
            <a:r>
              <a:rPr sz="2000" spc="4" dirty="0" smtClean="0">
                <a:cs typeface="Times New Roman"/>
              </a:rPr>
              <a:t>i</a:t>
            </a:r>
            <a:r>
              <a:rPr sz="2000" spc="0" dirty="0" smtClean="0">
                <a:cs typeface="Times New Roman"/>
              </a:rPr>
              <a:t>on</a:t>
            </a:r>
            <a:r>
              <a:rPr sz="2000" spc="-19" dirty="0" smtClean="0">
                <a:cs typeface="Times New Roman"/>
              </a:rPr>
              <a:t> </a:t>
            </a:r>
            <a:r>
              <a:rPr sz="2000" spc="0" dirty="0" smtClean="0">
                <a:cs typeface="Times New Roman"/>
              </a:rPr>
              <a:t>of</a:t>
            </a:r>
            <a:r>
              <a:rPr sz="2000" spc="4" dirty="0" smtClean="0">
                <a:cs typeface="Times New Roman"/>
              </a:rPr>
              <a:t> </a:t>
            </a:r>
            <a:r>
              <a:rPr sz="2000" spc="0" dirty="0" smtClean="0">
                <a:cs typeface="Times New Roman"/>
              </a:rPr>
              <a:t>cho</a:t>
            </a:r>
            <a:r>
              <a:rPr sz="2000" spc="4" dirty="0" smtClean="0">
                <a:cs typeface="Times New Roman"/>
              </a:rPr>
              <a:t>l</a:t>
            </a:r>
            <a:r>
              <a:rPr sz="2000" spc="0" dirty="0" smtClean="0">
                <a:cs typeface="Times New Roman"/>
              </a:rPr>
              <a:t>est</a:t>
            </a:r>
            <a:r>
              <a:rPr sz="2000" spc="4" dirty="0" smtClean="0">
                <a:cs typeface="Times New Roman"/>
              </a:rPr>
              <a:t>e</a:t>
            </a:r>
            <a:r>
              <a:rPr sz="2000" spc="0" dirty="0" smtClean="0">
                <a:cs typeface="Times New Roman"/>
              </a:rPr>
              <a:t>rol</a:t>
            </a:r>
            <a:r>
              <a:rPr sz="2000" spc="-14" dirty="0" smtClean="0">
                <a:cs typeface="Times New Roman"/>
              </a:rPr>
              <a:t> </a:t>
            </a:r>
            <a:r>
              <a:rPr sz="2000" spc="0" dirty="0" smtClean="0">
                <a:cs typeface="Times New Roman"/>
              </a:rPr>
              <a:t>by</a:t>
            </a:r>
            <a:r>
              <a:rPr sz="2000" spc="-9" dirty="0" smtClean="0">
                <a:cs typeface="Times New Roman"/>
              </a:rPr>
              <a:t> </a:t>
            </a:r>
            <a:r>
              <a:rPr sz="2000" spc="0" dirty="0" smtClean="0">
                <a:cs typeface="Times New Roman"/>
              </a:rPr>
              <a:t>cho</a:t>
            </a:r>
            <a:r>
              <a:rPr sz="2000" spc="4" dirty="0" smtClean="0">
                <a:cs typeface="Times New Roman"/>
              </a:rPr>
              <a:t>l</a:t>
            </a:r>
            <a:r>
              <a:rPr sz="2000" spc="0" dirty="0" smtClean="0">
                <a:cs typeface="Times New Roman"/>
              </a:rPr>
              <a:t>est</a:t>
            </a:r>
            <a:r>
              <a:rPr sz="2000" spc="4" dirty="0" smtClean="0">
                <a:cs typeface="Times New Roman"/>
              </a:rPr>
              <a:t>e</a:t>
            </a:r>
            <a:r>
              <a:rPr sz="2000" spc="0" dirty="0" smtClean="0">
                <a:cs typeface="Times New Roman"/>
              </a:rPr>
              <a:t>rol</a:t>
            </a:r>
            <a:r>
              <a:rPr sz="2000" spc="9" dirty="0" smtClean="0">
                <a:cs typeface="Times New Roman"/>
              </a:rPr>
              <a:t> </a:t>
            </a:r>
            <a:r>
              <a:rPr sz="2000" spc="0" dirty="0" smtClean="0">
                <a:cs typeface="Times New Roman"/>
              </a:rPr>
              <a:t>oxid</a:t>
            </a:r>
            <a:r>
              <a:rPr sz="2000" spc="4" dirty="0" smtClean="0">
                <a:cs typeface="Times New Roman"/>
              </a:rPr>
              <a:t>a</a:t>
            </a:r>
            <a:r>
              <a:rPr sz="2000" spc="0" dirty="0" smtClean="0">
                <a:cs typeface="Times New Roman"/>
              </a:rPr>
              <a:t>s</a:t>
            </a:r>
            <a:r>
              <a:rPr sz="2000" spc="4" dirty="0" smtClean="0">
                <a:cs typeface="Times New Roman"/>
              </a:rPr>
              <a:t>e</a:t>
            </a:r>
            <a:r>
              <a:rPr sz="2000" spc="0" dirty="0" smtClean="0">
                <a:cs typeface="Times New Roman"/>
              </a:rPr>
              <a:t>.</a:t>
            </a:r>
            <a:r>
              <a:rPr sz="2000" spc="440" dirty="0" smtClean="0">
                <a:cs typeface="Times New Roman"/>
              </a:rPr>
              <a:t> </a:t>
            </a:r>
            <a:r>
              <a:rPr sz="2000" spc="0" dirty="0" smtClean="0">
                <a:cs typeface="Times New Roman"/>
              </a:rPr>
              <a:t>In a</a:t>
            </a:r>
            <a:r>
              <a:rPr sz="2000" spc="-4" dirty="0" smtClean="0">
                <a:cs typeface="Times New Roman"/>
              </a:rPr>
              <a:t> </a:t>
            </a:r>
            <a:r>
              <a:rPr sz="2000" spc="0" dirty="0" smtClean="0">
                <a:cs typeface="Times New Roman"/>
              </a:rPr>
              <a:t>coup</a:t>
            </a:r>
            <a:r>
              <a:rPr sz="2000" spc="4" dirty="0" smtClean="0">
                <a:cs typeface="Times New Roman"/>
              </a:rPr>
              <a:t>l</a:t>
            </a:r>
            <a:r>
              <a:rPr sz="2000" spc="0" dirty="0" smtClean="0">
                <a:cs typeface="Times New Roman"/>
              </a:rPr>
              <a:t>ed re</a:t>
            </a:r>
            <a:r>
              <a:rPr sz="2000" spc="4" dirty="0" smtClean="0">
                <a:cs typeface="Times New Roman"/>
              </a:rPr>
              <a:t>a</a:t>
            </a:r>
            <a:r>
              <a:rPr sz="2000" spc="0" dirty="0" smtClean="0">
                <a:cs typeface="Times New Roman"/>
              </a:rPr>
              <a:t>c</a:t>
            </a:r>
            <a:r>
              <a:rPr sz="2000" spc="4" dirty="0" smtClean="0">
                <a:cs typeface="Times New Roman"/>
              </a:rPr>
              <a:t>t</a:t>
            </a:r>
            <a:r>
              <a:rPr sz="2000" spc="0" dirty="0" smtClean="0">
                <a:cs typeface="Times New Roman"/>
              </a:rPr>
              <a:t>ion</a:t>
            </a:r>
            <a:r>
              <a:rPr sz="2000" spc="-14" dirty="0" smtClean="0">
                <a:cs typeface="Times New Roman"/>
              </a:rPr>
              <a:t> </a:t>
            </a:r>
            <a:r>
              <a:rPr sz="2000" spc="0" dirty="0" smtClean="0">
                <a:cs typeface="Times New Roman"/>
              </a:rPr>
              <a:t>c</a:t>
            </a:r>
            <a:r>
              <a:rPr sz="2000" spc="4" dirty="0" smtClean="0">
                <a:cs typeface="Times New Roman"/>
              </a:rPr>
              <a:t>a</a:t>
            </a:r>
            <a:r>
              <a:rPr sz="2000" spc="0" dirty="0" smtClean="0">
                <a:cs typeface="Times New Roman"/>
              </a:rPr>
              <a:t>t</a:t>
            </a:r>
            <a:r>
              <a:rPr sz="2000" spc="4" dirty="0" smtClean="0">
                <a:cs typeface="Times New Roman"/>
              </a:rPr>
              <a:t>a</a:t>
            </a:r>
            <a:r>
              <a:rPr sz="2000" spc="0" dirty="0" smtClean="0">
                <a:cs typeface="Times New Roman"/>
              </a:rPr>
              <a:t>l</a:t>
            </a:r>
            <a:r>
              <a:rPr sz="2000" spc="14" dirty="0" smtClean="0">
                <a:cs typeface="Times New Roman"/>
              </a:rPr>
              <a:t>y</a:t>
            </a:r>
            <a:r>
              <a:rPr sz="2000" spc="0" dirty="0" smtClean="0">
                <a:cs typeface="Times New Roman"/>
              </a:rPr>
              <a:t>zed</a:t>
            </a:r>
            <a:r>
              <a:rPr sz="2000" spc="-29" dirty="0" smtClean="0">
                <a:cs typeface="Times New Roman"/>
              </a:rPr>
              <a:t> </a:t>
            </a:r>
            <a:r>
              <a:rPr sz="2000" spc="0" dirty="0" smtClean="0">
                <a:cs typeface="Times New Roman"/>
              </a:rPr>
              <a:t>by peroxidas</a:t>
            </a:r>
            <a:r>
              <a:rPr sz="2000" spc="4" dirty="0" smtClean="0">
                <a:cs typeface="Times New Roman"/>
              </a:rPr>
              <a:t>e</a:t>
            </a:r>
            <a:r>
              <a:rPr sz="2000" spc="0" dirty="0" smtClean="0">
                <a:cs typeface="Times New Roman"/>
              </a:rPr>
              <a:t>,</a:t>
            </a:r>
            <a:r>
              <a:rPr sz="2000" spc="-14" dirty="0" smtClean="0">
                <a:cs typeface="Times New Roman"/>
              </a:rPr>
              <a:t> </a:t>
            </a:r>
            <a:r>
              <a:rPr sz="2000" spc="0" dirty="0" smtClean="0">
                <a:cs typeface="Times New Roman"/>
              </a:rPr>
              <a:t>quinonei</a:t>
            </a:r>
            <a:r>
              <a:rPr sz="2000" spc="-4" dirty="0" smtClean="0">
                <a:cs typeface="Times New Roman"/>
              </a:rPr>
              <a:t>m</a:t>
            </a:r>
            <a:r>
              <a:rPr sz="2000" spc="0" dirty="0" smtClean="0">
                <a:cs typeface="Times New Roman"/>
              </a:rPr>
              <a:t>ine red colored</a:t>
            </a:r>
            <a:r>
              <a:rPr sz="2000" spc="-14" dirty="0" smtClean="0">
                <a:cs typeface="Times New Roman"/>
              </a:rPr>
              <a:t> </a:t>
            </a:r>
            <a:r>
              <a:rPr sz="2000" spc="0" dirty="0" smtClean="0">
                <a:cs typeface="Times New Roman"/>
              </a:rPr>
              <a:t>d</a:t>
            </a:r>
            <a:r>
              <a:rPr sz="2000" spc="19" dirty="0" smtClean="0">
                <a:cs typeface="Times New Roman"/>
              </a:rPr>
              <a:t>y</a:t>
            </a:r>
            <a:r>
              <a:rPr sz="2000" spc="0" dirty="0" smtClean="0">
                <a:cs typeface="Times New Roman"/>
              </a:rPr>
              <a:t>e</a:t>
            </a:r>
            <a:r>
              <a:rPr sz="2000" spc="-25" dirty="0" smtClean="0">
                <a:cs typeface="Times New Roman"/>
              </a:rPr>
              <a:t> </a:t>
            </a:r>
            <a:r>
              <a:rPr sz="2000" spc="0" dirty="0" smtClean="0">
                <a:cs typeface="Times New Roman"/>
              </a:rPr>
              <a:t>is for</a:t>
            </a:r>
            <a:r>
              <a:rPr sz="2000" spc="-9" dirty="0" smtClean="0">
                <a:cs typeface="Times New Roman"/>
              </a:rPr>
              <a:t>m</a:t>
            </a:r>
            <a:r>
              <a:rPr sz="2000" spc="0" dirty="0" smtClean="0">
                <a:cs typeface="Times New Roman"/>
              </a:rPr>
              <a:t>ed</a:t>
            </a:r>
            <a:r>
              <a:rPr sz="2000" spc="4" dirty="0" smtClean="0">
                <a:cs typeface="Times New Roman"/>
              </a:rPr>
              <a:t> </a:t>
            </a:r>
            <a:r>
              <a:rPr sz="2000" spc="0" dirty="0" smtClean="0">
                <a:cs typeface="Times New Roman"/>
              </a:rPr>
              <a:t>from 4-a</a:t>
            </a:r>
            <a:r>
              <a:rPr sz="2000" spc="-4" dirty="0" smtClean="0">
                <a:cs typeface="Times New Roman"/>
              </a:rPr>
              <a:t>m</a:t>
            </a:r>
            <a:r>
              <a:rPr sz="2000" spc="0" dirty="0" smtClean="0">
                <a:cs typeface="Times New Roman"/>
              </a:rPr>
              <a:t>inoan</a:t>
            </a:r>
            <a:r>
              <a:rPr sz="2000" spc="4" dirty="0" smtClean="0">
                <a:cs typeface="Times New Roman"/>
              </a:rPr>
              <a:t>t</a:t>
            </a:r>
            <a:r>
              <a:rPr sz="2000" spc="0" dirty="0" smtClean="0">
                <a:cs typeface="Times New Roman"/>
              </a:rPr>
              <a:t>ip</a:t>
            </a:r>
            <a:r>
              <a:rPr sz="2000" spc="25" dirty="0" smtClean="0">
                <a:cs typeface="Times New Roman"/>
              </a:rPr>
              <a:t>y</a:t>
            </a:r>
            <a:r>
              <a:rPr sz="2000" spc="0" dirty="0" smtClean="0">
                <a:cs typeface="Times New Roman"/>
              </a:rPr>
              <a:t>rin</a:t>
            </a:r>
            <a:r>
              <a:rPr sz="2000" spc="-4" dirty="0" smtClean="0">
                <a:cs typeface="Times New Roman"/>
              </a:rPr>
              <a:t>e</a:t>
            </a:r>
            <a:r>
              <a:rPr sz="2000" spc="0" dirty="0" smtClean="0">
                <a:cs typeface="Times New Roman"/>
              </a:rPr>
              <a:t>,</a:t>
            </a:r>
            <a:r>
              <a:rPr sz="2000" spc="-34" dirty="0" smtClean="0">
                <a:cs typeface="Times New Roman"/>
              </a:rPr>
              <a:t> </a:t>
            </a:r>
            <a:r>
              <a:rPr sz="2000" spc="0" dirty="0" smtClean="0">
                <a:cs typeface="Times New Roman"/>
              </a:rPr>
              <a:t>phenol and h</a:t>
            </a:r>
            <a:r>
              <a:rPr sz="2000" spc="19" dirty="0" smtClean="0">
                <a:cs typeface="Times New Roman"/>
              </a:rPr>
              <a:t>y</a:t>
            </a:r>
            <a:r>
              <a:rPr sz="2000" spc="0" dirty="0" smtClean="0">
                <a:cs typeface="Times New Roman"/>
              </a:rPr>
              <a:t>drog</a:t>
            </a:r>
            <a:r>
              <a:rPr sz="2000" spc="4" dirty="0" smtClean="0">
                <a:cs typeface="Times New Roman"/>
              </a:rPr>
              <a:t>e</a:t>
            </a:r>
            <a:r>
              <a:rPr sz="2000" spc="0" dirty="0" smtClean="0">
                <a:cs typeface="Times New Roman"/>
              </a:rPr>
              <a:t>n</a:t>
            </a:r>
            <a:r>
              <a:rPr sz="2000" spc="-29" dirty="0" smtClean="0">
                <a:cs typeface="Times New Roman"/>
              </a:rPr>
              <a:t> </a:t>
            </a:r>
            <a:r>
              <a:rPr sz="2000" spc="0" dirty="0" smtClean="0">
                <a:cs typeface="Times New Roman"/>
              </a:rPr>
              <a:t>pe</a:t>
            </a:r>
            <a:r>
              <a:rPr sz="2000" spc="4" dirty="0" smtClean="0">
                <a:cs typeface="Times New Roman"/>
              </a:rPr>
              <a:t>r</a:t>
            </a:r>
            <a:r>
              <a:rPr sz="2000" spc="0" dirty="0" smtClean="0">
                <a:cs typeface="Times New Roman"/>
              </a:rPr>
              <a:t>oxid</a:t>
            </a:r>
            <a:r>
              <a:rPr sz="2000" spc="4" dirty="0" smtClean="0">
                <a:cs typeface="Times New Roman"/>
              </a:rPr>
              <a:t>e</a:t>
            </a:r>
            <a:r>
              <a:rPr sz="2000" spc="0" dirty="0" smtClean="0">
                <a:cs typeface="Times New Roman"/>
              </a:rPr>
              <a:t>.</a:t>
            </a:r>
            <a:r>
              <a:rPr sz="2000" spc="-50" dirty="0" smtClean="0">
                <a:cs typeface="Times New Roman"/>
              </a:rPr>
              <a:t> </a:t>
            </a:r>
            <a:r>
              <a:rPr sz="2000" spc="0" dirty="0" smtClean="0">
                <a:cs typeface="Times New Roman"/>
              </a:rPr>
              <a:t>The absorpt</a:t>
            </a:r>
            <a:r>
              <a:rPr sz="2000" spc="4" dirty="0" smtClean="0">
                <a:cs typeface="Times New Roman"/>
              </a:rPr>
              <a:t>i</a:t>
            </a:r>
            <a:r>
              <a:rPr sz="2000" spc="0" dirty="0" smtClean="0">
                <a:cs typeface="Times New Roman"/>
              </a:rPr>
              <a:t>on</a:t>
            </a:r>
            <a:r>
              <a:rPr sz="2000" spc="-4" dirty="0" smtClean="0">
                <a:cs typeface="Times New Roman"/>
              </a:rPr>
              <a:t> </a:t>
            </a:r>
            <a:r>
              <a:rPr sz="2000" spc="0" dirty="0" smtClean="0">
                <a:cs typeface="Times New Roman"/>
              </a:rPr>
              <a:t>of</a:t>
            </a:r>
            <a:r>
              <a:rPr sz="2000" spc="4" dirty="0" smtClean="0">
                <a:cs typeface="Times New Roman"/>
              </a:rPr>
              <a:t> </a:t>
            </a:r>
            <a:r>
              <a:rPr sz="2000" spc="0" dirty="0" smtClean="0">
                <a:cs typeface="Times New Roman"/>
              </a:rPr>
              <a:t>l</a:t>
            </a:r>
            <a:r>
              <a:rPr sz="2000" spc="4" dirty="0" smtClean="0">
                <a:cs typeface="Times New Roman"/>
              </a:rPr>
              <a:t>i</a:t>
            </a:r>
            <a:r>
              <a:rPr sz="2000" spc="0" dirty="0" smtClean="0">
                <a:cs typeface="Times New Roman"/>
              </a:rPr>
              <a:t>ght</a:t>
            </a:r>
            <a:r>
              <a:rPr sz="2000" spc="-14" dirty="0" smtClean="0">
                <a:cs typeface="Times New Roman"/>
              </a:rPr>
              <a:t> </a:t>
            </a:r>
            <a:r>
              <a:rPr sz="2000" spc="0" dirty="0" smtClean="0">
                <a:cs typeface="Times New Roman"/>
              </a:rPr>
              <a:t>at</a:t>
            </a:r>
            <a:r>
              <a:rPr sz="2000" spc="19" dirty="0" smtClean="0">
                <a:cs typeface="Times New Roman"/>
              </a:rPr>
              <a:t> </a:t>
            </a:r>
            <a:r>
              <a:rPr sz="2000" spc="0" dirty="0" smtClean="0">
                <a:cs typeface="Times New Roman"/>
              </a:rPr>
              <a:t>505 </a:t>
            </a:r>
            <a:r>
              <a:rPr sz="2000" u="sng" spc="0" dirty="0" smtClean="0">
                <a:cs typeface="Times New Roman"/>
              </a:rPr>
              <a:t>+</a:t>
            </a:r>
            <a:r>
              <a:rPr sz="2000" spc="0" dirty="0" smtClean="0">
                <a:cs typeface="Times New Roman"/>
              </a:rPr>
              <a:t> 5</a:t>
            </a:r>
            <a:r>
              <a:rPr sz="2000" spc="4" dirty="0" smtClean="0">
                <a:cs typeface="Times New Roman"/>
              </a:rPr>
              <a:t> </a:t>
            </a:r>
            <a:r>
              <a:rPr sz="2000" spc="0" dirty="0" smtClean="0">
                <a:cs typeface="Times New Roman"/>
              </a:rPr>
              <a:t>nm</a:t>
            </a:r>
            <a:r>
              <a:rPr sz="2000" spc="-4" dirty="0" smtClean="0">
                <a:cs typeface="Times New Roman"/>
              </a:rPr>
              <a:t> </a:t>
            </a:r>
            <a:r>
              <a:rPr sz="2000" spc="0" dirty="0" smtClean="0">
                <a:cs typeface="Times New Roman"/>
              </a:rPr>
              <a:t>of</a:t>
            </a:r>
            <a:r>
              <a:rPr sz="2000" spc="4" dirty="0" smtClean="0">
                <a:cs typeface="Times New Roman"/>
              </a:rPr>
              <a:t> </a:t>
            </a:r>
            <a:r>
              <a:rPr sz="2000" spc="0" dirty="0" smtClean="0">
                <a:cs typeface="Times New Roman"/>
              </a:rPr>
              <a:t>the</a:t>
            </a:r>
            <a:r>
              <a:rPr sz="2000" spc="-9" dirty="0" smtClean="0">
                <a:cs typeface="Times New Roman"/>
              </a:rPr>
              <a:t> </a:t>
            </a:r>
            <a:r>
              <a:rPr sz="2000" spc="0" dirty="0" smtClean="0">
                <a:cs typeface="Times New Roman"/>
              </a:rPr>
              <a:t>solut</a:t>
            </a:r>
            <a:r>
              <a:rPr sz="2000" spc="4" dirty="0" smtClean="0">
                <a:cs typeface="Times New Roman"/>
              </a:rPr>
              <a:t>i</a:t>
            </a:r>
            <a:r>
              <a:rPr sz="2000" spc="0" dirty="0" smtClean="0">
                <a:cs typeface="Times New Roman"/>
              </a:rPr>
              <a:t>on</a:t>
            </a:r>
            <a:r>
              <a:rPr sz="2000" spc="-4" dirty="0" smtClean="0">
                <a:cs typeface="Times New Roman"/>
              </a:rPr>
              <a:t> </a:t>
            </a:r>
            <a:r>
              <a:rPr sz="2000" spc="0" dirty="0" smtClean="0">
                <a:cs typeface="Times New Roman"/>
              </a:rPr>
              <a:t>of</a:t>
            </a:r>
            <a:r>
              <a:rPr sz="2000" spc="4" dirty="0" smtClean="0">
                <a:cs typeface="Times New Roman"/>
              </a:rPr>
              <a:t> </a:t>
            </a:r>
            <a:r>
              <a:rPr sz="2000" spc="0" dirty="0" smtClean="0">
                <a:cs typeface="Times New Roman"/>
              </a:rPr>
              <a:t>th</a:t>
            </a:r>
            <a:r>
              <a:rPr sz="2000" spc="4" dirty="0" smtClean="0">
                <a:cs typeface="Times New Roman"/>
              </a:rPr>
              <a:t>i</a:t>
            </a:r>
            <a:r>
              <a:rPr sz="2000" spc="0" dirty="0" smtClean="0">
                <a:cs typeface="Times New Roman"/>
              </a:rPr>
              <a:t>s</a:t>
            </a:r>
            <a:r>
              <a:rPr sz="2000" spc="-9" dirty="0" smtClean="0">
                <a:cs typeface="Times New Roman"/>
              </a:rPr>
              <a:t> </a:t>
            </a:r>
            <a:r>
              <a:rPr sz="2000" spc="0" dirty="0" smtClean="0">
                <a:cs typeface="Times New Roman"/>
              </a:rPr>
              <a:t>d</a:t>
            </a:r>
            <a:r>
              <a:rPr sz="2000" spc="19" dirty="0" smtClean="0">
                <a:cs typeface="Times New Roman"/>
              </a:rPr>
              <a:t>y</a:t>
            </a:r>
            <a:r>
              <a:rPr sz="2000" spc="0" dirty="0" smtClean="0">
                <a:cs typeface="Times New Roman"/>
              </a:rPr>
              <a:t>e</a:t>
            </a:r>
            <a:r>
              <a:rPr sz="2000" spc="-25" dirty="0" smtClean="0">
                <a:cs typeface="Times New Roman"/>
              </a:rPr>
              <a:t> </a:t>
            </a:r>
            <a:r>
              <a:rPr sz="2000" spc="0" dirty="0" smtClean="0">
                <a:cs typeface="Times New Roman"/>
              </a:rPr>
              <a:t>is</a:t>
            </a:r>
            <a:r>
              <a:rPr lang="en-US" sz="2000" spc="0" dirty="0" smtClean="0">
                <a:cs typeface="Times New Roman"/>
              </a:rPr>
              <a:t> </a:t>
            </a:r>
            <a:r>
              <a:rPr lang="en-US" sz="2000" dirty="0">
                <a:cs typeface="Times New Roman"/>
              </a:rPr>
              <a:t>proportional to the concentration of cholesterol in the sample.</a:t>
            </a:r>
          </a:p>
          <a:p>
            <a:pPr marL="268731">
              <a:lnSpc>
                <a:spcPct val="150000"/>
              </a:lnSpc>
            </a:pPr>
            <a:endParaRPr sz="2000" dirty="0">
              <a:cs typeface="Times New Roman"/>
            </a:endParaRPr>
          </a:p>
        </p:txBody>
      </p:sp>
      <p:sp>
        <p:nvSpPr>
          <p:cNvPr id="4" name="object 4"/>
          <p:cNvSpPr txBox="1"/>
          <p:nvPr/>
        </p:nvSpPr>
        <p:spPr>
          <a:xfrm>
            <a:off x="901700" y="5207201"/>
            <a:ext cx="1760931" cy="254000"/>
          </a:xfrm>
          <a:prstGeom prst="rect">
            <a:avLst/>
          </a:prstGeom>
        </p:spPr>
        <p:txBody>
          <a:bodyPr wrap="square" lIns="0" tIns="0" rIns="0" bIns="0" rtlCol="0">
            <a:noAutofit/>
          </a:bodyPr>
          <a:lstStyle/>
          <a:p>
            <a:pPr marL="12700">
              <a:lnSpc>
                <a:spcPts val="1939"/>
              </a:lnSpc>
              <a:spcBef>
                <a:spcPts val="97"/>
              </a:spcBef>
            </a:pPr>
            <a:endParaRPr sz="1800" dirty="0">
              <a:latin typeface="Times New Roman"/>
              <a:cs typeface="Times New Roman"/>
            </a:endParaRPr>
          </a:p>
        </p:txBody>
      </p:sp>
      <p:sp>
        <p:nvSpPr>
          <p:cNvPr id="2" name="object 2"/>
          <p:cNvSpPr txBox="1"/>
          <p:nvPr/>
        </p:nvSpPr>
        <p:spPr>
          <a:xfrm>
            <a:off x="1485646" y="870529"/>
            <a:ext cx="59943" cy="152400"/>
          </a:xfrm>
          <a:prstGeom prst="rect">
            <a:avLst/>
          </a:prstGeom>
        </p:spPr>
        <p:txBody>
          <a:bodyPr wrap="square" lIns="0" tIns="0" rIns="0" bIns="0" rtlCol="0">
            <a:noAutofit/>
          </a:bodyPr>
          <a:lstStyle/>
          <a:p>
            <a:pPr marL="25400">
              <a:lnSpc>
                <a:spcPts val="1000"/>
              </a:lnSpc>
            </a:pPr>
            <a:endParaRPr sz="1000"/>
          </a:p>
        </p:txBody>
      </p:sp>
    </p:spTree>
    <p:extLst>
      <p:ext uri="{BB962C8B-B14F-4D97-AF65-F5344CB8AC3E}">
        <p14:creationId xmlns="" xmlns:p14="http://schemas.microsoft.com/office/powerpoint/2010/main" val="631081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p:nvPr/>
        </p:nvSpPr>
        <p:spPr>
          <a:xfrm>
            <a:off x="561682" y="5944933"/>
            <a:ext cx="5558193" cy="921078"/>
          </a:xfrm>
          <a:custGeom>
            <a:avLst/>
            <a:gdLst/>
            <a:ahLst/>
            <a:cxnLst/>
            <a:rect l="l" t="t" r="r" b="b"/>
            <a:pathLst>
              <a:path w="5558193" h="921078">
                <a:moveTo>
                  <a:pt x="736" y="0"/>
                </a:moveTo>
                <a:lnTo>
                  <a:pt x="0" y="5473"/>
                </a:lnTo>
                <a:lnTo>
                  <a:pt x="96415" y="21356"/>
                </a:lnTo>
                <a:lnTo>
                  <a:pt x="736" y="0"/>
                </a:lnTo>
                <a:close/>
              </a:path>
              <a:path w="5558193" h="921078">
                <a:moveTo>
                  <a:pt x="96415" y="21356"/>
                </a:moveTo>
                <a:lnTo>
                  <a:pt x="4091375" y="913063"/>
                </a:lnTo>
                <a:lnTo>
                  <a:pt x="5509537" y="913063"/>
                </a:lnTo>
                <a:lnTo>
                  <a:pt x="96415" y="21356"/>
                </a:lnTo>
                <a:close/>
              </a:path>
            </a:pathLst>
          </a:custGeom>
          <a:solidFill>
            <a:srgbClr val="9FCADC"/>
          </a:solidFill>
        </p:spPr>
        <p:txBody>
          <a:bodyPr wrap="square" lIns="0" tIns="0" rIns="0" bIns="0" rtlCol="0">
            <a:noAutofit/>
          </a:bodyPr>
          <a:lstStyle/>
          <a:p>
            <a:endParaRPr/>
          </a:p>
        </p:txBody>
      </p:sp>
      <p:sp>
        <p:nvSpPr>
          <p:cNvPr id="8" name="object 8"/>
          <p:cNvSpPr/>
          <p:nvPr/>
        </p:nvSpPr>
        <p:spPr>
          <a:xfrm>
            <a:off x="546430" y="5939015"/>
            <a:ext cx="4151807" cy="933443"/>
          </a:xfrm>
          <a:custGeom>
            <a:avLst/>
            <a:gdLst/>
            <a:ahLst/>
            <a:cxnLst/>
            <a:rect l="l" t="t" r="r" b="b"/>
            <a:pathLst>
              <a:path w="4151807" h="933443">
                <a:moveTo>
                  <a:pt x="0" y="0"/>
                </a:moveTo>
                <a:lnTo>
                  <a:pt x="8915" y="6349"/>
                </a:lnTo>
                <a:lnTo>
                  <a:pt x="3227426" y="918981"/>
                </a:lnTo>
                <a:lnTo>
                  <a:pt x="4108441" y="918981"/>
                </a:lnTo>
                <a:lnTo>
                  <a:pt x="0" y="0"/>
                </a:lnTo>
                <a:close/>
              </a:path>
            </a:pathLst>
          </a:custGeom>
          <a:solidFill>
            <a:srgbClr val="000000"/>
          </a:solidFill>
        </p:spPr>
        <p:txBody>
          <a:bodyPr wrap="square" lIns="0" tIns="0" rIns="0" bIns="0" rtlCol="0">
            <a:noAutofit/>
          </a:bodyPr>
          <a:lstStyle/>
          <a:p>
            <a:endParaRPr/>
          </a:p>
        </p:txBody>
      </p:sp>
      <p:sp>
        <p:nvSpPr>
          <p:cNvPr id="9" name="object 9"/>
          <p:cNvSpPr/>
          <p:nvPr/>
        </p:nvSpPr>
        <p:spPr>
          <a:xfrm>
            <a:off x="0" y="5789674"/>
            <a:ext cx="3822191" cy="1068324"/>
          </a:xfrm>
          <a:prstGeom prst="rect">
            <a:avLst/>
          </a:prstGeom>
          <a:blipFill>
            <a:blip r:embed="rId2" cstate="print"/>
            <a:stretch>
              <a:fillRect/>
            </a:stretch>
          </a:blipFill>
        </p:spPr>
        <p:txBody>
          <a:bodyPr wrap="square" lIns="0" tIns="0" rIns="0" bIns="0" rtlCol="0">
            <a:noAutofit/>
          </a:bodyPr>
          <a:lstStyle/>
          <a:p>
            <a:endParaRPr/>
          </a:p>
        </p:txBody>
      </p:sp>
      <p:sp>
        <p:nvSpPr>
          <p:cNvPr id="10" name="object 10"/>
          <p:cNvSpPr/>
          <p:nvPr/>
        </p:nvSpPr>
        <p:spPr>
          <a:xfrm>
            <a:off x="-12033" y="5781929"/>
            <a:ext cx="3834479" cy="1095994"/>
          </a:xfrm>
          <a:prstGeom prst="rect">
            <a:avLst/>
          </a:prstGeom>
          <a:blipFill>
            <a:blip r:embed="rId3" cstate="print"/>
            <a:stretch>
              <a:fillRect/>
            </a:stretch>
          </a:blipFill>
        </p:spPr>
        <p:txBody>
          <a:bodyPr wrap="square" lIns="0" tIns="0" rIns="0" bIns="0" rtlCol="0">
            <a:noAutofit/>
          </a:bodyPr>
          <a:lstStyle/>
          <a:p>
            <a:endParaRPr/>
          </a:p>
        </p:txBody>
      </p:sp>
      <p:sp>
        <p:nvSpPr>
          <p:cNvPr id="6" name="object 6"/>
          <p:cNvSpPr txBox="1"/>
          <p:nvPr/>
        </p:nvSpPr>
        <p:spPr>
          <a:xfrm>
            <a:off x="421640" y="539096"/>
            <a:ext cx="4698030" cy="330504"/>
          </a:xfrm>
          <a:prstGeom prst="rect">
            <a:avLst/>
          </a:prstGeom>
        </p:spPr>
        <p:txBody>
          <a:bodyPr wrap="square" lIns="0" tIns="0" rIns="0" bIns="0" rtlCol="0">
            <a:noAutofit/>
          </a:bodyPr>
          <a:lstStyle/>
          <a:p>
            <a:pPr marL="12700">
              <a:lnSpc>
                <a:spcPts val="2550"/>
              </a:lnSpc>
              <a:spcBef>
                <a:spcPts val="127"/>
              </a:spcBef>
            </a:pPr>
            <a:r>
              <a:rPr lang="en-US" sz="2400" b="1" u="heavy" dirty="0">
                <a:solidFill>
                  <a:srgbClr val="006FC0"/>
                </a:solidFill>
                <a:cs typeface="Times New Roman"/>
              </a:rPr>
              <a:t>-</a:t>
            </a:r>
            <a:r>
              <a:rPr sz="2400" b="1" u="heavy" spc="4" dirty="0" smtClean="0">
                <a:solidFill>
                  <a:srgbClr val="006FC0"/>
                </a:solidFill>
                <a:cs typeface="Times New Roman"/>
              </a:rPr>
              <a:t> </a:t>
            </a:r>
            <a:r>
              <a:rPr lang="en-US" sz="2400" b="1" u="heavy" spc="4" dirty="0" smtClean="0">
                <a:solidFill>
                  <a:srgbClr val="006FC0"/>
                </a:solidFill>
                <a:cs typeface="Times New Roman"/>
              </a:rPr>
              <a:t>Preparing </a:t>
            </a:r>
            <a:r>
              <a:rPr sz="2400" b="1" u="heavy" spc="0" dirty="0" smtClean="0">
                <a:solidFill>
                  <a:srgbClr val="006FC0"/>
                </a:solidFill>
                <a:cs typeface="Times New Roman"/>
              </a:rPr>
              <a:t>HD</a:t>
            </a:r>
            <a:r>
              <a:rPr sz="2400" b="1" u="heavy" spc="-9" dirty="0" smtClean="0">
                <a:solidFill>
                  <a:srgbClr val="006FC0"/>
                </a:solidFill>
                <a:cs typeface="Times New Roman"/>
              </a:rPr>
              <a:t>L</a:t>
            </a:r>
            <a:r>
              <a:rPr sz="2400" b="1" u="heavy" spc="4" dirty="0" smtClean="0">
                <a:solidFill>
                  <a:srgbClr val="006FC0"/>
                </a:solidFill>
                <a:cs typeface="Times New Roman"/>
              </a:rPr>
              <a:t>-</a:t>
            </a:r>
            <a:r>
              <a:rPr sz="2400" b="1" u="heavy" spc="0" dirty="0" smtClean="0">
                <a:solidFill>
                  <a:srgbClr val="006FC0"/>
                </a:solidFill>
                <a:cs typeface="Times New Roman"/>
              </a:rPr>
              <a:t>C</a:t>
            </a:r>
            <a:r>
              <a:rPr sz="2400" b="1" u="heavy" spc="-9" dirty="0" smtClean="0">
                <a:solidFill>
                  <a:srgbClr val="006FC0"/>
                </a:solidFill>
                <a:cs typeface="Times New Roman"/>
              </a:rPr>
              <a:t>h</a:t>
            </a:r>
            <a:r>
              <a:rPr sz="2400" b="1" u="heavy" spc="0" dirty="0" smtClean="0">
                <a:solidFill>
                  <a:srgbClr val="006FC0"/>
                </a:solidFill>
                <a:cs typeface="Times New Roman"/>
              </a:rPr>
              <a:t>oles</a:t>
            </a:r>
            <a:r>
              <a:rPr sz="2400" b="1" u="heavy" spc="4" dirty="0" smtClean="0">
                <a:solidFill>
                  <a:srgbClr val="006FC0"/>
                </a:solidFill>
                <a:cs typeface="Times New Roman"/>
              </a:rPr>
              <a:t>t</a:t>
            </a:r>
            <a:r>
              <a:rPr sz="2400" b="1" u="heavy" spc="0" dirty="0" smtClean="0">
                <a:solidFill>
                  <a:srgbClr val="006FC0"/>
                </a:solidFill>
                <a:cs typeface="Times New Roman"/>
              </a:rPr>
              <a:t>e</a:t>
            </a:r>
            <a:r>
              <a:rPr sz="2400" b="1" u="heavy" spc="-44" dirty="0" smtClean="0">
                <a:solidFill>
                  <a:srgbClr val="006FC0"/>
                </a:solidFill>
                <a:cs typeface="Times New Roman"/>
              </a:rPr>
              <a:t>r</a:t>
            </a:r>
            <a:r>
              <a:rPr sz="2400" b="1" u="heavy" spc="0" dirty="0" smtClean="0">
                <a:solidFill>
                  <a:srgbClr val="006FC0"/>
                </a:solidFill>
                <a:cs typeface="Times New Roman"/>
              </a:rPr>
              <a:t>ol</a:t>
            </a:r>
            <a:r>
              <a:rPr sz="2400" b="1" u="heavy" spc="-19" dirty="0" smtClean="0">
                <a:solidFill>
                  <a:srgbClr val="006FC0"/>
                </a:solidFill>
                <a:cs typeface="Times New Roman"/>
              </a:rPr>
              <a:t> </a:t>
            </a:r>
            <a:r>
              <a:rPr lang="en-US" sz="2400" b="1" u="heavy" spc="0" dirty="0" smtClean="0">
                <a:solidFill>
                  <a:srgbClr val="006FC0"/>
                </a:solidFill>
                <a:cs typeface="Times New Roman"/>
              </a:rPr>
              <a:t>sample</a:t>
            </a:r>
            <a:r>
              <a:rPr lang="en-US" sz="2400" b="1" u="heavy" dirty="0" smtClean="0">
                <a:solidFill>
                  <a:srgbClr val="006FC0"/>
                </a:solidFill>
                <a:cs typeface="Times New Roman"/>
              </a:rPr>
              <a:t>:</a:t>
            </a:r>
            <a:endParaRPr sz="2400" dirty="0">
              <a:cs typeface="Times New Roman"/>
            </a:endParaRPr>
          </a:p>
        </p:txBody>
      </p:sp>
      <p:sp>
        <p:nvSpPr>
          <p:cNvPr id="5" name="object 5"/>
          <p:cNvSpPr txBox="1"/>
          <p:nvPr/>
        </p:nvSpPr>
        <p:spPr>
          <a:xfrm>
            <a:off x="266700" y="1295400"/>
            <a:ext cx="9384699" cy="1427861"/>
          </a:xfrm>
          <a:prstGeom prst="rect">
            <a:avLst/>
          </a:prstGeom>
        </p:spPr>
        <p:txBody>
          <a:bodyPr wrap="square" lIns="0" tIns="0" rIns="0" bIns="0" rtlCol="0">
            <a:noAutofit/>
          </a:bodyPr>
          <a:lstStyle/>
          <a:p>
            <a:pPr marL="12700" marR="39873">
              <a:lnSpc>
                <a:spcPts val="2550"/>
              </a:lnSpc>
              <a:spcBef>
                <a:spcPts val="127"/>
              </a:spcBef>
            </a:pPr>
            <a:r>
              <a:rPr lang="en-US" sz="2400" spc="-19" dirty="0" smtClean="0">
                <a:cs typeface="Times New Roman"/>
              </a:rPr>
              <a:t>- </a:t>
            </a:r>
            <a:r>
              <a:rPr sz="2400" spc="-19" dirty="0" smtClean="0">
                <a:cs typeface="Times New Roman"/>
              </a:rPr>
              <a:t>W</a:t>
            </a:r>
            <a:r>
              <a:rPr sz="2400" spc="0" dirty="0" smtClean="0">
                <a:cs typeface="Times New Roman"/>
              </a:rPr>
              <a:t>hen</a:t>
            </a:r>
            <a:r>
              <a:rPr sz="2400" spc="9" dirty="0" smtClean="0">
                <a:cs typeface="Times New Roman"/>
              </a:rPr>
              <a:t> </a:t>
            </a:r>
            <a:r>
              <a:rPr sz="2400" spc="0" dirty="0" smtClean="0">
                <a:cs typeface="Times New Roman"/>
              </a:rPr>
              <a:t>se</a:t>
            </a:r>
            <a:r>
              <a:rPr sz="2400" spc="4" dirty="0" smtClean="0">
                <a:cs typeface="Times New Roman"/>
              </a:rPr>
              <a:t>r</a:t>
            </a:r>
            <a:r>
              <a:rPr sz="2400" spc="0" dirty="0" smtClean="0">
                <a:cs typeface="Times New Roman"/>
              </a:rPr>
              <a:t>um</a:t>
            </a:r>
            <a:r>
              <a:rPr sz="2400" spc="-9" dirty="0" smtClean="0">
                <a:cs typeface="Times New Roman"/>
              </a:rPr>
              <a:t> </a:t>
            </a:r>
            <a:r>
              <a:rPr sz="2400" spc="0" dirty="0" smtClean="0">
                <a:cs typeface="Times New Roman"/>
              </a:rPr>
              <a:t>is rea</a:t>
            </a:r>
            <a:r>
              <a:rPr sz="2400" spc="4" dirty="0" smtClean="0">
                <a:cs typeface="Times New Roman"/>
              </a:rPr>
              <a:t>c</a:t>
            </a:r>
            <a:r>
              <a:rPr sz="2400" spc="0" dirty="0" smtClean="0">
                <a:cs typeface="Times New Roman"/>
              </a:rPr>
              <a:t>t</a:t>
            </a:r>
            <a:r>
              <a:rPr sz="2400" spc="4" dirty="0" smtClean="0">
                <a:cs typeface="Times New Roman"/>
              </a:rPr>
              <a:t>e</a:t>
            </a:r>
            <a:r>
              <a:rPr sz="2400" spc="0" dirty="0" smtClean="0">
                <a:cs typeface="Times New Roman"/>
              </a:rPr>
              <a:t>d</a:t>
            </a:r>
            <a:r>
              <a:rPr sz="2400" spc="-34" dirty="0" smtClean="0">
                <a:cs typeface="Times New Roman"/>
              </a:rPr>
              <a:t> </a:t>
            </a:r>
            <a:r>
              <a:rPr sz="2400" spc="0" dirty="0" smtClean="0">
                <a:cs typeface="Times New Roman"/>
              </a:rPr>
              <a:t>with the</a:t>
            </a:r>
            <a:r>
              <a:rPr sz="2400" spc="-9" dirty="0" smtClean="0">
                <a:cs typeface="Times New Roman"/>
              </a:rPr>
              <a:t> </a:t>
            </a:r>
            <a:r>
              <a:rPr sz="2400" spc="0" dirty="0" smtClean="0">
                <a:cs typeface="Times New Roman"/>
              </a:rPr>
              <a:t>polye</a:t>
            </a:r>
            <a:r>
              <a:rPr sz="2400" spc="9" dirty="0" smtClean="0">
                <a:cs typeface="Times New Roman"/>
              </a:rPr>
              <a:t>t</a:t>
            </a:r>
            <a:r>
              <a:rPr sz="2400" spc="0" dirty="0" smtClean="0">
                <a:cs typeface="Times New Roman"/>
              </a:rPr>
              <a:t>hyl</a:t>
            </a:r>
            <a:r>
              <a:rPr sz="2400" spc="4" dirty="0" smtClean="0">
                <a:cs typeface="Times New Roman"/>
              </a:rPr>
              <a:t>e</a:t>
            </a:r>
            <a:r>
              <a:rPr sz="2400" spc="0" dirty="0" smtClean="0">
                <a:cs typeface="Times New Roman"/>
              </a:rPr>
              <a:t>ne</a:t>
            </a:r>
            <a:r>
              <a:rPr sz="2400" spc="-44" dirty="0" smtClean="0">
                <a:cs typeface="Times New Roman"/>
              </a:rPr>
              <a:t> </a:t>
            </a:r>
            <a:r>
              <a:rPr sz="2400" spc="0" dirty="0" smtClean="0">
                <a:cs typeface="Times New Roman"/>
              </a:rPr>
              <a:t>gly</a:t>
            </a:r>
            <a:r>
              <a:rPr sz="2400" spc="4" dirty="0" smtClean="0">
                <a:cs typeface="Times New Roman"/>
              </a:rPr>
              <a:t>c</a:t>
            </a:r>
            <a:r>
              <a:rPr sz="2400" spc="0" dirty="0" smtClean="0">
                <a:cs typeface="Times New Roman"/>
              </a:rPr>
              <a:t>ol</a:t>
            </a:r>
            <a:r>
              <a:rPr sz="2400" spc="-19" dirty="0" smtClean="0">
                <a:cs typeface="Times New Roman"/>
              </a:rPr>
              <a:t> </a:t>
            </a:r>
            <a:r>
              <a:rPr sz="2400" spc="0" dirty="0" smtClean="0">
                <a:cs typeface="Times New Roman"/>
              </a:rPr>
              <a:t>r</a:t>
            </a:r>
            <a:r>
              <a:rPr sz="2400" spc="4" dirty="0" smtClean="0">
                <a:cs typeface="Times New Roman"/>
              </a:rPr>
              <a:t>e</a:t>
            </a:r>
            <a:r>
              <a:rPr sz="2400" spc="0" dirty="0" smtClean="0">
                <a:cs typeface="Times New Roman"/>
              </a:rPr>
              <a:t>agen</a:t>
            </a:r>
            <a:r>
              <a:rPr sz="2400" spc="4" dirty="0" smtClean="0">
                <a:cs typeface="Times New Roman"/>
              </a:rPr>
              <a:t>t</a:t>
            </a:r>
            <a:r>
              <a:rPr sz="2400" spc="0" dirty="0" smtClean="0">
                <a:cs typeface="Times New Roman"/>
              </a:rPr>
              <a:t>,</a:t>
            </a:r>
            <a:r>
              <a:rPr sz="2400" spc="-25" dirty="0" smtClean="0">
                <a:cs typeface="Times New Roman"/>
              </a:rPr>
              <a:t> </a:t>
            </a:r>
            <a:r>
              <a:rPr sz="2400" spc="0" dirty="0" smtClean="0">
                <a:cs typeface="Times New Roman"/>
              </a:rPr>
              <a:t>a</a:t>
            </a:r>
            <a:r>
              <a:rPr sz="2400" spc="4" dirty="0" smtClean="0">
                <a:cs typeface="Times New Roman"/>
              </a:rPr>
              <a:t>l</a:t>
            </a:r>
            <a:r>
              <a:rPr sz="2400" spc="0" dirty="0" smtClean="0">
                <a:cs typeface="Times New Roman"/>
              </a:rPr>
              <a:t>l</a:t>
            </a:r>
            <a:r>
              <a:rPr sz="2400" spc="-19" dirty="0" smtClean="0">
                <a:cs typeface="Times New Roman"/>
              </a:rPr>
              <a:t> </a:t>
            </a:r>
            <a:r>
              <a:rPr sz="2400" spc="0" dirty="0" smtClean="0">
                <a:cs typeface="Times New Roman"/>
              </a:rPr>
              <a:t>the</a:t>
            </a:r>
            <a:r>
              <a:rPr sz="2400" spc="-19" dirty="0" smtClean="0">
                <a:cs typeface="Times New Roman"/>
              </a:rPr>
              <a:t> </a:t>
            </a:r>
            <a:r>
              <a:rPr sz="2400" spc="0" dirty="0" smtClean="0">
                <a:cs typeface="Times New Roman"/>
              </a:rPr>
              <a:t>low and</a:t>
            </a:r>
            <a:r>
              <a:rPr lang="en-US" sz="2400" spc="0" dirty="0" smtClean="0">
                <a:cs typeface="Times New Roman"/>
              </a:rPr>
              <a:t> </a:t>
            </a:r>
            <a:r>
              <a:rPr sz="2400" spc="0" dirty="0" smtClean="0">
                <a:cs typeface="Times New Roman"/>
              </a:rPr>
              <a:t>ve</a:t>
            </a:r>
            <a:r>
              <a:rPr sz="2400" spc="4" dirty="0" smtClean="0">
                <a:cs typeface="Times New Roman"/>
              </a:rPr>
              <a:t>r</a:t>
            </a:r>
            <a:r>
              <a:rPr sz="2400" spc="0" dirty="0" smtClean="0">
                <a:cs typeface="Times New Roman"/>
              </a:rPr>
              <a:t>y</a:t>
            </a:r>
            <a:r>
              <a:rPr sz="2400" spc="-9" dirty="0" smtClean="0">
                <a:cs typeface="Times New Roman"/>
              </a:rPr>
              <a:t> </a:t>
            </a:r>
            <a:r>
              <a:rPr sz="2400" spc="0" dirty="0" smtClean="0">
                <a:cs typeface="Times New Roman"/>
              </a:rPr>
              <a:t>lo</a:t>
            </a:r>
            <a:r>
              <a:rPr sz="2400" spc="4" dirty="0" smtClean="0">
                <a:cs typeface="Times New Roman"/>
              </a:rPr>
              <a:t>w-</a:t>
            </a:r>
            <a:r>
              <a:rPr sz="2400" spc="0" dirty="0" smtClean="0">
                <a:cs typeface="Times New Roman"/>
              </a:rPr>
              <a:t>dens</a:t>
            </a:r>
            <a:r>
              <a:rPr sz="2400" spc="4" dirty="0" smtClean="0">
                <a:cs typeface="Times New Roman"/>
              </a:rPr>
              <a:t>i</a:t>
            </a:r>
            <a:r>
              <a:rPr sz="2400" spc="0" dirty="0" smtClean="0">
                <a:cs typeface="Times New Roman"/>
              </a:rPr>
              <a:t>ty</a:t>
            </a:r>
            <a:r>
              <a:rPr sz="2400" spc="-19" dirty="0" smtClean="0">
                <a:cs typeface="Times New Roman"/>
              </a:rPr>
              <a:t> </a:t>
            </a:r>
            <a:r>
              <a:rPr sz="2400" spc="0" dirty="0" smtClean="0">
                <a:cs typeface="Times New Roman"/>
              </a:rPr>
              <a:t>l</a:t>
            </a:r>
            <a:r>
              <a:rPr sz="2400" spc="4" dirty="0" smtClean="0">
                <a:cs typeface="Times New Roman"/>
              </a:rPr>
              <a:t>i</a:t>
            </a:r>
            <a:r>
              <a:rPr sz="2400" spc="0" dirty="0" smtClean="0">
                <a:cs typeface="Times New Roman"/>
              </a:rPr>
              <a:t>popro</a:t>
            </a:r>
            <a:r>
              <a:rPr sz="2400" spc="4" dirty="0" smtClean="0">
                <a:cs typeface="Times New Roman"/>
              </a:rPr>
              <a:t>t</a:t>
            </a:r>
            <a:r>
              <a:rPr sz="2400" spc="0" dirty="0" smtClean="0">
                <a:cs typeface="Times New Roman"/>
              </a:rPr>
              <a:t>eins</a:t>
            </a:r>
            <a:r>
              <a:rPr sz="2400" spc="-39" dirty="0" smtClean="0">
                <a:cs typeface="Times New Roman"/>
              </a:rPr>
              <a:t> </a:t>
            </a:r>
            <a:r>
              <a:rPr sz="2400" spc="0" dirty="0" smtClean="0">
                <a:cs typeface="Times New Roman"/>
              </a:rPr>
              <a:t>(LDL</a:t>
            </a:r>
            <a:r>
              <a:rPr sz="2400" spc="-89" dirty="0" smtClean="0">
                <a:cs typeface="Times New Roman"/>
              </a:rPr>
              <a:t> </a:t>
            </a:r>
            <a:r>
              <a:rPr sz="2400" spc="0" dirty="0" smtClean="0">
                <a:cs typeface="Times New Roman"/>
              </a:rPr>
              <a:t>and</a:t>
            </a:r>
            <a:r>
              <a:rPr sz="2400" spc="-44" dirty="0" smtClean="0">
                <a:cs typeface="Times New Roman"/>
              </a:rPr>
              <a:t> </a:t>
            </a:r>
            <a:r>
              <a:rPr sz="2400" spc="0" dirty="0" smtClean="0">
                <a:cs typeface="Times New Roman"/>
              </a:rPr>
              <a:t>VL</a:t>
            </a:r>
            <a:r>
              <a:rPr sz="2400" spc="-9" dirty="0" smtClean="0">
                <a:cs typeface="Times New Roman"/>
              </a:rPr>
              <a:t>D</a:t>
            </a:r>
            <a:r>
              <a:rPr sz="2400" spc="0" dirty="0" smtClean="0">
                <a:cs typeface="Times New Roman"/>
              </a:rPr>
              <a:t>L)</a:t>
            </a:r>
            <a:r>
              <a:rPr sz="2400" spc="9" dirty="0" smtClean="0">
                <a:cs typeface="Times New Roman"/>
              </a:rPr>
              <a:t> </a:t>
            </a:r>
            <a:r>
              <a:rPr sz="2400" spc="0" dirty="0" smtClean="0">
                <a:cs typeface="Times New Roman"/>
              </a:rPr>
              <a:t>a</a:t>
            </a:r>
            <a:r>
              <a:rPr sz="2400" spc="4" dirty="0" smtClean="0">
                <a:cs typeface="Times New Roman"/>
              </a:rPr>
              <a:t>r</a:t>
            </a:r>
            <a:r>
              <a:rPr sz="2400" spc="0" dirty="0" smtClean="0">
                <a:cs typeface="Times New Roman"/>
              </a:rPr>
              <a:t>e</a:t>
            </a:r>
            <a:r>
              <a:rPr sz="2400" spc="-9" dirty="0" smtClean="0">
                <a:cs typeface="Times New Roman"/>
              </a:rPr>
              <a:t> </a:t>
            </a:r>
            <a:r>
              <a:rPr sz="2400" spc="0" dirty="0" smtClean="0">
                <a:cs typeface="Times New Roman"/>
              </a:rPr>
              <a:t>pr</a:t>
            </a:r>
            <a:r>
              <a:rPr sz="2400" spc="4" dirty="0" smtClean="0">
                <a:cs typeface="Times New Roman"/>
              </a:rPr>
              <a:t>e</a:t>
            </a:r>
            <a:r>
              <a:rPr sz="2400" spc="0" dirty="0" smtClean="0">
                <a:cs typeface="Times New Roman"/>
              </a:rPr>
              <a:t>c</a:t>
            </a:r>
            <a:r>
              <a:rPr sz="2400" spc="4" dirty="0" smtClean="0">
                <a:cs typeface="Times New Roman"/>
              </a:rPr>
              <a:t>i</a:t>
            </a:r>
            <a:r>
              <a:rPr sz="2400" spc="0" dirty="0" smtClean="0">
                <a:cs typeface="Times New Roman"/>
              </a:rPr>
              <a:t>pita</a:t>
            </a:r>
            <a:r>
              <a:rPr sz="2400" spc="-4" dirty="0" smtClean="0">
                <a:cs typeface="Times New Roman"/>
              </a:rPr>
              <a:t>t</a:t>
            </a:r>
            <a:r>
              <a:rPr sz="2400" spc="-9" dirty="0" smtClean="0">
                <a:cs typeface="Times New Roman"/>
              </a:rPr>
              <a:t>e</a:t>
            </a:r>
            <a:r>
              <a:rPr sz="2400" spc="0" dirty="0" smtClean="0">
                <a:cs typeface="Times New Roman"/>
              </a:rPr>
              <a:t>d.</a:t>
            </a:r>
            <a:r>
              <a:rPr sz="2400" spc="-69" dirty="0" smtClean="0">
                <a:cs typeface="Times New Roman"/>
              </a:rPr>
              <a:t> </a:t>
            </a:r>
            <a:endParaRPr lang="en-US" sz="2400" spc="-69" dirty="0" smtClean="0">
              <a:cs typeface="Times New Roman"/>
            </a:endParaRPr>
          </a:p>
          <a:p>
            <a:pPr marL="12700" marR="39873">
              <a:lnSpc>
                <a:spcPts val="2550"/>
              </a:lnSpc>
              <a:spcBef>
                <a:spcPts val="127"/>
              </a:spcBef>
            </a:pPr>
            <a:r>
              <a:rPr lang="en-US" sz="2400" b="1" spc="-69" dirty="0" smtClean="0">
                <a:solidFill>
                  <a:schemeClr val="accent1">
                    <a:lumMod val="50000"/>
                  </a:schemeClr>
                </a:solidFill>
                <a:effectLst>
                  <a:outerShdw blurRad="38100" dist="38100" dir="2700000" algn="tl">
                    <a:srgbClr val="000000">
                      <a:alpha val="43137"/>
                    </a:srgbClr>
                  </a:outerShdw>
                </a:effectLst>
                <a:cs typeface="Times New Roman"/>
              </a:rPr>
              <a:t>- </a:t>
            </a:r>
            <a:r>
              <a:rPr sz="2400" b="1" spc="0" dirty="0" smtClean="0">
                <a:solidFill>
                  <a:schemeClr val="accent1">
                    <a:lumMod val="50000"/>
                  </a:schemeClr>
                </a:solidFill>
                <a:effectLst>
                  <a:outerShdw blurRad="38100" dist="38100" dir="2700000" algn="tl">
                    <a:srgbClr val="000000">
                      <a:alpha val="43137"/>
                    </a:srgbClr>
                  </a:outerShdw>
                </a:effectLst>
                <a:cs typeface="Times New Roman"/>
              </a:rPr>
              <a:t>The</a:t>
            </a:r>
            <a:r>
              <a:rPr sz="2400" b="1" spc="-9" dirty="0" smtClean="0">
                <a:solidFill>
                  <a:schemeClr val="accent1">
                    <a:lumMod val="50000"/>
                  </a:schemeClr>
                </a:solidFill>
                <a:effectLst>
                  <a:outerShdw blurRad="38100" dist="38100" dir="2700000" algn="tl">
                    <a:srgbClr val="000000">
                      <a:alpha val="43137"/>
                    </a:srgbClr>
                  </a:outerShdw>
                </a:effectLst>
                <a:cs typeface="Times New Roman"/>
              </a:rPr>
              <a:t> </a:t>
            </a:r>
            <a:r>
              <a:rPr sz="2400" b="1" spc="0" dirty="0" smtClean="0">
                <a:solidFill>
                  <a:schemeClr val="accent1">
                    <a:lumMod val="50000"/>
                  </a:schemeClr>
                </a:solidFill>
                <a:effectLst>
                  <a:outerShdw blurRad="38100" dist="38100" dir="2700000" algn="tl">
                    <a:srgbClr val="000000">
                      <a:alpha val="43137"/>
                    </a:srgbClr>
                  </a:outerShdw>
                </a:effectLst>
                <a:cs typeface="Times New Roman"/>
              </a:rPr>
              <a:t>H</a:t>
            </a:r>
            <a:r>
              <a:rPr sz="2400" b="1" spc="-9" dirty="0" smtClean="0">
                <a:solidFill>
                  <a:schemeClr val="accent1">
                    <a:lumMod val="50000"/>
                  </a:schemeClr>
                </a:solidFill>
                <a:effectLst>
                  <a:outerShdw blurRad="38100" dist="38100" dir="2700000" algn="tl">
                    <a:srgbClr val="000000">
                      <a:alpha val="43137"/>
                    </a:srgbClr>
                  </a:outerShdw>
                </a:effectLst>
                <a:cs typeface="Times New Roman"/>
              </a:rPr>
              <a:t>D</a:t>
            </a:r>
            <a:r>
              <a:rPr sz="2400" b="1" spc="0" dirty="0" smtClean="0">
                <a:solidFill>
                  <a:schemeClr val="accent1">
                    <a:lumMod val="50000"/>
                  </a:schemeClr>
                </a:solidFill>
                <a:effectLst>
                  <a:outerShdw blurRad="38100" dist="38100" dir="2700000" algn="tl">
                    <a:srgbClr val="000000">
                      <a:alpha val="43137"/>
                    </a:srgbClr>
                  </a:outerShdw>
                </a:effectLst>
                <a:cs typeface="Times New Roman"/>
              </a:rPr>
              <a:t>L </a:t>
            </a:r>
            <a:r>
              <a:rPr sz="2400" b="1" spc="-4" dirty="0" smtClean="0">
                <a:solidFill>
                  <a:schemeClr val="accent1">
                    <a:lumMod val="50000"/>
                  </a:schemeClr>
                </a:solidFill>
                <a:effectLst>
                  <a:outerShdw blurRad="38100" dist="38100" dir="2700000" algn="tl">
                    <a:srgbClr val="000000">
                      <a:alpha val="43137"/>
                    </a:srgbClr>
                  </a:outerShdw>
                </a:effectLst>
                <a:cs typeface="Times New Roman"/>
              </a:rPr>
              <a:t>f</a:t>
            </a:r>
            <a:r>
              <a:rPr sz="2400" b="1" spc="0" dirty="0" smtClean="0">
                <a:solidFill>
                  <a:schemeClr val="accent1">
                    <a:lumMod val="50000"/>
                  </a:schemeClr>
                </a:solidFill>
                <a:effectLst>
                  <a:outerShdw blurRad="38100" dist="38100" dir="2700000" algn="tl">
                    <a:srgbClr val="000000">
                      <a:alpha val="43137"/>
                    </a:srgbClr>
                  </a:outerShdw>
                </a:effectLst>
                <a:cs typeface="Times New Roman"/>
              </a:rPr>
              <a:t>rac</a:t>
            </a:r>
            <a:r>
              <a:rPr sz="2400" b="1" spc="4" dirty="0" smtClean="0">
                <a:solidFill>
                  <a:schemeClr val="accent1">
                    <a:lumMod val="50000"/>
                  </a:schemeClr>
                </a:solidFill>
                <a:effectLst>
                  <a:outerShdw blurRad="38100" dist="38100" dir="2700000" algn="tl">
                    <a:srgbClr val="000000">
                      <a:alpha val="43137"/>
                    </a:srgbClr>
                  </a:outerShdw>
                </a:effectLst>
                <a:cs typeface="Times New Roman"/>
              </a:rPr>
              <a:t>t</a:t>
            </a:r>
            <a:r>
              <a:rPr sz="2400" b="1" spc="0" dirty="0" smtClean="0">
                <a:solidFill>
                  <a:schemeClr val="accent1">
                    <a:lumMod val="50000"/>
                  </a:schemeClr>
                </a:solidFill>
                <a:effectLst>
                  <a:outerShdw blurRad="38100" dist="38100" dir="2700000" algn="tl">
                    <a:srgbClr val="000000">
                      <a:alpha val="43137"/>
                    </a:srgbClr>
                  </a:outerShdw>
                </a:effectLst>
                <a:cs typeface="Times New Roman"/>
              </a:rPr>
              <a:t>ion</a:t>
            </a:r>
            <a:r>
              <a:rPr sz="2400" b="1" spc="-25" dirty="0" smtClean="0">
                <a:solidFill>
                  <a:schemeClr val="accent1">
                    <a:lumMod val="50000"/>
                  </a:schemeClr>
                </a:solidFill>
                <a:effectLst>
                  <a:outerShdw blurRad="38100" dist="38100" dir="2700000" algn="tl">
                    <a:srgbClr val="000000">
                      <a:alpha val="43137"/>
                    </a:srgbClr>
                  </a:outerShdw>
                </a:effectLst>
                <a:cs typeface="Times New Roman"/>
              </a:rPr>
              <a:t> </a:t>
            </a:r>
            <a:r>
              <a:rPr sz="2400" b="1" spc="0" dirty="0" smtClean="0">
                <a:solidFill>
                  <a:schemeClr val="accent1">
                    <a:lumMod val="50000"/>
                  </a:schemeClr>
                </a:solidFill>
                <a:effectLst>
                  <a:outerShdw blurRad="38100" dist="38100" dir="2700000" algn="tl">
                    <a:srgbClr val="000000">
                      <a:alpha val="43137"/>
                    </a:srgbClr>
                  </a:outerShdw>
                </a:effectLst>
                <a:cs typeface="Times New Roman"/>
              </a:rPr>
              <a:t>re</a:t>
            </a:r>
            <a:r>
              <a:rPr sz="2400" b="1" spc="-14" dirty="0" smtClean="0">
                <a:solidFill>
                  <a:schemeClr val="accent1">
                    <a:lumMod val="50000"/>
                  </a:schemeClr>
                </a:solidFill>
                <a:effectLst>
                  <a:outerShdw blurRad="38100" dist="38100" dir="2700000" algn="tl">
                    <a:srgbClr val="000000">
                      <a:alpha val="43137"/>
                    </a:srgbClr>
                  </a:outerShdw>
                </a:effectLst>
                <a:cs typeface="Times New Roman"/>
              </a:rPr>
              <a:t>m</a:t>
            </a:r>
            <a:r>
              <a:rPr sz="2400" b="1" spc="0" dirty="0" smtClean="0">
                <a:solidFill>
                  <a:schemeClr val="accent1">
                    <a:lumMod val="50000"/>
                  </a:schemeClr>
                </a:solidFill>
                <a:effectLst>
                  <a:outerShdw blurRad="38100" dist="38100" dir="2700000" algn="tl">
                    <a:srgbClr val="000000">
                      <a:alpha val="43137"/>
                    </a:srgbClr>
                  </a:outerShdw>
                </a:effectLst>
                <a:cs typeface="Times New Roman"/>
              </a:rPr>
              <a:t>ains in</a:t>
            </a:r>
            <a:r>
              <a:rPr sz="2400" b="1" spc="-14" dirty="0" smtClean="0">
                <a:solidFill>
                  <a:schemeClr val="accent1">
                    <a:lumMod val="50000"/>
                  </a:schemeClr>
                </a:solidFill>
                <a:effectLst>
                  <a:outerShdw blurRad="38100" dist="38100" dir="2700000" algn="tl">
                    <a:srgbClr val="000000">
                      <a:alpha val="43137"/>
                    </a:srgbClr>
                  </a:outerShdw>
                </a:effectLst>
                <a:cs typeface="Times New Roman"/>
              </a:rPr>
              <a:t> </a:t>
            </a:r>
            <a:r>
              <a:rPr sz="2400" b="1" spc="0" dirty="0" smtClean="0">
                <a:solidFill>
                  <a:schemeClr val="accent1">
                    <a:lumMod val="50000"/>
                  </a:schemeClr>
                </a:solidFill>
                <a:effectLst>
                  <a:outerShdw blurRad="38100" dist="38100" dir="2700000" algn="tl">
                    <a:srgbClr val="000000">
                      <a:alpha val="43137"/>
                    </a:srgbClr>
                  </a:outerShdw>
                </a:effectLst>
                <a:cs typeface="Times New Roman"/>
              </a:rPr>
              <a:t>the</a:t>
            </a:r>
            <a:r>
              <a:rPr sz="2400" b="1" spc="-4" dirty="0" smtClean="0">
                <a:solidFill>
                  <a:schemeClr val="accent1">
                    <a:lumMod val="50000"/>
                  </a:schemeClr>
                </a:solidFill>
                <a:effectLst>
                  <a:outerShdw blurRad="38100" dist="38100" dir="2700000" algn="tl">
                    <a:srgbClr val="000000">
                      <a:alpha val="43137"/>
                    </a:srgbClr>
                  </a:outerShdw>
                </a:effectLst>
                <a:cs typeface="Times New Roman"/>
              </a:rPr>
              <a:t> </a:t>
            </a:r>
            <a:r>
              <a:rPr sz="2400" b="1" spc="0" dirty="0" smtClean="0">
                <a:solidFill>
                  <a:schemeClr val="accent1">
                    <a:lumMod val="50000"/>
                  </a:schemeClr>
                </a:solidFill>
                <a:effectLst>
                  <a:outerShdw blurRad="38100" dist="38100" dir="2700000" algn="tl">
                    <a:srgbClr val="000000">
                      <a:alpha val="43137"/>
                    </a:srgbClr>
                  </a:outerShdw>
                </a:effectLst>
                <a:cs typeface="Times New Roman"/>
              </a:rPr>
              <a:t>superna</a:t>
            </a:r>
            <a:r>
              <a:rPr sz="2400" b="1" spc="4" dirty="0" smtClean="0">
                <a:solidFill>
                  <a:schemeClr val="accent1">
                    <a:lumMod val="50000"/>
                  </a:schemeClr>
                </a:solidFill>
                <a:effectLst>
                  <a:outerShdw blurRad="38100" dist="38100" dir="2700000" algn="tl">
                    <a:srgbClr val="000000">
                      <a:alpha val="43137"/>
                    </a:srgbClr>
                  </a:outerShdw>
                </a:effectLst>
                <a:cs typeface="Times New Roman"/>
              </a:rPr>
              <a:t>t</a:t>
            </a:r>
            <a:r>
              <a:rPr sz="2400" b="1" spc="0" dirty="0" smtClean="0">
                <a:solidFill>
                  <a:schemeClr val="accent1">
                    <a:lumMod val="50000"/>
                  </a:schemeClr>
                </a:solidFill>
                <a:effectLst>
                  <a:outerShdw blurRad="38100" dist="38100" dir="2700000" algn="tl">
                    <a:srgbClr val="000000">
                      <a:alpha val="43137"/>
                    </a:srgbClr>
                  </a:outerShdw>
                </a:effectLst>
                <a:cs typeface="Times New Roman"/>
              </a:rPr>
              <a:t>ant.</a:t>
            </a:r>
            <a:r>
              <a:rPr sz="2400" b="1" spc="-79" dirty="0" smtClean="0">
                <a:solidFill>
                  <a:schemeClr val="accent1">
                    <a:lumMod val="50000"/>
                  </a:schemeClr>
                </a:solidFill>
                <a:effectLst>
                  <a:outerShdw blurRad="38100" dist="38100" dir="2700000" algn="tl">
                    <a:srgbClr val="000000">
                      <a:alpha val="43137"/>
                    </a:srgbClr>
                  </a:outerShdw>
                </a:effectLst>
                <a:cs typeface="Times New Roman"/>
              </a:rPr>
              <a:t> </a:t>
            </a:r>
            <a:endParaRPr lang="en-US" sz="2400" b="1" spc="-79" dirty="0" smtClean="0">
              <a:solidFill>
                <a:schemeClr val="accent1">
                  <a:lumMod val="50000"/>
                </a:schemeClr>
              </a:solidFill>
              <a:effectLst>
                <a:outerShdw blurRad="38100" dist="38100" dir="2700000" algn="tl">
                  <a:srgbClr val="000000">
                    <a:alpha val="43137"/>
                  </a:srgbClr>
                </a:outerShdw>
              </a:effectLst>
              <a:cs typeface="Times New Roman"/>
            </a:endParaRPr>
          </a:p>
          <a:p>
            <a:pPr marL="12700">
              <a:lnSpc>
                <a:spcPct val="100041"/>
              </a:lnSpc>
            </a:pPr>
            <a:r>
              <a:rPr lang="en-US" sz="2400" spc="-79" dirty="0" smtClean="0">
                <a:cs typeface="Times New Roman"/>
              </a:rPr>
              <a:t>- </a:t>
            </a:r>
            <a:r>
              <a:rPr sz="2400" spc="0" dirty="0" smtClean="0">
                <a:cs typeface="Times New Roman"/>
              </a:rPr>
              <a:t>The supernatant</a:t>
            </a:r>
            <a:r>
              <a:rPr sz="2400" spc="-29" dirty="0" smtClean="0">
                <a:cs typeface="Times New Roman"/>
              </a:rPr>
              <a:t> </a:t>
            </a:r>
            <a:r>
              <a:rPr sz="2400" spc="0" dirty="0" smtClean="0">
                <a:cs typeface="Times New Roman"/>
              </a:rPr>
              <a:t>is then</a:t>
            </a:r>
            <a:r>
              <a:rPr sz="2400" spc="-14" dirty="0" smtClean="0">
                <a:cs typeface="Times New Roman"/>
              </a:rPr>
              <a:t> </a:t>
            </a:r>
            <a:r>
              <a:rPr sz="2400" spc="0" dirty="0" smtClean="0">
                <a:cs typeface="Times New Roman"/>
              </a:rPr>
              <a:t>used</a:t>
            </a:r>
            <a:r>
              <a:rPr sz="2400" spc="-9" dirty="0" smtClean="0">
                <a:cs typeface="Times New Roman"/>
              </a:rPr>
              <a:t> </a:t>
            </a:r>
            <a:r>
              <a:rPr sz="2400" spc="0" dirty="0" smtClean="0">
                <a:cs typeface="Times New Roman"/>
              </a:rPr>
              <a:t>as a sa</a:t>
            </a:r>
            <a:r>
              <a:rPr sz="2400" spc="-14" dirty="0" smtClean="0">
                <a:cs typeface="Times New Roman"/>
              </a:rPr>
              <a:t>m</a:t>
            </a:r>
            <a:r>
              <a:rPr sz="2400" spc="0" dirty="0" smtClean="0">
                <a:cs typeface="Times New Roman"/>
              </a:rPr>
              <a:t>ple for chol</a:t>
            </a:r>
            <a:r>
              <a:rPr sz="2400" spc="4" dirty="0" smtClean="0">
                <a:cs typeface="Times New Roman"/>
              </a:rPr>
              <a:t>e</a:t>
            </a:r>
            <a:r>
              <a:rPr sz="2400" spc="0" dirty="0" smtClean="0">
                <a:cs typeface="Times New Roman"/>
              </a:rPr>
              <a:t>st</a:t>
            </a:r>
            <a:r>
              <a:rPr sz="2400" spc="4" dirty="0" smtClean="0">
                <a:cs typeface="Times New Roman"/>
              </a:rPr>
              <a:t>e</a:t>
            </a:r>
            <a:r>
              <a:rPr sz="2400" spc="0" dirty="0" smtClean="0">
                <a:cs typeface="Times New Roman"/>
              </a:rPr>
              <a:t>rol</a:t>
            </a:r>
            <a:r>
              <a:rPr sz="2400" spc="-39" dirty="0" smtClean="0">
                <a:cs typeface="Times New Roman"/>
              </a:rPr>
              <a:t> </a:t>
            </a:r>
            <a:r>
              <a:rPr sz="2400" spc="0" dirty="0" smtClean="0">
                <a:cs typeface="Times New Roman"/>
              </a:rPr>
              <a:t>as</a:t>
            </a:r>
            <a:r>
              <a:rPr sz="2400" spc="4" dirty="0" smtClean="0">
                <a:cs typeface="Times New Roman"/>
              </a:rPr>
              <a:t>s</a:t>
            </a:r>
            <a:r>
              <a:rPr sz="2400" spc="0" dirty="0" smtClean="0">
                <a:cs typeface="Times New Roman"/>
              </a:rPr>
              <a:t>a</a:t>
            </a:r>
            <a:r>
              <a:rPr sz="2400" spc="-154" dirty="0" smtClean="0">
                <a:cs typeface="Times New Roman"/>
              </a:rPr>
              <a:t>y</a:t>
            </a:r>
            <a:r>
              <a:rPr sz="2400" spc="0" dirty="0" smtClean="0">
                <a:cs typeface="Times New Roman"/>
              </a:rPr>
              <a:t>.</a:t>
            </a:r>
            <a:endParaRPr sz="2400" dirty="0">
              <a:cs typeface="Times New Roman"/>
            </a:endParaRPr>
          </a:p>
        </p:txBody>
      </p:sp>
      <p:sp>
        <p:nvSpPr>
          <p:cNvPr id="4" name="object 4"/>
          <p:cNvSpPr txBox="1"/>
          <p:nvPr/>
        </p:nvSpPr>
        <p:spPr>
          <a:xfrm>
            <a:off x="637844" y="657605"/>
            <a:ext cx="75387"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814831" y="657605"/>
            <a:ext cx="76708"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3139044" y="657605"/>
            <a:ext cx="73530" cy="152400"/>
          </a:xfrm>
          <a:prstGeom prst="rect">
            <a:avLst/>
          </a:prstGeom>
        </p:spPr>
        <p:txBody>
          <a:bodyPr wrap="square" lIns="0" tIns="0" rIns="0" bIns="0" rtlCol="0">
            <a:noAutofit/>
          </a:bodyPr>
          <a:lstStyle/>
          <a:p>
            <a:pPr marL="25400">
              <a:lnSpc>
                <a:spcPts val="1000"/>
              </a:lnSpc>
            </a:pPr>
            <a:endParaRPr sz="1000"/>
          </a:p>
        </p:txBody>
      </p:sp>
    </p:spTree>
    <p:extLst>
      <p:ext uri="{BB962C8B-B14F-4D97-AF65-F5344CB8AC3E}">
        <p14:creationId xmlns="" xmlns:p14="http://schemas.microsoft.com/office/powerpoint/2010/main" val="227542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object 49"/>
          <p:cNvSpPr/>
          <p:nvPr/>
        </p:nvSpPr>
        <p:spPr>
          <a:xfrm>
            <a:off x="561682" y="5944933"/>
            <a:ext cx="5558193" cy="921078"/>
          </a:xfrm>
          <a:custGeom>
            <a:avLst/>
            <a:gdLst/>
            <a:ahLst/>
            <a:cxnLst/>
            <a:rect l="l" t="t" r="r" b="b"/>
            <a:pathLst>
              <a:path w="5558193" h="921078">
                <a:moveTo>
                  <a:pt x="736" y="0"/>
                </a:moveTo>
                <a:lnTo>
                  <a:pt x="0" y="5473"/>
                </a:lnTo>
                <a:lnTo>
                  <a:pt x="96415" y="21356"/>
                </a:lnTo>
                <a:lnTo>
                  <a:pt x="736" y="0"/>
                </a:lnTo>
                <a:close/>
              </a:path>
              <a:path w="5558193" h="921078">
                <a:moveTo>
                  <a:pt x="96415" y="21356"/>
                </a:moveTo>
                <a:lnTo>
                  <a:pt x="4091375" y="913063"/>
                </a:lnTo>
                <a:lnTo>
                  <a:pt x="5509537" y="913063"/>
                </a:lnTo>
                <a:lnTo>
                  <a:pt x="96415" y="21356"/>
                </a:lnTo>
                <a:close/>
              </a:path>
            </a:pathLst>
          </a:custGeom>
          <a:solidFill>
            <a:srgbClr val="9FCADC"/>
          </a:solidFill>
        </p:spPr>
        <p:txBody>
          <a:bodyPr wrap="square" lIns="0" tIns="0" rIns="0" bIns="0" rtlCol="0">
            <a:noAutofit/>
          </a:bodyPr>
          <a:lstStyle/>
          <a:p>
            <a:endParaRPr/>
          </a:p>
        </p:txBody>
      </p:sp>
      <p:sp>
        <p:nvSpPr>
          <p:cNvPr id="50" name="object 50"/>
          <p:cNvSpPr/>
          <p:nvPr/>
        </p:nvSpPr>
        <p:spPr>
          <a:xfrm>
            <a:off x="546430" y="5939015"/>
            <a:ext cx="4151807" cy="933443"/>
          </a:xfrm>
          <a:custGeom>
            <a:avLst/>
            <a:gdLst/>
            <a:ahLst/>
            <a:cxnLst/>
            <a:rect l="l" t="t" r="r" b="b"/>
            <a:pathLst>
              <a:path w="4151807" h="933443">
                <a:moveTo>
                  <a:pt x="0" y="0"/>
                </a:moveTo>
                <a:lnTo>
                  <a:pt x="8915" y="6349"/>
                </a:lnTo>
                <a:lnTo>
                  <a:pt x="3227426" y="918981"/>
                </a:lnTo>
                <a:lnTo>
                  <a:pt x="4108441" y="918981"/>
                </a:lnTo>
                <a:lnTo>
                  <a:pt x="0" y="0"/>
                </a:lnTo>
                <a:close/>
              </a:path>
            </a:pathLst>
          </a:custGeom>
          <a:solidFill>
            <a:srgbClr val="000000"/>
          </a:solidFill>
        </p:spPr>
        <p:txBody>
          <a:bodyPr wrap="square" lIns="0" tIns="0" rIns="0" bIns="0" rtlCol="0">
            <a:noAutofit/>
          </a:bodyPr>
          <a:lstStyle/>
          <a:p>
            <a:endParaRPr/>
          </a:p>
        </p:txBody>
      </p:sp>
      <p:sp>
        <p:nvSpPr>
          <p:cNvPr id="51" name="object 51"/>
          <p:cNvSpPr/>
          <p:nvPr/>
        </p:nvSpPr>
        <p:spPr>
          <a:xfrm>
            <a:off x="0" y="5789674"/>
            <a:ext cx="3822191" cy="1068324"/>
          </a:xfrm>
          <a:prstGeom prst="rect">
            <a:avLst/>
          </a:prstGeom>
          <a:blipFill>
            <a:blip r:embed="rId3" cstate="print"/>
            <a:stretch>
              <a:fillRect/>
            </a:stretch>
          </a:blipFill>
        </p:spPr>
        <p:txBody>
          <a:bodyPr wrap="square" lIns="0" tIns="0" rIns="0" bIns="0" rtlCol="0">
            <a:noAutofit/>
          </a:bodyPr>
          <a:lstStyle/>
          <a:p>
            <a:endParaRPr/>
          </a:p>
        </p:txBody>
      </p:sp>
      <p:sp>
        <p:nvSpPr>
          <p:cNvPr id="52" name="object 52"/>
          <p:cNvSpPr/>
          <p:nvPr/>
        </p:nvSpPr>
        <p:spPr>
          <a:xfrm>
            <a:off x="-12033" y="5781929"/>
            <a:ext cx="3834479" cy="1095994"/>
          </a:xfrm>
          <a:prstGeom prst="rect">
            <a:avLst/>
          </a:prstGeom>
          <a:blipFill>
            <a:blip r:embed="rId4" cstate="print"/>
            <a:stretch>
              <a:fillRect/>
            </a:stretch>
          </a:blipFill>
        </p:spPr>
        <p:txBody>
          <a:bodyPr wrap="square" lIns="0" tIns="0" rIns="0" bIns="0" rtlCol="0">
            <a:noAutofit/>
          </a:bodyPr>
          <a:lstStyle/>
          <a:p>
            <a:endParaRPr/>
          </a:p>
        </p:txBody>
      </p:sp>
      <p:sp>
        <p:nvSpPr>
          <p:cNvPr id="26" name="object 26"/>
          <p:cNvSpPr txBox="1"/>
          <p:nvPr/>
        </p:nvSpPr>
        <p:spPr>
          <a:xfrm>
            <a:off x="345440" y="381000"/>
            <a:ext cx="1265956" cy="330504"/>
          </a:xfrm>
          <a:prstGeom prst="rect">
            <a:avLst/>
          </a:prstGeom>
        </p:spPr>
        <p:txBody>
          <a:bodyPr wrap="square" lIns="0" tIns="0" rIns="0" bIns="0" rtlCol="0">
            <a:noAutofit/>
          </a:bodyPr>
          <a:lstStyle/>
          <a:p>
            <a:pPr marL="12700">
              <a:lnSpc>
                <a:spcPts val="2550"/>
              </a:lnSpc>
              <a:spcBef>
                <a:spcPts val="127"/>
              </a:spcBef>
            </a:pPr>
            <a:r>
              <a:rPr sz="2400" b="1" spc="0" dirty="0" smtClean="0">
                <a:solidFill>
                  <a:srgbClr val="C00000"/>
                </a:solidFill>
                <a:cs typeface="Times New Roman"/>
              </a:rPr>
              <a:t>Method :</a:t>
            </a:r>
            <a:endParaRPr sz="2400">
              <a:cs typeface="Times New Roman"/>
            </a:endParaRPr>
          </a:p>
        </p:txBody>
      </p:sp>
      <p:sp>
        <p:nvSpPr>
          <p:cNvPr id="25" name="object 25"/>
          <p:cNvSpPr txBox="1"/>
          <p:nvPr/>
        </p:nvSpPr>
        <p:spPr>
          <a:xfrm>
            <a:off x="285008" y="947665"/>
            <a:ext cx="2652776" cy="330200"/>
          </a:xfrm>
          <a:prstGeom prst="rect">
            <a:avLst/>
          </a:prstGeom>
        </p:spPr>
        <p:txBody>
          <a:bodyPr wrap="square" lIns="0" tIns="0" rIns="0" bIns="0" rtlCol="0">
            <a:noAutofit/>
          </a:bodyPr>
          <a:lstStyle/>
          <a:p>
            <a:pPr marL="12700">
              <a:lnSpc>
                <a:spcPts val="2550"/>
              </a:lnSpc>
              <a:spcBef>
                <a:spcPts val="127"/>
              </a:spcBef>
            </a:pPr>
            <a:r>
              <a:rPr lang="en-US" sz="2400" b="1" dirty="0">
                <a:solidFill>
                  <a:srgbClr val="006FC0"/>
                </a:solidFill>
                <a:cs typeface="Times New Roman"/>
              </a:rPr>
              <a:t>-</a:t>
            </a:r>
            <a:r>
              <a:rPr lang="en-US" sz="2400" b="1" spc="0" dirty="0" smtClean="0">
                <a:solidFill>
                  <a:srgbClr val="006FC0"/>
                </a:solidFill>
                <a:cs typeface="Times New Roman"/>
              </a:rPr>
              <a:t> </a:t>
            </a:r>
            <a:r>
              <a:rPr lang="en-US" sz="2400" b="1" spc="-219" dirty="0" smtClean="0">
                <a:solidFill>
                  <a:srgbClr val="006FC0"/>
                </a:solidFill>
                <a:cs typeface="Times New Roman"/>
              </a:rPr>
              <a:t>HDL</a:t>
            </a:r>
            <a:r>
              <a:rPr sz="2400" b="1" spc="0" dirty="0" smtClean="0">
                <a:solidFill>
                  <a:srgbClr val="006FC0"/>
                </a:solidFill>
                <a:cs typeface="Times New Roman"/>
              </a:rPr>
              <a:t> C</a:t>
            </a:r>
            <a:r>
              <a:rPr sz="2400" b="1" spc="-4" dirty="0" smtClean="0">
                <a:solidFill>
                  <a:srgbClr val="006FC0"/>
                </a:solidFill>
                <a:cs typeface="Times New Roman"/>
              </a:rPr>
              <a:t>h</a:t>
            </a:r>
            <a:r>
              <a:rPr sz="2400" b="1" spc="0" dirty="0" smtClean="0">
                <a:solidFill>
                  <a:srgbClr val="006FC0"/>
                </a:solidFill>
                <a:cs typeface="Times New Roman"/>
              </a:rPr>
              <a:t>ol</a:t>
            </a:r>
            <a:r>
              <a:rPr sz="2400" b="1" spc="4" dirty="0" smtClean="0">
                <a:solidFill>
                  <a:srgbClr val="006FC0"/>
                </a:solidFill>
                <a:cs typeface="Times New Roman"/>
              </a:rPr>
              <a:t>e</a:t>
            </a:r>
            <a:r>
              <a:rPr sz="2400" b="1" spc="0" dirty="0" smtClean="0">
                <a:solidFill>
                  <a:srgbClr val="006FC0"/>
                </a:solidFill>
                <a:cs typeface="Times New Roman"/>
              </a:rPr>
              <a:t>st</a:t>
            </a:r>
            <a:r>
              <a:rPr sz="2400" b="1" spc="4" dirty="0" smtClean="0">
                <a:solidFill>
                  <a:srgbClr val="006FC0"/>
                </a:solidFill>
                <a:cs typeface="Times New Roman"/>
              </a:rPr>
              <a:t>e</a:t>
            </a:r>
            <a:r>
              <a:rPr sz="2400" b="1" spc="-44" dirty="0" smtClean="0">
                <a:solidFill>
                  <a:srgbClr val="006FC0"/>
                </a:solidFill>
                <a:cs typeface="Times New Roman"/>
              </a:rPr>
              <a:t>r</a:t>
            </a:r>
            <a:r>
              <a:rPr sz="2400" b="1" spc="0" dirty="0" smtClean="0">
                <a:solidFill>
                  <a:srgbClr val="006FC0"/>
                </a:solidFill>
                <a:cs typeface="Times New Roman"/>
              </a:rPr>
              <a:t>ol</a:t>
            </a:r>
            <a:r>
              <a:rPr lang="en-US" sz="2400" b="1" spc="0" dirty="0" smtClean="0">
                <a:solidFill>
                  <a:srgbClr val="006FC0"/>
                </a:solidFill>
                <a:cs typeface="Times New Roman"/>
              </a:rPr>
              <a:t>:</a:t>
            </a:r>
            <a:endParaRPr sz="2400" dirty="0">
              <a:cs typeface="Times New Roman"/>
            </a:endParaRPr>
          </a:p>
        </p:txBody>
      </p:sp>
      <p:sp>
        <p:nvSpPr>
          <p:cNvPr id="23" name="object 23"/>
          <p:cNvSpPr txBox="1"/>
          <p:nvPr/>
        </p:nvSpPr>
        <p:spPr>
          <a:xfrm>
            <a:off x="243028" y="1447800"/>
            <a:ext cx="1090472" cy="330200"/>
          </a:xfrm>
          <a:prstGeom prst="rect">
            <a:avLst/>
          </a:prstGeom>
        </p:spPr>
        <p:txBody>
          <a:bodyPr wrap="square" lIns="0" tIns="0" rIns="0" bIns="0" rtlCol="0">
            <a:noAutofit/>
          </a:bodyPr>
          <a:lstStyle/>
          <a:p>
            <a:pPr marL="12700">
              <a:lnSpc>
                <a:spcPts val="2550"/>
              </a:lnSpc>
              <a:spcBef>
                <a:spcPts val="127"/>
              </a:spcBef>
            </a:pPr>
            <a:r>
              <a:rPr lang="en-US" sz="2400" spc="0" dirty="0" smtClean="0">
                <a:cs typeface="Times New Roman"/>
              </a:rPr>
              <a:t>- </a:t>
            </a:r>
            <a:r>
              <a:rPr sz="2400" spc="0" dirty="0" smtClean="0">
                <a:cs typeface="Times New Roman"/>
              </a:rPr>
              <a:t>Fol</a:t>
            </a:r>
            <a:r>
              <a:rPr sz="2400" spc="4" dirty="0" smtClean="0">
                <a:cs typeface="Times New Roman"/>
              </a:rPr>
              <a:t>l</a:t>
            </a:r>
            <a:r>
              <a:rPr sz="2400" spc="0" dirty="0" smtClean="0">
                <a:cs typeface="Times New Roman"/>
              </a:rPr>
              <a:t>ow</a:t>
            </a:r>
            <a:endParaRPr sz="2400" dirty="0">
              <a:cs typeface="Times New Roman"/>
            </a:endParaRPr>
          </a:p>
        </p:txBody>
      </p:sp>
      <p:sp>
        <p:nvSpPr>
          <p:cNvPr id="22" name="object 22"/>
          <p:cNvSpPr txBox="1"/>
          <p:nvPr/>
        </p:nvSpPr>
        <p:spPr>
          <a:xfrm>
            <a:off x="1286052" y="1447800"/>
            <a:ext cx="443585" cy="330200"/>
          </a:xfrm>
          <a:prstGeom prst="rect">
            <a:avLst/>
          </a:prstGeom>
        </p:spPr>
        <p:txBody>
          <a:bodyPr wrap="square" lIns="0" tIns="0" rIns="0" bIns="0" rtlCol="0">
            <a:noAutofit/>
          </a:bodyPr>
          <a:lstStyle/>
          <a:p>
            <a:pPr marL="12700">
              <a:lnSpc>
                <a:spcPts val="2550"/>
              </a:lnSpc>
              <a:spcBef>
                <a:spcPts val="127"/>
              </a:spcBef>
            </a:pPr>
            <a:r>
              <a:rPr sz="2400" spc="0" dirty="0" smtClean="0">
                <a:cs typeface="Times New Roman"/>
              </a:rPr>
              <a:t>the</a:t>
            </a:r>
            <a:endParaRPr sz="2400" dirty="0">
              <a:cs typeface="Times New Roman"/>
            </a:endParaRPr>
          </a:p>
        </p:txBody>
      </p:sp>
      <p:sp>
        <p:nvSpPr>
          <p:cNvPr id="21" name="object 21"/>
          <p:cNvSpPr txBox="1"/>
          <p:nvPr/>
        </p:nvSpPr>
        <p:spPr>
          <a:xfrm>
            <a:off x="1727403" y="1447800"/>
            <a:ext cx="744118" cy="330200"/>
          </a:xfrm>
          <a:prstGeom prst="rect">
            <a:avLst/>
          </a:prstGeom>
        </p:spPr>
        <p:txBody>
          <a:bodyPr wrap="square" lIns="0" tIns="0" rIns="0" bIns="0" rtlCol="0">
            <a:noAutofit/>
          </a:bodyPr>
          <a:lstStyle/>
          <a:p>
            <a:pPr marL="12700">
              <a:lnSpc>
                <a:spcPts val="2550"/>
              </a:lnSpc>
              <a:spcBef>
                <a:spcPts val="127"/>
              </a:spcBef>
            </a:pPr>
            <a:r>
              <a:rPr sz="2400" spc="-169" dirty="0" smtClean="0">
                <a:cs typeface="Times New Roman"/>
              </a:rPr>
              <a:t>T</a:t>
            </a:r>
            <a:r>
              <a:rPr sz="2400" spc="0" dirty="0" smtClean="0">
                <a:cs typeface="Times New Roman"/>
              </a:rPr>
              <a:t>ab</a:t>
            </a:r>
            <a:r>
              <a:rPr sz="2400" spc="4" dirty="0" smtClean="0">
                <a:cs typeface="Times New Roman"/>
              </a:rPr>
              <a:t>l</a:t>
            </a:r>
            <a:r>
              <a:rPr sz="2400" spc="0" dirty="0" smtClean="0">
                <a:cs typeface="Times New Roman"/>
              </a:rPr>
              <a:t>e</a:t>
            </a:r>
            <a:r>
              <a:rPr lang="en-US" sz="2400" spc="0" dirty="0" smtClean="0">
                <a:cs typeface="Times New Roman"/>
              </a:rPr>
              <a:t>:</a:t>
            </a:r>
            <a:endParaRPr sz="2400" dirty="0">
              <a:cs typeface="Times New Roman"/>
            </a:endParaRPr>
          </a:p>
        </p:txBody>
      </p:sp>
      <p:graphicFrame>
        <p:nvGraphicFramePr>
          <p:cNvPr id="53" name="جدول 52"/>
          <p:cNvGraphicFramePr>
            <a:graphicFrameLocks noGrp="1"/>
          </p:cNvGraphicFramePr>
          <p:nvPr>
            <p:extLst>
              <p:ext uri="{D42A27DB-BD31-4B8C-83A1-F6EECF244321}">
                <p14:modId xmlns="" xmlns:p14="http://schemas.microsoft.com/office/powerpoint/2010/main" val="854456253"/>
              </p:ext>
            </p:extLst>
          </p:nvPr>
        </p:nvGraphicFramePr>
        <p:xfrm>
          <a:off x="469098" y="1920541"/>
          <a:ext cx="9097370" cy="3998549"/>
        </p:xfrm>
        <a:graphic>
          <a:graphicData uri="http://schemas.openxmlformats.org/drawingml/2006/table">
            <a:tbl>
              <a:tblPr firstRow="1" bandRow="1">
                <a:tableStyleId>{5C22544A-7EE6-4342-B048-85BDC9FD1C3A}</a:tableStyleId>
              </a:tblPr>
              <a:tblGrid>
                <a:gridCol w="2744896"/>
                <a:gridCol w="2195917"/>
                <a:gridCol w="2195917"/>
                <a:gridCol w="1960640"/>
              </a:tblGrid>
              <a:tr h="381514">
                <a:tc>
                  <a:txBody>
                    <a:bodyPr/>
                    <a:lstStyle/>
                    <a:p>
                      <a:endParaRPr lang="en-US" sz="2000" dirty="0"/>
                    </a:p>
                  </a:txBody>
                  <a:tcPr/>
                </a:tc>
                <a:tc>
                  <a:txBody>
                    <a:bodyPr/>
                    <a:lstStyle/>
                    <a:p>
                      <a:pPr algn="ctr"/>
                      <a:r>
                        <a:rPr lang="en-US" sz="2000" dirty="0" smtClean="0"/>
                        <a:t>Blank</a:t>
                      </a:r>
                      <a:endParaRPr lang="en-US" sz="2000" dirty="0"/>
                    </a:p>
                  </a:txBody>
                  <a:tcPr/>
                </a:tc>
                <a:tc>
                  <a:txBody>
                    <a:bodyPr/>
                    <a:lstStyle/>
                    <a:p>
                      <a:pPr algn="ctr"/>
                      <a:r>
                        <a:rPr lang="en-US" sz="2000" dirty="0" smtClean="0"/>
                        <a:t>Standard</a:t>
                      </a:r>
                      <a:endParaRPr lang="en-US" sz="2000" dirty="0"/>
                    </a:p>
                  </a:txBody>
                  <a:tcPr/>
                </a:tc>
                <a:tc>
                  <a:txBody>
                    <a:bodyPr/>
                    <a:lstStyle/>
                    <a:p>
                      <a:pPr algn="ctr"/>
                      <a:r>
                        <a:rPr lang="en-US" sz="2000" dirty="0" smtClean="0"/>
                        <a:t>Test</a:t>
                      </a:r>
                      <a:endParaRPr lang="en-US" sz="2000" dirty="0"/>
                    </a:p>
                  </a:txBody>
                  <a:tcPr/>
                </a:tc>
              </a:tr>
              <a:tr h="541609">
                <a:tc>
                  <a:txBody>
                    <a:bodyPr/>
                    <a:lstStyle/>
                    <a:p>
                      <a:r>
                        <a:rPr lang="en-US" sz="2000" b="1" dirty="0" smtClean="0"/>
                        <a:t>Cholesterol</a:t>
                      </a:r>
                      <a:r>
                        <a:rPr lang="en-US" sz="2000" b="1" baseline="0" dirty="0" smtClean="0"/>
                        <a:t> liquid enzymatic reagent</a:t>
                      </a:r>
                      <a:endParaRPr lang="en-US" sz="2000" b="1" dirty="0"/>
                    </a:p>
                  </a:txBody>
                  <a:tcPr/>
                </a:tc>
                <a:tc>
                  <a:txBody>
                    <a:bodyPr/>
                    <a:lstStyle/>
                    <a:p>
                      <a:pPr algn="ctr"/>
                      <a:r>
                        <a:rPr lang="en-US" sz="2000" dirty="0" smtClean="0"/>
                        <a:t>1 ml</a:t>
                      </a:r>
                      <a:endParaRPr lang="en-US" sz="2000" dirty="0"/>
                    </a:p>
                  </a:txBody>
                  <a:tcPr/>
                </a:tc>
                <a:tc>
                  <a:txBody>
                    <a:bodyPr/>
                    <a:lstStyle/>
                    <a:p>
                      <a:pPr algn="ctr"/>
                      <a:r>
                        <a:rPr lang="en-US" sz="2000" smtClean="0"/>
                        <a:t>1 ml</a:t>
                      </a:r>
                      <a:endParaRPr lang="en-US" sz="2000" dirty="0"/>
                    </a:p>
                  </a:txBody>
                  <a:tcPr/>
                </a:tc>
                <a:tc>
                  <a:txBody>
                    <a:bodyPr/>
                    <a:lstStyle/>
                    <a:p>
                      <a:pPr algn="ctr"/>
                      <a:r>
                        <a:rPr lang="en-US" sz="2000" dirty="0" smtClean="0"/>
                        <a:t>1 ml</a:t>
                      </a:r>
                      <a:endParaRPr lang="en-US" sz="2000" dirty="0"/>
                    </a:p>
                  </a:txBody>
                  <a:tcPr/>
                </a:tc>
              </a:tr>
              <a:tr h="541609">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smtClean="0"/>
                        <a:t>Pre-worm</a:t>
                      </a:r>
                      <a:r>
                        <a:rPr lang="en-US" sz="2000" b="1" baseline="0" dirty="0" smtClean="0"/>
                        <a:t> at 37◦C for 2 min and add:</a:t>
                      </a:r>
                      <a:endParaRPr lang="en-US" sz="20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2177">
                <a:tc>
                  <a:txBody>
                    <a:bodyPr/>
                    <a:lstStyle/>
                    <a:p>
                      <a:pPr algn="ctr"/>
                      <a:r>
                        <a:rPr lang="en-US" sz="2000" b="1" dirty="0" err="1" smtClean="0"/>
                        <a:t>Distelled</a:t>
                      </a:r>
                      <a:r>
                        <a:rPr lang="en-US" sz="2000" b="1" baseline="0" dirty="0" smtClean="0"/>
                        <a:t> water</a:t>
                      </a:r>
                      <a:endParaRPr lang="en-US" sz="20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smtClean="0"/>
                        <a:t>100 µl</a:t>
                      </a:r>
                      <a:endParaRPr lang="en-US" sz="2000" dirty="0"/>
                    </a:p>
                  </a:txBody>
                  <a:tcPr/>
                </a:tc>
                <a:tc>
                  <a:txBody>
                    <a:bodyPr/>
                    <a:lstStyle/>
                    <a:p>
                      <a:pPr algn="ctr"/>
                      <a:r>
                        <a:rPr lang="en-US" sz="2000" dirty="0" smtClean="0"/>
                        <a:t>---</a:t>
                      </a:r>
                      <a:endParaRPr lang="en-US" sz="2000" dirty="0"/>
                    </a:p>
                  </a:txBody>
                  <a:tcPr/>
                </a:tc>
                <a:tc>
                  <a:txBody>
                    <a:bodyPr/>
                    <a:lstStyle/>
                    <a:p>
                      <a:pPr algn="ctr"/>
                      <a:r>
                        <a:rPr lang="en-US" sz="2000" dirty="0" smtClean="0"/>
                        <a:t>---</a:t>
                      </a:r>
                      <a:endParaRPr lang="en-US" sz="2000" dirty="0"/>
                    </a:p>
                  </a:txBody>
                  <a:tcPr/>
                </a:tc>
              </a:tr>
              <a:tr h="381000">
                <a:tc>
                  <a:txBody>
                    <a:bodyPr/>
                    <a:lstStyle/>
                    <a:p>
                      <a:pPr algn="ctr"/>
                      <a:r>
                        <a:rPr lang="en-US" sz="2000" b="1" dirty="0" smtClean="0"/>
                        <a:t>Standard (50</a:t>
                      </a:r>
                      <a:r>
                        <a:rPr lang="en-US" sz="2000" b="1" baseline="0" dirty="0" smtClean="0"/>
                        <a:t> mg/dl)</a:t>
                      </a:r>
                      <a:endParaRPr lang="en-US" sz="2000" b="1" dirty="0"/>
                    </a:p>
                  </a:txBody>
                  <a:tcPr/>
                </a:tc>
                <a:tc>
                  <a:txBody>
                    <a:bodyPr/>
                    <a:lstStyle/>
                    <a:p>
                      <a:pPr algn="ctr"/>
                      <a:r>
                        <a:rPr lang="en-US" sz="2000" dirty="0" smtClean="0"/>
                        <a:t>---</a:t>
                      </a:r>
                      <a:endParaRPr lang="en-US" sz="2000" dirty="0"/>
                    </a:p>
                  </a:txBody>
                  <a:tcPr/>
                </a:tc>
                <a:tc>
                  <a:txBody>
                    <a:bodyPr/>
                    <a:lstStyle/>
                    <a:p>
                      <a:pPr algn="ctr"/>
                      <a:r>
                        <a:rPr lang="en-US" sz="2000" dirty="0" smtClean="0"/>
                        <a:t>100 µl</a:t>
                      </a:r>
                      <a:endParaRPr lang="en-US" sz="2000" dirty="0"/>
                    </a:p>
                  </a:txBody>
                  <a:tcPr/>
                </a:tc>
                <a:tc>
                  <a:txBody>
                    <a:bodyPr/>
                    <a:lstStyle/>
                    <a:p>
                      <a:pPr algn="ctr"/>
                      <a:r>
                        <a:rPr lang="en-US" sz="2000" dirty="0" smtClean="0"/>
                        <a:t>---</a:t>
                      </a:r>
                      <a:endParaRPr lang="en-US" sz="2000" dirty="0"/>
                    </a:p>
                  </a:txBody>
                  <a:tcPr/>
                </a:tc>
              </a:tr>
              <a:tr h="325893">
                <a:tc>
                  <a:txBody>
                    <a:bodyPr/>
                    <a:lstStyle/>
                    <a:p>
                      <a:pPr algn="ctr"/>
                      <a:r>
                        <a:rPr lang="en-US" sz="2000" b="1" dirty="0" smtClean="0"/>
                        <a:t>Supernatant (serum)</a:t>
                      </a:r>
                      <a:endParaRPr lang="en-US" sz="2000" b="1" dirty="0"/>
                    </a:p>
                  </a:txBody>
                  <a:tcPr/>
                </a:tc>
                <a:tc>
                  <a:txBody>
                    <a:bodyPr/>
                    <a:lstStyle/>
                    <a:p>
                      <a:pPr algn="ctr"/>
                      <a:r>
                        <a:rPr lang="en-US" sz="2000" dirty="0" smtClean="0"/>
                        <a:t>---</a:t>
                      </a:r>
                      <a:endParaRPr lang="en-US" sz="2000" dirty="0"/>
                    </a:p>
                  </a:txBody>
                  <a:tcPr/>
                </a:tc>
                <a:tc>
                  <a:txBody>
                    <a:bodyPr/>
                    <a:lstStyle/>
                    <a:p>
                      <a:pPr algn="ctr"/>
                      <a:r>
                        <a:rPr lang="en-US" sz="2000" dirty="0" smtClean="0"/>
                        <a:t>---</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smtClean="0"/>
                        <a:t>100 µl</a:t>
                      </a:r>
                      <a:endParaRPr lang="en-US" sz="2000" dirty="0"/>
                    </a:p>
                  </a:txBody>
                  <a:tcPr/>
                </a:tc>
              </a:tr>
              <a:tr h="325893">
                <a:tc gridSpan="4">
                  <a:txBody>
                    <a:bodyPr/>
                    <a:lstStyle/>
                    <a:p>
                      <a:pPr marL="12700" algn="ctr">
                        <a:lnSpc>
                          <a:spcPct val="150000"/>
                        </a:lnSpc>
                        <a:spcBef>
                          <a:spcPts val="127"/>
                        </a:spcBef>
                      </a:pPr>
                      <a:r>
                        <a:rPr lang="en-US" sz="2000" b="1" spc="0" dirty="0" smtClean="0">
                          <a:cs typeface="Times New Roman"/>
                        </a:rPr>
                        <a:t>M</a:t>
                      </a:r>
                      <a:r>
                        <a:rPr lang="en-US" sz="2000" b="1" spc="4" dirty="0" smtClean="0">
                          <a:cs typeface="Times New Roman"/>
                        </a:rPr>
                        <a:t>i</a:t>
                      </a:r>
                      <a:r>
                        <a:rPr lang="en-US" sz="2000" b="1" spc="0" dirty="0" smtClean="0">
                          <a:cs typeface="Times New Roman"/>
                        </a:rPr>
                        <a:t>x</a:t>
                      </a:r>
                      <a:r>
                        <a:rPr lang="en-US" sz="2000" b="1" spc="-9" dirty="0" smtClean="0">
                          <a:cs typeface="Times New Roman"/>
                        </a:rPr>
                        <a:t> </a:t>
                      </a:r>
                      <a:r>
                        <a:rPr lang="en-US" sz="2000" b="1" spc="0" dirty="0" smtClean="0">
                          <a:cs typeface="Times New Roman"/>
                        </a:rPr>
                        <a:t>and </a:t>
                      </a:r>
                      <a:r>
                        <a:rPr lang="en-US" sz="2000" b="1" spc="4" dirty="0" smtClean="0">
                          <a:cs typeface="Times New Roman"/>
                        </a:rPr>
                        <a:t>i</a:t>
                      </a:r>
                      <a:r>
                        <a:rPr lang="en-US" sz="2000" b="1" spc="0" dirty="0" smtClean="0">
                          <a:cs typeface="Times New Roman"/>
                        </a:rPr>
                        <a:t>ncuba</a:t>
                      </a:r>
                      <a:r>
                        <a:rPr lang="en-US" sz="2000" b="1" spc="4" dirty="0" smtClean="0">
                          <a:cs typeface="Times New Roman"/>
                        </a:rPr>
                        <a:t>t</a:t>
                      </a:r>
                      <a:r>
                        <a:rPr lang="en-US" sz="2000" b="1" spc="0" dirty="0" smtClean="0">
                          <a:cs typeface="Times New Roman"/>
                        </a:rPr>
                        <a:t>e</a:t>
                      </a:r>
                      <a:r>
                        <a:rPr lang="en-US" sz="2000" b="1" spc="-34" dirty="0" smtClean="0">
                          <a:cs typeface="Times New Roman"/>
                        </a:rPr>
                        <a:t> </a:t>
                      </a:r>
                      <a:r>
                        <a:rPr lang="en-US" sz="2000" b="1" spc="0" dirty="0" smtClean="0">
                          <a:cs typeface="Times New Roman"/>
                        </a:rPr>
                        <a:t>at 37</a:t>
                      </a:r>
                      <a:r>
                        <a:rPr lang="en-US" sz="2000" b="1" spc="9" dirty="0" smtClean="0">
                          <a:cs typeface="Times New Roman"/>
                        </a:rPr>
                        <a:t>º</a:t>
                      </a:r>
                      <a:r>
                        <a:rPr lang="en-US" sz="2000" b="1" spc="0" dirty="0" smtClean="0">
                          <a:cs typeface="Times New Roman"/>
                        </a:rPr>
                        <a:t>C </a:t>
                      </a:r>
                      <a:r>
                        <a:rPr lang="en-US" sz="2000" b="1" spc="-9" dirty="0" smtClean="0">
                          <a:cs typeface="Times New Roman"/>
                        </a:rPr>
                        <a:t>f</a:t>
                      </a:r>
                      <a:r>
                        <a:rPr lang="en-US" sz="2000" b="1" spc="0" dirty="0" smtClean="0">
                          <a:cs typeface="Times New Roman"/>
                        </a:rPr>
                        <a:t>or</a:t>
                      </a:r>
                      <a:r>
                        <a:rPr lang="en-US" sz="2000" b="1" spc="9" dirty="0" smtClean="0">
                          <a:cs typeface="Times New Roman"/>
                        </a:rPr>
                        <a:t> </a:t>
                      </a:r>
                      <a:r>
                        <a:rPr lang="en-US" sz="2000" b="1" spc="0" dirty="0" smtClean="0">
                          <a:cs typeface="Times New Roman"/>
                        </a:rPr>
                        <a:t>10 </a:t>
                      </a:r>
                      <a:r>
                        <a:rPr lang="en-US" sz="2000" b="1" spc="-19" dirty="0" smtClean="0">
                          <a:cs typeface="Times New Roman"/>
                        </a:rPr>
                        <a:t>m</a:t>
                      </a:r>
                      <a:r>
                        <a:rPr lang="en-US" sz="2000" b="1" spc="0" dirty="0" smtClean="0">
                          <a:cs typeface="Times New Roman"/>
                        </a:rPr>
                        <a:t>in. </a:t>
                      </a:r>
                    </a:p>
                    <a:p>
                      <a:pPr marL="12700" algn="ctr">
                        <a:lnSpc>
                          <a:spcPct val="200000"/>
                        </a:lnSpc>
                        <a:spcBef>
                          <a:spcPts val="127"/>
                        </a:spcBef>
                      </a:pPr>
                      <a:r>
                        <a:rPr lang="en-US" sz="2000" b="1" spc="0" dirty="0" smtClean="0">
                          <a:cs typeface="Times New Roman"/>
                        </a:rPr>
                        <a:t> </a:t>
                      </a:r>
                      <a:r>
                        <a:rPr lang="en-US" sz="2000" b="1" spc="0" dirty="0" smtClean="0">
                          <a:solidFill>
                            <a:srgbClr val="FF0000"/>
                          </a:solidFill>
                          <a:cs typeface="Times New Roman"/>
                        </a:rPr>
                        <a:t>Read</a:t>
                      </a:r>
                      <a:r>
                        <a:rPr lang="en-US" sz="2000" b="1" spc="-125" dirty="0" smtClean="0">
                          <a:solidFill>
                            <a:srgbClr val="FF0000"/>
                          </a:solidFill>
                          <a:cs typeface="Times New Roman"/>
                        </a:rPr>
                        <a:t> </a:t>
                      </a:r>
                      <a:r>
                        <a:rPr lang="en-US" sz="2000" b="1" spc="0" dirty="0" smtClean="0">
                          <a:solidFill>
                            <a:srgbClr val="FF0000"/>
                          </a:solidFill>
                          <a:cs typeface="Times New Roman"/>
                        </a:rPr>
                        <a:t>Ab.</a:t>
                      </a:r>
                      <a:r>
                        <a:rPr lang="en-US" sz="2000" b="1" spc="-134" dirty="0" smtClean="0">
                          <a:solidFill>
                            <a:srgbClr val="FF0000"/>
                          </a:solidFill>
                          <a:cs typeface="Times New Roman"/>
                        </a:rPr>
                        <a:t> </a:t>
                      </a:r>
                      <a:r>
                        <a:rPr lang="en-US" sz="2000" b="1" dirty="0" smtClean="0">
                          <a:solidFill>
                            <a:srgbClr val="FF0000"/>
                          </a:solidFill>
                          <a:cs typeface="Times New Roman"/>
                        </a:rPr>
                        <a:t>a</a:t>
                      </a:r>
                      <a:r>
                        <a:rPr lang="en-US" sz="2000" b="1" spc="0" dirty="0" smtClean="0">
                          <a:solidFill>
                            <a:srgbClr val="FF0000"/>
                          </a:solidFill>
                          <a:cs typeface="Times New Roman"/>
                        </a:rPr>
                        <a:t>t 505nm</a:t>
                      </a:r>
                      <a:r>
                        <a:rPr lang="en-US" sz="2000" b="1" spc="-9" dirty="0" smtClean="0">
                          <a:solidFill>
                            <a:srgbClr val="FF0000"/>
                          </a:solidFill>
                          <a:cs typeface="Times New Roman"/>
                        </a:rPr>
                        <a:t> </a:t>
                      </a:r>
                      <a:r>
                        <a:rPr lang="en-US" sz="2000" b="1" spc="0" dirty="0" smtClean="0">
                          <a:solidFill>
                            <a:srgbClr val="FF0000"/>
                          </a:solidFill>
                          <a:cs typeface="Times New Roman"/>
                        </a:rPr>
                        <a:t>against</a:t>
                      </a:r>
                      <a:r>
                        <a:rPr lang="en-US" sz="2000" b="1" spc="-14" dirty="0" smtClean="0">
                          <a:solidFill>
                            <a:srgbClr val="FF0000"/>
                          </a:solidFill>
                          <a:cs typeface="Times New Roman"/>
                        </a:rPr>
                        <a:t> </a:t>
                      </a:r>
                      <a:r>
                        <a:rPr lang="en-US" sz="2000" b="1" spc="0" dirty="0" smtClean="0">
                          <a:solidFill>
                            <a:srgbClr val="FF0000"/>
                          </a:solidFill>
                          <a:cs typeface="Times New Roman"/>
                        </a:rPr>
                        <a:t>blank.</a:t>
                      </a:r>
                      <a:endParaRPr lang="en-US" sz="2000" b="1"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r>
            </a:tbl>
          </a:graphicData>
        </a:graphic>
      </p:graphicFrame>
      <p:sp>
        <p:nvSpPr>
          <p:cNvPr id="54" name="سهم للأسفل 53"/>
          <p:cNvSpPr/>
          <p:nvPr/>
        </p:nvSpPr>
        <p:spPr>
          <a:xfrm>
            <a:off x="4698237" y="5181600"/>
            <a:ext cx="99033" cy="26707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83643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bject 18"/>
          <p:cNvSpPr/>
          <p:nvPr/>
        </p:nvSpPr>
        <p:spPr>
          <a:xfrm>
            <a:off x="561682" y="5944933"/>
            <a:ext cx="5558193" cy="921078"/>
          </a:xfrm>
          <a:custGeom>
            <a:avLst/>
            <a:gdLst/>
            <a:ahLst/>
            <a:cxnLst/>
            <a:rect l="l" t="t" r="r" b="b"/>
            <a:pathLst>
              <a:path w="5558193" h="921078">
                <a:moveTo>
                  <a:pt x="736" y="0"/>
                </a:moveTo>
                <a:lnTo>
                  <a:pt x="0" y="5473"/>
                </a:lnTo>
                <a:lnTo>
                  <a:pt x="96415" y="21356"/>
                </a:lnTo>
                <a:lnTo>
                  <a:pt x="736" y="0"/>
                </a:lnTo>
                <a:close/>
              </a:path>
              <a:path w="5558193" h="921078">
                <a:moveTo>
                  <a:pt x="96415" y="21356"/>
                </a:moveTo>
                <a:lnTo>
                  <a:pt x="4091375" y="913063"/>
                </a:lnTo>
                <a:lnTo>
                  <a:pt x="5509537" y="913063"/>
                </a:lnTo>
                <a:lnTo>
                  <a:pt x="96415" y="21356"/>
                </a:lnTo>
                <a:close/>
              </a:path>
            </a:pathLst>
          </a:custGeom>
          <a:solidFill>
            <a:srgbClr val="9FCADC"/>
          </a:solidFill>
        </p:spPr>
        <p:txBody>
          <a:bodyPr wrap="square" lIns="0" tIns="0" rIns="0" bIns="0" rtlCol="0">
            <a:noAutofit/>
          </a:bodyPr>
          <a:lstStyle/>
          <a:p>
            <a:endParaRPr/>
          </a:p>
        </p:txBody>
      </p:sp>
      <p:sp>
        <p:nvSpPr>
          <p:cNvPr id="19" name="object 19"/>
          <p:cNvSpPr/>
          <p:nvPr/>
        </p:nvSpPr>
        <p:spPr>
          <a:xfrm>
            <a:off x="546430" y="5939015"/>
            <a:ext cx="4151807" cy="933443"/>
          </a:xfrm>
          <a:custGeom>
            <a:avLst/>
            <a:gdLst/>
            <a:ahLst/>
            <a:cxnLst/>
            <a:rect l="l" t="t" r="r" b="b"/>
            <a:pathLst>
              <a:path w="4151807" h="933443">
                <a:moveTo>
                  <a:pt x="0" y="0"/>
                </a:moveTo>
                <a:lnTo>
                  <a:pt x="8915" y="6349"/>
                </a:lnTo>
                <a:lnTo>
                  <a:pt x="3227426" y="918981"/>
                </a:lnTo>
                <a:lnTo>
                  <a:pt x="4108441" y="918981"/>
                </a:lnTo>
                <a:lnTo>
                  <a:pt x="0" y="0"/>
                </a:lnTo>
                <a:close/>
              </a:path>
            </a:pathLst>
          </a:custGeom>
          <a:solidFill>
            <a:srgbClr val="000000"/>
          </a:solidFill>
        </p:spPr>
        <p:txBody>
          <a:bodyPr wrap="square" lIns="0" tIns="0" rIns="0" bIns="0" rtlCol="0">
            <a:noAutofit/>
          </a:bodyPr>
          <a:lstStyle/>
          <a:p>
            <a:endParaRPr/>
          </a:p>
        </p:txBody>
      </p:sp>
      <p:sp>
        <p:nvSpPr>
          <p:cNvPr id="20" name="object 20"/>
          <p:cNvSpPr/>
          <p:nvPr/>
        </p:nvSpPr>
        <p:spPr>
          <a:xfrm>
            <a:off x="0" y="5789674"/>
            <a:ext cx="3822191" cy="1068324"/>
          </a:xfrm>
          <a:prstGeom prst="rect">
            <a:avLst/>
          </a:prstGeom>
          <a:blipFill>
            <a:blip r:embed="rId2" cstate="print"/>
            <a:stretch>
              <a:fillRect/>
            </a:stretch>
          </a:blipFill>
        </p:spPr>
        <p:txBody>
          <a:bodyPr wrap="square" lIns="0" tIns="0" rIns="0" bIns="0" rtlCol="0">
            <a:noAutofit/>
          </a:bodyPr>
          <a:lstStyle/>
          <a:p>
            <a:endParaRPr/>
          </a:p>
        </p:txBody>
      </p:sp>
      <p:sp>
        <p:nvSpPr>
          <p:cNvPr id="21" name="object 21"/>
          <p:cNvSpPr/>
          <p:nvPr/>
        </p:nvSpPr>
        <p:spPr>
          <a:xfrm>
            <a:off x="-12033" y="5781929"/>
            <a:ext cx="3834479" cy="1095994"/>
          </a:xfrm>
          <a:prstGeom prst="rect">
            <a:avLst/>
          </a:prstGeom>
          <a:blipFill>
            <a:blip r:embed="rId3" cstate="print"/>
            <a:stretch>
              <a:fillRect/>
            </a:stretch>
          </a:blipFill>
        </p:spPr>
        <p:txBody>
          <a:bodyPr wrap="square" lIns="0" tIns="0" rIns="0" bIns="0" rtlCol="0">
            <a:noAutofit/>
          </a:bodyPr>
          <a:lstStyle/>
          <a:p>
            <a:endParaRPr/>
          </a:p>
        </p:txBody>
      </p:sp>
      <p:sp>
        <p:nvSpPr>
          <p:cNvPr id="15" name="object 15"/>
          <p:cNvSpPr txBox="1"/>
          <p:nvPr/>
        </p:nvSpPr>
        <p:spPr>
          <a:xfrm>
            <a:off x="356163" y="533207"/>
            <a:ext cx="3182334" cy="380796"/>
          </a:xfrm>
          <a:prstGeom prst="rect">
            <a:avLst/>
          </a:prstGeom>
        </p:spPr>
        <p:txBody>
          <a:bodyPr wrap="square" lIns="0" tIns="0" rIns="0" bIns="0" rtlCol="0">
            <a:noAutofit/>
          </a:bodyPr>
          <a:lstStyle/>
          <a:p>
            <a:pPr marL="12700">
              <a:lnSpc>
                <a:spcPts val="3000"/>
              </a:lnSpc>
              <a:spcBef>
                <a:spcPts val="150"/>
              </a:spcBef>
            </a:pPr>
            <a:r>
              <a:rPr lang="en-US" sz="4000" b="1" spc="-4" baseline="10074" dirty="0" smtClean="0">
                <a:solidFill>
                  <a:srgbClr val="C00000"/>
                </a:solidFill>
                <a:cs typeface="Aparajita"/>
              </a:rPr>
              <a:t>- </a:t>
            </a:r>
            <a:r>
              <a:rPr sz="4000" b="1" spc="-4" baseline="10074" dirty="0" smtClean="0">
                <a:solidFill>
                  <a:srgbClr val="C00000"/>
                </a:solidFill>
                <a:cs typeface="Aparajita"/>
              </a:rPr>
              <a:t>C</a:t>
            </a:r>
            <a:r>
              <a:rPr sz="4000" b="1" spc="0" baseline="10074" dirty="0" smtClean="0">
                <a:solidFill>
                  <a:srgbClr val="C00000"/>
                </a:solidFill>
                <a:cs typeface="Aparajita"/>
              </a:rPr>
              <a:t>alc</a:t>
            </a:r>
            <a:r>
              <a:rPr sz="4000" b="1" spc="-9" baseline="10074" dirty="0" smtClean="0">
                <a:solidFill>
                  <a:srgbClr val="C00000"/>
                </a:solidFill>
                <a:cs typeface="Aparajita"/>
              </a:rPr>
              <a:t>u</a:t>
            </a:r>
            <a:r>
              <a:rPr sz="4000" b="1" spc="0" baseline="10074" dirty="0" smtClean="0">
                <a:solidFill>
                  <a:srgbClr val="C00000"/>
                </a:solidFill>
                <a:cs typeface="Aparajita"/>
              </a:rPr>
              <a:t>lat</a:t>
            </a:r>
            <a:r>
              <a:rPr sz="4000" b="1" spc="-4" baseline="10074" dirty="0" smtClean="0">
                <a:solidFill>
                  <a:srgbClr val="C00000"/>
                </a:solidFill>
                <a:cs typeface="Aparajita"/>
              </a:rPr>
              <a:t>i</a:t>
            </a:r>
            <a:r>
              <a:rPr sz="4000" b="1" spc="0" baseline="10074" dirty="0" smtClean="0">
                <a:solidFill>
                  <a:srgbClr val="C00000"/>
                </a:solidFill>
                <a:cs typeface="Aparajita"/>
              </a:rPr>
              <a:t>on</a:t>
            </a:r>
            <a:r>
              <a:rPr sz="4000" b="1" spc="9" baseline="10074" dirty="0" smtClean="0">
                <a:solidFill>
                  <a:srgbClr val="C00000"/>
                </a:solidFill>
                <a:cs typeface="Aparajita"/>
              </a:rPr>
              <a:t> </a:t>
            </a:r>
            <a:r>
              <a:rPr sz="4000" b="1" spc="0" baseline="10074" dirty="0" smtClean="0">
                <a:solidFill>
                  <a:srgbClr val="C00000"/>
                </a:solidFill>
                <a:cs typeface="Aparajita"/>
              </a:rPr>
              <a:t>:</a:t>
            </a:r>
            <a:endParaRPr sz="4000" dirty="0">
              <a:cs typeface="Aparajita"/>
            </a:endParaRPr>
          </a:p>
        </p:txBody>
      </p:sp>
      <p:sp>
        <p:nvSpPr>
          <p:cNvPr id="14" name="object 14"/>
          <p:cNvSpPr txBox="1"/>
          <p:nvPr/>
        </p:nvSpPr>
        <p:spPr>
          <a:xfrm>
            <a:off x="114300" y="1082155"/>
            <a:ext cx="7693660" cy="380492"/>
          </a:xfrm>
          <a:prstGeom prst="rect">
            <a:avLst/>
          </a:prstGeom>
        </p:spPr>
        <p:txBody>
          <a:bodyPr wrap="square" lIns="0" tIns="0" rIns="0" bIns="0" rtlCol="0">
            <a:noAutofit/>
          </a:bodyPr>
          <a:lstStyle/>
          <a:p>
            <a:pPr marL="12700">
              <a:lnSpc>
                <a:spcPts val="2995"/>
              </a:lnSpc>
              <a:spcBef>
                <a:spcPts val="149"/>
              </a:spcBef>
            </a:pPr>
            <a:r>
              <a:rPr sz="3200" b="1" spc="0" baseline="10074" dirty="0" smtClean="0">
                <a:solidFill>
                  <a:srgbClr val="006FC0"/>
                </a:solidFill>
                <a:cs typeface="Aparajita"/>
              </a:rPr>
              <a:t>*</a:t>
            </a:r>
            <a:r>
              <a:rPr lang="en-US" sz="3200" b="1" spc="0" dirty="0" smtClean="0">
                <a:solidFill>
                  <a:srgbClr val="006FC0"/>
                </a:solidFill>
                <a:cs typeface="Aparajita"/>
              </a:rPr>
              <a:t> </a:t>
            </a:r>
            <a:r>
              <a:rPr sz="3200" b="1" spc="0" baseline="10074" dirty="0" smtClean="0">
                <a:solidFill>
                  <a:srgbClr val="006FC0"/>
                </a:solidFill>
                <a:cs typeface="Aparajita"/>
              </a:rPr>
              <a:t>Det</a:t>
            </a:r>
            <a:r>
              <a:rPr sz="3200" b="1" spc="-9" baseline="10074" dirty="0" smtClean="0">
                <a:solidFill>
                  <a:srgbClr val="006FC0"/>
                </a:solidFill>
                <a:cs typeface="Aparajita"/>
              </a:rPr>
              <a:t>e</a:t>
            </a:r>
            <a:r>
              <a:rPr sz="3200" b="1" spc="0" baseline="10074" dirty="0" smtClean="0">
                <a:solidFill>
                  <a:srgbClr val="006FC0"/>
                </a:solidFill>
                <a:cs typeface="Aparajita"/>
              </a:rPr>
              <a:t>rmi</a:t>
            </a:r>
            <a:r>
              <a:rPr sz="3200" b="1" spc="-9" baseline="10074" dirty="0" smtClean="0">
                <a:solidFill>
                  <a:srgbClr val="006FC0"/>
                </a:solidFill>
                <a:cs typeface="Aparajita"/>
              </a:rPr>
              <a:t>n</a:t>
            </a:r>
            <a:r>
              <a:rPr sz="3200" b="1" spc="0" baseline="10074" dirty="0" smtClean="0">
                <a:solidFill>
                  <a:srgbClr val="006FC0"/>
                </a:solidFill>
                <a:cs typeface="Aparajita"/>
              </a:rPr>
              <a:t>e</a:t>
            </a:r>
            <a:r>
              <a:rPr sz="3200" b="1" spc="-103" baseline="10074" dirty="0" smtClean="0">
                <a:solidFill>
                  <a:srgbClr val="006FC0"/>
                </a:solidFill>
                <a:cs typeface="Aparajita"/>
              </a:rPr>
              <a:t> </a:t>
            </a:r>
            <a:r>
              <a:rPr sz="3200" b="1" spc="0" baseline="10074" dirty="0" smtClean="0">
                <a:solidFill>
                  <a:srgbClr val="006FC0"/>
                </a:solidFill>
                <a:cs typeface="Aparajita"/>
              </a:rPr>
              <a:t>t</a:t>
            </a:r>
            <a:r>
              <a:rPr sz="3200" b="1" spc="-9" baseline="10074" dirty="0" smtClean="0">
                <a:solidFill>
                  <a:srgbClr val="006FC0"/>
                </a:solidFill>
                <a:cs typeface="Aparajita"/>
              </a:rPr>
              <a:t>h</a:t>
            </a:r>
            <a:r>
              <a:rPr sz="3200" b="1" spc="0" baseline="10074" dirty="0" smtClean="0">
                <a:solidFill>
                  <a:srgbClr val="006FC0"/>
                </a:solidFill>
                <a:cs typeface="Aparajita"/>
              </a:rPr>
              <a:t>e</a:t>
            </a:r>
            <a:r>
              <a:rPr lang="en-US" sz="3200" b="1" spc="0" baseline="10074" dirty="0" smtClean="0">
                <a:solidFill>
                  <a:srgbClr val="006FC0"/>
                </a:solidFill>
                <a:cs typeface="Aparajita"/>
              </a:rPr>
              <a:t> HDL C</a:t>
            </a:r>
            <a:r>
              <a:rPr lang="en-US" sz="3200" b="1" spc="-9" baseline="10074" dirty="0" smtClean="0">
                <a:solidFill>
                  <a:srgbClr val="006FC0"/>
                </a:solidFill>
                <a:cs typeface="Aparajita"/>
              </a:rPr>
              <a:t>h</a:t>
            </a:r>
            <a:r>
              <a:rPr lang="en-US" sz="3200" b="1" spc="0" baseline="10074" dirty="0" smtClean="0">
                <a:solidFill>
                  <a:srgbClr val="006FC0"/>
                </a:solidFill>
                <a:cs typeface="Aparajita"/>
              </a:rPr>
              <a:t>oleste</a:t>
            </a:r>
            <a:r>
              <a:rPr lang="en-US" sz="3200" b="1" spc="-14" baseline="10074" dirty="0" smtClean="0">
                <a:solidFill>
                  <a:srgbClr val="006FC0"/>
                </a:solidFill>
                <a:cs typeface="Aparajita"/>
              </a:rPr>
              <a:t>r</a:t>
            </a:r>
            <a:r>
              <a:rPr lang="en-US" sz="3200" b="1" spc="0" baseline="10074" dirty="0" smtClean="0">
                <a:solidFill>
                  <a:srgbClr val="006FC0"/>
                </a:solidFill>
                <a:cs typeface="Aparajita"/>
              </a:rPr>
              <a:t>ol conc.</a:t>
            </a:r>
            <a:r>
              <a:rPr lang="en-US" sz="3200" b="1" spc="-77" baseline="10074" dirty="0" smtClean="0">
                <a:solidFill>
                  <a:srgbClr val="006FC0"/>
                </a:solidFill>
                <a:cs typeface="Aparajita"/>
              </a:rPr>
              <a:t> </a:t>
            </a:r>
            <a:endParaRPr lang="en-US" sz="3200" dirty="0" smtClean="0">
              <a:cs typeface="Aparajita"/>
            </a:endParaRPr>
          </a:p>
          <a:p>
            <a:pPr marL="12700">
              <a:lnSpc>
                <a:spcPts val="2995"/>
              </a:lnSpc>
              <a:spcBef>
                <a:spcPts val="149"/>
              </a:spcBef>
            </a:pPr>
            <a:r>
              <a:rPr sz="3200" b="1" spc="-25" baseline="10074" dirty="0" smtClean="0">
                <a:solidFill>
                  <a:srgbClr val="006FC0"/>
                </a:solidFill>
                <a:cs typeface="Aparajita"/>
              </a:rPr>
              <a:t> </a:t>
            </a:r>
            <a:endParaRPr sz="3200" dirty="0">
              <a:cs typeface="Aparajita"/>
            </a:endParaRPr>
          </a:p>
        </p:txBody>
      </p:sp>
      <p:sp>
        <p:nvSpPr>
          <p:cNvPr id="13" name="object 13"/>
          <p:cNvSpPr txBox="1"/>
          <p:nvPr/>
        </p:nvSpPr>
        <p:spPr>
          <a:xfrm>
            <a:off x="3319966" y="1389275"/>
            <a:ext cx="3520268" cy="380492"/>
          </a:xfrm>
          <a:prstGeom prst="rect">
            <a:avLst/>
          </a:prstGeom>
        </p:spPr>
        <p:txBody>
          <a:bodyPr wrap="square" lIns="0" tIns="0" rIns="0" bIns="0" rtlCol="0">
            <a:noAutofit/>
          </a:bodyPr>
          <a:lstStyle/>
          <a:p>
            <a:pPr marL="12700">
              <a:lnSpc>
                <a:spcPts val="2995"/>
              </a:lnSpc>
              <a:spcBef>
                <a:spcPts val="149"/>
              </a:spcBef>
            </a:pPr>
            <a:endParaRPr sz="2800" dirty="0">
              <a:latin typeface="Aparajita"/>
              <a:cs typeface="Aparajita"/>
            </a:endParaRPr>
          </a:p>
        </p:txBody>
      </p:sp>
      <p:sp>
        <p:nvSpPr>
          <p:cNvPr id="12" name="object 12"/>
          <p:cNvSpPr txBox="1"/>
          <p:nvPr/>
        </p:nvSpPr>
        <p:spPr>
          <a:xfrm>
            <a:off x="1369761" y="1769767"/>
            <a:ext cx="2207006" cy="696323"/>
          </a:xfrm>
          <a:prstGeom prst="rect">
            <a:avLst/>
          </a:prstGeom>
        </p:spPr>
        <p:txBody>
          <a:bodyPr wrap="square" lIns="0" tIns="0" rIns="0" bIns="0" rtlCol="0">
            <a:noAutofit/>
          </a:bodyPr>
          <a:lstStyle/>
          <a:p>
            <a:pPr marL="12700">
              <a:lnSpc>
                <a:spcPts val="2655"/>
              </a:lnSpc>
              <a:spcBef>
                <a:spcPts val="132"/>
              </a:spcBef>
            </a:pPr>
            <a:r>
              <a:rPr sz="2800" spc="-4" baseline="11753" dirty="0" smtClean="0">
                <a:latin typeface="Aparajita"/>
                <a:cs typeface="Aparajita"/>
              </a:rPr>
              <a:t>A</a:t>
            </a:r>
            <a:r>
              <a:rPr sz="2800" spc="0" baseline="11753" dirty="0" smtClean="0">
                <a:latin typeface="Aparajita"/>
                <a:cs typeface="Aparajita"/>
              </a:rPr>
              <a:t>b</a:t>
            </a:r>
            <a:r>
              <a:rPr sz="2800" spc="4" baseline="11753" dirty="0" smtClean="0">
                <a:latin typeface="Aparajita"/>
                <a:cs typeface="Aparajita"/>
              </a:rPr>
              <a:t> </a:t>
            </a:r>
            <a:r>
              <a:rPr sz="2800" spc="0" baseline="11753" dirty="0" smtClean="0">
                <a:latin typeface="Aparajita"/>
                <a:cs typeface="Aparajita"/>
              </a:rPr>
              <a:t>T</a:t>
            </a:r>
            <a:r>
              <a:rPr sz="2800" spc="-9" baseline="11753" dirty="0" smtClean="0">
                <a:latin typeface="Aparajita"/>
                <a:cs typeface="Aparajita"/>
              </a:rPr>
              <a:t>e</a:t>
            </a:r>
            <a:r>
              <a:rPr sz="2800" spc="0" baseline="11753" dirty="0" smtClean="0">
                <a:latin typeface="Aparajita"/>
                <a:cs typeface="Aparajita"/>
              </a:rPr>
              <a:t>st</a:t>
            </a:r>
            <a:endParaRPr sz="2800" dirty="0">
              <a:latin typeface="Aparajita"/>
              <a:cs typeface="Aparajita"/>
            </a:endParaRPr>
          </a:p>
          <a:p>
            <a:pPr marL="12700" marR="32242">
              <a:lnSpc>
                <a:spcPts val="2780"/>
              </a:lnSpc>
              <a:spcBef>
                <a:spcPts val="51"/>
              </a:spcBef>
            </a:pPr>
            <a:r>
              <a:rPr sz="2800" spc="-4" baseline="9403" dirty="0" smtClean="0">
                <a:latin typeface="Aparajita"/>
                <a:cs typeface="Aparajita"/>
              </a:rPr>
              <a:t>A</a:t>
            </a:r>
            <a:r>
              <a:rPr sz="2800" spc="0" baseline="9403" dirty="0" smtClean="0">
                <a:latin typeface="Aparajita"/>
                <a:cs typeface="Aparajita"/>
              </a:rPr>
              <a:t>b Std.</a:t>
            </a:r>
            <a:endParaRPr sz="2800" dirty="0">
              <a:latin typeface="Aparajita"/>
              <a:cs typeface="Aparajita"/>
            </a:endParaRPr>
          </a:p>
        </p:txBody>
      </p:sp>
      <p:sp>
        <p:nvSpPr>
          <p:cNvPr id="11" name="object 11"/>
          <p:cNvSpPr txBox="1"/>
          <p:nvPr/>
        </p:nvSpPr>
        <p:spPr>
          <a:xfrm>
            <a:off x="266700" y="1905000"/>
            <a:ext cx="2207260" cy="380492"/>
          </a:xfrm>
          <a:prstGeom prst="rect">
            <a:avLst/>
          </a:prstGeom>
        </p:spPr>
        <p:txBody>
          <a:bodyPr wrap="square" lIns="0" tIns="0" rIns="0" bIns="0" rtlCol="0">
            <a:noAutofit/>
          </a:bodyPr>
          <a:lstStyle/>
          <a:p>
            <a:pPr marL="12700">
              <a:lnSpc>
                <a:spcPts val="2995"/>
              </a:lnSpc>
              <a:spcBef>
                <a:spcPts val="149"/>
              </a:spcBef>
            </a:pPr>
            <a:r>
              <a:rPr sz="2800" spc="0" baseline="10074" dirty="0" smtClean="0">
                <a:latin typeface="Aparajita"/>
                <a:cs typeface="Aparajita"/>
              </a:rPr>
              <a:t>Conc.</a:t>
            </a:r>
            <a:r>
              <a:rPr sz="2800" spc="-53" baseline="10074" dirty="0" smtClean="0">
                <a:latin typeface="Aparajita"/>
                <a:cs typeface="Aparajita"/>
              </a:rPr>
              <a:t> </a:t>
            </a:r>
            <a:r>
              <a:rPr sz="2800" spc="0" baseline="10074" dirty="0" smtClean="0">
                <a:latin typeface="Aparajita"/>
                <a:cs typeface="Aparajita"/>
              </a:rPr>
              <a:t>=</a:t>
            </a:r>
            <a:endParaRPr sz="2800" dirty="0">
              <a:latin typeface="Aparajita"/>
              <a:cs typeface="Aparajita"/>
            </a:endParaRPr>
          </a:p>
        </p:txBody>
      </p:sp>
      <p:sp>
        <p:nvSpPr>
          <p:cNvPr id="9" name="object 9"/>
          <p:cNvSpPr txBox="1"/>
          <p:nvPr/>
        </p:nvSpPr>
        <p:spPr>
          <a:xfrm>
            <a:off x="2334584" y="1922202"/>
            <a:ext cx="5194285" cy="380492"/>
          </a:xfrm>
          <a:prstGeom prst="rect">
            <a:avLst/>
          </a:prstGeom>
        </p:spPr>
        <p:txBody>
          <a:bodyPr wrap="square" lIns="0" tIns="0" rIns="0" bIns="0" rtlCol="0">
            <a:noAutofit/>
          </a:bodyPr>
          <a:lstStyle/>
          <a:p>
            <a:pPr marL="12700">
              <a:lnSpc>
                <a:spcPts val="2995"/>
              </a:lnSpc>
              <a:spcBef>
                <a:spcPts val="149"/>
              </a:spcBef>
            </a:pPr>
            <a:r>
              <a:rPr lang="en-US" sz="2800" spc="0" baseline="10074" dirty="0" smtClean="0">
                <a:latin typeface="Aparajita"/>
                <a:cs typeface="Aparajita"/>
              </a:rPr>
              <a:t>X </a:t>
            </a:r>
            <a:r>
              <a:rPr sz="2800" spc="0" baseline="10074" dirty="0" smtClean="0">
                <a:latin typeface="Aparajita"/>
                <a:cs typeface="Aparajita"/>
              </a:rPr>
              <a:t>conc.</a:t>
            </a:r>
            <a:r>
              <a:rPr sz="2800" spc="-48" baseline="10074" dirty="0" smtClean="0">
                <a:latin typeface="Aparajita"/>
                <a:cs typeface="Aparajita"/>
              </a:rPr>
              <a:t> </a:t>
            </a:r>
            <a:r>
              <a:rPr lang="en-US" sz="2800" baseline="10074" dirty="0" smtClean="0">
                <a:latin typeface="Aparajita"/>
                <a:cs typeface="Aparajita"/>
              </a:rPr>
              <a:t>o</a:t>
            </a:r>
            <a:r>
              <a:rPr sz="2800" spc="0" baseline="10074" dirty="0" smtClean="0">
                <a:latin typeface="Aparajita"/>
                <a:cs typeface="Aparajita"/>
              </a:rPr>
              <a:t>f</a:t>
            </a:r>
            <a:r>
              <a:rPr sz="2800" spc="-23" baseline="10074" dirty="0" smtClean="0">
                <a:latin typeface="Aparajita"/>
                <a:cs typeface="Aparajita"/>
              </a:rPr>
              <a:t> </a:t>
            </a:r>
            <a:r>
              <a:rPr sz="2800" spc="0" baseline="10074" dirty="0" err="1" smtClean="0">
                <a:latin typeface="Aparajita"/>
                <a:cs typeface="Aparajita"/>
              </a:rPr>
              <a:t>S</a:t>
            </a:r>
            <a:r>
              <a:rPr sz="2800" spc="-9" baseline="10074" dirty="0" err="1" smtClean="0">
                <a:latin typeface="Aparajita"/>
                <a:cs typeface="Aparajita"/>
              </a:rPr>
              <a:t>t</a:t>
            </a:r>
            <a:r>
              <a:rPr sz="2800" spc="0" baseline="10074" dirty="0" err="1" smtClean="0">
                <a:latin typeface="Aparajita"/>
                <a:cs typeface="Aparajita"/>
              </a:rPr>
              <a:t>d</a:t>
            </a:r>
            <a:r>
              <a:rPr sz="2800" spc="-11" baseline="10074" dirty="0" smtClean="0">
                <a:latin typeface="Aparajita"/>
                <a:cs typeface="Aparajita"/>
              </a:rPr>
              <a:t> </a:t>
            </a:r>
            <a:r>
              <a:rPr sz="2800" spc="19" baseline="10074" dirty="0" smtClean="0">
                <a:latin typeface="Aparajita"/>
                <a:cs typeface="Aparajita"/>
              </a:rPr>
              <a:t>(</a:t>
            </a:r>
            <a:r>
              <a:rPr lang="en-US" sz="2800" spc="4" baseline="10074" dirty="0">
                <a:latin typeface="Aparajita"/>
                <a:cs typeface="Aparajita"/>
              </a:rPr>
              <a:t>5</a:t>
            </a:r>
            <a:r>
              <a:rPr sz="2800" spc="4" baseline="10074" dirty="0" smtClean="0">
                <a:latin typeface="Aparajita"/>
                <a:cs typeface="Aparajita"/>
              </a:rPr>
              <a:t>0</a:t>
            </a:r>
            <a:r>
              <a:rPr sz="2800" spc="0" baseline="10074" dirty="0" smtClean="0">
                <a:latin typeface="Aparajita"/>
                <a:cs typeface="Aparajita"/>
              </a:rPr>
              <a:t>mg/dl)</a:t>
            </a:r>
            <a:endParaRPr sz="2800" dirty="0">
              <a:latin typeface="Aparajita"/>
              <a:cs typeface="Aparajita"/>
            </a:endParaRPr>
          </a:p>
        </p:txBody>
      </p:sp>
      <p:sp>
        <p:nvSpPr>
          <p:cNvPr id="17" name="object 6"/>
          <p:cNvSpPr txBox="1"/>
          <p:nvPr/>
        </p:nvSpPr>
        <p:spPr>
          <a:xfrm>
            <a:off x="253621" y="2701482"/>
            <a:ext cx="5606651" cy="2704606"/>
          </a:xfrm>
          <a:prstGeom prst="rect">
            <a:avLst/>
          </a:prstGeom>
        </p:spPr>
        <p:txBody>
          <a:bodyPr wrap="square" lIns="0" tIns="0" rIns="0" bIns="0" rtlCol="0">
            <a:noAutofit/>
          </a:bodyPr>
          <a:lstStyle/>
          <a:p>
            <a:pPr marL="12700" marR="38176">
              <a:lnSpc>
                <a:spcPct val="150000"/>
              </a:lnSpc>
              <a:spcBef>
                <a:spcPts val="107"/>
              </a:spcBef>
            </a:pPr>
            <a:r>
              <a:rPr lang="en-US" sz="2800" b="1" spc="0" dirty="0" smtClean="0">
                <a:solidFill>
                  <a:srgbClr val="C00000"/>
                </a:solidFill>
                <a:cs typeface="Times New Roman"/>
              </a:rPr>
              <a:t>- </a:t>
            </a:r>
            <a:r>
              <a:rPr sz="2800" b="1" spc="0" dirty="0" smtClean="0">
                <a:solidFill>
                  <a:srgbClr val="C00000"/>
                </a:solidFill>
                <a:cs typeface="Times New Roman"/>
              </a:rPr>
              <a:t>N</a:t>
            </a:r>
            <a:r>
              <a:rPr sz="2800" b="1" spc="9" dirty="0" smtClean="0">
                <a:solidFill>
                  <a:srgbClr val="C00000"/>
                </a:solidFill>
                <a:cs typeface="Times New Roman"/>
              </a:rPr>
              <a:t>o</a:t>
            </a:r>
            <a:r>
              <a:rPr sz="2800" b="1" spc="0" dirty="0" smtClean="0">
                <a:solidFill>
                  <a:srgbClr val="C00000"/>
                </a:solidFill>
                <a:cs typeface="Times New Roman"/>
              </a:rPr>
              <a:t>rmal</a:t>
            </a:r>
            <a:r>
              <a:rPr sz="2800" b="1" spc="-34" dirty="0" smtClean="0">
                <a:solidFill>
                  <a:srgbClr val="C00000"/>
                </a:solidFill>
                <a:cs typeface="Times New Roman"/>
              </a:rPr>
              <a:t> </a:t>
            </a:r>
            <a:r>
              <a:rPr sz="2800" b="1" spc="0" dirty="0" smtClean="0">
                <a:solidFill>
                  <a:srgbClr val="C00000"/>
                </a:solidFill>
                <a:cs typeface="Times New Roman"/>
              </a:rPr>
              <a:t>v</a:t>
            </a:r>
            <a:r>
              <a:rPr sz="2800" b="1" spc="9" dirty="0" smtClean="0">
                <a:solidFill>
                  <a:srgbClr val="C00000"/>
                </a:solidFill>
                <a:cs typeface="Times New Roman"/>
              </a:rPr>
              <a:t>a</a:t>
            </a:r>
            <a:r>
              <a:rPr sz="2800" b="1" spc="0" dirty="0" smtClean="0">
                <a:solidFill>
                  <a:srgbClr val="C00000"/>
                </a:solidFill>
                <a:cs typeface="Times New Roman"/>
              </a:rPr>
              <a:t>lue</a:t>
            </a:r>
            <a:r>
              <a:rPr sz="2800" b="1" spc="-25" dirty="0" smtClean="0">
                <a:solidFill>
                  <a:srgbClr val="C00000"/>
                </a:solidFill>
                <a:cs typeface="Times New Roman"/>
              </a:rPr>
              <a:t> </a:t>
            </a:r>
            <a:r>
              <a:rPr sz="2800" b="1" spc="0" dirty="0" smtClean="0">
                <a:solidFill>
                  <a:srgbClr val="C00000"/>
                </a:solidFill>
                <a:cs typeface="Times New Roman"/>
              </a:rPr>
              <a:t>of :</a:t>
            </a:r>
            <a:endParaRPr lang="en-US" sz="2800" b="1" spc="0" dirty="0" smtClean="0">
              <a:solidFill>
                <a:srgbClr val="C00000"/>
              </a:solidFill>
              <a:cs typeface="Times New Roman"/>
            </a:endParaRPr>
          </a:p>
          <a:p>
            <a:pPr marL="12700" marR="38176">
              <a:lnSpc>
                <a:spcPct val="150000"/>
              </a:lnSpc>
              <a:spcBef>
                <a:spcPts val="107"/>
              </a:spcBef>
            </a:pPr>
            <a:r>
              <a:rPr lang="en-US" sz="2400" b="1" dirty="0" smtClean="0">
                <a:cs typeface="Times New Roman"/>
              </a:rPr>
              <a:t>- H</a:t>
            </a:r>
            <a:r>
              <a:rPr lang="en-US" sz="2400" b="1" spc="9" dirty="0" smtClean="0">
                <a:cs typeface="Times New Roman"/>
              </a:rPr>
              <a:t>D</a:t>
            </a:r>
            <a:r>
              <a:rPr lang="en-US" sz="2400" b="1" dirty="0" smtClean="0">
                <a:cs typeface="Times New Roman"/>
              </a:rPr>
              <a:t>L</a:t>
            </a:r>
            <a:r>
              <a:rPr lang="en-US" sz="2400" b="1" spc="-9" dirty="0" smtClean="0">
                <a:cs typeface="Times New Roman"/>
              </a:rPr>
              <a:t>-</a:t>
            </a:r>
            <a:r>
              <a:rPr lang="en-US" sz="2400" b="1" dirty="0" smtClean="0">
                <a:cs typeface="Times New Roman"/>
              </a:rPr>
              <a:t>C</a:t>
            </a:r>
            <a:r>
              <a:rPr lang="en-US" sz="2400" b="1" spc="4" dirty="0" smtClean="0">
                <a:cs typeface="Times New Roman"/>
              </a:rPr>
              <a:t>h</a:t>
            </a:r>
            <a:r>
              <a:rPr lang="en-US" sz="2400" b="1" dirty="0" smtClean="0">
                <a:cs typeface="Times New Roman"/>
              </a:rPr>
              <a:t>o</a:t>
            </a:r>
            <a:r>
              <a:rPr lang="en-US" sz="2400" b="1" spc="-9" dirty="0" smtClean="0">
                <a:cs typeface="Times New Roman"/>
              </a:rPr>
              <a:t>l</a:t>
            </a:r>
            <a:r>
              <a:rPr lang="en-US" sz="2400" b="1" dirty="0" smtClean="0">
                <a:cs typeface="Times New Roman"/>
              </a:rPr>
              <a:t>es</a:t>
            </a:r>
            <a:r>
              <a:rPr lang="en-US" sz="2400" b="1" spc="-9" dirty="0" smtClean="0">
                <a:cs typeface="Times New Roman"/>
              </a:rPr>
              <a:t>t</a:t>
            </a:r>
            <a:r>
              <a:rPr lang="en-US" sz="2400" b="1" dirty="0" smtClean="0">
                <a:cs typeface="Times New Roman"/>
              </a:rPr>
              <a:t>e</a:t>
            </a:r>
            <a:r>
              <a:rPr lang="en-US" sz="2400" b="1" spc="-39" dirty="0" smtClean="0">
                <a:cs typeface="Times New Roman"/>
              </a:rPr>
              <a:t>r</a:t>
            </a:r>
            <a:r>
              <a:rPr lang="en-US" sz="2400" b="1" dirty="0" smtClean="0">
                <a:cs typeface="Times New Roman"/>
              </a:rPr>
              <a:t>ol</a:t>
            </a:r>
            <a:r>
              <a:rPr lang="en-US" sz="2400" b="1" spc="-39" dirty="0" smtClean="0">
                <a:cs typeface="Times New Roman"/>
              </a:rPr>
              <a:t> </a:t>
            </a:r>
            <a:r>
              <a:rPr lang="en-US" sz="2400" dirty="0">
                <a:cs typeface="Times New Roman"/>
              </a:rPr>
              <a:t>:</a:t>
            </a:r>
            <a:r>
              <a:rPr lang="en-US" sz="2400" spc="490" dirty="0">
                <a:cs typeface="Times New Roman"/>
              </a:rPr>
              <a:t> </a:t>
            </a:r>
            <a:endParaRPr lang="en-US" sz="2400" spc="490" dirty="0" smtClean="0">
              <a:cs typeface="Times New Roman"/>
            </a:endParaRPr>
          </a:p>
          <a:p>
            <a:pPr marL="12700" marR="38176">
              <a:lnSpc>
                <a:spcPct val="150000"/>
              </a:lnSpc>
              <a:spcBef>
                <a:spcPts val="107"/>
              </a:spcBef>
            </a:pPr>
            <a:r>
              <a:rPr lang="en-US" sz="2400" b="1" u="sng" spc="490" dirty="0" smtClean="0">
                <a:solidFill>
                  <a:srgbClr val="C00000"/>
                </a:solidFill>
                <a:cs typeface="Times New Roman"/>
              </a:rPr>
              <a:t>- </a:t>
            </a:r>
            <a:r>
              <a:rPr lang="en-US" sz="2759" b="1" u="sng" spc="490" dirty="0" smtClean="0">
                <a:solidFill>
                  <a:srgbClr val="C00000"/>
                </a:solidFill>
                <a:cs typeface="Times New Roman"/>
              </a:rPr>
              <a:t>female</a:t>
            </a:r>
            <a:r>
              <a:rPr lang="en-US" sz="2400" b="1" u="sng" spc="490" dirty="0" smtClean="0">
                <a:solidFill>
                  <a:srgbClr val="C00000"/>
                </a:solidFill>
                <a:cs typeface="Times New Roman"/>
              </a:rPr>
              <a:t>    </a:t>
            </a:r>
            <a:r>
              <a:rPr lang="en-US" sz="2400" b="1" u="sng" spc="490" dirty="0" smtClean="0">
                <a:solidFill>
                  <a:srgbClr val="C00000"/>
                </a:solidFill>
                <a:cs typeface="Times New Roman"/>
              </a:rPr>
              <a:t>&gt;</a:t>
            </a:r>
            <a:r>
              <a:rPr lang="en-US" sz="2400" b="1" u="sng" spc="490" dirty="0" smtClean="0">
                <a:solidFill>
                  <a:srgbClr val="C00000"/>
                </a:solidFill>
                <a:cs typeface="Times New Roman"/>
              </a:rPr>
              <a:t>45mg/dl </a:t>
            </a:r>
            <a:endParaRPr lang="en-US" sz="2400" b="1" u="sng" spc="490" dirty="0" smtClean="0">
              <a:solidFill>
                <a:srgbClr val="C00000"/>
              </a:solidFill>
              <a:cs typeface="Times New Roman"/>
            </a:endParaRPr>
          </a:p>
          <a:p>
            <a:pPr marL="12700" marR="38176">
              <a:lnSpc>
                <a:spcPct val="150000"/>
              </a:lnSpc>
              <a:spcBef>
                <a:spcPts val="107"/>
              </a:spcBef>
            </a:pPr>
            <a:r>
              <a:rPr lang="en-US" sz="2400" spc="490" dirty="0" smtClean="0">
                <a:cs typeface="Times New Roman"/>
              </a:rPr>
              <a:t>- male         &gt;</a:t>
            </a:r>
            <a:r>
              <a:rPr lang="en-US" sz="2400" spc="4" dirty="0" smtClean="0">
                <a:cs typeface="Times New Roman"/>
              </a:rPr>
              <a:t>35 </a:t>
            </a:r>
            <a:r>
              <a:rPr lang="en-US" sz="2400" spc="-25" dirty="0" smtClean="0">
                <a:cs typeface="Times New Roman"/>
              </a:rPr>
              <a:t>m</a:t>
            </a:r>
            <a:r>
              <a:rPr lang="en-US" sz="2400" dirty="0" smtClean="0">
                <a:cs typeface="Times New Roman"/>
              </a:rPr>
              <a:t>g/</a:t>
            </a:r>
            <a:r>
              <a:rPr lang="en-US" sz="2400" spc="4" dirty="0" smtClean="0">
                <a:cs typeface="Times New Roman"/>
              </a:rPr>
              <a:t>d</a:t>
            </a:r>
            <a:r>
              <a:rPr lang="en-US" sz="2400" dirty="0" smtClean="0">
                <a:cs typeface="Times New Roman"/>
              </a:rPr>
              <a:t>l</a:t>
            </a:r>
            <a:endParaRPr lang="en-US" sz="2400" dirty="0">
              <a:cs typeface="Times New Roman"/>
            </a:endParaRPr>
          </a:p>
          <a:p>
            <a:pPr marL="12700" marR="38176">
              <a:lnSpc>
                <a:spcPct val="150000"/>
              </a:lnSpc>
              <a:spcBef>
                <a:spcPts val="107"/>
              </a:spcBef>
            </a:pPr>
            <a:endParaRPr sz="2400" dirty="0">
              <a:cs typeface="Times New Roman"/>
            </a:endParaRPr>
          </a:p>
        </p:txBody>
      </p:sp>
      <p:cxnSp>
        <p:nvCxnSpPr>
          <p:cNvPr id="3" name="رابط مستقيم 2"/>
          <p:cNvCxnSpPr/>
          <p:nvPr/>
        </p:nvCxnSpPr>
        <p:spPr>
          <a:xfrm>
            <a:off x="1213266" y="2114483"/>
            <a:ext cx="1087134"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 xmlns:p14="http://schemas.microsoft.com/office/powerpoint/2010/main" val="3566291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561682" y="5944933"/>
            <a:ext cx="5558193" cy="921078"/>
          </a:xfrm>
          <a:custGeom>
            <a:avLst/>
            <a:gdLst/>
            <a:ahLst/>
            <a:cxnLst/>
            <a:rect l="l" t="t" r="r" b="b"/>
            <a:pathLst>
              <a:path w="5558193" h="921078">
                <a:moveTo>
                  <a:pt x="736" y="0"/>
                </a:moveTo>
                <a:lnTo>
                  <a:pt x="0" y="5473"/>
                </a:lnTo>
                <a:lnTo>
                  <a:pt x="96415" y="21356"/>
                </a:lnTo>
                <a:lnTo>
                  <a:pt x="736" y="0"/>
                </a:lnTo>
                <a:close/>
              </a:path>
              <a:path w="5558193" h="921078">
                <a:moveTo>
                  <a:pt x="96415" y="21356"/>
                </a:moveTo>
                <a:lnTo>
                  <a:pt x="4091375" y="913063"/>
                </a:lnTo>
                <a:lnTo>
                  <a:pt x="5509537" y="913063"/>
                </a:lnTo>
                <a:lnTo>
                  <a:pt x="96415" y="21356"/>
                </a:lnTo>
                <a:close/>
              </a:path>
            </a:pathLst>
          </a:custGeom>
          <a:solidFill>
            <a:srgbClr val="9FCADC"/>
          </a:solidFill>
        </p:spPr>
        <p:txBody>
          <a:bodyPr wrap="square" lIns="0" tIns="0" rIns="0" bIns="0" rtlCol="0">
            <a:noAutofit/>
          </a:bodyPr>
          <a:lstStyle/>
          <a:p>
            <a:endParaRPr/>
          </a:p>
        </p:txBody>
      </p:sp>
      <p:sp>
        <p:nvSpPr>
          <p:cNvPr id="6" name="object 6"/>
          <p:cNvSpPr/>
          <p:nvPr/>
        </p:nvSpPr>
        <p:spPr>
          <a:xfrm>
            <a:off x="546430" y="5939015"/>
            <a:ext cx="4151807" cy="933443"/>
          </a:xfrm>
          <a:custGeom>
            <a:avLst/>
            <a:gdLst/>
            <a:ahLst/>
            <a:cxnLst/>
            <a:rect l="l" t="t" r="r" b="b"/>
            <a:pathLst>
              <a:path w="4151807" h="933443">
                <a:moveTo>
                  <a:pt x="0" y="0"/>
                </a:moveTo>
                <a:lnTo>
                  <a:pt x="8915" y="6349"/>
                </a:lnTo>
                <a:lnTo>
                  <a:pt x="3227426" y="918981"/>
                </a:lnTo>
                <a:lnTo>
                  <a:pt x="4108441" y="918981"/>
                </a:lnTo>
                <a:lnTo>
                  <a:pt x="0" y="0"/>
                </a:lnTo>
                <a:close/>
              </a:path>
            </a:pathLst>
          </a:custGeom>
          <a:solidFill>
            <a:srgbClr val="000000"/>
          </a:solidFill>
        </p:spPr>
        <p:txBody>
          <a:bodyPr wrap="square" lIns="0" tIns="0" rIns="0" bIns="0" rtlCol="0">
            <a:noAutofit/>
          </a:bodyPr>
          <a:lstStyle/>
          <a:p>
            <a:endParaRPr/>
          </a:p>
        </p:txBody>
      </p:sp>
      <p:sp>
        <p:nvSpPr>
          <p:cNvPr id="7" name="object 7"/>
          <p:cNvSpPr/>
          <p:nvPr/>
        </p:nvSpPr>
        <p:spPr>
          <a:xfrm>
            <a:off x="0" y="5789674"/>
            <a:ext cx="3822191" cy="1068324"/>
          </a:xfrm>
          <a:prstGeom prst="rect">
            <a:avLst/>
          </a:prstGeom>
          <a:blipFill>
            <a:blip r:embed="rId3" cstate="print"/>
            <a:stretch>
              <a:fillRect/>
            </a:stretch>
          </a:blipFill>
        </p:spPr>
        <p:txBody>
          <a:bodyPr wrap="square" lIns="0" tIns="0" rIns="0" bIns="0" rtlCol="0">
            <a:noAutofit/>
          </a:bodyPr>
          <a:lstStyle/>
          <a:p>
            <a:endParaRPr/>
          </a:p>
        </p:txBody>
      </p:sp>
      <p:sp>
        <p:nvSpPr>
          <p:cNvPr id="8" name="object 8"/>
          <p:cNvSpPr/>
          <p:nvPr/>
        </p:nvSpPr>
        <p:spPr>
          <a:xfrm>
            <a:off x="-12033" y="5781929"/>
            <a:ext cx="3834479" cy="1095994"/>
          </a:xfrm>
          <a:prstGeom prst="rect">
            <a:avLst/>
          </a:prstGeom>
          <a:blipFill>
            <a:blip r:embed="rId4" cstate="print"/>
            <a:stretch>
              <a:fillRect/>
            </a:stretch>
          </a:blipFill>
        </p:spPr>
        <p:txBody>
          <a:bodyPr wrap="square" lIns="0" tIns="0" rIns="0" bIns="0" rtlCol="0">
            <a:noAutofit/>
          </a:bodyPr>
          <a:lstStyle/>
          <a:p>
            <a:endParaRPr/>
          </a:p>
        </p:txBody>
      </p:sp>
      <p:sp>
        <p:nvSpPr>
          <p:cNvPr id="4" name="object 4"/>
          <p:cNvSpPr/>
          <p:nvPr/>
        </p:nvSpPr>
        <p:spPr>
          <a:xfrm>
            <a:off x="7353300" y="1752600"/>
            <a:ext cx="2286000" cy="2209798"/>
          </a:xfrm>
          <a:prstGeom prst="rect">
            <a:avLst/>
          </a:prstGeom>
          <a:blipFill>
            <a:blip r:embed="rId5" cstate="print"/>
            <a:stretch>
              <a:fillRect/>
            </a:stretch>
          </a:blipFill>
        </p:spPr>
        <p:txBody>
          <a:bodyPr wrap="square" lIns="0" tIns="0" rIns="0" bIns="0" rtlCol="0">
            <a:noAutofit/>
          </a:bodyPr>
          <a:lstStyle/>
          <a:p>
            <a:endParaRPr/>
          </a:p>
        </p:txBody>
      </p:sp>
      <p:sp>
        <p:nvSpPr>
          <p:cNvPr id="3" name="object 3"/>
          <p:cNvSpPr txBox="1"/>
          <p:nvPr/>
        </p:nvSpPr>
        <p:spPr>
          <a:xfrm>
            <a:off x="114300" y="301984"/>
            <a:ext cx="3031320" cy="330200"/>
          </a:xfrm>
          <a:prstGeom prst="rect">
            <a:avLst/>
          </a:prstGeom>
        </p:spPr>
        <p:txBody>
          <a:bodyPr wrap="square" lIns="0" tIns="0" rIns="0" bIns="0" rtlCol="0">
            <a:noAutofit/>
          </a:bodyPr>
          <a:lstStyle/>
          <a:p>
            <a:pPr marL="12700">
              <a:lnSpc>
                <a:spcPts val="2550"/>
              </a:lnSpc>
              <a:spcBef>
                <a:spcPts val="127"/>
              </a:spcBef>
            </a:pPr>
            <a:r>
              <a:rPr sz="2400" b="1" spc="0" dirty="0" smtClean="0">
                <a:solidFill>
                  <a:srgbClr val="C00000"/>
                </a:solidFill>
                <a:cs typeface="Times New Roman"/>
              </a:rPr>
              <a:t>Int</a:t>
            </a:r>
            <a:r>
              <a:rPr sz="2400" b="1" spc="-39" dirty="0" smtClean="0">
                <a:solidFill>
                  <a:srgbClr val="C00000"/>
                </a:solidFill>
                <a:cs typeface="Times New Roman"/>
              </a:rPr>
              <a:t>r</a:t>
            </a:r>
            <a:r>
              <a:rPr sz="2400" b="1" spc="0" dirty="0" smtClean="0">
                <a:solidFill>
                  <a:srgbClr val="C00000"/>
                </a:solidFill>
                <a:cs typeface="Times New Roman"/>
              </a:rPr>
              <a:t>oduct</a:t>
            </a:r>
            <a:r>
              <a:rPr sz="2400" b="1" spc="4" dirty="0" smtClean="0">
                <a:solidFill>
                  <a:srgbClr val="C00000"/>
                </a:solidFill>
                <a:cs typeface="Times New Roman"/>
              </a:rPr>
              <a:t>i</a:t>
            </a:r>
            <a:r>
              <a:rPr sz="2400" b="1" spc="0" dirty="0" smtClean="0">
                <a:solidFill>
                  <a:srgbClr val="C00000"/>
                </a:solidFill>
                <a:cs typeface="Times New Roman"/>
              </a:rPr>
              <a:t>on:</a:t>
            </a:r>
            <a:endParaRPr sz="2400">
              <a:cs typeface="Times New Roman"/>
            </a:endParaRPr>
          </a:p>
        </p:txBody>
      </p:sp>
      <p:sp>
        <p:nvSpPr>
          <p:cNvPr id="2" name="object 2"/>
          <p:cNvSpPr txBox="1"/>
          <p:nvPr/>
        </p:nvSpPr>
        <p:spPr>
          <a:xfrm>
            <a:off x="190500" y="707857"/>
            <a:ext cx="10096500" cy="4721891"/>
          </a:xfrm>
          <a:prstGeom prst="rect">
            <a:avLst/>
          </a:prstGeom>
        </p:spPr>
        <p:txBody>
          <a:bodyPr wrap="square" lIns="0" tIns="0" rIns="0" bIns="0" rtlCol="0">
            <a:noAutofit/>
          </a:bodyPr>
          <a:lstStyle/>
          <a:p>
            <a:pPr marL="12700" marR="39873">
              <a:lnSpc>
                <a:spcPct val="150000"/>
              </a:lnSpc>
              <a:spcBef>
                <a:spcPts val="128"/>
              </a:spcBef>
              <a:buFontTx/>
              <a:buChar char="-"/>
            </a:pPr>
            <a:r>
              <a:rPr sz="2400" spc="-84" dirty="0" smtClean="0">
                <a:cs typeface="Times New Roman"/>
              </a:rPr>
              <a:t>T</a:t>
            </a:r>
            <a:r>
              <a:rPr sz="2400" spc="0" dirty="0" smtClean="0">
                <a:cs typeface="Times New Roman"/>
              </a:rPr>
              <a:t>r</a:t>
            </a:r>
            <a:r>
              <a:rPr sz="2400" spc="4" dirty="0" smtClean="0">
                <a:cs typeface="Times New Roman"/>
              </a:rPr>
              <a:t>i</a:t>
            </a:r>
            <a:r>
              <a:rPr sz="2400" spc="0" dirty="0" smtClean="0">
                <a:cs typeface="Times New Roman"/>
              </a:rPr>
              <a:t>gly</a:t>
            </a:r>
            <a:r>
              <a:rPr sz="2400" spc="4" dirty="0" smtClean="0">
                <a:cs typeface="Times New Roman"/>
              </a:rPr>
              <a:t>c</a:t>
            </a:r>
            <a:r>
              <a:rPr sz="2400" spc="0" dirty="0" smtClean="0">
                <a:cs typeface="Times New Roman"/>
              </a:rPr>
              <a:t>e</a:t>
            </a:r>
            <a:r>
              <a:rPr sz="2400" spc="4" dirty="0" smtClean="0">
                <a:cs typeface="Times New Roman"/>
              </a:rPr>
              <a:t>r</a:t>
            </a:r>
            <a:r>
              <a:rPr sz="2400" spc="0" dirty="0" smtClean="0">
                <a:cs typeface="Times New Roman"/>
              </a:rPr>
              <a:t>i</a:t>
            </a:r>
            <a:r>
              <a:rPr sz="2400" spc="-4" dirty="0" smtClean="0">
                <a:cs typeface="Times New Roman"/>
              </a:rPr>
              <a:t>d</a:t>
            </a:r>
            <a:r>
              <a:rPr sz="2400" spc="0" dirty="0" smtClean="0">
                <a:cs typeface="Times New Roman"/>
              </a:rPr>
              <a:t>es</a:t>
            </a:r>
            <a:r>
              <a:rPr sz="2400" spc="-29" dirty="0" smtClean="0">
                <a:cs typeface="Times New Roman"/>
              </a:rPr>
              <a:t> </a:t>
            </a:r>
            <a:r>
              <a:rPr sz="2400" spc="0" dirty="0" smtClean="0">
                <a:cs typeface="Times New Roman"/>
              </a:rPr>
              <a:t>a</a:t>
            </a:r>
            <a:r>
              <a:rPr sz="2400" spc="4" dirty="0" smtClean="0">
                <a:cs typeface="Times New Roman"/>
              </a:rPr>
              <a:t>r</a:t>
            </a:r>
            <a:r>
              <a:rPr sz="2400" spc="0" dirty="0" smtClean="0">
                <a:cs typeface="Times New Roman"/>
              </a:rPr>
              <a:t>e</a:t>
            </a:r>
            <a:r>
              <a:rPr sz="2400" spc="-9" dirty="0" smtClean="0">
                <a:cs typeface="Times New Roman"/>
              </a:rPr>
              <a:t> </a:t>
            </a:r>
            <a:r>
              <a:rPr sz="2400" spc="0" dirty="0" smtClean="0">
                <a:cs typeface="Times New Roman"/>
              </a:rPr>
              <a:t>es</a:t>
            </a:r>
            <a:r>
              <a:rPr sz="2400" spc="4" dirty="0" smtClean="0">
                <a:cs typeface="Times New Roman"/>
              </a:rPr>
              <a:t>t</a:t>
            </a:r>
            <a:r>
              <a:rPr sz="2400" spc="0" dirty="0" smtClean="0">
                <a:cs typeface="Times New Roman"/>
              </a:rPr>
              <a:t>e</a:t>
            </a:r>
            <a:r>
              <a:rPr sz="2400" spc="4" dirty="0" smtClean="0">
                <a:cs typeface="Times New Roman"/>
              </a:rPr>
              <a:t>r</a:t>
            </a:r>
            <a:r>
              <a:rPr sz="2400" spc="0" dirty="0" smtClean="0">
                <a:cs typeface="Times New Roman"/>
              </a:rPr>
              <a:t>s</a:t>
            </a:r>
            <a:r>
              <a:rPr sz="2400" spc="-19" dirty="0" smtClean="0">
                <a:cs typeface="Times New Roman"/>
              </a:rPr>
              <a:t> </a:t>
            </a:r>
            <a:r>
              <a:rPr sz="2400" spc="0" dirty="0" smtClean="0">
                <a:cs typeface="Times New Roman"/>
              </a:rPr>
              <a:t>of fatty</a:t>
            </a:r>
            <a:r>
              <a:rPr sz="2400" spc="-19" dirty="0" smtClean="0">
                <a:cs typeface="Times New Roman"/>
              </a:rPr>
              <a:t> </a:t>
            </a:r>
            <a:r>
              <a:rPr sz="2400" spc="0" dirty="0" smtClean="0">
                <a:cs typeface="Times New Roman"/>
              </a:rPr>
              <a:t>ac</a:t>
            </a:r>
            <a:r>
              <a:rPr sz="2400" spc="4" dirty="0" smtClean="0">
                <a:cs typeface="Times New Roman"/>
              </a:rPr>
              <a:t>i</a:t>
            </a:r>
            <a:r>
              <a:rPr sz="2400" spc="0" dirty="0" smtClean="0">
                <a:cs typeface="Times New Roman"/>
              </a:rPr>
              <a:t>ds</a:t>
            </a:r>
            <a:r>
              <a:rPr sz="2400" spc="-9" dirty="0" smtClean="0">
                <a:cs typeface="Times New Roman"/>
              </a:rPr>
              <a:t> </a:t>
            </a:r>
            <a:r>
              <a:rPr sz="2400" spc="0" dirty="0" smtClean="0">
                <a:cs typeface="Times New Roman"/>
              </a:rPr>
              <a:t>and</a:t>
            </a:r>
            <a:r>
              <a:rPr sz="2400" spc="-9" dirty="0" smtClean="0">
                <a:cs typeface="Times New Roman"/>
              </a:rPr>
              <a:t> </a:t>
            </a:r>
            <a:r>
              <a:rPr sz="2400" spc="0" dirty="0" smtClean="0">
                <a:cs typeface="Times New Roman"/>
              </a:rPr>
              <a:t>a</a:t>
            </a:r>
            <a:r>
              <a:rPr sz="2400" spc="4" dirty="0" smtClean="0">
                <a:cs typeface="Times New Roman"/>
              </a:rPr>
              <a:t>r</a:t>
            </a:r>
            <a:r>
              <a:rPr sz="2400" spc="0" dirty="0" smtClean="0">
                <a:cs typeface="Times New Roman"/>
              </a:rPr>
              <a:t>e</a:t>
            </a:r>
            <a:r>
              <a:rPr lang="en-US" sz="2400" spc="0" dirty="0" smtClean="0">
                <a:cs typeface="Times New Roman"/>
              </a:rPr>
              <a:t> </a:t>
            </a:r>
            <a:r>
              <a:rPr sz="2400" spc="0" dirty="0" smtClean="0">
                <a:cs typeface="Times New Roman"/>
              </a:rPr>
              <a:t>hydro</a:t>
            </a:r>
            <a:r>
              <a:rPr sz="2400" spc="4" dirty="0" smtClean="0">
                <a:cs typeface="Times New Roman"/>
              </a:rPr>
              <a:t>l</a:t>
            </a:r>
            <a:r>
              <a:rPr sz="2400" spc="0" dirty="0" smtClean="0">
                <a:cs typeface="Times New Roman"/>
              </a:rPr>
              <a:t>yzed</a:t>
            </a:r>
            <a:r>
              <a:rPr sz="2400" spc="-19" dirty="0" smtClean="0">
                <a:cs typeface="Times New Roman"/>
              </a:rPr>
              <a:t> </a:t>
            </a:r>
            <a:r>
              <a:rPr sz="2400" spc="0" dirty="0" smtClean="0">
                <a:cs typeface="Times New Roman"/>
              </a:rPr>
              <a:t>to</a:t>
            </a:r>
            <a:r>
              <a:rPr sz="2400" spc="-4" dirty="0" smtClean="0">
                <a:cs typeface="Times New Roman"/>
              </a:rPr>
              <a:t> </a:t>
            </a:r>
            <a:r>
              <a:rPr sz="2400" spc="0" dirty="0" smtClean="0">
                <a:cs typeface="Times New Roman"/>
              </a:rPr>
              <a:t>gly</a:t>
            </a:r>
            <a:r>
              <a:rPr sz="2400" spc="4" dirty="0" smtClean="0">
                <a:cs typeface="Times New Roman"/>
              </a:rPr>
              <a:t>c</a:t>
            </a:r>
            <a:r>
              <a:rPr sz="2400" spc="0" dirty="0" smtClean="0">
                <a:cs typeface="Times New Roman"/>
              </a:rPr>
              <a:t>e</a:t>
            </a:r>
            <a:r>
              <a:rPr sz="2400" spc="4" dirty="0" smtClean="0">
                <a:cs typeface="Times New Roman"/>
              </a:rPr>
              <a:t>r</a:t>
            </a:r>
            <a:r>
              <a:rPr sz="2400" spc="0" dirty="0" smtClean="0">
                <a:cs typeface="Times New Roman"/>
              </a:rPr>
              <a:t>ol</a:t>
            </a:r>
            <a:r>
              <a:rPr sz="2400" spc="-29" dirty="0" smtClean="0">
                <a:cs typeface="Times New Roman"/>
              </a:rPr>
              <a:t> </a:t>
            </a:r>
            <a:r>
              <a:rPr sz="2400" spc="0" dirty="0" smtClean="0">
                <a:cs typeface="Times New Roman"/>
              </a:rPr>
              <a:t>and free</a:t>
            </a:r>
            <a:r>
              <a:rPr sz="2400" spc="-4" dirty="0" smtClean="0">
                <a:cs typeface="Times New Roman"/>
              </a:rPr>
              <a:t> </a:t>
            </a:r>
            <a:r>
              <a:rPr sz="2400" spc="0" dirty="0" smtClean="0">
                <a:cs typeface="Times New Roman"/>
              </a:rPr>
              <a:t>fatty</a:t>
            </a:r>
            <a:r>
              <a:rPr sz="2400" spc="-4" dirty="0" smtClean="0">
                <a:cs typeface="Times New Roman"/>
              </a:rPr>
              <a:t> </a:t>
            </a:r>
            <a:r>
              <a:rPr sz="2400" spc="0" dirty="0" smtClean="0">
                <a:cs typeface="Times New Roman"/>
              </a:rPr>
              <a:t>ac</a:t>
            </a:r>
            <a:r>
              <a:rPr sz="2400" spc="4" dirty="0" smtClean="0">
                <a:cs typeface="Times New Roman"/>
              </a:rPr>
              <a:t>i</a:t>
            </a:r>
            <a:r>
              <a:rPr sz="2400" spc="0" dirty="0" smtClean="0">
                <a:cs typeface="Times New Roman"/>
              </a:rPr>
              <a:t>ds</a:t>
            </a:r>
            <a:r>
              <a:rPr sz="2400" spc="-19" dirty="0" smtClean="0">
                <a:cs typeface="Times New Roman"/>
              </a:rPr>
              <a:t> </a:t>
            </a:r>
            <a:r>
              <a:rPr sz="2400" spc="0" dirty="0" smtClean="0">
                <a:cs typeface="Times New Roman"/>
              </a:rPr>
              <a:t>(by</a:t>
            </a:r>
            <a:r>
              <a:rPr lang="en-US" sz="2400" spc="0" dirty="0" smtClean="0">
                <a:cs typeface="Times New Roman"/>
              </a:rPr>
              <a:t> </a:t>
            </a:r>
            <a:r>
              <a:rPr sz="2400" spc="0" dirty="0" smtClean="0">
                <a:cs typeface="Times New Roman"/>
              </a:rPr>
              <a:t>l</a:t>
            </a:r>
            <a:r>
              <a:rPr sz="2400" spc="4" dirty="0" smtClean="0">
                <a:cs typeface="Times New Roman"/>
              </a:rPr>
              <a:t>i</a:t>
            </a:r>
            <a:r>
              <a:rPr sz="2400" spc="0" dirty="0" smtClean="0">
                <a:cs typeface="Times New Roman"/>
              </a:rPr>
              <a:t>pase</a:t>
            </a:r>
            <a:r>
              <a:rPr sz="2400" spc="0" dirty="0" smtClean="0">
                <a:cs typeface="Times New Roman"/>
              </a:rPr>
              <a:t>)</a:t>
            </a:r>
            <a:endParaRPr lang="en-US" sz="2400" spc="0" dirty="0" smtClean="0">
              <a:cs typeface="Times New Roman"/>
            </a:endParaRPr>
          </a:p>
          <a:p>
            <a:pPr marL="12700" marR="39873">
              <a:lnSpc>
                <a:spcPct val="150000"/>
              </a:lnSpc>
              <a:spcBef>
                <a:spcPts val="128"/>
              </a:spcBef>
              <a:buFontTx/>
              <a:buChar char="-"/>
            </a:pPr>
            <a:endParaRPr lang="en-US" sz="2400" spc="0" dirty="0" smtClean="0">
              <a:cs typeface="Times New Roman"/>
            </a:endParaRPr>
          </a:p>
          <a:p>
            <a:pPr>
              <a:buFontTx/>
              <a:buChar char="-"/>
            </a:pPr>
            <a:r>
              <a:rPr lang="en-US" altLang="ar-SA" sz="2400" dirty="0" smtClean="0">
                <a:cs typeface="Times New Roman"/>
              </a:rPr>
              <a:t>Triglyceride is body storage form of fat and energy</a:t>
            </a:r>
          </a:p>
          <a:p>
            <a:pPr>
              <a:buFontTx/>
              <a:buChar char="-"/>
            </a:pPr>
            <a:endParaRPr lang="en-US" altLang="ar-SA" sz="2400" dirty="0" smtClean="0">
              <a:cs typeface="Times New Roman"/>
            </a:endParaRPr>
          </a:p>
          <a:p>
            <a:r>
              <a:rPr lang="en-US" altLang="ar-SA" sz="2400" dirty="0" smtClean="0">
                <a:cs typeface="Times New Roman"/>
              </a:rPr>
              <a:t>- Most TG found in adipose tissue</a:t>
            </a:r>
          </a:p>
          <a:p>
            <a:r>
              <a:rPr lang="en-US" altLang="ar-SA" sz="2400" dirty="0" smtClean="0">
                <a:cs typeface="Times New Roman"/>
              </a:rPr>
              <a:t>Give energy in case of absence of carbohydrates</a:t>
            </a:r>
          </a:p>
          <a:p>
            <a:pPr marL="12700" marR="39873">
              <a:lnSpc>
                <a:spcPct val="150000"/>
              </a:lnSpc>
              <a:spcBef>
                <a:spcPts val="128"/>
              </a:spcBef>
            </a:pPr>
            <a:endParaRPr sz="2400" dirty="0">
              <a:cs typeface="Times New Roman"/>
            </a:endParaRPr>
          </a:p>
          <a:p>
            <a:pPr marL="12700">
              <a:lnSpc>
                <a:spcPct val="150000"/>
              </a:lnSpc>
              <a:spcBef>
                <a:spcPts val="120"/>
              </a:spcBef>
            </a:pPr>
            <a:r>
              <a:rPr lang="en-US" sz="2400" spc="-84" dirty="0" smtClean="0">
                <a:cs typeface="Times New Roman"/>
              </a:rPr>
              <a:t>-</a:t>
            </a:r>
            <a:r>
              <a:rPr lang="en-US" sz="2400" spc="-84" dirty="0" smtClean="0">
                <a:cs typeface="Times New Roman"/>
              </a:rPr>
              <a:t> </a:t>
            </a:r>
            <a:r>
              <a:rPr sz="2400" spc="-84" dirty="0" smtClean="0">
                <a:cs typeface="Times New Roman"/>
              </a:rPr>
              <a:t>T</a:t>
            </a:r>
            <a:r>
              <a:rPr sz="2400" spc="0" dirty="0" smtClean="0">
                <a:cs typeface="Times New Roman"/>
              </a:rPr>
              <a:t>r</a:t>
            </a:r>
            <a:r>
              <a:rPr sz="2400" spc="4" dirty="0" smtClean="0">
                <a:cs typeface="Times New Roman"/>
              </a:rPr>
              <a:t>i</a:t>
            </a:r>
            <a:r>
              <a:rPr sz="2400" spc="0" dirty="0" smtClean="0">
                <a:cs typeface="Times New Roman"/>
              </a:rPr>
              <a:t>gly</a:t>
            </a:r>
            <a:r>
              <a:rPr sz="2400" spc="4" dirty="0" smtClean="0">
                <a:cs typeface="Times New Roman"/>
              </a:rPr>
              <a:t>c</a:t>
            </a:r>
            <a:r>
              <a:rPr sz="2400" spc="0" dirty="0" smtClean="0">
                <a:cs typeface="Times New Roman"/>
              </a:rPr>
              <a:t>e</a:t>
            </a:r>
            <a:r>
              <a:rPr sz="2400" spc="4" dirty="0" smtClean="0">
                <a:cs typeface="Times New Roman"/>
              </a:rPr>
              <a:t>r</a:t>
            </a:r>
            <a:r>
              <a:rPr sz="2400" spc="0" dirty="0" smtClean="0">
                <a:cs typeface="Times New Roman"/>
              </a:rPr>
              <a:t>i</a:t>
            </a:r>
            <a:r>
              <a:rPr sz="2400" spc="-4" dirty="0" smtClean="0">
                <a:cs typeface="Times New Roman"/>
              </a:rPr>
              <a:t>d</a:t>
            </a:r>
            <a:r>
              <a:rPr sz="2400" spc="0" dirty="0" smtClean="0">
                <a:cs typeface="Times New Roman"/>
              </a:rPr>
              <a:t>e</a:t>
            </a:r>
            <a:r>
              <a:rPr sz="2400" spc="-44" dirty="0" smtClean="0">
                <a:cs typeface="Times New Roman"/>
              </a:rPr>
              <a:t> </a:t>
            </a:r>
            <a:r>
              <a:rPr sz="2400" spc="0" dirty="0" smtClean="0">
                <a:cs typeface="Times New Roman"/>
              </a:rPr>
              <a:t>de</a:t>
            </a:r>
            <a:r>
              <a:rPr sz="2400" spc="4" dirty="0" smtClean="0">
                <a:cs typeface="Times New Roman"/>
              </a:rPr>
              <a:t>t</a:t>
            </a:r>
            <a:r>
              <a:rPr sz="2400" spc="0" dirty="0" smtClean="0">
                <a:cs typeface="Times New Roman"/>
              </a:rPr>
              <a:t>e</a:t>
            </a:r>
            <a:r>
              <a:rPr sz="2400" spc="4" dirty="0" smtClean="0">
                <a:cs typeface="Times New Roman"/>
              </a:rPr>
              <a:t>r</a:t>
            </a:r>
            <a:r>
              <a:rPr sz="2400" spc="-19" dirty="0" smtClean="0">
                <a:cs typeface="Times New Roman"/>
              </a:rPr>
              <a:t>m</a:t>
            </a:r>
            <a:r>
              <a:rPr sz="2400" spc="0" dirty="0" smtClean="0">
                <a:cs typeface="Times New Roman"/>
              </a:rPr>
              <a:t>in</a:t>
            </a:r>
            <a:r>
              <a:rPr sz="2400" spc="4" dirty="0" smtClean="0">
                <a:cs typeface="Times New Roman"/>
              </a:rPr>
              <a:t>a</a:t>
            </a:r>
            <a:r>
              <a:rPr sz="2400" spc="0" dirty="0" smtClean="0">
                <a:cs typeface="Times New Roman"/>
              </a:rPr>
              <a:t>t</a:t>
            </a:r>
            <a:r>
              <a:rPr sz="2400" spc="4" dirty="0" smtClean="0">
                <a:cs typeface="Times New Roman"/>
              </a:rPr>
              <a:t>i</a:t>
            </a:r>
            <a:r>
              <a:rPr sz="2400" spc="0" dirty="0" smtClean="0">
                <a:cs typeface="Times New Roman"/>
              </a:rPr>
              <a:t>ons</a:t>
            </a:r>
            <a:r>
              <a:rPr sz="2400" spc="-34" dirty="0" smtClean="0">
                <a:cs typeface="Times New Roman"/>
              </a:rPr>
              <a:t> </a:t>
            </a:r>
            <a:r>
              <a:rPr sz="2400" spc="0" dirty="0" smtClean="0">
                <a:cs typeface="Times New Roman"/>
              </a:rPr>
              <a:t>when perfor</a:t>
            </a:r>
            <a:r>
              <a:rPr sz="2400" spc="-14" dirty="0" smtClean="0">
                <a:cs typeface="Times New Roman"/>
              </a:rPr>
              <a:t>m</a:t>
            </a:r>
            <a:r>
              <a:rPr sz="2400" spc="0" dirty="0" smtClean="0">
                <a:cs typeface="Times New Roman"/>
              </a:rPr>
              <a:t>ed</a:t>
            </a:r>
            <a:r>
              <a:rPr sz="2400" spc="9" dirty="0" smtClean="0">
                <a:cs typeface="Times New Roman"/>
              </a:rPr>
              <a:t> </a:t>
            </a:r>
            <a:r>
              <a:rPr sz="2400" spc="0" dirty="0" smtClean="0">
                <a:cs typeface="Times New Roman"/>
              </a:rPr>
              <a:t>in con</a:t>
            </a:r>
            <a:r>
              <a:rPr sz="2400" spc="4" dirty="0" smtClean="0">
                <a:cs typeface="Times New Roman"/>
              </a:rPr>
              <a:t>j</a:t>
            </a:r>
            <a:r>
              <a:rPr sz="2400" spc="0" dirty="0" smtClean="0">
                <a:cs typeface="Times New Roman"/>
              </a:rPr>
              <a:t>unc</a:t>
            </a:r>
            <a:r>
              <a:rPr sz="2400" spc="4" dirty="0" smtClean="0">
                <a:cs typeface="Times New Roman"/>
              </a:rPr>
              <a:t>t</a:t>
            </a:r>
            <a:r>
              <a:rPr sz="2400" spc="0" dirty="0" smtClean="0">
                <a:cs typeface="Times New Roman"/>
              </a:rPr>
              <a:t>ion</a:t>
            </a:r>
            <a:r>
              <a:rPr sz="2400" spc="-29" dirty="0" smtClean="0">
                <a:cs typeface="Times New Roman"/>
              </a:rPr>
              <a:t> </a:t>
            </a:r>
            <a:r>
              <a:rPr sz="2400" spc="0" dirty="0" smtClean="0">
                <a:cs typeface="Times New Roman"/>
              </a:rPr>
              <a:t>with other</a:t>
            </a:r>
            <a:r>
              <a:rPr sz="2400" spc="-19" dirty="0" smtClean="0">
                <a:cs typeface="Times New Roman"/>
              </a:rPr>
              <a:t> </a:t>
            </a:r>
            <a:r>
              <a:rPr sz="2400" spc="0" dirty="0" smtClean="0">
                <a:cs typeface="Times New Roman"/>
              </a:rPr>
              <a:t>l</a:t>
            </a:r>
            <a:r>
              <a:rPr sz="2400" spc="4" dirty="0" smtClean="0">
                <a:cs typeface="Times New Roman"/>
              </a:rPr>
              <a:t>i</a:t>
            </a:r>
            <a:r>
              <a:rPr sz="2400" spc="0" dirty="0" smtClean="0">
                <a:cs typeface="Times New Roman"/>
              </a:rPr>
              <a:t>pid</a:t>
            </a:r>
            <a:r>
              <a:rPr sz="2400" spc="-19" dirty="0" smtClean="0">
                <a:cs typeface="Times New Roman"/>
              </a:rPr>
              <a:t> </a:t>
            </a:r>
            <a:r>
              <a:rPr sz="2400" spc="0" dirty="0" smtClean="0">
                <a:cs typeface="Times New Roman"/>
              </a:rPr>
              <a:t>as</a:t>
            </a:r>
            <a:r>
              <a:rPr sz="2400" spc="4" dirty="0" smtClean="0">
                <a:cs typeface="Times New Roman"/>
              </a:rPr>
              <a:t>s</a:t>
            </a:r>
            <a:r>
              <a:rPr sz="2400" spc="0" dirty="0" smtClean="0">
                <a:cs typeface="Times New Roman"/>
              </a:rPr>
              <a:t>ays are</a:t>
            </a:r>
            <a:r>
              <a:rPr sz="2400" spc="-9" dirty="0" smtClean="0">
                <a:cs typeface="Times New Roman"/>
              </a:rPr>
              <a:t> </a:t>
            </a:r>
            <a:r>
              <a:rPr sz="2400" spc="0" dirty="0" smtClean="0">
                <a:cs typeface="Times New Roman"/>
              </a:rPr>
              <a:t>useful </a:t>
            </a:r>
            <a:r>
              <a:rPr sz="2400" spc="4" dirty="0" smtClean="0">
                <a:cs typeface="Times New Roman"/>
              </a:rPr>
              <a:t>i</a:t>
            </a:r>
            <a:r>
              <a:rPr sz="2400" spc="0" dirty="0" smtClean="0">
                <a:cs typeface="Times New Roman"/>
              </a:rPr>
              <a:t>n</a:t>
            </a:r>
            <a:r>
              <a:rPr sz="2400" spc="-9" dirty="0" smtClean="0">
                <a:cs typeface="Times New Roman"/>
              </a:rPr>
              <a:t> </a:t>
            </a:r>
            <a:r>
              <a:rPr sz="2400" spc="0" dirty="0" smtClean="0">
                <a:cs typeface="Times New Roman"/>
              </a:rPr>
              <a:t>the di</a:t>
            </a:r>
            <a:r>
              <a:rPr sz="2400" spc="4" dirty="0" smtClean="0">
                <a:cs typeface="Times New Roman"/>
              </a:rPr>
              <a:t>a</a:t>
            </a:r>
            <a:r>
              <a:rPr sz="2400" spc="0" dirty="0" smtClean="0">
                <a:cs typeface="Times New Roman"/>
              </a:rPr>
              <a:t>gnos</a:t>
            </a:r>
            <a:r>
              <a:rPr sz="2400" spc="4" dirty="0" smtClean="0">
                <a:cs typeface="Times New Roman"/>
              </a:rPr>
              <a:t>i</a:t>
            </a:r>
            <a:r>
              <a:rPr sz="2400" spc="0" dirty="0" smtClean="0">
                <a:cs typeface="Times New Roman"/>
              </a:rPr>
              <a:t>s</a:t>
            </a:r>
            <a:r>
              <a:rPr sz="2400" spc="-19" dirty="0" smtClean="0">
                <a:cs typeface="Times New Roman"/>
              </a:rPr>
              <a:t> </a:t>
            </a:r>
            <a:r>
              <a:rPr sz="2400" spc="0" dirty="0" smtClean="0">
                <a:cs typeface="Times New Roman"/>
              </a:rPr>
              <a:t>of </a:t>
            </a:r>
            <a:r>
              <a:rPr sz="2400" b="1" spc="0" dirty="0" smtClean="0">
                <a:cs typeface="Times New Roman"/>
              </a:rPr>
              <a:t>pr</a:t>
            </a:r>
            <a:r>
              <a:rPr sz="2400" b="1" spc="4" dirty="0" smtClean="0">
                <a:cs typeface="Times New Roman"/>
              </a:rPr>
              <a:t>i</a:t>
            </a:r>
            <a:r>
              <a:rPr sz="2400" b="1" spc="-19" dirty="0" smtClean="0">
                <a:cs typeface="Times New Roman"/>
              </a:rPr>
              <a:t>m</a:t>
            </a:r>
            <a:r>
              <a:rPr sz="2400" b="1" spc="0" dirty="0" smtClean="0">
                <a:cs typeface="Times New Roman"/>
              </a:rPr>
              <a:t>a</a:t>
            </a:r>
            <a:r>
              <a:rPr sz="2400" b="1" spc="4" dirty="0" smtClean="0">
                <a:cs typeface="Times New Roman"/>
              </a:rPr>
              <a:t>r</a:t>
            </a:r>
            <a:r>
              <a:rPr sz="2400" b="1" spc="0" dirty="0" smtClean="0">
                <a:cs typeface="Times New Roman"/>
              </a:rPr>
              <a:t>y</a:t>
            </a:r>
            <a:r>
              <a:rPr sz="2400" b="1" spc="-9" dirty="0" smtClean="0">
                <a:cs typeface="Times New Roman"/>
              </a:rPr>
              <a:t> </a:t>
            </a:r>
            <a:r>
              <a:rPr sz="2400" b="1" spc="0" dirty="0" smtClean="0">
                <a:cs typeface="Times New Roman"/>
              </a:rPr>
              <a:t>and s</a:t>
            </a:r>
            <a:r>
              <a:rPr sz="2400" b="1" spc="4" dirty="0" smtClean="0">
                <a:cs typeface="Times New Roman"/>
              </a:rPr>
              <a:t>e</a:t>
            </a:r>
            <a:r>
              <a:rPr sz="2400" b="1" spc="0" dirty="0" smtClean="0">
                <a:cs typeface="Times New Roman"/>
              </a:rPr>
              <a:t>conda</a:t>
            </a:r>
            <a:r>
              <a:rPr sz="2400" b="1" spc="4" dirty="0" smtClean="0">
                <a:cs typeface="Times New Roman"/>
              </a:rPr>
              <a:t>r</a:t>
            </a:r>
            <a:r>
              <a:rPr sz="2400" b="1" spc="0" dirty="0" smtClean="0">
                <a:cs typeface="Times New Roman"/>
              </a:rPr>
              <a:t>y hyperl</a:t>
            </a:r>
            <a:r>
              <a:rPr sz="2400" b="1" spc="4" dirty="0" smtClean="0">
                <a:cs typeface="Times New Roman"/>
              </a:rPr>
              <a:t>i</a:t>
            </a:r>
            <a:r>
              <a:rPr sz="2400" b="1" spc="0" dirty="0" smtClean="0">
                <a:cs typeface="Times New Roman"/>
              </a:rPr>
              <a:t>poprot</a:t>
            </a:r>
            <a:r>
              <a:rPr sz="2400" b="1" spc="-4" dirty="0" smtClean="0">
                <a:cs typeface="Times New Roman"/>
              </a:rPr>
              <a:t>ei</a:t>
            </a:r>
            <a:r>
              <a:rPr sz="2400" b="1" spc="0" dirty="0" smtClean="0">
                <a:cs typeface="Times New Roman"/>
              </a:rPr>
              <a:t>ne</a:t>
            </a:r>
            <a:r>
              <a:rPr sz="2400" b="1" spc="-19" dirty="0" smtClean="0">
                <a:cs typeface="Times New Roman"/>
              </a:rPr>
              <a:t>m</a:t>
            </a:r>
            <a:r>
              <a:rPr sz="2400" b="1" spc="0" dirty="0" smtClean="0">
                <a:cs typeface="Times New Roman"/>
              </a:rPr>
              <a:t>i</a:t>
            </a:r>
            <a:r>
              <a:rPr sz="2400" b="1" spc="9" dirty="0" smtClean="0">
                <a:cs typeface="Times New Roman"/>
              </a:rPr>
              <a:t>a</a:t>
            </a:r>
            <a:r>
              <a:rPr sz="2400" spc="0" dirty="0" smtClean="0">
                <a:cs typeface="Times New Roman"/>
              </a:rPr>
              <a:t>.</a:t>
            </a:r>
            <a:r>
              <a:rPr sz="2400" spc="-84" dirty="0" smtClean="0">
                <a:cs typeface="Times New Roman"/>
              </a:rPr>
              <a:t> </a:t>
            </a:r>
            <a:endParaRPr lang="en-US" sz="2400" spc="-84" dirty="0" smtClean="0">
              <a:cs typeface="Times New Roman"/>
            </a:endParaRPr>
          </a:p>
          <a:p>
            <a:pPr marL="12700">
              <a:lnSpc>
                <a:spcPct val="150000"/>
              </a:lnSpc>
              <a:spcBef>
                <a:spcPts val="120"/>
              </a:spcBef>
            </a:pPr>
            <a:endParaRPr sz="2400" u="sng" dirty="0">
              <a:cs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561682" y="5944933"/>
            <a:ext cx="5558193" cy="921078"/>
          </a:xfrm>
          <a:custGeom>
            <a:avLst/>
            <a:gdLst/>
            <a:ahLst/>
            <a:cxnLst/>
            <a:rect l="l" t="t" r="r" b="b"/>
            <a:pathLst>
              <a:path w="5558193" h="921078">
                <a:moveTo>
                  <a:pt x="736" y="0"/>
                </a:moveTo>
                <a:lnTo>
                  <a:pt x="0" y="5473"/>
                </a:lnTo>
                <a:lnTo>
                  <a:pt x="96415" y="21356"/>
                </a:lnTo>
                <a:lnTo>
                  <a:pt x="736" y="0"/>
                </a:lnTo>
                <a:close/>
              </a:path>
              <a:path w="5558193" h="921078">
                <a:moveTo>
                  <a:pt x="96415" y="21356"/>
                </a:moveTo>
                <a:lnTo>
                  <a:pt x="4091375" y="913063"/>
                </a:lnTo>
                <a:lnTo>
                  <a:pt x="5509537" y="913063"/>
                </a:lnTo>
                <a:lnTo>
                  <a:pt x="96415" y="21356"/>
                </a:lnTo>
                <a:close/>
              </a:path>
            </a:pathLst>
          </a:custGeom>
          <a:solidFill>
            <a:srgbClr val="9FCADC"/>
          </a:solidFill>
        </p:spPr>
        <p:txBody>
          <a:bodyPr wrap="square" lIns="0" tIns="0" rIns="0" bIns="0" rtlCol="0">
            <a:noAutofit/>
          </a:bodyPr>
          <a:lstStyle/>
          <a:p>
            <a:endParaRPr/>
          </a:p>
        </p:txBody>
      </p:sp>
      <p:sp>
        <p:nvSpPr>
          <p:cNvPr id="4" name="object 4"/>
          <p:cNvSpPr/>
          <p:nvPr/>
        </p:nvSpPr>
        <p:spPr>
          <a:xfrm>
            <a:off x="546430" y="5939015"/>
            <a:ext cx="4151807" cy="933443"/>
          </a:xfrm>
          <a:custGeom>
            <a:avLst/>
            <a:gdLst/>
            <a:ahLst/>
            <a:cxnLst/>
            <a:rect l="l" t="t" r="r" b="b"/>
            <a:pathLst>
              <a:path w="4151807" h="933443">
                <a:moveTo>
                  <a:pt x="0" y="0"/>
                </a:moveTo>
                <a:lnTo>
                  <a:pt x="8915" y="6349"/>
                </a:lnTo>
                <a:lnTo>
                  <a:pt x="3227426" y="918981"/>
                </a:lnTo>
                <a:lnTo>
                  <a:pt x="4108441" y="918981"/>
                </a:lnTo>
                <a:lnTo>
                  <a:pt x="0" y="0"/>
                </a:lnTo>
                <a:close/>
              </a:path>
            </a:pathLst>
          </a:custGeom>
          <a:solidFill>
            <a:srgbClr val="000000"/>
          </a:solidFill>
        </p:spPr>
        <p:txBody>
          <a:bodyPr wrap="square" lIns="0" tIns="0" rIns="0" bIns="0" rtlCol="0">
            <a:noAutofit/>
          </a:bodyPr>
          <a:lstStyle/>
          <a:p>
            <a:endParaRPr/>
          </a:p>
        </p:txBody>
      </p:sp>
      <p:sp>
        <p:nvSpPr>
          <p:cNvPr id="5" name="object 5"/>
          <p:cNvSpPr/>
          <p:nvPr/>
        </p:nvSpPr>
        <p:spPr>
          <a:xfrm>
            <a:off x="0" y="5789674"/>
            <a:ext cx="3822191" cy="1068324"/>
          </a:xfrm>
          <a:prstGeom prst="rect">
            <a:avLst/>
          </a:prstGeom>
          <a:blipFill>
            <a:blip r:embed="rId2" cstate="print"/>
            <a:stretch>
              <a:fillRect/>
            </a:stretch>
          </a:blipFill>
        </p:spPr>
        <p:txBody>
          <a:bodyPr wrap="square" lIns="0" tIns="0" rIns="0" bIns="0" rtlCol="0">
            <a:noAutofit/>
          </a:bodyPr>
          <a:lstStyle/>
          <a:p>
            <a:endParaRPr/>
          </a:p>
        </p:txBody>
      </p:sp>
      <p:sp>
        <p:nvSpPr>
          <p:cNvPr id="6" name="object 6"/>
          <p:cNvSpPr/>
          <p:nvPr/>
        </p:nvSpPr>
        <p:spPr>
          <a:xfrm>
            <a:off x="-12033" y="5781929"/>
            <a:ext cx="3834479" cy="1095994"/>
          </a:xfrm>
          <a:prstGeom prst="rect">
            <a:avLst/>
          </a:prstGeom>
          <a:blipFill>
            <a:blip r:embed="rId3" cstate="print"/>
            <a:stretch>
              <a:fillRect/>
            </a:stretch>
          </a:blipFill>
        </p:spPr>
        <p:txBody>
          <a:bodyPr wrap="square" lIns="0" tIns="0" rIns="0" bIns="0" rtlCol="0">
            <a:noAutofit/>
          </a:bodyPr>
          <a:lstStyle/>
          <a:p>
            <a:endParaRPr/>
          </a:p>
        </p:txBody>
      </p:sp>
      <p:sp>
        <p:nvSpPr>
          <p:cNvPr id="2" name="object 2"/>
          <p:cNvSpPr txBox="1"/>
          <p:nvPr/>
        </p:nvSpPr>
        <p:spPr>
          <a:xfrm>
            <a:off x="114300" y="1307769"/>
            <a:ext cx="10172700" cy="1236184"/>
          </a:xfrm>
          <a:prstGeom prst="rect">
            <a:avLst/>
          </a:prstGeom>
        </p:spPr>
        <p:txBody>
          <a:bodyPr wrap="square" lIns="0" tIns="0" rIns="0" bIns="0" rtlCol="0">
            <a:noAutofit/>
          </a:bodyPr>
          <a:lstStyle/>
          <a:p>
            <a:pPr marL="12700">
              <a:lnSpc>
                <a:spcPts val="2970"/>
              </a:lnSpc>
              <a:spcBef>
                <a:spcPts val="148"/>
              </a:spcBef>
            </a:pPr>
            <a:r>
              <a:rPr lang="en-US" sz="2400" dirty="0" smtClean="0">
                <a:cs typeface="Times New Roman"/>
              </a:rPr>
              <a:t>-</a:t>
            </a:r>
            <a:r>
              <a:rPr lang="en-US" sz="2400" spc="0" dirty="0" smtClean="0">
                <a:cs typeface="Times New Roman"/>
              </a:rPr>
              <a:t> </a:t>
            </a:r>
            <a:r>
              <a:rPr lang="en-US" sz="2400" b="1" spc="0" dirty="0" err="1" smtClean="0">
                <a:cs typeface="Times New Roman"/>
              </a:rPr>
              <a:t>Hyper</a:t>
            </a:r>
            <a:r>
              <a:rPr lang="en-US" sz="2400" b="1" spc="4" dirty="0" err="1" smtClean="0">
                <a:cs typeface="Times New Roman"/>
              </a:rPr>
              <a:t>l</a:t>
            </a:r>
            <a:r>
              <a:rPr lang="en-US" sz="2400" b="1" spc="0" dirty="0" err="1" smtClean="0">
                <a:cs typeface="Times New Roman"/>
              </a:rPr>
              <a:t>ipop</a:t>
            </a:r>
            <a:r>
              <a:rPr lang="en-US" sz="2400" b="1" spc="4" dirty="0" err="1" smtClean="0">
                <a:cs typeface="Times New Roman"/>
              </a:rPr>
              <a:t>r</a:t>
            </a:r>
            <a:r>
              <a:rPr lang="en-US" sz="2400" b="1" spc="0" dirty="0" err="1" smtClean="0">
                <a:cs typeface="Times New Roman"/>
              </a:rPr>
              <a:t>ot</a:t>
            </a:r>
            <a:r>
              <a:rPr lang="en-US" sz="2400" b="1" spc="4" dirty="0" err="1" smtClean="0">
                <a:cs typeface="Times New Roman"/>
              </a:rPr>
              <a:t>e</a:t>
            </a:r>
            <a:r>
              <a:rPr lang="en-US" sz="2400" b="1" spc="0" dirty="0" err="1" smtClean="0">
                <a:cs typeface="Times New Roman"/>
              </a:rPr>
              <a:t>i</a:t>
            </a:r>
            <a:r>
              <a:rPr lang="en-US" sz="2400" b="1" spc="-4" dirty="0" err="1" smtClean="0">
                <a:cs typeface="Times New Roman"/>
              </a:rPr>
              <a:t>n</a:t>
            </a:r>
            <a:r>
              <a:rPr lang="en-US" sz="2400" b="1" spc="0" dirty="0" err="1" smtClean="0">
                <a:cs typeface="Times New Roman"/>
              </a:rPr>
              <a:t>e</a:t>
            </a:r>
            <a:r>
              <a:rPr lang="en-US" sz="2400" b="1" spc="-14" dirty="0" err="1" smtClean="0">
                <a:cs typeface="Times New Roman"/>
              </a:rPr>
              <a:t>m</a:t>
            </a:r>
            <a:r>
              <a:rPr lang="en-US" sz="2400" b="1" spc="0" dirty="0" err="1" smtClean="0">
                <a:cs typeface="Times New Roman"/>
              </a:rPr>
              <a:t>ia</a:t>
            </a:r>
            <a:r>
              <a:rPr lang="en-US" sz="2400" b="1" spc="-14" dirty="0">
                <a:cs typeface="Times New Roman"/>
              </a:rPr>
              <a:t>:</a:t>
            </a:r>
            <a:r>
              <a:rPr lang="en-US" sz="2400" spc="-4" dirty="0" smtClean="0">
                <a:cs typeface="Times New Roman"/>
              </a:rPr>
              <a:t> </a:t>
            </a:r>
            <a:r>
              <a:rPr lang="en-US" sz="2400" spc="0" dirty="0" smtClean="0">
                <a:cs typeface="Times New Roman"/>
              </a:rPr>
              <a:t>abno</a:t>
            </a:r>
            <a:r>
              <a:rPr lang="en-US" sz="2400" spc="4" dirty="0" smtClean="0">
                <a:cs typeface="Times New Roman"/>
              </a:rPr>
              <a:t>r</a:t>
            </a:r>
            <a:r>
              <a:rPr lang="en-US" sz="2400" spc="-19" dirty="0" smtClean="0">
                <a:cs typeface="Times New Roman"/>
              </a:rPr>
              <a:t>m</a:t>
            </a:r>
            <a:r>
              <a:rPr lang="en-US" sz="2400" spc="0" dirty="0" smtClean="0">
                <a:cs typeface="Times New Roman"/>
              </a:rPr>
              <a:t>a</a:t>
            </a:r>
            <a:r>
              <a:rPr lang="en-US" sz="2400" spc="4" dirty="0" smtClean="0">
                <a:cs typeface="Times New Roman"/>
              </a:rPr>
              <a:t>l</a:t>
            </a:r>
            <a:r>
              <a:rPr lang="en-US" sz="2400" spc="0" dirty="0" smtClean="0">
                <a:cs typeface="Times New Roman"/>
              </a:rPr>
              <a:t>ly</a:t>
            </a:r>
            <a:r>
              <a:rPr lang="en-US" sz="2400" spc="-19" dirty="0" smtClean="0">
                <a:cs typeface="Times New Roman"/>
              </a:rPr>
              <a:t> </a:t>
            </a:r>
            <a:r>
              <a:rPr lang="en-US" sz="2400" spc="0" dirty="0" smtClean="0">
                <a:cs typeface="Times New Roman"/>
              </a:rPr>
              <a:t>e</a:t>
            </a:r>
            <a:r>
              <a:rPr lang="en-US" sz="2400" spc="4" dirty="0" smtClean="0">
                <a:cs typeface="Times New Roman"/>
              </a:rPr>
              <a:t>l</a:t>
            </a:r>
            <a:r>
              <a:rPr lang="en-US" sz="2400" spc="0" dirty="0" smtClean="0">
                <a:cs typeface="Times New Roman"/>
              </a:rPr>
              <a:t>eva</a:t>
            </a:r>
            <a:r>
              <a:rPr lang="en-US" sz="2400" spc="4" dirty="0" smtClean="0">
                <a:cs typeface="Times New Roman"/>
              </a:rPr>
              <a:t>t</a:t>
            </a:r>
            <a:r>
              <a:rPr lang="en-US" sz="2400" spc="0" dirty="0" smtClean="0">
                <a:cs typeface="Times New Roman"/>
              </a:rPr>
              <a:t>ed</a:t>
            </a:r>
            <a:r>
              <a:rPr lang="en-US" sz="2400" spc="-34" dirty="0" smtClean="0">
                <a:cs typeface="Times New Roman"/>
              </a:rPr>
              <a:t> </a:t>
            </a:r>
            <a:r>
              <a:rPr lang="en-US" sz="2400" spc="0" dirty="0" smtClean="0">
                <a:cs typeface="Times New Roman"/>
              </a:rPr>
              <a:t>of fat</a:t>
            </a:r>
            <a:r>
              <a:rPr lang="en-US" sz="2400" spc="-9" dirty="0" smtClean="0">
                <a:cs typeface="Times New Roman"/>
              </a:rPr>
              <a:t> </a:t>
            </a:r>
            <a:r>
              <a:rPr lang="en-US" sz="2400" spc="0" dirty="0" smtClean="0">
                <a:cs typeface="Times New Roman"/>
              </a:rPr>
              <a:t>in b</a:t>
            </a:r>
            <a:r>
              <a:rPr lang="en-US" sz="2400" spc="4" dirty="0" smtClean="0">
                <a:cs typeface="Times New Roman"/>
              </a:rPr>
              <a:t>l</a:t>
            </a:r>
            <a:r>
              <a:rPr lang="en-US" sz="2400" spc="0" dirty="0" smtClean="0">
                <a:cs typeface="Times New Roman"/>
              </a:rPr>
              <a:t>ood</a:t>
            </a:r>
            <a:r>
              <a:rPr lang="en-US" sz="2400" spc="-9" dirty="0" smtClean="0">
                <a:cs typeface="Times New Roman"/>
              </a:rPr>
              <a:t> </a:t>
            </a:r>
            <a:r>
              <a:rPr lang="en-US" sz="2400" spc="0" dirty="0" smtClean="0">
                <a:cs typeface="Times New Roman"/>
              </a:rPr>
              <a:t>( d</a:t>
            </a:r>
            <a:r>
              <a:rPr lang="en-US" sz="2400" spc="4" dirty="0" smtClean="0">
                <a:cs typeface="Times New Roman"/>
              </a:rPr>
              <a:t>i</a:t>
            </a:r>
            <a:r>
              <a:rPr lang="en-US" sz="2400" spc="0" dirty="0" smtClean="0">
                <a:cs typeface="Times New Roman"/>
              </a:rPr>
              <a:t>so</a:t>
            </a:r>
            <a:r>
              <a:rPr lang="en-US" sz="2400" spc="4" dirty="0" smtClean="0">
                <a:cs typeface="Times New Roman"/>
              </a:rPr>
              <a:t>r</a:t>
            </a:r>
            <a:r>
              <a:rPr lang="en-US" sz="2400" spc="0" dirty="0" smtClean="0">
                <a:cs typeface="Times New Roman"/>
              </a:rPr>
              <a:t>der</a:t>
            </a:r>
            <a:r>
              <a:rPr lang="en-US" sz="2400" spc="-19" dirty="0" smtClean="0">
                <a:cs typeface="Times New Roman"/>
              </a:rPr>
              <a:t> </a:t>
            </a:r>
            <a:r>
              <a:rPr lang="en-US" sz="2400" spc="0" dirty="0" smtClean="0">
                <a:cs typeface="Times New Roman"/>
              </a:rPr>
              <a:t>in</a:t>
            </a:r>
            <a:r>
              <a:rPr lang="en-US" sz="2400" spc="-4" dirty="0" smtClean="0">
                <a:cs typeface="Times New Roman"/>
              </a:rPr>
              <a:t> </a:t>
            </a:r>
            <a:r>
              <a:rPr lang="en-US" sz="2400" spc="0" dirty="0" smtClean="0">
                <a:cs typeface="Times New Roman"/>
              </a:rPr>
              <a:t>l</a:t>
            </a:r>
            <a:r>
              <a:rPr lang="en-US" sz="2400" spc="4" dirty="0" smtClean="0">
                <a:cs typeface="Times New Roman"/>
              </a:rPr>
              <a:t>i</a:t>
            </a:r>
            <a:r>
              <a:rPr lang="en-US" sz="2400" spc="0" dirty="0" smtClean="0">
                <a:cs typeface="Times New Roman"/>
              </a:rPr>
              <a:t>pid</a:t>
            </a:r>
            <a:r>
              <a:rPr lang="en-US" sz="2400" spc="-19" dirty="0" smtClean="0">
                <a:cs typeface="Times New Roman"/>
              </a:rPr>
              <a:t> m</a:t>
            </a:r>
            <a:r>
              <a:rPr lang="en-US" sz="2400" spc="0" dirty="0" smtClean="0">
                <a:cs typeface="Times New Roman"/>
              </a:rPr>
              <a:t>e</a:t>
            </a:r>
            <a:r>
              <a:rPr lang="en-US" sz="2400" spc="4" dirty="0" smtClean="0">
                <a:cs typeface="Times New Roman"/>
              </a:rPr>
              <a:t>t</a:t>
            </a:r>
            <a:r>
              <a:rPr lang="en-US" sz="2400" spc="0" dirty="0" smtClean="0">
                <a:cs typeface="Times New Roman"/>
              </a:rPr>
              <a:t>abo</a:t>
            </a:r>
            <a:r>
              <a:rPr lang="en-US" sz="2400" spc="4" dirty="0" smtClean="0">
                <a:cs typeface="Times New Roman"/>
              </a:rPr>
              <a:t>l</a:t>
            </a:r>
            <a:r>
              <a:rPr lang="en-US" sz="2400" spc="0" dirty="0" smtClean="0">
                <a:cs typeface="Times New Roman"/>
              </a:rPr>
              <a:t>is</a:t>
            </a:r>
            <a:r>
              <a:rPr lang="en-US" sz="2400" spc="-9" dirty="0" smtClean="0">
                <a:cs typeface="Times New Roman"/>
              </a:rPr>
              <a:t>m</a:t>
            </a:r>
            <a:r>
              <a:rPr lang="en-US" sz="2400" spc="0" dirty="0" smtClean="0">
                <a:cs typeface="Times New Roman"/>
              </a:rPr>
              <a:t>).</a:t>
            </a:r>
          </a:p>
          <a:p>
            <a:pPr marL="12700">
              <a:lnSpc>
                <a:spcPts val="2970"/>
              </a:lnSpc>
              <a:spcBef>
                <a:spcPts val="148"/>
              </a:spcBef>
            </a:pPr>
            <a:endParaRPr lang="en-US" sz="2400" dirty="0" smtClean="0">
              <a:cs typeface="Times New Roman"/>
            </a:endParaRPr>
          </a:p>
          <a:p>
            <a:pPr marL="12700">
              <a:lnSpc>
                <a:spcPts val="2970"/>
              </a:lnSpc>
              <a:spcBef>
                <a:spcPts val="148"/>
              </a:spcBef>
              <a:buFontTx/>
              <a:buChar char="-"/>
            </a:pPr>
            <a:r>
              <a:rPr sz="2400" spc="0" dirty="0" smtClean="0">
                <a:cs typeface="Times New Roman"/>
              </a:rPr>
              <a:t>Sta</a:t>
            </a:r>
            <a:r>
              <a:rPr sz="2400" spc="4" dirty="0" smtClean="0">
                <a:cs typeface="Times New Roman"/>
              </a:rPr>
              <a:t>n</a:t>
            </a:r>
            <a:r>
              <a:rPr sz="2400" spc="0" dirty="0" smtClean="0">
                <a:cs typeface="Times New Roman"/>
              </a:rPr>
              <a:t>dard</a:t>
            </a:r>
            <a:r>
              <a:rPr sz="2400" spc="-94" dirty="0" smtClean="0">
                <a:cs typeface="Times New Roman"/>
              </a:rPr>
              <a:t> </a:t>
            </a:r>
            <a:r>
              <a:rPr sz="2400" spc="-19" dirty="0" smtClean="0">
                <a:cs typeface="Times New Roman"/>
              </a:rPr>
              <a:t>m</a:t>
            </a:r>
            <a:r>
              <a:rPr sz="2400" spc="0" dirty="0" smtClean="0">
                <a:cs typeface="Times New Roman"/>
              </a:rPr>
              <a:t>eth</a:t>
            </a:r>
            <a:r>
              <a:rPr sz="2400" spc="4" dirty="0" smtClean="0">
                <a:cs typeface="Times New Roman"/>
              </a:rPr>
              <a:t>o</a:t>
            </a:r>
            <a:r>
              <a:rPr sz="2400" spc="0" dirty="0" smtClean="0">
                <a:cs typeface="Times New Roman"/>
              </a:rPr>
              <a:t>ds</a:t>
            </a:r>
            <a:r>
              <a:rPr sz="2400" spc="-89" dirty="0" smtClean="0">
                <a:cs typeface="Times New Roman"/>
              </a:rPr>
              <a:t> </a:t>
            </a:r>
            <a:r>
              <a:rPr sz="2400" spc="0" dirty="0" smtClean="0">
                <a:cs typeface="Times New Roman"/>
              </a:rPr>
              <a:t>for</a:t>
            </a:r>
            <a:r>
              <a:rPr sz="2400" spc="-22" dirty="0" smtClean="0">
                <a:cs typeface="Times New Roman"/>
              </a:rPr>
              <a:t> </a:t>
            </a:r>
            <a:r>
              <a:rPr sz="2400" spc="0" dirty="0" smtClean="0">
                <a:cs typeface="Times New Roman"/>
              </a:rPr>
              <a:t>the </a:t>
            </a:r>
            <a:r>
              <a:rPr sz="2400" spc="-14" dirty="0" smtClean="0">
                <a:cs typeface="Times New Roman"/>
              </a:rPr>
              <a:t>m</a:t>
            </a:r>
            <a:r>
              <a:rPr sz="2400" spc="0" dirty="0" smtClean="0">
                <a:cs typeface="Times New Roman"/>
              </a:rPr>
              <a:t>e</a:t>
            </a:r>
            <a:r>
              <a:rPr sz="2400" spc="-9" dirty="0" smtClean="0">
                <a:cs typeface="Times New Roman"/>
              </a:rPr>
              <a:t>a</a:t>
            </a:r>
            <a:r>
              <a:rPr sz="2400" spc="0" dirty="0" smtClean="0">
                <a:cs typeface="Times New Roman"/>
              </a:rPr>
              <a:t>s</a:t>
            </a:r>
            <a:r>
              <a:rPr sz="2400" spc="9" dirty="0" smtClean="0">
                <a:cs typeface="Times New Roman"/>
              </a:rPr>
              <a:t>u</a:t>
            </a:r>
            <a:r>
              <a:rPr sz="2400" spc="0" dirty="0" smtClean="0">
                <a:cs typeface="Times New Roman"/>
              </a:rPr>
              <a:t>re</a:t>
            </a:r>
            <a:r>
              <a:rPr sz="2400" spc="-14" dirty="0" smtClean="0">
                <a:cs typeface="Times New Roman"/>
              </a:rPr>
              <a:t>m</a:t>
            </a:r>
            <a:r>
              <a:rPr sz="2400" spc="0" dirty="0" smtClean="0">
                <a:cs typeface="Times New Roman"/>
              </a:rPr>
              <a:t>ent</a:t>
            </a:r>
            <a:r>
              <a:rPr sz="2400" spc="-70" dirty="0" smtClean="0">
                <a:cs typeface="Times New Roman"/>
              </a:rPr>
              <a:t> </a:t>
            </a:r>
            <a:r>
              <a:rPr sz="2400" spc="0" dirty="0" smtClean="0">
                <a:cs typeface="Times New Roman"/>
              </a:rPr>
              <a:t>of</a:t>
            </a:r>
            <a:r>
              <a:rPr sz="2400" spc="-18" dirty="0" smtClean="0">
                <a:cs typeface="Times New Roman"/>
              </a:rPr>
              <a:t> </a:t>
            </a:r>
            <a:r>
              <a:rPr sz="2400" spc="0" dirty="0" smtClean="0">
                <a:cs typeface="Times New Roman"/>
              </a:rPr>
              <a:t>tri</a:t>
            </a:r>
            <a:r>
              <a:rPr sz="2400" spc="9" dirty="0" smtClean="0">
                <a:cs typeface="Times New Roman"/>
              </a:rPr>
              <a:t>g</a:t>
            </a:r>
            <a:r>
              <a:rPr sz="2400" spc="0" dirty="0" smtClean="0">
                <a:cs typeface="Times New Roman"/>
              </a:rPr>
              <a:t>l</a:t>
            </a:r>
            <a:r>
              <a:rPr sz="2400" spc="4" dirty="0" smtClean="0">
                <a:cs typeface="Times New Roman"/>
              </a:rPr>
              <a:t>y</a:t>
            </a:r>
            <a:r>
              <a:rPr sz="2400" spc="0" dirty="0" smtClean="0">
                <a:cs typeface="Times New Roman"/>
              </a:rPr>
              <a:t>c</a:t>
            </a:r>
            <a:r>
              <a:rPr sz="2400" spc="-9" dirty="0" smtClean="0">
                <a:cs typeface="Times New Roman"/>
              </a:rPr>
              <a:t>e</a:t>
            </a:r>
            <a:r>
              <a:rPr sz="2400" spc="0" dirty="0" smtClean="0">
                <a:cs typeface="Times New Roman"/>
              </a:rPr>
              <a:t>ri</a:t>
            </a:r>
            <a:r>
              <a:rPr sz="2400" spc="9" dirty="0" smtClean="0">
                <a:cs typeface="Times New Roman"/>
              </a:rPr>
              <a:t>d</a:t>
            </a:r>
            <a:r>
              <a:rPr sz="2400" spc="0" dirty="0" smtClean="0">
                <a:cs typeface="Times New Roman"/>
              </a:rPr>
              <a:t>e</a:t>
            </a:r>
            <a:r>
              <a:rPr lang="en-US" sz="2400" spc="0" dirty="0" smtClean="0">
                <a:cs typeface="Times New Roman"/>
              </a:rPr>
              <a:t> </a:t>
            </a:r>
            <a:r>
              <a:rPr sz="2400" spc="0" dirty="0" smtClean="0">
                <a:cs typeface="Times New Roman"/>
              </a:rPr>
              <a:t>conc</a:t>
            </a:r>
            <a:r>
              <a:rPr sz="2400" spc="-9" dirty="0" smtClean="0">
                <a:cs typeface="Times New Roman"/>
              </a:rPr>
              <a:t>e</a:t>
            </a:r>
            <a:r>
              <a:rPr sz="2400" spc="0" dirty="0" smtClean="0">
                <a:cs typeface="Times New Roman"/>
              </a:rPr>
              <a:t>nt</a:t>
            </a:r>
            <a:r>
              <a:rPr sz="2400" spc="9" dirty="0" smtClean="0">
                <a:cs typeface="Times New Roman"/>
              </a:rPr>
              <a:t>r</a:t>
            </a:r>
            <a:r>
              <a:rPr sz="2400" spc="0" dirty="0" smtClean="0">
                <a:cs typeface="Times New Roman"/>
              </a:rPr>
              <a:t>ations</a:t>
            </a:r>
            <a:r>
              <a:rPr sz="2400" spc="-19" dirty="0" smtClean="0">
                <a:cs typeface="Times New Roman"/>
              </a:rPr>
              <a:t> </a:t>
            </a:r>
            <a:r>
              <a:rPr sz="2400" spc="0" dirty="0" smtClean="0">
                <a:cs typeface="Times New Roman"/>
              </a:rPr>
              <a:t>in</a:t>
            </a:r>
            <a:r>
              <a:rPr sz="2400" spc="9" dirty="0" smtClean="0">
                <a:cs typeface="Times New Roman"/>
              </a:rPr>
              <a:t>v</a:t>
            </a:r>
            <a:r>
              <a:rPr sz="2400" spc="0" dirty="0" smtClean="0">
                <a:cs typeface="Times New Roman"/>
              </a:rPr>
              <a:t>ol</a:t>
            </a:r>
            <a:r>
              <a:rPr sz="2400" spc="9" dirty="0" smtClean="0">
                <a:cs typeface="Times New Roman"/>
              </a:rPr>
              <a:t>v</a:t>
            </a:r>
            <a:r>
              <a:rPr sz="2400" spc="0" dirty="0" smtClean="0">
                <a:cs typeface="Times New Roman"/>
              </a:rPr>
              <a:t>ed</a:t>
            </a:r>
            <a:r>
              <a:rPr sz="2400" spc="-29" dirty="0" smtClean="0">
                <a:cs typeface="Times New Roman"/>
              </a:rPr>
              <a:t> </a:t>
            </a:r>
            <a:r>
              <a:rPr sz="2400" spc="0" dirty="0" smtClean="0">
                <a:cs typeface="Times New Roman"/>
              </a:rPr>
              <a:t>either </a:t>
            </a:r>
            <a:r>
              <a:rPr sz="2400" b="1" spc="0" dirty="0" smtClean="0">
                <a:cs typeface="Times New Roman"/>
              </a:rPr>
              <a:t>en</a:t>
            </a:r>
            <a:r>
              <a:rPr sz="2400" b="1" spc="-34" dirty="0" smtClean="0">
                <a:cs typeface="Times New Roman"/>
              </a:rPr>
              <a:t>z</a:t>
            </a:r>
            <a:r>
              <a:rPr sz="2400" b="1" spc="0" dirty="0" smtClean="0">
                <a:cs typeface="Times New Roman"/>
              </a:rPr>
              <a:t>yma</a:t>
            </a:r>
            <a:r>
              <a:rPr sz="2400" b="1" spc="9" dirty="0" smtClean="0">
                <a:cs typeface="Times New Roman"/>
              </a:rPr>
              <a:t>t</a:t>
            </a:r>
            <a:r>
              <a:rPr sz="2400" b="1" spc="0" dirty="0" smtClean="0">
                <a:cs typeface="Times New Roman"/>
              </a:rPr>
              <a:t>ic</a:t>
            </a:r>
            <a:r>
              <a:rPr sz="2400" b="1" spc="-25" dirty="0" smtClean="0">
                <a:cs typeface="Times New Roman"/>
              </a:rPr>
              <a:t> </a:t>
            </a:r>
            <a:r>
              <a:rPr sz="2400" spc="4" dirty="0" smtClean="0">
                <a:cs typeface="Times New Roman"/>
              </a:rPr>
              <a:t>o</a:t>
            </a:r>
            <a:r>
              <a:rPr sz="2400" spc="0" dirty="0" smtClean="0">
                <a:cs typeface="Times New Roman"/>
              </a:rPr>
              <a:t>r</a:t>
            </a:r>
            <a:r>
              <a:rPr sz="2400" spc="-23" dirty="0" smtClean="0">
                <a:cs typeface="Times New Roman"/>
              </a:rPr>
              <a:t> </a:t>
            </a:r>
            <a:r>
              <a:rPr sz="2400" b="1" spc="0" dirty="0" smtClean="0">
                <a:cs typeface="Times New Roman"/>
              </a:rPr>
              <a:t>al</a:t>
            </a:r>
            <a:r>
              <a:rPr sz="2400" b="1" spc="-14" dirty="0" smtClean="0">
                <a:cs typeface="Times New Roman"/>
              </a:rPr>
              <a:t>k</a:t>
            </a:r>
            <a:r>
              <a:rPr sz="2400" b="1" spc="0" dirty="0" smtClean="0">
                <a:cs typeface="Times New Roman"/>
              </a:rPr>
              <a:t>al</a:t>
            </a:r>
            <a:r>
              <a:rPr sz="2400" b="1" spc="4" dirty="0" smtClean="0">
                <a:cs typeface="Times New Roman"/>
              </a:rPr>
              <a:t>i</a:t>
            </a:r>
            <a:r>
              <a:rPr sz="2400" b="1" spc="0" dirty="0" smtClean="0">
                <a:cs typeface="Times New Roman"/>
              </a:rPr>
              <a:t>ne</a:t>
            </a:r>
            <a:r>
              <a:rPr lang="en-US" sz="2400" b="1" spc="0" dirty="0" smtClean="0">
                <a:cs typeface="Times New Roman"/>
              </a:rPr>
              <a:t> </a:t>
            </a:r>
            <a:r>
              <a:rPr sz="2400" b="1" spc="0" dirty="0" smtClean="0">
                <a:cs typeface="Times New Roman"/>
              </a:rPr>
              <a:t>h</a:t>
            </a:r>
            <a:r>
              <a:rPr sz="2400" b="1" spc="9" dirty="0" smtClean="0">
                <a:cs typeface="Times New Roman"/>
              </a:rPr>
              <a:t>y</a:t>
            </a:r>
            <a:r>
              <a:rPr sz="2400" b="1" spc="0" dirty="0" smtClean="0">
                <a:cs typeface="Times New Roman"/>
              </a:rPr>
              <a:t>d</a:t>
            </a:r>
            <a:r>
              <a:rPr sz="2400" b="1" spc="-50" dirty="0" smtClean="0">
                <a:cs typeface="Times New Roman"/>
              </a:rPr>
              <a:t>r</a:t>
            </a:r>
            <a:r>
              <a:rPr sz="2400" b="1" spc="0" dirty="0" smtClean="0">
                <a:cs typeface="Times New Roman"/>
              </a:rPr>
              <a:t>o</a:t>
            </a:r>
            <a:r>
              <a:rPr sz="2400" b="1" spc="4" dirty="0" smtClean="0">
                <a:cs typeface="Times New Roman"/>
              </a:rPr>
              <a:t>l</a:t>
            </a:r>
            <a:r>
              <a:rPr sz="2400" b="1" spc="0" dirty="0" smtClean="0">
                <a:cs typeface="Times New Roman"/>
              </a:rPr>
              <a:t>y</a:t>
            </a:r>
            <a:r>
              <a:rPr sz="2400" b="1" spc="9" dirty="0" smtClean="0">
                <a:cs typeface="Times New Roman"/>
              </a:rPr>
              <a:t>s</a:t>
            </a:r>
            <a:r>
              <a:rPr sz="2400" b="1" spc="0" dirty="0" smtClean="0">
                <a:cs typeface="Times New Roman"/>
              </a:rPr>
              <a:t>is</a:t>
            </a:r>
            <a:r>
              <a:rPr sz="2400" b="1" spc="-114" dirty="0" smtClean="0">
                <a:cs typeface="Times New Roman"/>
              </a:rPr>
              <a:t> </a:t>
            </a:r>
            <a:r>
              <a:rPr sz="2400" spc="0" dirty="0" smtClean="0">
                <a:cs typeface="Times New Roman"/>
              </a:rPr>
              <a:t>to</a:t>
            </a:r>
            <a:r>
              <a:rPr sz="2400" spc="-21" dirty="0" smtClean="0">
                <a:cs typeface="Times New Roman"/>
              </a:rPr>
              <a:t> </a:t>
            </a:r>
            <a:r>
              <a:rPr sz="2400" spc="0" dirty="0" smtClean="0">
                <a:cs typeface="Times New Roman"/>
              </a:rPr>
              <a:t>li</a:t>
            </a:r>
            <a:r>
              <a:rPr sz="2400" spc="4" dirty="0" smtClean="0">
                <a:cs typeface="Times New Roman"/>
              </a:rPr>
              <a:t>b</a:t>
            </a:r>
            <a:r>
              <a:rPr sz="2400" spc="0" dirty="0" smtClean="0">
                <a:cs typeface="Times New Roman"/>
              </a:rPr>
              <a:t>erate</a:t>
            </a:r>
            <a:r>
              <a:rPr sz="2400" spc="-25" dirty="0" smtClean="0">
                <a:cs typeface="Times New Roman"/>
              </a:rPr>
              <a:t> </a:t>
            </a:r>
            <a:r>
              <a:rPr sz="2400" spc="0" dirty="0" smtClean="0">
                <a:cs typeface="Times New Roman"/>
              </a:rPr>
              <a:t>g</a:t>
            </a:r>
            <a:r>
              <a:rPr sz="2400" spc="4" dirty="0" smtClean="0">
                <a:cs typeface="Times New Roman"/>
              </a:rPr>
              <a:t>l</a:t>
            </a:r>
            <a:r>
              <a:rPr sz="2400" spc="0" dirty="0" smtClean="0">
                <a:cs typeface="Times New Roman"/>
              </a:rPr>
              <a:t>ycero</a:t>
            </a:r>
            <a:r>
              <a:rPr sz="2400" spc="4" dirty="0" smtClean="0">
                <a:cs typeface="Times New Roman"/>
              </a:rPr>
              <a:t>l</a:t>
            </a:r>
            <a:r>
              <a:rPr sz="2400" spc="0" dirty="0" smtClean="0">
                <a:cs typeface="Times New Roman"/>
              </a:rPr>
              <a:t>.</a:t>
            </a:r>
            <a:endParaRPr lang="en-US" sz="2400" spc="0" dirty="0" smtClean="0">
              <a:cs typeface="Times New Roman"/>
            </a:endParaRPr>
          </a:p>
          <a:p>
            <a:pPr marL="12700">
              <a:lnSpc>
                <a:spcPts val="2970"/>
              </a:lnSpc>
              <a:spcBef>
                <a:spcPts val="148"/>
              </a:spcBef>
              <a:buFontTx/>
              <a:buChar char="-"/>
            </a:pPr>
            <a:endParaRPr lang="en-US" sz="2400" dirty="0" smtClean="0">
              <a:cs typeface="Times New Roman"/>
            </a:endParaRPr>
          </a:p>
          <a:p>
            <a:pPr marL="12700">
              <a:lnSpc>
                <a:spcPts val="2970"/>
              </a:lnSpc>
              <a:spcBef>
                <a:spcPts val="148"/>
              </a:spcBef>
              <a:buFontTx/>
              <a:buChar char="-"/>
            </a:pPr>
            <a:r>
              <a:rPr lang="en-US" altLang="ar-SA" sz="2400" dirty="0" smtClean="0">
                <a:cs typeface="Times New Roman"/>
              </a:rPr>
              <a:t>TG test needs 12 hrs fasting because its level is effected by meal (fatty meal, high carbohydrates meal) </a:t>
            </a:r>
          </a:p>
          <a:p>
            <a:pPr marL="12700">
              <a:lnSpc>
                <a:spcPts val="2970"/>
              </a:lnSpc>
              <a:spcBef>
                <a:spcPts val="148"/>
              </a:spcBef>
              <a:buFontTx/>
              <a:buChar char="-"/>
            </a:pPr>
            <a:endParaRPr sz="2400" dirty="0">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89372" y="228600"/>
            <a:ext cx="9172575" cy="990600"/>
          </a:xfrm>
        </p:spPr>
        <p:txBody>
          <a:bodyPr/>
          <a:lstStyle/>
          <a:p>
            <a:pPr eaLnBrk="1" hangingPunct="1"/>
            <a:endParaRPr lang="ar-SA" altLang="ar-SA" dirty="0" smtClean="0"/>
          </a:p>
        </p:txBody>
      </p:sp>
      <p:pic>
        <p:nvPicPr>
          <p:cNvPr id="26628" name="Picture 16" descr="http://www.sharinginhealth.ca/images/hyperlipidemia_unprocessed_tube_wiki.jpg"/>
          <p:cNvPicPr>
            <a:picLocks noChangeAspect="1" noChangeArrowheads="1"/>
          </p:cNvPicPr>
          <p:nvPr/>
        </p:nvPicPr>
        <p:blipFill>
          <a:blip r:embed="rId2" cstate="print"/>
          <a:srcRect l="13043" r="17390"/>
          <a:stretch>
            <a:fillRect/>
          </a:stretch>
        </p:blipFill>
        <p:spPr bwMode="auto">
          <a:xfrm>
            <a:off x="1173362" y="2636839"/>
            <a:ext cx="1216223" cy="3240087"/>
          </a:xfrm>
          <a:prstGeom prst="rect">
            <a:avLst/>
          </a:prstGeom>
          <a:noFill/>
          <a:ln w="9525">
            <a:noFill/>
            <a:miter lim="800000"/>
            <a:headEnd/>
            <a:tailEnd/>
          </a:ln>
        </p:spPr>
      </p:pic>
      <p:pic>
        <p:nvPicPr>
          <p:cNvPr id="26629" name="Picture 4" descr="http://www.trishabird.com/wp-content/uploads/2011/09/LDL-cholesterol.jpg"/>
          <p:cNvPicPr>
            <a:picLocks noChangeAspect="1" noChangeArrowheads="1"/>
          </p:cNvPicPr>
          <p:nvPr/>
        </p:nvPicPr>
        <p:blipFill>
          <a:blip r:embed="rId3" cstate="print"/>
          <a:srcRect/>
          <a:stretch>
            <a:fillRect/>
          </a:stretch>
        </p:blipFill>
        <p:spPr bwMode="auto">
          <a:xfrm>
            <a:off x="6357938" y="2636839"/>
            <a:ext cx="3484365" cy="3240087"/>
          </a:xfrm>
          <a:prstGeom prst="rect">
            <a:avLst/>
          </a:prstGeom>
          <a:noFill/>
          <a:ln w="9525">
            <a:noFill/>
            <a:miter lim="800000"/>
            <a:headEnd/>
            <a:tailEnd/>
          </a:ln>
        </p:spPr>
      </p:pic>
      <p:sp>
        <p:nvSpPr>
          <p:cNvPr id="26630" name="Rectangle 5"/>
          <p:cNvSpPr>
            <a:spLocks noChangeArrowheads="1"/>
          </p:cNvSpPr>
          <p:nvPr/>
        </p:nvSpPr>
        <p:spPr bwMode="auto">
          <a:xfrm>
            <a:off x="769740" y="5876926"/>
            <a:ext cx="2550319" cy="739775"/>
          </a:xfrm>
          <a:prstGeom prst="rect">
            <a:avLst/>
          </a:prstGeom>
          <a:noFill/>
          <a:ln w="9525">
            <a:noFill/>
            <a:miter lim="800000"/>
            <a:headEnd/>
            <a:tailEnd/>
          </a:ln>
        </p:spPr>
        <p:txBody>
          <a:bodyPr>
            <a:spAutoFit/>
          </a:bodyPr>
          <a:lstStyle/>
          <a:p>
            <a:pPr rtl="1" eaLnBrk="1" hangingPunct="1"/>
            <a:r>
              <a:rPr lang="en-US" altLang="ar-SA" sz="1400"/>
              <a:t>blood (left for 4h)</a:t>
            </a:r>
          </a:p>
          <a:p>
            <a:pPr rtl="1" eaLnBrk="1" hangingPunct="1"/>
            <a:r>
              <a:rPr lang="en-US" altLang="ar-SA" sz="1400"/>
              <a:t>LDL &gt;40 mmol/L </a:t>
            </a:r>
          </a:p>
          <a:p>
            <a:pPr rtl="1" eaLnBrk="1" hangingPunct="1"/>
            <a:r>
              <a:rPr lang="en-US" altLang="ar-SA" sz="1400"/>
              <a:t>markedly abnormal</a:t>
            </a:r>
          </a:p>
        </p:txBody>
      </p:sp>
      <p:pic>
        <p:nvPicPr>
          <p:cNvPr id="26631" name="Picture 14" descr="http://www.tbeebk.com/uploads/1280833822_myocardial-infarction.jpg"/>
          <p:cNvPicPr>
            <a:picLocks noChangeAspect="1" noChangeArrowheads="1"/>
          </p:cNvPicPr>
          <p:nvPr/>
        </p:nvPicPr>
        <p:blipFill>
          <a:blip r:embed="rId4" cstate="print"/>
          <a:srcRect/>
          <a:stretch>
            <a:fillRect/>
          </a:stretch>
        </p:blipFill>
        <p:spPr bwMode="auto">
          <a:xfrm>
            <a:off x="3118248" y="2997201"/>
            <a:ext cx="2984302" cy="2276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bject 24"/>
          <p:cNvSpPr txBox="1"/>
          <p:nvPr/>
        </p:nvSpPr>
        <p:spPr>
          <a:xfrm>
            <a:off x="190500" y="218327"/>
            <a:ext cx="2551303" cy="406924"/>
          </a:xfrm>
          <a:prstGeom prst="rect">
            <a:avLst/>
          </a:prstGeom>
        </p:spPr>
        <p:txBody>
          <a:bodyPr wrap="square" lIns="0" tIns="0" rIns="0" bIns="0" rtlCol="0">
            <a:noAutofit/>
          </a:bodyPr>
          <a:lstStyle/>
          <a:p>
            <a:pPr marL="12700">
              <a:lnSpc>
                <a:spcPts val="2145"/>
              </a:lnSpc>
              <a:spcBef>
                <a:spcPts val="107"/>
              </a:spcBef>
            </a:pPr>
            <a:r>
              <a:rPr lang="en-US" sz="2800" b="1" spc="0" dirty="0" smtClean="0">
                <a:solidFill>
                  <a:srgbClr val="C00000"/>
                </a:solidFill>
                <a:latin typeface="Times New Roman"/>
                <a:cs typeface="Times New Roman"/>
              </a:rPr>
              <a:t>- </a:t>
            </a:r>
            <a:r>
              <a:rPr sz="2800" b="1" spc="0" dirty="0" smtClean="0">
                <a:solidFill>
                  <a:srgbClr val="C00000"/>
                </a:solidFill>
                <a:latin typeface="Times New Roman"/>
                <a:cs typeface="Times New Roman"/>
              </a:rPr>
              <a:t>Pr</a:t>
            </a:r>
            <a:r>
              <a:rPr sz="2800" b="1" spc="-9" dirty="0" smtClean="0">
                <a:solidFill>
                  <a:srgbClr val="C00000"/>
                </a:solidFill>
                <a:latin typeface="Times New Roman"/>
                <a:cs typeface="Times New Roman"/>
              </a:rPr>
              <a:t>i</a:t>
            </a:r>
            <a:r>
              <a:rPr sz="2800" b="1" spc="0" dirty="0" smtClean="0">
                <a:solidFill>
                  <a:srgbClr val="C00000"/>
                </a:solidFill>
                <a:latin typeface="Times New Roman"/>
                <a:cs typeface="Times New Roman"/>
              </a:rPr>
              <a:t>ncip</a:t>
            </a:r>
            <a:r>
              <a:rPr sz="2800" b="1" spc="-9" dirty="0" smtClean="0">
                <a:solidFill>
                  <a:srgbClr val="C00000"/>
                </a:solidFill>
                <a:latin typeface="Times New Roman"/>
                <a:cs typeface="Times New Roman"/>
              </a:rPr>
              <a:t>l</a:t>
            </a:r>
            <a:r>
              <a:rPr sz="2800" b="1" spc="0" dirty="0" smtClean="0">
                <a:solidFill>
                  <a:srgbClr val="C00000"/>
                </a:solidFill>
                <a:latin typeface="Times New Roman"/>
                <a:cs typeface="Times New Roman"/>
              </a:rPr>
              <a:t>e:</a:t>
            </a:r>
            <a:endParaRPr sz="2800" dirty="0">
              <a:latin typeface="Times New Roman"/>
              <a:cs typeface="Times New Roman"/>
            </a:endParaRPr>
          </a:p>
        </p:txBody>
      </p:sp>
      <p:sp>
        <p:nvSpPr>
          <p:cNvPr id="23" name="object 23"/>
          <p:cNvSpPr txBox="1"/>
          <p:nvPr/>
        </p:nvSpPr>
        <p:spPr>
          <a:xfrm>
            <a:off x="190500" y="816644"/>
            <a:ext cx="9067800" cy="272500"/>
          </a:xfrm>
          <a:prstGeom prst="rect">
            <a:avLst/>
          </a:prstGeom>
        </p:spPr>
        <p:txBody>
          <a:bodyPr wrap="square" lIns="0" tIns="0" rIns="0" bIns="0" rtlCol="0">
            <a:noAutofit/>
          </a:bodyPr>
          <a:lstStyle/>
          <a:p>
            <a:pPr marL="12700">
              <a:lnSpc>
                <a:spcPts val="2145"/>
              </a:lnSpc>
              <a:spcBef>
                <a:spcPts val="107"/>
              </a:spcBef>
            </a:pPr>
            <a:r>
              <a:rPr sz="2000" b="1" spc="0" dirty="0" smtClean="0">
                <a:cs typeface="Times New Roman"/>
              </a:rPr>
              <a:t>The </a:t>
            </a:r>
            <a:r>
              <a:rPr sz="2000" b="1" spc="-4" dirty="0" smtClean="0">
                <a:cs typeface="Times New Roman"/>
              </a:rPr>
              <a:t>e</a:t>
            </a:r>
            <a:r>
              <a:rPr sz="2000" b="1" spc="0" dirty="0" smtClean="0">
                <a:cs typeface="Times New Roman"/>
              </a:rPr>
              <a:t>nzy</a:t>
            </a:r>
            <a:r>
              <a:rPr sz="2000" b="1" spc="-25" dirty="0" smtClean="0">
                <a:cs typeface="Times New Roman"/>
              </a:rPr>
              <a:t>m</a:t>
            </a:r>
            <a:r>
              <a:rPr sz="2000" b="1" spc="0" dirty="0" smtClean="0">
                <a:cs typeface="Times New Roman"/>
              </a:rPr>
              <a:t>a</a:t>
            </a:r>
            <a:r>
              <a:rPr sz="2000" b="1" spc="-4" dirty="0" smtClean="0">
                <a:cs typeface="Times New Roman"/>
              </a:rPr>
              <a:t>t</a:t>
            </a:r>
            <a:r>
              <a:rPr sz="2000" b="1" spc="0" dirty="0" smtClean="0">
                <a:cs typeface="Times New Roman"/>
              </a:rPr>
              <a:t>ic</a:t>
            </a:r>
            <a:r>
              <a:rPr sz="2000" b="1" spc="-4" dirty="0" smtClean="0">
                <a:cs typeface="Times New Roman"/>
              </a:rPr>
              <a:t> </a:t>
            </a:r>
            <a:r>
              <a:rPr sz="2000" b="1" spc="4" dirty="0" smtClean="0">
                <a:cs typeface="Times New Roman"/>
              </a:rPr>
              <a:t>r</a:t>
            </a:r>
            <a:r>
              <a:rPr sz="2000" b="1" spc="0" dirty="0" smtClean="0">
                <a:cs typeface="Times New Roman"/>
              </a:rPr>
              <a:t>eac</a:t>
            </a:r>
            <a:r>
              <a:rPr sz="2000" b="1" spc="-9" dirty="0" smtClean="0">
                <a:cs typeface="Times New Roman"/>
              </a:rPr>
              <a:t>t</a:t>
            </a:r>
            <a:r>
              <a:rPr sz="2000" b="1" spc="0" dirty="0" smtClean="0">
                <a:cs typeface="Times New Roman"/>
              </a:rPr>
              <a:t>ion</a:t>
            </a:r>
            <a:r>
              <a:rPr sz="2000" b="1" spc="-25" dirty="0" smtClean="0">
                <a:cs typeface="Times New Roman"/>
              </a:rPr>
              <a:t> </a:t>
            </a:r>
            <a:r>
              <a:rPr sz="2000" b="1" spc="0" dirty="0" smtClean="0">
                <a:cs typeface="Times New Roman"/>
              </a:rPr>
              <a:t>seq</a:t>
            </a:r>
            <a:r>
              <a:rPr sz="2000" b="1" spc="9" dirty="0" smtClean="0">
                <a:cs typeface="Times New Roman"/>
              </a:rPr>
              <a:t>u</a:t>
            </a:r>
            <a:r>
              <a:rPr sz="2000" b="1" spc="0" dirty="0" smtClean="0">
                <a:cs typeface="Times New Roman"/>
              </a:rPr>
              <a:t>ence</a:t>
            </a:r>
            <a:r>
              <a:rPr sz="2000" b="1" spc="-29" dirty="0" smtClean="0">
                <a:cs typeface="Times New Roman"/>
              </a:rPr>
              <a:t> </a:t>
            </a:r>
            <a:r>
              <a:rPr sz="2000" b="1" spc="0" dirty="0" smtClean="0">
                <a:cs typeface="Times New Roman"/>
              </a:rPr>
              <a:t>e</a:t>
            </a:r>
            <a:r>
              <a:rPr sz="2000" b="1" spc="-25" dirty="0" smtClean="0">
                <a:cs typeface="Times New Roman"/>
              </a:rPr>
              <a:t>m</a:t>
            </a:r>
            <a:r>
              <a:rPr sz="2000" b="1" spc="0" dirty="0" smtClean="0">
                <a:cs typeface="Times New Roman"/>
              </a:rPr>
              <a:t>pl</a:t>
            </a:r>
            <a:r>
              <a:rPr sz="2000" b="1" spc="4" dirty="0" smtClean="0">
                <a:cs typeface="Times New Roman"/>
              </a:rPr>
              <a:t>o</a:t>
            </a:r>
            <a:r>
              <a:rPr sz="2000" b="1" spc="0" dirty="0" smtClean="0">
                <a:cs typeface="Times New Roman"/>
              </a:rPr>
              <a:t>y</a:t>
            </a:r>
            <a:r>
              <a:rPr sz="2000" b="1" spc="-9" dirty="0" smtClean="0">
                <a:cs typeface="Times New Roman"/>
              </a:rPr>
              <a:t>e</a:t>
            </a:r>
            <a:r>
              <a:rPr sz="2000" b="1" spc="0" dirty="0" smtClean="0">
                <a:cs typeface="Times New Roman"/>
              </a:rPr>
              <a:t>d </a:t>
            </a:r>
            <a:r>
              <a:rPr sz="2000" b="1" spc="-9" dirty="0" smtClean="0">
                <a:cs typeface="Times New Roman"/>
              </a:rPr>
              <a:t>i</a:t>
            </a:r>
            <a:r>
              <a:rPr sz="2000" b="1" spc="0" dirty="0" smtClean="0">
                <a:cs typeface="Times New Roman"/>
              </a:rPr>
              <a:t>n </a:t>
            </a:r>
            <a:r>
              <a:rPr sz="2000" b="1" spc="-9" dirty="0" smtClean="0">
                <a:cs typeface="Times New Roman"/>
              </a:rPr>
              <a:t>t</a:t>
            </a:r>
            <a:r>
              <a:rPr sz="2000" b="1" spc="0" dirty="0" smtClean="0">
                <a:cs typeface="Times New Roman"/>
              </a:rPr>
              <a:t>he </a:t>
            </a:r>
            <a:r>
              <a:rPr sz="2000" b="1" spc="-4" dirty="0" smtClean="0">
                <a:cs typeface="Times New Roman"/>
              </a:rPr>
              <a:t>a</a:t>
            </a:r>
            <a:r>
              <a:rPr sz="2000" b="1" spc="0" dirty="0" smtClean="0">
                <a:cs typeface="Times New Roman"/>
              </a:rPr>
              <a:t>ssay</a:t>
            </a:r>
            <a:r>
              <a:rPr sz="2000" b="1" spc="-14" dirty="0" smtClean="0">
                <a:cs typeface="Times New Roman"/>
              </a:rPr>
              <a:t> </a:t>
            </a:r>
            <a:r>
              <a:rPr sz="2000" b="1" spc="0" dirty="0" smtClean="0">
                <a:cs typeface="Times New Roman"/>
              </a:rPr>
              <a:t>of</a:t>
            </a:r>
            <a:r>
              <a:rPr sz="2000" b="1" spc="-44" dirty="0" smtClean="0">
                <a:cs typeface="Times New Roman"/>
              </a:rPr>
              <a:t> </a:t>
            </a:r>
            <a:r>
              <a:rPr sz="2000" b="1" spc="-69" dirty="0" smtClean="0">
                <a:cs typeface="Times New Roman"/>
              </a:rPr>
              <a:t>T</a:t>
            </a:r>
            <a:r>
              <a:rPr sz="2000" b="1" spc="0" dirty="0" smtClean="0">
                <a:cs typeface="Times New Roman"/>
              </a:rPr>
              <a:t>rigly</a:t>
            </a:r>
            <a:r>
              <a:rPr sz="2000" b="1" spc="-9" dirty="0" smtClean="0">
                <a:cs typeface="Times New Roman"/>
              </a:rPr>
              <a:t>c</a:t>
            </a:r>
            <a:r>
              <a:rPr sz="2000" b="1" spc="0" dirty="0" smtClean="0">
                <a:cs typeface="Times New Roman"/>
              </a:rPr>
              <a:t>erides</a:t>
            </a:r>
            <a:r>
              <a:rPr sz="2000" b="1" spc="-39" dirty="0" smtClean="0">
                <a:cs typeface="Times New Roman"/>
              </a:rPr>
              <a:t> </a:t>
            </a:r>
            <a:r>
              <a:rPr sz="2000" b="1" spc="0" dirty="0" smtClean="0">
                <a:cs typeface="Times New Roman"/>
              </a:rPr>
              <a:t>is</a:t>
            </a:r>
            <a:r>
              <a:rPr sz="2000" b="1" spc="-14" dirty="0" smtClean="0">
                <a:cs typeface="Times New Roman"/>
              </a:rPr>
              <a:t> </a:t>
            </a:r>
            <a:r>
              <a:rPr sz="2000" b="1" spc="0" dirty="0" smtClean="0">
                <a:cs typeface="Times New Roman"/>
              </a:rPr>
              <a:t>as</a:t>
            </a:r>
            <a:r>
              <a:rPr lang="en-US" sz="2000" b="1" spc="0" dirty="0" smtClean="0">
                <a:cs typeface="Times New Roman"/>
              </a:rPr>
              <a:t> </a:t>
            </a:r>
            <a:r>
              <a:rPr lang="en-US" sz="2000" b="1" spc="4" dirty="0">
                <a:cs typeface="Times New Roman"/>
              </a:rPr>
              <a:t>f</a:t>
            </a:r>
            <a:r>
              <a:rPr lang="en-US" sz="2000" b="1" dirty="0">
                <a:cs typeface="Times New Roman"/>
              </a:rPr>
              <a:t>ollo</a:t>
            </a:r>
            <a:r>
              <a:rPr lang="en-US" sz="2000" b="1" spc="4" dirty="0">
                <a:cs typeface="Times New Roman"/>
              </a:rPr>
              <a:t>w</a:t>
            </a:r>
            <a:r>
              <a:rPr lang="en-US" sz="2000" b="1" dirty="0">
                <a:cs typeface="Times New Roman"/>
              </a:rPr>
              <a:t>s:</a:t>
            </a:r>
          </a:p>
          <a:p>
            <a:pPr marL="12700">
              <a:lnSpc>
                <a:spcPts val="2145"/>
              </a:lnSpc>
              <a:spcBef>
                <a:spcPts val="107"/>
              </a:spcBef>
            </a:pPr>
            <a:endParaRPr sz="2000" b="1" dirty="0">
              <a:cs typeface="Times New Roman"/>
            </a:endParaRPr>
          </a:p>
        </p:txBody>
      </p:sp>
      <p:sp>
        <p:nvSpPr>
          <p:cNvPr id="21" name="object 21"/>
          <p:cNvSpPr txBox="1"/>
          <p:nvPr/>
        </p:nvSpPr>
        <p:spPr>
          <a:xfrm>
            <a:off x="1802808" y="1418971"/>
            <a:ext cx="1675830" cy="333247"/>
          </a:xfrm>
          <a:prstGeom prst="rect">
            <a:avLst/>
          </a:prstGeom>
        </p:spPr>
        <p:txBody>
          <a:bodyPr wrap="square" lIns="0" tIns="0" rIns="0" bIns="0" rtlCol="0">
            <a:noAutofit/>
          </a:bodyPr>
          <a:lstStyle/>
          <a:p>
            <a:pPr marL="12700">
              <a:lnSpc>
                <a:spcPts val="2555"/>
              </a:lnSpc>
              <a:spcBef>
                <a:spcPts val="127"/>
              </a:spcBef>
            </a:pPr>
            <a:r>
              <a:rPr sz="3000" spc="9" baseline="7246" dirty="0" smtClean="0">
                <a:cs typeface="Times New Roman"/>
              </a:rPr>
              <a:t>H</a:t>
            </a:r>
            <a:r>
              <a:rPr sz="1950" spc="4" baseline="-8919" dirty="0" smtClean="0">
                <a:cs typeface="Times New Roman"/>
              </a:rPr>
              <a:t>2</a:t>
            </a:r>
            <a:r>
              <a:rPr sz="3000" spc="4" baseline="7246" dirty="0" smtClean="0">
                <a:cs typeface="Times New Roman"/>
              </a:rPr>
              <a:t>O</a:t>
            </a:r>
            <a:r>
              <a:rPr sz="1950" u="sng" spc="0" baseline="37907" dirty="0" smtClean="0">
                <a:cs typeface="Times New Roman"/>
              </a:rPr>
              <a:t>       </a:t>
            </a:r>
            <a:r>
              <a:rPr sz="1950" u="sng" spc="99" baseline="37907" dirty="0" smtClean="0">
                <a:cs typeface="Times New Roman"/>
              </a:rPr>
              <a:t> </a:t>
            </a:r>
            <a:r>
              <a:rPr sz="1950" u="sng" spc="0" baseline="37907" dirty="0" smtClean="0">
                <a:cs typeface="Times New Roman"/>
              </a:rPr>
              <a:t>Li</a:t>
            </a:r>
            <a:r>
              <a:rPr sz="1950" u="sng" spc="9" baseline="37907" dirty="0" smtClean="0">
                <a:cs typeface="Times New Roman"/>
              </a:rPr>
              <a:t>p</a:t>
            </a:r>
            <a:r>
              <a:rPr sz="1950" u="sng" spc="0" baseline="37907" dirty="0" smtClean="0">
                <a:cs typeface="Times New Roman"/>
              </a:rPr>
              <a:t>a</a:t>
            </a:r>
            <a:r>
              <a:rPr sz="1950" u="sng" spc="-4" baseline="37907" dirty="0" smtClean="0">
                <a:cs typeface="Times New Roman"/>
              </a:rPr>
              <a:t>s</a:t>
            </a:r>
            <a:r>
              <a:rPr sz="1950" u="sng" spc="0" baseline="37907" dirty="0" smtClean="0">
                <a:cs typeface="Times New Roman"/>
              </a:rPr>
              <a:t>e    </a:t>
            </a:r>
            <a:r>
              <a:rPr sz="1950" u="sng" spc="73" baseline="37907" dirty="0" smtClean="0">
                <a:cs typeface="Times New Roman"/>
              </a:rPr>
              <a:t> </a:t>
            </a:r>
            <a:r>
              <a:rPr sz="1950" spc="-278" baseline="37907" dirty="0" smtClean="0">
                <a:cs typeface="Times New Roman"/>
              </a:rPr>
              <a:t> </a:t>
            </a:r>
            <a:r>
              <a:rPr sz="3000" spc="0" baseline="7246" dirty="0" smtClean="0">
                <a:cs typeface="Times New Roman"/>
              </a:rPr>
              <a:t>&gt;</a:t>
            </a:r>
            <a:endParaRPr sz="2000" dirty="0">
              <a:cs typeface="Times New Roman"/>
            </a:endParaRPr>
          </a:p>
        </p:txBody>
      </p:sp>
      <p:sp>
        <p:nvSpPr>
          <p:cNvPr id="20" name="object 20"/>
          <p:cNvSpPr txBox="1"/>
          <p:nvPr/>
        </p:nvSpPr>
        <p:spPr>
          <a:xfrm>
            <a:off x="190500" y="1426497"/>
            <a:ext cx="1612257" cy="279907"/>
          </a:xfrm>
          <a:prstGeom prst="rect">
            <a:avLst/>
          </a:prstGeom>
        </p:spPr>
        <p:txBody>
          <a:bodyPr wrap="square" lIns="0" tIns="0" rIns="0" bIns="0" rtlCol="0">
            <a:noAutofit/>
          </a:bodyPr>
          <a:lstStyle/>
          <a:p>
            <a:pPr marL="12700">
              <a:lnSpc>
                <a:spcPts val="2145"/>
              </a:lnSpc>
              <a:spcBef>
                <a:spcPts val="107"/>
              </a:spcBef>
            </a:pPr>
            <a:r>
              <a:rPr sz="2000" spc="-69" dirty="0" smtClean="0">
                <a:cs typeface="Times New Roman"/>
              </a:rPr>
              <a:t>T</a:t>
            </a:r>
            <a:r>
              <a:rPr sz="2000" spc="0" dirty="0" smtClean="0">
                <a:cs typeface="Times New Roman"/>
              </a:rPr>
              <a:t>rigly</a:t>
            </a:r>
            <a:r>
              <a:rPr sz="2000" spc="-9" dirty="0" smtClean="0">
                <a:cs typeface="Times New Roman"/>
              </a:rPr>
              <a:t>c</a:t>
            </a:r>
            <a:r>
              <a:rPr sz="2000" spc="0" dirty="0" smtClean="0">
                <a:cs typeface="Times New Roman"/>
              </a:rPr>
              <a:t>erides</a:t>
            </a:r>
            <a:r>
              <a:rPr sz="2000" spc="-39" dirty="0" smtClean="0">
                <a:cs typeface="Times New Roman"/>
              </a:rPr>
              <a:t> </a:t>
            </a:r>
            <a:r>
              <a:rPr sz="2000" spc="0" dirty="0" smtClean="0">
                <a:cs typeface="Times New Roman"/>
              </a:rPr>
              <a:t>+</a:t>
            </a:r>
            <a:endParaRPr sz="2000">
              <a:cs typeface="Times New Roman"/>
            </a:endParaRPr>
          </a:p>
        </p:txBody>
      </p:sp>
      <p:sp>
        <p:nvSpPr>
          <p:cNvPr id="19" name="object 19"/>
          <p:cNvSpPr txBox="1"/>
          <p:nvPr/>
        </p:nvSpPr>
        <p:spPr>
          <a:xfrm>
            <a:off x="3469161" y="1426497"/>
            <a:ext cx="2385198" cy="279907"/>
          </a:xfrm>
          <a:prstGeom prst="rect">
            <a:avLst/>
          </a:prstGeom>
        </p:spPr>
        <p:txBody>
          <a:bodyPr wrap="square" lIns="0" tIns="0" rIns="0" bIns="0" rtlCol="0">
            <a:noAutofit/>
          </a:bodyPr>
          <a:lstStyle/>
          <a:p>
            <a:pPr marL="12700">
              <a:lnSpc>
                <a:spcPts val="2145"/>
              </a:lnSpc>
              <a:spcBef>
                <a:spcPts val="107"/>
              </a:spcBef>
            </a:pPr>
            <a:r>
              <a:rPr sz="2000" spc="0" dirty="0" smtClean="0">
                <a:cs typeface="Times New Roman"/>
              </a:rPr>
              <a:t>Gly</a:t>
            </a:r>
            <a:r>
              <a:rPr sz="2000" spc="-9" dirty="0" smtClean="0">
                <a:cs typeface="Times New Roman"/>
              </a:rPr>
              <a:t>c</a:t>
            </a:r>
            <a:r>
              <a:rPr sz="2000" spc="0" dirty="0" smtClean="0">
                <a:cs typeface="Times New Roman"/>
              </a:rPr>
              <a:t>er</a:t>
            </a:r>
            <a:r>
              <a:rPr sz="2000" spc="4" dirty="0" smtClean="0">
                <a:cs typeface="Times New Roman"/>
              </a:rPr>
              <a:t>o</a:t>
            </a:r>
            <a:r>
              <a:rPr sz="2000" spc="0" dirty="0" smtClean="0">
                <a:cs typeface="Times New Roman"/>
              </a:rPr>
              <a:t>l</a:t>
            </a:r>
            <a:r>
              <a:rPr sz="2000" spc="-25" dirty="0" smtClean="0">
                <a:cs typeface="Times New Roman"/>
              </a:rPr>
              <a:t> </a:t>
            </a:r>
            <a:r>
              <a:rPr sz="2000" spc="0" dirty="0" smtClean="0">
                <a:cs typeface="Times New Roman"/>
              </a:rPr>
              <a:t>+ Fat</a:t>
            </a:r>
            <a:r>
              <a:rPr sz="2000" spc="-9" dirty="0" smtClean="0">
                <a:cs typeface="Times New Roman"/>
              </a:rPr>
              <a:t>t</a:t>
            </a:r>
            <a:r>
              <a:rPr sz="2000" spc="0" dirty="0" smtClean="0">
                <a:cs typeface="Times New Roman"/>
              </a:rPr>
              <a:t>y</a:t>
            </a:r>
            <a:r>
              <a:rPr sz="2000" spc="-119" dirty="0" smtClean="0">
                <a:cs typeface="Times New Roman"/>
              </a:rPr>
              <a:t> </a:t>
            </a:r>
            <a:r>
              <a:rPr sz="2000" spc="0" dirty="0" smtClean="0">
                <a:cs typeface="Times New Roman"/>
              </a:rPr>
              <a:t>Acids</a:t>
            </a:r>
            <a:endParaRPr sz="2000">
              <a:cs typeface="Times New Roman"/>
            </a:endParaRPr>
          </a:p>
        </p:txBody>
      </p:sp>
      <p:sp>
        <p:nvSpPr>
          <p:cNvPr id="18" name="object 18"/>
          <p:cNvSpPr txBox="1"/>
          <p:nvPr/>
        </p:nvSpPr>
        <p:spPr>
          <a:xfrm>
            <a:off x="1840992" y="2028571"/>
            <a:ext cx="1699354" cy="287433"/>
          </a:xfrm>
          <a:prstGeom prst="rect">
            <a:avLst/>
          </a:prstGeom>
        </p:spPr>
        <p:txBody>
          <a:bodyPr wrap="square" lIns="0" tIns="0" rIns="0" bIns="0" rtlCol="0">
            <a:noAutofit/>
          </a:bodyPr>
          <a:lstStyle/>
          <a:p>
            <a:pPr marL="12700">
              <a:lnSpc>
                <a:spcPts val="2205"/>
              </a:lnSpc>
              <a:spcBef>
                <a:spcPts val="110"/>
              </a:spcBef>
            </a:pPr>
            <a:r>
              <a:rPr sz="1950" u="sng" baseline="26758" dirty="0" smtClean="0">
                <a:cs typeface="Times New Roman"/>
              </a:rPr>
              <a:t>     </a:t>
            </a:r>
            <a:r>
              <a:rPr sz="1950" u="sng" spc="69" baseline="26758" dirty="0" smtClean="0">
                <a:cs typeface="Times New Roman"/>
              </a:rPr>
              <a:t> </a:t>
            </a:r>
            <a:r>
              <a:rPr sz="1950" u="sng" spc="0" baseline="26758" dirty="0" smtClean="0">
                <a:cs typeface="Times New Roman"/>
              </a:rPr>
              <a:t>Gl</a:t>
            </a:r>
            <a:r>
              <a:rPr sz="1950" u="sng" spc="-19" baseline="26758" dirty="0" smtClean="0">
                <a:cs typeface="Times New Roman"/>
              </a:rPr>
              <a:t>y</a:t>
            </a:r>
            <a:r>
              <a:rPr sz="1950" u="sng" spc="0" baseline="26758" dirty="0" smtClean="0">
                <a:cs typeface="Times New Roman"/>
              </a:rPr>
              <a:t>c</a:t>
            </a:r>
            <a:r>
              <a:rPr sz="1950" u="sng" spc="-4" baseline="26758" dirty="0" smtClean="0">
                <a:cs typeface="Times New Roman"/>
              </a:rPr>
              <a:t>e</a:t>
            </a:r>
            <a:r>
              <a:rPr sz="1950" u="sng" spc="0" baseline="26758" dirty="0" smtClean="0">
                <a:cs typeface="Times New Roman"/>
              </a:rPr>
              <a:t>r</a:t>
            </a:r>
            <a:r>
              <a:rPr sz="1950" u="sng" spc="4" baseline="26758" dirty="0" smtClean="0">
                <a:cs typeface="Times New Roman"/>
              </a:rPr>
              <a:t>o</a:t>
            </a:r>
            <a:r>
              <a:rPr sz="1950" u="sng" spc="0" baseline="26758" dirty="0" smtClean="0">
                <a:cs typeface="Times New Roman"/>
              </a:rPr>
              <a:t>l</a:t>
            </a:r>
            <a:r>
              <a:rPr sz="1950" u="sng" spc="117" baseline="26758" dirty="0" smtClean="0">
                <a:cs typeface="Times New Roman"/>
              </a:rPr>
              <a:t> </a:t>
            </a:r>
            <a:r>
              <a:rPr sz="1950" u="sng" spc="0" baseline="26758" dirty="0" smtClean="0">
                <a:cs typeface="Times New Roman"/>
              </a:rPr>
              <a:t>Ki</a:t>
            </a:r>
            <a:r>
              <a:rPr sz="1950" u="sng" spc="4" baseline="26758" dirty="0" smtClean="0">
                <a:cs typeface="Times New Roman"/>
              </a:rPr>
              <a:t>n</a:t>
            </a:r>
            <a:r>
              <a:rPr sz="1950" u="sng" spc="0" baseline="26758" dirty="0" smtClean="0">
                <a:cs typeface="Times New Roman"/>
              </a:rPr>
              <a:t>a</a:t>
            </a:r>
            <a:r>
              <a:rPr sz="1950" u="sng" spc="-4" baseline="26758" dirty="0" smtClean="0">
                <a:cs typeface="Times New Roman"/>
              </a:rPr>
              <a:t>s</a:t>
            </a:r>
            <a:r>
              <a:rPr sz="1950" u="sng" spc="0" baseline="26758" dirty="0" smtClean="0">
                <a:cs typeface="Times New Roman"/>
              </a:rPr>
              <a:t>e  </a:t>
            </a:r>
            <a:r>
              <a:rPr sz="1950" u="sng" spc="76" baseline="26758" dirty="0" smtClean="0">
                <a:cs typeface="Times New Roman"/>
              </a:rPr>
              <a:t> </a:t>
            </a:r>
            <a:r>
              <a:rPr sz="1950" spc="-292" baseline="26758" dirty="0" smtClean="0">
                <a:cs typeface="Times New Roman"/>
              </a:rPr>
              <a:t> </a:t>
            </a:r>
            <a:r>
              <a:rPr sz="2000" spc="0" dirty="0" smtClean="0">
                <a:cs typeface="Times New Roman"/>
              </a:rPr>
              <a:t>&gt;</a:t>
            </a:r>
            <a:endParaRPr sz="2000" dirty="0">
              <a:cs typeface="Times New Roman"/>
            </a:endParaRPr>
          </a:p>
        </p:txBody>
      </p:sp>
      <p:sp>
        <p:nvSpPr>
          <p:cNvPr id="17" name="object 17"/>
          <p:cNvSpPr txBox="1"/>
          <p:nvPr/>
        </p:nvSpPr>
        <p:spPr>
          <a:xfrm>
            <a:off x="190500" y="2036097"/>
            <a:ext cx="1660104" cy="279907"/>
          </a:xfrm>
          <a:prstGeom prst="rect">
            <a:avLst/>
          </a:prstGeom>
        </p:spPr>
        <p:txBody>
          <a:bodyPr wrap="square" lIns="0" tIns="0" rIns="0" bIns="0" rtlCol="0">
            <a:noAutofit/>
          </a:bodyPr>
          <a:lstStyle/>
          <a:p>
            <a:pPr marL="12700">
              <a:lnSpc>
                <a:spcPts val="2145"/>
              </a:lnSpc>
              <a:spcBef>
                <a:spcPts val="107"/>
              </a:spcBef>
            </a:pPr>
            <a:r>
              <a:rPr sz="2000" spc="0" dirty="0" smtClean="0">
                <a:cs typeface="Times New Roman"/>
              </a:rPr>
              <a:t>Gly</a:t>
            </a:r>
            <a:r>
              <a:rPr sz="2000" spc="-9" dirty="0" smtClean="0">
                <a:cs typeface="Times New Roman"/>
              </a:rPr>
              <a:t>c</a:t>
            </a:r>
            <a:r>
              <a:rPr sz="2000" spc="0" dirty="0" smtClean="0">
                <a:cs typeface="Times New Roman"/>
              </a:rPr>
              <a:t>er</a:t>
            </a:r>
            <a:r>
              <a:rPr sz="2000" spc="4" dirty="0" smtClean="0">
                <a:cs typeface="Times New Roman"/>
              </a:rPr>
              <a:t>o</a:t>
            </a:r>
            <a:r>
              <a:rPr sz="2000" spc="0" dirty="0" smtClean="0">
                <a:cs typeface="Times New Roman"/>
              </a:rPr>
              <a:t>l</a:t>
            </a:r>
            <a:r>
              <a:rPr sz="2000" spc="-25" dirty="0" smtClean="0">
                <a:cs typeface="Times New Roman"/>
              </a:rPr>
              <a:t> </a:t>
            </a:r>
            <a:r>
              <a:rPr sz="2000" spc="0" dirty="0" smtClean="0">
                <a:cs typeface="Times New Roman"/>
              </a:rPr>
              <a:t>+</a:t>
            </a:r>
            <a:r>
              <a:rPr sz="2000" spc="-119" dirty="0" smtClean="0">
                <a:cs typeface="Times New Roman"/>
              </a:rPr>
              <a:t> </a:t>
            </a:r>
            <a:r>
              <a:rPr sz="2000" spc="-209" dirty="0" smtClean="0">
                <a:cs typeface="Times New Roman"/>
              </a:rPr>
              <a:t>A</a:t>
            </a:r>
            <a:r>
              <a:rPr sz="2000" spc="0" dirty="0" smtClean="0">
                <a:cs typeface="Times New Roman"/>
              </a:rPr>
              <a:t>TP</a:t>
            </a:r>
            <a:endParaRPr sz="2000">
              <a:cs typeface="Times New Roman"/>
            </a:endParaRPr>
          </a:p>
        </p:txBody>
      </p:sp>
      <p:sp>
        <p:nvSpPr>
          <p:cNvPr id="16" name="object 16"/>
          <p:cNvSpPr txBox="1"/>
          <p:nvPr/>
        </p:nvSpPr>
        <p:spPr>
          <a:xfrm>
            <a:off x="3537741" y="2036097"/>
            <a:ext cx="3056349" cy="279907"/>
          </a:xfrm>
          <a:prstGeom prst="rect">
            <a:avLst/>
          </a:prstGeom>
        </p:spPr>
        <p:txBody>
          <a:bodyPr wrap="square" lIns="0" tIns="0" rIns="0" bIns="0" rtlCol="0">
            <a:noAutofit/>
          </a:bodyPr>
          <a:lstStyle/>
          <a:p>
            <a:pPr marL="12700">
              <a:lnSpc>
                <a:spcPts val="2145"/>
              </a:lnSpc>
              <a:spcBef>
                <a:spcPts val="107"/>
              </a:spcBef>
            </a:pPr>
            <a:r>
              <a:rPr sz="2000" spc="0" dirty="0" smtClean="0">
                <a:cs typeface="Times New Roman"/>
              </a:rPr>
              <a:t>Gly</a:t>
            </a:r>
            <a:r>
              <a:rPr sz="2000" spc="-9" dirty="0" smtClean="0">
                <a:cs typeface="Times New Roman"/>
              </a:rPr>
              <a:t>c</a:t>
            </a:r>
            <a:r>
              <a:rPr sz="2000" spc="0" dirty="0" smtClean="0">
                <a:cs typeface="Times New Roman"/>
              </a:rPr>
              <a:t>er</a:t>
            </a:r>
            <a:r>
              <a:rPr sz="2000" spc="4" dirty="0" smtClean="0">
                <a:cs typeface="Times New Roman"/>
              </a:rPr>
              <a:t>o</a:t>
            </a:r>
            <a:r>
              <a:rPr sz="2000" spc="0" dirty="0" smtClean="0">
                <a:cs typeface="Times New Roman"/>
              </a:rPr>
              <a:t>l</a:t>
            </a:r>
            <a:r>
              <a:rPr sz="2000" spc="4" dirty="0" smtClean="0">
                <a:cs typeface="Times New Roman"/>
              </a:rPr>
              <a:t>-3</a:t>
            </a:r>
            <a:r>
              <a:rPr sz="2000" spc="-4" dirty="0" smtClean="0">
                <a:cs typeface="Times New Roman"/>
              </a:rPr>
              <a:t>-</a:t>
            </a:r>
            <a:r>
              <a:rPr sz="2000" spc="0" dirty="0" smtClean="0">
                <a:cs typeface="Times New Roman"/>
              </a:rPr>
              <a:t>Pho</a:t>
            </a:r>
            <a:r>
              <a:rPr sz="2000" spc="-9" dirty="0" smtClean="0">
                <a:cs typeface="Times New Roman"/>
              </a:rPr>
              <a:t>s</a:t>
            </a:r>
            <a:r>
              <a:rPr sz="2000" spc="0" dirty="0" smtClean="0">
                <a:cs typeface="Times New Roman"/>
              </a:rPr>
              <a:t>pha</a:t>
            </a:r>
            <a:r>
              <a:rPr sz="2000" spc="-4" dirty="0" smtClean="0">
                <a:cs typeface="Times New Roman"/>
              </a:rPr>
              <a:t>t</a:t>
            </a:r>
            <a:r>
              <a:rPr sz="2000" spc="0" dirty="0" smtClean="0">
                <a:cs typeface="Times New Roman"/>
              </a:rPr>
              <a:t>e</a:t>
            </a:r>
            <a:r>
              <a:rPr sz="2000" spc="-44" dirty="0" smtClean="0">
                <a:cs typeface="Times New Roman"/>
              </a:rPr>
              <a:t> </a:t>
            </a:r>
            <a:r>
              <a:rPr sz="2000" spc="0" dirty="0" smtClean="0">
                <a:cs typeface="Times New Roman"/>
              </a:rPr>
              <a:t>+</a:t>
            </a:r>
            <a:r>
              <a:rPr sz="2000" spc="-104" dirty="0" smtClean="0">
                <a:cs typeface="Times New Roman"/>
              </a:rPr>
              <a:t> </a:t>
            </a:r>
            <a:r>
              <a:rPr sz="2000" spc="0" dirty="0" smtClean="0">
                <a:cs typeface="Times New Roman"/>
              </a:rPr>
              <a:t>A</a:t>
            </a:r>
            <a:r>
              <a:rPr sz="2000" spc="9" dirty="0" smtClean="0">
                <a:cs typeface="Times New Roman"/>
              </a:rPr>
              <a:t>D</a:t>
            </a:r>
            <a:r>
              <a:rPr sz="2000" spc="0" dirty="0" smtClean="0">
                <a:cs typeface="Times New Roman"/>
              </a:rPr>
              <a:t>P</a:t>
            </a:r>
            <a:endParaRPr sz="2000">
              <a:cs typeface="Times New Roman"/>
            </a:endParaRPr>
          </a:p>
        </p:txBody>
      </p:sp>
      <p:sp>
        <p:nvSpPr>
          <p:cNvPr id="15" name="object 15"/>
          <p:cNvSpPr txBox="1"/>
          <p:nvPr/>
        </p:nvSpPr>
        <p:spPr>
          <a:xfrm>
            <a:off x="2611374" y="2626294"/>
            <a:ext cx="1328272" cy="333552"/>
          </a:xfrm>
          <a:prstGeom prst="rect">
            <a:avLst/>
          </a:prstGeom>
        </p:spPr>
        <p:txBody>
          <a:bodyPr wrap="square" lIns="0" tIns="0" rIns="0" bIns="0" rtlCol="0">
            <a:noAutofit/>
          </a:bodyPr>
          <a:lstStyle/>
          <a:p>
            <a:pPr marL="12700">
              <a:lnSpc>
                <a:spcPts val="2555"/>
              </a:lnSpc>
              <a:spcBef>
                <a:spcPts val="127"/>
              </a:spcBef>
            </a:pPr>
            <a:r>
              <a:rPr sz="3000" spc="0" baseline="7246" dirty="0" smtClean="0">
                <a:cs typeface="Times New Roman"/>
              </a:rPr>
              <a:t>O</a:t>
            </a:r>
            <a:r>
              <a:rPr sz="1950" spc="4" baseline="-8919" dirty="0" smtClean="0">
                <a:cs typeface="Times New Roman"/>
              </a:rPr>
              <a:t>2</a:t>
            </a:r>
            <a:r>
              <a:rPr sz="1950" u="sng" spc="0" baseline="37907" dirty="0" smtClean="0">
                <a:cs typeface="Times New Roman"/>
              </a:rPr>
              <a:t> </a:t>
            </a:r>
            <a:r>
              <a:rPr lang="en-US" sz="1950" u="sng" spc="0" baseline="37907" dirty="0" smtClean="0">
                <a:cs typeface="Times New Roman"/>
              </a:rPr>
              <a:t>  </a:t>
            </a:r>
            <a:r>
              <a:rPr sz="1950" u="sng" spc="0" baseline="37907" dirty="0" smtClean="0">
                <a:cs typeface="Times New Roman"/>
              </a:rPr>
              <a:t> </a:t>
            </a:r>
            <a:r>
              <a:rPr sz="1950" u="sng" spc="34" baseline="37907" dirty="0" smtClean="0">
                <a:cs typeface="Times New Roman"/>
              </a:rPr>
              <a:t> </a:t>
            </a:r>
            <a:r>
              <a:rPr sz="1950" u="sng" spc="0" baseline="37907" dirty="0" smtClean="0">
                <a:cs typeface="Times New Roman"/>
              </a:rPr>
              <a:t>G-</a:t>
            </a:r>
            <a:r>
              <a:rPr sz="1950" u="sng" spc="4" baseline="37907" dirty="0" smtClean="0">
                <a:cs typeface="Times New Roman"/>
              </a:rPr>
              <a:t>1</a:t>
            </a:r>
            <a:r>
              <a:rPr sz="1950" u="sng" spc="0" baseline="37907" dirty="0" smtClean="0">
                <a:cs typeface="Times New Roman"/>
              </a:rPr>
              <a:t>-P   </a:t>
            </a:r>
            <a:r>
              <a:rPr sz="1950" u="sng" spc="70" baseline="37907" dirty="0" smtClean="0">
                <a:cs typeface="Times New Roman"/>
              </a:rPr>
              <a:t> </a:t>
            </a:r>
            <a:r>
              <a:rPr sz="3000" spc="0" baseline="7246" dirty="0" smtClean="0">
                <a:cs typeface="Times New Roman"/>
              </a:rPr>
              <a:t>&gt;</a:t>
            </a:r>
            <a:endParaRPr sz="2000" dirty="0">
              <a:cs typeface="Times New Roman"/>
            </a:endParaRPr>
          </a:p>
        </p:txBody>
      </p:sp>
      <p:sp>
        <p:nvSpPr>
          <p:cNvPr id="14" name="object 14"/>
          <p:cNvSpPr txBox="1"/>
          <p:nvPr/>
        </p:nvSpPr>
        <p:spPr>
          <a:xfrm>
            <a:off x="190500" y="2645832"/>
            <a:ext cx="2496596" cy="280212"/>
          </a:xfrm>
          <a:prstGeom prst="rect">
            <a:avLst/>
          </a:prstGeom>
        </p:spPr>
        <p:txBody>
          <a:bodyPr wrap="square" lIns="0" tIns="0" rIns="0" bIns="0" rtlCol="0">
            <a:noAutofit/>
          </a:bodyPr>
          <a:lstStyle/>
          <a:p>
            <a:pPr marL="12700">
              <a:lnSpc>
                <a:spcPts val="2145"/>
              </a:lnSpc>
              <a:spcBef>
                <a:spcPts val="107"/>
              </a:spcBef>
            </a:pPr>
            <a:r>
              <a:rPr sz="2000" spc="0" dirty="0" smtClean="0">
                <a:cs typeface="Times New Roman"/>
              </a:rPr>
              <a:t>Gl</a:t>
            </a:r>
            <a:r>
              <a:rPr sz="2000" spc="-9" dirty="0" smtClean="0">
                <a:cs typeface="Times New Roman"/>
              </a:rPr>
              <a:t>y</a:t>
            </a:r>
            <a:r>
              <a:rPr sz="2000" spc="0" dirty="0" smtClean="0">
                <a:cs typeface="Times New Roman"/>
              </a:rPr>
              <a:t>cerol</a:t>
            </a:r>
            <a:r>
              <a:rPr sz="2000" spc="4" dirty="0" smtClean="0">
                <a:cs typeface="Times New Roman"/>
              </a:rPr>
              <a:t>-3</a:t>
            </a:r>
            <a:r>
              <a:rPr sz="2000" spc="-9" dirty="0" smtClean="0">
                <a:cs typeface="Times New Roman"/>
              </a:rPr>
              <a:t>-</a:t>
            </a:r>
            <a:r>
              <a:rPr sz="2000" spc="0" dirty="0" smtClean="0">
                <a:cs typeface="Times New Roman"/>
              </a:rPr>
              <a:t>P</a:t>
            </a:r>
            <a:r>
              <a:rPr sz="2000" spc="-4" dirty="0" smtClean="0">
                <a:cs typeface="Times New Roman"/>
              </a:rPr>
              <a:t>h</a:t>
            </a:r>
            <a:r>
              <a:rPr sz="2000" spc="-9" dirty="0" smtClean="0">
                <a:cs typeface="Times New Roman"/>
              </a:rPr>
              <a:t>o</a:t>
            </a:r>
            <a:r>
              <a:rPr sz="2000" spc="0" dirty="0" smtClean="0">
                <a:cs typeface="Times New Roman"/>
              </a:rPr>
              <a:t>s</a:t>
            </a:r>
            <a:r>
              <a:rPr sz="2000" spc="-9" dirty="0" smtClean="0">
                <a:cs typeface="Times New Roman"/>
              </a:rPr>
              <a:t>p</a:t>
            </a:r>
            <a:r>
              <a:rPr sz="2000" spc="0" dirty="0" smtClean="0">
                <a:cs typeface="Times New Roman"/>
              </a:rPr>
              <a:t>ha</a:t>
            </a:r>
            <a:r>
              <a:rPr sz="2000" spc="-14" dirty="0" smtClean="0">
                <a:cs typeface="Times New Roman"/>
              </a:rPr>
              <a:t>t</a:t>
            </a:r>
            <a:r>
              <a:rPr sz="2000" spc="0" dirty="0" smtClean="0">
                <a:cs typeface="Times New Roman"/>
              </a:rPr>
              <a:t>e</a:t>
            </a:r>
            <a:r>
              <a:rPr sz="2000" spc="-34" dirty="0" smtClean="0">
                <a:cs typeface="Times New Roman"/>
              </a:rPr>
              <a:t> </a:t>
            </a:r>
            <a:r>
              <a:rPr sz="2000" spc="0" dirty="0" smtClean="0">
                <a:cs typeface="Times New Roman"/>
              </a:rPr>
              <a:t>+</a:t>
            </a:r>
            <a:endParaRPr sz="2000">
              <a:cs typeface="Times New Roman"/>
            </a:endParaRPr>
          </a:p>
        </p:txBody>
      </p:sp>
      <p:sp>
        <p:nvSpPr>
          <p:cNvPr id="13" name="object 13"/>
          <p:cNvSpPr txBox="1"/>
          <p:nvPr/>
        </p:nvSpPr>
        <p:spPr>
          <a:xfrm>
            <a:off x="3870224" y="2645832"/>
            <a:ext cx="1378846" cy="326026"/>
          </a:xfrm>
          <a:prstGeom prst="rect">
            <a:avLst/>
          </a:prstGeom>
        </p:spPr>
        <p:txBody>
          <a:bodyPr wrap="square" lIns="0" tIns="0" rIns="0" bIns="0" rtlCol="0">
            <a:noAutofit/>
          </a:bodyPr>
          <a:lstStyle/>
          <a:p>
            <a:pPr marL="12700">
              <a:lnSpc>
                <a:spcPts val="2495"/>
              </a:lnSpc>
              <a:spcBef>
                <a:spcPts val="124"/>
              </a:spcBef>
            </a:pPr>
            <a:r>
              <a:rPr sz="3000" spc="0" baseline="8696" dirty="0" smtClean="0">
                <a:cs typeface="Times New Roman"/>
              </a:rPr>
              <a:t>DAP</a:t>
            </a:r>
            <a:r>
              <a:rPr sz="3000" spc="-84" baseline="8696" dirty="0" smtClean="0">
                <a:cs typeface="Times New Roman"/>
              </a:rPr>
              <a:t> </a:t>
            </a:r>
            <a:r>
              <a:rPr sz="3000" spc="0" baseline="8696" dirty="0" smtClean="0">
                <a:cs typeface="Times New Roman"/>
              </a:rPr>
              <a:t>+ </a:t>
            </a:r>
            <a:r>
              <a:rPr sz="3000" spc="4" baseline="8696" dirty="0" smtClean="0">
                <a:cs typeface="Times New Roman"/>
              </a:rPr>
              <a:t>H</a:t>
            </a:r>
            <a:r>
              <a:rPr sz="1950" spc="4" baseline="-8919" dirty="0" smtClean="0">
                <a:cs typeface="Times New Roman"/>
              </a:rPr>
              <a:t>2</a:t>
            </a:r>
            <a:r>
              <a:rPr sz="3000" spc="4" baseline="8696" dirty="0" smtClean="0">
                <a:cs typeface="Times New Roman"/>
              </a:rPr>
              <a:t>O</a:t>
            </a:r>
            <a:r>
              <a:rPr sz="1950" spc="0" baseline="-8919" dirty="0" smtClean="0">
                <a:cs typeface="Times New Roman"/>
              </a:rPr>
              <a:t>2</a:t>
            </a:r>
            <a:endParaRPr sz="1300" dirty="0">
              <a:cs typeface="Times New Roman"/>
            </a:endParaRPr>
          </a:p>
        </p:txBody>
      </p:sp>
      <p:sp>
        <p:nvSpPr>
          <p:cNvPr id="12" name="object 12"/>
          <p:cNvSpPr txBox="1"/>
          <p:nvPr/>
        </p:nvSpPr>
        <p:spPr>
          <a:xfrm>
            <a:off x="2969260" y="2845169"/>
            <a:ext cx="569093" cy="194563"/>
          </a:xfrm>
          <a:prstGeom prst="rect">
            <a:avLst/>
          </a:prstGeom>
        </p:spPr>
        <p:txBody>
          <a:bodyPr wrap="square" lIns="0" tIns="0" rIns="0" bIns="0" rtlCol="0">
            <a:noAutofit/>
          </a:bodyPr>
          <a:lstStyle/>
          <a:p>
            <a:pPr marL="12700">
              <a:lnSpc>
                <a:spcPts val="1455"/>
              </a:lnSpc>
              <a:spcBef>
                <a:spcPts val="72"/>
              </a:spcBef>
            </a:pPr>
            <a:r>
              <a:rPr sz="1300" spc="5" dirty="0" smtClean="0">
                <a:cs typeface="Times New Roman"/>
              </a:rPr>
              <a:t>ox</a:t>
            </a:r>
            <a:r>
              <a:rPr sz="1300" spc="0" dirty="0" smtClean="0">
                <a:cs typeface="Times New Roman"/>
              </a:rPr>
              <a:t>i</a:t>
            </a:r>
            <a:r>
              <a:rPr sz="1300" spc="5" dirty="0" smtClean="0">
                <a:cs typeface="Times New Roman"/>
              </a:rPr>
              <a:t>d</a:t>
            </a:r>
            <a:r>
              <a:rPr sz="1300" spc="0" dirty="0" smtClean="0">
                <a:cs typeface="Times New Roman"/>
              </a:rPr>
              <a:t>a</a:t>
            </a:r>
            <a:r>
              <a:rPr sz="1300" spc="-5" dirty="0" smtClean="0">
                <a:cs typeface="Times New Roman"/>
              </a:rPr>
              <a:t>s</a:t>
            </a:r>
            <a:r>
              <a:rPr sz="1300" spc="0" dirty="0" smtClean="0">
                <a:cs typeface="Times New Roman"/>
              </a:rPr>
              <a:t>e</a:t>
            </a:r>
            <a:endParaRPr sz="1300" dirty="0">
              <a:cs typeface="Times New Roman"/>
            </a:endParaRPr>
          </a:p>
        </p:txBody>
      </p:sp>
      <p:sp>
        <p:nvSpPr>
          <p:cNvPr id="11" name="object 11"/>
          <p:cNvSpPr txBox="1"/>
          <p:nvPr/>
        </p:nvSpPr>
        <p:spPr>
          <a:xfrm>
            <a:off x="190500" y="3248152"/>
            <a:ext cx="7193468" cy="333248"/>
          </a:xfrm>
          <a:prstGeom prst="rect">
            <a:avLst/>
          </a:prstGeom>
        </p:spPr>
        <p:txBody>
          <a:bodyPr wrap="square" lIns="0" tIns="0" rIns="0" bIns="0" rtlCol="0">
            <a:noAutofit/>
          </a:bodyPr>
          <a:lstStyle/>
          <a:p>
            <a:pPr marL="12700">
              <a:lnSpc>
                <a:spcPts val="2555"/>
              </a:lnSpc>
              <a:spcBef>
                <a:spcPts val="127"/>
              </a:spcBef>
            </a:pPr>
            <a:r>
              <a:rPr sz="3000" spc="4" baseline="7246" dirty="0" smtClean="0">
                <a:cs typeface="Times New Roman"/>
              </a:rPr>
              <a:t>H</a:t>
            </a:r>
            <a:r>
              <a:rPr sz="1950" spc="4" baseline="-8919" dirty="0" smtClean="0">
                <a:cs typeface="Times New Roman"/>
              </a:rPr>
              <a:t>2</a:t>
            </a:r>
            <a:r>
              <a:rPr sz="3000" spc="4" baseline="7246" dirty="0" smtClean="0">
                <a:cs typeface="Times New Roman"/>
              </a:rPr>
              <a:t>O</a:t>
            </a:r>
            <a:r>
              <a:rPr sz="1950" spc="0" baseline="-8919" dirty="0" smtClean="0">
                <a:cs typeface="Times New Roman"/>
              </a:rPr>
              <a:t>2</a:t>
            </a:r>
            <a:r>
              <a:rPr sz="1950" spc="185" baseline="-8919" dirty="0" smtClean="0">
                <a:cs typeface="Times New Roman"/>
              </a:rPr>
              <a:t> </a:t>
            </a:r>
            <a:r>
              <a:rPr sz="3000" spc="0" baseline="7246" dirty="0" smtClean="0">
                <a:cs typeface="Times New Roman"/>
              </a:rPr>
              <a:t>+</a:t>
            </a:r>
            <a:r>
              <a:rPr sz="3000" spc="-9" baseline="7246" dirty="0" smtClean="0">
                <a:cs typeface="Times New Roman"/>
              </a:rPr>
              <a:t> </a:t>
            </a:r>
            <a:r>
              <a:rPr sz="3000" spc="4" baseline="7246" dirty="0" smtClean="0">
                <a:cs typeface="Times New Roman"/>
              </a:rPr>
              <a:t>4</a:t>
            </a:r>
            <a:r>
              <a:rPr sz="3000" spc="0" baseline="7246" dirty="0" smtClean="0">
                <a:cs typeface="Times New Roman"/>
              </a:rPr>
              <a:t>A</a:t>
            </a:r>
            <a:r>
              <a:rPr sz="3000" spc="9" baseline="7246" dirty="0" smtClean="0">
                <a:cs typeface="Times New Roman"/>
              </a:rPr>
              <a:t>A</a:t>
            </a:r>
            <a:r>
              <a:rPr sz="3000" spc="0" baseline="7246" dirty="0" smtClean="0">
                <a:cs typeface="Times New Roman"/>
              </a:rPr>
              <a:t>P</a:t>
            </a:r>
            <a:r>
              <a:rPr sz="3000" spc="-89" baseline="7246" dirty="0" smtClean="0">
                <a:cs typeface="Times New Roman"/>
              </a:rPr>
              <a:t> </a:t>
            </a:r>
            <a:r>
              <a:rPr sz="3000" spc="0" baseline="7246" dirty="0" smtClean="0">
                <a:cs typeface="Times New Roman"/>
              </a:rPr>
              <a:t>+ 4 chlo</a:t>
            </a:r>
            <a:r>
              <a:rPr sz="3000" spc="9" baseline="7246" dirty="0" smtClean="0">
                <a:cs typeface="Times New Roman"/>
              </a:rPr>
              <a:t>r</a:t>
            </a:r>
            <a:r>
              <a:rPr sz="3000" spc="0" baseline="7246" dirty="0" smtClean="0">
                <a:cs typeface="Times New Roman"/>
              </a:rPr>
              <a:t>oph</a:t>
            </a:r>
            <a:r>
              <a:rPr sz="3000" spc="-9" baseline="7246" dirty="0" smtClean="0">
                <a:cs typeface="Times New Roman"/>
              </a:rPr>
              <a:t>e</a:t>
            </a:r>
            <a:r>
              <a:rPr sz="3000" spc="0" baseline="7246" dirty="0" smtClean="0">
                <a:cs typeface="Times New Roman"/>
              </a:rPr>
              <a:t>no</a:t>
            </a:r>
            <a:r>
              <a:rPr sz="3000" spc="-4" baseline="7246" dirty="0" smtClean="0">
                <a:cs typeface="Times New Roman"/>
              </a:rPr>
              <a:t>l</a:t>
            </a:r>
            <a:r>
              <a:rPr sz="1950" u="sng" spc="0" baseline="37907" dirty="0" smtClean="0">
                <a:cs typeface="Times New Roman"/>
              </a:rPr>
              <a:t>  </a:t>
            </a:r>
            <a:r>
              <a:rPr sz="1950" u="sng" spc="1" baseline="37907" dirty="0" smtClean="0">
                <a:cs typeface="Times New Roman"/>
              </a:rPr>
              <a:t> </a:t>
            </a:r>
            <a:r>
              <a:rPr sz="1950" u="sng" spc="0" baseline="37907" dirty="0" smtClean="0">
                <a:cs typeface="Times New Roman"/>
              </a:rPr>
              <a:t>Per</a:t>
            </a:r>
            <a:r>
              <a:rPr sz="1950" u="sng" spc="4" baseline="37907" dirty="0" smtClean="0">
                <a:cs typeface="Times New Roman"/>
              </a:rPr>
              <a:t>ox</a:t>
            </a:r>
            <a:r>
              <a:rPr sz="1950" u="sng" spc="0" baseline="37907" dirty="0" smtClean="0">
                <a:cs typeface="Times New Roman"/>
              </a:rPr>
              <a:t>i</a:t>
            </a:r>
            <a:r>
              <a:rPr sz="1950" u="sng" spc="4" baseline="37907" dirty="0" smtClean="0">
                <a:cs typeface="Times New Roman"/>
              </a:rPr>
              <a:t>d</a:t>
            </a:r>
            <a:r>
              <a:rPr sz="1950" u="sng" spc="0" baseline="37907" dirty="0" smtClean="0">
                <a:cs typeface="Times New Roman"/>
              </a:rPr>
              <a:t>a</a:t>
            </a:r>
            <a:r>
              <a:rPr sz="1950" u="sng" spc="-4" baseline="37907" dirty="0" smtClean="0">
                <a:cs typeface="Times New Roman"/>
              </a:rPr>
              <a:t>s</a:t>
            </a:r>
            <a:r>
              <a:rPr sz="1950" u="sng" spc="0" baseline="37907" dirty="0" smtClean="0">
                <a:cs typeface="Times New Roman"/>
              </a:rPr>
              <a:t>e </a:t>
            </a:r>
            <a:r>
              <a:rPr sz="1950" u="sng" spc="121" baseline="37907" dirty="0" smtClean="0">
                <a:cs typeface="Times New Roman"/>
              </a:rPr>
              <a:t> </a:t>
            </a:r>
            <a:r>
              <a:rPr sz="3000" spc="0" baseline="7246" dirty="0" smtClean="0">
                <a:cs typeface="Times New Roman"/>
              </a:rPr>
              <a:t>&gt;Q</a:t>
            </a:r>
            <a:r>
              <a:rPr sz="3000" spc="9" baseline="7246" dirty="0" smtClean="0">
                <a:cs typeface="Times New Roman"/>
              </a:rPr>
              <a:t>u</a:t>
            </a:r>
            <a:r>
              <a:rPr sz="3000" spc="0" baseline="7246" dirty="0" smtClean="0">
                <a:cs typeface="Times New Roman"/>
              </a:rPr>
              <a:t>in</a:t>
            </a:r>
            <a:r>
              <a:rPr sz="3000" spc="4" baseline="7246" dirty="0" smtClean="0">
                <a:cs typeface="Times New Roman"/>
              </a:rPr>
              <a:t>o</a:t>
            </a:r>
            <a:r>
              <a:rPr sz="3000" spc="0" baseline="7246" dirty="0" smtClean="0">
                <a:cs typeface="Times New Roman"/>
              </a:rPr>
              <a:t>nei</a:t>
            </a:r>
            <a:r>
              <a:rPr sz="3000" spc="-25" baseline="7246" dirty="0" smtClean="0">
                <a:cs typeface="Times New Roman"/>
              </a:rPr>
              <a:t>m</a:t>
            </a:r>
            <a:r>
              <a:rPr sz="3000" spc="0" baseline="7246" dirty="0" smtClean="0">
                <a:cs typeface="Times New Roman"/>
              </a:rPr>
              <a:t>ine</a:t>
            </a:r>
            <a:r>
              <a:rPr sz="3000" spc="-25" baseline="7246" dirty="0" smtClean="0">
                <a:cs typeface="Times New Roman"/>
              </a:rPr>
              <a:t> </a:t>
            </a:r>
            <a:r>
              <a:rPr sz="3000" spc="0" baseline="7246" dirty="0" smtClean="0">
                <a:cs typeface="Times New Roman"/>
              </a:rPr>
              <a:t>Dye</a:t>
            </a:r>
            <a:r>
              <a:rPr sz="3000" spc="-9" baseline="7246" dirty="0" smtClean="0">
                <a:cs typeface="Times New Roman"/>
              </a:rPr>
              <a:t> </a:t>
            </a:r>
            <a:r>
              <a:rPr sz="3000" spc="0" baseline="7246" dirty="0" smtClean="0">
                <a:cs typeface="Times New Roman"/>
              </a:rPr>
              <a:t>+ </a:t>
            </a:r>
            <a:r>
              <a:rPr sz="3000" spc="4" baseline="7246" dirty="0" smtClean="0">
                <a:cs typeface="Times New Roman"/>
              </a:rPr>
              <a:t>2H</a:t>
            </a:r>
            <a:r>
              <a:rPr sz="1950" spc="4" baseline="-8919" dirty="0" smtClean="0">
                <a:cs typeface="Times New Roman"/>
              </a:rPr>
              <a:t>2</a:t>
            </a:r>
            <a:r>
              <a:rPr sz="3000" spc="0" baseline="7246" dirty="0" smtClean="0">
                <a:cs typeface="Times New Roman"/>
              </a:rPr>
              <a:t>O</a:t>
            </a:r>
            <a:endParaRPr sz="2000" dirty="0">
              <a:cs typeface="Times New Roman"/>
            </a:endParaRPr>
          </a:p>
        </p:txBody>
      </p:sp>
      <p:sp>
        <p:nvSpPr>
          <p:cNvPr id="10" name="object 10"/>
          <p:cNvSpPr txBox="1"/>
          <p:nvPr/>
        </p:nvSpPr>
        <p:spPr>
          <a:xfrm>
            <a:off x="38100" y="3733800"/>
            <a:ext cx="10287000" cy="1499607"/>
          </a:xfrm>
          <a:prstGeom prst="rect">
            <a:avLst/>
          </a:prstGeom>
        </p:spPr>
        <p:txBody>
          <a:bodyPr wrap="square" lIns="0" tIns="0" rIns="0" bIns="0" rtlCol="0">
            <a:noAutofit/>
          </a:bodyPr>
          <a:lstStyle/>
          <a:p>
            <a:pPr marL="12700" marR="31111">
              <a:lnSpc>
                <a:spcPct val="150000"/>
              </a:lnSpc>
              <a:spcBef>
                <a:spcPts val="107"/>
              </a:spcBef>
            </a:pPr>
            <a:r>
              <a:rPr lang="en-US" sz="2000" spc="0" dirty="0" smtClean="0">
                <a:cs typeface="Times New Roman"/>
              </a:rPr>
              <a:t>- </a:t>
            </a:r>
            <a:r>
              <a:rPr sz="2000" spc="0" dirty="0" smtClean="0">
                <a:cs typeface="Times New Roman"/>
              </a:rPr>
              <a:t>The</a:t>
            </a:r>
            <a:r>
              <a:rPr sz="2000" spc="-9" dirty="0" smtClean="0">
                <a:cs typeface="Times New Roman"/>
              </a:rPr>
              <a:t> </a:t>
            </a:r>
            <a:r>
              <a:rPr sz="2000" spc="0" dirty="0" smtClean="0">
                <a:cs typeface="Times New Roman"/>
              </a:rPr>
              <a:t>p</a:t>
            </a:r>
            <a:r>
              <a:rPr sz="2000" spc="4" dirty="0" smtClean="0">
                <a:cs typeface="Times New Roman"/>
              </a:rPr>
              <a:t>r</a:t>
            </a:r>
            <a:r>
              <a:rPr sz="2000" spc="0" dirty="0" smtClean="0">
                <a:cs typeface="Times New Roman"/>
              </a:rPr>
              <a:t>es</a:t>
            </a:r>
            <a:r>
              <a:rPr sz="2000" spc="-4" dirty="0" smtClean="0">
                <a:cs typeface="Times New Roman"/>
              </a:rPr>
              <a:t>e</a:t>
            </a:r>
            <a:r>
              <a:rPr sz="2000" spc="0" dirty="0" smtClean="0">
                <a:cs typeface="Times New Roman"/>
              </a:rPr>
              <a:t>nt</a:t>
            </a:r>
            <a:r>
              <a:rPr sz="2000" spc="-34" dirty="0" smtClean="0">
                <a:cs typeface="Times New Roman"/>
              </a:rPr>
              <a:t> </a:t>
            </a:r>
            <a:r>
              <a:rPr sz="2000" spc="0" dirty="0" smtClean="0">
                <a:cs typeface="Times New Roman"/>
              </a:rPr>
              <a:t>p</a:t>
            </a:r>
            <a:r>
              <a:rPr sz="2000" spc="4" dirty="0" smtClean="0">
                <a:cs typeface="Times New Roman"/>
              </a:rPr>
              <a:t>r</a:t>
            </a:r>
            <a:r>
              <a:rPr sz="2000" spc="0" dirty="0" smtClean="0">
                <a:cs typeface="Times New Roman"/>
              </a:rPr>
              <a:t>ocedure</a:t>
            </a:r>
            <a:r>
              <a:rPr sz="2000" spc="-44" dirty="0" smtClean="0">
                <a:cs typeface="Times New Roman"/>
              </a:rPr>
              <a:t> </a:t>
            </a:r>
            <a:r>
              <a:rPr sz="2000" spc="0" dirty="0" smtClean="0">
                <a:cs typeface="Times New Roman"/>
              </a:rPr>
              <a:t>inv</a:t>
            </a:r>
            <a:r>
              <a:rPr sz="2000" spc="4" dirty="0" smtClean="0">
                <a:cs typeface="Times New Roman"/>
              </a:rPr>
              <a:t>o</a:t>
            </a:r>
            <a:r>
              <a:rPr sz="2000" spc="0" dirty="0" smtClean="0">
                <a:cs typeface="Times New Roman"/>
              </a:rPr>
              <a:t>lves</a:t>
            </a:r>
            <a:r>
              <a:rPr sz="2000" spc="-50" dirty="0" smtClean="0">
                <a:cs typeface="Times New Roman"/>
              </a:rPr>
              <a:t> </a:t>
            </a:r>
            <a:r>
              <a:rPr sz="2000" spc="0" dirty="0" smtClean="0">
                <a:cs typeface="Times New Roman"/>
              </a:rPr>
              <a:t>hyd</a:t>
            </a:r>
            <a:r>
              <a:rPr sz="2000" spc="4" dirty="0" smtClean="0">
                <a:cs typeface="Times New Roman"/>
              </a:rPr>
              <a:t>r</a:t>
            </a:r>
            <a:r>
              <a:rPr sz="2000" spc="0" dirty="0" smtClean="0">
                <a:cs typeface="Times New Roman"/>
              </a:rPr>
              <a:t>ol</a:t>
            </a:r>
            <a:r>
              <a:rPr sz="2000" spc="-9" dirty="0" smtClean="0">
                <a:cs typeface="Times New Roman"/>
              </a:rPr>
              <a:t>y</a:t>
            </a:r>
            <a:r>
              <a:rPr sz="2000" spc="0" dirty="0" smtClean="0">
                <a:cs typeface="Times New Roman"/>
              </a:rPr>
              <a:t>s</a:t>
            </a:r>
            <a:r>
              <a:rPr sz="2000" spc="-4" dirty="0" smtClean="0">
                <a:cs typeface="Times New Roman"/>
              </a:rPr>
              <a:t>i</a:t>
            </a:r>
            <a:r>
              <a:rPr sz="2000" spc="0" dirty="0" smtClean="0">
                <a:cs typeface="Times New Roman"/>
              </a:rPr>
              <a:t>s</a:t>
            </a:r>
            <a:r>
              <a:rPr sz="2000" spc="-34" dirty="0" smtClean="0">
                <a:cs typeface="Times New Roman"/>
              </a:rPr>
              <a:t> </a:t>
            </a:r>
            <a:r>
              <a:rPr sz="2000" spc="0" dirty="0" smtClean="0">
                <a:cs typeface="Times New Roman"/>
              </a:rPr>
              <a:t>of</a:t>
            </a:r>
            <a:r>
              <a:rPr sz="2000" spc="-14" dirty="0" smtClean="0">
                <a:cs typeface="Times New Roman"/>
              </a:rPr>
              <a:t> </a:t>
            </a:r>
            <a:r>
              <a:rPr sz="2000" spc="0" dirty="0" smtClean="0">
                <a:cs typeface="Times New Roman"/>
              </a:rPr>
              <a:t>tr</a:t>
            </a:r>
            <a:r>
              <a:rPr sz="2000" spc="-9" dirty="0" smtClean="0">
                <a:cs typeface="Times New Roman"/>
              </a:rPr>
              <a:t>i</a:t>
            </a:r>
            <a:r>
              <a:rPr sz="2000" spc="0" dirty="0" smtClean="0">
                <a:cs typeface="Times New Roman"/>
              </a:rPr>
              <a:t>gl</a:t>
            </a:r>
            <a:r>
              <a:rPr sz="2000" spc="-9" dirty="0" smtClean="0">
                <a:cs typeface="Times New Roman"/>
              </a:rPr>
              <a:t>y</a:t>
            </a:r>
            <a:r>
              <a:rPr sz="2000" spc="0" dirty="0" smtClean="0">
                <a:cs typeface="Times New Roman"/>
              </a:rPr>
              <a:t>cer</a:t>
            </a:r>
            <a:r>
              <a:rPr sz="2000" spc="-9" dirty="0" smtClean="0">
                <a:cs typeface="Times New Roman"/>
              </a:rPr>
              <a:t>i</a:t>
            </a:r>
            <a:r>
              <a:rPr sz="2000" spc="0" dirty="0" smtClean="0">
                <a:cs typeface="Times New Roman"/>
              </a:rPr>
              <a:t>des</a:t>
            </a:r>
            <a:r>
              <a:rPr sz="2000" spc="-44" dirty="0" smtClean="0">
                <a:cs typeface="Times New Roman"/>
              </a:rPr>
              <a:t> </a:t>
            </a:r>
            <a:r>
              <a:rPr sz="2000" spc="0" dirty="0" smtClean="0">
                <a:cs typeface="Times New Roman"/>
              </a:rPr>
              <a:t>by</a:t>
            </a:r>
            <a:r>
              <a:rPr sz="2000" spc="-9" dirty="0" smtClean="0">
                <a:cs typeface="Times New Roman"/>
              </a:rPr>
              <a:t> </a:t>
            </a:r>
            <a:r>
              <a:rPr sz="2000" spc="0" dirty="0" smtClean="0">
                <a:cs typeface="Times New Roman"/>
              </a:rPr>
              <a:t>l</a:t>
            </a:r>
            <a:r>
              <a:rPr sz="2000" spc="-9" dirty="0" smtClean="0">
                <a:cs typeface="Times New Roman"/>
              </a:rPr>
              <a:t>i</a:t>
            </a:r>
            <a:r>
              <a:rPr sz="2000" spc="0" dirty="0" smtClean="0">
                <a:cs typeface="Times New Roman"/>
              </a:rPr>
              <a:t>pase.</a:t>
            </a:r>
            <a:r>
              <a:rPr sz="2000" spc="-54" dirty="0" smtClean="0">
                <a:cs typeface="Times New Roman"/>
              </a:rPr>
              <a:t> </a:t>
            </a:r>
            <a:endParaRPr lang="en-US" sz="2000" spc="-54" dirty="0" smtClean="0">
              <a:cs typeface="Times New Roman"/>
            </a:endParaRPr>
          </a:p>
          <a:p>
            <a:pPr marL="12700" marR="31111">
              <a:lnSpc>
                <a:spcPct val="150000"/>
              </a:lnSpc>
              <a:spcBef>
                <a:spcPts val="107"/>
              </a:spcBef>
            </a:pPr>
            <a:r>
              <a:rPr lang="en-US" sz="2000" spc="-54" dirty="0" smtClean="0">
                <a:cs typeface="Times New Roman"/>
              </a:rPr>
              <a:t>- </a:t>
            </a:r>
            <a:r>
              <a:rPr sz="2000" spc="0" dirty="0" smtClean="0">
                <a:cs typeface="Times New Roman"/>
              </a:rPr>
              <a:t>The</a:t>
            </a:r>
            <a:r>
              <a:rPr sz="2000" spc="-9" dirty="0" smtClean="0">
                <a:cs typeface="Times New Roman"/>
              </a:rPr>
              <a:t> </a:t>
            </a:r>
            <a:r>
              <a:rPr sz="2000" spc="0" dirty="0" smtClean="0">
                <a:cs typeface="Times New Roman"/>
              </a:rPr>
              <a:t>gl</a:t>
            </a:r>
            <a:r>
              <a:rPr sz="2000" spc="-9" dirty="0" smtClean="0">
                <a:cs typeface="Times New Roman"/>
              </a:rPr>
              <a:t>y</a:t>
            </a:r>
            <a:r>
              <a:rPr sz="2000" spc="0" dirty="0" smtClean="0">
                <a:cs typeface="Times New Roman"/>
              </a:rPr>
              <a:t>cerol</a:t>
            </a:r>
            <a:r>
              <a:rPr lang="en-US" sz="2000" spc="0" dirty="0" smtClean="0">
                <a:cs typeface="Times New Roman"/>
              </a:rPr>
              <a:t> </a:t>
            </a:r>
            <a:r>
              <a:rPr sz="2000" spc="0" dirty="0" smtClean="0">
                <a:cs typeface="Times New Roman"/>
              </a:rPr>
              <a:t>co</a:t>
            </a:r>
            <a:r>
              <a:rPr sz="2000" spc="9" dirty="0" smtClean="0">
                <a:cs typeface="Times New Roman"/>
              </a:rPr>
              <a:t>n</a:t>
            </a:r>
            <a:r>
              <a:rPr sz="2000" spc="0" dirty="0" smtClean="0">
                <a:cs typeface="Times New Roman"/>
              </a:rPr>
              <a:t>centrat</a:t>
            </a:r>
            <a:r>
              <a:rPr sz="2000" spc="-9" dirty="0" smtClean="0">
                <a:cs typeface="Times New Roman"/>
              </a:rPr>
              <a:t>i</a:t>
            </a:r>
            <a:r>
              <a:rPr sz="2000" spc="0" dirty="0" smtClean="0">
                <a:cs typeface="Times New Roman"/>
              </a:rPr>
              <a:t>on</a:t>
            </a:r>
            <a:r>
              <a:rPr sz="2000" spc="-44" dirty="0" smtClean="0">
                <a:cs typeface="Times New Roman"/>
              </a:rPr>
              <a:t> </a:t>
            </a:r>
            <a:r>
              <a:rPr sz="2000" spc="0" dirty="0" smtClean="0">
                <a:cs typeface="Times New Roman"/>
              </a:rPr>
              <a:t>is</a:t>
            </a:r>
            <a:r>
              <a:rPr sz="2000" spc="-14" dirty="0" smtClean="0">
                <a:cs typeface="Times New Roman"/>
              </a:rPr>
              <a:t> </a:t>
            </a:r>
            <a:r>
              <a:rPr sz="2000" spc="0" dirty="0" smtClean="0">
                <a:cs typeface="Times New Roman"/>
              </a:rPr>
              <a:t>then</a:t>
            </a:r>
            <a:r>
              <a:rPr sz="2000" spc="-14" dirty="0" smtClean="0">
                <a:cs typeface="Times New Roman"/>
              </a:rPr>
              <a:t> </a:t>
            </a:r>
            <a:r>
              <a:rPr sz="2000" spc="0" dirty="0" smtClean="0">
                <a:cs typeface="Times New Roman"/>
              </a:rPr>
              <a:t>deter</a:t>
            </a:r>
            <a:r>
              <a:rPr sz="2000" spc="-19" dirty="0" smtClean="0">
                <a:cs typeface="Times New Roman"/>
              </a:rPr>
              <a:t>m</a:t>
            </a:r>
            <a:r>
              <a:rPr sz="2000" spc="0" dirty="0" smtClean="0">
                <a:cs typeface="Times New Roman"/>
              </a:rPr>
              <a:t>ined</a:t>
            </a:r>
            <a:r>
              <a:rPr sz="2000" spc="-14" dirty="0" smtClean="0">
                <a:cs typeface="Times New Roman"/>
              </a:rPr>
              <a:t> </a:t>
            </a:r>
            <a:r>
              <a:rPr sz="2000" spc="0" dirty="0" smtClean="0">
                <a:cs typeface="Times New Roman"/>
              </a:rPr>
              <a:t>by</a:t>
            </a:r>
            <a:r>
              <a:rPr sz="2000" spc="-4" dirty="0" smtClean="0">
                <a:cs typeface="Times New Roman"/>
              </a:rPr>
              <a:t> </a:t>
            </a:r>
            <a:r>
              <a:rPr sz="2000" spc="0" dirty="0" smtClean="0">
                <a:cs typeface="Times New Roman"/>
              </a:rPr>
              <a:t>enzy</a:t>
            </a:r>
            <a:r>
              <a:rPr sz="2000" spc="-25" dirty="0" smtClean="0">
                <a:cs typeface="Times New Roman"/>
              </a:rPr>
              <a:t>m</a:t>
            </a:r>
            <a:r>
              <a:rPr sz="2000" spc="0" dirty="0" smtClean="0">
                <a:cs typeface="Times New Roman"/>
              </a:rPr>
              <a:t>a</a:t>
            </a:r>
            <a:r>
              <a:rPr sz="2000" spc="-4" dirty="0" smtClean="0">
                <a:cs typeface="Times New Roman"/>
              </a:rPr>
              <a:t>t</a:t>
            </a:r>
            <a:r>
              <a:rPr sz="2000" spc="0" dirty="0" smtClean="0">
                <a:cs typeface="Times New Roman"/>
              </a:rPr>
              <a:t>ic</a:t>
            </a:r>
            <a:r>
              <a:rPr sz="2000" spc="-4" dirty="0" smtClean="0">
                <a:cs typeface="Times New Roman"/>
              </a:rPr>
              <a:t> </a:t>
            </a:r>
            <a:r>
              <a:rPr sz="2000" spc="0" dirty="0" smtClean="0">
                <a:cs typeface="Times New Roman"/>
              </a:rPr>
              <a:t>assay</a:t>
            </a:r>
            <a:r>
              <a:rPr sz="2000" spc="-14" dirty="0" smtClean="0">
                <a:cs typeface="Times New Roman"/>
              </a:rPr>
              <a:t> </a:t>
            </a:r>
            <a:r>
              <a:rPr sz="2000" spc="0" dirty="0" smtClean="0">
                <a:cs typeface="Times New Roman"/>
              </a:rPr>
              <a:t>co</a:t>
            </a:r>
            <a:r>
              <a:rPr sz="2000" spc="9" dirty="0" smtClean="0">
                <a:cs typeface="Times New Roman"/>
              </a:rPr>
              <a:t>u</a:t>
            </a:r>
            <a:r>
              <a:rPr sz="2000" spc="0" dirty="0" smtClean="0">
                <a:cs typeface="Times New Roman"/>
              </a:rPr>
              <a:t>pled</a:t>
            </a:r>
            <a:r>
              <a:rPr sz="2000" spc="-25" dirty="0" smtClean="0">
                <a:cs typeface="Times New Roman"/>
              </a:rPr>
              <a:t> </a:t>
            </a:r>
            <a:r>
              <a:rPr sz="2000" spc="0" dirty="0" smtClean="0">
                <a:cs typeface="Times New Roman"/>
              </a:rPr>
              <a:t>with</a:t>
            </a:r>
            <a:r>
              <a:rPr sz="2000" spc="-44" dirty="0" smtClean="0">
                <a:cs typeface="Times New Roman"/>
              </a:rPr>
              <a:t> </a:t>
            </a:r>
            <a:r>
              <a:rPr sz="2000" spc="-69" dirty="0" smtClean="0">
                <a:cs typeface="Times New Roman"/>
              </a:rPr>
              <a:t>T</a:t>
            </a:r>
            <a:r>
              <a:rPr sz="2000" spc="0" dirty="0" smtClean="0">
                <a:cs typeface="Times New Roman"/>
              </a:rPr>
              <a:t>rin</a:t>
            </a:r>
            <a:r>
              <a:rPr sz="2000" spc="9" dirty="0" smtClean="0">
                <a:cs typeface="Times New Roman"/>
              </a:rPr>
              <a:t>d</a:t>
            </a:r>
            <a:r>
              <a:rPr sz="2000" spc="0" dirty="0" smtClean="0">
                <a:cs typeface="Times New Roman"/>
              </a:rPr>
              <a:t>er</a:t>
            </a:r>
            <a:r>
              <a:rPr sz="2000" spc="-25" dirty="0" smtClean="0">
                <a:cs typeface="Times New Roman"/>
              </a:rPr>
              <a:t> </a:t>
            </a:r>
            <a:r>
              <a:rPr sz="2000" spc="0" dirty="0" smtClean="0">
                <a:cs typeface="Times New Roman"/>
              </a:rPr>
              <a:t>react</a:t>
            </a:r>
            <a:r>
              <a:rPr sz="2000" spc="-9" dirty="0" smtClean="0">
                <a:cs typeface="Times New Roman"/>
              </a:rPr>
              <a:t>i</a:t>
            </a:r>
            <a:r>
              <a:rPr sz="2000" spc="0" dirty="0" smtClean="0">
                <a:cs typeface="Times New Roman"/>
              </a:rPr>
              <a:t>on</a:t>
            </a:r>
            <a:r>
              <a:rPr sz="2000" spc="-19" dirty="0" smtClean="0">
                <a:cs typeface="Times New Roman"/>
              </a:rPr>
              <a:t> </a:t>
            </a:r>
            <a:r>
              <a:rPr sz="2000" spc="0" dirty="0" smtClean="0">
                <a:cs typeface="Times New Roman"/>
              </a:rPr>
              <a:t>that </a:t>
            </a:r>
            <a:r>
              <a:rPr sz="2000" spc="0" dirty="0" smtClean="0">
                <a:cs typeface="Times New Roman"/>
              </a:rPr>
              <a:t>t</a:t>
            </a:r>
            <a:r>
              <a:rPr sz="2000" spc="-4" dirty="0" smtClean="0">
                <a:cs typeface="Times New Roman"/>
              </a:rPr>
              <a:t>e</a:t>
            </a:r>
            <a:r>
              <a:rPr sz="2000" spc="0" dirty="0" smtClean="0">
                <a:cs typeface="Times New Roman"/>
              </a:rPr>
              <a:t>r</a:t>
            </a:r>
            <a:r>
              <a:rPr sz="2000" spc="-19" dirty="0" smtClean="0">
                <a:cs typeface="Times New Roman"/>
              </a:rPr>
              <a:t>m</a:t>
            </a:r>
            <a:r>
              <a:rPr sz="2000" spc="0" dirty="0" smtClean="0">
                <a:cs typeface="Times New Roman"/>
              </a:rPr>
              <a:t>inat</a:t>
            </a:r>
            <a:r>
              <a:rPr sz="2000" spc="-9" dirty="0" smtClean="0">
                <a:cs typeface="Times New Roman"/>
              </a:rPr>
              <a:t>e</a:t>
            </a:r>
            <a:r>
              <a:rPr sz="2000" spc="0" dirty="0" smtClean="0">
                <a:cs typeface="Times New Roman"/>
              </a:rPr>
              <a:t>s</a:t>
            </a:r>
            <a:r>
              <a:rPr sz="2000" spc="-4" dirty="0" smtClean="0">
                <a:cs typeface="Times New Roman"/>
              </a:rPr>
              <a:t> </a:t>
            </a:r>
            <a:r>
              <a:rPr sz="2000" spc="0" dirty="0" smtClean="0">
                <a:cs typeface="Times New Roman"/>
              </a:rPr>
              <a:t>the</a:t>
            </a:r>
            <a:r>
              <a:rPr sz="2000" spc="-9" dirty="0" smtClean="0">
                <a:cs typeface="Times New Roman"/>
              </a:rPr>
              <a:t> </a:t>
            </a:r>
            <a:r>
              <a:rPr sz="2000" spc="0" dirty="0" smtClean="0">
                <a:cs typeface="Times New Roman"/>
              </a:rPr>
              <a:t>f</a:t>
            </a:r>
            <a:r>
              <a:rPr sz="2000" spc="9" dirty="0" smtClean="0">
                <a:cs typeface="Times New Roman"/>
              </a:rPr>
              <a:t>o</a:t>
            </a:r>
            <a:r>
              <a:rPr sz="2000" spc="0" dirty="0" smtClean="0">
                <a:cs typeface="Times New Roman"/>
              </a:rPr>
              <a:t>r</a:t>
            </a:r>
            <a:r>
              <a:rPr sz="2000" spc="-19" dirty="0" smtClean="0">
                <a:cs typeface="Times New Roman"/>
              </a:rPr>
              <a:t>m</a:t>
            </a:r>
            <a:r>
              <a:rPr sz="2000" spc="0" dirty="0" smtClean="0">
                <a:cs typeface="Times New Roman"/>
              </a:rPr>
              <a:t>a</a:t>
            </a:r>
            <a:r>
              <a:rPr sz="2000" spc="-4" dirty="0" smtClean="0">
                <a:cs typeface="Times New Roman"/>
              </a:rPr>
              <a:t>t</a:t>
            </a:r>
            <a:r>
              <a:rPr sz="2000" spc="0" dirty="0" smtClean="0">
                <a:cs typeface="Times New Roman"/>
              </a:rPr>
              <a:t>ion</a:t>
            </a:r>
            <a:r>
              <a:rPr sz="2000" spc="-25" dirty="0" smtClean="0">
                <a:cs typeface="Times New Roman"/>
              </a:rPr>
              <a:t> </a:t>
            </a:r>
            <a:r>
              <a:rPr sz="2000" spc="0" dirty="0" smtClean="0">
                <a:cs typeface="Times New Roman"/>
              </a:rPr>
              <a:t>of</a:t>
            </a:r>
            <a:r>
              <a:rPr sz="2000" spc="-9" dirty="0" smtClean="0">
                <a:cs typeface="Times New Roman"/>
              </a:rPr>
              <a:t> </a:t>
            </a:r>
            <a:r>
              <a:rPr sz="2000" spc="0" dirty="0" smtClean="0">
                <a:cs typeface="Times New Roman"/>
              </a:rPr>
              <a:t>a</a:t>
            </a:r>
            <a:r>
              <a:rPr sz="2000" spc="9" dirty="0" smtClean="0">
                <a:cs typeface="Times New Roman"/>
              </a:rPr>
              <a:t> </a:t>
            </a:r>
            <a:r>
              <a:rPr sz="2000" spc="0" dirty="0" smtClean="0">
                <a:cs typeface="Times New Roman"/>
              </a:rPr>
              <a:t>q</a:t>
            </a:r>
            <a:r>
              <a:rPr sz="2000" spc="9" dirty="0" smtClean="0">
                <a:cs typeface="Times New Roman"/>
              </a:rPr>
              <a:t>u</a:t>
            </a:r>
            <a:r>
              <a:rPr sz="2000" spc="0" dirty="0" smtClean="0">
                <a:cs typeface="Times New Roman"/>
              </a:rPr>
              <a:t>in</a:t>
            </a:r>
            <a:r>
              <a:rPr sz="2000" spc="4" dirty="0" smtClean="0">
                <a:cs typeface="Times New Roman"/>
              </a:rPr>
              <a:t>o</a:t>
            </a:r>
            <a:r>
              <a:rPr sz="2000" spc="0" dirty="0" smtClean="0">
                <a:cs typeface="Times New Roman"/>
              </a:rPr>
              <a:t>n</a:t>
            </a:r>
            <a:r>
              <a:rPr sz="2000" spc="-9" dirty="0" smtClean="0">
                <a:cs typeface="Times New Roman"/>
              </a:rPr>
              <a:t>e</a:t>
            </a:r>
            <a:r>
              <a:rPr sz="2000" spc="0" dirty="0" smtClean="0">
                <a:cs typeface="Times New Roman"/>
              </a:rPr>
              <a:t>i</a:t>
            </a:r>
            <a:r>
              <a:rPr sz="2000" spc="-29" dirty="0" smtClean="0">
                <a:cs typeface="Times New Roman"/>
              </a:rPr>
              <a:t>m</a:t>
            </a:r>
            <a:r>
              <a:rPr sz="2000" spc="0" dirty="0" smtClean="0">
                <a:cs typeface="Times New Roman"/>
              </a:rPr>
              <a:t>ine</a:t>
            </a:r>
            <a:r>
              <a:rPr sz="2000" spc="-29" dirty="0" smtClean="0">
                <a:cs typeface="Times New Roman"/>
              </a:rPr>
              <a:t> </a:t>
            </a:r>
            <a:r>
              <a:rPr sz="2000" spc="0" dirty="0" smtClean="0">
                <a:cs typeface="Times New Roman"/>
              </a:rPr>
              <a:t>dye.</a:t>
            </a:r>
            <a:r>
              <a:rPr sz="2000" spc="-44" dirty="0" smtClean="0">
                <a:cs typeface="Times New Roman"/>
              </a:rPr>
              <a:t> </a:t>
            </a:r>
            <a:endParaRPr lang="en-US" sz="2000" spc="-44" dirty="0" smtClean="0">
              <a:cs typeface="Times New Roman"/>
            </a:endParaRPr>
          </a:p>
          <a:p>
            <a:pPr marL="12700" marR="31111">
              <a:lnSpc>
                <a:spcPct val="150000"/>
              </a:lnSpc>
              <a:spcBef>
                <a:spcPts val="107"/>
              </a:spcBef>
            </a:pPr>
            <a:r>
              <a:rPr lang="en-US" sz="2000" spc="0" dirty="0" smtClean="0">
                <a:cs typeface="Times New Roman"/>
              </a:rPr>
              <a:t>- </a:t>
            </a:r>
            <a:r>
              <a:rPr sz="2000" b="1" spc="0" dirty="0" smtClean="0">
                <a:cs typeface="Times New Roman"/>
              </a:rPr>
              <a:t>The </a:t>
            </a:r>
            <a:r>
              <a:rPr sz="2000" b="1" spc="-4" dirty="0" smtClean="0">
                <a:cs typeface="Times New Roman"/>
              </a:rPr>
              <a:t>a</a:t>
            </a:r>
            <a:r>
              <a:rPr sz="2000" b="1" spc="-25" dirty="0" smtClean="0">
                <a:cs typeface="Times New Roman"/>
              </a:rPr>
              <a:t>m</a:t>
            </a:r>
            <a:r>
              <a:rPr sz="2000" b="1" spc="0" dirty="0" smtClean="0">
                <a:cs typeface="Times New Roman"/>
              </a:rPr>
              <a:t>o</a:t>
            </a:r>
            <a:r>
              <a:rPr sz="2000" b="1" spc="9" dirty="0" smtClean="0">
                <a:cs typeface="Times New Roman"/>
              </a:rPr>
              <a:t>u</a:t>
            </a:r>
            <a:r>
              <a:rPr sz="2000" b="1" spc="0" dirty="0" smtClean="0">
                <a:cs typeface="Times New Roman"/>
              </a:rPr>
              <a:t>nt</a:t>
            </a:r>
            <a:r>
              <a:rPr sz="2000" b="1" spc="-4" dirty="0" smtClean="0">
                <a:cs typeface="Times New Roman"/>
              </a:rPr>
              <a:t> </a:t>
            </a:r>
            <a:r>
              <a:rPr sz="2000" b="1" spc="0" dirty="0" smtClean="0">
                <a:cs typeface="Times New Roman"/>
              </a:rPr>
              <a:t>of</a:t>
            </a:r>
            <a:r>
              <a:rPr sz="2000" b="1" spc="-9" dirty="0" smtClean="0">
                <a:cs typeface="Times New Roman"/>
              </a:rPr>
              <a:t> </a:t>
            </a:r>
            <a:r>
              <a:rPr sz="2000" b="1" spc="0" dirty="0" smtClean="0">
                <a:cs typeface="Times New Roman"/>
              </a:rPr>
              <a:t>the</a:t>
            </a:r>
            <a:r>
              <a:rPr sz="2000" b="1" spc="-9" dirty="0" smtClean="0">
                <a:cs typeface="Times New Roman"/>
              </a:rPr>
              <a:t> </a:t>
            </a:r>
            <a:r>
              <a:rPr sz="2000" b="1" spc="0" dirty="0" smtClean="0">
                <a:cs typeface="Times New Roman"/>
              </a:rPr>
              <a:t>dye</a:t>
            </a:r>
            <a:r>
              <a:rPr sz="2000" b="1" spc="-9" dirty="0" smtClean="0">
                <a:cs typeface="Times New Roman"/>
              </a:rPr>
              <a:t> </a:t>
            </a:r>
            <a:r>
              <a:rPr sz="2000" b="1" spc="0" dirty="0" smtClean="0">
                <a:cs typeface="Times New Roman"/>
              </a:rPr>
              <a:t>f</a:t>
            </a:r>
            <a:r>
              <a:rPr sz="2000" b="1" spc="9" dirty="0" smtClean="0">
                <a:cs typeface="Times New Roman"/>
              </a:rPr>
              <a:t>o</a:t>
            </a:r>
            <a:r>
              <a:rPr sz="2000" b="1" spc="0" dirty="0" smtClean="0">
                <a:cs typeface="Times New Roman"/>
              </a:rPr>
              <a:t>r</a:t>
            </a:r>
            <a:r>
              <a:rPr sz="2000" b="1" spc="-19" dirty="0" smtClean="0">
                <a:cs typeface="Times New Roman"/>
              </a:rPr>
              <a:t>m</a:t>
            </a:r>
            <a:r>
              <a:rPr sz="2000" b="1" spc="0" dirty="0" smtClean="0">
                <a:cs typeface="Times New Roman"/>
              </a:rPr>
              <a:t>ed</a:t>
            </a:r>
            <a:r>
              <a:rPr sz="2000" spc="0" dirty="0" smtClean="0">
                <a:cs typeface="Times New Roman"/>
              </a:rPr>
              <a:t>, deter</a:t>
            </a:r>
            <a:r>
              <a:rPr sz="2000" spc="-19" dirty="0" smtClean="0">
                <a:cs typeface="Times New Roman"/>
              </a:rPr>
              <a:t>m</a:t>
            </a:r>
            <a:r>
              <a:rPr sz="2000" spc="0" dirty="0" smtClean="0">
                <a:cs typeface="Times New Roman"/>
              </a:rPr>
              <a:t>ined</a:t>
            </a:r>
            <a:r>
              <a:rPr sz="2000" spc="-14" dirty="0" smtClean="0">
                <a:cs typeface="Times New Roman"/>
              </a:rPr>
              <a:t> </a:t>
            </a:r>
            <a:r>
              <a:rPr sz="2000" spc="0" dirty="0" smtClean="0">
                <a:cs typeface="Times New Roman"/>
              </a:rPr>
              <a:t>by</a:t>
            </a:r>
            <a:r>
              <a:rPr sz="2000" spc="-4" dirty="0" smtClean="0">
                <a:cs typeface="Times New Roman"/>
              </a:rPr>
              <a:t> </a:t>
            </a:r>
            <a:r>
              <a:rPr sz="2000" spc="0" dirty="0" smtClean="0">
                <a:cs typeface="Times New Roman"/>
              </a:rPr>
              <a:t>i</a:t>
            </a:r>
            <a:r>
              <a:rPr sz="2000" spc="-9" dirty="0" smtClean="0">
                <a:cs typeface="Times New Roman"/>
              </a:rPr>
              <a:t>t</a:t>
            </a:r>
            <a:r>
              <a:rPr sz="2000" spc="0" dirty="0" smtClean="0">
                <a:cs typeface="Times New Roman"/>
              </a:rPr>
              <a:t>s</a:t>
            </a:r>
            <a:r>
              <a:rPr sz="2000" spc="-4" dirty="0" smtClean="0">
                <a:cs typeface="Times New Roman"/>
              </a:rPr>
              <a:t> </a:t>
            </a:r>
            <a:r>
              <a:rPr sz="2000" spc="0" dirty="0" smtClean="0">
                <a:cs typeface="Times New Roman"/>
              </a:rPr>
              <a:t>abs</a:t>
            </a:r>
            <a:r>
              <a:rPr sz="2000" spc="9" dirty="0" smtClean="0">
                <a:cs typeface="Times New Roman"/>
              </a:rPr>
              <a:t>o</a:t>
            </a:r>
            <a:r>
              <a:rPr sz="2000" spc="0" dirty="0" smtClean="0">
                <a:cs typeface="Times New Roman"/>
              </a:rPr>
              <a:t>r</a:t>
            </a:r>
            <a:r>
              <a:rPr sz="2000" spc="9" dirty="0" smtClean="0">
                <a:cs typeface="Times New Roman"/>
              </a:rPr>
              <a:t>p</a:t>
            </a:r>
            <a:r>
              <a:rPr sz="2000" spc="-19" dirty="0" smtClean="0">
                <a:cs typeface="Times New Roman"/>
              </a:rPr>
              <a:t>t</a:t>
            </a:r>
            <a:r>
              <a:rPr sz="2000" spc="0" dirty="0" smtClean="0">
                <a:cs typeface="Times New Roman"/>
              </a:rPr>
              <a:t>ion</a:t>
            </a:r>
            <a:r>
              <a:rPr sz="2000" spc="-25" dirty="0" smtClean="0">
                <a:cs typeface="Times New Roman"/>
              </a:rPr>
              <a:t> </a:t>
            </a:r>
            <a:r>
              <a:rPr sz="2000" spc="0" dirty="0" smtClean="0">
                <a:cs typeface="Times New Roman"/>
              </a:rPr>
              <a:t>at</a:t>
            </a:r>
            <a:r>
              <a:rPr sz="2000" spc="-14" dirty="0" smtClean="0">
                <a:cs typeface="Times New Roman"/>
              </a:rPr>
              <a:t> </a:t>
            </a:r>
            <a:r>
              <a:rPr sz="2000" spc="4" dirty="0" smtClean="0">
                <a:cs typeface="Times New Roman"/>
              </a:rPr>
              <a:t>50</a:t>
            </a:r>
            <a:r>
              <a:rPr sz="2000" spc="0" dirty="0" smtClean="0">
                <a:cs typeface="Times New Roman"/>
              </a:rPr>
              <a:t>5</a:t>
            </a:r>
            <a:r>
              <a:rPr sz="2000" spc="-14" dirty="0" smtClean="0">
                <a:cs typeface="Times New Roman"/>
              </a:rPr>
              <a:t> </a:t>
            </a:r>
            <a:r>
              <a:rPr sz="2000" spc="0" dirty="0" smtClean="0">
                <a:cs typeface="Times New Roman"/>
              </a:rPr>
              <a:t>n</a:t>
            </a:r>
            <a:r>
              <a:rPr sz="2000" spc="-19" dirty="0" smtClean="0">
                <a:cs typeface="Times New Roman"/>
              </a:rPr>
              <a:t>m</a:t>
            </a:r>
            <a:r>
              <a:rPr sz="2000" spc="0" dirty="0" smtClean="0">
                <a:cs typeface="Times New Roman"/>
              </a:rPr>
              <a:t>, </a:t>
            </a:r>
            <a:r>
              <a:rPr sz="2000" u="sng" spc="0" dirty="0" smtClean="0">
                <a:cs typeface="Times New Roman"/>
              </a:rPr>
              <a:t>is</a:t>
            </a:r>
            <a:r>
              <a:rPr sz="2000" u="sng" spc="-4" dirty="0" smtClean="0">
                <a:cs typeface="Times New Roman"/>
              </a:rPr>
              <a:t> </a:t>
            </a:r>
            <a:r>
              <a:rPr sz="2000" u="sng" spc="0" dirty="0" smtClean="0">
                <a:cs typeface="Times New Roman"/>
              </a:rPr>
              <a:t>direct</a:t>
            </a:r>
            <a:r>
              <a:rPr sz="2000" u="sng" spc="-9" dirty="0" smtClean="0">
                <a:cs typeface="Times New Roman"/>
              </a:rPr>
              <a:t>l</a:t>
            </a:r>
            <a:r>
              <a:rPr sz="2000" u="sng" spc="0" dirty="0" smtClean="0">
                <a:cs typeface="Times New Roman"/>
              </a:rPr>
              <a:t>y</a:t>
            </a:r>
            <a:r>
              <a:rPr sz="2000" u="sng" spc="-25" dirty="0" smtClean="0">
                <a:cs typeface="Times New Roman"/>
              </a:rPr>
              <a:t> </a:t>
            </a:r>
            <a:r>
              <a:rPr sz="2000" u="sng" spc="0" dirty="0" smtClean="0">
                <a:cs typeface="Times New Roman"/>
              </a:rPr>
              <a:t>p</a:t>
            </a:r>
            <a:r>
              <a:rPr sz="2000" u="sng" spc="9" dirty="0" smtClean="0">
                <a:cs typeface="Times New Roman"/>
              </a:rPr>
              <a:t>r</a:t>
            </a:r>
            <a:r>
              <a:rPr sz="2000" u="sng" spc="0" dirty="0" smtClean="0">
                <a:cs typeface="Times New Roman"/>
              </a:rPr>
              <a:t>o</a:t>
            </a:r>
            <a:r>
              <a:rPr sz="2000" u="sng" spc="9" dirty="0" smtClean="0">
                <a:cs typeface="Times New Roman"/>
              </a:rPr>
              <a:t>p</a:t>
            </a:r>
            <a:r>
              <a:rPr sz="2000" u="sng" spc="0" dirty="0" smtClean="0">
                <a:cs typeface="Times New Roman"/>
              </a:rPr>
              <a:t>o</a:t>
            </a:r>
            <a:r>
              <a:rPr sz="2000" u="sng" spc="-14" dirty="0" smtClean="0">
                <a:cs typeface="Times New Roman"/>
              </a:rPr>
              <a:t>r</a:t>
            </a:r>
            <a:r>
              <a:rPr sz="2000" u="sng" spc="0" dirty="0" smtClean="0">
                <a:cs typeface="Times New Roman"/>
              </a:rPr>
              <a:t>t</a:t>
            </a:r>
            <a:r>
              <a:rPr sz="2000" u="sng" spc="-9" dirty="0" smtClean="0">
                <a:cs typeface="Times New Roman"/>
              </a:rPr>
              <a:t>i</a:t>
            </a:r>
            <a:r>
              <a:rPr sz="2000" u="sng" spc="0" dirty="0" smtClean="0">
                <a:cs typeface="Times New Roman"/>
              </a:rPr>
              <a:t>onal</a:t>
            </a:r>
            <a:r>
              <a:rPr sz="2000" u="sng" spc="-50" dirty="0" smtClean="0">
                <a:cs typeface="Times New Roman"/>
              </a:rPr>
              <a:t> </a:t>
            </a:r>
            <a:r>
              <a:rPr sz="2000" u="sng" spc="0" dirty="0" smtClean="0">
                <a:cs typeface="Times New Roman"/>
              </a:rPr>
              <a:t>to</a:t>
            </a:r>
            <a:r>
              <a:rPr sz="2000" u="sng" spc="-4" dirty="0" smtClean="0">
                <a:cs typeface="Times New Roman"/>
              </a:rPr>
              <a:t> </a:t>
            </a:r>
            <a:r>
              <a:rPr sz="2000" u="sng" spc="0" dirty="0" smtClean="0">
                <a:cs typeface="Times New Roman"/>
              </a:rPr>
              <a:t>the</a:t>
            </a:r>
            <a:r>
              <a:rPr sz="2000" u="sng" spc="-9" dirty="0" smtClean="0">
                <a:cs typeface="Times New Roman"/>
              </a:rPr>
              <a:t> </a:t>
            </a:r>
            <a:r>
              <a:rPr sz="2000" u="sng" spc="0" dirty="0" smtClean="0">
                <a:cs typeface="Times New Roman"/>
              </a:rPr>
              <a:t>co</a:t>
            </a:r>
            <a:r>
              <a:rPr sz="2000" u="sng" spc="9" dirty="0" smtClean="0">
                <a:cs typeface="Times New Roman"/>
              </a:rPr>
              <a:t>n</a:t>
            </a:r>
            <a:r>
              <a:rPr sz="2000" u="sng" spc="0" dirty="0" smtClean="0">
                <a:cs typeface="Times New Roman"/>
              </a:rPr>
              <a:t>centra</a:t>
            </a:r>
            <a:r>
              <a:rPr sz="2000" u="sng" spc="-14" dirty="0" smtClean="0">
                <a:cs typeface="Times New Roman"/>
              </a:rPr>
              <a:t>t</a:t>
            </a:r>
            <a:r>
              <a:rPr sz="2000" u="sng" spc="0" dirty="0" smtClean="0">
                <a:cs typeface="Times New Roman"/>
              </a:rPr>
              <a:t>ion</a:t>
            </a:r>
            <a:r>
              <a:rPr sz="2000" u="sng" spc="-34" dirty="0" smtClean="0">
                <a:cs typeface="Times New Roman"/>
              </a:rPr>
              <a:t> </a:t>
            </a:r>
            <a:r>
              <a:rPr sz="2000" u="sng" spc="0" dirty="0" smtClean="0">
                <a:cs typeface="Times New Roman"/>
              </a:rPr>
              <a:t>of trigl</a:t>
            </a:r>
            <a:r>
              <a:rPr sz="2000" u="sng" spc="-9" dirty="0" smtClean="0">
                <a:cs typeface="Times New Roman"/>
              </a:rPr>
              <a:t>y</a:t>
            </a:r>
            <a:r>
              <a:rPr sz="2000" u="sng" spc="0" dirty="0" smtClean="0">
                <a:cs typeface="Times New Roman"/>
              </a:rPr>
              <a:t>cerides</a:t>
            </a:r>
            <a:r>
              <a:rPr sz="2000" u="sng" spc="-44" dirty="0" smtClean="0">
                <a:cs typeface="Times New Roman"/>
              </a:rPr>
              <a:t> </a:t>
            </a:r>
            <a:r>
              <a:rPr sz="2000" u="sng" spc="0" dirty="0" smtClean="0">
                <a:cs typeface="Times New Roman"/>
              </a:rPr>
              <a:t>in</a:t>
            </a:r>
            <a:r>
              <a:rPr sz="2000" u="sng" spc="-4" dirty="0" smtClean="0">
                <a:cs typeface="Times New Roman"/>
              </a:rPr>
              <a:t> </a:t>
            </a:r>
            <a:r>
              <a:rPr sz="2000" u="sng" spc="0" dirty="0" smtClean="0">
                <a:cs typeface="Times New Roman"/>
              </a:rPr>
              <a:t>the</a:t>
            </a:r>
            <a:r>
              <a:rPr sz="2000" u="sng" spc="-9" dirty="0" smtClean="0">
                <a:cs typeface="Times New Roman"/>
              </a:rPr>
              <a:t> </a:t>
            </a:r>
            <a:r>
              <a:rPr sz="2000" u="sng" spc="0" dirty="0" smtClean="0">
                <a:cs typeface="Times New Roman"/>
              </a:rPr>
              <a:t>sa</a:t>
            </a:r>
            <a:r>
              <a:rPr sz="2000" u="sng" spc="-25" dirty="0" smtClean="0">
                <a:cs typeface="Times New Roman"/>
              </a:rPr>
              <a:t>m</a:t>
            </a:r>
            <a:r>
              <a:rPr sz="2000" u="sng" spc="0" dirty="0" smtClean="0">
                <a:cs typeface="Times New Roman"/>
              </a:rPr>
              <a:t>ples</a:t>
            </a:r>
            <a:r>
              <a:rPr sz="2000" spc="0" dirty="0" smtClean="0">
                <a:cs typeface="Times New Roman"/>
              </a:rPr>
              <a:t>.</a:t>
            </a:r>
            <a:endParaRPr sz="2000" dirty="0">
              <a:cs typeface="Times New Roman"/>
            </a:endParaRPr>
          </a:p>
        </p:txBody>
      </p:sp>
      <p:sp>
        <p:nvSpPr>
          <p:cNvPr id="9" name="object 9"/>
          <p:cNvSpPr txBox="1"/>
          <p:nvPr/>
        </p:nvSpPr>
        <p:spPr>
          <a:xfrm>
            <a:off x="2269744" y="1428093"/>
            <a:ext cx="341630" cy="152400"/>
          </a:xfrm>
          <a:prstGeom prst="rect">
            <a:avLst/>
          </a:prstGeom>
        </p:spPr>
        <p:txBody>
          <a:bodyPr wrap="square" lIns="0" tIns="0" rIns="0" bIns="0" rtlCol="0">
            <a:noAutofit/>
          </a:bodyPr>
          <a:lstStyle/>
          <a:p>
            <a:pPr marL="25400">
              <a:lnSpc>
                <a:spcPts val="1000"/>
              </a:lnSpc>
            </a:pPr>
            <a:endParaRPr sz="1000"/>
          </a:p>
        </p:txBody>
      </p:sp>
      <p:sp>
        <p:nvSpPr>
          <p:cNvPr id="8" name="object 8"/>
          <p:cNvSpPr txBox="1"/>
          <p:nvPr/>
        </p:nvSpPr>
        <p:spPr>
          <a:xfrm>
            <a:off x="3062703" y="1428093"/>
            <a:ext cx="212880" cy="15240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1853692" y="2037693"/>
            <a:ext cx="257810"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3215254" y="2037693"/>
            <a:ext cx="12890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2969260" y="2647674"/>
            <a:ext cx="126746"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3510651" y="2647674"/>
            <a:ext cx="164220"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3440176" y="3257274"/>
            <a:ext cx="12407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4308069" y="3257274"/>
            <a:ext cx="83082" cy="152400"/>
          </a:xfrm>
          <a:prstGeom prst="rect">
            <a:avLst/>
          </a:prstGeom>
        </p:spPr>
        <p:txBody>
          <a:bodyPr wrap="square" lIns="0" tIns="0" rIns="0" bIns="0" rtlCol="0">
            <a:noAutofit/>
          </a:bodyPr>
          <a:lstStyle/>
          <a:p>
            <a:pPr marL="25400">
              <a:lnSpc>
                <a:spcPts val="1000"/>
              </a:lnSpc>
            </a:pPr>
            <a:endParaRPr sz="10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533400"/>
            <a:ext cx="10287000" cy="3970318"/>
          </a:xfrm>
          <a:prstGeom prst="rect">
            <a:avLst/>
          </a:prstGeom>
        </p:spPr>
        <p:txBody>
          <a:bodyPr wrap="square">
            <a:spAutoFit/>
          </a:bodyPr>
          <a:lstStyle/>
          <a:p>
            <a:pPr>
              <a:lnSpc>
                <a:spcPct val="150000"/>
              </a:lnSpc>
            </a:pPr>
            <a:r>
              <a:rPr lang="en-US" sz="2400" b="1" dirty="0" smtClean="0">
                <a:solidFill>
                  <a:schemeClr val="accent2">
                    <a:lumMod val="75000"/>
                  </a:schemeClr>
                </a:solidFill>
              </a:rPr>
              <a:t>- Specimen collection and storage:</a:t>
            </a:r>
          </a:p>
          <a:p>
            <a:pPr>
              <a:lnSpc>
                <a:spcPct val="150000"/>
              </a:lnSpc>
            </a:pPr>
            <a:r>
              <a:rPr lang="en-US" sz="2400" dirty="0" smtClean="0"/>
              <a:t>1. Fresh</a:t>
            </a:r>
            <a:r>
              <a:rPr lang="en-US" sz="2400" dirty="0"/>
              <a:t>, non-</a:t>
            </a:r>
            <a:r>
              <a:rPr lang="en-US" sz="2400" dirty="0" err="1"/>
              <a:t>hemolyzed</a:t>
            </a:r>
            <a:r>
              <a:rPr lang="en-US" sz="2400" dirty="0"/>
              <a:t> serum from fasting patients is recommended. </a:t>
            </a:r>
            <a:endParaRPr lang="en-US" sz="2400" dirty="0" smtClean="0"/>
          </a:p>
          <a:p>
            <a:pPr>
              <a:lnSpc>
                <a:spcPct val="150000"/>
              </a:lnSpc>
            </a:pPr>
            <a:r>
              <a:rPr lang="en-US" sz="2400" dirty="0" smtClean="0"/>
              <a:t>2</a:t>
            </a:r>
            <a:r>
              <a:rPr lang="en-US" sz="2400" dirty="0"/>
              <a:t>. Triglycerides in serum appears stable for </a:t>
            </a:r>
            <a:r>
              <a:rPr lang="en-US" sz="2400" u="sng" dirty="0"/>
              <a:t>three </a:t>
            </a:r>
            <a:r>
              <a:rPr lang="en-US" sz="2400" u="sng" dirty="0" smtClean="0"/>
              <a:t>days </a:t>
            </a:r>
            <a:r>
              <a:rPr lang="en-US" sz="2400" dirty="0" smtClean="0"/>
              <a:t>when stored at </a:t>
            </a:r>
            <a:r>
              <a:rPr lang="en-US" sz="2400" dirty="0"/>
              <a:t>2-8 </a:t>
            </a:r>
            <a:r>
              <a:rPr lang="en-US" sz="2400" dirty="0" smtClean="0"/>
              <a:t>◦C. </a:t>
            </a:r>
          </a:p>
          <a:p>
            <a:pPr>
              <a:lnSpc>
                <a:spcPct val="150000"/>
              </a:lnSpc>
            </a:pPr>
            <a:r>
              <a:rPr lang="en-US" sz="2400" dirty="0" smtClean="0"/>
              <a:t>3</a:t>
            </a:r>
            <a:r>
              <a:rPr lang="en-US" sz="2400" dirty="0"/>
              <a:t>. Prolonged storage of the samples at room temperature is not recommended since other glycerol containing compounds may hydrolyze, releasing free glycerol with an apparent increase in total triglycerides content. </a:t>
            </a:r>
            <a:endParaRPr lang="en-US" sz="2400" dirty="0" smtClean="0"/>
          </a:p>
          <a:p>
            <a:pPr>
              <a:lnSpc>
                <a:spcPct val="150000"/>
              </a:lnSpc>
            </a:pPr>
            <a:r>
              <a:rPr lang="en-US" sz="2400" dirty="0" smtClean="0"/>
              <a:t> </a:t>
            </a:r>
            <a:endParaRPr lang="en-US" sz="2400" dirty="0"/>
          </a:p>
        </p:txBody>
      </p:sp>
      <p:sp>
        <p:nvSpPr>
          <p:cNvPr id="4" name="object 7"/>
          <p:cNvSpPr/>
          <p:nvPr/>
        </p:nvSpPr>
        <p:spPr>
          <a:xfrm>
            <a:off x="561682" y="5944933"/>
            <a:ext cx="5558193" cy="921078"/>
          </a:xfrm>
          <a:custGeom>
            <a:avLst/>
            <a:gdLst/>
            <a:ahLst/>
            <a:cxnLst/>
            <a:rect l="l" t="t" r="r" b="b"/>
            <a:pathLst>
              <a:path w="5558193" h="921078">
                <a:moveTo>
                  <a:pt x="736" y="0"/>
                </a:moveTo>
                <a:lnTo>
                  <a:pt x="0" y="5473"/>
                </a:lnTo>
                <a:lnTo>
                  <a:pt x="96415" y="21356"/>
                </a:lnTo>
                <a:lnTo>
                  <a:pt x="736" y="0"/>
                </a:lnTo>
                <a:close/>
              </a:path>
              <a:path w="5558193" h="921078">
                <a:moveTo>
                  <a:pt x="96415" y="21356"/>
                </a:moveTo>
                <a:lnTo>
                  <a:pt x="4091375" y="913063"/>
                </a:lnTo>
                <a:lnTo>
                  <a:pt x="5509537" y="913063"/>
                </a:lnTo>
                <a:lnTo>
                  <a:pt x="96415" y="21356"/>
                </a:lnTo>
                <a:close/>
              </a:path>
            </a:pathLst>
          </a:custGeom>
          <a:solidFill>
            <a:srgbClr val="9FCADC"/>
          </a:solidFill>
        </p:spPr>
        <p:txBody>
          <a:bodyPr wrap="square" lIns="0" tIns="0" rIns="0" bIns="0" rtlCol="0">
            <a:noAutofit/>
          </a:bodyPr>
          <a:lstStyle/>
          <a:p>
            <a:endParaRPr/>
          </a:p>
        </p:txBody>
      </p:sp>
      <p:sp>
        <p:nvSpPr>
          <p:cNvPr id="5" name="object 9"/>
          <p:cNvSpPr/>
          <p:nvPr/>
        </p:nvSpPr>
        <p:spPr>
          <a:xfrm>
            <a:off x="0" y="5789674"/>
            <a:ext cx="3822191" cy="1068324"/>
          </a:xfrm>
          <a:prstGeom prst="rect">
            <a:avLst/>
          </a:prstGeom>
          <a:blipFill>
            <a:blip r:embed="rId2" cstate="print"/>
            <a:stretch>
              <a:fillRect/>
            </a:stretch>
          </a:blipFill>
        </p:spPr>
        <p:txBody>
          <a:bodyPr wrap="square" lIns="0" tIns="0" rIns="0" bIns="0" rtlCol="0">
            <a:noAutofit/>
          </a:bodyPr>
          <a:lstStyle/>
          <a:p>
            <a:endParaRPr/>
          </a:p>
        </p:txBody>
      </p:sp>
      <p:sp>
        <p:nvSpPr>
          <p:cNvPr id="7" name="object 4"/>
          <p:cNvSpPr/>
          <p:nvPr/>
        </p:nvSpPr>
        <p:spPr>
          <a:xfrm>
            <a:off x="546430" y="5939015"/>
            <a:ext cx="4151807" cy="933443"/>
          </a:xfrm>
          <a:custGeom>
            <a:avLst/>
            <a:gdLst/>
            <a:ahLst/>
            <a:cxnLst/>
            <a:rect l="l" t="t" r="r" b="b"/>
            <a:pathLst>
              <a:path w="4151807" h="933443">
                <a:moveTo>
                  <a:pt x="0" y="0"/>
                </a:moveTo>
                <a:lnTo>
                  <a:pt x="8915" y="6349"/>
                </a:lnTo>
                <a:lnTo>
                  <a:pt x="3227426" y="918981"/>
                </a:lnTo>
                <a:lnTo>
                  <a:pt x="4108441" y="918981"/>
                </a:lnTo>
                <a:lnTo>
                  <a:pt x="0" y="0"/>
                </a:lnTo>
                <a:close/>
              </a:path>
            </a:pathLst>
          </a:custGeom>
          <a:solidFill>
            <a:srgbClr val="000000"/>
          </a:solidFill>
        </p:spPr>
        <p:txBody>
          <a:bodyPr wrap="square" lIns="0" tIns="0" rIns="0" bIns="0" rtlCol="0">
            <a:noAutofit/>
          </a:bodyPr>
          <a:lstStyle/>
          <a:p>
            <a:endParaRPr/>
          </a:p>
        </p:txBody>
      </p:sp>
    </p:spTree>
    <p:extLst>
      <p:ext uri="{BB962C8B-B14F-4D97-AF65-F5344CB8AC3E}">
        <p14:creationId xmlns="" xmlns:p14="http://schemas.microsoft.com/office/powerpoint/2010/main" val="2399349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txBox="1"/>
          <p:nvPr/>
        </p:nvSpPr>
        <p:spPr>
          <a:xfrm>
            <a:off x="342900" y="187334"/>
            <a:ext cx="3946067" cy="863845"/>
          </a:xfrm>
          <a:prstGeom prst="rect">
            <a:avLst/>
          </a:prstGeom>
        </p:spPr>
        <p:txBody>
          <a:bodyPr wrap="square" lIns="0" tIns="0" rIns="0" bIns="0" rtlCol="0">
            <a:noAutofit/>
          </a:bodyPr>
          <a:lstStyle/>
          <a:p>
            <a:pPr marL="88900" marR="45720">
              <a:lnSpc>
                <a:spcPts val="2550"/>
              </a:lnSpc>
              <a:spcBef>
                <a:spcPts val="127"/>
              </a:spcBef>
            </a:pPr>
            <a:endParaRPr lang="en-US" sz="2800" b="1" spc="0" dirty="0" smtClean="0">
              <a:solidFill>
                <a:srgbClr val="C00000"/>
              </a:solidFill>
              <a:cs typeface="Times New Roman"/>
            </a:endParaRPr>
          </a:p>
          <a:p>
            <a:pPr marL="88900" marR="45720">
              <a:lnSpc>
                <a:spcPts val="2550"/>
              </a:lnSpc>
              <a:spcBef>
                <a:spcPts val="127"/>
              </a:spcBef>
            </a:pPr>
            <a:r>
              <a:rPr lang="en-US" sz="2800" b="1" spc="0" dirty="0" smtClean="0">
                <a:solidFill>
                  <a:srgbClr val="C00000"/>
                </a:solidFill>
                <a:cs typeface="Times New Roman"/>
              </a:rPr>
              <a:t>- </a:t>
            </a:r>
            <a:r>
              <a:rPr sz="2800" b="1" spc="0" dirty="0" smtClean="0">
                <a:solidFill>
                  <a:srgbClr val="C00000"/>
                </a:solidFill>
                <a:cs typeface="Times New Roman"/>
              </a:rPr>
              <a:t>Method :</a:t>
            </a:r>
            <a:endParaRPr sz="2800" dirty="0">
              <a:cs typeface="Times New Roman"/>
            </a:endParaRPr>
          </a:p>
        </p:txBody>
      </p:sp>
      <p:sp>
        <p:nvSpPr>
          <p:cNvPr id="20" name="object 20"/>
          <p:cNvSpPr txBox="1"/>
          <p:nvPr/>
        </p:nvSpPr>
        <p:spPr>
          <a:xfrm>
            <a:off x="342900" y="1452635"/>
            <a:ext cx="5105400" cy="330504"/>
          </a:xfrm>
          <a:prstGeom prst="rect">
            <a:avLst/>
          </a:prstGeom>
        </p:spPr>
        <p:txBody>
          <a:bodyPr wrap="square" lIns="0" tIns="0" rIns="0" bIns="0" rtlCol="0">
            <a:noAutofit/>
          </a:bodyPr>
          <a:lstStyle/>
          <a:p>
            <a:pPr marL="12700">
              <a:lnSpc>
                <a:spcPts val="2550"/>
              </a:lnSpc>
              <a:spcBef>
                <a:spcPts val="127"/>
              </a:spcBef>
            </a:pPr>
            <a:r>
              <a:rPr lang="en-US" sz="2400" spc="0" dirty="0" smtClean="0">
                <a:cs typeface="Times New Roman"/>
              </a:rPr>
              <a:t>- </a:t>
            </a:r>
            <a:r>
              <a:rPr sz="2400" spc="0" dirty="0" smtClean="0">
                <a:cs typeface="Times New Roman"/>
              </a:rPr>
              <a:t>By</a:t>
            </a:r>
            <a:r>
              <a:rPr sz="2400" spc="-44" dirty="0" smtClean="0">
                <a:cs typeface="Times New Roman"/>
              </a:rPr>
              <a:t> </a:t>
            </a:r>
            <a:r>
              <a:rPr sz="2400" spc="-89" dirty="0" smtClean="0">
                <a:cs typeface="Times New Roman"/>
              </a:rPr>
              <a:t>T</a:t>
            </a:r>
            <a:r>
              <a:rPr sz="2400" spc="0" dirty="0" smtClean="0">
                <a:cs typeface="Times New Roman"/>
              </a:rPr>
              <a:t>r</a:t>
            </a:r>
            <a:r>
              <a:rPr sz="2400" spc="4" dirty="0" smtClean="0">
                <a:cs typeface="Times New Roman"/>
              </a:rPr>
              <a:t>i</a:t>
            </a:r>
            <a:r>
              <a:rPr sz="2400" spc="0" dirty="0" smtClean="0">
                <a:cs typeface="Times New Roman"/>
              </a:rPr>
              <a:t>glyceride</a:t>
            </a:r>
            <a:r>
              <a:rPr sz="2400" spc="19" dirty="0" smtClean="0">
                <a:cs typeface="Times New Roman"/>
              </a:rPr>
              <a:t> </a:t>
            </a:r>
            <a:r>
              <a:rPr lang="en-US" sz="2400" dirty="0">
                <a:cs typeface="Times New Roman"/>
              </a:rPr>
              <a:t>r</a:t>
            </a:r>
            <a:r>
              <a:rPr sz="2400" spc="0" dirty="0" smtClean="0">
                <a:cs typeface="Times New Roman"/>
              </a:rPr>
              <a:t>eagent kit.</a:t>
            </a:r>
            <a:endParaRPr sz="2400" dirty="0">
              <a:cs typeface="Times New Roman"/>
            </a:endParaRPr>
          </a:p>
        </p:txBody>
      </p:sp>
      <p:sp>
        <p:nvSpPr>
          <p:cNvPr id="19" name="object 19"/>
          <p:cNvSpPr txBox="1"/>
          <p:nvPr/>
        </p:nvSpPr>
        <p:spPr>
          <a:xfrm>
            <a:off x="342900" y="1981200"/>
            <a:ext cx="3581400" cy="330200"/>
          </a:xfrm>
          <a:prstGeom prst="rect">
            <a:avLst/>
          </a:prstGeom>
        </p:spPr>
        <p:txBody>
          <a:bodyPr wrap="square" lIns="0" tIns="0" rIns="0" bIns="0" rtlCol="0">
            <a:noAutofit/>
          </a:bodyPr>
          <a:lstStyle/>
          <a:p>
            <a:pPr marL="12700">
              <a:lnSpc>
                <a:spcPts val="2550"/>
              </a:lnSpc>
              <a:spcBef>
                <a:spcPts val="127"/>
              </a:spcBef>
            </a:pPr>
            <a:r>
              <a:rPr sz="2400" b="1" spc="4" dirty="0" smtClean="0">
                <a:cs typeface="Times New Roman"/>
              </a:rPr>
              <a:t>-</a:t>
            </a:r>
            <a:r>
              <a:rPr sz="2400" b="1" spc="0" dirty="0" smtClean="0">
                <a:cs typeface="Times New Roman"/>
              </a:rPr>
              <a:t>Fol</a:t>
            </a:r>
            <a:r>
              <a:rPr sz="2400" b="1" spc="4" dirty="0" smtClean="0">
                <a:cs typeface="Times New Roman"/>
              </a:rPr>
              <a:t>l</a:t>
            </a:r>
            <a:r>
              <a:rPr sz="2400" b="1" spc="0" dirty="0" smtClean="0">
                <a:cs typeface="Times New Roman"/>
              </a:rPr>
              <a:t>ow</a:t>
            </a:r>
            <a:r>
              <a:rPr sz="2400" b="1" spc="-14" dirty="0" smtClean="0">
                <a:cs typeface="Times New Roman"/>
              </a:rPr>
              <a:t> </a:t>
            </a:r>
            <a:r>
              <a:rPr sz="2400" b="1" spc="0" dirty="0" smtClean="0">
                <a:cs typeface="Times New Roman"/>
              </a:rPr>
              <a:t>the</a:t>
            </a:r>
            <a:r>
              <a:rPr sz="2400" b="1" spc="-4" dirty="0" smtClean="0">
                <a:cs typeface="Times New Roman"/>
              </a:rPr>
              <a:t> </a:t>
            </a:r>
            <a:r>
              <a:rPr sz="2400" b="1" spc="0" dirty="0" smtClean="0">
                <a:cs typeface="Times New Roman"/>
              </a:rPr>
              <a:t>t</a:t>
            </a:r>
            <a:r>
              <a:rPr sz="2400" b="1" spc="4" dirty="0" smtClean="0">
                <a:cs typeface="Times New Roman"/>
              </a:rPr>
              <a:t>a</a:t>
            </a:r>
            <a:r>
              <a:rPr sz="2400" b="1" spc="0" dirty="0" smtClean="0">
                <a:cs typeface="Times New Roman"/>
              </a:rPr>
              <a:t>bl</a:t>
            </a:r>
            <a:r>
              <a:rPr sz="2400" b="1" spc="4" dirty="0" smtClean="0">
                <a:cs typeface="Times New Roman"/>
              </a:rPr>
              <a:t>e</a:t>
            </a:r>
            <a:r>
              <a:rPr sz="2400" b="1" spc="0" dirty="0" smtClean="0">
                <a:cs typeface="Times New Roman"/>
              </a:rPr>
              <a:t>:</a:t>
            </a:r>
            <a:endParaRPr sz="2400" b="1" dirty="0">
              <a:cs typeface="Times New Roman"/>
            </a:endParaRPr>
          </a:p>
        </p:txBody>
      </p:sp>
      <p:sp>
        <p:nvSpPr>
          <p:cNvPr id="3" name="object 3"/>
          <p:cNvSpPr txBox="1"/>
          <p:nvPr/>
        </p:nvSpPr>
        <p:spPr>
          <a:xfrm>
            <a:off x="5219700" y="5013960"/>
            <a:ext cx="1981200" cy="672693"/>
          </a:xfrm>
          <a:prstGeom prst="rect">
            <a:avLst/>
          </a:prstGeom>
        </p:spPr>
        <p:txBody>
          <a:bodyPr wrap="square" lIns="0" tIns="0" rIns="0" bIns="0" rtlCol="0">
            <a:noAutofit/>
          </a:bodyPr>
          <a:lstStyle/>
          <a:p>
            <a:pPr marL="25400">
              <a:lnSpc>
                <a:spcPts val="1000"/>
              </a:lnSpc>
            </a:pPr>
            <a:endParaRPr sz="1000"/>
          </a:p>
        </p:txBody>
      </p:sp>
      <p:sp>
        <p:nvSpPr>
          <p:cNvPr id="71" name="object 14"/>
          <p:cNvSpPr txBox="1"/>
          <p:nvPr/>
        </p:nvSpPr>
        <p:spPr>
          <a:xfrm>
            <a:off x="2321817" y="5789674"/>
            <a:ext cx="6435992" cy="330200"/>
          </a:xfrm>
          <a:prstGeom prst="rect">
            <a:avLst/>
          </a:prstGeom>
        </p:spPr>
        <p:txBody>
          <a:bodyPr wrap="square" lIns="0" tIns="0" rIns="0" bIns="0" rtlCol="0">
            <a:noAutofit/>
          </a:bodyPr>
          <a:lstStyle/>
          <a:p>
            <a:pPr marL="12700" algn="ctr">
              <a:lnSpc>
                <a:spcPts val="2550"/>
              </a:lnSpc>
              <a:spcBef>
                <a:spcPts val="127"/>
              </a:spcBef>
            </a:pPr>
            <a:endParaRPr sz="2400" b="1" dirty="0">
              <a:latin typeface="Times New Roman"/>
              <a:cs typeface="Times New Roman"/>
            </a:endParaRPr>
          </a:p>
        </p:txBody>
      </p:sp>
      <p:graphicFrame>
        <p:nvGraphicFramePr>
          <p:cNvPr id="77" name="جدول 76"/>
          <p:cNvGraphicFramePr>
            <a:graphicFrameLocks noGrp="1"/>
          </p:cNvGraphicFramePr>
          <p:nvPr>
            <p:extLst>
              <p:ext uri="{D42A27DB-BD31-4B8C-83A1-F6EECF244321}">
                <p14:modId xmlns="" xmlns:p14="http://schemas.microsoft.com/office/powerpoint/2010/main" val="2403387595"/>
              </p:ext>
            </p:extLst>
          </p:nvPr>
        </p:nvGraphicFramePr>
        <p:xfrm>
          <a:off x="342900" y="2739134"/>
          <a:ext cx="9448800" cy="3149600"/>
        </p:xfrm>
        <a:graphic>
          <a:graphicData uri="http://schemas.openxmlformats.org/drawingml/2006/table">
            <a:tbl>
              <a:tblPr firstRow="1" bandRow="1">
                <a:tableStyleId>{69012ECD-51FC-41F1-AA8D-1B2483CD663E}</a:tableStyleId>
              </a:tblPr>
              <a:tblGrid>
                <a:gridCol w="3470988"/>
                <a:gridCol w="2050533"/>
                <a:gridCol w="2099733"/>
                <a:gridCol w="1827546"/>
              </a:tblGrid>
              <a:tr h="385066">
                <a:tc>
                  <a:txBody>
                    <a:bodyPr/>
                    <a:lstStyle/>
                    <a:p>
                      <a:endParaRPr lang="en-US" sz="2200" dirty="0"/>
                    </a:p>
                  </a:txBody>
                  <a:tcPr>
                    <a:lnR w="12700" cap="flat" cmpd="sng" algn="ctr">
                      <a:solidFill>
                        <a:schemeClr val="accent1">
                          <a:lumMod val="75000"/>
                        </a:schemeClr>
                      </a:solidFill>
                      <a:prstDash val="solid"/>
                      <a:round/>
                      <a:headEnd type="none" w="med" len="med"/>
                      <a:tailEnd type="none" w="med" len="med"/>
                    </a:lnR>
                  </a:tcPr>
                </a:tc>
                <a:tc>
                  <a:txBody>
                    <a:bodyPr/>
                    <a:lstStyle/>
                    <a:p>
                      <a:pPr algn="ctr"/>
                      <a:r>
                        <a:rPr lang="en-US" sz="2200" dirty="0" smtClean="0"/>
                        <a:t>Blank</a:t>
                      </a:r>
                      <a:endParaRPr lang="en-US" sz="2200" dirty="0"/>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tcPr>
                </a:tc>
                <a:tc>
                  <a:txBody>
                    <a:bodyPr/>
                    <a:lstStyle/>
                    <a:p>
                      <a:pPr algn="ctr"/>
                      <a:r>
                        <a:rPr lang="en-US" sz="2200" dirty="0" smtClean="0"/>
                        <a:t>Standard</a:t>
                      </a:r>
                      <a:endParaRPr lang="en-US" sz="2200" dirty="0"/>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tcPr>
                </a:tc>
                <a:tc>
                  <a:txBody>
                    <a:bodyPr/>
                    <a:lstStyle/>
                    <a:p>
                      <a:pPr algn="ctr"/>
                      <a:r>
                        <a:rPr lang="en-US" sz="2200" dirty="0" smtClean="0"/>
                        <a:t>Test</a:t>
                      </a:r>
                      <a:endParaRPr lang="en-US" sz="2200" dirty="0"/>
                    </a:p>
                  </a:txBody>
                  <a:tcPr>
                    <a:lnL w="12700" cap="flat" cmpd="sng" algn="ctr">
                      <a:solidFill>
                        <a:schemeClr val="accent1">
                          <a:lumMod val="75000"/>
                        </a:schemeClr>
                      </a:solidFill>
                      <a:prstDash val="solid"/>
                      <a:round/>
                      <a:headEnd type="none" w="med" len="med"/>
                      <a:tailEnd type="none" w="med" len="med"/>
                    </a:lnL>
                  </a:tcPr>
                </a:tc>
              </a:tr>
              <a:tr h="370840">
                <a:tc>
                  <a:txBody>
                    <a:bodyPr/>
                    <a:lstStyle/>
                    <a:p>
                      <a:r>
                        <a:rPr lang="en-US" sz="2200" b="1" dirty="0" smtClean="0"/>
                        <a:t>Reconstituted Reagent</a:t>
                      </a:r>
                      <a:endParaRPr lang="en-US" sz="2200" b="1" dirty="0">
                        <a:latin typeface="+mn-lt"/>
                      </a:endParaRPr>
                    </a:p>
                  </a:txBody>
                  <a:tcPr>
                    <a:lnR w="12700" cap="flat" cmpd="sng" algn="ctr">
                      <a:solidFill>
                        <a:schemeClr val="accent1">
                          <a:lumMod val="75000"/>
                        </a:schemeClr>
                      </a:solidFill>
                      <a:prstDash val="solid"/>
                      <a:round/>
                      <a:headEnd type="none" w="med" len="med"/>
                      <a:tailEnd type="none" w="med" len="med"/>
                    </a:lnR>
                  </a:tcPr>
                </a:tc>
                <a:tc>
                  <a:txBody>
                    <a:bodyPr/>
                    <a:lstStyle/>
                    <a:p>
                      <a:pPr algn="ctr"/>
                      <a:r>
                        <a:rPr lang="en-US" sz="2200" dirty="0" smtClean="0"/>
                        <a:t>1 ml</a:t>
                      </a:r>
                      <a:endParaRPr lang="en-US" sz="2200" dirty="0">
                        <a:latin typeface="+mn-lt"/>
                      </a:endParaRPr>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tcPr>
                </a:tc>
                <a:tc>
                  <a:txBody>
                    <a:bodyPr/>
                    <a:lstStyle/>
                    <a:p>
                      <a:pPr algn="ctr"/>
                      <a:r>
                        <a:rPr lang="en-US" sz="2200" dirty="0" smtClean="0"/>
                        <a:t>1 ml</a:t>
                      </a:r>
                      <a:endParaRPr lang="en-US" sz="2200" dirty="0">
                        <a:latin typeface="+mn-lt"/>
                      </a:endParaRPr>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tcPr>
                </a:tc>
                <a:tc>
                  <a:txBody>
                    <a:bodyPr/>
                    <a:lstStyle/>
                    <a:p>
                      <a:pPr algn="ctr"/>
                      <a:r>
                        <a:rPr lang="en-US" sz="2200" dirty="0" smtClean="0"/>
                        <a:t>1 ml</a:t>
                      </a:r>
                      <a:endParaRPr lang="en-US" sz="2200" dirty="0">
                        <a:latin typeface="+mn-lt"/>
                      </a:endParaRPr>
                    </a:p>
                  </a:txBody>
                  <a:tcPr>
                    <a:lnL w="12700" cap="flat" cmpd="sng" algn="ctr">
                      <a:solidFill>
                        <a:schemeClr val="accent1">
                          <a:lumMod val="75000"/>
                        </a:schemeClr>
                      </a:solidFill>
                      <a:prstDash val="solid"/>
                      <a:round/>
                      <a:headEnd type="none" w="med" len="med"/>
                      <a:tailEnd type="none" w="med" len="med"/>
                    </a:lnL>
                  </a:tcPr>
                </a:tc>
              </a:tr>
              <a:tr h="370840">
                <a:tc gridSpan="4">
                  <a:txBody>
                    <a:bodyPr/>
                    <a:lstStyle/>
                    <a:p>
                      <a:pPr algn="l"/>
                      <a:r>
                        <a:rPr lang="en-US" sz="2200" b="1" dirty="0" smtClean="0"/>
                        <a:t>Pre-worm</a:t>
                      </a:r>
                      <a:r>
                        <a:rPr lang="en-US" sz="2200" b="1" baseline="0" dirty="0" smtClean="0"/>
                        <a:t> at 37◦C for 2 min and add:</a:t>
                      </a:r>
                      <a:endParaRPr lang="en-US" sz="2200" b="1" dirty="0" smtClean="0">
                        <a:latin typeface="+mn-lt"/>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2706">
                <a:tc>
                  <a:txBody>
                    <a:bodyPr/>
                    <a:lstStyle/>
                    <a:p>
                      <a:r>
                        <a:rPr lang="en-US" sz="2200" b="1" dirty="0" smtClean="0"/>
                        <a:t>Standard</a:t>
                      </a:r>
                      <a:r>
                        <a:rPr lang="en-US" sz="2200" b="1" baseline="0" dirty="0" smtClean="0"/>
                        <a:t> </a:t>
                      </a:r>
                    </a:p>
                    <a:p>
                      <a:r>
                        <a:rPr lang="en-US" sz="2200" b="1" baseline="0" dirty="0" smtClean="0"/>
                        <a:t>Sample</a:t>
                      </a:r>
                      <a:endParaRPr lang="en-US" sz="2200" b="1" dirty="0">
                        <a:latin typeface="+mn-lt"/>
                      </a:endParaRPr>
                    </a:p>
                  </a:txBody>
                  <a:tcPr>
                    <a:lnR w="12700" cap="flat" cmpd="sng" algn="ctr">
                      <a:solidFill>
                        <a:schemeClr val="accent1">
                          <a:lumMod val="75000"/>
                        </a:schemeClr>
                      </a:solidFill>
                      <a:prstDash val="solid"/>
                      <a:round/>
                      <a:headEnd type="none" w="med" len="med"/>
                      <a:tailEnd type="none" w="med" len="med"/>
                    </a:lnR>
                  </a:tcPr>
                </a:tc>
                <a:tc>
                  <a:txBody>
                    <a:bodyPr/>
                    <a:lstStyle/>
                    <a:p>
                      <a:pPr algn="ctr"/>
                      <a:r>
                        <a:rPr lang="en-US" sz="2200" dirty="0" smtClean="0"/>
                        <a:t>---</a:t>
                      </a:r>
                    </a:p>
                    <a:p>
                      <a:pPr algn="ctr"/>
                      <a:r>
                        <a:rPr lang="en-US" sz="2200" dirty="0" smtClean="0">
                          <a:latin typeface="+mn-lt"/>
                        </a:rPr>
                        <a:t>---</a:t>
                      </a:r>
                      <a:endParaRPr lang="en-US" sz="2200" dirty="0">
                        <a:latin typeface="+mn-lt"/>
                      </a:endParaRPr>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tcPr>
                </a:tc>
                <a:tc>
                  <a:txBody>
                    <a:bodyPr/>
                    <a:lstStyle/>
                    <a:p>
                      <a:pPr marL="0" marR="0" lvl="0" indent="0" algn="ctr" defTabSz="771571" rtl="0" eaLnBrk="1" fontAlgn="auto" latinLnBrk="0" hangingPunct="1">
                        <a:lnSpc>
                          <a:spcPct val="100000"/>
                        </a:lnSpc>
                        <a:spcBef>
                          <a:spcPts val="0"/>
                        </a:spcBef>
                        <a:spcAft>
                          <a:spcPts val="0"/>
                        </a:spcAft>
                        <a:buClrTx/>
                        <a:buSzTx/>
                        <a:buFontTx/>
                        <a:buNone/>
                        <a:tabLst/>
                        <a:defRPr/>
                      </a:pPr>
                      <a:r>
                        <a:rPr lang="en-US" sz="2200" dirty="0" smtClean="0"/>
                        <a:t>0.01 ml (10</a:t>
                      </a:r>
                      <a:r>
                        <a:rPr lang="en-US" sz="2200" baseline="0" dirty="0" smtClean="0"/>
                        <a:t> µl)</a:t>
                      </a:r>
                    </a:p>
                    <a:p>
                      <a:pPr marL="0" marR="0" lvl="0" indent="0" algn="ctr" defTabSz="771571" rtl="0" eaLnBrk="1" fontAlgn="auto" latinLnBrk="0" hangingPunct="1">
                        <a:lnSpc>
                          <a:spcPct val="100000"/>
                        </a:lnSpc>
                        <a:spcBef>
                          <a:spcPts val="0"/>
                        </a:spcBef>
                        <a:spcAft>
                          <a:spcPts val="0"/>
                        </a:spcAft>
                        <a:buClrTx/>
                        <a:buSzTx/>
                        <a:buFontTx/>
                        <a:buNone/>
                        <a:tabLst/>
                        <a:defRPr/>
                      </a:pPr>
                      <a:r>
                        <a:rPr lang="en-US" sz="2200" baseline="0" dirty="0" smtClean="0"/>
                        <a:t>---</a:t>
                      </a:r>
                      <a:endParaRPr lang="en-US" sz="2200" dirty="0"/>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tcPr>
                </a:tc>
                <a:tc>
                  <a:txBody>
                    <a:bodyPr/>
                    <a:lstStyle/>
                    <a:p>
                      <a:pPr marL="0" marR="0" lvl="0" indent="0" algn="ctr" defTabSz="771571" rtl="0" eaLnBrk="1" fontAlgn="auto" latinLnBrk="0" hangingPunct="1">
                        <a:lnSpc>
                          <a:spcPct val="100000"/>
                        </a:lnSpc>
                        <a:spcBef>
                          <a:spcPts val="0"/>
                        </a:spcBef>
                        <a:spcAft>
                          <a:spcPts val="0"/>
                        </a:spcAft>
                        <a:buClrTx/>
                        <a:buSzTx/>
                        <a:buFontTx/>
                        <a:buNone/>
                        <a:tabLst/>
                        <a:defRPr/>
                      </a:pPr>
                      <a:r>
                        <a:rPr lang="en-US" sz="2200" dirty="0" smtClean="0"/>
                        <a:t>---</a:t>
                      </a:r>
                    </a:p>
                    <a:p>
                      <a:pPr marL="0" marR="0" lvl="0" indent="0" algn="ctr" defTabSz="771571" rtl="0" eaLnBrk="1" fontAlgn="auto" latinLnBrk="0" hangingPunct="1">
                        <a:lnSpc>
                          <a:spcPct val="100000"/>
                        </a:lnSpc>
                        <a:spcBef>
                          <a:spcPts val="0"/>
                        </a:spcBef>
                        <a:spcAft>
                          <a:spcPts val="0"/>
                        </a:spcAft>
                        <a:buClrTx/>
                        <a:buSzTx/>
                        <a:buFontTx/>
                        <a:buNone/>
                        <a:tabLst/>
                        <a:defRPr/>
                      </a:pPr>
                      <a:r>
                        <a:rPr lang="en-US" sz="2200" dirty="0" smtClean="0"/>
                        <a:t>0.01 ml (10</a:t>
                      </a:r>
                      <a:r>
                        <a:rPr lang="en-US" sz="2200" baseline="0" dirty="0" smtClean="0"/>
                        <a:t> µl)</a:t>
                      </a:r>
                      <a:endParaRPr lang="en-US" sz="2200" dirty="0"/>
                    </a:p>
                  </a:txBody>
                  <a:tcPr>
                    <a:lnL w="12700" cap="flat" cmpd="sng" algn="ctr">
                      <a:solidFill>
                        <a:schemeClr val="accent1">
                          <a:lumMod val="75000"/>
                        </a:schemeClr>
                      </a:solidFill>
                      <a:prstDash val="solid"/>
                      <a:round/>
                      <a:headEnd type="none" w="med" len="med"/>
                      <a:tailEnd type="none" w="med" len="med"/>
                    </a:lnL>
                  </a:tcPr>
                </a:tc>
              </a:tr>
              <a:tr h="370840">
                <a:tc gridSpan="4">
                  <a:txBody>
                    <a:bodyPr/>
                    <a:lstStyle/>
                    <a:p>
                      <a:pPr marL="12700" algn="ctr">
                        <a:lnSpc>
                          <a:spcPts val="2550"/>
                        </a:lnSpc>
                        <a:spcBef>
                          <a:spcPts val="127"/>
                        </a:spcBef>
                      </a:pPr>
                      <a:r>
                        <a:rPr lang="en-US" sz="2200" b="1" spc="0" dirty="0" smtClean="0"/>
                        <a:t>M</a:t>
                      </a:r>
                      <a:r>
                        <a:rPr lang="en-US" sz="2200" b="1" spc="4" dirty="0" smtClean="0"/>
                        <a:t>i</a:t>
                      </a:r>
                      <a:r>
                        <a:rPr lang="en-US" sz="2200" b="1" spc="0" dirty="0" smtClean="0"/>
                        <a:t>x</a:t>
                      </a:r>
                      <a:r>
                        <a:rPr lang="en-US" sz="2200" b="1" spc="-9" dirty="0" smtClean="0"/>
                        <a:t> </a:t>
                      </a:r>
                      <a:r>
                        <a:rPr lang="en-US" sz="2200" b="1" spc="0" dirty="0" smtClean="0"/>
                        <a:t>and </a:t>
                      </a:r>
                      <a:r>
                        <a:rPr lang="en-US" sz="2200" b="1" spc="4" dirty="0" smtClean="0"/>
                        <a:t>i</a:t>
                      </a:r>
                      <a:r>
                        <a:rPr lang="en-US" sz="2200" b="1" spc="0" dirty="0" smtClean="0"/>
                        <a:t>ncuba</a:t>
                      </a:r>
                      <a:r>
                        <a:rPr lang="en-US" sz="2200" b="1" spc="4" dirty="0" smtClean="0"/>
                        <a:t>t</a:t>
                      </a:r>
                      <a:r>
                        <a:rPr lang="en-US" sz="2200" b="1" spc="0" dirty="0" smtClean="0"/>
                        <a:t>e</a:t>
                      </a:r>
                      <a:r>
                        <a:rPr lang="en-US" sz="2200" b="1" spc="-34" dirty="0" smtClean="0"/>
                        <a:t> </a:t>
                      </a:r>
                      <a:r>
                        <a:rPr lang="en-US" sz="2200" b="1" spc="0" dirty="0" smtClean="0"/>
                        <a:t>at 3</a:t>
                      </a:r>
                      <a:r>
                        <a:rPr lang="en-US" sz="2200" b="1" spc="4" dirty="0" smtClean="0"/>
                        <a:t>7</a:t>
                      </a:r>
                      <a:r>
                        <a:rPr lang="en-US" sz="2200" b="1" spc="9" dirty="0" smtClean="0"/>
                        <a:t>º</a:t>
                      </a:r>
                      <a:r>
                        <a:rPr lang="en-US" sz="2200" b="1" spc="0" dirty="0" smtClean="0"/>
                        <a:t>C </a:t>
                      </a:r>
                      <a:r>
                        <a:rPr lang="en-US" sz="2200" b="1" spc="-9" dirty="0" smtClean="0"/>
                        <a:t>f</a:t>
                      </a:r>
                      <a:r>
                        <a:rPr lang="en-US" sz="2200" b="1" spc="0" dirty="0" smtClean="0"/>
                        <a:t>or</a:t>
                      </a:r>
                      <a:r>
                        <a:rPr lang="en-US" sz="2200" b="1" spc="4" dirty="0" smtClean="0"/>
                        <a:t> </a:t>
                      </a:r>
                      <a:r>
                        <a:rPr lang="en-US" sz="2200" b="1" spc="0" dirty="0" smtClean="0"/>
                        <a:t>10 </a:t>
                      </a:r>
                      <a:r>
                        <a:rPr lang="en-US" sz="2200" b="1" spc="-19" dirty="0" smtClean="0"/>
                        <a:t>m</a:t>
                      </a:r>
                      <a:r>
                        <a:rPr lang="en-US" sz="2200" b="1" spc="0" dirty="0" smtClean="0"/>
                        <a:t>in</a:t>
                      </a:r>
                    </a:p>
                    <a:p>
                      <a:pPr marL="12700" algn="ctr">
                        <a:lnSpc>
                          <a:spcPts val="2550"/>
                        </a:lnSpc>
                        <a:spcBef>
                          <a:spcPts val="127"/>
                        </a:spcBef>
                      </a:pPr>
                      <a:endParaRPr lang="en-US" sz="2200" b="1" spc="0" dirty="0" smtClean="0"/>
                    </a:p>
                    <a:p>
                      <a:pPr marL="12700" algn="ctr">
                        <a:lnSpc>
                          <a:spcPts val="2550"/>
                        </a:lnSpc>
                        <a:spcBef>
                          <a:spcPts val="127"/>
                        </a:spcBef>
                      </a:pPr>
                      <a:r>
                        <a:rPr lang="en-US" sz="2200" b="1" spc="0" dirty="0" smtClean="0"/>
                        <a:t>Read the absorbance of standard and sample</a:t>
                      </a:r>
                      <a:r>
                        <a:rPr lang="en-US" sz="2200" b="1" spc="-25" dirty="0" smtClean="0"/>
                        <a:t> </a:t>
                      </a:r>
                      <a:r>
                        <a:rPr lang="en-US" sz="2200" b="1" spc="0" dirty="0" smtClean="0"/>
                        <a:t>at</a:t>
                      </a:r>
                      <a:r>
                        <a:rPr lang="en-US" sz="2200" b="1" spc="-14" dirty="0" smtClean="0"/>
                        <a:t> </a:t>
                      </a:r>
                      <a:r>
                        <a:rPr lang="en-US" sz="2200" b="1" spc="4" dirty="0" smtClean="0"/>
                        <a:t>50</a:t>
                      </a:r>
                      <a:r>
                        <a:rPr lang="en-US" sz="2200" b="1" spc="0" dirty="0" smtClean="0"/>
                        <a:t>5</a:t>
                      </a:r>
                      <a:r>
                        <a:rPr lang="en-US" sz="2200" b="1" spc="-14" dirty="0" smtClean="0"/>
                        <a:t> </a:t>
                      </a:r>
                      <a:r>
                        <a:rPr lang="en-US" sz="2200" b="1" spc="0" dirty="0" smtClean="0"/>
                        <a:t>n</a:t>
                      </a:r>
                      <a:r>
                        <a:rPr lang="en-US" sz="2200" b="1" spc="-19" dirty="0" smtClean="0"/>
                        <a:t>m against blank</a:t>
                      </a:r>
                      <a:endParaRPr lang="en-US" sz="2200" b="1" dirty="0">
                        <a:latin typeface="+mn-lt"/>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78" name="سهم للأسفل 77"/>
          <p:cNvSpPr/>
          <p:nvPr/>
        </p:nvSpPr>
        <p:spPr>
          <a:xfrm>
            <a:off x="4938215" y="5143504"/>
            <a:ext cx="152400" cy="33634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0"/>
              <a:solidFill>
                <a:schemeClr val="tx1"/>
              </a:solidFill>
              <a:effectLst>
                <a:outerShdw blurRad="38100" dist="19050" dir="2700000" algn="tl" rotWithShape="0">
                  <a:schemeClr val="dk1">
                    <a:alpha val="40000"/>
                  </a:scheme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16"/>
          <p:cNvSpPr/>
          <p:nvPr/>
        </p:nvSpPr>
        <p:spPr>
          <a:xfrm>
            <a:off x="561682" y="5944933"/>
            <a:ext cx="5558193" cy="921078"/>
          </a:xfrm>
          <a:custGeom>
            <a:avLst/>
            <a:gdLst/>
            <a:ahLst/>
            <a:cxnLst/>
            <a:rect l="l" t="t" r="r" b="b"/>
            <a:pathLst>
              <a:path w="5558193" h="921078">
                <a:moveTo>
                  <a:pt x="736" y="0"/>
                </a:moveTo>
                <a:lnTo>
                  <a:pt x="0" y="5473"/>
                </a:lnTo>
                <a:lnTo>
                  <a:pt x="96415" y="21356"/>
                </a:lnTo>
                <a:lnTo>
                  <a:pt x="736" y="0"/>
                </a:lnTo>
                <a:close/>
              </a:path>
              <a:path w="5558193" h="921078">
                <a:moveTo>
                  <a:pt x="96415" y="21356"/>
                </a:moveTo>
                <a:lnTo>
                  <a:pt x="4091375" y="913063"/>
                </a:lnTo>
                <a:lnTo>
                  <a:pt x="5509537" y="913063"/>
                </a:lnTo>
                <a:lnTo>
                  <a:pt x="96415" y="21356"/>
                </a:lnTo>
                <a:close/>
              </a:path>
            </a:pathLst>
          </a:custGeom>
          <a:solidFill>
            <a:srgbClr val="9FCADC"/>
          </a:solidFill>
        </p:spPr>
        <p:txBody>
          <a:bodyPr wrap="square" lIns="0" tIns="0" rIns="0" bIns="0" rtlCol="0">
            <a:noAutofit/>
          </a:bodyPr>
          <a:lstStyle/>
          <a:p>
            <a:endParaRPr/>
          </a:p>
        </p:txBody>
      </p:sp>
      <p:sp>
        <p:nvSpPr>
          <p:cNvPr id="17" name="object 17"/>
          <p:cNvSpPr/>
          <p:nvPr/>
        </p:nvSpPr>
        <p:spPr>
          <a:xfrm>
            <a:off x="546430" y="5939015"/>
            <a:ext cx="4151807" cy="933443"/>
          </a:xfrm>
          <a:custGeom>
            <a:avLst/>
            <a:gdLst/>
            <a:ahLst/>
            <a:cxnLst/>
            <a:rect l="l" t="t" r="r" b="b"/>
            <a:pathLst>
              <a:path w="4151807" h="933443">
                <a:moveTo>
                  <a:pt x="0" y="0"/>
                </a:moveTo>
                <a:lnTo>
                  <a:pt x="8915" y="6349"/>
                </a:lnTo>
                <a:lnTo>
                  <a:pt x="3227426" y="918981"/>
                </a:lnTo>
                <a:lnTo>
                  <a:pt x="4108441" y="918981"/>
                </a:lnTo>
                <a:lnTo>
                  <a:pt x="0" y="0"/>
                </a:lnTo>
                <a:close/>
              </a:path>
            </a:pathLst>
          </a:custGeom>
          <a:solidFill>
            <a:srgbClr val="000000"/>
          </a:solidFill>
        </p:spPr>
        <p:txBody>
          <a:bodyPr wrap="square" lIns="0" tIns="0" rIns="0" bIns="0" rtlCol="0">
            <a:noAutofit/>
          </a:bodyPr>
          <a:lstStyle/>
          <a:p>
            <a:endParaRPr/>
          </a:p>
        </p:txBody>
      </p:sp>
      <p:sp>
        <p:nvSpPr>
          <p:cNvPr id="18" name="object 18"/>
          <p:cNvSpPr/>
          <p:nvPr/>
        </p:nvSpPr>
        <p:spPr>
          <a:xfrm>
            <a:off x="0" y="5789674"/>
            <a:ext cx="3822191" cy="1068324"/>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p:nvPr/>
        </p:nvSpPr>
        <p:spPr>
          <a:xfrm>
            <a:off x="-12033" y="5781929"/>
            <a:ext cx="3834479" cy="1095994"/>
          </a:xfrm>
          <a:prstGeom prst="rect">
            <a:avLst/>
          </a:prstGeom>
          <a:blipFill>
            <a:blip r:embed="rId3" cstate="print"/>
            <a:stretch>
              <a:fillRect/>
            </a:stretch>
          </a:blipFill>
        </p:spPr>
        <p:txBody>
          <a:bodyPr wrap="square" lIns="0" tIns="0" rIns="0" bIns="0" rtlCol="0">
            <a:noAutofit/>
          </a:bodyPr>
          <a:lstStyle/>
          <a:p>
            <a:endParaRPr/>
          </a:p>
        </p:txBody>
      </p:sp>
      <p:sp>
        <p:nvSpPr>
          <p:cNvPr id="6" name="object 6"/>
          <p:cNvSpPr txBox="1"/>
          <p:nvPr/>
        </p:nvSpPr>
        <p:spPr>
          <a:xfrm>
            <a:off x="564058" y="785144"/>
            <a:ext cx="1782876" cy="330200"/>
          </a:xfrm>
          <a:prstGeom prst="rect">
            <a:avLst/>
          </a:prstGeom>
        </p:spPr>
        <p:txBody>
          <a:bodyPr wrap="square" lIns="0" tIns="0" rIns="0" bIns="0" rtlCol="0">
            <a:noAutofit/>
          </a:bodyPr>
          <a:lstStyle/>
          <a:p>
            <a:pPr marL="12700">
              <a:lnSpc>
                <a:spcPts val="2550"/>
              </a:lnSpc>
              <a:spcBef>
                <a:spcPts val="127"/>
              </a:spcBef>
            </a:pPr>
            <a:r>
              <a:rPr sz="2400" spc="4" dirty="0" smtClean="0">
                <a:solidFill>
                  <a:srgbClr val="C00000"/>
                </a:solidFill>
                <a:latin typeface="Times New Roman"/>
                <a:cs typeface="Times New Roman"/>
              </a:rPr>
              <a:t>-</a:t>
            </a:r>
            <a:r>
              <a:rPr sz="2400" b="1" spc="0" dirty="0" smtClean="0">
                <a:solidFill>
                  <a:srgbClr val="C00000"/>
                </a:solidFill>
                <a:latin typeface="Times New Roman"/>
                <a:cs typeface="Times New Roman"/>
              </a:rPr>
              <a:t>Calcula</a:t>
            </a:r>
            <a:r>
              <a:rPr sz="2400" b="1" spc="4" dirty="0" smtClean="0">
                <a:solidFill>
                  <a:srgbClr val="C00000"/>
                </a:solidFill>
                <a:latin typeface="Times New Roman"/>
                <a:cs typeface="Times New Roman"/>
              </a:rPr>
              <a:t>t</a:t>
            </a:r>
            <a:r>
              <a:rPr sz="2400" b="1" spc="0" dirty="0" smtClean="0">
                <a:solidFill>
                  <a:srgbClr val="C00000"/>
                </a:solidFill>
                <a:latin typeface="Times New Roman"/>
                <a:cs typeface="Times New Roman"/>
              </a:rPr>
              <a:t>ion:</a:t>
            </a:r>
            <a:endParaRPr sz="2400" dirty="0">
              <a:latin typeface="Times New Roman"/>
              <a:cs typeface="Times New Roman"/>
            </a:endParaRPr>
          </a:p>
        </p:txBody>
      </p:sp>
      <p:sp>
        <p:nvSpPr>
          <p:cNvPr id="5" name="object 5"/>
          <p:cNvSpPr txBox="1"/>
          <p:nvPr/>
        </p:nvSpPr>
        <p:spPr>
          <a:xfrm>
            <a:off x="2684449" y="1740002"/>
            <a:ext cx="1902206" cy="696155"/>
          </a:xfrm>
          <a:prstGeom prst="rect">
            <a:avLst/>
          </a:prstGeom>
        </p:spPr>
        <p:txBody>
          <a:bodyPr wrap="square" lIns="0" tIns="0" rIns="0" bIns="0" rtlCol="0">
            <a:noAutofit/>
          </a:bodyPr>
          <a:lstStyle/>
          <a:p>
            <a:pPr marL="12700">
              <a:lnSpc>
                <a:spcPts val="2660"/>
              </a:lnSpc>
              <a:spcBef>
                <a:spcPts val="133"/>
              </a:spcBef>
            </a:pPr>
            <a:r>
              <a:rPr sz="3600" spc="-4" baseline="11753" dirty="0" smtClean="0">
                <a:latin typeface="Aparajita"/>
                <a:cs typeface="Aparajita"/>
              </a:rPr>
              <a:t>A</a:t>
            </a:r>
            <a:r>
              <a:rPr sz="3600" spc="0" baseline="11753" dirty="0" smtClean="0">
                <a:latin typeface="Aparajita"/>
                <a:cs typeface="Aparajita"/>
              </a:rPr>
              <a:t>b T</a:t>
            </a:r>
            <a:r>
              <a:rPr sz="3600" spc="-9" baseline="11753" dirty="0" smtClean="0">
                <a:latin typeface="Aparajita"/>
                <a:cs typeface="Aparajita"/>
              </a:rPr>
              <a:t>e</a:t>
            </a:r>
            <a:r>
              <a:rPr sz="3600" spc="0" baseline="11753" dirty="0" smtClean="0">
                <a:latin typeface="Aparajita"/>
                <a:cs typeface="Aparajita"/>
              </a:rPr>
              <a:t>st</a:t>
            </a:r>
            <a:endParaRPr sz="2400" dirty="0">
              <a:latin typeface="Aparajita"/>
              <a:cs typeface="Aparajita"/>
            </a:endParaRPr>
          </a:p>
          <a:p>
            <a:pPr marL="12700" marR="45765">
              <a:lnSpc>
                <a:spcPts val="2780"/>
              </a:lnSpc>
              <a:spcBef>
                <a:spcPts val="51"/>
              </a:spcBef>
            </a:pPr>
            <a:r>
              <a:rPr sz="3600" spc="0" baseline="9403" dirty="0" smtClean="0">
                <a:latin typeface="Aparajita"/>
                <a:cs typeface="Aparajita"/>
              </a:rPr>
              <a:t>Ab</a:t>
            </a:r>
            <a:r>
              <a:rPr sz="3600" spc="4" baseline="9403" dirty="0" smtClean="0">
                <a:latin typeface="Aparajita"/>
                <a:cs typeface="Aparajita"/>
              </a:rPr>
              <a:t> </a:t>
            </a:r>
            <a:r>
              <a:rPr sz="3600" spc="0" baseline="9403" dirty="0" smtClean="0">
                <a:latin typeface="Aparajita"/>
                <a:cs typeface="Aparajita"/>
              </a:rPr>
              <a:t>Std.</a:t>
            </a:r>
            <a:endParaRPr sz="2400" dirty="0">
              <a:latin typeface="Aparajita"/>
              <a:cs typeface="Aparajita"/>
            </a:endParaRPr>
          </a:p>
        </p:txBody>
      </p:sp>
      <p:sp>
        <p:nvSpPr>
          <p:cNvPr id="4" name="object 4"/>
          <p:cNvSpPr txBox="1"/>
          <p:nvPr/>
        </p:nvSpPr>
        <p:spPr>
          <a:xfrm>
            <a:off x="564058" y="1882678"/>
            <a:ext cx="1914245" cy="330200"/>
          </a:xfrm>
          <a:prstGeom prst="rect">
            <a:avLst/>
          </a:prstGeom>
        </p:spPr>
        <p:txBody>
          <a:bodyPr wrap="square" lIns="0" tIns="0" rIns="0" bIns="0" rtlCol="0">
            <a:noAutofit/>
          </a:bodyPr>
          <a:lstStyle/>
          <a:p>
            <a:pPr marL="12700">
              <a:lnSpc>
                <a:spcPts val="2550"/>
              </a:lnSpc>
              <a:spcBef>
                <a:spcPts val="127"/>
              </a:spcBef>
            </a:pPr>
            <a:r>
              <a:rPr sz="2400" spc="0" dirty="0" smtClean="0">
                <a:latin typeface="Times New Roman"/>
                <a:cs typeface="Times New Roman"/>
              </a:rPr>
              <a:t>Conc. </a:t>
            </a:r>
            <a:r>
              <a:rPr lang="en-US" sz="2400" spc="-4" dirty="0">
                <a:latin typeface="Times New Roman"/>
                <a:cs typeface="Times New Roman"/>
              </a:rPr>
              <a:t>o</a:t>
            </a:r>
            <a:r>
              <a:rPr sz="2400" spc="0" dirty="0" smtClean="0">
                <a:latin typeface="Times New Roman"/>
                <a:cs typeface="Times New Roman"/>
              </a:rPr>
              <a:t>f</a:t>
            </a:r>
            <a:r>
              <a:rPr sz="2400" spc="-29" dirty="0" smtClean="0">
                <a:latin typeface="Times New Roman"/>
                <a:cs typeface="Times New Roman"/>
              </a:rPr>
              <a:t> </a:t>
            </a:r>
            <a:r>
              <a:rPr sz="2400" spc="0" dirty="0" smtClean="0">
                <a:latin typeface="Times New Roman"/>
                <a:cs typeface="Times New Roman"/>
              </a:rPr>
              <a:t>TG =</a:t>
            </a:r>
            <a:endParaRPr sz="2400" dirty="0">
              <a:latin typeface="Times New Roman"/>
              <a:cs typeface="Times New Roman"/>
            </a:endParaRPr>
          </a:p>
        </p:txBody>
      </p:sp>
      <p:sp>
        <p:nvSpPr>
          <p:cNvPr id="3" name="object 3"/>
          <p:cNvSpPr txBox="1"/>
          <p:nvPr/>
        </p:nvSpPr>
        <p:spPr>
          <a:xfrm>
            <a:off x="4077131" y="1882678"/>
            <a:ext cx="1019048" cy="330200"/>
          </a:xfrm>
          <a:prstGeom prst="rect">
            <a:avLst/>
          </a:prstGeom>
        </p:spPr>
        <p:txBody>
          <a:bodyPr wrap="square" lIns="0" tIns="0" rIns="0" bIns="0" rtlCol="0">
            <a:noAutofit/>
          </a:bodyPr>
          <a:lstStyle/>
          <a:p>
            <a:pPr marL="12700">
              <a:lnSpc>
                <a:spcPts val="2550"/>
              </a:lnSpc>
              <a:spcBef>
                <a:spcPts val="127"/>
              </a:spcBef>
            </a:pPr>
            <a:r>
              <a:rPr sz="2400" spc="0" dirty="0" smtClean="0">
                <a:latin typeface="Times New Roman"/>
                <a:cs typeface="Times New Roman"/>
              </a:rPr>
              <a:t>X conc.</a:t>
            </a:r>
            <a:endParaRPr sz="2400" dirty="0">
              <a:latin typeface="Times New Roman"/>
              <a:cs typeface="Times New Roman"/>
            </a:endParaRPr>
          </a:p>
        </p:txBody>
      </p:sp>
      <p:sp>
        <p:nvSpPr>
          <p:cNvPr id="2" name="object 2"/>
          <p:cNvSpPr txBox="1"/>
          <p:nvPr/>
        </p:nvSpPr>
        <p:spPr>
          <a:xfrm>
            <a:off x="5096179" y="1905000"/>
            <a:ext cx="2475357" cy="330200"/>
          </a:xfrm>
          <a:prstGeom prst="rect">
            <a:avLst/>
          </a:prstGeom>
        </p:spPr>
        <p:txBody>
          <a:bodyPr wrap="square" lIns="0" tIns="0" rIns="0" bIns="0" rtlCol="0">
            <a:noAutofit/>
          </a:bodyPr>
          <a:lstStyle/>
          <a:p>
            <a:pPr marL="12700">
              <a:lnSpc>
                <a:spcPts val="2550"/>
              </a:lnSpc>
              <a:spcBef>
                <a:spcPts val="127"/>
              </a:spcBef>
            </a:pPr>
            <a:r>
              <a:rPr lang="en-US" sz="2400" spc="-9" dirty="0">
                <a:latin typeface="Times New Roman"/>
                <a:cs typeface="Times New Roman"/>
              </a:rPr>
              <a:t>o</a:t>
            </a:r>
            <a:r>
              <a:rPr sz="2400" spc="0" dirty="0" smtClean="0">
                <a:latin typeface="Times New Roman"/>
                <a:cs typeface="Times New Roman"/>
              </a:rPr>
              <a:t>f S</a:t>
            </a:r>
            <a:r>
              <a:rPr sz="2400" spc="4" dirty="0" smtClean="0">
                <a:latin typeface="Times New Roman"/>
                <a:cs typeface="Times New Roman"/>
              </a:rPr>
              <a:t>t</a:t>
            </a:r>
            <a:r>
              <a:rPr sz="2400" spc="0" dirty="0" smtClean="0">
                <a:latin typeface="Times New Roman"/>
                <a:cs typeface="Times New Roman"/>
              </a:rPr>
              <a:t>d. (</a:t>
            </a:r>
            <a:r>
              <a:rPr sz="2400" spc="14" dirty="0" smtClean="0">
                <a:latin typeface="Times New Roman"/>
                <a:cs typeface="Times New Roman"/>
              </a:rPr>
              <a:t> </a:t>
            </a:r>
            <a:r>
              <a:rPr sz="2400" spc="0" dirty="0" smtClean="0">
                <a:latin typeface="Times New Roman"/>
                <a:cs typeface="Times New Roman"/>
              </a:rPr>
              <a:t>200</a:t>
            </a:r>
            <a:r>
              <a:rPr sz="2400" spc="-19" dirty="0" smtClean="0">
                <a:latin typeface="Times New Roman"/>
                <a:cs typeface="Times New Roman"/>
              </a:rPr>
              <a:t>m</a:t>
            </a:r>
            <a:r>
              <a:rPr sz="2400" spc="0" dirty="0" smtClean="0">
                <a:latin typeface="Times New Roman"/>
                <a:cs typeface="Times New Roman"/>
              </a:rPr>
              <a:t>g/d</a:t>
            </a:r>
            <a:r>
              <a:rPr sz="2400" spc="4" dirty="0" smtClean="0">
                <a:latin typeface="Times New Roman"/>
                <a:cs typeface="Times New Roman"/>
              </a:rPr>
              <a:t>l</a:t>
            </a:r>
            <a:r>
              <a:rPr sz="2400" spc="0" dirty="0" smtClean="0">
                <a:latin typeface="Times New Roman"/>
                <a:cs typeface="Times New Roman"/>
              </a:rPr>
              <a:t>)</a:t>
            </a:r>
            <a:endParaRPr sz="2400" dirty="0">
              <a:latin typeface="Times New Roman"/>
              <a:cs typeface="Times New Roman"/>
            </a:endParaRPr>
          </a:p>
        </p:txBody>
      </p:sp>
      <p:sp>
        <p:nvSpPr>
          <p:cNvPr id="20" name="مربع نص 19"/>
          <p:cNvSpPr txBox="1"/>
          <p:nvPr/>
        </p:nvSpPr>
        <p:spPr>
          <a:xfrm>
            <a:off x="564058" y="2744782"/>
            <a:ext cx="6781571" cy="830997"/>
          </a:xfrm>
          <a:prstGeom prst="rect">
            <a:avLst/>
          </a:prstGeom>
          <a:noFill/>
        </p:spPr>
        <p:txBody>
          <a:bodyPr wrap="square" rtlCol="0">
            <a:spAutoFit/>
          </a:bodyPr>
          <a:lstStyle/>
          <a:p>
            <a:r>
              <a:rPr lang="en-US" sz="2400" b="1" dirty="0" smtClean="0">
                <a:solidFill>
                  <a:srgbClr val="001F5F"/>
                </a:solidFill>
                <a:cs typeface="Times New Roman"/>
              </a:rPr>
              <a:t>- Normal</a:t>
            </a:r>
            <a:r>
              <a:rPr lang="en-US" sz="2400" b="1" spc="-4" dirty="0" smtClean="0">
                <a:solidFill>
                  <a:srgbClr val="001F5F"/>
                </a:solidFill>
                <a:cs typeface="Times New Roman"/>
              </a:rPr>
              <a:t> </a:t>
            </a:r>
            <a:r>
              <a:rPr lang="en-US" sz="2400" b="1" dirty="0">
                <a:solidFill>
                  <a:srgbClr val="001F5F"/>
                </a:solidFill>
                <a:cs typeface="Times New Roman"/>
              </a:rPr>
              <a:t>range:   </a:t>
            </a:r>
            <a:r>
              <a:rPr lang="en-US" sz="2400" dirty="0">
                <a:cs typeface="Times New Roman"/>
              </a:rPr>
              <a:t>10 </a:t>
            </a:r>
            <a:r>
              <a:rPr lang="en-US" sz="2400" spc="9" dirty="0">
                <a:cs typeface="Times New Roman"/>
              </a:rPr>
              <a:t>-</a:t>
            </a:r>
            <a:r>
              <a:rPr lang="en-US" sz="2400" dirty="0">
                <a:cs typeface="Times New Roman"/>
              </a:rPr>
              <a:t>190 </a:t>
            </a:r>
            <a:r>
              <a:rPr lang="en-US" sz="2400" spc="-19" dirty="0">
                <a:cs typeface="Times New Roman"/>
              </a:rPr>
              <a:t>m</a:t>
            </a:r>
            <a:r>
              <a:rPr lang="en-US" sz="2400" dirty="0">
                <a:cs typeface="Times New Roman"/>
              </a:rPr>
              <a:t>g/dl</a:t>
            </a:r>
          </a:p>
          <a:p>
            <a:endParaRPr lang="en-US" sz="2400" dirty="0"/>
          </a:p>
        </p:txBody>
      </p:sp>
      <p:cxnSp>
        <p:nvCxnSpPr>
          <p:cNvPr id="8" name="رابط مستقيم 7"/>
          <p:cNvCxnSpPr/>
          <p:nvPr/>
        </p:nvCxnSpPr>
        <p:spPr>
          <a:xfrm>
            <a:off x="2580412" y="2047778"/>
            <a:ext cx="1343888" cy="9622"/>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561682" y="5944933"/>
            <a:ext cx="5558193" cy="921078"/>
          </a:xfrm>
          <a:custGeom>
            <a:avLst/>
            <a:gdLst/>
            <a:ahLst/>
            <a:cxnLst/>
            <a:rect l="l" t="t" r="r" b="b"/>
            <a:pathLst>
              <a:path w="5558193" h="921078">
                <a:moveTo>
                  <a:pt x="736" y="0"/>
                </a:moveTo>
                <a:lnTo>
                  <a:pt x="0" y="5473"/>
                </a:lnTo>
                <a:lnTo>
                  <a:pt x="96415" y="21356"/>
                </a:lnTo>
                <a:lnTo>
                  <a:pt x="736" y="0"/>
                </a:lnTo>
                <a:close/>
              </a:path>
              <a:path w="5558193" h="921078">
                <a:moveTo>
                  <a:pt x="96415" y="21356"/>
                </a:moveTo>
                <a:lnTo>
                  <a:pt x="4091375" y="913063"/>
                </a:lnTo>
                <a:lnTo>
                  <a:pt x="5509537" y="913063"/>
                </a:lnTo>
                <a:lnTo>
                  <a:pt x="96415" y="21356"/>
                </a:lnTo>
                <a:close/>
              </a:path>
            </a:pathLst>
          </a:custGeom>
          <a:solidFill>
            <a:srgbClr val="9FCADC"/>
          </a:solidFill>
        </p:spPr>
        <p:txBody>
          <a:bodyPr wrap="square" lIns="0" tIns="0" rIns="0" bIns="0" rtlCol="0">
            <a:noAutofit/>
          </a:bodyPr>
          <a:lstStyle/>
          <a:p>
            <a:endParaRPr/>
          </a:p>
        </p:txBody>
      </p:sp>
      <p:sp>
        <p:nvSpPr>
          <p:cNvPr id="7" name="object 7"/>
          <p:cNvSpPr/>
          <p:nvPr/>
        </p:nvSpPr>
        <p:spPr>
          <a:xfrm>
            <a:off x="546430" y="5939015"/>
            <a:ext cx="4151807" cy="933443"/>
          </a:xfrm>
          <a:custGeom>
            <a:avLst/>
            <a:gdLst/>
            <a:ahLst/>
            <a:cxnLst/>
            <a:rect l="l" t="t" r="r" b="b"/>
            <a:pathLst>
              <a:path w="4151807" h="933443">
                <a:moveTo>
                  <a:pt x="0" y="0"/>
                </a:moveTo>
                <a:lnTo>
                  <a:pt x="8915" y="6349"/>
                </a:lnTo>
                <a:lnTo>
                  <a:pt x="3227426" y="918981"/>
                </a:lnTo>
                <a:lnTo>
                  <a:pt x="4108441" y="918981"/>
                </a:lnTo>
                <a:lnTo>
                  <a:pt x="0" y="0"/>
                </a:lnTo>
                <a:close/>
              </a:path>
            </a:pathLst>
          </a:custGeom>
          <a:solidFill>
            <a:srgbClr val="000000"/>
          </a:solidFill>
        </p:spPr>
        <p:txBody>
          <a:bodyPr wrap="square" lIns="0" tIns="0" rIns="0" bIns="0" rtlCol="0">
            <a:noAutofit/>
          </a:bodyPr>
          <a:lstStyle/>
          <a:p>
            <a:endParaRPr/>
          </a:p>
        </p:txBody>
      </p:sp>
      <p:sp>
        <p:nvSpPr>
          <p:cNvPr id="8" name="object 8"/>
          <p:cNvSpPr/>
          <p:nvPr/>
        </p:nvSpPr>
        <p:spPr>
          <a:xfrm>
            <a:off x="0" y="5789674"/>
            <a:ext cx="3822191" cy="1068324"/>
          </a:xfrm>
          <a:prstGeom prst="rect">
            <a:avLst/>
          </a:prstGeom>
          <a:blipFill>
            <a:blip r:embed="rId2" cstate="print"/>
            <a:stretch>
              <a:fillRect/>
            </a:stretch>
          </a:blipFill>
        </p:spPr>
        <p:txBody>
          <a:bodyPr wrap="square" lIns="0" tIns="0" rIns="0" bIns="0" rtlCol="0">
            <a:noAutofit/>
          </a:bodyPr>
          <a:lstStyle/>
          <a:p>
            <a:endParaRPr/>
          </a:p>
        </p:txBody>
      </p:sp>
      <p:sp>
        <p:nvSpPr>
          <p:cNvPr id="9" name="object 9"/>
          <p:cNvSpPr/>
          <p:nvPr/>
        </p:nvSpPr>
        <p:spPr>
          <a:xfrm>
            <a:off x="-12033" y="5781929"/>
            <a:ext cx="3834479" cy="1095994"/>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p:nvPr/>
        </p:nvSpPr>
        <p:spPr>
          <a:xfrm>
            <a:off x="1562100" y="2448433"/>
            <a:ext cx="2310891" cy="1285366"/>
          </a:xfrm>
          <a:custGeom>
            <a:avLst/>
            <a:gdLst/>
            <a:ahLst/>
            <a:cxnLst/>
            <a:rect l="l" t="t" r="r" b="b"/>
            <a:pathLst>
              <a:path w="2310891" h="1285366">
                <a:moveTo>
                  <a:pt x="87630" y="1129538"/>
                </a:moveTo>
                <a:lnTo>
                  <a:pt x="87630" y="0"/>
                </a:lnTo>
                <a:lnTo>
                  <a:pt x="0" y="0"/>
                </a:lnTo>
                <a:lnTo>
                  <a:pt x="0" y="1285366"/>
                </a:lnTo>
                <a:lnTo>
                  <a:pt x="2310891" y="1285366"/>
                </a:lnTo>
                <a:lnTo>
                  <a:pt x="2310891" y="1129538"/>
                </a:lnTo>
                <a:lnTo>
                  <a:pt x="87630" y="1129538"/>
                </a:lnTo>
                <a:close/>
              </a:path>
            </a:pathLst>
          </a:custGeom>
          <a:solidFill>
            <a:srgbClr val="66CCFF"/>
          </a:solidFill>
        </p:spPr>
        <p:txBody>
          <a:bodyPr wrap="square" lIns="0" tIns="0" rIns="0" bIns="0" rtlCol="0">
            <a:noAutofit/>
          </a:bodyPr>
          <a:lstStyle/>
          <a:p>
            <a:endParaRPr/>
          </a:p>
        </p:txBody>
      </p:sp>
      <p:sp>
        <p:nvSpPr>
          <p:cNvPr id="4" name="object 4"/>
          <p:cNvSpPr/>
          <p:nvPr/>
        </p:nvSpPr>
        <p:spPr>
          <a:xfrm>
            <a:off x="7361174" y="1177925"/>
            <a:ext cx="2201926" cy="1285366"/>
          </a:xfrm>
          <a:custGeom>
            <a:avLst/>
            <a:gdLst/>
            <a:ahLst/>
            <a:cxnLst/>
            <a:rect l="l" t="t" r="r" b="b"/>
            <a:pathLst>
              <a:path w="2201926" h="1285366">
                <a:moveTo>
                  <a:pt x="2118359" y="155828"/>
                </a:moveTo>
                <a:lnTo>
                  <a:pt x="2118359" y="1285366"/>
                </a:lnTo>
                <a:lnTo>
                  <a:pt x="2201926" y="1285366"/>
                </a:lnTo>
                <a:lnTo>
                  <a:pt x="2201926" y="0"/>
                </a:lnTo>
                <a:lnTo>
                  <a:pt x="0" y="0"/>
                </a:lnTo>
                <a:lnTo>
                  <a:pt x="0" y="155828"/>
                </a:lnTo>
                <a:lnTo>
                  <a:pt x="2118359" y="155828"/>
                </a:lnTo>
                <a:close/>
              </a:path>
            </a:pathLst>
          </a:custGeom>
          <a:solidFill>
            <a:srgbClr val="66CCFF"/>
          </a:solidFill>
        </p:spPr>
        <p:txBody>
          <a:bodyPr wrap="square" lIns="0" tIns="0" rIns="0" bIns="0" rtlCol="0">
            <a:noAutofit/>
          </a:bodyPr>
          <a:lstStyle/>
          <a:p>
            <a:endParaRPr/>
          </a:p>
        </p:txBody>
      </p:sp>
      <p:sp>
        <p:nvSpPr>
          <p:cNvPr id="2" name="object 2"/>
          <p:cNvSpPr txBox="1"/>
          <p:nvPr/>
        </p:nvSpPr>
        <p:spPr>
          <a:xfrm>
            <a:off x="2422990" y="2612632"/>
            <a:ext cx="7393770" cy="432308"/>
          </a:xfrm>
          <a:prstGeom prst="rect">
            <a:avLst/>
          </a:prstGeom>
        </p:spPr>
        <p:txBody>
          <a:bodyPr wrap="square" lIns="0" tIns="0" rIns="0" bIns="0" rtlCol="0">
            <a:noAutofit/>
          </a:bodyPr>
          <a:lstStyle/>
          <a:p>
            <a:pPr marL="12700">
              <a:lnSpc>
                <a:spcPts val="3370"/>
              </a:lnSpc>
              <a:spcBef>
                <a:spcPts val="168"/>
              </a:spcBef>
            </a:pPr>
            <a:r>
              <a:rPr sz="3200" b="1" spc="0" dirty="0" smtClean="0">
                <a:latin typeface="Times New Roman"/>
                <a:cs typeface="Times New Roman"/>
              </a:rPr>
              <a:t>HD</a:t>
            </a:r>
            <a:r>
              <a:rPr sz="3200" b="1" spc="9" dirty="0" smtClean="0">
                <a:latin typeface="Times New Roman"/>
                <a:cs typeface="Times New Roman"/>
              </a:rPr>
              <a:t>L</a:t>
            </a:r>
            <a:r>
              <a:rPr sz="3200" b="1" spc="0" dirty="0" smtClean="0">
                <a:latin typeface="Times New Roman"/>
                <a:cs typeface="Times New Roman"/>
              </a:rPr>
              <a:t>-Cholest</a:t>
            </a:r>
            <a:r>
              <a:rPr sz="3200" b="1" spc="9" dirty="0" smtClean="0">
                <a:latin typeface="Times New Roman"/>
                <a:cs typeface="Times New Roman"/>
              </a:rPr>
              <a:t>e</a:t>
            </a:r>
            <a:r>
              <a:rPr sz="3200" b="1" spc="-54" dirty="0" smtClean="0">
                <a:latin typeface="Times New Roman"/>
                <a:cs typeface="Times New Roman"/>
              </a:rPr>
              <a:t>r</a:t>
            </a:r>
            <a:r>
              <a:rPr sz="3200" b="1" spc="0" dirty="0" smtClean="0">
                <a:latin typeface="Times New Roman"/>
                <a:cs typeface="Times New Roman"/>
              </a:rPr>
              <a:t>ol</a:t>
            </a:r>
            <a:r>
              <a:rPr sz="3200" b="1" spc="-39" dirty="0" smtClean="0">
                <a:latin typeface="Times New Roman"/>
                <a:cs typeface="Times New Roman"/>
              </a:rPr>
              <a:t> </a:t>
            </a:r>
            <a:r>
              <a:rPr sz="3200" b="1" spc="0" dirty="0" smtClean="0">
                <a:latin typeface="Times New Roman"/>
                <a:cs typeface="Times New Roman"/>
              </a:rPr>
              <a:t>dete</a:t>
            </a:r>
            <a:r>
              <a:rPr sz="3200" b="1" spc="9" dirty="0" smtClean="0">
                <a:latin typeface="Times New Roman"/>
                <a:cs typeface="Times New Roman"/>
              </a:rPr>
              <a:t>r</a:t>
            </a:r>
            <a:r>
              <a:rPr sz="3200" b="1" spc="0" dirty="0" smtClean="0">
                <a:latin typeface="Times New Roman"/>
                <a:cs typeface="Times New Roman"/>
              </a:rPr>
              <a:t>mi</a:t>
            </a:r>
            <a:r>
              <a:rPr sz="3200" b="1" spc="-14" dirty="0" smtClean="0">
                <a:latin typeface="Times New Roman"/>
                <a:cs typeface="Times New Roman"/>
              </a:rPr>
              <a:t>n</a:t>
            </a:r>
            <a:r>
              <a:rPr sz="3200" b="1" spc="0" dirty="0" smtClean="0">
                <a:latin typeface="Times New Roman"/>
                <a:cs typeface="Times New Roman"/>
              </a:rPr>
              <a:t>ati</a:t>
            </a:r>
            <a:r>
              <a:rPr sz="3200" b="1" spc="4" dirty="0" smtClean="0">
                <a:latin typeface="Times New Roman"/>
                <a:cs typeface="Times New Roman"/>
              </a:rPr>
              <a:t>o</a:t>
            </a:r>
            <a:r>
              <a:rPr sz="3200" b="1" spc="0" dirty="0" smtClean="0">
                <a:latin typeface="Times New Roman"/>
                <a:cs typeface="Times New Roman"/>
              </a:rPr>
              <a:t>n</a:t>
            </a:r>
            <a:endParaRPr sz="3200" dirty="0">
              <a:latin typeface="Times New Roman"/>
              <a:cs typeface="Times New Roman"/>
            </a:endParaRPr>
          </a:p>
        </p:txBody>
      </p:sp>
    </p:spTree>
    <p:extLst>
      <p:ext uri="{BB962C8B-B14F-4D97-AF65-F5344CB8AC3E}">
        <p14:creationId xmlns="" xmlns:p14="http://schemas.microsoft.com/office/powerpoint/2010/main" val="429006356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330</TotalTime>
  <Words>1111</Words>
  <Application>Microsoft Office PowerPoint</Application>
  <PresentationFormat>35mm Slides</PresentationFormat>
  <Paragraphs>156</Paragraphs>
  <Slides>17</Slides>
  <Notes>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نسق Office</vt:lpstr>
      <vt:lpstr>Slide 1</vt:lpstr>
      <vt:lpstr>Slide 2</vt:lpstr>
      <vt:lpstr>Slide 3</vt:lpstr>
      <vt:lpstr>Slide 4</vt:lpstr>
      <vt:lpstr>Slide 5</vt:lpstr>
      <vt:lpstr>Slide 6</vt:lpstr>
      <vt:lpstr>Slide 7</vt:lpstr>
      <vt:lpstr>Slide 8</vt:lpstr>
      <vt:lpstr>Slide 9</vt:lpstr>
      <vt:lpstr>Slide 10</vt:lpstr>
      <vt:lpstr>HDL (high density lipoprotein) :</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Raghood</dc:creator>
  <cp:lastModifiedBy>aalbity</cp:lastModifiedBy>
  <cp:revision>35</cp:revision>
  <dcterms:modified xsi:type="dcterms:W3CDTF">2016-10-19T06:40:32Z</dcterms:modified>
</cp:coreProperties>
</file>