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6" r:id="rId2"/>
    <p:sldId id="264" r:id="rId3"/>
    <p:sldId id="257" r:id="rId4"/>
    <p:sldId id="258" r:id="rId5"/>
    <p:sldId id="259" r:id="rId6"/>
    <p:sldId id="260" r:id="rId7"/>
    <p:sldId id="262" r:id="rId8"/>
    <p:sldId id="263" r:id="rId9"/>
    <p:sldId id="265" r:id="rId10"/>
    <p:sldId id="266" r:id="rId11"/>
    <p:sldId id="267" r:id="rId12"/>
    <p:sldId id="268" r:id="rId13"/>
    <p:sldId id="269" r:id="rId14"/>
    <p:sldId id="270" r:id="rId15"/>
    <p:sldId id="271" r:id="rId16"/>
    <p:sldId id="274" r:id="rId17"/>
    <p:sldId id="275" r:id="rId18"/>
    <p:sldId id="272" r:id="rId19"/>
    <p:sldId id="273" r:id="rId20"/>
    <p:sldId id="276" r:id="rId21"/>
    <p:sldId id="277" r:id="rId22"/>
    <p:sldId id="278" r:id="rId23"/>
    <p:sldId id="279" r:id="rId24"/>
    <p:sldId id="280"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6" d="100"/>
          <a:sy n="86"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29AE17-734F-40DC-8478-A3A6291332A9}" type="datetimeFigureOut">
              <a:rPr lang="ar-SA" smtClean="0"/>
              <a:t>19/01/1434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C70D0A-0F6C-4D92-BF3B-A50B53B1CE2C}" type="slidenum">
              <a:rPr lang="ar-SA" smtClean="0"/>
              <a:t>‹#›</a:t>
            </a:fld>
            <a:endParaRPr lang="ar-SA"/>
          </a:p>
        </p:txBody>
      </p:sp>
    </p:spTree>
    <p:extLst>
      <p:ext uri="{BB962C8B-B14F-4D97-AF65-F5344CB8AC3E}">
        <p14:creationId xmlns:p14="http://schemas.microsoft.com/office/powerpoint/2010/main" val="22168997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kern="1200" dirty="0" smtClean="0">
                <a:solidFill>
                  <a:schemeClr val="tx1"/>
                </a:solidFill>
                <a:effectLst/>
                <a:latin typeface="+mn-lt"/>
                <a:ea typeface="+mn-ea"/>
                <a:cs typeface="+mn-cs"/>
              </a:rPr>
              <a:t>البادئات</a:t>
            </a:r>
            <a:r>
              <a:rPr lang="en-US" sz="1200" kern="1200" dirty="0" smtClean="0">
                <a:solidFill>
                  <a:schemeClr val="tx1"/>
                </a:solidFill>
                <a:effectLst/>
                <a:latin typeface="+mn-lt"/>
                <a:ea typeface="+mn-ea"/>
                <a:cs typeface="+mn-cs"/>
              </a:rPr>
              <a:t> Primers </a:t>
            </a:r>
            <a:r>
              <a:rPr lang="ar-SA" sz="1200" kern="1200" dirty="0" smtClean="0">
                <a:solidFill>
                  <a:schemeClr val="tx1"/>
                </a:solidFill>
                <a:effectLst/>
                <a:latin typeface="+mn-lt"/>
                <a:ea typeface="+mn-ea"/>
                <a:cs typeface="+mn-cs"/>
              </a:rPr>
              <a:t>وهي عبارة عن نيوكلوتيدات قليلة</a:t>
            </a:r>
            <a:r>
              <a:rPr lang="en-US" sz="1200" kern="1200" dirty="0" smtClean="0">
                <a:solidFill>
                  <a:schemeClr val="tx1"/>
                </a:solidFill>
                <a:effectLst/>
                <a:latin typeface="+mn-lt"/>
                <a:ea typeface="+mn-ea"/>
                <a:cs typeface="+mn-cs"/>
              </a:rPr>
              <a:t>( Oligonucleotides (18 – 20 </a:t>
            </a:r>
            <a:r>
              <a:rPr lang="ar-SA" sz="1200" kern="1200" dirty="0" smtClean="0">
                <a:solidFill>
                  <a:schemeClr val="tx1"/>
                </a:solidFill>
                <a:effectLst/>
                <a:latin typeface="+mn-lt"/>
                <a:ea typeface="+mn-ea"/>
                <a:cs typeface="+mn-cs"/>
              </a:rPr>
              <a:t>أساس آزوتي قادرة على الارتباط مع الأسس الآزوتية للحمض النووي المراد تضخيمه، وذلك في منطقة ذات ترتيب مميز ونوعي غير متبدل للأسس الازوتية في الحمض النووي أو ما يعرف بمنطقة عالية الحفظ</a:t>
            </a:r>
            <a:r>
              <a:rPr lang="en-US" sz="1200" kern="1200" dirty="0" smtClean="0">
                <a:solidFill>
                  <a:schemeClr val="tx1"/>
                </a:solidFill>
                <a:effectLst/>
                <a:latin typeface="+mn-lt"/>
                <a:ea typeface="+mn-ea"/>
                <a:cs typeface="+mn-cs"/>
              </a:rPr>
              <a:t> Highly Conserved Region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كميات وافرة من النيوكليوزيدات ثلاثية الفوسفات منقوصة الأوكسجين</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dATP,dCTP,dGTP,dTTP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Deoxynuleoside</a:t>
            </a:r>
            <a:r>
              <a:rPr lang="en-US" sz="1200" kern="1200" dirty="0" smtClean="0">
                <a:solidFill>
                  <a:schemeClr val="tx1"/>
                </a:solidFill>
                <a:effectLst/>
                <a:latin typeface="+mn-lt"/>
                <a:ea typeface="+mn-ea"/>
                <a:cs typeface="+mn-cs"/>
              </a:rPr>
              <a:t> triphosphates(</a:t>
            </a:r>
            <a:r>
              <a:rPr lang="en-US" sz="1200" kern="1200" dirty="0" err="1" smtClean="0">
                <a:solidFill>
                  <a:schemeClr val="tx1"/>
                </a:solidFill>
                <a:effectLst/>
                <a:latin typeface="+mn-lt"/>
                <a:ea typeface="+mn-ea"/>
                <a:cs typeface="+mn-cs"/>
              </a:rPr>
              <a:t>dNTPs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أنظيم البوليميراز</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مقاوم للحرارة المرتفعة، وأهمها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Taq</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المستخلص من بكتيريا تعيش في الينابيع الحارة</a:t>
            </a:r>
            <a:r>
              <a:rPr lang="en-US" sz="1200" kern="1200" dirty="0" err="1" smtClean="0">
                <a:solidFill>
                  <a:schemeClr val="tx1"/>
                </a:solidFill>
                <a:effectLst/>
                <a:latin typeface="+mn-lt"/>
                <a:ea typeface="+mn-ea"/>
                <a:cs typeface="+mn-cs"/>
              </a:rPr>
              <a:t>Thermus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aquaticus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محاليل واقيه</a:t>
            </a:r>
            <a:r>
              <a:rPr lang="en-US" sz="1200" kern="1200" dirty="0" smtClean="0">
                <a:solidFill>
                  <a:schemeClr val="tx1"/>
                </a:solidFill>
                <a:effectLst/>
                <a:latin typeface="+mn-lt"/>
                <a:ea typeface="+mn-ea"/>
                <a:cs typeface="+mn-cs"/>
              </a:rPr>
              <a:t> Buffers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شوا رد مناسبة، أهمها شاردة المغنيزيوم</a:t>
            </a:r>
            <a:r>
              <a:rPr lang="en-US" sz="1200" kern="1200" dirty="0" smtClean="0">
                <a:solidFill>
                  <a:schemeClr val="tx1"/>
                </a:solidFill>
                <a:effectLst/>
                <a:latin typeface="+mn-lt"/>
                <a:ea typeface="+mn-ea"/>
                <a:cs typeface="+mn-cs"/>
              </a:rPr>
              <a:t> Mg+2 </a:t>
            </a:r>
            <a:r>
              <a:rPr lang="ar-SA" sz="1200" kern="1200" dirty="0" smtClean="0">
                <a:solidFill>
                  <a:schemeClr val="tx1"/>
                </a:solidFill>
                <a:effectLst/>
                <a:latin typeface="+mn-lt"/>
                <a:ea typeface="+mn-ea"/>
                <a:cs typeface="+mn-cs"/>
              </a:rPr>
              <a:t>التي تعتبر عامل متمم</a:t>
            </a:r>
            <a:r>
              <a:rPr lang="en-US" sz="1200" kern="1200" dirty="0" smtClean="0">
                <a:solidFill>
                  <a:schemeClr val="tx1"/>
                </a:solidFill>
                <a:effectLst/>
                <a:latin typeface="+mn-lt"/>
                <a:ea typeface="+mn-ea"/>
                <a:cs typeface="+mn-cs"/>
              </a:rPr>
              <a:t> Cofactor </a:t>
            </a:r>
            <a:r>
              <a:rPr lang="ar-SA" sz="1200" kern="1200" dirty="0" smtClean="0">
                <a:solidFill>
                  <a:schemeClr val="tx1"/>
                </a:solidFill>
                <a:effectLst/>
                <a:latin typeface="+mn-lt"/>
                <a:ea typeface="+mn-ea"/>
                <a:cs typeface="+mn-cs"/>
              </a:rPr>
              <a:t>لأنظيم البوليمراز</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t>11</a:t>
            </a:fld>
            <a:endParaRPr lang="ar-SA"/>
          </a:p>
        </p:txBody>
      </p:sp>
    </p:spTree>
    <p:extLst>
      <p:ext uri="{BB962C8B-B14F-4D97-AF65-F5344CB8AC3E}">
        <p14:creationId xmlns:p14="http://schemas.microsoft.com/office/powerpoint/2010/main" val="167920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a:t>
            </a:r>
            <a:r>
              <a:rPr lang="ar-SA" sz="1200" kern="1200" dirty="0" smtClean="0">
                <a:solidFill>
                  <a:schemeClr val="tx1"/>
                </a:solidFill>
                <a:effectLst/>
                <a:latin typeface="+mn-lt"/>
                <a:ea typeface="+mn-ea"/>
                <a:cs typeface="+mn-cs"/>
              </a:rPr>
              <a:t>جهاز للتحكم بدرجات حرارة التفاعل بشمل دقيق و متتالي ( الدورة الحرارية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Thermocycle</a:t>
            </a:r>
            <a:r>
              <a:rPr lang="en-GB" sz="1200" kern="1200" dirty="0" smtClean="0">
                <a:solidFill>
                  <a:schemeClr val="tx1"/>
                </a:solidFill>
                <a:effectLst/>
                <a:latin typeface="+mn-lt"/>
                <a:ea typeface="+mn-ea"/>
                <a:cs typeface="+mn-cs"/>
              </a:rPr>
              <a:t> ) : </a:t>
            </a:r>
            <a:r>
              <a:rPr lang="ar-SA" sz="1200" kern="1200" dirty="0" smtClean="0">
                <a:solidFill>
                  <a:schemeClr val="tx1"/>
                </a:solidFill>
                <a:effectLst/>
                <a:latin typeface="+mn-lt"/>
                <a:ea typeface="+mn-ea"/>
                <a:cs typeface="+mn-cs"/>
              </a:rPr>
              <a:t>ويقوم هذا الجهاز بتغير درجة الحرارة بشكل سريع ، لآن تغير درجة الحرارة هو الأساس الذي تقوم عليه فكرة هذه التقنية</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t>
            </a:r>
            <a:r>
              <a:rPr lang="ar-SA" sz="1200" kern="1200" dirty="0" smtClean="0">
                <a:solidFill>
                  <a:schemeClr val="tx1"/>
                </a:solidFill>
                <a:effectLst/>
                <a:latin typeface="+mn-lt"/>
                <a:ea typeface="+mn-ea"/>
                <a:cs typeface="+mn-cs"/>
              </a:rPr>
              <a:t>البليمريز : وهو الإنزيم الذي يقوم ببناء وترتيب القواعد النيتروجينية ( حدات الحمض النووي</a:t>
            </a:r>
            <a:r>
              <a:rPr lang="en-GB" sz="1200" kern="1200" dirty="0" smtClean="0">
                <a:solidFill>
                  <a:schemeClr val="tx1"/>
                </a:solidFill>
                <a:effectLst/>
                <a:latin typeface="+mn-lt"/>
                <a:ea typeface="+mn-ea"/>
                <a:cs typeface="+mn-cs"/>
              </a:rPr>
              <a:t> (DNA ) ) </a:t>
            </a:r>
            <a:r>
              <a:rPr lang="ar-SA" sz="1200" kern="1200" dirty="0" smtClean="0">
                <a:solidFill>
                  <a:schemeClr val="tx1"/>
                </a:solidFill>
                <a:effectLst/>
                <a:latin typeface="+mn-lt"/>
                <a:ea typeface="+mn-ea"/>
                <a:cs typeface="+mn-cs"/>
              </a:rPr>
              <a:t>، ويجب أن يكون هذا الإنزيم مقاوم للحرارة العالية ليتمكن من العمل . و قد اكتشف انزيم مقاوم للحرارة و اسم تاج</a:t>
            </a:r>
            <a:r>
              <a:rPr lang="en-GB" sz="1200" kern="1200" dirty="0" smtClean="0">
                <a:solidFill>
                  <a:schemeClr val="tx1"/>
                </a:solidFill>
                <a:effectLst/>
                <a:latin typeface="+mn-lt"/>
                <a:ea typeface="+mn-ea"/>
                <a:cs typeface="+mn-cs"/>
              </a:rPr>
              <a:t> Tag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a:t>
            </a:r>
            <a:r>
              <a:rPr lang="ar-SA" sz="1200" kern="1200" dirty="0" smtClean="0">
                <a:solidFill>
                  <a:schemeClr val="tx1"/>
                </a:solidFill>
                <a:effectLst/>
                <a:latin typeface="+mn-lt"/>
                <a:ea typeface="+mn-ea"/>
                <a:cs typeface="+mn-cs"/>
              </a:rPr>
              <a:t>مجموعة متفرقة من القواعد النيتروجينية</a:t>
            </a:r>
            <a:r>
              <a:rPr lang="en-GB" sz="1200" kern="1200" dirty="0" smtClean="0">
                <a:solidFill>
                  <a:schemeClr val="tx1"/>
                </a:solidFill>
                <a:effectLst/>
                <a:latin typeface="+mn-lt"/>
                <a:ea typeface="+mn-ea"/>
                <a:cs typeface="+mn-cs"/>
              </a:rPr>
              <a:t>: ( A T C G ) </a:t>
            </a:r>
            <a:r>
              <a:rPr lang="ar-SA" sz="1200" kern="1200" dirty="0" smtClean="0">
                <a:solidFill>
                  <a:schemeClr val="tx1"/>
                </a:solidFill>
                <a:effectLst/>
                <a:latin typeface="+mn-lt"/>
                <a:ea typeface="+mn-ea"/>
                <a:cs typeface="+mn-cs"/>
              </a:rPr>
              <a:t>ليتمكن الإنزيم من ترتيبها في مواقعها أثناء عملية نسخ الحمض النووي</a:t>
            </a:r>
            <a:r>
              <a:rPr lang="en-GB" sz="1200" kern="1200" dirty="0" smtClean="0">
                <a:solidFill>
                  <a:schemeClr val="tx1"/>
                </a:solidFill>
                <a:effectLst/>
                <a:latin typeface="+mn-lt"/>
                <a:ea typeface="+mn-ea"/>
                <a:cs typeface="+mn-cs"/>
              </a:rPr>
              <a:t> (DNA )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a:t>
            </a:r>
            <a:r>
              <a:rPr lang="ar-SA" sz="1200" kern="1200" dirty="0" smtClean="0">
                <a:solidFill>
                  <a:schemeClr val="tx1"/>
                </a:solidFill>
                <a:effectLst/>
                <a:latin typeface="+mn-lt"/>
                <a:ea typeface="+mn-ea"/>
                <a:cs typeface="+mn-cs"/>
              </a:rPr>
              <a:t>بريمر</a:t>
            </a:r>
            <a:r>
              <a:rPr lang="en-GB" sz="1200" kern="1200" dirty="0" smtClean="0">
                <a:solidFill>
                  <a:schemeClr val="tx1"/>
                </a:solidFill>
                <a:effectLst/>
                <a:latin typeface="+mn-lt"/>
                <a:ea typeface="+mn-ea"/>
                <a:cs typeface="+mn-cs"/>
              </a:rPr>
              <a:t> Primer : </a:t>
            </a:r>
            <a:r>
              <a:rPr lang="ar-SA" sz="1200" kern="1200" dirty="0" smtClean="0">
                <a:solidFill>
                  <a:schemeClr val="tx1"/>
                </a:solidFill>
                <a:effectLst/>
                <a:latin typeface="+mn-lt"/>
                <a:ea typeface="+mn-ea"/>
                <a:cs typeface="+mn-cs"/>
              </a:rPr>
              <a:t>وهو قطعة صغيرة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ليتمكن الإنزيم من بداء البناء و النسخ عليها</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a:t>
            </a:r>
            <a:r>
              <a:rPr lang="ar-SA" sz="1200" kern="1200" dirty="0" smtClean="0">
                <a:solidFill>
                  <a:schemeClr val="tx1"/>
                </a:solidFill>
                <a:effectLst/>
                <a:latin typeface="+mn-lt"/>
                <a:ea typeface="+mn-ea"/>
                <a:cs typeface="+mn-cs"/>
              </a:rPr>
              <a:t>والشيء الأهم هو وجود نسخة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المراد نسخه</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a:t>
            </a:r>
            <a:r>
              <a:rPr lang="ar-SA" sz="1200" kern="1200" dirty="0" smtClean="0">
                <a:solidFill>
                  <a:schemeClr val="tx1"/>
                </a:solidFill>
                <a:effectLst/>
                <a:latin typeface="+mn-lt"/>
                <a:ea typeface="+mn-ea"/>
                <a:cs typeface="+mn-cs"/>
              </a:rPr>
              <a:t>بالإضافة إلى محلول أو وسط ليتم به التفاعل : وهذا المحلول يختلف بين تفاعل و أخر</a:t>
            </a:r>
            <a:r>
              <a:rPr lang="en-GB" sz="1200" kern="1200" dirty="0" smtClean="0">
                <a:solidFill>
                  <a:schemeClr val="tx1"/>
                </a:solidFill>
                <a:effectLst/>
                <a:latin typeface="+mn-lt"/>
                <a:ea typeface="+mn-ea"/>
                <a:cs typeface="+mn-cs"/>
              </a:rPr>
              <a:t> .</a:t>
            </a: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t>15</a:t>
            </a:fld>
            <a:endParaRPr lang="ar-SA"/>
          </a:p>
        </p:txBody>
      </p:sp>
    </p:spTree>
    <p:extLst>
      <p:ext uri="{BB962C8B-B14F-4D97-AF65-F5344CB8AC3E}">
        <p14:creationId xmlns:p14="http://schemas.microsoft.com/office/powerpoint/2010/main" val="132128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850332F8-AFA2-4D19-B501-326DAA22F758}" type="datetime1">
              <a:rPr lang="ar-SA" smtClean="0"/>
              <a:t>20/01/1434</a:t>
            </a:fld>
            <a:endParaRPr lang="ar-SA"/>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150793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8BF262D5-30EF-4640-84F6-D3966C216DAD}" type="datetime1">
              <a:rPr lang="ar-SA" smtClean="0"/>
              <a:t>20/01/1434</a:t>
            </a:fld>
            <a:endParaRPr lang="ar-SA"/>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184104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0A8CCC8-1EEB-4477-93C9-FFD0EC788F64}" type="datetime1">
              <a:rPr lang="ar-SA" smtClean="0"/>
              <a:t>20/01/1434</a:t>
            </a:fld>
            <a:endParaRPr lang="ar-SA"/>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323764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5241792D-9EA2-4E50-BB8E-E25C8CE2E91A}" type="datetime1">
              <a:rPr lang="ar-SA" smtClean="0"/>
              <a:t>20/01/1434</a:t>
            </a:fld>
            <a:endParaRPr lang="ar-SA"/>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413315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33063-8BAD-4E71-9F7D-D26CDB70CCA6}" type="datetime1">
              <a:rPr lang="ar-SA" smtClean="0"/>
              <a:t>20/01/1434</a:t>
            </a:fld>
            <a:endParaRPr lang="ar-SA"/>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171658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05914881-FCDF-489D-9EE2-236F6CE6FFB5}" type="datetime1">
              <a:rPr lang="ar-SA" smtClean="0"/>
              <a:t>20/01/1434</a:t>
            </a:fld>
            <a:endParaRPr lang="ar-SA"/>
          </a:p>
        </p:txBody>
      </p:sp>
      <p:sp>
        <p:nvSpPr>
          <p:cNvPr id="6" name="Footer Placeholder 5"/>
          <p:cNvSpPr>
            <a:spLocks noGrp="1"/>
          </p:cNvSpPr>
          <p:nvPr>
            <p:ph type="ftr" sz="quarter" idx="11"/>
          </p:nvPr>
        </p:nvSpPr>
        <p:spPr/>
        <p:txBody>
          <a:bodyPr/>
          <a:lstStyle/>
          <a:p>
            <a:r>
              <a:rPr lang="en-GB" smtClean="0"/>
              <a:t>Amal Alghamdi         2012</a:t>
            </a:r>
            <a:endParaRPr lang="ar-SA"/>
          </a:p>
        </p:txBody>
      </p:sp>
      <p:sp>
        <p:nvSpPr>
          <p:cNvPr id="7" name="Slide Number Placeholder 6"/>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269304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228C44E-8FA7-47FB-9FBD-1FA90C9673FB}" type="datetime1">
              <a:rPr lang="ar-SA" smtClean="0"/>
              <a:t>20/01/1434</a:t>
            </a:fld>
            <a:endParaRPr lang="ar-SA"/>
          </a:p>
        </p:txBody>
      </p:sp>
      <p:sp>
        <p:nvSpPr>
          <p:cNvPr id="8" name="Footer Placeholder 7"/>
          <p:cNvSpPr>
            <a:spLocks noGrp="1"/>
          </p:cNvSpPr>
          <p:nvPr>
            <p:ph type="ftr" sz="quarter" idx="11"/>
          </p:nvPr>
        </p:nvSpPr>
        <p:spPr/>
        <p:txBody>
          <a:bodyPr/>
          <a:lstStyle/>
          <a:p>
            <a:r>
              <a:rPr lang="en-GB" smtClean="0"/>
              <a:t>Amal Alghamdi         2012</a:t>
            </a:r>
            <a:endParaRPr lang="ar-SA"/>
          </a:p>
        </p:txBody>
      </p:sp>
      <p:sp>
        <p:nvSpPr>
          <p:cNvPr id="9" name="Slide Number Placeholder 8"/>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411589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6327B87-1206-4067-8829-3352CFA7BE55}" type="datetime1">
              <a:rPr lang="ar-SA" smtClean="0"/>
              <a:t>20/01/1434</a:t>
            </a:fld>
            <a:endParaRPr lang="ar-SA"/>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1067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F6A7C-2FE2-426B-A72E-A51B1A21703D}" type="datetime1">
              <a:rPr lang="ar-SA" smtClean="0"/>
              <a:t>20/01/1434</a:t>
            </a:fld>
            <a:endParaRPr lang="ar-SA"/>
          </a:p>
        </p:txBody>
      </p:sp>
      <p:sp>
        <p:nvSpPr>
          <p:cNvPr id="3" name="Footer Placeholder 2"/>
          <p:cNvSpPr>
            <a:spLocks noGrp="1"/>
          </p:cNvSpPr>
          <p:nvPr>
            <p:ph type="ftr" sz="quarter" idx="11"/>
          </p:nvPr>
        </p:nvSpPr>
        <p:spPr/>
        <p:txBody>
          <a:bodyPr/>
          <a:lstStyle/>
          <a:p>
            <a:r>
              <a:rPr lang="en-GB" smtClean="0"/>
              <a:t>Amal Alghamdi         2012</a:t>
            </a:r>
            <a:endParaRPr lang="ar-SA"/>
          </a:p>
        </p:txBody>
      </p:sp>
      <p:sp>
        <p:nvSpPr>
          <p:cNvPr id="4" name="Slide Number Placeholder 3"/>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161300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683A8-0B88-4CFB-B592-5C1CCCC47D15}" type="datetime1">
              <a:rPr lang="ar-SA" smtClean="0"/>
              <a:t>20/01/1434</a:t>
            </a:fld>
            <a:endParaRPr lang="ar-SA"/>
          </a:p>
        </p:txBody>
      </p:sp>
      <p:sp>
        <p:nvSpPr>
          <p:cNvPr id="6" name="Footer Placeholder 5"/>
          <p:cNvSpPr>
            <a:spLocks noGrp="1"/>
          </p:cNvSpPr>
          <p:nvPr>
            <p:ph type="ftr" sz="quarter" idx="11"/>
          </p:nvPr>
        </p:nvSpPr>
        <p:spPr/>
        <p:txBody>
          <a:bodyPr/>
          <a:lstStyle/>
          <a:p>
            <a:r>
              <a:rPr lang="en-GB" smtClean="0"/>
              <a:t>Amal Alghamdi         2012</a:t>
            </a:r>
            <a:endParaRPr lang="ar-SA"/>
          </a:p>
        </p:txBody>
      </p:sp>
      <p:sp>
        <p:nvSpPr>
          <p:cNvPr id="7" name="Slide Number Placeholder 6"/>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213955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4B122-E9C2-43E7-B357-3BFE3FA71A43}" type="datetime1">
              <a:rPr lang="ar-SA" smtClean="0"/>
              <a:t>20/01/1434</a:t>
            </a:fld>
            <a:endParaRPr lang="ar-SA"/>
          </a:p>
        </p:txBody>
      </p:sp>
      <p:sp>
        <p:nvSpPr>
          <p:cNvPr id="6" name="Footer Placeholder 5"/>
          <p:cNvSpPr>
            <a:spLocks noGrp="1"/>
          </p:cNvSpPr>
          <p:nvPr>
            <p:ph type="ftr" sz="quarter" idx="11"/>
          </p:nvPr>
        </p:nvSpPr>
        <p:spPr/>
        <p:txBody>
          <a:bodyPr/>
          <a:lstStyle/>
          <a:p>
            <a:r>
              <a:rPr lang="en-GB" smtClean="0"/>
              <a:t>Amal Alghamdi         2012</a:t>
            </a:r>
            <a:endParaRPr lang="ar-SA"/>
          </a:p>
        </p:txBody>
      </p:sp>
      <p:sp>
        <p:nvSpPr>
          <p:cNvPr id="7" name="Slide Number Placeholder 6"/>
          <p:cNvSpPr>
            <a:spLocks noGrp="1"/>
          </p:cNvSpPr>
          <p:nvPr>
            <p:ph type="sldNum" sz="quarter" idx="12"/>
          </p:nvPr>
        </p:nvSpPr>
        <p:spPr/>
        <p:txBody>
          <a:bodyPr/>
          <a:lstStyle/>
          <a:p>
            <a:fld id="{85F10D4B-871F-4E5C-9C90-185CE0DA023D}" type="slidenum">
              <a:rPr lang="ar-SA" smtClean="0"/>
              <a:t>‹#›</a:t>
            </a:fld>
            <a:endParaRPr lang="ar-SA"/>
          </a:p>
        </p:txBody>
      </p:sp>
    </p:spTree>
    <p:extLst>
      <p:ext uri="{BB962C8B-B14F-4D97-AF65-F5344CB8AC3E}">
        <p14:creationId xmlns:p14="http://schemas.microsoft.com/office/powerpoint/2010/main" val="28954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642B51E-FF8F-4DCE-9123-4CC3D520CA0A}" type="datetime1">
              <a:rPr lang="ar-SA" smtClean="0"/>
              <a:t>20/01/1434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GB" smtClean="0"/>
              <a:t>Amal Alghamdi         2012</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F10D4B-871F-4E5C-9C90-185CE0DA023D}" type="slidenum">
              <a:rPr lang="ar-SA" smtClean="0"/>
              <a:t>‹#›</a:t>
            </a:fld>
            <a:endParaRPr lang="ar-SA"/>
          </a:p>
        </p:txBody>
      </p:sp>
    </p:spTree>
    <p:extLst>
      <p:ext uri="{BB962C8B-B14F-4D97-AF65-F5344CB8AC3E}">
        <p14:creationId xmlns:p14="http://schemas.microsoft.com/office/powerpoint/2010/main" val="91284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servimg.com/image_preview.php?i=2&amp;u=1281339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servimg.com/image_preview.php?i=4&amp;u=1281339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pcr.ex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hgate.net/home/wp-content/uploads/2010/09/kary-mulli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gate.net/home/wp-content/uploads/2010/09/PCR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gate.net/home/wp-content/uploads/2010/09/pcr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204792"/>
            <a:ext cx="6400800" cy="1752600"/>
          </a:xfrm>
        </p:spPr>
        <p:txBody>
          <a:bodyPr/>
          <a:lstStyle/>
          <a:p>
            <a:r>
              <a:rPr lang="ar-SA" dirty="0" smtClean="0">
                <a:effectLst>
                  <a:outerShdw blurRad="38100" dist="38100" dir="2700000" algn="tl">
                    <a:srgbClr val="000000">
                      <a:alpha val="43137"/>
                    </a:srgbClr>
                  </a:outerShdw>
                </a:effectLst>
              </a:rPr>
              <a:t>العام الجامعي 1431 – 1432 هـ</a:t>
            </a:r>
          </a:p>
          <a:p>
            <a:r>
              <a:rPr lang="ar-SA" dirty="0" smtClean="0">
                <a:effectLst>
                  <a:outerShdw blurRad="38100" dist="38100" dir="2700000" algn="tl">
                    <a:srgbClr val="000000">
                      <a:alpha val="43137"/>
                    </a:srgbClr>
                  </a:outerShdw>
                </a:effectLst>
              </a:rPr>
              <a:t>إعداد: أمل الغامدي</a:t>
            </a:r>
            <a:endParaRPr lang="ar-SA" dirty="0">
              <a:effectLst>
                <a:outerShdw blurRad="38100" dist="38100" dir="2700000" algn="tl">
                  <a:srgbClr val="000000">
                    <a:alpha val="43137"/>
                  </a:srgbClr>
                </a:outerShdw>
              </a:effectLst>
            </a:endParaRPr>
          </a:p>
        </p:txBody>
      </p:sp>
      <p:sp>
        <p:nvSpPr>
          <p:cNvPr id="5" name="Rectangle 4"/>
          <p:cNvSpPr/>
          <p:nvPr/>
        </p:nvSpPr>
        <p:spPr>
          <a:xfrm>
            <a:off x="-10986" y="2551837"/>
            <a:ext cx="9165971" cy="2585323"/>
          </a:xfrm>
          <a:prstGeom prst="rect">
            <a:avLst/>
          </a:prstGeom>
          <a:noFill/>
        </p:spPr>
        <p:txBody>
          <a:bodyPr wrap="none" lIns="91440" tIns="45720" rIns="91440" bIns="45720">
            <a:spAutoFit/>
          </a:bodyPr>
          <a:lstStyle/>
          <a:p>
            <a:pPr algn="ctr"/>
            <a:r>
              <a:rPr lang="ar-SA" sz="54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تفاعل إنزيم البلمرة التسلسلي</a:t>
            </a:r>
            <a:br>
              <a:rPr lang="ar-SA" sz="54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br>
            <a:r>
              <a:rPr lang="en-GB" sz="54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Polymerase Chain Reaction</a:t>
            </a:r>
          </a:p>
          <a:p>
            <a:pPr algn="ctr"/>
            <a:r>
              <a:rPr lang="en-GB" sz="5400" b="1" cap="all"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(PCR)</a:t>
            </a:r>
            <a:endParaRPr lang="ar-SA" sz="5400" b="1" cap="all" spc="0" dirty="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endParaRPr>
          </a:p>
        </p:txBody>
      </p:sp>
      <p:sp>
        <p:nvSpPr>
          <p:cNvPr id="2" name="Footer Placeholder 1"/>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1</a:t>
            </a:fld>
            <a:endParaRPr lang="ar-SA"/>
          </a:p>
        </p:txBody>
      </p:sp>
    </p:spTree>
    <p:extLst>
      <p:ext uri="{BB962C8B-B14F-4D97-AF65-F5344CB8AC3E}">
        <p14:creationId xmlns:p14="http://schemas.microsoft.com/office/powerpoint/2010/main" val="292361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متطلبات تقنية </a:t>
            </a:r>
            <a:r>
              <a:rPr lang="en-GB" dirty="0" smtClean="0"/>
              <a:t>PCR</a:t>
            </a:r>
            <a:endParaRPr lang="ar-SA" dirty="0"/>
          </a:p>
        </p:txBody>
      </p:sp>
      <p:sp>
        <p:nvSpPr>
          <p:cNvPr id="3" name="Content Placeholder 2"/>
          <p:cNvSpPr>
            <a:spLocks noGrp="1"/>
          </p:cNvSpPr>
          <p:nvPr>
            <p:ph idx="1"/>
          </p:nvPr>
        </p:nvSpPr>
        <p:spPr>
          <a:xfrm>
            <a:off x="457200" y="1340768"/>
            <a:ext cx="8229600" cy="4525963"/>
          </a:xfrm>
        </p:spPr>
        <p:style>
          <a:lnRef idx="2">
            <a:schemeClr val="dk1"/>
          </a:lnRef>
          <a:fillRef idx="1">
            <a:schemeClr val="lt1"/>
          </a:fillRef>
          <a:effectRef idx="0">
            <a:schemeClr val="dk1"/>
          </a:effectRef>
          <a:fontRef idx="minor">
            <a:schemeClr val="dk1"/>
          </a:fontRef>
        </p:style>
        <p:txBody>
          <a:bodyPr/>
          <a:lstStyle/>
          <a:p>
            <a:r>
              <a:rPr lang="ar-SA" b="1" dirty="0">
                <a:solidFill>
                  <a:srgbClr val="00B050"/>
                </a:solidFill>
              </a:rPr>
              <a:t>1- عينة </a:t>
            </a:r>
            <a:r>
              <a:rPr lang="ar-SA" b="1" dirty="0" smtClean="0">
                <a:solidFill>
                  <a:srgbClr val="00B050"/>
                </a:solidFill>
              </a:rPr>
              <a:t>التفاعل او يسمى قالب الحمض النووي(</a:t>
            </a:r>
            <a:r>
              <a:rPr lang="en-US" b="1" dirty="0">
                <a:solidFill>
                  <a:srgbClr val="00B050"/>
                </a:solidFill>
              </a:rPr>
              <a:t>DNA Sample </a:t>
            </a:r>
            <a:r>
              <a:rPr lang="ar-SA" b="1" dirty="0" smtClean="0">
                <a:solidFill>
                  <a:srgbClr val="00B050"/>
                </a:solidFill>
              </a:rPr>
              <a:t>).</a:t>
            </a:r>
          </a:p>
          <a:p>
            <a:pPr marL="0" indent="0">
              <a:buNone/>
            </a:pPr>
            <a:endParaRPr lang="ar-SA" dirty="0">
              <a:solidFill>
                <a:srgbClr val="00B050"/>
              </a:solidFill>
            </a:endParaRPr>
          </a:p>
          <a:p>
            <a:endParaRPr lang="ar-SA" dirty="0"/>
          </a:p>
        </p:txBody>
      </p:sp>
      <p:pic>
        <p:nvPicPr>
          <p:cNvPr id="4" name="Picture 5" descr="132-23120%20to%2023125%20-%20Color%20-%20X"/>
          <p:cNvPicPr>
            <a:picLocks noChangeAspect="1" noChangeArrowheads="1"/>
          </p:cNvPicPr>
          <p:nvPr/>
        </p:nvPicPr>
        <p:blipFill>
          <a:blip r:embed="rId2"/>
          <a:srcRect/>
          <a:stretch>
            <a:fillRect/>
          </a:stretch>
        </p:blipFill>
        <p:spPr bwMode="auto">
          <a:xfrm>
            <a:off x="611560" y="1988840"/>
            <a:ext cx="5544616" cy="3716074"/>
          </a:xfrm>
          <a:prstGeom prst="rect">
            <a:avLst/>
          </a:prstGeom>
          <a:noFill/>
          <a:ln w="9525">
            <a:noFill/>
            <a:miter lim="800000"/>
            <a:headEnd/>
            <a:tailEnd/>
          </a:ln>
          <a:effectLst>
            <a:outerShdw dist="35921" dir="2700000" algn="ctr" rotWithShape="0">
              <a:srgbClr val="000000"/>
            </a:outerShdw>
          </a:effectLst>
        </p:spPr>
      </p:pic>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10</a:t>
            </a:fld>
            <a:endParaRPr lang="ar-SA"/>
          </a:p>
        </p:txBody>
      </p:sp>
    </p:spTree>
    <p:extLst>
      <p:ext uri="{BB962C8B-B14F-4D97-AF65-F5344CB8AC3E}">
        <p14:creationId xmlns:p14="http://schemas.microsoft.com/office/powerpoint/2010/main" val="18435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متطلبات تقنية </a:t>
            </a:r>
            <a:r>
              <a:rPr lang="en-GB" dirty="0"/>
              <a:t>PCR</a:t>
            </a:r>
            <a:endParaRPr lang="ar-SA" dirty="0"/>
          </a:p>
        </p:txBody>
      </p:sp>
      <p:sp>
        <p:nvSpPr>
          <p:cNvPr id="3" name="Content Placeholder 2"/>
          <p:cNvSpPr>
            <a:spLocks noGrp="1"/>
          </p:cNvSpPr>
          <p:nvPr>
            <p:ph idx="1"/>
          </p:nvPr>
        </p:nvSpPr>
        <p:spPr>
          <a:xfrm>
            <a:off x="457200" y="2420889"/>
            <a:ext cx="8229600" cy="388843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ar-SA" b="1" dirty="0">
                <a:solidFill>
                  <a:srgbClr val="00B050"/>
                </a:solidFill>
              </a:rPr>
              <a:t>2- البادئات (</a:t>
            </a:r>
            <a:r>
              <a:rPr lang="en-US" b="1" dirty="0">
                <a:solidFill>
                  <a:srgbClr val="00B050"/>
                </a:solidFill>
              </a:rPr>
              <a:t>Primers</a:t>
            </a:r>
            <a:r>
              <a:rPr lang="ar-SA" b="1" dirty="0">
                <a:solidFill>
                  <a:srgbClr val="00B050"/>
                </a:solidFill>
              </a:rPr>
              <a:t>):-</a:t>
            </a:r>
            <a:endParaRPr lang="ar-SA" dirty="0">
              <a:solidFill>
                <a:srgbClr val="00B050"/>
              </a:solidFill>
            </a:endParaRPr>
          </a:p>
          <a:p>
            <a:r>
              <a:rPr lang="ar-SA" dirty="0">
                <a:solidFill>
                  <a:srgbClr val="002060"/>
                </a:solidFill>
              </a:rPr>
              <a:t>نوعان :</a:t>
            </a:r>
          </a:p>
          <a:p>
            <a:pPr>
              <a:buFont typeface="Arial" charset="0"/>
              <a:buChar char="•"/>
            </a:pPr>
            <a:r>
              <a:rPr lang="ar-SA" dirty="0">
                <a:solidFill>
                  <a:srgbClr val="002060"/>
                </a:solidFill>
              </a:rPr>
              <a:t> أمامي (</a:t>
            </a:r>
            <a:r>
              <a:rPr lang="en-US" dirty="0">
                <a:solidFill>
                  <a:srgbClr val="002060"/>
                </a:solidFill>
              </a:rPr>
              <a:t>Forward</a:t>
            </a:r>
            <a:r>
              <a:rPr lang="ar-SA" dirty="0">
                <a:solidFill>
                  <a:srgbClr val="002060"/>
                </a:solidFill>
              </a:rPr>
              <a:t>). </a:t>
            </a:r>
          </a:p>
          <a:p>
            <a:pPr>
              <a:buFont typeface="Arial" charset="0"/>
              <a:buChar char="•"/>
            </a:pPr>
            <a:r>
              <a:rPr lang="ar-SA" dirty="0">
                <a:solidFill>
                  <a:srgbClr val="002060"/>
                </a:solidFill>
              </a:rPr>
              <a:t> خلفي ( </a:t>
            </a:r>
            <a:r>
              <a:rPr lang="en-US" dirty="0">
                <a:solidFill>
                  <a:srgbClr val="002060"/>
                </a:solidFill>
              </a:rPr>
              <a:t>Reverse</a:t>
            </a:r>
            <a:r>
              <a:rPr lang="ar-SA" dirty="0" smtClean="0">
                <a:solidFill>
                  <a:srgbClr val="002060"/>
                </a:solidFill>
              </a:rPr>
              <a:t>).</a:t>
            </a:r>
          </a:p>
          <a:p>
            <a:pPr>
              <a:buFont typeface="Arial" charset="0"/>
              <a:buChar char="•"/>
            </a:pPr>
            <a:endParaRPr lang="ar-SA" dirty="0">
              <a:solidFill>
                <a:srgbClr val="002060"/>
              </a:solidFill>
            </a:endParaRPr>
          </a:p>
          <a:p>
            <a:r>
              <a:rPr lang="ar-SA" dirty="0">
                <a:solidFill>
                  <a:srgbClr val="002060"/>
                </a:solidFill>
              </a:rPr>
              <a:t>وهي تسلسل من القواعد النيتروجينيه في شريط واحد قصير(</a:t>
            </a:r>
            <a:r>
              <a:rPr lang="en-US" dirty="0">
                <a:solidFill>
                  <a:srgbClr val="002060"/>
                </a:solidFill>
              </a:rPr>
              <a:t>20-25 </a:t>
            </a:r>
            <a:r>
              <a:rPr lang="en-US" dirty="0" err="1">
                <a:solidFill>
                  <a:srgbClr val="002060"/>
                </a:solidFill>
              </a:rPr>
              <a:t>bp</a:t>
            </a:r>
            <a:r>
              <a:rPr lang="ar-SA" dirty="0">
                <a:solidFill>
                  <a:srgbClr val="002060"/>
                </a:solidFill>
              </a:rPr>
              <a:t>)  مكمل لبداية الجزء المراد تضخيمه في الحمض النووي</a:t>
            </a:r>
            <a:r>
              <a:rPr lang="ar-SA" sz="2800" dirty="0" smtClean="0">
                <a:solidFill>
                  <a:srgbClr val="002060"/>
                </a:solidFill>
              </a:rPr>
              <a:t>.</a:t>
            </a:r>
            <a:endParaRPr lang="en-US" sz="2800" dirty="0" smtClean="0">
              <a:solidFill>
                <a:srgbClr val="002060"/>
              </a:solidFill>
            </a:endParaRPr>
          </a:p>
        </p:txBody>
      </p:sp>
      <p:pic>
        <p:nvPicPr>
          <p:cNvPr id="4" name="Picture 10" descr="H:\صور خاصة للوراثة\o_P286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41" y="1583035"/>
            <a:ext cx="35718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11</a:t>
            </a:fld>
            <a:endParaRPr lang="ar-SA"/>
          </a:p>
        </p:txBody>
      </p:sp>
    </p:spTree>
    <p:extLst>
      <p:ext uri="{BB962C8B-B14F-4D97-AF65-F5344CB8AC3E}">
        <p14:creationId xmlns:p14="http://schemas.microsoft.com/office/powerpoint/2010/main" val="100449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متطلبات تقنية </a:t>
            </a:r>
            <a:r>
              <a:rPr lang="en-GB" dirty="0"/>
              <a:t>PCR</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ar-SA" sz="3600" b="1" dirty="0" smtClean="0">
                <a:solidFill>
                  <a:srgbClr val="00B050"/>
                </a:solidFill>
              </a:rPr>
              <a:t>3-انزيم التفاعل</a:t>
            </a:r>
            <a:r>
              <a:rPr lang="ar-SA" b="1" dirty="0" smtClean="0">
                <a:solidFill>
                  <a:srgbClr val="00B050"/>
                </a:solidFill>
              </a:rPr>
              <a:t> (</a:t>
            </a:r>
            <a:r>
              <a:rPr lang="en-US" b="1" dirty="0" smtClean="0">
                <a:solidFill>
                  <a:srgbClr val="00B050"/>
                </a:solidFill>
              </a:rPr>
              <a:t> ( Hot Star </a:t>
            </a:r>
            <a:r>
              <a:rPr lang="en-US" b="1" dirty="0" err="1" smtClean="0">
                <a:solidFill>
                  <a:srgbClr val="00B050"/>
                </a:solidFill>
              </a:rPr>
              <a:t>Taq</a:t>
            </a:r>
            <a:r>
              <a:rPr lang="en-GB" b="1" dirty="0" smtClean="0">
                <a:solidFill>
                  <a:srgbClr val="00B050"/>
                </a:solidFill>
              </a:rPr>
              <a:t> </a:t>
            </a:r>
            <a:r>
              <a:rPr lang="en-US" b="1" dirty="0" smtClean="0">
                <a:solidFill>
                  <a:srgbClr val="00B050"/>
                </a:solidFill>
              </a:rPr>
              <a:t>polymerase </a:t>
            </a:r>
            <a:r>
              <a:rPr lang="ar-SA" b="1" dirty="0" smtClean="0">
                <a:solidFill>
                  <a:srgbClr val="00B050"/>
                </a:solidFill>
              </a:rPr>
              <a:t>أو(</a:t>
            </a:r>
            <a:r>
              <a:rPr lang="en-US" b="1" dirty="0" smtClean="0">
                <a:solidFill>
                  <a:srgbClr val="00B050"/>
                </a:solidFill>
              </a:rPr>
              <a:t>:(</a:t>
            </a:r>
            <a:r>
              <a:rPr lang="en-US" b="1" dirty="0" err="1" smtClean="0">
                <a:solidFill>
                  <a:srgbClr val="FF0000"/>
                </a:solidFill>
              </a:rPr>
              <a:t>T</a:t>
            </a:r>
            <a:r>
              <a:rPr lang="en-US" b="1" dirty="0" err="1" smtClean="0">
                <a:solidFill>
                  <a:schemeClr val="tx2">
                    <a:lumMod val="40000"/>
                    <a:lumOff val="60000"/>
                  </a:schemeClr>
                </a:solidFill>
              </a:rPr>
              <a:t>aq</a:t>
            </a:r>
            <a:r>
              <a:rPr lang="en-US" b="1" dirty="0" smtClean="0">
                <a:solidFill>
                  <a:srgbClr val="00B050"/>
                </a:solidFill>
              </a:rPr>
              <a:t> polymerase  </a:t>
            </a:r>
            <a:endParaRPr lang="ar-SA" b="1" dirty="0" smtClean="0">
              <a:solidFill>
                <a:srgbClr val="00B050"/>
              </a:solidFill>
            </a:endParaRPr>
          </a:p>
          <a:p>
            <a:pPr>
              <a:buFont typeface="Arial" charset="0"/>
              <a:buChar char="•"/>
            </a:pPr>
            <a:r>
              <a:rPr lang="ar-SA" sz="2800" dirty="0" smtClean="0">
                <a:solidFill>
                  <a:srgbClr val="002060"/>
                </a:solidFill>
              </a:rPr>
              <a:t>مستخرج من سلالة بكتيريه تسمى </a:t>
            </a:r>
            <a:r>
              <a:rPr lang="en-US" sz="2800" b="1" i="1" dirty="0" err="1" smtClean="0">
                <a:solidFill>
                  <a:srgbClr val="FF0000"/>
                </a:solidFill>
                <a:effectLst>
                  <a:outerShdw blurRad="38100" dist="38100" dir="2700000" algn="tl">
                    <a:srgbClr val="000000">
                      <a:alpha val="43137"/>
                    </a:srgbClr>
                  </a:outerShdw>
                </a:effectLst>
              </a:rPr>
              <a:t>T</a:t>
            </a:r>
            <a:r>
              <a:rPr lang="en-US" sz="2800" b="1" i="1" dirty="0" err="1" smtClean="0">
                <a:solidFill>
                  <a:srgbClr val="002060"/>
                </a:solidFill>
                <a:effectLst>
                  <a:outerShdw blurRad="38100" dist="38100" dir="2700000" algn="tl">
                    <a:srgbClr val="000000">
                      <a:alpha val="43137"/>
                    </a:srgbClr>
                  </a:outerShdw>
                </a:effectLst>
              </a:rPr>
              <a:t>hermus</a:t>
            </a:r>
            <a:r>
              <a:rPr lang="en-US" sz="2800" b="1" i="1" dirty="0" smtClean="0">
                <a:solidFill>
                  <a:srgbClr val="002060"/>
                </a:solidFill>
                <a:effectLst>
                  <a:outerShdw blurRad="38100" dist="38100" dir="2700000" algn="tl">
                    <a:srgbClr val="000000">
                      <a:alpha val="43137"/>
                    </a:srgbClr>
                  </a:outerShdw>
                </a:effectLst>
              </a:rPr>
              <a:t> </a:t>
            </a:r>
            <a:r>
              <a:rPr lang="en-US" sz="2800" b="1" i="1" dirty="0" err="1" smtClean="0">
                <a:solidFill>
                  <a:schemeClr val="tx2">
                    <a:lumMod val="40000"/>
                    <a:lumOff val="60000"/>
                  </a:schemeClr>
                </a:solidFill>
                <a:effectLst>
                  <a:outerShdw blurRad="38100" dist="38100" dir="2700000" algn="tl">
                    <a:srgbClr val="000000">
                      <a:alpha val="43137"/>
                    </a:srgbClr>
                  </a:outerShdw>
                </a:effectLst>
              </a:rPr>
              <a:t>aq</a:t>
            </a:r>
            <a:r>
              <a:rPr lang="en-US" sz="2800" b="1" i="1" dirty="0" err="1" smtClean="0">
                <a:solidFill>
                  <a:srgbClr val="002060"/>
                </a:solidFill>
                <a:effectLst>
                  <a:outerShdw blurRad="38100" dist="38100" dir="2700000" algn="tl">
                    <a:srgbClr val="000000">
                      <a:alpha val="43137"/>
                    </a:srgbClr>
                  </a:outerShdw>
                </a:effectLst>
              </a:rPr>
              <a:t>uaticus</a:t>
            </a:r>
            <a:r>
              <a:rPr lang="ar-SA" sz="2800" b="1" dirty="0" smtClean="0">
                <a:solidFill>
                  <a:srgbClr val="002060"/>
                </a:solidFill>
                <a:effectLst>
                  <a:outerShdw blurRad="38100" dist="38100" dir="2700000" algn="tl">
                    <a:srgbClr val="000000">
                      <a:alpha val="43137"/>
                    </a:srgbClr>
                  </a:outerShdw>
                </a:effectLst>
              </a:rPr>
              <a:t> </a:t>
            </a:r>
            <a:r>
              <a:rPr lang="ar-SA" sz="2800" dirty="0" smtClean="0">
                <a:solidFill>
                  <a:srgbClr val="002060"/>
                </a:solidFill>
              </a:rPr>
              <a:t>التي تتواجد طبيعياً في الينابيع حارة.</a:t>
            </a:r>
          </a:p>
          <a:p>
            <a:pPr>
              <a:buFont typeface="Arial" charset="0"/>
              <a:buChar char="•"/>
            </a:pPr>
            <a:endParaRPr lang="ar-SA" sz="2400" dirty="0" smtClean="0">
              <a:solidFill>
                <a:srgbClr val="002060"/>
              </a:solidFill>
            </a:endParaRPr>
          </a:p>
          <a:p>
            <a:pPr>
              <a:buFont typeface="Arial" charset="0"/>
              <a:buChar char="•"/>
            </a:pPr>
            <a:r>
              <a:rPr lang="ar-SA" sz="2800" dirty="0" smtClean="0">
                <a:solidFill>
                  <a:srgbClr val="002060"/>
                </a:solidFill>
              </a:rPr>
              <a:t>لايتأثر بدرجات الحرارة المرتفعه.</a:t>
            </a:r>
          </a:p>
          <a:p>
            <a:pPr>
              <a:buFont typeface="Arial" charset="0"/>
              <a:buChar char="•"/>
            </a:pPr>
            <a:endParaRPr lang="ar-SA" sz="2800" dirty="0" smtClean="0">
              <a:solidFill>
                <a:srgbClr val="002060"/>
              </a:solidFill>
            </a:endParaRPr>
          </a:p>
          <a:p>
            <a:pPr>
              <a:buFont typeface="Arial" charset="0"/>
              <a:buChar char="•"/>
            </a:pPr>
            <a:r>
              <a:rPr lang="ar-SA" sz="2800" dirty="0" smtClean="0">
                <a:solidFill>
                  <a:srgbClr val="002060"/>
                </a:solidFill>
              </a:rPr>
              <a:t> درجه الحراة المثلى له 72</a:t>
            </a:r>
            <a:r>
              <a:rPr lang="en-US" sz="2800" dirty="0" smtClean="0">
                <a:solidFill>
                  <a:srgbClr val="002060"/>
                </a:solidFill>
              </a:rPr>
              <a:t>º </a:t>
            </a:r>
            <a:r>
              <a:rPr lang="ar-SA" sz="2800" dirty="0" smtClean="0">
                <a:solidFill>
                  <a:srgbClr val="002060"/>
                </a:solidFill>
              </a:rPr>
              <a:t>م.</a:t>
            </a:r>
            <a:endParaRPr lang="en-US" sz="2800" dirty="0" smtClean="0">
              <a:solidFill>
                <a:srgbClr val="002060"/>
              </a:solidFill>
            </a:endParaRPr>
          </a:p>
          <a:p>
            <a:pPr marL="0" indent="0">
              <a:buNone/>
            </a:pPr>
            <a:endParaRPr lang="ar-SA" sz="2800" b="1" dirty="0" smtClean="0">
              <a:solidFill>
                <a:srgbClr val="00B050"/>
              </a:solidFill>
            </a:endParaRPr>
          </a:p>
          <a:p>
            <a:pPr marL="0" indent="0">
              <a:buNone/>
            </a:pPr>
            <a:endParaRPr lang="ar-SA" dirty="0"/>
          </a:p>
        </p:txBody>
      </p:sp>
      <p:pic>
        <p:nvPicPr>
          <p:cNvPr id="4" name="Picture 9" descr="H:\صور خاصة للوراثة\b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387997"/>
            <a:ext cx="40005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GB" smtClean="0"/>
              <a:t>Amal Alghamdi         2012</a:t>
            </a:r>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t>12</a:t>
            </a:fld>
            <a:endParaRPr lang="ar-SA"/>
          </a:p>
        </p:txBody>
      </p:sp>
    </p:spTree>
    <p:extLst>
      <p:ext uri="{BB962C8B-B14F-4D97-AF65-F5344CB8AC3E}">
        <p14:creationId xmlns:p14="http://schemas.microsoft.com/office/powerpoint/2010/main" val="140898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متطلبات تقنية </a:t>
            </a:r>
            <a:r>
              <a:rPr lang="en-GB" dirty="0"/>
              <a:t>PCR</a:t>
            </a:r>
            <a:endParaRPr lang="ar-SA" dirty="0"/>
          </a:p>
        </p:txBody>
      </p:sp>
      <p:sp>
        <p:nvSpPr>
          <p:cNvPr id="3" name="Content Placeholder 2"/>
          <p:cNvSpPr>
            <a:spLocks noGrp="1"/>
          </p:cNvSpPr>
          <p:nvPr>
            <p:ph idx="1"/>
          </p:nvPr>
        </p:nvSpPr>
        <p:spPr>
          <a:xfrm>
            <a:off x="734888" y="1567333"/>
            <a:ext cx="8229600" cy="4525963"/>
          </a:xfrm>
        </p:spPr>
        <p:style>
          <a:lnRef idx="2">
            <a:schemeClr val="dk1"/>
          </a:lnRef>
          <a:fillRef idx="1">
            <a:schemeClr val="lt1"/>
          </a:fillRef>
          <a:effectRef idx="0">
            <a:schemeClr val="dk1"/>
          </a:effectRef>
          <a:fontRef idx="minor">
            <a:schemeClr val="dk1"/>
          </a:fontRef>
        </p:style>
        <p:txBody>
          <a:bodyPr>
            <a:normAutofit/>
          </a:bodyPr>
          <a:lstStyle/>
          <a:p>
            <a:r>
              <a:rPr lang="ar-SA" b="1" dirty="0" smtClean="0">
                <a:solidFill>
                  <a:srgbClr val="00B050"/>
                </a:solidFill>
              </a:rPr>
              <a:t>4- القواعد النيتروجينية ( </a:t>
            </a:r>
            <a:r>
              <a:rPr lang="ar-SA" b="1" dirty="0" smtClean="0">
                <a:solidFill>
                  <a:srgbClr val="00B050"/>
                </a:solidFill>
              </a:rPr>
              <a:t>*</a:t>
            </a:r>
            <a:r>
              <a:rPr lang="en-US" b="1" dirty="0" smtClean="0">
                <a:solidFill>
                  <a:srgbClr val="00B050"/>
                </a:solidFill>
              </a:rPr>
              <a:t>Nitrogen </a:t>
            </a:r>
            <a:r>
              <a:rPr lang="en-US" b="1" dirty="0" smtClean="0">
                <a:solidFill>
                  <a:srgbClr val="00B050"/>
                </a:solidFill>
              </a:rPr>
              <a:t>Base </a:t>
            </a:r>
            <a:r>
              <a:rPr lang="en-US" b="1" dirty="0" err="1" smtClean="0">
                <a:solidFill>
                  <a:srgbClr val="00B050"/>
                </a:solidFill>
              </a:rPr>
              <a:t>dNTPs</a:t>
            </a:r>
            <a:r>
              <a:rPr lang="ar-SA" b="1" dirty="0" smtClean="0">
                <a:solidFill>
                  <a:srgbClr val="00B050"/>
                </a:solidFill>
              </a:rPr>
              <a:t>):-</a:t>
            </a:r>
            <a:endParaRPr lang="ar-SA" dirty="0" smtClean="0">
              <a:solidFill>
                <a:srgbClr val="00B050"/>
              </a:solidFill>
            </a:endParaRPr>
          </a:p>
          <a:p>
            <a:pPr>
              <a:buFont typeface="Wingdings" pitchFamily="2" charset="2"/>
              <a:buChar char="§"/>
              <a:defRPr/>
            </a:pPr>
            <a:r>
              <a:rPr kumimoji="1" lang="ar-SA" dirty="0">
                <a:solidFill>
                  <a:srgbClr val="C00000"/>
                </a:solidFill>
                <a:latin typeface="Impact" pitchFamily="34" charset="0"/>
              </a:rPr>
              <a:t>أدنين              </a:t>
            </a:r>
            <a:r>
              <a:rPr kumimoji="1" lang="en-US" dirty="0" smtClean="0">
                <a:solidFill>
                  <a:srgbClr val="C00000"/>
                </a:solidFill>
                <a:latin typeface="Impact" pitchFamily="34" charset="0"/>
              </a:rPr>
              <a:t>Adenine</a:t>
            </a:r>
            <a:endParaRPr kumimoji="1" lang="en-US" dirty="0">
              <a:solidFill>
                <a:srgbClr val="FFFF00"/>
              </a:solidFill>
              <a:latin typeface="Impact" pitchFamily="34" charset="0"/>
            </a:endParaRPr>
          </a:p>
          <a:p>
            <a:pPr>
              <a:buFont typeface="Wingdings" pitchFamily="2" charset="2"/>
              <a:buChar char="§"/>
              <a:defRPr/>
            </a:pPr>
            <a:r>
              <a:rPr kumimoji="1" lang="ar-SA" dirty="0">
                <a:solidFill>
                  <a:schemeClr val="accent6">
                    <a:lumMod val="50000"/>
                  </a:schemeClr>
                </a:solidFill>
                <a:latin typeface="Impact" pitchFamily="34" charset="0"/>
              </a:rPr>
              <a:t> ثايمين            </a:t>
            </a:r>
            <a:r>
              <a:rPr kumimoji="1" lang="en-US" dirty="0" smtClean="0">
                <a:solidFill>
                  <a:schemeClr val="accent6">
                    <a:lumMod val="50000"/>
                  </a:schemeClr>
                </a:solidFill>
                <a:latin typeface="Impact" pitchFamily="34" charset="0"/>
              </a:rPr>
              <a:t>Thymine</a:t>
            </a:r>
            <a:endParaRPr kumimoji="1" lang="en-US" dirty="0">
              <a:solidFill>
                <a:schemeClr val="accent2"/>
              </a:solidFill>
              <a:latin typeface="Impact" pitchFamily="34" charset="0"/>
            </a:endParaRPr>
          </a:p>
          <a:p>
            <a:pPr>
              <a:buFont typeface="Wingdings" pitchFamily="2" charset="2"/>
              <a:buChar char="§"/>
              <a:defRPr/>
            </a:pPr>
            <a:r>
              <a:rPr kumimoji="1" lang="ar-SA" dirty="0">
                <a:solidFill>
                  <a:srgbClr val="FF33CC"/>
                </a:solidFill>
                <a:latin typeface="Impact" pitchFamily="34" charset="0"/>
              </a:rPr>
              <a:t> جوانين            </a:t>
            </a:r>
            <a:r>
              <a:rPr kumimoji="1" lang="en-US" dirty="0" smtClean="0">
                <a:solidFill>
                  <a:srgbClr val="FF33CC"/>
                </a:solidFill>
                <a:latin typeface="Impact" pitchFamily="34" charset="0"/>
              </a:rPr>
              <a:t>Guanine</a:t>
            </a:r>
            <a:endParaRPr kumimoji="1" lang="en-US" dirty="0">
              <a:solidFill>
                <a:srgbClr val="009900"/>
              </a:solidFill>
              <a:latin typeface="Impact" pitchFamily="34" charset="0"/>
            </a:endParaRPr>
          </a:p>
          <a:p>
            <a:pPr>
              <a:buFont typeface="Wingdings" pitchFamily="2" charset="2"/>
              <a:buChar char="§"/>
              <a:defRPr/>
            </a:pPr>
            <a:r>
              <a:rPr kumimoji="1" lang="ar-SA" dirty="0">
                <a:solidFill>
                  <a:srgbClr val="00B0F0"/>
                </a:solidFill>
                <a:latin typeface="Impact" pitchFamily="34" charset="0"/>
              </a:rPr>
              <a:t> سايتوسين        </a:t>
            </a:r>
            <a:r>
              <a:rPr kumimoji="1" lang="en-US" dirty="0">
                <a:solidFill>
                  <a:srgbClr val="00B0F0"/>
                </a:solidFill>
                <a:latin typeface="Impact" pitchFamily="34" charset="0"/>
              </a:rPr>
              <a:t>Cytosine</a:t>
            </a:r>
            <a:endParaRPr kumimoji="1" lang="en-US" sz="2000" dirty="0">
              <a:solidFill>
                <a:srgbClr val="00B0F0"/>
              </a:solidFill>
              <a:latin typeface="Impact" pitchFamily="34" charset="0"/>
            </a:endParaRPr>
          </a:p>
          <a:p>
            <a:pPr marL="0" indent="0">
              <a:buNone/>
            </a:pPr>
            <a:endParaRPr lang="ar-SA" dirty="0"/>
          </a:p>
        </p:txBody>
      </p:sp>
      <p:pic>
        <p:nvPicPr>
          <p:cNvPr id="4" name="Picture 11" descr="H:\صور خاصة للوراثة\dn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071688"/>
            <a:ext cx="42862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99592" y="6381328"/>
            <a:ext cx="3820405" cy="369332"/>
          </a:xfrm>
          <a:prstGeom prst="rect">
            <a:avLst/>
          </a:prstGeom>
        </p:spPr>
        <p:txBody>
          <a:bodyPr wrap="none">
            <a:spAutoFit/>
          </a:bodyPr>
          <a:lstStyle/>
          <a:p>
            <a:pPr algn="l" rtl="0"/>
            <a:r>
              <a:rPr lang="ar-SA" dirty="0" smtClean="0"/>
              <a:t>*</a:t>
            </a:r>
            <a:r>
              <a:rPr lang="en-US" dirty="0" err="1" smtClean="0"/>
              <a:t>dNTPs</a:t>
            </a:r>
            <a:r>
              <a:rPr lang="en-US" dirty="0" smtClean="0"/>
              <a:t> </a:t>
            </a:r>
            <a:r>
              <a:rPr lang="en-US" dirty="0" smtClean="0"/>
              <a:t>:</a:t>
            </a:r>
            <a:r>
              <a:rPr lang="en-US" dirty="0" err="1" smtClean="0"/>
              <a:t>Deoxynuleoside</a:t>
            </a:r>
            <a:r>
              <a:rPr lang="en-US" dirty="0" smtClean="0"/>
              <a:t> triphosphates</a:t>
            </a:r>
            <a:endParaRPr lang="ar-SA" dirty="0"/>
          </a:p>
        </p:txBody>
      </p:sp>
      <p:sp>
        <p:nvSpPr>
          <p:cNvPr id="6" name="Footer Placeholder 5"/>
          <p:cNvSpPr>
            <a:spLocks noGrp="1"/>
          </p:cNvSpPr>
          <p:nvPr>
            <p:ph type="ftr" sz="quarter" idx="11"/>
          </p:nvPr>
        </p:nvSpPr>
        <p:spPr/>
        <p:txBody>
          <a:bodyPr/>
          <a:lstStyle/>
          <a:p>
            <a:r>
              <a:rPr lang="en-GB" smtClean="0"/>
              <a:t>Amal Alghamdi         2012</a:t>
            </a:r>
            <a:endParaRPr lang="ar-SA"/>
          </a:p>
        </p:txBody>
      </p:sp>
      <p:sp>
        <p:nvSpPr>
          <p:cNvPr id="7" name="Slide Number Placeholder 6"/>
          <p:cNvSpPr>
            <a:spLocks noGrp="1"/>
          </p:cNvSpPr>
          <p:nvPr>
            <p:ph type="sldNum" sz="quarter" idx="12"/>
          </p:nvPr>
        </p:nvSpPr>
        <p:spPr/>
        <p:txBody>
          <a:bodyPr/>
          <a:lstStyle/>
          <a:p>
            <a:fld id="{85F10D4B-871F-4E5C-9C90-185CE0DA023D}" type="slidenum">
              <a:rPr lang="ar-SA" smtClean="0"/>
              <a:t>13</a:t>
            </a:fld>
            <a:endParaRPr lang="ar-SA"/>
          </a:p>
        </p:txBody>
      </p:sp>
    </p:spTree>
    <p:extLst>
      <p:ext uri="{BB962C8B-B14F-4D97-AF65-F5344CB8AC3E}">
        <p14:creationId xmlns:p14="http://schemas.microsoft.com/office/powerpoint/2010/main" val="12590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strVal val="ppt_w*0.70"/>
                                          </p:val>
                                        </p:tav>
                                      </p:tavLst>
                                    </p:anim>
                                    <p:anim calcmode="lin" valueType="num">
                                      <p:cBhvr>
                                        <p:cTn id="13" dur="1000"/>
                                        <p:tgtEl>
                                          <p:spTgt spid="4"/>
                                        </p:tgtEl>
                                        <p:attrNameLst>
                                          <p:attrName>ppt_h</p:attrName>
                                        </p:attrNameLst>
                                      </p:cBhvr>
                                      <p:tavLst>
                                        <p:tav tm="0">
                                          <p:val>
                                            <p:strVal val="ppt_h"/>
                                          </p:val>
                                        </p:tav>
                                        <p:tav tm="100000">
                                          <p:val>
                                            <p:strVal val="ppt_h"/>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متطلبات تقنية </a:t>
            </a:r>
            <a:r>
              <a:rPr lang="en-GB" dirty="0"/>
              <a:t>PCR</a:t>
            </a:r>
            <a:endParaRPr lang="ar-SA" dirty="0"/>
          </a:p>
        </p:txBody>
      </p:sp>
      <p:sp>
        <p:nvSpPr>
          <p:cNvPr id="3" name="Content Placeholder 2"/>
          <p:cNvSpPr>
            <a:spLocks noGrp="1"/>
          </p:cNvSpPr>
          <p:nvPr>
            <p:ph idx="1"/>
          </p:nvPr>
        </p:nvSpPr>
        <p:spPr>
          <a:xfrm>
            <a:off x="457200" y="1711349"/>
            <a:ext cx="8229600" cy="5030019"/>
          </a:xfrm>
        </p:spPr>
        <p:style>
          <a:lnRef idx="2">
            <a:schemeClr val="dk1"/>
          </a:lnRef>
          <a:fillRef idx="1">
            <a:schemeClr val="lt1"/>
          </a:fillRef>
          <a:effectRef idx="0">
            <a:schemeClr val="dk1"/>
          </a:effectRef>
          <a:fontRef idx="minor">
            <a:schemeClr val="dk1"/>
          </a:fontRef>
        </p:style>
        <p:txBody>
          <a:bodyPr>
            <a:normAutofit lnSpcReduction="10000"/>
          </a:bodyPr>
          <a:lstStyle/>
          <a:p>
            <a:r>
              <a:rPr lang="ar-SA" b="1" dirty="0" smtClean="0">
                <a:solidFill>
                  <a:srgbClr val="00B050"/>
                </a:solidFill>
              </a:rPr>
              <a:t>5- محلول منظم ( </a:t>
            </a:r>
            <a:r>
              <a:rPr lang="en-US" b="1" dirty="0" smtClean="0">
                <a:solidFill>
                  <a:srgbClr val="00B050"/>
                </a:solidFill>
              </a:rPr>
              <a:t>PCR Buffer10x</a:t>
            </a:r>
            <a:r>
              <a:rPr lang="ar-SA" b="1" dirty="0" smtClean="0">
                <a:solidFill>
                  <a:srgbClr val="00B050"/>
                </a:solidFill>
              </a:rPr>
              <a:t>).</a:t>
            </a:r>
          </a:p>
          <a:p>
            <a:r>
              <a:rPr lang="ar-SA" b="1" dirty="0" smtClean="0">
                <a:solidFill>
                  <a:srgbClr val="00B050"/>
                </a:solidFill>
              </a:rPr>
              <a:t>6- </a:t>
            </a:r>
            <a:r>
              <a:rPr lang="ar-SA" dirty="0"/>
              <a:t>شوا رد مناسبة، أهمها شاردة المغنيزيوم</a:t>
            </a:r>
            <a:r>
              <a:rPr lang="en-US" dirty="0"/>
              <a:t> Mg+2 </a:t>
            </a:r>
            <a:r>
              <a:rPr lang="ar-SA" dirty="0"/>
              <a:t>التي تعتبر عامل متمم</a:t>
            </a:r>
            <a:r>
              <a:rPr lang="en-US" dirty="0"/>
              <a:t> Cofactor </a:t>
            </a:r>
            <a:r>
              <a:rPr lang="ar-SA" dirty="0"/>
              <a:t>لأنظيم البوليمراز</a:t>
            </a:r>
            <a:endParaRPr lang="ar-SA" b="1" dirty="0" smtClean="0">
              <a:solidFill>
                <a:srgbClr val="00B050"/>
              </a:solidFill>
            </a:endParaRPr>
          </a:p>
          <a:p>
            <a:endParaRPr lang="ar-SA" b="1" dirty="0" smtClean="0">
              <a:solidFill>
                <a:srgbClr val="00B050"/>
              </a:solidFill>
            </a:endParaRPr>
          </a:p>
          <a:p>
            <a:endParaRPr lang="ar-SA" b="1" dirty="0" smtClean="0">
              <a:solidFill>
                <a:srgbClr val="00B050"/>
              </a:solidFill>
            </a:endParaRPr>
          </a:p>
          <a:p>
            <a:endParaRPr lang="ar-SA" b="1" dirty="0" smtClean="0">
              <a:solidFill>
                <a:srgbClr val="00B050"/>
              </a:solidFill>
            </a:endParaRPr>
          </a:p>
          <a:p>
            <a:pPr marL="0" indent="0">
              <a:buNone/>
            </a:pPr>
            <a:endParaRPr lang="ar-SA" b="1" dirty="0" smtClean="0">
              <a:solidFill>
                <a:srgbClr val="00B050"/>
              </a:solidFill>
            </a:endParaRPr>
          </a:p>
          <a:p>
            <a:pPr marL="0" indent="0">
              <a:buNone/>
            </a:pPr>
            <a:endParaRPr lang="ar-SA" b="1" dirty="0" smtClean="0">
              <a:solidFill>
                <a:srgbClr val="00B050"/>
              </a:solidFill>
            </a:endParaRPr>
          </a:p>
          <a:p>
            <a:r>
              <a:rPr lang="ar-SA" b="1" dirty="0" smtClean="0">
                <a:solidFill>
                  <a:srgbClr val="00B050"/>
                </a:solidFill>
              </a:rPr>
              <a:t>6- ماء مقطر (</a:t>
            </a:r>
            <a:r>
              <a:rPr lang="en-GB" b="1" dirty="0" smtClean="0">
                <a:solidFill>
                  <a:srgbClr val="00B050"/>
                </a:solidFill>
              </a:rPr>
              <a:t>DDW</a:t>
            </a:r>
            <a:r>
              <a:rPr lang="ar-SA" b="1" dirty="0" smtClean="0">
                <a:solidFill>
                  <a:srgbClr val="00B050"/>
                </a:solidFill>
              </a:rPr>
              <a:t>).</a:t>
            </a:r>
            <a:endParaRPr lang="ar-SA" dirty="0" smtClean="0">
              <a:solidFill>
                <a:srgbClr val="00B050"/>
              </a:solidFill>
            </a:endParaRPr>
          </a:p>
          <a:p>
            <a:endParaRPr lang="ar-SA" dirty="0"/>
          </a:p>
        </p:txBody>
      </p:sp>
      <p:pic>
        <p:nvPicPr>
          <p:cNvPr id="4" name="Picture 10" descr="H:\صور خاصة للوراثة\main1000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60365"/>
            <a:ext cx="37147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80" y="3929063"/>
            <a:ext cx="37861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GB" smtClean="0"/>
              <a:t>Amal Alghamdi         2012</a:t>
            </a:r>
            <a:endParaRPr lang="ar-SA"/>
          </a:p>
        </p:txBody>
      </p:sp>
      <p:sp>
        <p:nvSpPr>
          <p:cNvPr id="7" name="Slide Number Placeholder 6"/>
          <p:cNvSpPr>
            <a:spLocks noGrp="1"/>
          </p:cNvSpPr>
          <p:nvPr>
            <p:ph type="sldNum" sz="quarter" idx="12"/>
          </p:nvPr>
        </p:nvSpPr>
        <p:spPr/>
        <p:txBody>
          <a:bodyPr/>
          <a:lstStyle/>
          <a:p>
            <a:fld id="{85F10D4B-871F-4E5C-9C90-185CE0DA023D}" type="slidenum">
              <a:rPr lang="ar-SA" smtClean="0"/>
              <a:t>14</a:t>
            </a:fld>
            <a:endParaRPr lang="ar-SA"/>
          </a:p>
        </p:txBody>
      </p:sp>
    </p:spTree>
    <p:extLst>
      <p:ext uri="{BB962C8B-B14F-4D97-AF65-F5344CB8AC3E}">
        <p14:creationId xmlns:p14="http://schemas.microsoft.com/office/powerpoint/2010/main" val="28967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850106"/>
          </a:xfrm>
        </p:spPr>
        <p:txBody>
          <a:bodyPr/>
          <a:lstStyle/>
          <a:p>
            <a:r>
              <a:rPr lang="ar-SA" dirty="0"/>
              <a:t>متطلبات تقنية </a:t>
            </a:r>
            <a:r>
              <a:rPr lang="en-GB" dirty="0"/>
              <a:t>PCR</a:t>
            </a:r>
            <a:endParaRPr lang="ar-SA" dirty="0"/>
          </a:p>
        </p:txBody>
      </p:sp>
      <p:sp>
        <p:nvSpPr>
          <p:cNvPr id="3" name="Content Placeholder 2"/>
          <p:cNvSpPr>
            <a:spLocks noGrp="1"/>
          </p:cNvSpPr>
          <p:nvPr>
            <p:ph idx="1"/>
          </p:nvPr>
        </p:nvSpPr>
        <p:spPr>
          <a:xfrm>
            <a:off x="457200" y="908720"/>
            <a:ext cx="8229600" cy="5725443"/>
          </a:xfrm>
        </p:spPr>
        <p:style>
          <a:lnRef idx="2">
            <a:schemeClr val="dk1"/>
          </a:lnRef>
          <a:fillRef idx="1">
            <a:schemeClr val="lt1"/>
          </a:fillRef>
          <a:effectRef idx="0">
            <a:schemeClr val="dk1"/>
          </a:effectRef>
          <a:fontRef idx="minor">
            <a:schemeClr val="dk1"/>
          </a:fontRef>
        </p:style>
        <p:txBody>
          <a:bodyPr/>
          <a:lstStyle/>
          <a:p>
            <a:r>
              <a:rPr lang="ar-SA" b="1" dirty="0" smtClean="0">
                <a:solidFill>
                  <a:srgbClr val="00CC00"/>
                </a:solidFill>
              </a:rPr>
              <a:t>7-جهاز تفاعل البلمرة التسلسلي(</a:t>
            </a:r>
            <a:r>
              <a:rPr lang="en-US" b="1" dirty="0" smtClean="0">
                <a:solidFill>
                  <a:srgbClr val="00CC00"/>
                </a:solidFill>
              </a:rPr>
              <a:t>-:(</a:t>
            </a:r>
            <a:r>
              <a:rPr lang="en-US" b="1" dirty="0" err="1" smtClean="0">
                <a:solidFill>
                  <a:srgbClr val="00CC00"/>
                </a:solidFill>
              </a:rPr>
              <a:t>Thermocycler</a:t>
            </a:r>
            <a:endParaRPr lang="ar-SA" b="1" dirty="0" smtClean="0">
              <a:solidFill>
                <a:srgbClr val="00CC00"/>
              </a:solidFill>
            </a:endParaRPr>
          </a:p>
          <a:p>
            <a:pPr marL="0" indent="0">
              <a:buNone/>
            </a:pPr>
            <a:r>
              <a:rPr lang="ar-SA" dirty="0" smtClean="0">
                <a:latin typeface="Arial" pitchFamily="34" charset="0"/>
                <a:cs typeface="+mn-cs"/>
              </a:rPr>
              <a:t>يقوم هذا الجهاز بتغير درجة الحرارة بشكل سريع و دقيق و متتالي  لأن تغير درجة الحرارة مهم في عمليه التضاعف.</a:t>
            </a:r>
            <a:endParaRPr lang="ar-SA" sz="4000" dirty="0" smtClean="0">
              <a:latin typeface="Arial" pitchFamily="34" charset="0"/>
              <a:cs typeface="+mn-cs"/>
            </a:endParaRPr>
          </a:p>
          <a:p>
            <a:pPr marL="0" indent="0">
              <a:buNone/>
            </a:pPr>
            <a:endParaRPr lang="ar-SA" dirty="0"/>
          </a:p>
        </p:txBody>
      </p:sp>
      <p:pic>
        <p:nvPicPr>
          <p:cNvPr id="4" name="Picture 12" descr="H:\صور خاصة للوراثة\veritis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14625"/>
            <a:ext cx="40719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714625"/>
            <a:ext cx="392906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صور خاصة للوراثة\showcase_Par_51803_Image_0_0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2500313"/>
            <a:ext cx="4000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صور خاصة للوراثة\veriti96close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4500563"/>
            <a:ext cx="3857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صور خاصة للوراثة\Biorad_MJResearch_DNA_Engine_PTC200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914" y="2643188"/>
            <a:ext cx="39290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r>
              <a:rPr lang="en-GB" smtClean="0"/>
              <a:t>Amal Alghamdi         2012</a:t>
            </a:r>
            <a:endParaRPr lang="ar-SA"/>
          </a:p>
        </p:txBody>
      </p:sp>
      <p:sp>
        <p:nvSpPr>
          <p:cNvPr id="10" name="Slide Number Placeholder 9"/>
          <p:cNvSpPr>
            <a:spLocks noGrp="1"/>
          </p:cNvSpPr>
          <p:nvPr>
            <p:ph type="sldNum" sz="quarter" idx="12"/>
          </p:nvPr>
        </p:nvSpPr>
        <p:spPr/>
        <p:txBody>
          <a:bodyPr/>
          <a:lstStyle/>
          <a:p>
            <a:fld id="{85F10D4B-871F-4E5C-9C90-185CE0DA023D}" type="slidenum">
              <a:rPr lang="ar-SA" smtClean="0"/>
              <a:t>15</a:t>
            </a:fld>
            <a:endParaRPr lang="ar-SA"/>
          </a:p>
        </p:txBody>
      </p:sp>
    </p:spTree>
    <p:extLst>
      <p:ext uri="{BB962C8B-B14F-4D97-AF65-F5344CB8AC3E}">
        <p14:creationId xmlns:p14="http://schemas.microsoft.com/office/powerpoint/2010/main" val="36941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خطوات تقنية </a:t>
            </a:r>
            <a:r>
              <a:rPr lang="en-GB" dirty="0" smtClean="0"/>
              <a:t>PCR</a:t>
            </a:r>
            <a:r>
              <a:rPr lang="ar-SA" dirty="0" smtClean="0"/>
              <a:t/>
            </a:r>
            <a:br>
              <a:rPr lang="ar-SA" dirty="0" smtClean="0"/>
            </a:br>
            <a:r>
              <a:rPr lang="ar-SA" dirty="0"/>
              <a:t>ثلاث مراحل في الدورة الواحدة</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ar-SA" b="1" dirty="0" smtClean="0"/>
              <a:t>1- مرحلة </a:t>
            </a:r>
            <a:r>
              <a:rPr lang="ar-SA" b="1" dirty="0"/>
              <a:t>التفكيك</a:t>
            </a:r>
            <a:r>
              <a:rPr lang="en-GB" b="1" dirty="0"/>
              <a:t> </a:t>
            </a:r>
            <a:r>
              <a:rPr lang="en-GB" b="1" dirty="0" smtClean="0"/>
              <a:t>Denaturation </a:t>
            </a:r>
            <a:r>
              <a:rPr lang="ar-SA" b="1" dirty="0" smtClean="0"/>
              <a:t> الحراري:</a:t>
            </a:r>
          </a:p>
          <a:p>
            <a:pPr marL="0" indent="0">
              <a:buNone/>
            </a:pPr>
            <a:r>
              <a:rPr lang="ar-SA" dirty="0" smtClean="0"/>
              <a:t>يتم رفع درجة الحرارة </a:t>
            </a:r>
            <a:r>
              <a:rPr lang="ar-SA" dirty="0"/>
              <a:t>إلى 94 ْم وذلك لفك </a:t>
            </a:r>
            <a:r>
              <a:rPr lang="ar-SA" dirty="0" smtClean="0"/>
              <a:t>الشكل المزدوج للحمض </a:t>
            </a:r>
            <a:r>
              <a:rPr lang="ar-SA" dirty="0"/>
              <a:t>النووي</a:t>
            </a:r>
            <a:r>
              <a:rPr lang="en-GB" dirty="0"/>
              <a:t> (DNA ) </a:t>
            </a:r>
            <a:r>
              <a:rPr lang="ar-SA" dirty="0"/>
              <a:t>الأصل</a:t>
            </a:r>
            <a:r>
              <a:rPr lang="en-GB" dirty="0"/>
              <a:t> </a:t>
            </a:r>
            <a:r>
              <a:rPr lang="en-GB" dirty="0" smtClean="0"/>
              <a:t>.</a:t>
            </a:r>
            <a:endParaRPr lang="ar-SA" dirty="0" smtClean="0"/>
          </a:p>
          <a:p>
            <a:pPr marL="0" indent="0">
              <a:buNone/>
            </a:pPr>
            <a:r>
              <a:rPr lang="en-GB" dirty="0" err="1" smtClean="0"/>
              <a:t>d.s.</a:t>
            </a:r>
            <a:r>
              <a:rPr lang="en-GB" dirty="0" smtClean="0"/>
              <a:t> DNA </a:t>
            </a:r>
            <a:r>
              <a:rPr lang="ar-SA" dirty="0" smtClean="0"/>
              <a:t> الى </a:t>
            </a:r>
            <a:r>
              <a:rPr lang="en-GB" dirty="0" err="1" smtClean="0"/>
              <a:t>s.s.DNA</a:t>
            </a:r>
            <a:endParaRPr lang="ar-SA" dirty="0" smtClean="0"/>
          </a:p>
          <a:p>
            <a:pPr marL="0" indent="0">
              <a:buNone/>
            </a:pPr>
            <a:endParaRPr lang="en-GB" dirty="0" smtClean="0"/>
          </a:p>
          <a:p>
            <a:pPr marL="0" indent="0">
              <a:buNone/>
            </a:pPr>
            <a:r>
              <a:rPr lang="ar-SA" b="1" dirty="0"/>
              <a:t>2- مرحلة التصاق البادئات </a:t>
            </a:r>
            <a:r>
              <a:rPr lang="en-GB" b="1" dirty="0"/>
              <a:t> </a:t>
            </a:r>
            <a:r>
              <a:rPr lang="en-GB" dirty="0" smtClean="0"/>
              <a:t>:</a:t>
            </a:r>
            <a:r>
              <a:rPr lang="en-GB" b="1" dirty="0" smtClean="0"/>
              <a:t>Primers annealing</a:t>
            </a:r>
            <a:endParaRPr lang="ar-SA" b="1" dirty="0" smtClean="0"/>
          </a:p>
          <a:p>
            <a:pPr marL="0" indent="0">
              <a:buNone/>
            </a:pPr>
            <a:r>
              <a:rPr lang="ar-SA" dirty="0" smtClean="0"/>
              <a:t>يجب خفض درجة </a:t>
            </a:r>
            <a:r>
              <a:rPr lang="ar-SA" dirty="0"/>
              <a:t>الحرارة إلى ما بين 55-60 ْم ليقوم </a:t>
            </a:r>
            <a:r>
              <a:rPr lang="ar-SA" dirty="0" smtClean="0"/>
              <a:t>البادئات بالألتصاق </a:t>
            </a:r>
            <a:r>
              <a:rPr lang="ar-SA" dirty="0"/>
              <a:t>فيزيائياً بواسطة الروابط الهيدروجينية مع الحمض النووي</a:t>
            </a:r>
            <a:r>
              <a:rPr lang="en-GB" dirty="0"/>
              <a:t> (DNA ) </a:t>
            </a:r>
            <a:r>
              <a:rPr lang="ar-SA" dirty="0"/>
              <a:t>الأصل</a:t>
            </a:r>
            <a:r>
              <a:rPr lang="en-GB" dirty="0"/>
              <a:t> </a:t>
            </a:r>
            <a:r>
              <a:rPr lang="en-GB" dirty="0" smtClean="0"/>
              <a:t>.</a:t>
            </a:r>
            <a:endParaRPr lang="ar-SA" dirty="0" smtClean="0"/>
          </a:p>
          <a:p>
            <a:pPr marL="0" indent="0">
              <a:buNone/>
            </a:pPr>
            <a:endParaRPr lang="ar-SA" dirty="0" smtClean="0"/>
          </a:p>
          <a:p>
            <a:pPr marL="0" indent="0">
              <a:buNone/>
            </a:pPr>
            <a:r>
              <a:rPr lang="ar-SA" b="1" dirty="0" smtClean="0"/>
              <a:t>3- مرحلة </a:t>
            </a:r>
            <a:r>
              <a:rPr lang="ar-SA" b="1" dirty="0"/>
              <a:t>الامتداد</a:t>
            </a:r>
            <a:r>
              <a:rPr lang="en-GB" b="1" dirty="0"/>
              <a:t> </a:t>
            </a:r>
            <a:r>
              <a:rPr lang="en-GB" b="1" dirty="0" smtClean="0"/>
              <a:t>:Extension</a:t>
            </a:r>
            <a:endParaRPr lang="ar-SA" b="1" dirty="0" smtClean="0"/>
          </a:p>
          <a:p>
            <a:pPr marL="0" indent="0">
              <a:buNone/>
            </a:pPr>
            <a:r>
              <a:rPr lang="ar-SA" dirty="0" smtClean="0"/>
              <a:t>يقوم </a:t>
            </a:r>
            <a:r>
              <a:rPr lang="ar-SA" dirty="0"/>
              <a:t>برفع درجة الحرارة </a:t>
            </a:r>
            <a:r>
              <a:rPr lang="ar-SA" dirty="0" smtClean="0"/>
              <a:t>إلى 72 - </a:t>
            </a:r>
            <a:r>
              <a:rPr lang="ar-SA" dirty="0" smtClean="0"/>
              <a:t>75 ْم </a:t>
            </a:r>
            <a:r>
              <a:rPr lang="ar-SA" dirty="0"/>
              <a:t>ليقوم </a:t>
            </a:r>
            <a:r>
              <a:rPr lang="ar-SA" dirty="0" smtClean="0"/>
              <a:t>انزيم البلمرة </a:t>
            </a:r>
            <a:r>
              <a:rPr lang="ar-SA" dirty="0"/>
              <a:t>بعمله في بناء الحمض النووي</a:t>
            </a:r>
            <a:r>
              <a:rPr lang="en-GB" dirty="0"/>
              <a:t> (DNA ) </a:t>
            </a:r>
            <a:r>
              <a:rPr lang="ar-SA" dirty="0"/>
              <a:t>الجديد</a:t>
            </a:r>
            <a:r>
              <a:rPr lang="en-GB" dirty="0"/>
              <a:t> </a:t>
            </a:r>
            <a:r>
              <a:rPr lang="en-GB" dirty="0" smtClean="0"/>
              <a:t>.</a:t>
            </a:r>
            <a:r>
              <a:rPr lang="ar-SA" dirty="0" smtClean="0"/>
              <a:t> في وجود </a:t>
            </a:r>
            <a:r>
              <a:rPr lang="en-GB" dirty="0" err="1" smtClean="0"/>
              <a:t>dNTPs</a:t>
            </a:r>
            <a:r>
              <a:rPr lang="ar-SA" dirty="0" smtClean="0"/>
              <a:t>.</a:t>
            </a:r>
            <a:endParaRPr lang="en-GB" dirty="0" smtClean="0"/>
          </a:p>
          <a:p>
            <a:pPr marL="0" indent="0">
              <a:buNone/>
            </a:pPr>
            <a:r>
              <a:rPr lang="en-GB" dirty="0"/>
              <a:t/>
            </a:r>
            <a:br>
              <a:rPr lang="en-GB" dirty="0"/>
            </a:br>
            <a:r>
              <a:rPr lang="ar-SA" dirty="0"/>
              <a:t>وهذه المراحل الثلاث </a:t>
            </a:r>
            <a:r>
              <a:rPr lang="ar-SA" dirty="0" smtClean="0"/>
              <a:t>تمثل </a:t>
            </a:r>
            <a:r>
              <a:rPr lang="ar-SA" dirty="0"/>
              <a:t>دورة كاملة وفيها يصبح الحمض النووي</a:t>
            </a:r>
            <a:r>
              <a:rPr lang="en-GB" dirty="0"/>
              <a:t> (DNA ) </a:t>
            </a:r>
            <a:r>
              <a:rPr lang="ar-SA" dirty="0"/>
              <a:t>الأصل قد تضاعف ، وتعتمد كمية ناتج الحمض النووي</a:t>
            </a:r>
            <a:r>
              <a:rPr lang="en-GB" dirty="0"/>
              <a:t> (DNA ) </a:t>
            </a:r>
            <a:r>
              <a:rPr lang="ar-SA" dirty="0"/>
              <a:t>على عدد </a:t>
            </a:r>
            <a:r>
              <a:rPr lang="ar-SA" dirty="0" smtClean="0"/>
              <a:t>الدورات بشكل أسي .</a:t>
            </a:r>
          </a:p>
          <a:p>
            <a:pPr marL="0" indent="0">
              <a:buNone/>
            </a:pPr>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16</a:t>
            </a:fld>
            <a:endParaRPr lang="ar-SA"/>
          </a:p>
        </p:txBody>
      </p:sp>
    </p:spTree>
    <p:extLst>
      <p:ext uri="{BB962C8B-B14F-4D97-AF65-F5344CB8AC3E}">
        <p14:creationId xmlns:p14="http://schemas.microsoft.com/office/powerpoint/2010/main" val="331197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صوره (1): توضح خطوات </a:t>
            </a:r>
            <a:r>
              <a:rPr lang="ar-SA" dirty="0"/>
              <a:t>تقنية </a:t>
            </a:r>
            <a:r>
              <a:rPr lang="en-GB" dirty="0"/>
              <a:t>PCR </a:t>
            </a:r>
            <a:r>
              <a:rPr lang="ar-SA" dirty="0" smtClean="0"/>
              <a:t/>
            </a:r>
            <a:br>
              <a:rPr lang="ar-SA" dirty="0" smtClean="0"/>
            </a:br>
            <a:r>
              <a:rPr lang="en-US" dirty="0" smtClean="0"/>
              <a:t>Figure </a:t>
            </a:r>
            <a:r>
              <a:rPr lang="en-US" dirty="0"/>
              <a:t>1: The different steps in PCR.</a:t>
            </a:r>
            <a:endParaRPr lang="ar-SA" dirty="0"/>
          </a:p>
        </p:txBody>
      </p:sp>
      <p:pic>
        <p:nvPicPr>
          <p:cNvPr id="4" name="Content Placeholder 3" descr="http://i51.servimg.com/u/f51/12/81/33/99/clip_i10.gif">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417295" y="1600200"/>
            <a:ext cx="4309409" cy="4525963"/>
          </a:xfrm>
          <a:prstGeom prst="rect">
            <a:avLst/>
          </a:prstGeom>
          <a:noFill/>
          <a:ln>
            <a:noFill/>
          </a:ln>
        </p:spPr>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17</a:t>
            </a:fld>
            <a:endParaRPr lang="ar-SA"/>
          </a:p>
        </p:txBody>
      </p:sp>
    </p:spTree>
    <p:extLst>
      <p:ext uri="{BB962C8B-B14F-4D97-AF65-F5344CB8AC3E}">
        <p14:creationId xmlns:p14="http://schemas.microsoft.com/office/powerpoint/2010/main" val="3390785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لحساب عدد الدورات اللازمة في جهاز الـ </a:t>
            </a:r>
            <a:r>
              <a:rPr lang="en-GB" dirty="0" smtClean="0"/>
              <a:t>PCR</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ar-SA" dirty="0"/>
              <a:t>ويعطى عامل التضخيم بالمعادلة </a:t>
            </a:r>
            <a:r>
              <a:rPr lang="ar-SA" dirty="0" smtClean="0"/>
              <a:t>التالية</a:t>
            </a:r>
          </a:p>
          <a:p>
            <a:r>
              <a:rPr lang="en-GB" dirty="0" smtClean="0"/>
              <a:t>x = n ( 1+E ) </a:t>
            </a:r>
            <a:endParaRPr lang="ar-SA" dirty="0" smtClean="0"/>
          </a:p>
          <a:p>
            <a:r>
              <a:rPr lang="ar-SA" dirty="0" smtClean="0"/>
              <a:t>حيث</a:t>
            </a:r>
            <a:r>
              <a:rPr lang="en-GB" dirty="0"/>
              <a:t>n = </a:t>
            </a:r>
            <a:r>
              <a:rPr lang="ar-SA" dirty="0"/>
              <a:t>الكمية البدئية للحمض النووي الهدف</a:t>
            </a:r>
            <a:r>
              <a:rPr lang="en-GB" dirty="0"/>
              <a:t/>
            </a:r>
            <a:br>
              <a:rPr lang="en-GB" dirty="0"/>
            </a:br>
            <a:r>
              <a:rPr lang="en-GB" dirty="0"/>
              <a:t>E = </a:t>
            </a:r>
            <a:r>
              <a:rPr lang="ar-SA" dirty="0"/>
              <a:t>فعالية التضخيم</a:t>
            </a:r>
            <a:r>
              <a:rPr lang="en-GB" dirty="0"/>
              <a:t> ( (Efficiency</a:t>
            </a:r>
            <a:br>
              <a:rPr lang="en-GB" dirty="0"/>
            </a:br>
            <a:r>
              <a:rPr lang="en-GB" dirty="0"/>
              <a:t>X = </a:t>
            </a:r>
            <a:r>
              <a:rPr lang="ar-SA" dirty="0"/>
              <a:t>عدد دورات</a:t>
            </a:r>
            <a:r>
              <a:rPr lang="en-GB" dirty="0"/>
              <a:t> PCR</a:t>
            </a:r>
            <a:br>
              <a:rPr lang="en-GB" dirty="0"/>
            </a:br>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18</a:t>
            </a:fld>
            <a:endParaRPr lang="ar-SA"/>
          </a:p>
        </p:txBody>
      </p:sp>
    </p:spTree>
    <p:extLst>
      <p:ext uri="{BB962C8B-B14F-4D97-AF65-F5344CB8AC3E}">
        <p14:creationId xmlns:p14="http://schemas.microsoft.com/office/powerpoint/2010/main" val="4260966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طريقة عمل جهاز </a:t>
            </a:r>
            <a:r>
              <a:rPr lang="en-GB" dirty="0" smtClean="0"/>
              <a:t>PCR</a:t>
            </a:r>
            <a:endParaRPr lang="ar-SA" dirty="0"/>
          </a:p>
        </p:txBody>
      </p:sp>
      <p:sp>
        <p:nvSpPr>
          <p:cNvPr id="3" name="Content Placeholder 2"/>
          <p:cNvSpPr>
            <a:spLocks noGrp="1"/>
          </p:cNvSpPr>
          <p:nvPr>
            <p:ph idx="1"/>
          </p:nvPr>
        </p:nvSpPr>
        <p:spPr>
          <a:xfrm>
            <a:off x="457200" y="1052736"/>
            <a:ext cx="8229600" cy="4525963"/>
          </a:xfrm>
        </p:spPr>
        <p:txBody>
          <a:bodyPr/>
          <a:lstStyle/>
          <a:p>
            <a:r>
              <a:rPr lang="ar-SA" dirty="0" smtClean="0"/>
              <a:t>باستخدام لوحة المفاتيح وشاشة عرض الجهاز ، يتم ادخال الدورة المصممة لأي قطعه من الحمض النووي المفصول.</a:t>
            </a:r>
          </a:p>
          <a:p>
            <a:pPr marL="0" indent="0">
              <a:buNone/>
            </a:pP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926287" cy="464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19</a:t>
            </a:fld>
            <a:endParaRPr lang="ar-SA"/>
          </a:p>
        </p:txBody>
      </p:sp>
    </p:spTree>
    <p:extLst>
      <p:ext uri="{BB962C8B-B14F-4D97-AF65-F5344CB8AC3E}">
        <p14:creationId xmlns:p14="http://schemas.microsoft.com/office/powerpoint/2010/main" val="1811933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في الطبيعه </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ar-SA" dirty="0">
                <a:solidFill>
                  <a:schemeClr val="tx1"/>
                </a:solidFill>
                <a:effectLst>
                  <a:outerShdw blurRad="38100" dist="38100" dir="2700000" algn="tl">
                    <a:srgbClr val="000000">
                      <a:alpha val="43137"/>
                    </a:srgbClr>
                  </a:outerShdw>
                </a:effectLst>
              </a:rPr>
              <a:t>تقوم الخلية بمضاعفة كمية الحمض النووي </a:t>
            </a:r>
            <a:r>
              <a:rPr lang="ar-SA" dirty="0" smtClean="0">
                <a:solidFill>
                  <a:schemeClr val="tx1"/>
                </a:solidFill>
                <a:effectLst>
                  <a:outerShdw blurRad="38100" dist="38100" dir="2700000" algn="tl">
                    <a:srgbClr val="000000">
                      <a:alpha val="43137"/>
                    </a:srgbClr>
                  </a:outerShdw>
                </a:effectLst>
              </a:rPr>
              <a:t>عند </a:t>
            </a:r>
            <a:r>
              <a:rPr lang="ar-SA" dirty="0">
                <a:solidFill>
                  <a:schemeClr val="tx1"/>
                </a:solidFill>
                <a:effectLst>
                  <a:outerShdw blurRad="38100" dist="38100" dir="2700000" algn="tl">
                    <a:srgbClr val="000000">
                      <a:alpha val="43137"/>
                    </a:srgbClr>
                  </a:outerShdw>
                </a:effectLst>
              </a:rPr>
              <a:t>انقسام الخلية بشكل تلقائي و بشكل سريع مع وجود نظام تصحيح للأخطاء خلال النسخ. . و تبلغ سرعة النسخ والمضاعفة إلى 1000 قاعدة نيتروجينية بالثانية ( داخل النظام الحيوي ) و هي كما ذكرنا تحدث في الخلية في وقت التكاثر والانقسام فقط</a:t>
            </a:r>
            <a:r>
              <a:rPr lang="en-GB" dirty="0">
                <a:solidFill>
                  <a:schemeClr val="tx1"/>
                </a:solidFill>
                <a:effectLst>
                  <a:outerShdw blurRad="38100" dist="38100" dir="2700000" algn="tl">
                    <a:srgbClr val="000000">
                      <a:alpha val="43137"/>
                    </a:srgbClr>
                  </a:outerShdw>
                </a:effectLst>
              </a:rPr>
              <a:t> </a:t>
            </a:r>
            <a:r>
              <a:rPr lang="en-GB" dirty="0" smtClean="0">
                <a:solidFill>
                  <a:schemeClr val="tx1"/>
                </a:solidFill>
                <a:effectLst>
                  <a:outerShdw blurRad="38100" dist="38100" dir="2700000" algn="tl">
                    <a:srgbClr val="000000">
                      <a:alpha val="43137"/>
                    </a:srgbClr>
                  </a:outerShdw>
                </a:effectLst>
              </a:rPr>
              <a:t>.</a:t>
            </a:r>
            <a:endParaRPr lang="ar-SA" dirty="0" smtClean="0">
              <a:solidFill>
                <a:schemeClr val="tx1"/>
              </a:solidFill>
              <a:effectLst>
                <a:outerShdw blurRad="38100" dist="38100" dir="2700000" algn="tl">
                  <a:srgbClr val="000000">
                    <a:alpha val="43137"/>
                  </a:srgbClr>
                </a:outerShdw>
              </a:effectLst>
            </a:endParaRPr>
          </a:p>
          <a:p>
            <a:r>
              <a:rPr lang="ar-SA" dirty="0">
                <a:solidFill>
                  <a:schemeClr val="tx1"/>
                </a:solidFill>
                <a:effectLst>
                  <a:outerShdw blurRad="38100" dist="38100" dir="2700000" algn="tl">
                    <a:srgbClr val="000000">
                      <a:alpha val="43137"/>
                    </a:srgbClr>
                  </a:outerShdw>
                </a:effectLst>
              </a:rPr>
              <a:t>ومع التطور في مجال التكنولوجيا الحيوية والذي يقوم على التعامل مع الحمض النووي</a:t>
            </a:r>
            <a:r>
              <a:rPr lang="en-GB" dirty="0">
                <a:solidFill>
                  <a:schemeClr val="tx1"/>
                </a:solidFill>
                <a:effectLst>
                  <a:outerShdw blurRad="38100" dist="38100" dir="2700000" algn="tl">
                    <a:srgbClr val="000000">
                      <a:alpha val="43137"/>
                    </a:srgbClr>
                  </a:outerShdw>
                </a:effectLst>
              </a:rPr>
              <a:t> (DNA ) </a:t>
            </a:r>
            <a:r>
              <a:rPr lang="ar-SA" dirty="0">
                <a:solidFill>
                  <a:schemeClr val="tx1"/>
                </a:solidFill>
                <a:effectLst>
                  <a:outerShdw blurRad="38100" dist="38100" dir="2700000" algn="tl">
                    <a:srgbClr val="000000">
                      <a:alpha val="43137"/>
                    </a:srgbClr>
                  </a:outerShdw>
                </a:effectLst>
              </a:rPr>
              <a:t>بشكل أساسي ، استدعى ذلك العلماء على أن يبحثوا عن طريقة أو تقنية تقوم على مضاعفة كمية الحمض النووي</a:t>
            </a:r>
            <a:r>
              <a:rPr lang="en-GB" dirty="0">
                <a:solidFill>
                  <a:schemeClr val="tx1"/>
                </a:solidFill>
                <a:effectLst>
                  <a:outerShdw blurRad="38100" dist="38100" dir="2700000" algn="tl">
                    <a:srgbClr val="000000">
                      <a:alpha val="43137"/>
                    </a:srgbClr>
                  </a:outerShdw>
                </a:effectLst>
              </a:rPr>
              <a:t> (DNA ) </a:t>
            </a:r>
            <a:r>
              <a:rPr lang="ar-SA" dirty="0">
                <a:solidFill>
                  <a:schemeClr val="tx1"/>
                </a:solidFill>
                <a:effectLst>
                  <a:outerShdw blurRad="38100" dist="38100" dir="2700000" algn="tl">
                    <a:srgbClr val="000000">
                      <a:alpha val="43137"/>
                    </a:srgbClr>
                  </a:outerShdw>
                </a:effectLst>
              </a:rPr>
              <a:t>بشكل </a:t>
            </a:r>
            <a:r>
              <a:rPr lang="ar-SA" dirty="0" smtClean="0">
                <a:solidFill>
                  <a:schemeClr val="tx1"/>
                </a:solidFill>
                <a:effectLst>
                  <a:outerShdw blurRad="38100" dist="38100" dir="2700000" algn="tl">
                    <a:srgbClr val="000000">
                      <a:alpha val="43137"/>
                    </a:srgbClr>
                  </a:outerShdw>
                </a:effectLst>
              </a:rPr>
              <a:t>كبير، خارج النظام الحيوي (الخلية).</a:t>
            </a:r>
            <a:endParaRPr lang="ar-SA"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2</a:t>
            </a:fld>
            <a:endParaRPr lang="ar-SA"/>
          </a:p>
        </p:txBody>
      </p:sp>
    </p:spTree>
    <p:extLst>
      <p:ext uri="{BB962C8B-B14F-4D97-AF65-F5344CB8AC3E}">
        <p14:creationId xmlns:p14="http://schemas.microsoft.com/office/powerpoint/2010/main" val="162830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طريقة العمل</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buFont typeface="Wingdings" pitchFamily="2" charset="2"/>
              <a:buChar char="§"/>
            </a:pPr>
            <a:r>
              <a:rPr lang="ar-SA" b="1" dirty="0" smtClean="0">
                <a:solidFill>
                  <a:srgbClr val="002060"/>
                </a:solidFill>
              </a:rPr>
              <a:t>نضيف 23 مايكروليتر من المزيج الرئيسي  على كل أنبوب من أنابيب </a:t>
            </a:r>
            <a:r>
              <a:rPr lang="en-US" b="1" dirty="0" smtClean="0">
                <a:solidFill>
                  <a:srgbClr val="002060"/>
                </a:solidFill>
              </a:rPr>
              <a:t>PCR</a:t>
            </a:r>
            <a:r>
              <a:rPr lang="ar-SA" b="1" dirty="0" smtClean="0">
                <a:solidFill>
                  <a:srgbClr val="002060"/>
                </a:solidFill>
              </a:rPr>
              <a:t> ثم نضيف 2 مايكروليتر من عينه الدنا (</a:t>
            </a:r>
            <a:r>
              <a:rPr lang="en-US" b="1" dirty="0" smtClean="0">
                <a:solidFill>
                  <a:srgbClr val="002060"/>
                </a:solidFill>
              </a:rPr>
              <a:t>DNA</a:t>
            </a:r>
            <a:r>
              <a:rPr lang="ar-SA" b="1" dirty="0" smtClean="0">
                <a:solidFill>
                  <a:srgbClr val="002060"/>
                </a:solidFill>
              </a:rPr>
              <a:t>) .</a:t>
            </a:r>
          </a:p>
          <a:p>
            <a:pPr>
              <a:buFont typeface="Wingdings" pitchFamily="2" charset="2"/>
              <a:buChar char="§"/>
            </a:pPr>
            <a:endParaRPr lang="ar-SA" b="1" dirty="0" smtClean="0">
              <a:solidFill>
                <a:srgbClr val="002060"/>
              </a:solidFill>
            </a:endParaRPr>
          </a:p>
          <a:p>
            <a:pPr>
              <a:buFont typeface="Wingdings" pitchFamily="2" charset="2"/>
              <a:buChar char="§"/>
            </a:pPr>
            <a:r>
              <a:rPr lang="ar-SA" b="1" dirty="0" smtClean="0">
                <a:solidFill>
                  <a:srgbClr val="002060"/>
                </a:solidFill>
              </a:rPr>
              <a:t>نضع جميع الأنابيب في جهاز الطرد المركزي 3000 دورة في الدقيقه لمدة دقيقه واحدة لخلط جميع العينات وإزاله جميع الفقاعات.</a:t>
            </a:r>
            <a:endParaRPr lang="en-US" b="1" dirty="0" smtClean="0">
              <a:solidFill>
                <a:srgbClr val="002060"/>
              </a:solidFill>
            </a:endParaRPr>
          </a:p>
          <a:p>
            <a:endParaRPr lang="ar-SA" dirty="0" smtClean="0">
              <a:solidFill>
                <a:srgbClr val="002060"/>
              </a:solidFill>
            </a:endParaRPr>
          </a:p>
          <a:p>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20</a:t>
            </a:fld>
            <a:endParaRPr lang="ar-SA"/>
          </a:p>
        </p:txBody>
      </p:sp>
    </p:spTree>
    <p:extLst>
      <p:ext uri="{BB962C8B-B14F-4D97-AF65-F5344CB8AC3E}">
        <p14:creationId xmlns:p14="http://schemas.microsoft.com/office/powerpoint/2010/main" val="2321965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نظام التفاعل</a:t>
            </a:r>
            <a:endParaRPr lang="ar-S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9613" y="1600200"/>
            <a:ext cx="69247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4" name="Slide Number Placeholder 3"/>
          <p:cNvSpPr>
            <a:spLocks noGrp="1"/>
          </p:cNvSpPr>
          <p:nvPr>
            <p:ph type="sldNum" sz="quarter" idx="12"/>
          </p:nvPr>
        </p:nvSpPr>
        <p:spPr/>
        <p:txBody>
          <a:bodyPr/>
          <a:lstStyle/>
          <a:p>
            <a:fld id="{85F10D4B-871F-4E5C-9C90-185CE0DA023D}" type="slidenum">
              <a:rPr lang="ar-SA" smtClean="0"/>
              <a:t>21</a:t>
            </a:fld>
            <a:endParaRPr lang="ar-SA"/>
          </a:p>
        </p:txBody>
      </p:sp>
    </p:spTree>
    <p:extLst>
      <p:ext uri="{BB962C8B-B14F-4D97-AF65-F5344CB8AC3E}">
        <p14:creationId xmlns:p14="http://schemas.microsoft.com/office/powerpoint/2010/main" val="2264806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282154"/>
          </a:xfrm>
        </p:spPr>
        <p:txBody>
          <a:bodyPr>
            <a:noAutofit/>
          </a:bodyPr>
          <a:lstStyle/>
          <a:p>
            <a:r>
              <a:rPr lang="ar-SA" sz="3200" dirty="0" smtClean="0"/>
              <a:t>صورة (2): توضح التأكد من وجود الحمض النووي </a:t>
            </a:r>
            <a:r>
              <a:rPr lang="en-GB" sz="3200" dirty="0" smtClean="0"/>
              <a:t>DNA</a:t>
            </a:r>
            <a:r>
              <a:rPr lang="ar-SA" sz="3200" dirty="0" smtClean="0"/>
              <a:t> المنتج </a:t>
            </a:r>
            <a:r>
              <a:rPr lang="ar-SA" sz="3200" dirty="0" smtClean="0"/>
              <a:t>بالفصل الكهربي</a:t>
            </a:r>
            <a:r>
              <a:rPr lang="en-GB" sz="3200" dirty="0" smtClean="0"/>
              <a:t/>
            </a:r>
            <a:br>
              <a:rPr lang="en-GB" sz="3200" dirty="0" smtClean="0"/>
            </a:br>
            <a:r>
              <a:rPr lang="en-GB" sz="3200" dirty="0" smtClean="0"/>
              <a:t>Figure2 </a:t>
            </a:r>
            <a:r>
              <a:rPr lang="en-GB" sz="3200" dirty="0" smtClean="0"/>
              <a:t>: Verification of the PCR product on gel</a:t>
            </a:r>
            <a:endParaRPr lang="ar-SA" sz="3200" dirty="0"/>
          </a:p>
        </p:txBody>
      </p:sp>
      <p:pic>
        <p:nvPicPr>
          <p:cNvPr id="4" name="Content Placeholder 3" descr="http://i51.servimg.com/u/f51/12/81/33/99/clip_i12.gif">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670273"/>
            <a:ext cx="5112593" cy="3702943"/>
          </a:xfrm>
          <a:prstGeom prst="rect">
            <a:avLst/>
          </a:prstGeom>
          <a:noFill/>
          <a:ln>
            <a:noFill/>
          </a:ln>
        </p:spPr>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22</a:t>
            </a:fld>
            <a:endParaRPr lang="ar-SA"/>
          </a:p>
        </p:txBody>
      </p:sp>
    </p:spTree>
    <p:extLst>
      <p:ext uri="{BB962C8B-B14F-4D97-AF65-F5344CB8AC3E}">
        <p14:creationId xmlns:p14="http://schemas.microsoft.com/office/powerpoint/2010/main" val="418034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أنواع تقنية الـ </a:t>
            </a:r>
            <a:r>
              <a:rPr lang="en-GB" dirty="0" smtClean="0"/>
              <a:t>PCR</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dirty="0" smtClean="0"/>
              <a:t> PCR</a:t>
            </a:r>
            <a:r>
              <a:rPr lang="ar-SA" dirty="0" smtClean="0"/>
              <a:t>العادي </a:t>
            </a:r>
            <a:r>
              <a:rPr lang="ar-SA" dirty="0"/>
              <a:t>: وهو ما تم شرحه والتطرق اليه في الخطوات </a:t>
            </a:r>
            <a:r>
              <a:rPr lang="ar-SA" dirty="0" smtClean="0"/>
              <a:t>السابقة.</a:t>
            </a:r>
          </a:p>
          <a:p>
            <a:pPr marL="0" indent="0">
              <a:buNone/>
            </a:pPr>
            <a:r>
              <a:rPr lang="en-GB" dirty="0"/>
              <a:t/>
            </a:r>
            <a:br>
              <a:rPr lang="en-GB" dirty="0"/>
            </a:br>
            <a:r>
              <a:rPr lang="en-GB" dirty="0" smtClean="0"/>
              <a:t>: </a:t>
            </a:r>
            <a:r>
              <a:rPr lang="en-GB" dirty="0" smtClean="0"/>
              <a:t>Real-Time </a:t>
            </a:r>
            <a:r>
              <a:rPr lang="en-GB" dirty="0"/>
              <a:t>PCR </a:t>
            </a:r>
            <a:r>
              <a:rPr lang="ar-SA" dirty="0" smtClean="0"/>
              <a:t> وهذا </a:t>
            </a:r>
            <a:r>
              <a:rPr lang="ar-SA" dirty="0"/>
              <a:t>النوع يقوم على نفس المبدأ ولكن الخلاف الوحيد يكون مربتط الجهاز بكمبيوتر لتحديد الوقت الحقيقي لبدا التفاعل ومن ثم الكمية الحقيقية لعدد نسخ الحمض النووي</a:t>
            </a:r>
            <a:r>
              <a:rPr lang="en-GB" dirty="0"/>
              <a:t> (DNA ) </a:t>
            </a:r>
            <a:r>
              <a:rPr lang="ar-SA" dirty="0"/>
              <a:t>ويعتمد ذلك على وجود قواعد نيتروجينية حرة مشعة لتحديد ذلك . مما يسهل على الباحثين الوقت لتحدد وجود الجين المطلوب أو لا ، وكمية الجين بدون الوصول إلى نهاية الدورات الحرارية المحددة</a:t>
            </a:r>
            <a:r>
              <a:rPr lang="en-GB" dirty="0"/>
              <a:t> . </a:t>
            </a:r>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23</a:t>
            </a:fld>
            <a:endParaRPr lang="ar-SA"/>
          </a:p>
        </p:txBody>
      </p:sp>
    </p:spTree>
    <p:extLst>
      <p:ext uri="{BB962C8B-B14F-4D97-AF65-F5344CB8AC3E}">
        <p14:creationId xmlns:p14="http://schemas.microsoft.com/office/powerpoint/2010/main" val="236552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أقسام </a:t>
            </a:r>
            <a:r>
              <a:rPr lang="ar-SA" dirty="0" smtClean="0"/>
              <a:t>المختبر </a:t>
            </a:r>
            <a:r>
              <a:rPr lang="ar-SA" dirty="0" smtClean="0"/>
              <a:t>الخاص بتقنية الـ </a:t>
            </a:r>
            <a:r>
              <a:rPr lang="en-GB" dirty="0" smtClean="0"/>
              <a:t>PCR</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ar-SA" dirty="0"/>
              <a:t>يمكن تجنب التلوث </a:t>
            </a:r>
            <a:r>
              <a:rPr lang="ar-SA" dirty="0" smtClean="0"/>
              <a:t>بالاعتماد </a:t>
            </a:r>
            <a:r>
              <a:rPr lang="ar-SA" dirty="0"/>
              <a:t>على تقسيم مكان العمل إلى ثلاثة أقسام منفصلة عن بعضها بشكل تام</a:t>
            </a:r>
            <a:r>
              <a:rPr lang="en-GB" dirty="0"/>
              <a:t>:</a:t>
            </a:r>
            <a:br>
              <a:rPr lang="en-GB" dirty="0"/>
            </a:br>
            <a:r>
              <a:rPr lang="en-GB" dirty="0"/>
              <a:t>.1 </a:t>
            </a:r>
            <a:r>
              <a:rPr lang="ar-SA" dirty="0"/>
              <a:t>قسم الاستنهاض</a:t>
            </a:r>
            <a:r>
              <a:rPr lang="en-GB" dirty="0"/>
              <a:t> Extraction sector</a:t>
            </a:r>
            <a:br>
              <a:rPr lang="en-GB" dirty="0"/>
            </a:br>
            <a:r>
              <a:rPr lang="en-GB" dirty="0"/>
              <a:t>.2 </a:t>
            </a:r>
            <a:r>
              <a:rPr lang="ar-SA" dirty="0"/>
              <a:t>قسم تحضير الكواشف</a:t>
            </a:r>
            <a:r>
              <a:rPr lang="en-GB" dirty="0"/>
              <a:t>Reagent preparation sector</a:t>
            </a:r>
            <a:br>
              <a:rPr lang="en-GB" dirty="0"/>
            </a:br>
            <a:r>
              <a:rPr lang="ar-SA" dirty="0" smtClean="0"/>
              <a:t>وهذان </a:t>
            </a:r>
            <a:r>
              <a:rPr lang="ar-SA" dirty="0"/>
              <a:t>القسمان يعرفان </a:t>
            </a:r>
            <a:r>
              <a:rPr lang="ar-SA" dirty="0" smtClean="0"/>
              <a:t>بــــ</a:t>
            </a:r>
            <a:r>
              <a:rPr lang="en-GB" dirty="0" smtClean="0"/>
              <a:t> (Pre – PCR sector)</a:t>
            </a:r>
            <a:r>
              <a:rPr lang="en-GB" dirty="0"/>
              <a:t/>
            </a:r>
            <a:br>
              <a:rPr lang="en-GB" dirty="0"/>
            </a:br>
            <a:r>
              <a:rPr lang="en-GB" dirty="0"/>
              <a:t>.3 </a:t>
            </a:r>
            <a:r>
              <a:rPr lang="ar-SA" dirty="0"/>
              <a:t>قسم التضخيم والمعايرة</a:t>
            </a:r>
            <a:r>
              <a:rPr lang="en-GB" dirty="0"/>
              <a:t> Amplification + Detection sector</a:t>
            </a:r>
            <a:br>
              <a:rPr lang="en-GB" dirty="0"/>
            </a:br>
            <a:r>
              <a:rPr lang="ar-SA" dirty="0" smtClean="0"/>
              <a:t>ويعرف </a:t>
            </a:r>
            <a:r>
              <a:rPr lang="ar-SA" dirty="0"/>
              <a:t>هذا القسم </a:t>
            </a:r>
            <a:r>
              <a:rPr lang="ar-SA" dirty="0" smtClean="0"/>
              <a:t>بــــ</a:t>
            </a:r>
            <a:r>
              <a:rPr lang="en-GB" dirty="0" smtClean="0"/>
              <a:t>( </a:t>
            </a:r>
            <a:r>
              <a:rPr lang="en-GB" dirty="0"/>
              <a:t>Post- PCR Sector )</a:t>
            </a:r>
            <a:endParaRPr lang="ar-SA" b="1"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24</a:t>
            </a:fld>
            <a:endParaRPr lang="ar-SA"/>
          </a:p>
        </p:txBody>
      </p:sp>
    </p:spTree>
    <p:extLst>
      <p:ext uri="{BB962C8B-B14F-4D97-AF65-F5344CB8AC3E}">
        <p14:creationId xmlns:p14="http://schemas.microsoft.com/office/powerpoint/2010/main" val="4238418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en-GB" dirty="0" smtClean="0"/>
              <a:t/>
            </a:r>
            <a:br>
              <a:rPr lang="en-GB" dirty="0" smtClean="0"/>
            </a:br>
            <a:r>
              <a:rPr lang="ar-SA" dirty="0"/>
              <a:t>اسم الجهاز المستخدم لتقنية الـ </a:t>
            </a:r>
            <a:r>
              <a:rPr lang="en-GB" dirty="0" smtClean="0"/>
              <a:t>PCR</a:t>
            </a:r>
            <a:r>
              <a:rPr lang="ar-SA" dirty="0" smtClean="0"/>
              <a:t> </a:t>
            </a:r>
            <a:br>
              <a:rPr lang="ar-SA" dirty="0" smtClean="0"/>
            </a:br>
            <a:r>
              <a:rPr lang="ar-SA" dirty="0" smtClean="0"/>
              <a:t>هو:</a:t>
            </a:r>
            <a:r>
              <a:rPr lang="ar-SA" dirty="0"/>
              <a:t/>
            </a:r>
            <a:br>
              <a:rPr lang="ar-SA" dirty="0"/>
            </a:br>
            <a:r>
              <a:rPr lang="ar-SA" dirty="0" smtClean="0"/>
              <a:t> </a:t>
            </a:r>
            <a:r>
              <a:rPr lang="en-GB" dirty="0" smtClean="0"/>
              <a:t>A </a:t>
            </a:r>
            <a:r>
              <a:rPr lang="en-GB" dirty="0" smtClean="0"/>
              <a:t>thermal cycler for </a:t>
            </a:r>
            <a:r>
              <a:rPr lang="en-GB" dirty="0" smtClean="0"/>
              <a:t>PCRs</a:t>
            </a:r>
            <a:endParaRPr lang="ar-SA" dirty="0"/>
          </a:p>
        </p:txBody>
      </p:sp>
      <p:pic>
        <p:nvPicPr>
          <p:cNvPr id="3074" name="Picture 2" descr="Image:Pcr machine.jpg">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75856" y="3501008"/>
            <a:ext cx="2717800" cy="2631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4" name="Slide Number Placeholder 3"/>
          <p:cNvSpPr>
            <a:spLocks noGrp="1"/>
          </p:cNvSpPr>
          <p:nvPr>
            <p:ph type="sldNum" sz="quarter" idx="12"/>
          </p:nvPr>
        </p:nvSpPr>
        <p:spPr/>
        <p:txBody>
          <a:bodyPr/>
          <a:lstStyle/>
          <a:p>
            <a:fld id="{85F10D4B-871F-4E5C-9C90-185CE0DA023D}" type="slidenum">
              <a:rPr lang="ar-SA" smtClean="0"/>
              <a:t>25</a:t>
            </a:fld>
            <a:endParaRPr lang="ar-SA"/>
          </a:p>
        </p:txBody>
      </p:sp>
    </p:spTree>
    <p:extLst>
      <p:ext uri="{BB962C8B-B14F-4D97-AF65-F5344CB8AC3E}">
        <p14:creationId xmlns:p14="http://schemas.microsoft.com/office/powerpoint/2010/main" val="115842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ar-SA" dirty="0"/>
          </a:p>
        </p:txBody>
      </p:sp>
      <p:sp>
        <p:nvSpPr>
          <p:cNvPr id="2" name="Title 1"/>
          <p:cNvSpPr>
            <a:spLocks noGrp="1"/>
          </p:cNvSpPr>
          <p:nvPr>
            <p:ph type="title"/>
          </p:nvPr>
        </p:nvSpPr>
        <p:spPr/>
        <p:txBody>
          <a:bodyPr/>
          <a:lstStyle/>
          <a:p>
            <a:r>
              <a:rPr lang="ar-SA" dirty="0" smtClean="0"/>
              <a:t>مكتشف </a:t>
            </a:r>
            <a:r>
              <a:rPr lang="ar-SA" dirty="0" smtClean="0"/>
              <a:t>تقنية الـ </a:t>
            </a:r>
            <a:r>
              <a:rPr lang="en-GB" dirty="0" smtClean="0"/>
              <a:t>PCR</a:t>
            </a:r>
            <a:endParaRPr lang="ar-SA" dirty="0"/>
          </a:p>
        </p:txBody>
      </p:sp>
      <p:pic>
        <p:nvPicPr>
          <p:cNvPr id="6" name="Picture 5" descr="http://www.hgate.net/home/wp-content/uploads/2010/09/kary-mullis-203x30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76872"/>
            <a:ext cx="1933575" cy="2857500"/>
          </a:xfrm>
          <a:prstGeom prst="rect">
            <a:avLst/>
          </a:prstGeom>
          <a:noFill/>
          <a:ln>
            <a:noFill/>
          </a:ln>
        </p:spPr>
      </p:pic>
      <p:sp>
        <p:nvSpPr>
          <p:cNvPr id="7" name="TextBox 6"/>
          <p:cNvSpPr txBox="1"/>
          <p:nvPr/>
        </p:nvSpPr>
        <p:spPr>
          <a:xfrm>
            <a:off x="3779912" y="1916832"/>
            <a:ext cx="4824536" cy="4832092"/>
          </a:xfrm>
          <a:prstGeom prst="rect">
            <a:avLst/>
          </a:prstGeom>
          <a:noFill/>
        </p:spPr>
        <p:txBody>
          <a:bodyPr wrap="square" rtlCol="1">
            <a:spAutoFit/>
          </a:bodyPr>
          <a:lstStyle/>
          <a:p>
            <a:r>
              <a:rPr lang="ar-SA" sz="2800" dirty="0" smtClean="0">
                <a:effectLst>
                  <a:outerShdw blurRad="38100" dist="38100" dir="2700000" algn="tl">
                    <a:srgbClr val="000000">
                      <a:alpha val="43137"/>
                    </a:srgbClr>
                  </a:outerShdw>
                </a:effectLst>
              </a:rPr>
              <a:t>كانت فكرة بواسطة عالم كيميائي </a:t>
            </a:r>
          </a:p>
          <a:p>
            <a:r>
              <a:rPr lang="ar-SA" sz="2800" dirty="0" smtClean="0">
                <a:effectLst>
                  <a:outerShdw blurRad="38100" dist="38100" dir="2700000" algn="tl">
                    <a:srgbClr val="000000">
                      <a:alpha val="43137"/>
                    </a:srgbClr>
                  </a:outerShdw>
                </a:effectLst>
              </a:rPr>
              <a:t>تتضمن فصل الحمض النووي</a:t>
            </a:r>
            <a:r>
              <a:rPr lang="en-US" sz="2800" dirty="0" smtClean="0"/>
              <a:t>DNA</a:t>
            </a:r>
            <a:r>
              <a:rPr lang="ar-SA" sz="2800" dirty="0" smtClean="0">
                <a:effectLst>
                  <a:outerShdw blurRad="38100" dist="38100" dir="2700000" algn="tl">
                    <a:srgbClr val="000000">
                      <a:alpha val="43137"/>
                    </a:srgbClr>
                  </a:outerShdw>
                </a:effectLst>
              </a:rPr>
              <a:t> و</a:t>
            </a:r>
            <a:r>
              <a:rPr lang="ar-SA" sz="2800" dirty="0" smtClean="0"/>
              <a:t>صنع نسخ كثيره منه </a:t>
            </a:r>
            <a:r>
              <a:rPr lang="ar-SA" sz="2800" dirty="0"/>
              <a:t>..</a:t>
            </a:r>
            <a:endParaRPr lang="en-US" sz="2800" dirty="0"/>
          </a:p>
          <a:p>
            <a:r>
              <a:rPr lang="ar-SA" sz="2800" dirty="0" smtClean="0">
                <a:effectLst>
                  <a:outerShdw blurRad="38100" dist="38100" dir="2700000" algn="tl">
                    <a:srgbClr val="000000">
                      <a:alpha val="43137"/>
                    </a:srgbClr>
                  </a:outerShdw>
                </a:effectLst>
              </a:rPr>
              <a:t>وفعلاً تحققت هذه الفكرة المبدعة ..</a:t>
            </a:r>
            <a:endParaRPr lang="en-US" sz="2800" dirty="0" smtClean="0">
              <a:effectLst>
                <a:outerShdw blurRad="38100" dist="38100" dir="2700000" algn="tl">
                  <a:srgbClr val="000000">
                    <a:alpha val="43137"/>
                  </a:srgbClr>
                </a:outerShdw>
              </a:effectLst>
            </a:endParaRPr>
          </a:p>
          <a:p>
            <a:r>
              <a:rPr lang="ar-SA" sz="2800" dirty="0" smtClean="0">
                <a:effectLst>
                  <a:outerShdw blurRad="38100" dist="38100" dir="2700000" algn="tl">
                    <a:srgbClr val="000000">
                      <a:alpha val="43137"/>
                    </a:srgbClr>
                  </a:outerShdw>
                </a:effectLst>
              </a:rPr>
              <a:t>بواسطة د.كاري </a:t>
            </a:r>
            <a:r>
              <a:rPr lang="ar-SA" sz="2800" dirty="0">
                <a:effectLst>
                  <a:outerShdw blurRad="38100" dist="38100" dir="2700000" algn="tl">
                    <a:srgbClr val="000000">
                      <a:alpha val="43137"/>
                    </a:srgbClr>
                  </a:outerShdw>
                </a:effectLst>
              </a:rPr>
              <a:t>مولس </a:t>
            </a:r>
            <a:r>
              <a:rPr lang="en-US" sz="2800" dirty="0" err="1">
                <a:effectLst>
                  <a:outerShdw blurRad="38100" dist="38100" dir="2700000" algn="tl">
                    <a:srgbClr val="000000">
                      <a:alpha val="43137"/>
                    </a:srgbClr>
                  </a:outerShdw>
                </a:effectLst>
              </a:rPr>
              <a:t>Kary</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Mullis</a:t>
            </a:r>
            <a:endParaRPr lang="en-US" sz="2800" dirty="0">
              <a:effectLst>
                <a:outerShdw blurRad="38100" dist="38100" dir="2700000" algn="tl">
                  <a:srgbClr val="000000">
                    <a:alpha val="43137"/>
                  </a:srgbClr>
                </a:outerShdw>
              </a:effectLst>
            </a:endParaRPr>
          </a:p>
          <a:p>
            <a:r>
              <a:rPr lang="ar-SA" sz="2800" dirty="0">
                <a:effectLst>
                  <a:outerShdw blurRad="38100" dist="38100" dir="2700000" algn="tl">
                    <a:srgbClr val="000000">
                      <a:alpha val="43137"/>
                    </a:srgbClr>
                  </a:outerShdw>
                </a:effectLst>
              </a:rPr>
              <a:t>خطرت بباله فكرة أن يفصل الحمض النووي </a:t>
            </a:r>
            <a:r>
              <a:rPr lang="en-US" sz="2800" dirty="0">
                <a:effectLst>
                  <a:outerShdw blurRad="38100" dist="38100" dir="2700000" algn="tl">
                    <a:srgbClr val="000000">
                      <a:alpha val="43137"/>
                    </a:srgbClr>
                  </a:outerShdw>
                </a:effectLst>
              </a:rPr>
              <a:t>DNA</a:t>
            </a:r>
          </a:p>
          <a:p>
            <a:r>
              <a:rPr lang="ar-SA" sz="2800" dirty="0">
                <a:effectLst>
                  <a:outerShdw blurRad="38100" dist="38100" dir="2700000" algn="tl">
                    <a:srgbClr val="000000">
                      <a:alpha val="43137"/>
                    </a:srgbClr>
                  </a:outerShdw>
                </a:effectLst>
              </a:rPr>
              <a:t>ويصنع منه نسخ كثيرة ..</a:t>
            </a:r>
            <a:endParaRPr lang="en-US" sz="2800" dirty="0">
              <a:effectLst>
                <a:outerShdw blurRad="38100" dist="38100" dir="2700000" algn="tl">
                  <a:srgbClr val="000000">
                    <a:alpha val="43137"/>
                  </a:srgbClr>
                </a:outerShdw>
              </a:effectLst>
            </a:endParaRPr>
          </a:p>
          <a:p>
            <a:r>
              <a:rPr lang="ar-SA" sz="2800" dirty="0" smtClean="0">
                <a:effectLst>
                  <a:outerShdw blurRad="38100" dist="38100" dir="2700000" algn="tl">
                    <a:srgbClr val="000000">
                      <a:alpha val="43137"/>
                    </a:srgbClr>
                  </a:outerShdw>
                </a:effectLst>
              </a:rPr>
              <a:t>ليقلد </a:t>
            </a:r>
            <a:r>
              <a:rPr lang="ar-SA" sz="2800" dirty="0">
                <a:effectLst>
                  <a:outerShdw blurRad="38100" dist="38100" dir="2700000" algn="tl">
                    <a:srgbClr val="000000">
                      <a:alpha val="43137"/>
                    </a:srgbClr>
                  </a:outerShdw>
                </a:effectLst>
              </a:rPr>
              <a:t>في عام 1993 م جائزة نوبل في </a:t>
            </a:r>
            <a:r>
              <a:rPr lang="ar-SA" sz="2800" dirty="0" smtClean="0">
                <a:effectLst>
                  <a:outerShdw blurRad="38100" dist="38100" dir="2700000" algn="tl">
                    <a:srgbClr val="000000">
                      <a:alpha val="43137"/>
                    </a:srgbClr>
                  </a:outerShdw>
                </a:effectLst>
              </a:rPr>
              <a:t>الكيمياء.</a:t>
            </a:r>
            <a:endParaRPr lang="en-US" sz="2800" dirty="0">
              <a:effectLst>
                <a:outerShdw blurRad="38100" dist="38100" dir="2700000" algn="tl">
                  <a:srgbClr val="000000">
                    <a:alpha val="43137"/>
                  </a:srgbClr>
                </a:outerShdw>
              </a:effectLst>
            </a:endParaRPr>
          </a:p>
          <a:p>
            <a:endParaRPr lang="ar-SA" sz="2800"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GB" smtClean="0"/>
              <a:t>Amal Alghamdi         2012</a:t>
            </a:r>
            <a:endParaRPr lang="ar-SA"/>
          </a:p>
        </p:txBody>
      </p:sp>
      <p:sp>
        <p:nvSpPr>
          <p:cNvPr id="8" name="Slide Number Placeholder 7"/>
          <p:cNvSpPr>
            <a:spLocks noGrp="1"/>
          </p:cNvSpPr>
          <p:nvPr>
            <p:ph type="sldNum" sz="quarter" idx="12"/>
          </p:nvPr>
        </p:nvSpPr>
        <p:spPr/>
        <p:txBody>
          <a:bodyPr/>
          <a:lstStyle/>
          <a:p>
            <a:fld id="{85F10D4B-871F-4E5C-9C90-185CE0DA023D}" type="slidenum">
              <a:rPr lang="ar-SA" smtClean="0"/>
              <a:t>3</a:t>
            </a:fld>
            <a:endParaRPr lang="ar-SA"/>
          </a:p>
        </p:txBody>
      </p:sp>
    </p:spTree>
    <p:extLst>
      <p:ext uri="{BB962C8B-B14F-4D97-AF65-F5344CB8AC3E}">
        <p14:creationId xmlns:p14="http://schemas.microsoft.com/office/powerpoint/2010/main" val="86466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ما هو </a:t>
            </a:r>
            <a:r>
              <a:rPr lang="en-US" dirty="0" smtClean="0"/>
              <a:t>PCR</a:t>
            </a:r>
            <a:r>
              <a:rPr lang="ar-SA" dirty="0" smtClean="0"/>
              <a:t> ؟</a:t>
            </a:r>
            <a:r>
              <a:rPr lang="en-US" dirty="0" smtClean="0"/>
              <a:t/>
            </a:r>
            <a:br>
              <a:rPr lang="en-US" dirty="0" smtClean="0"/>
            </a:b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ar-SA" dirty="0" smtClean="0"/>
              <a:t>هو</a:t>
            </a:r>
            <a:r>
              <a:rPr lang="ar-SA" dirty="0" smtClean="0">
                <a:solidFill>
                  <a:srgbClr val="002060"/>
                </a:solidFill>
              </a:rPr>
              <a:t>تقنية مخبريه </a:t>
            </a:r>
            <a:r>
              <a:rPr lang="ar-SA" dirty="0" smtClean="0"/>
              <a:t>تقوم على أساس تصنيع نسخ عديدة من قطع </a:t>
            </a:r>
            <a:r>
              <a:rPr lang="ar-SA" dirty="0"/>
              <a:t>الحمض النووي </a:t>
            </a:r>
            <a:r>
              <a:rPr lang="en-US" dirty="0"/>
              <a:t>DNA</a:t>
            </a:r>
            <a:r>
              <a:rPr lang="ar-SA" dirty="0"/>
              <a:t> في </a:t>
            </a:r>
            <a:r>
              <a:rPr lang="ar-SA" dirty="0" smtClean="0"/>
              <a:t>المختبر (</a:t>
            </a:r>
            <a:r>
              <a:rPr lang="en-GB" dirty="0" smtClean="0"/>
              <a:t>in vitro</a:t>
            </a:r>
            <a:r>
              <a:rPr lang="ar-SA" dirty="0" smtClean="0"/>
              <a:t>).</a:t>
            </a:r>
            <a:endParaRPr lang="en-US" dirty="0"/>
          </a:p>
          <a:p>
            <a:r>
              <a:rPr lang="ar-SA" dirty="0"/>
              <a:t>بحيث يقوم الجهاز برفع درجة الحرارة إلى 95 درجة مؤية</a:t>
            </a:r>
            <a:endParaRPr lang="en-US" dirty="0"/>
          </a:p>
          <a:p>
            <a:r>
              <a:rPr lang="ar-SA" dirty="0"/>
              <a:t>فينفصل الحمض النووي إلى جزئين ..</a:t>
            </a:r>
            <a:endParaRPr lang="en-US" dirty="0"/>
          </a:p>
          <a:p>
            <a:r>
              <a:rPr lang="ar-SA" dirty="0"/>
              <a:t>وبإضافة إنزيمات لكل جزء تساعد على إنتاج مئات النسخ من النسخة </a:t>
            </a:r>
            <a:r>
              <a:rPr lang="ar-SA" dirty="0" smtClean="0"/>
              <a:t>الأصلية</a:t>
            </a:r>
          </a:p>
          <a:p>
            <a:r>
              <a:rPr lang="ar-SA" dirty="0" smtClean="0">
                <a:solidFill>
                  <a:srgbClr val="002060"/>
                </a:solidFill>
              </a:rPr>
              <a:t>الهدف : تسهيل إجراء الاختبارات </a:t>
            </a:r>
            <a:r>
              <a:rPr lang="ar-SA" dirty="0">
                <a:solidFill>
                  <a:srgbClr val="002060"/>
                </a:solidFill>
              </a:rPr>
              <a:t>و </a:t>
            </a:r>
            <a:r>
              <a:rPr lang="ar-SA" dirty="0" smtClean="0">
                <a:solidFill>
                  <a:srgbClr val="002060"/>
                </a:solidFill>
              </a:rPr>
              <a:t>الأبحاث </a:t>
            </a:r>
            <a:r>
              <a:rPr lang="ar-SA" dirty="0">
                <a:solidFill>
                  <a:srgbClr val="002060"/>
                </a:solidFill>
              </a:rPr>
              <a:t>وفحوصات إضافية.</a:t>
            </a:r>
          </a:p>
          <a:p>
            <a:r>
              <a:rPr lang="ar-SA" dirty="0" smtClean="0"/>
              <a:t>وهذه </a:t>
            </a:r>
            <a:r>
              <a:rPr lang="ar-SA" dirty="0"/>
              <a:t>صور توضح خطوات عمل الجهاز :</a:t>
            </a:r>
            <a:endParaRPr lang="en-US" dirty="0"/>
          </a:p>
          <a:p>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4</a:t>
            </a:fld>
            <a:endParaRPr lang="ar-SA"/>
          </a:p>
        </p:txBody>
      </p:sp>
    </p:spTree>
    <p:extLst>
      <p:ext uri="{BB962C8B-B14F-4D97-AF65-F5344CB8AC3E}">
        <p14:creationId xmlns:p14="http://schemas.microsoft.com/office/powerpoint/2010/main" val="69333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http://www.hgate.net/home/wp-content/uploads/2010/09/PCR2-.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280920" cy="6624736"/>
          </a:xfrm>
          <a:prstGeom prst="rect">
            <a:avLst/>
          </a:prstGeom>
          <a:noFill/>
          <a:ln>
            <a:noFill/>
          </a:ln>
        </p:spPr>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5</a:t>
            </a:fld>
            <a:endParaRPr lang="ar-SA"/>
          </a:p>
        </p:txBody>
      </p:sp>
    </p:spTree>
    <p:extLst>
      <p:ext uri="{BB962C8B-B14F-4D97-AF65-F5344CB8AC3E}">
        <p14:creationId xmlns:p14="http://schemas.microsoft.com/office/powerpoint/2010/main" val="117255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ملخص لمبدأ تقنية </a:t>
            </a:r>
            <a:r>
              <a:rPr lang="en-GB" dirty="0" smtClean="0"/>
              <a:t>PCR</a:t>
            </a:r>
            <a:endParaRPr lang="ar-SA" dirty="0"/>
          </a:p>
        </p:txBody>
      </p:sp>
      <p:pic>
        <p:nvPicPr>
          <p:cNvPr id="4" name="Content Placeholder 3" descr="http://www.hgate.net/home/wp-content/uploads/2010/09/pcr3-.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4000" y="1967706"/>
            <a:ext cx="6096000" cy="3790950"/>
          </a:xfrm>
          <a:prstGeom prst="rect">
            <a:avLst/>
          </a:prstGeom>
          <a:ln/>
        </p:spPr>
        <p:style>
          <a:lnRef idx="2">
            <a:schemeClr val="dk1"/>
          </a:lnRef>
          <a:fillRef idx="1">
            <a:schemeClr val="lt1"/>
          </a:fillRef>
          <a:effectRef idx="0">
            <a:schemeClr val="dk1"/>
          </a:effectRef>
          <a:fontRef idx="minor">
            <a:schemeClr val="dk1"/>
          </a:fontRef>
        </p:style>
      </p:pic>
      <p:sp>
        <p:nvSpPr>
          <p:cNvPr id="3" name="Footer Placeholder 2"/>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6</a:t>
            </a:fld>
            <a:endParaRPr lang="ar-SA"/>
          </a:p>
        </p:txBody>
      </p:sp>
    </p:spTree>
    <p:extLst>
      <p:ext uri="{BB962C8B-B14F-4D97-AF65-F5344CB8AC3E}">
        <p14:creationId xmlns:p14="http://schemas.microsoft.com/office/powerpoint/2010/main" val="1525430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تطبيقات تفاعل انزيم البلمرة التسلسلي</a:t>
            </a:r>
            <a:endParaRPr lang="ar-SA" dirty="0"/>
          </a:p>
        </p:txBody>
      </p:sp>
      <p:sp>
        <p:nvSpPr>
          <p:cNvPr id="3" name="Content Placeholder 2"/>
          <p:cNvSpPr>
            <a:spLocks noGrp="1"/>
          </p:cNvSpPr>
          <p:nvPr>
            <p:ph idx="1"/>
          </p:nvPr>
        </p:nvSpPr>
        <p:spPr>
          <a:xfrm>
            <a:off x="457200" y="1600200"/>
            <a:ext cx="8229600" cy="514116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r">
              <a:buFont typeface="Wingdings" pitchFamily="2" charset="2"/>
              <a:buChar char="Ø"/>
            </a:pPr>
            <a:r>
              <a:rPr lang="ar-SA" dirty="0"/>
              <a:t>الكشف عن الطفرات الوراثية : وذلك عن طريق وضع بريمر خاص للطفرة لتكثير الجين الخاص بها . ومنه نقوم بمعرفة المرض إذا كان على زوجين الكروموسومات أو على احدهما</a:t>
            </a:r>
            <a:r>
              <a:rPr lang="en-GB" dirty="0"/>
              <a:t> ( allele ) .</a:t>
            </a:r>
            <a:br>
              <a:rPr lang="en-GB" dirty="0"/>
            </a:br>
            <a:r>
              <a:rPr lang="ar-SA" dirty="0" smtClean="0"/>
              <a:t>تعيين </a:t>
            </a:r>
            <a:r>
              <a:rPr lang="ar-SA" dirty="0"/>
              <a:t>البصمة الوراثية</a:t>
            </a:r>
            <a:r>
              <a:rPr lang="en-GB" dirty="0"/>
              <a:t> .</a:t>
            </a:r>
            <a:br>
              <a:rPr lang="en-GB" dirty="0"/>
            </a:br>
            <a:r>
              <a:rPr lang="ar-SA" dirty="0" smtClean="0"/>
              <a:t>الكشف </a:t>
            </a:r>
            <a:r>
              <a:rPr lang="ar-SA" dirty="0"/>
              <a:t>عن الفيروسات : وهذه الطريق هي الأدق في تحديد نوع وجنس الفيروس </a:t>
            </a:r>
            <a:r>
              <a:rPr lang="ar-SA" dirty="0" smtClean="0"/>
              <a:t>وكميته</a:t>
            </a:r>
            <a:endParaRPr lang="en-GB" dirty="0" smtClean="0"/>
          </a:p>
          <a:p>
            <a:pPr algn="r">
              <a:buFont typeface="Wingdings" pitchFamily="2" charset="2"/>
              <a:buChar char="Ø"/>
            </a:pPr>
            <a:r>
              <a:rPr lang="ar-SA" dirty="0" smtClean="0"/>
              <a:t>يساعد في تشخيص بعض الأمراض والتي تسببها بكتيريا أو فيروسات .</a:t>
            </a:r>
            <a:endParaRPr lang="ar-SA" dirty="0"/>
          </a:p>
          <a:p>
            <a:pPr algn="r">
              <a:buFont typeface="Wingdings" pitchFamily="2" charset="2"/>
              <a:buChar char="Ø"/>
            </a:pPr>
            <a:r>
              <a:rPr lang="ar-SA" dirty="0" smtClean="0"/>
              <a:t>ويستخدم في الإستنساخ وإنتاج خلايا أكثر</a:t>
            </a:r>
            <a:endParaRPr lang="ar-SA" dirty="0"/>
          </a:p>
          <a:p>
            <a:pPr algn="r">
              <a:buFont typeface="Wingdings" pitchFamily="2" charset="2"/>
              <a:buChar char="Ø"/>
            </a:pPr>
            <a:r>
              <a:rPr lang="ar-SA" dirty="0" smtClean="0"/>
              <a:t>هو </a:t>
            </a:r>
            <a:r>
              <a:rPr lang="ar-SA" dirty="0"/>
              <a:t>العنصر الأهم في عملية التجميع الجيني</a:t>
            </a:r>
            <a:r>
              <a:rPr lang="en-GB" dirty="0"/>
              <a:t> ( Recombinant </a:t>
            </a:r>
            <a:r>
              <a:rPr lang="ar-SA" dirty="0"/>
              <a:t>الحمض النووي</a:t>
            </a:r>
            <a:r>
              <a:rPr lang="en-GB" dirty="0"/>
              <a:t> (DNA ) ) : </a:t>
            </a:r>
            <a:r>
              <a:rPr lang="ar-SA" dirty="0"/>
              <a:t>حيث نقوم بتكثير الجين المراد إدخاله على البلازمد أو الحمض النووي</a:t>
            </a:r>
            <a:r>
              <a:rPr lang="en-GB" dirty="0"/>
              <a:t> (DNA ) </a:t>
            </a:r>
            <a:r>
              <a:rPr lang="ar-SA" dirty="0"/>
              <a:t>المضيف</a:t>
            </a:r>
            <a:r>
              <a:rPr lang="en-GB" dirty="0"/>
              <a:t> </a:t>
            </a:r>
            <a:r>
              <a:rPr lang="en-GB" dirty="0" smtClean="0"/>
              <a:t>.</a:t>
            </a:r>
          </a:p>
          <a:p>
            <a:pPr algn="r">
              <a:buFont typeface="Wingdings" pitchFamily="2" charset="2"/>
              <a:buChar char="Ø"/>
            </a:pPr>
            <a:r>
              <a:rPr lang="ar-SA" dirty="0" smtClean="0"/>
              <a:t>استخدامه </a:t>
            </a:r>
            <a:r>
              <a:rPr lang="ar-SA" dirty="0"/>
              <a:t>في تغير نهايات الجين لتصبح متوافقة مع إنزيمات القطع</a:t>
            </a:r>
            <a:r>
              <a:rPr lang="en-GB" dirty="0"/>
              <a:t> ( Restriction enzyme ) </a:t>
            </a:r>
            <a:r>
              <a:rPr lang="en-GB" dirty="0" smtClean="0"/>
              <a:t>.</a:t>
            </a:r>
          </a:p>
          <a:p>
            <a:pPr algn="r">
              <a:buFont typeface="Wingdings" pitchFamily="2" charset="2"/>
              <a:buChar char="Ø"/>
            </a:pPr>
            <a:r>
              <a:rPr lang="ar-SA" dirty="0" smtClean="0"/>
              <a:t>هو </a:t>
            </a:r>
            <a:r>
              <a:rPr lang="ar-SA" dirty="0"/>
              <a:t>العملية الأساس في تحديد تتابع القواعد النيتروجينية في الحمض النووي</a:t>
            </a:r>
            <a:r>
              <a:rPr lang="en-GB" dirty="0"/>
              <a:t> (DNA ) ( </a:t>
            </a:r>
            <a:r>
              <a:rPr lang="ar-SA" dirty="0"/>
              <a:t>الحمض النووي</a:t>
            </a:r>
            <a:r>
              <a:rPr lang="en-GB" dirty="0"/>
              <a:t> (</a:t>
            </a:r>
            <a:r>
              <a:rPr lang="en-GB" dirty="0" smtClean="0"/>
              <a:t>DNA) </a:t>
            </a:r>
            <a:r>
              <a:rPr lang="en-GB" dirty="0"/>
              <a:t>Sequencer </a:t>
            </a:r>
            <a:r>
              <a:rPr lang="ar-SA" dirty="0" smtClean="0"/>
              <a:t>.</a:t>
            </a:r>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7</a:t>
            </a:fld>
            <a:endParaRPr lang="ar-SA"/>
          </a:p>
        </p:txBody>
      </p:sp>
    </p:spTree>
    <p:extLst>
      <p:ext uri="{BB962C8B-B14F-4D97-AF65-F5344CB8AC3E}">
        <p14:creationId xmlns:p14="http://schemas.microsoft.com/office/powerpoint/2010/main" val="324513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تطبيقات تفاعل انزيم البلمرة التسلسلي</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buFont typeface="Wingdings" pitchFamily="2" charset="2"/>
              <a:buChar char="Ø"/>
            </a:pPr>
            <a:r>
              <a:rPr lang="ar-SA" dirty="0" smtClean="0"/>
              <a:t>معرفة طول الحمض النووي</a:t>
            </a:r>
            <a:r>
              <a:rPr lang="en-GB" dirty="0" smtClean="0"/>
              <a:t> (DNA ) .</a:t>
            </a:r>
          </a:p>
          <a:p>
            <a:pPr>
              <a:buFont typeface="Wingdings" pitchFamily="2" charset="2"/>
              <a:buChar char="Ø"/>
            </a:pPr>
            <a:r>
              <a:rPr lang="ar-SA" dirty="0" smtClean="0"/>
              <a:t>تقنية الحمض النووي</a:t>
            </a:r>
            <a:r>
              <a:rPr lang="en-GB" dirty="0" smtClean="0"/>
              <a:t> (DNA ) </a:t>
            </a:r>
            <a:r>
              <a:rPr lang="ar-SA" dirty="0" smtClean="0"/>
              <a:t>المكمل</a:t>
            </a:r>
            <a:r>
              <a:rPr lang="en-GB" dirty="0" smtClean="0"/>
              <a:t> ( c</a:t>
            </a:r>
            <a:r>
              <a:rPr lang="ar-SA" dirty="0" smtClean="0"/>
              <a:t>الحمض النووي</a:t>
            </a:r>
            <a:r>
              <a:rPr lang="en-GB" dirty="0" smtClean="0"/>
              <a:t> (DNA ) ) .</a:t>
            </a:r>
          </a:p>
          <a:p>
            <a:pPr>
              <a:buFont typeface="Wingdings" pitchFamily="2" charset="2"/>
              <a:buChar char="Ø"/>
            </a:pPr>
            <a:r>
              <a:rPr lang="ar-SA" dirty="0" smtClean="0"/>
              <a:t>تحديد الجين المطلوب من خليط من الجينات</a:t>
            </a:r>
            <a:r>
              <a:rPr lang="en-GB" dirty="0" smtClean="0"/>
              <a:t> .</a:t>
            </a:r>
          </a:p>
          <a:p>
            <a:pPr>
              <a:buFont typeface="Wingdings" pitchFamily="2" charset="2"/>
              <a:buChar char="Ø"/>
            </a:pPr>
            <a:r>
              <a:rPr lang="ar-SA" dirty="0" smtClean="0"/>
              <a:t>يستخدم في تقنية</a:t>
            </a:r>
            <a:r>
              <a:rPr lang="en-GB" dirty="0" smtClean="0"/>
              <a:t> (microarrays ).</a:t>
            </a:r>
          </a:p>
          <a:p>
            <a:pPr>
              <a:buFont typeface="Wingdings" pitchFamily="2" charset="2"/>
              <a:buChar char="Ø"/>
            </a:pPr>
            <a:r>
              <a:rPr lang="ar-SA" dirty="0" smtClean="0"/>
              <a:t>في مشروع الخارطة الجينية البشرية</a:t>
            </a:r>
            <a:r>
              <a:rPr lang="en-GB" dirty="0" smtClean="0"/>
              <a:t> (human genome project ) .</a:t>
            </a:r>
          </a:p>
          <a:p>
            <a:pPr>
              <a:buFont typeface="Wingdings" pitchFamily="2" charset="2"/>
              <a:buChar char="Ø"/>
            </a:pPr>
            <a:r>
              <a:rPr lang="ar-SA" dirty="0" smtClean="0"/>
              <a:t>الساوثرين بلوت</a:t>
            </a:r>
            <a:r>
              <a:rPr lang="en-GB" dirty="0" smtClean="0"/>
              <a:t> (southern plot ) .</a:t>
            </a:r>
          </a:p>
          <a:p>
            <a:pPr>
              <a:buFont typeface="Wingdings" pitchFamily="2" charset="2"/>
              <a:buChar char="Ø"/>
            </a:pPr>
            <a:r>
              <a:rPr lang="ar-SA" dirty="0" smtClean="0"/>
              <a:t>تقنية ارتباط الحمض النووي</a:t>
            </a:r>
            <a:r>
              <a:rPr lang="en-GB" dirty="0" smtClean="0"/>
              <a:t> (DNA ) – </a:t>
            </a:r>
            <a:r>
              <a:rPr lang="ar-SA" dirty="0" smtClean="0"/>
              <a:t>بروتين ( الحمض النووي</a:t>
            </a:r>
            <a:r>
              <a:rPr lang="en-GB" dirty="0" smtClean="0"/>
              <a:t> (DNA ) -Protein Interaction ) .</a:t>
            </a:r>
          </a:p>
          <a:p>
            <a:pPr>
              <a:buFont typeface="Wingdings" pitchFamily="2" charset="2"/>
              <a:buChar char="Ø"/>
            </a:pPr>
            <a:r>
              <a:rPr lang="ar-SA" dirty="0" smtClean="0"/>
              <a:t>في مجال الطب الشرعي ( اختبار الأمومة ، حالات الاغتصاب ، تحديد الهوية ... الخ</a:t>
            </a:r>
            <a:r>
              <a:rPr lang="en-GB" dirty="0" smtClean="0"/>
              <a:t> ) .</a:t>
            </a:r>
            <a:br>
              <a:rPr lang="en-GB" dirty="0" smtClean="0"/>
            </a:br>
            <a:r>
              <a:rPr lang="ar-SA" dirty="0" smtClean="0"/>
              <a:t>وغيرها من التطبيقات المخبرية والبحثية</a:t>
            </a:r>
          </a:p>
          <a:p>
            <a:pPr>
              <a:buFont typeface="Wingdings" pitchFamily="2" charset="2"/>
              <a:buChar char="Ø"/>
            </a:pPr>
            <a:r>
              <a:rPr lang="ar-SA" dirty="0" smtClean="0"/>
              <a:t>تحديد الأنماط الجينية</a:t>
            </a:r>
            <a:r>
              <a:rPr lang="en-US" dirty="0" smtClean="0"/>
              <a:t> Genotyping </a:t>
            </a:r>
            <a:r>
              <a:rPr lang="ar-SA" dirty="0" smtClean="0"/>
              <a:t>للفيروس الكبدي</a:t>
            </a:r>
            <a:r>
              <a:rPr lang="en-US" dirty="0" smtClean="0"/>
              <a:t> C</a:t>
            </a:r>
            <a:endParaRPr lang="ar-SA" dirty="0"/>
          </a:p>
          <a:p>
            <a:pPr>
              <a:buFont typeface="Wingdings" pitchFamily="2" charset="2"/>
              <a:buChar char="Ø"/>
            </a:pPr>
            <a:r>
              <a:rPr lang="en-US" dirty="0" smtClean="0"/>
              <a:t> </a:t>
            </a:r>
            <a:r>
              <a:rPr lang="ar-SA" dirty="0" smtClean="0"/>
              <a:t>تشخيص الأمراض السرطانية بالكشف الجيني للتوضع الغير طبيعي للأسس الآزوتية للجينات الورميه</a:t>
            </a:r>
            <a:r>
              <a:rPr lang="en-US" dirty="0" smtClean="0"/>
              <a:t> Oncogenes </a:t>
            </a:r>
            <a:endParaRPr lang="ar-SA" dirty="0"/>
          </a:p>
          <a:p>
            <a:pPr>
              <a:buFont typeface="Wingdings" pitchFamily="2" charset="2"/>
              <a:buChar char="Ø"/>
            </a:pPr>
            <a:r>
              <a:rPr lang="ar-SA" dirty="0" smtClean="0"/>
              <a:t>تعيين الأنماط النسيجية</a:t>
            </a:r>
            <a:r>
              <a:rPr lang="en-US" dirty="0" smtClean="0"/>
              <a:t> HLA- </a:t>
            </a:r>
            <a:r>
              <a:rPr lang="en-US" dirty="0" err="1" smtClean="0"/>
              <a:t>tissuc</a:t>
            </a:r>
            <a:r>
              <a:rPr lang="en-US" dirty="0" smtClean="0"/>
              <a:t> typing </a:t>
            </a:r>
            <a:r>
              <a:rPr lang="ar-SA" dirty="0" smtClean="0"/>
              <a:t>في مجال زراعة الأعضاء</a:t>
            </a:r>
            <a:r>
              <a:rPr lang="en-US" dirty="0" smtClean="0"/>
              <a:t/>
            </a:r>
            <a:br>
              <a:rPr lang="en-US" dirty="0" smtClean="0"/>
            </a:br>
            <a:endParaRPr lang="ar-SA" dirty="0" smtClean="0"/>
          </a:p>
          <a:p>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8</a:t>
            </a:fld>
            <a:endParaRPr lang="ar-SA"/>
          </a:p>
        </p:txBody>
      </p:sp>
    </p:spTree>
    <p:extLst>
      <p:ext uri="{BB962C8B-B14F-4D97-AF65-F5344CB8AC3E}">
        <p14:creationId xmlns:p14="http://schemas.microsoft.com/office/powerpoint/2010/main" val="285241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مبدأ عمل الجهاز</a:t>
            </a:r>
            <a:endParaRPr lang="ar-SA"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ar-SA" dirty="0"/>
              <a:t>يمكن اعتبار تقنية</a:t>
            </a:r>
            <a:r>
              <a:rPr lang="en-GB" dirty="0"/>
              <a:t> </a:t>
            </a:r>
            <a:r>
              <a:rPr lang="en-GB" dirty="0" smtClean="0"/>
              <a:t>PCR </a:t>
            </a:r>
            <a:r>
              <a:rPr lang="ar-SA" dirty="0" smtClean="0"/>
              <a:t>محاكاة </a:t>
            </a:r>
            <a:r>
              <a:rPr lang="ar-SA" dirty="0"/>
              <a:t>مبسطة لعملية انتساخ الحمض النووي</a:t>
            </a:r>
            <a:r>
              <a:rPr lang="en-GB" dirty="0"/>
              <a:t> DNA </a:t>
            </a:r>
            <a:r>
              <a:rPr lang="ar-SA" dirty="0"/>
              <a:t>أثناء الانقسام الخلوي</a:t>
            </a:r>
            <a:endParaRPr lang="en-US" dirty="0"/>
          </a:p>
          <a:p>
            <a:r>
              <a:rPr lang="ar-SA" dirty="0"/>
              <a:t>تهدف تقنية</a:t>
            </a:r>
            <a:r>
              <a:rPr lang="en-US" dirty="0"/>
              <a:t> PCR </a:t>
            </a:r>
            <a:r>
              <a:rPr lang="ar-SA" dirty="0"/>
              <a:t>إلى تضخيم جزيئات قليلة من الحمض النووي</a:t>
            </a:r>
            <a:r>
              <a:rPr lang="en-US" dirty="0"/>
              <a:t> DNA</a:t>
            </a:r>
            <a:r>
              <a:rPr lang="ar-SA" dirty="0"/>
              <a:t>، بعد استخلاصه من خلايا أو سوائل الجسم وبالتالي الحصول على كميات كبيرة منه يمكن إجراء التحليل عليه. يمكن اعتبار تقنية</a:t>
            </a:r>
            <a:r>
              <a:rPr lang="en-US" dirty="0"/>
              <a:t> PCR </a:t>
            </a:r>
            <a:r>
              <a:rPr lang="ar-SA" dirty="0"/>
              <a:t>ترجمة مبسطة لعملية انتساخ الحمض النووي</a:t>
            </a:r>
            <a:r>
              <a:rPr lang="en-US" dirty="0"/>
              <a:t> DNA </a:t>
            </a:r>
            <a:r>
              <a:rPr lang="ar-SA" dirty="0"/>
              <a:t>أثناء الانقسام الخلوي.ولكي يتم هذا الانتساخ، لا بد من توفر مواد معينة تساعد على ذلك</a:t>
            </a:r>
            <a:r>
              <a:rPr lang="en-US" dirty="0"/>
              <a:t>:</a:t>
            </a:r>
            <a:endParaRPr lang="ar-SA" dirty="0"/>
          </a:p>
        </p:txBody>
      </p:sp>
      <p:sp>
        <p:nvSpPr>
          <p:cNvPr id="4" name="Footer Placeholder 3"/>
          <p:cNvSpPr>
            <a:spLocks noGrp="1"/>
          </p:cNvSpPr>
          <p:nvPr>
            <p:ph type="ftr" sz="quarter" idx="11"/>
          </p:nvPr>
        </p:nvSpPr>
        <p:spPr/>
        <p:txBody>
          <a:bodyPr/>
          <a:lstStyle/>
          <a:p>
            <a:r>
              <a:rPr lang="en-GB" smtClean="0"/>
              <a:t>Amal Alghamdi         2012</a:t>
            </a:r>
            <a:endParaRPr lang="ar-SA"/>
          </a:p>
        </p:txBody>
      </p:sp>
      <p:sp>
        <p:nvSpPr>
          <p:cNvPr id="5" name="Slide Number Placeholder 4"/>
          <p:cNvSpPr>
            <a:spLocks noGrp="1"/>
          </p:cNvSpPr>
          <p:nvPr>
            <p:ph type="sldNum" sz="quarter" idx="12"/>
          </p:nvPr>
        </p:nvSpPr>
        <p:spPr/>
        <p:txBody>
          <a:bodyPr/>
          <a:lstStyle/>
          <a:p>
            <a:fld id="{85F10D4B-871F-4E5C-9C90-185CE0DA023D}" type="slidenum">
              <a:rPr lang="ar-SA" smtClean="0"/>
              <a:t>9</a:t>
            </a:fld>
            <a:endParaRPr lang="ar-SA"/>
          </a:p>
        </p:txBody>
      </p:sp>
    </p:spTree>
    <p:extLst>
      <p:ext uri="{BB962C8B-B14F-4D97-AF65-F5344CB8AC3E}">
        <p14:creationId xmlns:p14="http://schemas.microsoft.com/office/powerpoint/2010/main" val="96896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1076</Words>
  <Application>Microsoft Office PowerPoint</Application>
  <PresentationFormat>On-screen Show (4:3)</PresentationFormat>
  <Paragraphs>164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في الطبيعه </vt:lpstr>
      <vt:lpstr>مكتشف تقنية الـ PCR</vt:lpstr>
      <vt:lpstr>ما هو PCR ؟ </vt:lpstr>
      <vt:lpstr>PowerPoint Presentation</vt:lpstr>
      <vt:lpstr>ملخص لمبدأ تقنية PCR</vt:lpstr>
      <vt:lpstr>تطبيقات تفاعل انزيم البلمرة التسلسلي</vt:lpstr>
      <vt:lpstr>تطبيقات تفاعل انزيم البلمرة التسلسلي</vt:lpstr>
      <vt:lpstr>مبدأ عمل الجهاز</vt:lpstr>
      <vt:lpstr>متطلبات تقنية PCR</vt:lpstr>
      <vt:lpstr>متطلبات تقنية PCR</vt:lpstr>
      <vt:lpstr>متطلبات تقنية PCR</vt:lpstr>
      <vt:lpstr>متطلبات تقنية PCR</vt:lpstr>
      <vt:lpstr>متطلبات تقنية PCR</vt:lpstr>
      <vt:lpstr>متطلبات تقنية PCR</vt:lpstr>
      <vt:lpstr>خطوات تقنية PCR ثلاث مراحل في الدورة الواحدة</vt:lpstr>
      <vt:lpstr>صوره (1): توضح خطوات تقنية PCR  Figure 1: The different steps in PCR.</vt:lpstr>
      <vt:lpstr>لحساب عدد الدورات اللازمة في جهاز الـ PCR</vt:lpstr>
      <vt:lpstr>طريقة عمل جهاز PCR</vt:lpstr>
      <vt:lpstr>طريقة العمل</vt:lpstr>
      <vt:lpstr>نظام التفاعل</vt:lpstr>
      <vt:lpstr>صورة (2): توضح التأكد من وجود الحمض النووي DNA المنتج بالفصل الكهربي Figure2 : Verification of the PCR product on gel</vt:lpstr>
      <vt:lpstr>أنواع تقنية الـ PCR</vt:lpstr>
      <vt:lpstr>أقسام المختبر الخاص بتقنية الـ PCR</vt:lpstr>
      <vt:lpstr> اسم الجهاز المستخدم لتقنية الـ PCR  هو:  A thermal cycler for PCRs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تفاعل إنزيم البلمرة التسلسلي Polymerase Chain Reaction</dc:title>
  <dc:creator>Amal</dc:creator>
  <cp:lastModifiedBy>Amal</cp:lastModifiedBy>
  <cp:revision>45</cp:revision>
  <dcterms:created xsi:type="dcterms:W3CDTF">2011-05-16T22:20:01Z</dcterms:created>
  <dcterms:modified xsi:type="dcterms:W3CDTF">2012-12-02T21:33:45Z</dcterms:modified>
</cp:coreProperties>
</file>