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handoutMasterIdLst>
    <p:handoutMasterId r:id="rId35"/>
  </p:handoutMasterIdLst>
  <p:sldIdLst>
    <p:sldId id="256" r:id="rId2"/>
    <p:sldId id="274" r:id="rId3"/>
    <p:sldId id="257" r:id="rId4"/>
    <p:sldId id="258" r:id="rId5"/>
    <p:sldId id="259" r:id="rId6"/>
    <p:sldId id="260" r:id="rId7"/>
    <p:sldId id="261" r:id="rId8"/>
    <p:sldId id="262" r:id="rId9"/>
    <p:sldId id="272" r:id="rId10"/>
    <p:sldId id="263" r:id="rId11"/>
    <p:sldId id="264" r:id="rId12"/>
    <p:sldId id="265" r:id="rId13"/>
    <p:sldId id="266" r:id="rId14"/>
    <p:sldId id="267" r:id="rId15"/>
    <p:sldId id="268" r:id="rId16"/>
    <p:sldId id="273" r:id="rId17"/>
    <p:sldId id="269" r:id="rId18"/>
    <p:sldId id="270" r:id="rId19"/>
    <p:sldId id="271" r:id="rId20"/>
    <p:sldId id="275" r:id="rId21"/>
    <p:sldId id="276" r:id="rId22"/>
    <p:sldId id="277" r:id="rId23"/>
    <p:sldId id="278" r:id="rId24"/>
    <p:sldId id="279" r:id="rId25"/>
    <p:sldId id="280" r:id="rId26"/>
    <p:sldId id="281" r:id="rId27"/>
    <p:sldId id="282" r:id="rId28"/>
    <p:sldId id="283" r:id="rId29"/>
    <p:sldId id="287" r:id="rId30"/>
    <p:sldId id="288" r:id="rId31"/>
    <p:sldId id="292" r:id="rId32"/>
    <p:sldId id="290" r:id="rId33"/>
  </p:sldIdLst>
  <p:sldSz cx="9144000" cy="6858000" type="screen4x3"/>
  <p:notesSz cx="6662738" cy="9926638"/>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A55"/>
    <a:srgbClr val="FFE5FF"/>
    <a:srgbClr val="AFDC7E"/>
    <a:srgbClr val="FFC1FF"/>
    <a:srgbClr val="E78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33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775552" y="0"/>
            <a:ext cx="2887186" cy="496332"/>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43" y="0"/>
            <a:ext cx="2887186" cy="496332"/>
          </a:xfrm>
          <a:prstGeom prst="rect">
            <a:avLst/>
          </a:prstGeom>
        </p:spPr>
        <p:txBody>
          <a:bodyPr vert="horz" lIns="91440" tIns="45720" rIns="91440" bIns="45720" rtlCol="1"/>
          <a:lstStyle>
            <a:lvl1pPr algn="l">
              <a:defRPr sz="1200"/>
            </a:lvl1pPr>
          </a:lstStyle>
          <a:p>
            <a:fld id="{63E37763-DABA-4588-8DB3-7379F92380DB}" type="datetimeFigureOut">
              <a:rPr lang="ar-SA" smtClean="0"/>
              <a:t>03/01/38</a:t>
            </a:fld>
            <a:endParaRPr lang="ar-SA"/>
          </a:p>
        </p:txBody>
      </p:sp>
      <p:sp>
        <p:nvSpPr>
          <p:cNvPr id="4" name="عنصر نائب للتذييل 3"/>
          <p:cNvSpPr>
            <a:spLocks noGrp="1"/>
          </p:cNvSpPr>
          <p:nvPr>
            <p:ph type="ftr" sz="quarter" idx="2"/>
          </p:nvPr>
        </p:nvSpPr>
        <p:spPr>
          <a:xfrm>
            <a:off x="3775552" y="9428583"/>
            <a:ext cx="2887186" cy="496332"/>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43" y="9428583"/>
            <a:ext cx="2887186" cy="496332"/>
          </a:xfrm>
          <a:prstGeom prst="rect">
            <a:avLst/>
          </a:prstGeom>
        </p:spPr>
        <p:txBody>
          <a:bodyPr vert="horz" lIns="91440" tIns="45720" rIns="91440" bIns="45720" rtlCol="1" anchor="b"/>
          <a:lstStyle>
            <a:lvl1pPr algn="l">
              <a:defRPr sz="1200"/>
            </a:lvl1pPr>
          </a:lstStyle>
          <a:p>
            <a:fld id="{FC00D05D-05B1-4179-BB64-19A1E1460C33}" type="slidenum">
              <a:rPr lang="ar-SA" smtClean="0"/>
              <a:t>‹#›</a:t>
            </a:fld>
            <a:endParaRPr lang="ar-SA"/>
          </a:p>
        </p:txBody>
      </p:sp>
    </p:spTree>
    <p:extLst>
      <p:ext uri="{BB962C8B-B14F-4D97-AF65-F5344CB8AC3E}">
        <p14:creationId xmlns:p14="http://schemas.microsoft.com/office/powerpoint/2010/main" val="3631824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5552" y="0"/>
            <a:ext cx="2887186" cy="496332"/>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43" y="0"/>
            <a:ext cx="2887186" cy="496332"/>
          </a:xfrm>
          <a:prstGeom prst="rect">
            <a:avLst/>
          </a:prstGeom>
        </p:spPr>
        <p:txBody>
          <a:bodyPr vert="horz" lIns="91440" tIns="45720" rIns="91440" bIns="45720" rtlCol="1"/>
          <a:lstStyle>
            <a:lvl1pPr algn="l">
              <a:defRPr sz="1200"/>
            </a:lvl1pPr>
          </a:lstStyle>
          <a:p>
            <a:fld id="{36D1DC69-37ED-4A67-A468-7F497D6604E9}" type="datetimeFigureOut">
              <a:rPr lang="ar-SA" smtClean="0"/>
              <a:t>03/01/38</a:t>
            </a:fld>
            <a:endParaRPr lang="ar-SA"/>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775552" y="9428583"/>
            <a:ext cx="2887186" cy="496332"/>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43" y="9428583"/>
            <a:ext cx="2887186" cy="496332"/>
          </a:xfrm>
          <a:prstGeom prst="rect">
            <a:avLst/>
          </a:prstGeom>
        </p:spPr>
        <p:txBody>
          <a:bodyPr vert="horz" lIns="91440" tIns="45720" rIns="91440" bIns="45720" rtlCol="1" anchor="b"/>
          <a:lstStyle>
            <a:lvl1pPr algn="l">
              <a:defRPr sz="1200"/>
            </a:lvl1pPr>
          </a:lstStyle>
          <a:p>
            <a:fld id="{3C7F3D54-3768-4DF2-8FAA-C934544D439F}" type="slidenum">
              <a:rPr lang="ar-SA" smtClean="0"/>
              <a:t>‹#›</a:t>
            </a:fld>
            <a:endParaRPr lang="ar-SA"/>
          </a:p>
        </p:txBody>
      </p:sp>
    </p:spTree>
    <p:extLst>
      <p:ext uri="{BB962C8B-B14F-4D97-AF65-F5344CB8AC3E}">
        <p14:creationId xmlns:p14="http://schemas.microsoft.com/office/powerpoint/2010/main" val="38949872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3C7F3D54-3768-4DF2-8FAA-C934544D439F}" type="slidenum">
              <a:rPr lang="ar-SA" smtClean="0"/>
              <a:t>8</a:t>
            </a:fld>
            <a:endParaRPr lang="ar-SA"/>
          </a:p>
        </p:txBody>
      </p:sp>
    </p:spTree>
    <p:extLst>
      <p:ext uri="{BB962C8B-B14F-4D97-AF65-F5344CB8AC3E}">
        <p14:creationId xmlns:p14="http://schemas.microsoft.com/office/powerpoint/2010/main" val="870584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0D49D0ED-FB57-43E1-8181-351B4B792C8A}" type="datetimeFigureOut">
              <a:rPr lang="ar-SA" smtClean="0"/>
              <a:t>03/01/38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3C98B6A-A0EB-4A5E-AA76-1DC991E1A8A9}" type="slidenum">
              <a:rPr lang="ar-SA" smtClean="0"/>
              <a:t>‹#›</a:t>
            </a:fld>
            <a:endParaRPr lang="ar-SA"/>
          </a:p>
        </p:txBody>
      </p:sp>
    </p:spTree>
    <p:extLst>
      <p:ext uri="{BB962C8B-B14F-4D97-AF65-F5344CB8AC3E}">
        <p14:creationId xmlns:p14="http://schemas.microsoft.com/office/powerpoint/2010/main" val="1241028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0D49D0ED-FB57-43E1-8181-351B4B792C8A}" type="datetimeFigureOut">
              <a:rPr lang="ar-SA" smtClean="0"/>
              <a:t>03/01/38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3C98B6A-A0EB-4A5E-AA76-1DC991E1A8A9}" type="slidenum">
              <a:rPr lang="ar-SA" smtClean="0"/>
              <a:t>‹#›</a:t>
            </a:fld>
            <a:endParaRPr lang="ar-SA"/>
          </a:p>
        </p:txBody>
      </p:sp>
    </p:spTree>
    <p:extLst>
      <p:ext uri="{BB962C8B-B14F-4D97-AF65-F5344CB8AC3E}">
        <p14:creationId xmlns:p14="http://schemas.microsoft.com/office/powerpoint/2010/main" val="1980887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0D49D0ED-FB57-43E1-8181-351B4B792C8A}" type="datetimeFigureOut">
              <a:rPr lang="ar-SA" smtClean="0"/>
              <a:t>03/01/38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3C98B6A-A0EB-4A5E-AA76-1DC991E1A8A9}" type="slidenum">
              <a:rPr lang="ar-SA" smtClean="0"/>
              <a:t>‹#›</a:t>
            </a:fld>
            <a:endParaRPr lang="ar-SA"/>
          </a:p>
        </p:txBody>
      </p:sp>
    </p:spTree>
    <p:extLst>
      <p:ext uri="{BB962C8B-B14F-4D97-AF65-F5344CB8AC3E}">
        <p14:creationId xmlns:p14="http://schemas.microsoft.com/office/powerpoint/2010/main" val="179074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0D49D0ED-FB57-43E1-8181-351B4B792C8A}" type="datetimeFigureOut">
              <a:rPr lang="ar-SA" smtClean="0"/>
              <a:t>03/01/38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3C98B6A-A0EB-4A5E-AA76-1DC991E1A8A9}" type="slidenum">
              <a:rPr lang="ar-SA" smtClean="0"/>
              <a:t>‹#›</a:t>
            </a:fld>
            <a:endParaRPr lang="ar-SA"/>
          </a:p>
        </p:txBody>
      </p:sp>
    </p:spTree>
    <p:extLst>
      <p:ext uri="{BB962C8B-B14F-4D97-AF65-F5344CB8AC3E}">
        <p14:creationId xmlns:p14="http://schemas.microsoft.com/office/powerpoint/2010/main" val="3896589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49D0ED-FB57-43E1-8181-351B4B792C8A}" type="datetimeFigureOut">
              <a:rPr lang="ar-SA" smtClean="0"/>
              <a:t>03/01/38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3C98B6A-A0EB-4A5E-AA76-1DC991E1A8A9}" type="slidenum">
              <a:rPr lang="ar-SA" smtClean="0"/>
              <a:t>‹#›</a:t>
            </a:fld>
            <a:endParaRPr lang="ar-SA"/>
          </a:p>
        </p:txBody>
      </p:sp>
    </p:spTree>
    <p:extLst>
      <p:ext uri="{BB962C8B-B14F-4D97-AF65-F5344CB8AC3E}">
        <p14:creationId xmlns:p14="http://schemas.microsoft.com/office/powerpoint/2010/main" val="134401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0D49D0ED-FB57-43E1-8181-351B4B792C8A}" type="datetimeFigureOut">
              <a:rPr lang="ar-SA" smtClean="0"/>
              <a:t>03/01/38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3C98B6A-A0EB-4A5E-AA76-1DC991E1A8A9}" type="slidenum">
              <a:rPr lang="ar-SA" smtClean="0"/>
              <a:t>‹#›</a:t>
            </a:fld>
            <a:endParaRPr lang="ar-SA"/>
          </a:p>
        </p:txBody>
      </p:sp>
    </p:spTree>
    <p:extLst>
      <p:ext uri="{BB962C8B-B14F-4D97-AF65-F5344CB8AC3E}">
        <p14:creationId xmlns:p14="http://schemas.microsoft.com/office/powerpoint/2010/main" val="39281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0D49D0ED-FB57-43E1-8181-351B4B792C8A}" type="datetimeFigureOut">
              <a:rPr lang="ar-SA" smtClean="0"/>
              <a:t>03/01/38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3C98B6A-A0EB-4A5E-AA76-1DC991E1A8A9}" type="slidenum">
              <a:rPr lang="ar-SA" smtClean="0"/>
              <a:t>‹#›</a:t>
            </a:fld>
            <a:endParaRPr lang="ar-SA"/>
          </a:p>
        </p:txBody>
      </p:sp>
    </p:spTree>
    <p:extLst>
      <p:ext uri="{BB962C8B-B14F-4D97-AF65-F5344CB8AC3E}">
        <p14:creationId xmlns:p14="http://schemas.microsoft.com/office/powerpoint/2010/main" val="91696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0D49D0ED-FB57-43E1-8181-351B4B792C8A}" type="datetimeFigureOut">
              <a:rPr lang="ar-SA" smtClean="0"/>
              <a:t>03/01/38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3C98B6A-A0EB-4A5E-AA76-1DC991E1A8A9}" type="slidenum">
              <a:rPr lang="ar-SA" smtClean="0"/>
              <a:t>‹#›</a:t>
            </a:fld>
            <a:endParaRPr lang="ar-SA"/>
          </a:p>
        </p:txBody>
      </p:sp>
    </p:spTree>
    <p:extLst>
      <p:ext uri="{BB962C8B-B14F-4D97-AF65-F5344CB8AC3E}">
        <p14:creationId xmlns:p14="http://schemas.microsoft.com/office/powerpoint/2010/main" val="63153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9D0ED-FB57-43E1-8181-351B4B792C8A}" type="datetimeFigureOut">
              <a:rPr lang="ar-SA" smtClean="0"/>
              <a:t>03/01/38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3C98B6A-A0EB-4A5E-AA76-1DC991E1A8A9}" type="slidenum">
              <a:rPr lang="ar-SA" smtClean="0"/>
              <a:t>‹#›</a:t>
            </a:fld>
            <a:endParaRPr lang="ar-SA"/>
          </a:p>
        </p:txBody>
      </p:sp>
    </p:spTree>
    <p:extLst>
      <p:ext uri="{BB962C8B-B14F-4D97-AF65-F5344CB8AC3E}">
        <p14:creationId xmlns:p14="http://schemas.microsoft.com/office/powerpoint/2010/main" val="174655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49D0ED-FB57-43E1-8181-351B4B792C8A}" type="datetimeFigureOut">
              <a:rPr lang="ar-SA" smtClean="0"/>
              <a:t>03/01/38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3C98B6A-A0EB-4A5E-AA76-1DC991E1A8A9}" type="slidenum">
              <a:rPr lang="ar-SA" smtClean="0"/>
              <a:t>‹#›</a:t>
            </a:fld>
            <a:endParaRPr lang="ar-SA"/>
          </a:p>
        </p:txBody>
      </p:sp>
    </p:spTree>
    <p:extLst>
      <p:ext uri="{BB962C8B-B14F-4D97-AF65-F5344CB8AC3E}">
        <p14:creationId xmlns:p14="http://schemas.microsoft.com/office/powerpoint/2010/main" val="1671987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49D0ED-FB57-43E1-8181-351B4B792C8A}" type="datetimeFigureOut">
              <a:rPr lang="ar-SA" smtClean="0"/>
              <a:t>03/01/38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3C98B6A-A0EB-4A5E-AA76-1DC991E1A8A9}" type="slidenum">
              <a:rPr lang="ar-SA" smtClean="0"/>
              <a:t>‹#›</a:t>
            </a:fld>
            <a:endParaRPr lang="ar-SA"/>
          </a:p>
        </p:txBody>
      </p:sp>
    </p:spTree>
    <p:extLst>
      <p:ext uri="{BB962C8B-B14F-4D97-AF65-F5344CB8AC3E}">
        <p14:creationId xmlns:p14="http://schemas.microsoft.com/office/powerpoint/2010/main" val="271878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D49D0ED-FB57-43E1-8181-351B4B792C8A}" type="datetimeFigureOut">
              <a:rPr lang="ar-SA" smtClean="0"/>
              <a:t>03/01/38</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3C98B6A-A0EB-4A5E-AA76-1DC991E1A8A9}" type="slidenum">
              <a:rPr lang="ar-SA" smtClean="0"/>
              <a:t>‹#›</a:t>
            </a:fld>
            <a:endParaRPr lang="ar-SA"/>
          </a:p>
        </p:txBody>
      </p:sp>
    </p:spTree>
    <p:extLst>
      <p:ext uri="{BB962C8B-B14F-4D97-AF65-F5344CB8AC3E}">
        <p14:creationId xmlns:p14="http://schemas.microsoft.com/office/powerpoint/2010/main" val="541216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r5teXw0lKp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r5teXw0lKp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3978" y="2276872"/>
            <a:ext cx="8208912" cy="4320480"/>
          </a:xfrm>
        </p:spPr>
        <p:txBody>
          <a:bodyPr>
            <a:normAutofit fontScale="25000" lnSpcReduction="20000"/>
          </a:bodyPr>
          <a:lstStyle/>
          <a:p>
            <a:r>
              <a:rPr lang="ar-SA" sz="9600" b="1" dirty="0" smtClean="0">
                <a:solidFill>
                  <a:schemeClr val="tx1"/>
                </a:solidFill>
                <a:latin typeface="Traditional Arabic" pitchFamily="18" charset="-78"/>
                <a:cs typeface="Traditional Arabic" pitchFamily="18" charset="-78"/>
              </a:rPr>
              <a:t>عمل الطالبات/</a:t>
            </a:r>
          </a:p>
          <a:p>
            <a:r>
              <a:rPr lang="ar-SA" sz="9600" dirty="0" smtClean="0">
                <a:solidFill>
                  <a:schemeClr val="tx1"/>
                </a:solidFill>
                <a:latin typeface="Traditional Arabic" pitchFamily="18" charset="-78"/>
                <a:cs typeface="Traditional Arabic" pitchFamily="18" charset="-78"/>
              </a:rPr>
              <a:t>ساره فهد اليحيا</a:t>
            </a:r>
          </a:p>
          <a:p>
            <a:r>
              <a:rPr lang="ar-SA" sz="9600" dirty="0" smtClean="0">
                <a:solidFill>
                  <a:schemeClr val="tx1"/>
                </a:solidFill>
                <a:latin typeface="Traditional Arabic" pitchFamily="18" charset="-78"/>
                <a:cs typeface="Traditional Arabic" pitchFamily="18" charset="-78"/>
              </a:rPr>
              <a:t>اشواق الدوسري </a:t>
            </a:r>
          </a:p>
          <a:p>
            <a:endParaRPr lang="ar-SA" sz="9600" dirty="0" smtClean="0">
              <a:solidFill>
                <a:schemeClr val="tx1"/>
              </a:solidFill>
              <a:latin typeface="Traditional Arabic" pitchFamily="18" charset="-78"/>
              <a:cs typeface="Traditional Arabic" pitchFamily="18" charset="-78"/>
            </a:endParaRPr>
          </a:p>
          <a:p>
            <a:r>
              <a:rPr lang="ar-SA" sz="9600" b="1" dirty="0" smtClean="0">
                <a:solidFill>
                  <a:schemeClr val="tx1"/>
                </a:solidFill>
                <a:latin typeface="Traditional Arabic" pitchFamily="18" charset="-78"/>
                <a:cs typeface="Traditional Arabic" pitchFamily="18" charset="-78"/>
              </a:rPr>
              <a:t>إشراف الدكتورة/</a:t>
            </a:r>
          </a:p>
          <a:p>
            <a:r>
              <a:rPr lang="ar-SA" sz="9600" dirty="0" smtClean="0">
                <a:solidFill>
                  <a:schemeClr val="tx1"/>
                </a:solidFill>
                <a:latin typeface="Traditional Arabic" pitchFamily="18" charset="-78"/>
                <a:cs typeface="Traditional Arabic" pitchFamily="18" charset="-78"/>
              </a:rPr>
              <a:t>نهله العساف</a:t>
            </a:r>
          </a:p>
          <a:p>
            <a:endParaRPr lang="ar-SA" sz="9600" b="1" dirty="0" smtClean="0">
              <a:solidFill>
                <a:schemeClr val="tx1"/>
              </a:solidFill>
              <a:latin typeface="Traditional Arabic" pitchFamily="18" charset="-78"/>
              <a:cs typeface="Traditional Arabic" pitchFamily="18" charset="-78"/>
            </a:endParaRPr>
          </a:p>
          <a:p>
            <a:r>
              <a:rPr lang="ar-SA" sz="9600" b="1" dirty="0" smtClean="0">
                <a:solidFill>
                  <a:schemeClr val="tx1"/>
                </a:solidFill>
                <a:latin typeface="Traditional Arabic" pitchFamily="18" charset="-78"/>
                <a:cs typeface="Traditional Arabic" pitchFamily="18" charset="-78"/>
              </a:rPr>
              <a:t>شعبة/</a:t>
            </a:r>
          </a:p>
          <a:p>
            <a:r>
              <a:rPr lang="ar-SA" sz="9600" dirty="0" smtClean="0">
                <a:solidFill>
                  <a:schemeClr val="tx1"/>
                </a:solidFill>
                <a:latin typeface="Traditional Arabic" pitchFamily="18" charset="-78"/>
                <a:cs typeface="Traditional Arabic" pitchFamily="18" charset="-78"/>
              </a:rPr>
              <a:t>44554</a:t>
            </a:r>
          </a:p>
          <a:p>
            <a:endParaRPr lang="ar-SA" sz="9600" b="1" dirty="0">
              <a:solidFill>
                <a:schemeClr val="tx1"/>
              </a:solidFill>
              <a:latin typeface="Traditional Arabic" pitchFamily="18" charset="-78"/>
              <a:cs typeface="Traditional Arabic" pitchFamily="18" charset="-78"/>
            </a:endParaRPr>
          </a:p>
          <a:p>
            <a:r>
              <a:rPr lang="ar-SA" sz="9600" b="1" dirty="0" smtClean="0">
                <a:solidFill>
                  <a:schemeClr val="tx1"/>
                </a:solidFill>
                <a:latin typeface="Traditional Arabic" pitchFamily="18" charset="-78"/>
                <a:cs typeface="Traditional Arabic" pitchFamily="18" charset="-78"/>
              </a:rPr>
              <a:t>عمل لمقرر/</a:t>
            </a:r>
          </a:p>
          <a:p>
            <a:r>
              <a:rPr lang="ar-SA" sz="9600" b="1" dirty="0" smtClean="0">
                <a:solidFill>
                  <a:schemeClr val="tx1"/>
                </a:solidFill>
                <a:latin typeface="Traditional Arabic" pitchFamily="18" charset="-78"/>
                <a:cs typeface="Traditional Arabic" pitchFamily="18" charset="-78"/>
              </a:rPr>
              <a:t>مدخل للتخلف العقلي </a:t>
            </a:r>
          </a:p>
          <a:p>
            <a:endParaRPr lang="ar-SA" sz="4000" b="1" dirty="0">
              <a:solidFill>
                <a:schemeClr val="tx1"/>
              </a:solidFill>
              <a:latin typeface="Traditional Arabic" pitchFamily="18" charset="-78"/>
              <a:cs typeface="Traditional Arabic" pitchFamily="18"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04664"/>
            <a:ext cx="3203848" cy="1613347"/>
          </a:xfrm>
          <a:prstGeom prst="rect">
            <a:avLst/>
          </a:prstGeom>
        </p:spPr>
      </p:pic>
    </p:spTree>
    <p:extLst>
      <p:ext uri="{BB962C8B-B14F-4D97-AF65-F5344CB8AC3E}">
        <p14:creationId xmlns:p14="http://schemas.microsoft.com/office/powerpoint/2010/main" val="3115112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solidFill>
                  <a:schemeClr val="accent2">
                    <a:lumMod val="75000"/>
                  </a:schemeClr>
                </a:solidFill>
              </a:rPr>
              <a:t>تعريف تريد جولد</a:t>
            </a:r>
            <a:endParaRPr lang="ar-SA" dirty="0">
              <a:solidFill>
                <a:schemeClr val="accent2">
                  <a:lumMod val="75000"/>
                </a:schemeClr>
              </a:solidFill>
            </a:endParaRPr>
          </a:p>
        </p:txBody>
      </p:sp>
      <p:sp>
        <p:nvSpPr>
          <p:cNvPr id="3" name="Content Placeholder 2"/>
          <p:cNvSpPr>
            <a:spLocks noGrp="1"/>
          </p:cNvSpPr>
          <p:nvPr>
            <p:ph idx="1"/>
          </p:nvPr>
        </p:nvSpPr>
        <p:spPr>
          <a:xfrm>
            <a:off x="318356" y="1844825"/>
            <a:ext cx="8435280" cy="3168352"/>
          </a:xfrm>
        </p:spPr>
        <p:txBody>
          <a:bodyPr/>
          <a:lstStyle/>
          <a:p>
            <a:pPr marL="0" indent="0">
              <a:buNone/>
            </a:pPr>
            <a:r>
              <a:rPr lang="ar-SA" b="1" dirty="0" smtClean="0">
                <a:latin typeface="Traditional Arabic" pitchFamily="18" charset="-78"/>
                <a:cs typeface="Traditional Arabic" pitchFamily="18" charset="-78"/>
              </a:rPr>
              <a:t>في عام 1937 استخدم تريد جولد مصطلح الضعف العقلي وعرفه على أنه:</a:t>
            </a:r>
          </a:p>
          <a:p>
            <a:pPr marL="0" indent="0">
              <a:buNone/>
            </a:pPr>
            <a:endParaRPr lang="ar-SA" dirty="0"/>
          </a:p>
        </p:txBody>
      </p:sp>
      <p:sp>
        <p:nvSpPr>
          <p:cNvPr id="4" name="Rounded Rectangle 3"/>
          <p:cNvSpPr/>
          <p:nvPr/>
        </p:nvSpPr>
        <p:spPr>
          <a:xfrm>
            <a:off x="107504" y="2564904"/>
            <a:ext cx="8856984" cy="1728192"/>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TextBox 4"/>
          <p:cNvSpPr txBox="1"/>
          <p:nvPr/>
        </p:nvSpPr>
        <p:spPr>
          <a:xfrm>
            <a:off x="539552" y="2644170"/>
            <a:ext cx="8064896" cy="1569660"/>
          </a:xfrm>
          <a:prstGeom prst="rect">
            <a:avLst/>
          </a:prstGeom>
          <a:noFill/>
        </p:spPr>
        <p:txBody>
          <a:bodyPr wrap="square" rtlCol="1">
            <a:spAutoFit/>
          </a:bodyPr>
          <a:lstStyle/>
          <a:p>
            <a:r>
              <a:rPr lang="ar-SA" sz="3200" b="1" dirty="0" smtClean="0">
                <a:latin typeface="Traditional Arabic" pitchFamily="18" charset="-78"/>
                <a:cs typeface="Traditional Arabic" pitchFamily="18" charset="-78"/>
              </a:rPr>
              <a:t>حالة من عدم إكتمال النمو العقلي من نوع و درجة تجعل الشخص غير قادر على التكيف مع البيئة الطبيعية مما يجعله بحاجة إلى إشراف و دعم خارجي متواصل.</a:t>
            </a:r>
            <a:endParaRPr lang="ar-SA" sz="3200" b="1" dirty="0">
              <a:latin typeface="Traditional Arabic" pitchFamily="18" charset="-78"/>
              <a:cs typeface="Traditional Arabic" pitchFamily="18" charset="-78"/>
            </a:endParaRPr>
          </a:p>
        </p:txBody>
      </p:sp>
      <p:sp>
        <p:nvSpPr>
          <p:cNvPr id="6" name="TextBox 5"/>
          <p:cNvSpPr txBox="1"/>
          <p:nvPr/>
        </p:nvSpPr>
        <p:spPr>
          <a:xfrm>
            <a:off x="2627784" y="6165304"/>
            <a:ext cx="5976664" cy="369332"/>
          </a:xfrm>
          <a:prstGeom prst="rect">
            <a:avLst/>
          </a:prstGeom>
          <a:noFill/>
        </p:spPr>
        <p:txBody>
          <a:bodyPr wrap="square" rtlCol="1">
            <a:spAutoFit/>
          </a:bodyPr>
          <a:lstStyle/>
          <a:p>
            <a:pPr lvl="0"/>
            <a:r>
              <a:rPr lang="ar-SA" dirty="0">
                <a:solidFill>
                  <a:prstClr val="black"/>
                </a:solidFill>
              </a:rPr>
              <a:t>الخطيب،جمال(2010).مقدمة في الإعاقة العقلية.</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509120"/>
            <a:ext cx="2376264" cy="2209800"/>
          </a:xfrm>
          <a:prstGeom prst="rect">
            <a:avLst/>
          </a:prstGeom>
        </p:spPr>
      </p:pic>
    </p:spTree>
    <p:extLst>
      <p:ext uri="{BB962C8B-B14F-4D97-AF65-F5344CB8AC3E}">
        <p14:creationId xmlns:p14="http://schemas.microsoft.com/office/powerpoint/2010/main" val="37920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5" y="33919"/>
            <a:ext cx="8229600" cy="1143000"/>
          </a:xfrm>
        </p:spPr>
        <p:txBody>
          <a:bodyPr/>
          <a:lstStyle/>
          <a:p>
            <a:r>
              <a:rPr lang="ar-SA" dirty="0" smtClean="0">
                <a:solidFill>
                  <a:schemeClr val="accent2">
                    <a:lumMod val="75000"/>
                  </a:schemeClr>
                </a:solidFill>
              </a:rPr>
              <a:t>تعريف دول</a:t>
            </a:r>
            <a:endParaRPr lang="ar-SA" dirty="0">
              <a:solidFill>
                <a:schemeClr val="accent2">
                  <a:lumMod val="75000"/>
                </a:schemeClr>
              </a:solidFill>
            </a:endParaRPr>
          </a:p>
        </p:txBody>
      </p:sp>
      <p:sp>
        <p:nvSpPr>
          <p:cNvPr id="3" name="Content Placeholder 2"/>
          <p:cNvSpPr>
            <a:spLocks noGrp="1"/>
          </p:cNvSpPr>
          <p:nvPr>
            <p:ph idx="1"/>
          </p:nvPr>
        </p:nvSpPr>
        <p:spPr>
          <a:xfrm>
            <a:off x="21569" y="1243296"/>
            <a:ext cx="9009856" cy="4525963"/>
          </a:xfrm>
        </p:spPr>
        <p:txBody>
          <a:bodyPr/>
          <a:lstStyle/>
          <a:p>
            <a:pPr marL="0" indent="0">
              <a:buNone/>
            </a:pPr>
            <a:r>
              <a:rPr lang="ar-SA" b="1" dirty="0" smtClean="0">
                <a:latin typeface="Traditional Arabic" pitchFamily="18" charset="-78"/>
                <a:cs typeface="Traditional Arabic" pitchFamily="18" charset="-78"/>
              </a:rPr>
              <a:t>قدم دول تعريفا للتخلف أكد على أهمية توفر المحكات التالية لتشخيص التخلف العقلي:</a:t>
            </a:r>
            <a:endParaRPr lang="ar-SA" b="1" dirty="0">
              <a:latin typeface="Traditional Arabic" pitchFamily="18" charset="-78"/>
              <a:cs typeface="Traditional Arabic" pitchFamily="18" charset="-78"/>
            </a:endParaRPr>
          </a:p>
        </p:txBody>
      </p:sp>
      <p:sp>
        <p:nvSpPr>
          <p:cNvPr id="4" name="Rounded Rectangle 3"/>
          <p:cNvSpPr/>
          <p:nvPr/>
        </p:nvSpPr>
        <p:spPr>
          <a:xfrm>
            <a:off x="539552" y="2361141"/>
            <a:ext cx="8280920" cy="108012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Rounded Rectangle 4"/>
          <p:cNvSpPr/>
          <p:nvPr/>
        </p:nvSpPr>
        <p:spPr>
          <a:xfrm>
            <a:off x="539552" y="3645024"/>
            <a:ext cx="8280920" cy="1080120"/>
          </a:xfrm>
          <a:prstGeom prst="round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endParaRPr lang="ar-SA"/>
          </a:p>
        </p:txBody>
      </p:sp>
      <p:sp>
        <p:nvSpPr>
          <p:cNvPr id="6" name="Rounded Rectangle 5"/>
          <p:cNvSpPr/>
          <p:nvPr/>
        </p:nvSpPr>
        <p:spPr>
          <a:xfrm>
            <a:off x="539552" y="4981527"/>
            <a:ext cx="8280920" cy="108012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TextBox 6"/>
          <p:cNvSpPr txBox="1"/>
          <p:nvPr/>
        </p:nvSpPr>
        <p:spPr>
          <a:xfrm>
            <a:off x="899592" y="2608813"/>
            <a:ext cx="7560840" cy="584775"/>
          </a:xfrm>
          <a:prstGeom prst="rect">
            <a:avLst/>
          </a:prstGeom>
          <a:noFill/>
        </p:spPr>
        <p:txBody>
          <a:bodyPr wrap="square" rtlCol="1">
            <a:spAutoFit/>
          </a:bodyPr>
          <a:lstStyle/>
          <a:p>
            <a:r>
              <a:rPr lang="ar-SA" sz="3200" b="1" dirty="0" smtClean="0">
                <a:latin typeface="Traditional Arabic" pitchFamily="18" charset="-78"/>
                <a:cs typeface="Traditional Arabic" pitchFamily="18" charset="-78"/>
              </a:rPr>
              <a:t>عدم الكفاءة الاجتماعية</a:t>
            </a:r>
            <a:endParaRPr lang="ar-SA" sz="3200" b="1" dirty="0">
              <a:latin typeface="Traditional Arabic" pitchFamily="18" charset="-78"/>
              <a:cs typeface="Traditional Arabic" pitchFamily="18" charset="-78"/>
            </a:endParaRPr>
          </a:p>
        </p:txBody>
      </p:sp>
      <p:sp>
        <p:nvSpPr>
          <p:cNvPr id="8" name="TextBox 7"/>
          <p:cNvSpPr txBox="1"/>
          <p:nvPr/>
        </p:nvSpPr>
        <p:spPr>
          <a:xfrm>
            <a:off x="901710" y="3630194"/>
            <a:ext cx="7774745" cy="1077218"/>
          </a:xfrm>
          <a:prstGeom prst="rect">
            <a:avLst/>
          </a:prstGeom>
          <a:noFill/>
        </p:spPr>
        <p:txBody>
          <a:bodyPr wrap="square" rtlCol="1">
            <a:spAutoFit/>
          </a:bodyPr>
          <a:lstStyle/>
          <a:p>
            <a:r>
              <a:rPr lang="ar-SA" sz="3200" b="1" dirty="0" smtClean="0">
                <a:latin typeface="Traditional Arabic" pitchFamily="18" charset="-78"/>
                <a:cs typeface="Traditional Arabic" pitchFamily="18" charset="-78"/>
              </a:rPr>
              <a:t>انخفاض القدرات العقلية بسبب التوقف عن النمو و العائدة لاسباب وراثية وغير قابلة للشفاء</a:t>
            </a:r>
            <a:endParaRPr lang="ar-SA" sz="3200" b="1" dirty="0">
              <a:latin typeface="Traditional Arabic" pitchFamily="18" charset="-78"/>
              <a:cs typeface="Traditional Arabic" pitchFamily="18" charset="-78"/>
            </a:endParaRPr>
          </a:p>
        </p:txBody>
      </p:sp>
      <p:sp>
        <p:nvSpPr>
          <p:cNvPr id="9" name="TextBox 8"/>
          <p:cNvSpPr txBox="1"/>
          <p:nvPr/>
        </p:nvSpPr>
        <p:spPr>
          <a:xfrm>
            <a:off x="1057073" y="5229199"/>
            <a:ext cx="7414706" cy="584775"/>
          </a:xfrm>
          <a:prstGeom prst="rect">
            <a:avLst/>
          </a:prstGeom>
          <a:noFill/>
        </p:spPr>
        <p:txBody>
          <a:bodyPr wrap="square" rtlCol="1">
            <a:spAutoFit/>
          </a:bodyPr>
          <a:lstStyle/>
          <a:p>
            <a:r>
              <a:rPr lang="ar-SA" sz="3200" b="1" dirty="0">
                <a:latin typeface="Traditional Arabic" pitchFamily="18" charset="-78"/>
                <a:cs typeface="Traditional Arabic" pitchFamily="18" charset="-78"/>
              </a:rPr>
              <a:t>أهم ماعرف به دول مقياس فاينلاد للنضج الاجتماعي .</a:t>
            </a:r>
          </a:p>
        </p:txBody>
      </p:sp>
      <p:sp>
        <p:nvSpPr>
          <p:cNvPr id="10" name="Rectangle 9"/>
          <p:cNvSpPr/>
          <p:nvPr/>
        </p:nvSpPr>
        <p:spPr>
          <a:xfrm>
            <a:off x="4990093" y="6309320"/>
            <a:ext cx="3720890" cy="369332"/>
          </a:xfrm>
          <a:prstGeom prst="rect">
            <a:avLst/>
          </a:prstGeom>
        </p:spPr>
        <p:txBody>
          <a:bodyPr wrap="none">
            <a:spAutoFit/>
          </a:bodyPr>
          <a:lstStyle/>
          <a:p>
            <a:pPr lvl="0"/>
            <a:r>
              <a:rPr lang="ar-SA" dirty="0">
                <a:solidFill>
                  <a:prstClr val="black"/>
                </a:solidFill>
              </a:rPr>
              <a:t>الخطيب،جمال(2010).مقدمة في الإعاقة العقلية.</a:t>
            </a:r>
          </a:p>
        </p:txBody>
      </p:sp>
    </p:spTree>
    <p:extLst>
      <p:ext uri="{BB962C8B-B14F-4D97-AF65-F5344CB8AC3E}">
        <p14:creationId xmlns:p14="http://schemas.microsoft.com/office/powerpoint/2010/main" val="210384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normAutofit/>
          </a:bodyPr>
          <a:lstStyle/>
          <a:p>
            <a:r>
              <a:rPr lang="ar-SA" dirty="0" smtClean="0">
                <a:solidFill>
                  <a:schemeClr val="accent2">
                    <a:lumMod val="75000"/>
                  </a:schemeClr>
                </a:solidFill>
              </a:rPr>
              <a:t>تعريف الجمعية الامريكية للتخلف العقلي(</a:t>
            </a:r>
            <a:r>
              <a:rPr lang="en-US" dirty="0" smtClean="0">
                <a:solidFill>
                  <a:schemeClr val="accent2">
                    <a:lumMod val="75000"/>
                  </a:schemeClr>
                </a:solidFill>
              </a:rPr>
              <a:t>(1961</a:t>
            </a:r>
            <a:endParaRPr lang="ar-SA" dirty="0">
              <a:solidFill>
                <a:schemeClr val="accent2">
                  <a:lumMod val="75000"/>
                </a:schemeClr>
              </a:solidFill>
            </a:endParaRPr>
          </a:p>
        </p:txBody>
      </p:sp>
      <p:sp>
        <p:nvSpPr>
          <p:cNvPr id="3" name="Content Placeholder 2"/>
          <p:cNvSpPr>
            <a:spLocks noGrp="1"/>
          </p:cNvSpPr>
          <p:nvPr>
            <p:ph idx="1"/>
          </p:nvPr>
        </p:nvSpPr>
        <p:spPr>
          <a:xfrm>
            <a:off x="353390" y="1905307"/>
            <a:ext cx="8784976" cy="4043973"/>
          </a:xfrm>
        </p:spPr>
        <p:txBody>
          <a:bodyPr/>
          <a:lstStyle/>
          <a:p>
            <a:r>
              <a:rPr lang="ar-SA" b="1" dirty="0">
                <a:latin typeface="Traditional Arabic" pitchFamily="18" charset="-78"/>
                <a:cs typeface="Traditional Arabic" pitchFamily="18" charset="-78"/>
              </a:rPr>
              <a:t>تبنت الجمعية الأمريكية للتخلف العقلي </a:t>
            </a:r>
            <a:r>
              <a:rPr lang="ar-SA" b="1" dirty="0" smtClean="0">
                <a:latin typeface="Traditional Arabic" pitchFamily="18" charset="-78"/>
                <a:cs typeface="Traditional Arabic" pitchFamily="18" charset="-78"/>
              </a:rPr>
              <a:t>تعريف </a:t>
            </a:r>
            <a:r>
              <a:rPr lang="ar-SA" b="1" dirty="0">
                <a:latin typeface="Traditional Arabic" pitchFamily="18" charset="-78"/>
                <a:cs typeface="Traditional Arabic" pitchFamily="18" charset="-78"/>
              </a:rPr>
              <a:t>هيبر </a:t>
            </a:r>
            <a:r>
              <a:rPr lang="en-US" b="1" dirty="0">
                <a:latin typeface="Traditional Arabic" pitchFamily="18" charset="-78"/>
                <a:cs typeface="Traditional Arabic" pitchFamily="18" charset="-78"/>
              </a:rPr>
              <a:t>Heber ” </a:t>
            </a:r>
            <a:r>
              <a:rPr lang="en-US" b="1" dirty="0" smtClean="0">
                <a:latin typeface="Traditional Arabic" pitchFamily="18" charset="-78"/>
                <a:cs typeface="Traditional Arabic" pitchFamily="18" charset="-78"/>
              </a:rPr>
              <a:t>1959 </a:t>
            </a:r>
            <a:r>
              <a:rPr lang="en-US" b="1" dirty="0">
                <a:latin typeface="Traditional Arabic" pitchFamily="18" charset="-78"/>
                <a:cs typeface="Traditional Arabic" pitchFamily="18" charset="-78"/>
              </a:rPr>
              <a:t>” </a:t>
            </a:r>
            <a:r>
              <a:rPr lang="ar-SA" b="1" dirty="0">
                <a:latin typeface="Traditional Arabic" pitchFamily="18" charset="-78"/>
                <a:cs typeface="Traditional Arabic" pitchFamily="18" charset="-78"/>
              </a:rPr>
              <a:t>والذي روجع عام ” </a:t>
            </a:r>
            <a:r>
              <a:rPr lang="en-US" b="1" dirty="0" smtClean="0">
                <a:latin typeface="Traditional Arabic" pitchFamily="18" charset="-78"/>
                <a:cs typeface="Traditional Arabic" pitchFamily="18" charset="-78"/>
              </a:rPr>
              <a:t>“1961</a:t>
            </a:r>
            <a:r>
              <a:rPr lang="ar-SA" b="1" dirty="0" smtClean="0">
                <a:latin typeface="Traditional Arabic" pitchFamily="18" charset="-78"/>
                <a:cs typeface="Traditional Arabic" pitchFamily="18" charset="-78"/>
              </a:rPr>
              <a:t>م الذي ينص على مايلي:</a:t>
            </a:r>
            <a:r>
              <a:rPr lang="ar-SA" b="1" dirty="0">
                <a:latin typeface="Traditional Arabic" pitchFamily="18" charset="-78"/>
                <a:cs typeface="Traditional Arabic" pitchFamily="18" charset="-78"/>
              </a:rPr>
              <a:t/>
            </a:r>
            <a:br>
              <a:rPr lang="ar-SA" b="1" dirty="0">
                <a:latin typeface="Traditional Arabic" pitchFamily="18" charset="-78"/>
                <a:cs typeface="Traditional Arabic" pitchFamily="18" charset="-78"/>
              </a:rPr>
            </a:br>
            <a:endParaRPr lang="ar-SA" b="1" dirty="0">
              <a:latin typeface="Traditional Arabic" pitchFamily="18" charset="-78"/>
              <a:cs typeface="Traditional Arabic" pitchFamily="18" charset="-78"/>
            </a:endParaRPr>
          </a:p>
        </p:txBody>
      </p:sp>
      <p:sp>
        <p:nvSpPr>
          <p:cNvPr id="4" name="Rounded Rectangle 3"/>
          <p:cNvSpPr/>
          <p:nvPr/>
        </p:nvSpPr>
        <p:spPr>
          <a:xfrm>
            <a:off x="683568" y="3220234"/>
            <a:ext cx="7920880" cy="1872208"/>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TextBox 4"/>
          <p:cNvSpPr txBox="1"/>
          <p:nvPr/>
        </p:nvSpPr>
        <p:spPr>
          <a:xfrm>
            <a:off x="1007604" y="3220234"/>
            <a:ext cx="7272808" cy="1569660"/>
          </a:xfrm>
          <a:prstGeom prst="rect">
            <a:avLst/>
          </a:prstGeom>
          <a:noFill/>
        </p:spPr>
        <p:txBody>
          <a:bodyPr wrap="square" rtlCol="1">
            <a:spAutoFit/>
          </a:bodyPr>
          <a:lstStyle/>
          <a:p>
            <a:r>
              <a:rPr lang="ar-SA" sz="3200" b="1" dirty="0" smtClean="0">
                <a:latin typeface="Traditional Arabic" pitchFamily="18" charset="-78"/>
                <a:cs typeface="Traditional Arabic" pitchFamily="18" charset="-78"/>
              </a:rPr>
              <a:t>تمثل الاعاقة العقلية </a:t>
            </a:r>
            <a:r>
              <a:rPr lang="ar-SA" sz="3200" b="1" dirty="0">
                <a:latin typeface="Traditional Arabic" pitchFamily="18" charset="-78"/>
                <a:cs typeface="Traditional Arabic" pitchFamily="18" charset="-78"/>
              </a:rPr>
              <a:t>مستوى الآداء الوظيفي العقلي الذي يقل عن المتوسط بانحراف معياري واحد ويصاحبه خلل في الــسلوك التكيفي ويظهر في مراحل العمر النمائيه منذ الميلاد وحتى سن16.</a:t>
            </a:r>
          </a:p>
        </p:txBody>
      </p:sp>
      <p:sp>
        <p:nvSpPr>
          <p:cNvPr id="6" name="TextBox 5"/>
          <p:cNvSpPr txBox="1"/>
          <p:nvPr/>
        </p:nvSpPr>
        <p:spPr>
          <a:xfrm>
            <a:off x="3347864" y="6246604"/>
            <a:ext cx="5400600" cy="369332"/>
          </a:xfrm>
          <a:prstGeom prst="rect">
            <a:avLst/>
          </a:prstGeom>
          <a:noFill/>
        </p:spPr>
        <p:txBody>
          <a:bodyPr wrap="square" rtlCol="1">
            <a:spAutoFit/>
          </a:bodyPr>
          <a:lstStyle/>
          <a:p>
            <a:r>
              <a:rPr lang="ar-SA" dirty="0"/>
              <a:t>الروسان،فاروق.(2013).مقدمة في تعليم الطلبة ذوي الحاجات الخاصة</a:t>
            </a:r>
          </a:p>
        </p:txBody>
      </p:sp>
    </p:spTree>
    <p:extLst>
      <p:ext uri="{BB962C8B-B14F-4D97-AF65-F5344CB8AC3E}">
        <p14:creationId xmlns:p14="http://schemas.microsoft.com/office/powerpoint/2010/main" val="218664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ar-SA" dirty="0" smtClean="0">
                <a:solidFill>
                  <a:schemeClr val="accent2">
                    <a:lumMod val="75000"/>
                  </a:schemeClr>
                </a:solidFill>
              </a:rPr>
              <a:t>تعريف الجمعية الامريكية للتخلف العقلي (</a:t>
            </a:r>
            <a:r>
              <a:rPr lang="en-US" dirty="0" smtClean="0">
                <a:solidFill>
                  <a:schemeClr val="accent2">
                    <a:lumMod val="75000"/>
                  </a:schemeClr>
                </a:solidFill>
              </a:rPr>
              <a:t>1973</a:t>
            </a:r>
            <a:r>
              <a:rPr lang="ar-SA" dirty="0" smtClean="0">
                <a:solidFill>
                  <a:schemeClr val="accent2">
                    <a:lumMod val="75000"/>
                  </a:schemeClr>
                </a:solidFill>
              </a:rPr>
              <a:t>)</a:t>
            </a:r>
            <a:endParaRPr lang="ar-SA" dirty="0">
              <a:solidFill>
                <a:schemeClr val="accent2">
                  <a:lumMod val="75000"/>
                </a:schemeClr>
              </a:solidFill>
            </a:endParaRPr>
          </a:p>
        </p:txBody>
      </p:sp>
      <p:sp>
        <p:nvSpPr>
          <p:cNvPr id="4" name="Rounded Rectangle 3"/>
          <p:cNvSpPr/>
          <p:nvPr/>
        </p:nvSpPr>
        <p:spPr>
          <a:xfrm>
            <a:off x="323528" y="1484784"/>
            <a:ext cx="8568952" cy="11521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TextBox 4"/>
          <p:cNvSpPr txBox="1"/>
          <p:nvPr/>
        </p:nvSpPr>
        <p:spPr>
          <a:xfrm>
            <a:off x="467544" y="1561767"/>
            <a:ext cx="8208912" cy="1077218"/>
          </a:xfrm>
          <a:prstGeom prst="rect">
            <a:avLst/>
          </a:prstGeom>
          <a:noFill/>
        </p:spPr>
        <p:txBody>
          <a:bodyPr wrap="square" rtlCol="1">
            <a:spAutoFit/>
          </a:bodyPr>
          <a:lstStyle/>
          <a:p>
            <a:r>
              <a:rPr lang="ar-SA" sz="3200" dirty="0" smtClean="0">
                <a:latin typeface="Traditional Arabic" pitchFamily="18" charset="-78"/>
                <a:cs typeface="Traditional Arabic" pitchFamily="18" charset="-78"/>
              </a:rPr>
              <a:t>قام جروسمان بتقديم تعريف معدل للتخلف العقلي.وقامت الجمعية الامريكية بتبني هذا التعريف.</a:t>
            </a:r>
            <a:endParaRPr lang="ar-SA" sz="3200" dirty="0">
              <a:latin typeface="Traditional Arabic" pitchFamily="18" charset="-78"/>
              <a:cs typeface="Traditional Arabic" pitchFamily="18" charset="-78"/>
            </a:endParaRPr>
          </a:p>
        </p:txBody>
      </p:sp>
      <p:sp>
        <p:nvSpPr>
          <p:cNvPr id="7" name="Rounded Rectangle 6"/>
          <p:cNvSpPr/>
          <p:nvPr/>
        </p:nvSpPr>
        <p:spPr>
          <a:xfrm>
            <a:off x="323528" y="2924944"/>
            <a:ext cx="8568952" cy="1512168"/>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TextBox 7"/>
          <p:cNvSpPr txBox="1"/>
          <p:nvPr/>
        </p:nvSpPr>
        <p:spPr>
          <a:xfrm>
            <a:off x="287524" y="2924944"/>
            <a:ext cx="8568952" cy="1569660"/>
          </a:xfrm>
          <a:prstGeom prst="rect">
            <a:avLst/>
          </a:prstGeom>
          <a:noFill/>
        </p:spPr>
        <p:txBody>
          <a:bodyPr wrap="square" rtlCol="1">
            <a:spAutoFit/>
          </a:bodyPr>
          <a:lstStyle/>
          <a:p>
            <a:r>
              <a:rPr lang="ar-SA" sz="3200" dirty="0">
                <a:latin typeface="Traditional Arabic" pitchFamily="18" charset="-78"/>
                <a:cs typeface="Traditional Arabic" pitchFamily="18" charset="-78"/>
              </a:rPr>
              <a:t>تمثل الاعاقة العقلية مستوى الأداء الوظيفي العقلي والذي يقل عن متوسط الذكاء بانحرافين معياريين ويصاحب ذلك خلل واضح في السلوك التكيفي ويظهر في مراحل العمر النمائيه منذ الميلاد وحتى سن 18سنه</a:t>
            </a:r>
          </a:p>
        </p:txBody>
      </p:sp>
      <p:sp>
        <p:nvSpPr>
          <p:cNvPr id="9" name="Rounded Rectangle 8"/>
          <p:cNvSpPr/>
          <p:nvPr/>
        </p:nvSpPr>
        <p:spPr>
          <a:xfrm>
            <a:off x="250675" y="4725144"/>
            <a:ext cx="8568952" cy="115212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0" name="TextBox 9"/>
          <p:cNvSpPr txBox="1"/>
          <p:nvPr/>
        </p:nvSpPr>
        <p:spPr>
          <a:xfrm>
            <a:off x="276121" y="4800054"/>
            <a:ext cx="8388932" cy="1077218"/>
          </a:xfrm>
          <a:prstGeom prst="rect">
            <a:avLst/>
          </a:prstGeom>
          <a:noFill/>
        </p:spPr>
        <p:txBody>
          <a:bodyPr wrap="square" rtlCol="1">
            <a:spAutoFit/>
          </a:bodyPr>
          <a:lstStyle/>
          <a:p>
            <a:r>
              <a:rPr lang="ar-SA" sz="3200" dirty="0" smtClean="0">
                <a:latin typeface="Traditional Arabic" pitchFamily="18" charset="-78"/>
                <a:cs typeface="Traditional Arabic" pitchFamily="18" charset="-78"/>
              </a:rPr>
              <a:t>يعد اختبار ستانفورد –بينيه و اختبار وكسلر لذكاء الاطفال أكثر اختبارات الذكاء استخداما .</a:t>
            </a:r>
            <a:endParaRPr lang="ar-SA" sz="3200" dirty="0">
              <a:latin typeface="Traditional Arabic" pitchFamily="18" charset="-78"/>
              <a:cs typeface="Traditional Arabic" pitchFamily="18" charset="-78"/>
            </a:endParaRPr>
          </a:p>
        </p:txBody>
      </p:sp>
      <p:sp>
        <p:nvSpPr>
          <p:cNvPr id="13" name="TextBox 12"/>
          <p:cNvSpPr txBox="1"/>
          <p:nvPr/>
        </p:nvSpPr>
        <p:spPr>
          <a:xfrm>
            <a:off x="2554931" y="6211669"/>
            <a:ext cx="6264696" cy="646331"/>
          </a:xfrm>
          <a:prstGeom prst="rect">
            <a:avLst/>
          </a:prstGeom>
          <a:noFill/>
        </p:spPr>
        <p:txBody>
          <a:bodyPr wrap="square" rtlCol="1">
            <a:spAutoFit/>
          </a:bodyPr>
          <a:lstStyle/>
          <a:p>
            <a:r>
              <a:rPr lang="ar-SA" dirty="0"/>
              <a:t>الروسان،فاروق.(2013).مقدمة في تعليم الطلبة ذوي الحاجات الخاصة</a:t>
            </a:r>
          </a:p>
          <a:p>
            <a:r>
              <a:rPr lang="ar-SA" dirty="0"/>
              <a:t>الخطيب،جمال(2010).مقدمة في الإعاقة العقلية.</a:t>
            </a:r>
          </a:p>
        </p:txBody>
      </p:sp>
    </p:spTree>
    <p:extLst>
      <p:ext uri="{BB962C8B-B14F-4D97-AF65-F5344CB8AC3E}">
        <p14:creationId xmlns:p14="http://schemas.microsoft.com/office/powerpoint/2010/main" val="418401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3" y="188640"/>
            <a:ext cx="9144000" cy="1498178"/>
          </a:xfrm>
        </p:spPr>
        <p:txBody>
          <a:bodyPr>
            <a:normAutofit/>
          </a:bodyPr>
          <a:lstStyle/>
          <a:p>
            <a:r>
              <a:rPr lang="ar-SA" dirty="0" smtClean="0">
                <a:solidFill>
                  <a:schemeClr val="accent2">
                    <a:lumMod val="75000"/>
                  </a:schemeClr>
                </a:solidFill>
              </a:rPr>
              <a:t>تعريف الجمعية الامريكية للتخلف العقلي(</a:t>
            </a:r>
            <a:r>
              <a:rPr lang="en-US" dirty="0" smtClean="0">
                <a:solidFill>
                  <a:schemeClr val="accent2">
                    <a:lumMod val="75000"/>
                  </a:schemeClr>
                </a:solidFill>
              </a:rPr>
              <a:t>1992</a:t>
            </a:r>
            <a:r>
              <a:rPr lang="ar-SA" dirty="0" smtClean="0">
                <a:solidFill>
                  <a:schemeClr val="accent2">
                    <a:lumMod val="75000"/>
                  </a:schemeClr>
                </a:solidFill>
              </a:rPr>
              <a:t>)</a:t>
            </a:r>
            <a:endParaRPr lang="ar-SA" dirty="0">
              <a:solidFill>
                <a:schemeClr val="accent2">
                  <a:lumMod val="75000"/>
                </a:schemeClr>
              </a:solidFill>
            </a:endParaRPr>
          </a:p>
        </p:txBody>
      </p:sp>
      <p:sp>
        <p:nvSpPr>
          <p:cNvPr id="4" name="Rounded Rectangle 3"/>
          <p:cNvSpPr/>
          <p:nvPr/>
        </p:nvSpPr>
        <p:spPr>
          <a:xfrm>
            <a:off x="395536" y="1700808"/>
            <a:ext cx="8424936" cy="11521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Rounded Rectangle 4"/>
          <p:cNvSpPr/>
          <p:nvPr/>
        </p:nvSpPr>
        <p:spPr>
          <a:xfrm>
            <a:off x="395536" y="3156806"/>
            <a:ext cx="8424936" cy="115212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TextBox 6"/>
          <p:cNvSpPr txBox="1"/>
          <p:nvPr/>
        </p:nvSpPr>
        <p:spPr>
          <a:xfrm>
            <a:off x="611560" y="1775718"/>
            <a:ext cx="7992888" cy="1077218"/>
          </a:xfrm>
          <a:prstGeom prst="rect">
            <a:avLst/>
          </a:prstGeom>
          <a:noFill/>
        </p:spPr>
        <p:txBody>
          <a:bodyPr wrap="square" rtlCol="1">
            <a:spAutoFit/>
          </a:bodyPr>
          <a:lstStyle/>
          <a:p>
            <a:r>
              <a:rPr lang="ar-SA" sz="3200" dirty="0" smtClean="0">
                <a:latin typeface="Traditional Arabic" pitchFamily="18" charset="-78"/>
                <a:cs typeface="Traditional Arabic" pitchFamily="18" charset="-78"/>
              </a:rPr>
              <a:t>ركز تعريف الجمعية الامريكية للتخلف العقلي على التفاعل بين الفرد وبيئته  وعلى شدة اشكال الدعم التي يحتاج إليها الشخص.</a:t>
            </a:r>
            <a:endParaRPr lang="ar-SA" sz="3200" dirty="0">
              <a:latin typeface="Traditional Arabic" pitchFamily="18" charset="-78"/>
              <a:cs typeface="Traditional Arabic" pitchFamily="18" charset="-78"/>
            </a:endParaRPr>
          </a:p>
        </p:txBody>
      </p:sp>
      <p:sp>
        <p:nvSpPr>
          <p:cNvPr id="8" name="TextBox 7"/>
          <p:cNvSpPr txBox="1"/>
          <p:nvPr/>
        </p:nvSpPr>
        <p:spPr>
          <a:xfrm>
            <a:off x="504889" y="3245077"/>
            <a:ext cx="8064896" cy="1077218"/>
          </a:xfrm>
          <a:prstGeom prst="rect">
            <a:avLst/>
          </a:prstGeom>
          <a:noFill/>
        </p:spPr>
        <p:txBody>
          <a:bodyPr wrap="square" rtlCol="1">
            <a:spAutoFit/>
          </a:bodyPr>
          <a:lstStyle/>
          <a:p>
            <a:r>
              <a:rPr lang="ar-SA" sz="3200" dirty="0" smtClean="0">
                <a:latin typeface="Traditional Arabic" pitchFamily="18" charset="-78"/>
                <a:cs typeface="Traditional Arabic" pitchFamily="18" charset="-78"/>
              </a:rPr>
              <a:t>تعريف التخلف العقلي: تدني الاداء العقلي عن المتوسط بشكل ملحوظ يرافقه اشكال مختلفه من العجز في واحده او اكثر من المهارات التكيفية.</a:t>
            </a:r>
            <a:endParaRPr lang="ar-SA" sz="3200" dirty="0">
              <a:latin typeface="Traditional Arabic" pitchFamily="18" charset="-78"/>
              <a:cs typeface="Traditional Arabic" pitchFamily="18" charset="-78"/>
            </a:endParaRPr>
          </a:p>
        </p:txBody>
      </p:sp>
      <p:sp>
        <p:nvSpPr>
          <p:cNvPr id="3" name="Rectangle 2"/>
          <p:cNvSpPr/>
          <p:nvPr/>
        </p:nvSpPr>
        <p:spPr>
          <a:xfrm>
            <a:off x="4848895" y="6021288"/>
            <a:ext cx="3720890" cy="369332"/>
          </a:xfrm>
          <a:prstGeom prst="rect">
            <a:avLst/>
          </a:prstGeom>
        </p:spPr>
        <p:txBody>
          <a:bodyPr wrap="none">
            <a:spAutoFit/>
          </a:bodyPr>
          <a:lstStyle/>
          <a:p>
            <a:r>
              <a:rPr lang="ar-SA" dirty="0"/>
              <a:t>الخطيب،جمال(2010).مقدمة في الإعاقة العقلية.</a:t>
            </a:r>
          </a:p>
        </p:txBody>
      </p:sp>
    </p:spTree>
    <p:extLst>
      <p:ext uri="{BB962C8B-B14F-4D97-AF65-F5344CB8AC3E}">
        <p14:creationId xmlns:p14="http://schemas.microsoft.com/office/powerpoint/2010/main" val="221274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404664"/>
            <a:ext cx="8229600" cy="1143000"/>
          </a:xfrm>
        </p:spPr>
        <p:txBody>
          <a:bodyPr/>
          <a:lstStyle/>
          <a:p>
            <a:r>
              <a:rPr lang="ar-SA" dirty="0" smtClean="0">
                <a:solidFill>
                  <a:schemeClr val="accent2">
                    <a:lumMod val="75000"/>
                  </a:schemeClr>
                </a:solidFill>
              </a:rPr>
              <a:t>تعريف الجمعية الامريكية للطب النفسي</a:t>
            </a:r>
            <a:endParaRPr lang="ar-SA" dirty="0">
              <a:solidFill>
                <a:schemeClr val="accent2">
                  <a:lumMod val="75000"/>
                </a:schemeClr>
              </a:solidFill>
            </a:endParaRPr>
          </a:p>
        </p:txBody>
      </p:sp>
      <p:sp>
        <p:nvSpPr>
          <p:cNvPr id="4" name="Rounded Rectangle 3"/>
          <p:cNvSpPr/>
          <p:nvPr/>
        </p:nvSpPr>
        <p:spPr>
          <a:xfrm>
            <a:off x="323528" y="2420888"/>
            <a:ext cx="8640960" cy="172819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TextBox 4"/>
          <p:cNvSpPr txBox="1"/>
          <p:nvPr/>
        </p:nvSpPr>
        <p:spPr>
          <a:xfrm>
            <a:off x="323528" y="2636912"/>
            <a:ext cx="8136904" cy="1077218"/>
          </a:xfrm>
          <a:prstGeom prst="rect">
            <a:avLst/>
          </a:prstGeom>
          <a:noFill/>
        </p:spPr>
        <p:txBody>
          <a:bodyPr wrap="square" rtlCol="1">
            <a:spAutoFit/>
          </a:bodyPr>
          <a:lstStyle/>
          <a:p>
            <a:r>
              <a:rPr lang="ar-SA" sz="3200" b="1" dirty="0" smtClean="0">
                <a:latin typeface="Traditional Arabic" pitchFamily="18" charset="-78"/>
                <a:cs typeface="Traditional Arabic" pitchFamily="18" charset="-78"/>
              </a:rPr>
              <a:t>دمجت الجمعية الامريكية للطب النفسي التعريفين الذين تبنتهما الجمعية الامريكية للتخلف العقلي عام 1973 وعام 1992.</a:t>
            </a:r>
            <a:endParaRPr lang="ar-SA" sz="3200" b="1" dirty="0">
              <a:latin typeface="Traditional Arabic" pitchFamily="18" charset="-78"/>
              <a:cs typeface="Traditional Arabic" pitchFamily="18" charset="-78"/>
            </a:endParaRPr>
          </a:p>
        </p:txBody>
      </p:sp>
      <p:sp>
        <p:nvSpPr>
          <p:cNvPr id="3" name="Rectangle 2"/>
          <p:cNvSpPr/>
          <p:nvPr/>
        </p:nvSpPr>
        <p:spPr>
          <a:xfrm>
            <a:off x="5243598" y="5949280"/>
            <a:ext cx="3720890" cy="369332"/>
          </a:xfrm>
          <a:prstGeom prst="rect">
            <a:avLst/>
          </a:prstGeom>
        </p:spPr>
        <p:txBody>
          <a:bodyPr wrap="none">
            <a:spAutoFit/>
          </a:bodyPr>
          <a:lstStyle/>
          <a:p>
            <a:r>
              <a:rPr lang="ar-SA" dirty="0"/>
              <a:t>الخطيب،جمال(2010).مقدمة في الإعاقة العقلية.</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431236"/>
            <a:ext cx="2286000" cy="1990725"/>
          </a:xfrm>
          <a:prstGeom prst="rect">
            <a:avLst/>
          </a:prstGeom>
        </p:spPr>
      </p:pic>
    </p:spTree>
    <p:extLst>
      <p:ext uri="{BB962C8B-B14F-4D97-AF65-F5344CB8AC3E}">
        <p14:creationId xmlns:p14="http://schemas.microsoft.com/office/powerpoint/2010/main" val="87495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73" y="620688"/>
            <a:ext cx="8229600" cy="1143000"/>
          </a:xfrm>
        </p:spPr>
        <p:txBody>
          <a:bodyPr/>
          <a:lstStyle/>
          <a:p>
            <a:r>
              <a:rPr lang="ar-SA" b="1" dirty="0" smtClean="0">
                <a:solidFill>
                  <a:schemeClr val="accent2">
                    <a:lumMod val="75000"/>
                  </a:schemeClr>
                </a:solidFill>
                <a:latin typeface="Traditional Arabic" pitchFamily="18" charset="-78"/>
                <a:cs typeface="Traditional Arabic" pitchFamily="18" charset="-78"/>
              </a:rPr>
              <a:t>نـشـــاط</a:t>
            </a:r>
            <a:endParaRPr lang="ar-SA" b="1" dirty="0">
              <a:solidFill>
                <a:schemeClr val="accent2">
                  <a:lumMod val="75000"/>
                </a:schemeClr>
              </a:solidFill>
              <a:latin typeface="Traditional Arabic" pitchFamily="18" charset="-78"/>
              <a:cs typeface="Traditional Arabic"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645024"/>
            <a:ext cx="3048000" cy="2962275"/>
          </a:xfrm>
          <a:prstGeom prst="rect">
            <a:avLst/>
          </a:prstGeom>
        </p:spPr>
      </p:pic>
      <p:sp>
        <p:nvSpPr>
          <p:cNvPr id="3" name="Smiley Face 2"/>
          <p:cNvSpPr/>
          <p:nvPr/>
        </p:nvSpPr>
        <p:spPr>
          <a:xfrm>
            <a:off x="6732240" y="2117398"/>
            <a:ext cx="1296144" cy="1152128"/>
          </a:xfrm>
          <a:prstGeom prst="smileyFac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Smiley Face 5"/>
          <p:cNvSpPr/>
          <p:nvPr/>
        </p:nvSpPr>
        <p:spPr>
          <a:xfrm>
            <a:off x="4716016" y="2117398"/>
            <a:ext cx="1296144" cy="1152128"/>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Smiley Face 6"/>
          <p:cNvSpPr/>
          <p:nvPr/>
        </p:nvSpPr>
        <p:spPr>
          <a:xfrm>
            <a:off x="2699792" y="2117398"/>
            <a:ext cx="1296144" cy="1152128"/>
          </a:xfrm>
          <a:prstGeom prst="smileyFac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Smiley Face 7"/>
          <p:cNvSpPr/>
          <p:nvPr/>
        </p:nvSpPr>
        <p:spPr>
          <a:xfrm>
            <a:off x="625807" y="2117398"/>
            <a:ext cx="1296144" cy="1152128"/>
          </a:xfrm>
          <a:prstGeom prst="smileyFac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23276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solidFill>
                  <a:schemeClr val="accent2">
                    <a:lumMod val="75000"/>
                  </a:schemeClr>
                </a:solidFill>
              </a:rPr>
              <a:t>تعريف منظمة الصحة العالمية</a:t>
            </a:r>
            <a:endParaRPr lang="ar-SA" dirty="0">
              <a:solidFill>
                <a:schemeClr val="accent2">
                  <a:lumMod val="75000"/>
                </a:schemeClr>
              </a:solidFill>
            </a:endParaRPr>
          </a:p>
        </p:txBody>
      </p:sp>
      <p:sp>
        <p:nvSpPr>
          <p:cNvPr id="5" name="Rounded Rectangle 4"/>
          <p:cNvSpPr/>
          <p:nvPr/>
        </p:nvSpPr>
        <p:spPr>
          <a:xfrm>
            <a:off x="539552" y="1628800"/>
            <a:ext cx="8208912" cy="1224136"/>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6" name="TextBox 5"/>
          <p:cNvSpPr txBox="1"/>
          <p:nvPr/>
        </p:nvSpPr>
        <p:spPr>
          <a:xfrm>
            <a:off x="755576" y="1775718"/>
            <a:ext cx="7704856" cy="1077218"/>
          </a:xfrm>
          <a:prstGeom prst="rect">
            <a:avLst/>
          </a:prstGeom>
          <a:noFill/>
        </p:spPr>
        <p:txBody>
          <a:bodyPr wrap="square" rtlCol="1">
            <a:spAutoFit/>
          </a:bodyPr>
          <a:lstStyle/>
          <a:p>
            <a:r>
              <a:rPr lang="ar-SA" sz="3200" b="1" dirty="0" smtClean="0">
                <a:latin typeface="Traditional Arabic" pitchFamily="18" charset="-78"/>
                <a:cs typeface="Traditional Arabic" pitchFamily="18" charset="-78"/>
              </a:rPr>
              <a:t>تعريف التخلف العقلي: حالة تنتج عن اخفاق الدماغ في النمو بشكل كامل.</a:t>
            </a:r>
            <a:endParaRPr lang="ar-SA" sz="3200" b="1" dirty="0">
              <a:latin typeface="Traditional Arabic" pitchFamily="18" charset="-78"/>
              <a:cs typeface="Traditional Arabic" pitchFamily="18" charset="-78"/>
            </a:endParaRPr>
          </a:p>
        </p:txBody>
      </p:sp>
      <p:sp>
        <p:nvSpPr>
          <p:cNvPr id="7" name="Rounded Rectangle 6"/>
          <p:cNvSpPr/>
          <p:nvPr/>
        </p:nvSpPr>
        <p:spPr>
          <a:xfrm>
            <a:off x="539552" y="3140968"/>
            <a:ext cx="8208912" cy="1224136"/>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TextBox 7"/>
          <p:cNvSpPr txBox="1"/>
          <p:nvPr/>
        </p:nvSpPr>
        <p:spPr>
          <a:xfrm>
            <a:off x="1475656" y="3501008"/>
            <a:ext cx="6840760" cy="584775"/>
          </a:xfrm>
          <a:prstGeom prst="rect">
            <a:avLst/>
          </a:prstGeom>
          <a:noFill/>
        </p:spPr>
        <p:txBody>
          <a:bodyPr wrap="square" rtlCol="1">
            <a:spAutoFit/>
          </a:bodyPr>
          <a:lstStyle/>
          <a:p>
            <a:r>
              <a:rPr lang="ar-SA" sz="3200" b="1" dirty="0" smtClean="0">
                <a:latin typeface="Traditional Arabic" pitchFamily="18" charset="-78"/>
                <a:cs typeface="Traditional Arabic" pitchFamily="18" charset="-78"/>
              </a:rPr>
              <a:t>يدعم تعريف منظمة الصحة العالمية فكرة التشخيص الثنائي.</a:t>
            </a:r>
            <a:endParaRPr lang="ar-SA" sz="3200" b="1" dirty="0">
              <a:latin typeface="Traditional Arabic" pitchFamily="18" charset="-78"/>
              <a:cs typeface="Traditional Arabic" pitchFamily="18" charset="-78"/>
            </a:endParaRPr>
          </a:p>
        </p:txBody>
      </p:sp>
      <p:sp>
        <p:nvSpPr>
          <p:cNvPr id="10" name="Rounded Rectangle 9"/>
          <p:cNvSpPr/>
          <p:nvPr/>
        </p:nvSpPr>
        <p:spPr>
          <a:xfrm>
            <a:off x="503548" y="4761148"/>
            <a:ext cx="8208912" cy="1224136"/>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 name="TextBox 10"/>
          <p:cNvSpPr txBox="1"/>
          <p:nvPr/>
        </p:nvSpPr>
        <p:spPr>
          <a:xfrm>
            <a:off x="899592" y="4908066"/>
            <a:ext cx="7560840" cy="1077218"/>
          </a:xfrm>
          <a:prstGeom prst="rect">
            <a:avLst/>
          </a:prstGeom>
          <a:noFill/>
        </p:spPr>
        <p:txBody>
          <a:bodyPr wrap="square" rtlCol="1">
            <a:spAutoFit/>
          </a:bodyPr>
          <a:lstStyle/>
          <a:p>
            <a:r>
              <a:rPr lang="ar-SA" sz="3200" dirty="0" smtClean="0">
                <a:latin typeface="Traditional Arabic" pitchFamily="18" charset="-78"/>
                <a:cs typeface="Traditional Arabic" pitchFamily="18" charset="-78"/>
              </a:rPr>
              <a:t>يضيف دليل منظمة الصحة العالمية فئتين جديدتين للإعاقة العقلية هما : </a:t>
            </a:r>
          </a:p>
          <a:p>
            <a:r>
              <a:rPr lang="ar-SA" sz="3200" dirty="0" smtClean="0">
                <a:latin typeface="Traditional Arabic" pitchFamily="18" charset="-78"/>
                <a:cs typeface="Traditional Arabic" pitchFamily="18" charset="-78"/>
              </a:rPr>
              <a:t>الاعاقة العقلية الاخرى                  الاعاقة العقلية غير المحددة</a:t>
            </a:r>
            <a:endParaRPr lang="ar-SA" sz="3200" dirty="0">
              <a:latin typeface="Traditional Arabic" pitchFamily="18" charset="-78"/>
              <a:cs typeface="Traditional Arabic" pitchFamily="18" charset="-78"/>
            </a:endParaRPr>
          </a:p>
        </p:txBody>
      </p:sp>
      <p:cxnSp>
        <p:nvCxnSpPr>
          <p:cNvPr id="13" name="Straight Arrow Connector 12"/>
          <p:cNvCxnSpPr/>
          <p:nvPr/>
        </p:nvCxnSpPr>
        <p:spPr>
          <a:xfrm flipH="1">
            <a:off x="4608004" y="5661248"/>
            <a:ext cx="1188132"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991570" y="6309320"/>
            <a:ext cx="3720890" cy="369332"/>
          </a:xfrm>
          <a:prstGeom prst="rect">
            <a:avLst/>
          </a:prstGeom>
        </p:spPr>
        <p:txBody>
          <a:bodyPr wrap="none">
            <a:spAutoFit/>
          </a:bodyPr>
          <a:lstStyle/>
          <a:p>
            <a:r>
              <a:rPr lang="ar-SA" dirty="0"/>
              <a:t>الخطيب،جمال(2010).مقدمة في الإعاقة العقلية.</a:t>
            </a:r>
          </a:p>
        </p:txBody>
      </p:sp>
    </p:spTree>
    <p:extLst>
      <p:ext uri="{BB962C8B-B14F-4D97-AF65-F5344CB8AC3E}">
        <p14:creationId xmlns:p14="http://schemas.microsoft.com/office/powerpoint/2010/main" val="224329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3751"/>
            <a:ext cx="8579296" cy="1143000"/>
          </a:xfrm>
        </p:spPr>
        <p:txBody>
          <a:bodyPr>
            <a:normAutofit fontScale="90000"/>
          </a:bodyPr>
          <a:lstStyle/>
          <a:p>
            <a:r>
              <a:rPr lang="ar-SA" dirty="0" smtClean="0">
                <a:solidFill>
                  <a:schemeClr val="accent2">
                    <a:lumMod val="75000"/>
                  </a:schemeClr>
                </a:solidFill>
              </a:rPr>
              <a:t>تعريف الجمعية الامريكية للتخلف العقلي(</a:t>
            </a:r>
            <a:r>
              <a:rPr lang="en-US" dirty="0" smtClean="0">
                <a:solidFill>
                  <a:schemeClr val="accent2">
                    <a:lumMod val="75000"/>
                  </a:schemeClr>
                </a:solidFill>
              </a:rPr>
              <a:t> (2002</a:t>
            </a:r>
            <a:endParaRPr lang="ar-SA" dirty="0">
              <a:solidFill>
                <a:schemeClr val="accent2">
                  <a:lumMod val="75000"/>
                </a:schemeClr>
              </a:solidFill>
            </a:endParaRPr>
          </a:p>
        </p:txBody>
      </p:sp>
      <p:sp>
        <p:nvSpPr>
          <p:cNvPr id="12" name="Rectangle 11"/>
          <p:cNvSpPr/>
          <p:nvPr/>
        </p:nvSpPr>
        <p:spPr>
          <a:xfrm>
            <a:off x="327400" y="1196751"/>
            <a:ext cx="8571808" cy="1259569"/>
          </a:xfrm>
          <a:prstGeom prst="rect">
            <a:avLst/>
          </a:prstGeom>
          <a:solidFill>
            <a:schemeClr val="accent6">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ar-SA"/>
          </a:p>
        </p:txBody>
      </p:sp>
      <p:sp>
        <p:nvSpPr>
          <p:cNvPr id="13" name="TextBox 12"/>
          <p:cNvSpPr txBox="1"/>
          <p:nvPr/>
        </p:nvSpPr>
        <p:spPr>
          <a:xfrm>
            <a:off x="327400" y="1379102"/>
            <a:ext cx="8431664" cy="1077218"/>
          </a:xfrm>
          <a:prstGeom prst="rect">
            <a:avLst/>
          </a:prstGeom>
          <a:noFill/>
        </p:spPr>
        <p:txBody>
          <a:bodyPr wrap="square" rtlCol="1">
            <a:spAutoFit/>
          </a:bodyPr>
          <a:lstStyle/>
          <a:p>
            <a:pPr marL="457200" lvl="0" indent="-457200">
              <a:buFont typeface="Arial" pitchFamily="34" charset="0"/>
              <a:buChar char="•"/>
            </a:pPr>
            <a:r>
              <a:rPr lang="ar-SA" sz="3200" dirty="0">
                <a:solidFill>
                  <a:prstClr val="black"/>
                </a:solidFill>
                <a:latin typeface="Traditional Arabic" pitchFamily="18" charset="-78"/>
                <a:cs typeface="Traditional Arabic" pitchFamily="18" charset="-78"/>
              </a:rPr>
              <a:t>تعريف التخلف العقلي من زاوية مدى حاجة الشخص للدعم وليس من زاوية مستويات الضعف.</a:t>
            </a:r>
          </a:p>
        </p:txBody>
      </p:sp>
      <p:sp>
        <p:nvSpPr>
          <p:cNvPr id="18" name="Rectangle 17"/>
          <p:cNvSpPr/>
          <p:nvPr/>
        </p:nvSpPr>
        <p:spPr>
          <a:xfrm>
            <a:off x="327400" y="2564904"/>
            <a:ext cx="8571808" cy="122413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TextBox 18"/>
          <p:cNvSpPr txBox="1"/>
          <p:nvPr/>
        </p:nvSpPr>
        <p:spPr>
          <a:xfrm>
            <a:off x="327400" y="2711822"/>
            <a:ext cx="8244408" cy="1077218"/>
          </a:xfrm>
          <a:prstGeom prst="rect">
            <a:avLst/>
          </a:prstGeom>
          <a:noFill/>
        </p:spPr>
        <p:txBody>
          <a:bodyPr wrap="square" rtlCol="1">
            <a:spAutoFit/>
          </a:bodyPr>
          <a:lstStyle/>
          <a:p>
            <a:pPr marL="457200" lvl="0" indent="-457200">
              <a:buFont typeface="Arial" pitchFamily="34" charset="0"/>
              <a:buChar char="•"/>
            </a:pPr>
            <a:r>
              <a:rPr lang="ar-SA" sz="3200" dirty="0">
                <a:solidFill>
                  <a:prstClr val="black"/>
                </a:solidFill>
                <a:latin typeface="Traditional Arabic" pitchFamily="18" charset="-78"/>
                <a:cs typeface="Traditional Arabic" pitchFamily="18" charset="-78"/>
              </a:rPr>
              <a:t>إعادة النظر في عملية تشخيص  الاعاقة العقلية بوصفها نتاجا للتفاعل بين الاداء المستقل للفرد وبيئته .</a:t>
            </a:r>
          </a:p>
        </p:txBody>
      </p:sp>
      <p:sp>
        <p:nvSpPr>
          <p:cNvPr id="20" name="Rectangle 19"/>
          <p:cNvSpPr/>
          <p:nvPr/>
        </p:nvSpPr>
        <p:spPr>
          <a:xfrm>
            <a:off x="327400" y="3933056"/>
            <a:ext cx="8571808" cy="117459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TextBox 20"/>
          <p:cNvSpPr txBox="1"/>
          <p:nvPr/>
        </p:nvSpPr>
        <p:spPr>
          <a:xfrm>
            <a:off x="613496" y="4030434"/>
            <a:ext cx="7999616" cy="1077218"/>
          </a:xfrm>
          <a:prstGeom prst="rect">
            <a:avLst/>
          </a:prstGeom>
          <a:noFill/>
        </p:spPr>
        <p:txBody>
          <a:bodyPr wrap="square" rtlCol="1">
            <a:spAutoFit/>
          </a:bodyPr>
          <a:lstStyle/>
          <a:p>
            <a:pPr marL="457200" lvl="0" indent="-457200">
              <a:buFont typeface="Arial" pitchFamily="34" charset="0"/>
              <a:buChar char="•"/>
            </a:pPr>
            <a:r>
              <a:rPr lang="ar-SA" sz="3200" dirty="0">
                <a:solidFill>
                  <a:prstClr val="black"/>
                </a:solidFill>
                <a:latin typeface="Traditional Arabic" pitchFamily="18" charset="-78"/>
                <a:cs typeface="Traditional Arabic" pitchFamily="18" charset="-78"/>
              </a:rPr>
              <a:t>انبثق مفهوم الدعم منذ  اعتمدت الجمعية الامريكية للتخلف تعريفها المعدل للاعاقة العقية عام 1992م.</a:t>
            </a:r>
          </a:p>
        </p:txBody>
      </p:sp>
      <p:sp>
        <p:nvSpPr>
          <p:cNvPr id="22" name="Rectangle 21"/>
          <p:cNvSpPr/>
          <p:nvPr/>
        </p:nvSpPr>
        <p:spPr>
          <a:xfrm>
            <a:off x="327400" y="5288340"/>
            <a:ext cx="8571808" cy="1077217"/>
          </a:xfrm>
          <a:prstGeom prst="rect">
            <a:avLst/>
          </a:prstGeom>
          <a:solidFill>
            <a:srgbClr val="E781D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TextBox 22"/>
          <p:cNvSpPr txBox="1"/>
          <p:nvPr/>
        </p:nvSpPr>
        <p:spPr>
          <a:xfrm>
            <a:off x="539552" y="5288340"/>
            <a:ext cx="8359656" cy="1077218"/>
          </a:xfrm>
          <a:prstGeom prst="rect">
            <a:avLst/>
          </a:prstGeom>
          <a:noFill/>
        </p:spPr>
        <p:txBody>
          <a:bodyPr wrap="square" rtlCol="1">
            <a:spAutoFit/>
          </a:bodyPr>
          <a:lstStyle/>
          <a:p>
            <a:pPr marL="457200" lvl="0" indent="-457200">
              <a:buFont typeface="Arial" pitchFamily="34" charset="0"/>
              <a:buChar char="•"/>
            </a:pPr>
            <a:r>
              <a:rPr lang="ar-SA" sz="3200" dirty="0">
                <a:solidFill>
                  <a:prstClr val="black"/>
                </a:solidFill>
                <a:latin typeface="Traditional Arabic" pitchFamily="18" charset="-78"/>
                <a:cs typeface="Traditional Arabic" pitchFamily="18" charset="-78"/>
              </a:rPr>
              <a:t>اقترح ليشين وسيمون استخدام معامل كلي لتشخيص الاعقة العقلية بدلا من الاعتماد على عاملين مختلفين احدهما الذكاء والثاني للسلوك التكيفي.</a:t>
            </a:r>
          </a:p>
        </p:txBody>
      </p:sp>
      <p:sp>
        <p:nvSpPr>
          <p:cNvPr id="3" name="Rectangle 2"/>
          <p:cNvSpPr/>
          <p:nvPr/>
        </p:nvSpPr>
        <p:spPr>
          <a:xfrm>
            <a:off x="5210029" y="6459248"/>
            <a:ext cx="3720890" cy="369332"/>
          </a:xfrm>
          <a:prstGeom prst="rect">
            <a:avLst/>
          </a:prstGeom>
        </p:spPr>
        <p:txBody>
          <a:bodyPr wrap="none">
            <a:spAutoFit/>
          </a:bodyPr>
          <a:lstStyle/>
          <a:p>
            <a:r>
              <a:rPr lang="ar-SA" dirty="0"/>
              <a:t>الخطيب،جمال(2010).مقدمة في الإعاقة العقلية.</a:t>
            </a:r>
          </a:p>
        </p:txBody>
      </p:sp>
    </p:spTree>
    <p:extLst>
      <p:ext uri="{BB962C8B-B14F-4D97-AF65-F5344CB8AC3E}">
        <p14:creationId xmlns:p14="http://schemas.microsoft.com/office/powerpoint/2010/main" val="285864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 calcmode="lin" valueType="num">
                                      <p:cBhvr additive="base">
                                        <p:cTn id="2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1143000"/>
          </a:xfrm>
        </p:spPr>
        <p:txBody>
          <a:bodyPr>
            <a:normAutofit fontScale="90000"/>
          </a:bodyPr>
          <a:lstStyle/>
          <a:p>
            <a:r>
              <a:rPr lang="ar-SA" dirty="0" smtClean="0">
                <a:solidFill>
                  <a:schemeClr val="accent2">
                    <a:lumMod val="75000"/>
                  </a:schemeClr>
                </a:solidFill>
              </a:rPr>
              <a:t>تعريف الجمعية الامريكية للاعاقات العقلية والتطورية (</a:t>
            </a:r>
            <a:r>
              <a:rPr lang="en-US" dirty="0" smtClean="0">
                <a:solidFill>
                  <a:schemeClr val="accent2">
                    <a:lumMod val="75000"/>
                  </a:schemeClr>
                </a:solidFill>
              </a:rPr>
              <a:t>2008 </a:t>
            </a:r>
            <a:r>
              <a:rPr lang="ar-SA" dirty="0" smtClean="0">
                <a:solidFill>
                  <a:schemeClr val="accent2">
                    <a:lumMod val="75000"/>
                  </a:schemeClr>
                </a:solidFill>
              </a:rPr>
              <a:t>)</a:t>
            </a:r>
            <a:endParaRPr lang="ar-SA" dirty="0">
              <a:solidFill>
                <a:schemeClr val="accent2">
                  <a:lumMod val="75000"/>
                </a:schemeClr>
              </a:solidFill>
            </a:endParaRPr>
          </a:p>
        </p:txBody>
      </p:sp>
      <p:sp>
        <p:nvSpPr>
          <p:cNvPr id="3" name="Content Placeholder 2"/>
          <p:cNvSpPr>
            <a:spLocks noGrp="1"/>
          </p:cNvSpPr>
          <p:nvPr>
            <p:ph idx="1"/>
          </p:nvPr>
        </p:nvSpPr>
        <p:spPr>
          <a:xfrm>
            <a:off x="0" y="1860848"/>
            <a:ext cx="9144000" cy="4997152"/>
          </a:xfrm>
        </p:spPr>
        <p:txBody>
          <a:bodyPr>
            <a:noAutofit/>
          </a:bodyPr>
          <a:lstStyle/>
          <a:p>
            <a:pPr>
              <a:buFont typeface="Wingdings" pitchFamily="2" charset="2"/>
              <a:buChar char="q"/>
            </a:pPr>
            <a:r>
              <a:rPr lang="ar-SA" sz="3000" dirty="0" smtClean="0">
                <a:latin typeface="Traditional Arabic" pitchFamily="18" charset="-78"/>
                <a:cs typeface="Traditional Arabic" pitchFamily="18" charset="-78"/>
              </a:rPr>
              <a:t>في عام 2007 غيرت الجمعية الامريكية للتخلف العقلي اسمها إلى الجمعيةالامريكية  للإعاقات العقلية و التطورية.</a:t>
            </a:r>
          </a:p>
          <a:p>
            <a:pPr>
              <a:buFont typeface="Wingdings" pitchFamily="2" charset="2"/>
              <a:buChar char="q"/>
            </a:pPr>
            <a:r>
              <a:rPr lang="ar-SA" sz="3000" dirty="0" smtClean="0">
                <a:latin typeface="Traditional Arabic" pitchFamily="18" charset="-78"/>
                <a:cs typeface="Traditional Arabic" pitchFamily="18" charset="-78"/>
              </a:rPr>
              <a:t>مصطلح الإعاقة العقلية اكثر انسجاما مع المصطلحات المتداولة عالميا.</a:t>
            </a:r>
          </a:p>
          <a:p>
            <a:pPr>
              <a:buFont typeface="Wingdings" pitchFamily="2" charset="2"/>
              <a:buChar char="q"/>
            </a:pPr>
            <a:r>
              <a:rPr lang="ar-SA" sz="3000" dirty="0" smtClean="0">
                <a:latin typeface="Traditional Arabic" pitchFamily="18" charset="-78"/>
                <a:cs typeface="Traditional Arabic" pitchFamily="18" charset="-78"/>
              </a:rPr>
              <a:t>مصطلح الإعاقة العقلية يشجع على احترام كرامة و مراعاة حقوقه.</a:t>
            </a:r>
          </a:p>
          <a:p>
            <a:pPr>
              <a:buFont typeface="Wingdings" pitchFamily="2" charset="2"/>
              <a:buChar char="q"/>
            </a:pPr>
            <a:r>
              <a:rPr lang="ar-SA" sz="3000" dirty="0" smtClean="0">
                <a:latin typeface="Traditional Arabic" pitchFamily="18" charset="-78"/>
                <a:cs typeface="Traditional Arabic" pitchFamily="18" charset="-78"/>
              </a:rPr>
              <a:t>قدمت هذه الجمعية التعريف التالي للإعاقة العقلية:</a:t>
            </a:r>
          </a:p>
          <a:p>
            <a:pPr>
              <a:buFont typeface="Wingdings" pitchFamily="2" charset="2"/>
              <a:buChar char="q"/>
            </a:pPr>
            <a:r>
              <a:rPr lang="ar-SA" sz="3000" dirty="0" smtClean="0">
                <a:latin typeface="Traditional Arabic" pitchFamily="18" charset="-78"/>
                <a:cs typeface="Traditional Arabic" pitchFamily="18" charset="-78"/>
              </a:rPr>
              <a:t>هي إعاقة تتميز بإنخفاض ملحوظ في كل من الاداء العقلي و السلوك التكيفي الذين تمثلهما المهارات المفاهيمية والاجتماعية والتكيفية العلمية.</a:t>
            </a:r>
            <a:endParaRPr lang="ar-SA" sz="3000" dirty="0">
              <a:latin typeface="Traditional Arabic" pitchFamily="18" charset="-78"/>
              <a:cs typeface="Traditional Arabic" pitchFamily="18" charset="-78"/>
            </a:endParaRPr>
          </a:p>
        </p:txBody>
      </p:sp>
      <p:sp>
        <p:nvSpPr>
          <p:cNvPr id="4" name="Rectangle 3"/>
          <p:cNvSpPr/>
          <p:nvPr/>
        </p:nvSpPr>
        <p:spPr>
          <a:xfrm>
            <a:off x="5220072" y="6197540"/>
            <a:ext cx="3720890" cy="369332"/>
          </a:xfrm>
          <a:prstGeom prst="rect">
            <a:avLst/>
          </a:prstGeom>
        </p:spPr>
        <p:txBody>
          <a:bodyPr wrap="none">
            <a:spAutoFit/>
          </a:bodyPr>
          <a:lstStyle/>
          <a:p>
            <a:r>
              <a:rPr lang="ar-SA" dirty="0"/>
              <a:t>الخطيب،جمال(2010).مقدمة في الإعاقة العقلية.</a:t>
            </a:r>
          </a:p>
        </p:txBody>
      </p:sp>
    </p:spTree>
    <p:extLst>
      <p:ext uri="{BB962C8B-B14F-4D97-AF65-F5344CB8AC3E}">
        <p14:creationId xmlns:p14="http://schemas.microsoft.com/office/powerpoint/2010/main" val="309825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24744"/>
            <a:ext cx="8229600" cy="1252735"/>
          </a:xfrm>
        </p:spPr>
        <p:txBody>
          <a:bodyPr>
            <a:normAutofit/>
          </a:bodyPr>
          <a:lstStyle/>
          <a:p>
            <a:endParaRPr lang="ar-SA" dirty="0"/>
          </a:p>
          <a:p>
            <a:pPr marL="0" indent="0">
              <a:buNone/>
            </a:pPr>
            <a:endParaRPr lang="ar-SA" dirty="0"/>
          </a:p>
        </p:txBody>
      </p:sp>
      <p:sp>
        <p:nvSpPr>
          <p:cNvPr id="4" name="Rounded Rectangle 3"/>
          <p:cNvSpPr/>
          <p:nvPr/>
        </p:nvSpPr>
        <p:spPr>
          <a:xfrm>
            <a:off x="568580" y="1624292"/>
            <a:ext cx="7992888" cy="2729926"/>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TextBox 4"/>
          <p:cNvSpPr txBox="1"/>
          <p:nvPr/>
        </p:nvSpPr>
        <p:spPr>
          <a:xfrm>
            <a:off x="731832" y="1711982"/>
            <a:ext cx="7557809" cy="3785652"/>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ar-SA" sz="4000" b="1" dirty="0">
                <a:solidFill>
                  <a:schemeClr val="accent2">
                    <a:lumMod val="75000"/>
                  </a:schemeClr>
                </a:solidFill>
                <a:latin typeface="Traditional Arabic" pitchFamily="18" charset="-78"/>
                <a:cs typeface="Traditional Arabic" pitchFamily="18" charset="-78"/>
              </a:rPr>
              <a:t>مــقـطع </a:t>
            </a:r>
          </a:p>
          <a:p>
            <a:r>
              <a:rPr lang="en-US" sz="4000" dirty="0">
                <a:hlinkClick r:id="rId2"/>
              </a:rPr>
              <a:t>https://</a:t>
            </a:r>
            <a:r>
              <a:rPr lang="en-US" sz="4000" dirty="0" smtClean="0">
                <a:hlinkClick r:id="rId2"/>
              </a:rPr>
              <a:t>www.youtube.com/watch?v=r5teXw0lKpw</a:t>
            </a:r>
            <a:endParaRPr lang="en-US" sz="4000" dirty="0" smtClean="0"/>
          </a:p>
          <a:p>
            <a:endParaRPr lang="en-US" sz="4000" dirty="0" smtClean="0"/>
          </a:p>
          <a:p>
            <a:endParaRPr lang="en-US" sz="4000" dirty="0" smtClean="0"/>
          </a:p>
          <a:p>
            <a:endParaRPr lang="ar-SA" sz="4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580" y="3933056"/>
            <a:ext cx="3744416" cy="2340818"/>
          </a:xfrm>
          <a:prstGeom prst="rect">
            <a:avLst/>
          </a:prstGeom>
          <a:ln>
            <a:noFill/>
          </a:ln>
          <a:effectLst>
            <a:softEdge rad="112500"/>
          </a:effectLst>
        </p:spPr>
      </p:pic>
    </p:spTree>
    <p:extLst>
      <p:ext uri="{BB962C8B-B14F-4D97-AF65-F5344CB8AC3E}">
        <p14:creationId xmlns:p14="http://schemas.microsoft.com/office/powerpoint/2010/main" val="376904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B050"/>
                </a:solidFill>
              </a:rPr>
              <a:t>ما المقصود </a:t>
            </a:r>
            <a:r>
              <a:rPr lang="ar-SA" dirty="0">
                <a:solidFill>
                  <a:srgbClr val="00B050"/>
                </a:solidFill>
              </a:rPr>
              <a:t>بالتصنيف </a:t>
            </a:r>
          </a:p>
        </p:txBody>
      </p:sp>
      <p:sp>
        <p:nvSpPr>
          <p:cNvPr id="3" name="عنصر نائب للمحتوى 2"/>
          <p:cNvSpPr>
            <a:spLocks noGrp="1"/>
          </p:cNvSpPr>
          <p:nvPr>
            <p:ph idx="1"/>
          </p:nvPr>
        </p:nvSpPr>
        <p:spPr/>
        <p:txBody>
          <a:bodyPr/>
          <a:lstStyle/>
          <a:p>
            <a:r>
              <a:rPr lang="ar-SA" dirty="0" smtClean="0"/>
              <a:t>يقصد بالتصنيف في مجال الاعاقة العقلية تنظيم المعلومات التي تتصل بخصائص الافراد ذوي الاعاقة العقلية وبحاجتهم وفق نظام محدد .</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717032"/>
            <a:ext cx="2324100" cy="1971675"/>
          </a:xfrm>
          <a:prstGeom prst="rect">
            <a:avLst/>
          </a:prstGeom>
        </p:spPr>
      </p:pic>
    </p:spTree>
    <p:extLst>
      <p:ext uri="{BB962C8B-B14F-4D97-AF65-F5344CB8AC3E}">
        <p14:creationId xmlns:p14="http://schemas.microsoft.com/office/powerpoint/2010/main" val="357613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C00000"/>
                </a:solidFill>
              </a:rPr>
              <a:t>تصنيف الإعاقة العقلية:</a:t>
            </a:r>
          </a:p>
        </p:txBody>
      </p:sp>
      <p:sp>
        <p:nvSpPr>
          <p:cNvPr id="3" name="عنصر نائب للمحتوى 2"/>
          <p:cNvSpPr>
            <a:spLocks noGrp="1"/>
          </p:cNvSpPr>
          <p:nvPr>
            <p:ph idx="1"/>
          </p:nvPr>
        </p:nvSpPr>
        <p:spPr/>
        <p:txBody>
          <a:bodyPr/>
          <a:lstStyle/>
          <a:p>
            <a:r>
              <a:rPr lang="ar-SA" dirty="0"/>
              <a:t>تصنيف حالات الإعاقة العقلية حسب متغير الشكل الخارجي</a:t>
            </a:r>
            <a:r>
              <a:rPr lang="ar-SA" dirty="0" smtClean="0"/>
              <a:t>.</a:t>
            </a:r>
            <a:endParaRPr lang="ar-SA" dirty="0"/>
          </a:p>
          <a:p>
            <a:r>
              <a:rPr lang="ar-SA" dirty="0"/>
              <a:t>تصنيف حالات الإعاقة العقلية حسب متغير نسبة الذكاء</a:t>
            </a:r>
            <a:r>
              <a:rPr lang="ar-SA" dirty="0" smtClean="0"/>
              <a:t>.</a:t>
            </a:r>
            <a:endParaRPr lang="ar-SA" dirty="0"/>
          </a:p>
          <a:p>
            <a:r>
              <a:rPr lang="ar-SA" dirty="0"/>
              <a:t>تصنيف حالات الإعاقة العقلية حسب متغير البعد التربوي.</a:t>
            </a:r>
          </a:p>
          <a:p>
            <a:r>
              <a:rPr lang="ar-SA" dirty="0"/>
              <a:t>تصنيف حالات الإعاقة العقلية حسب الاسباب</a:t>
            </a:r>
          </a:p>
          <a:p>
            <a:r>
              <a:rPr lang="ar-SA" dirty="0"/>
              <a:t>تصنيف الحاجه للدعم </a:t>
            </a:r>
          </a:p>
          <a:p>
            <a:pPr marL="0" indent="0">
              <a:buNone/>
            </a:pPr>
            <a:endParaRPr lang="ar-S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293096"/>
            <a:ext cx="3312368" cy="2232248"/>
          </a:xfrm>
          <a:prstGeom prst="rect">
            <a:avLst/>
          </a:prstGeom>
          <a:ln>
            <a:noFill/>
          </a:ln>
          <a:effectLst>
            <a:softEdge rad="112500"/>
          </a:effectLst>
        </p:spPr>
      </p:pic>
    </p:spTree>
    <p:extLst>
      <p:ext uri="{BB962C8B-B14F-4D97-AF65-F5344CB8AC3E}">
        <p14:creationId xmlns:p14="http://schemas.microsoft.com/office/powerpoint/2010/main" val="63672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70186"/>
          </a:xfrm>
        </p:spPr>
        <p:txBody>
          <a:bodyPr>
            <a:normAutofit fontScale="90000"/>
          </a:bodyPr>
          <a:lstStyle/>
          <a:p>
            <a:r>
              <a:rPr lang="ar-SA" dirty="0"/>
              <a:t>تصنيف حالات الاعاقة العقلية حسب  متغير الشكل الخارجي:</a:t>
            </a:r>
            <a:br>
              <a:rPr lang="ar-SA" dirty="0"/>
            </a:br>
            <a:r>
              <a:rPr lang="ar-SA" dirty="0"/>
              <a:t>من خلال معلوماتك </a:t>
            </a:r>
            <a:r>
              <a:rPr lang="ar-SA" dirty="0" err="1"/>
              <a:t>السابقه</a:t>
            </a:r>
            <a:r>
              <a:rPr lang="ar-SA" dirty="0"/>
              <a:t> </a:t>
            </a:r>
            <a:r>
              <a:rPr lang="ar-SA" dirty="0" err="1"/>
              <a:t>اجيبي</a:t>
            </a:r>
            <a:r>
              <a:rPr lang="ar-SA" dirty="0"/>
              <a:t> !!!!!</a:t>
            </a: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2420888"/>
            <a:ext cx="6405738" cy="3528391"/>
          </a:xfrm>
        </p:spPr>
      </p:pic>
    </p:spTree>
    <p:extLst>
      <p:ext uri="{BB962C8B-B14F-4D97-AF65-F5344CB8AC3E}">
        <p14:creationId xmlns:p14="http://schemas.microsoft.com/office/powerpoint/2010/main" val="1895262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solidFill>
                  <a:srgbClr val="C00000"/>
                </a:solidFill>
              </a:rPr>
              <a:t>تصنيف حالات الإعاقة العقلية حسب معامل الذكاء:(0التصنيف </a:t>
            </a:r>
            <a:r>
              <a:rPr lang="ar-SA" dirty="0" smtClean="0">
                <a:solidFill>
                  <a:srgbClr val="C00000"/>
                </a:solidFill>
              </a:rPr>
              <a:t>السيكومتري </a:t>
            </a:r>
            <a:r>
              <a:rPr lang="ar-SA" dirty="0">
                <a:solidFill>
                  <a:srgbClr val="C00000"/>
                </a:solidFill>
              </a:rPr>
              <a:t>)</a:t>
            </a:r>
          </a:p>
        </p:txBody>
      </p:sp>
      <p:sp>
        <p:nvSpPr>
          <p:cNvPr id="3" name="عنصر نائب للمحتوى 2"/>
          <p:cNvSpPr>
            <a:spLocks noGrp="1"/>
          </p:cNvSpPr>
          <p:nvPr>
            <p:ph idx="1"/>
          </p:nvPr>
        </p:nvSpPr>
        <p:spPr/>
        <p:txBody>
          <a:bodyPr/>
          <a:lstStyle/>
          <a:p>
            <a:r>
              <a:rPr lang="ar-SA" dirty="0"/>
              <a:t>ويقصد بذلك تصنيف حالات الإعاقة العقلية حسب قدرتها العقلية وموقعها على منحنى التوزيع الطبيعي للقدرة العقلية .</a:t>
            </a:r>
          </a:p>
          <a:p>
            <a:pPr marL="0" indent="0">
              <a:buNone/>
            </a:pPr>
            <a:r>
              <a:rPr lang="ar-SA" dirty="0"/>
              <a:t>ــ الإعاقة العقلية البسيطة</a:t>
            </a:r>
          </a:p>
          <a:p>
            <a:pPr marL="0" indent="0">
              <a:buNone/>
            </a:pPr>
            <a:r>
              <a:rPr lang="ar-SA" dirty="0"/>
              <a:t>ــ الإعاقة العقلية المتوسطة</a:t>
            </a:r>
          </a:p>
          <a:p>
            <a:pPr marL="0" indent="0">
              <a:buNone/>
            </a:pPr>
            <a:r>
              <a:rPr lang="ar-SA" dirty="0"/>
              <a:t>ــ الإعاقة العقلية الشديدة</a:t>
            </a:r>
          </a:p>
          <a:p>
            <a:pPr marL="0" indent="0">
              <a:buNone/>
            </a:pPr>
            <a:r>
              <a:rPr lang="ar-SA" dirty="0"/>
              <a:t>_الاعاقة العقلية الشديدة جدا</a:t>
            </a:r>
          </a:p>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205287"/>
            <a:ext cx="1819275" cy="1552575"/>
          </a:xfrm>
          <a:prstGeom prst="rect">
            <a:avLst/>
          </a:prstGeom>
        </p:spPr>
      </p:pic>
    </p:spTree>
    <p:extLst>
      <p:ext uri="{BB962C8B-B14F-4D97-AF65-F5344CB8AC3E}">
        <p14:creationId xmlns:p14="http://schemas.microsoft.com/office/powerpoint/2010/main" val="120659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713"/>
            <a:ext cx="8229600" cy="1143000"/>
          </a:xfrm>
        </p:spPr>
        <p:txBody>
          <a:bodyPr/>
          <a:lstStyle/>
          <a:p>
            <a:r>
              <a:rPr lang="ar-SA" dirty="0" smtClean="0">
                <a:solidFill>
                  <a:srgbClr val="C00000"/>
                </a:solidFill>
              </a:rPr>
              <a:t>الاعاقة العقلية </a:t>
            </a:r>
            <a:r>
              <a:rPr lang="ar-SA" dirty="0">
                <a:solidFill>
                  <a:srgbClr val="C00000"/>
                </a:solidFill>
              </a:rPr>
              <a:t>البسيطة </a:t>
            </a:r>
          </a:p>
        </p:txBody>
      </p:sp>
      <p:sp>
        <p:nvSpPr>
          <p:cNvPr id="3" name="عنصر نائب للمحتوى 2"/>
          <p:cNvSpPr>
            <a:spLocks noGrp="1"/>
          </p:cNvSpPr>
          <p:nvPr>
            <p:ph idx="1"/>
          </p:nvPr>
        </p:nvSpPr>
        <p:spPr>
          <a:xfrm>
            <a:off x="0" y="1268760"/>
            <a:ext cx="9144000" cy="4857403"/>
          </a:xfrm>
        </p:spPr>
        <p:txBody>
          <a:bodyPr>
            <a:normAutofit/>
          </a:bodyPr>
          <a:lstStyle/>
          <a:p>
            <a:r>
              <a:rPr lang="ar-SA" dirty="0">
                <a:latin typeface="Traditional Arabic" pitchFamily="18" charset="-78"/>
                <a:cs typeface="Traditional Arabic" pitchFamily="18" charset="-78"/>
              </a:rPr>
              <a:t>وهي انخفاض مستوى الاداء  العقلي العام عن المتوسط بمقدار (</a:t>
            </a:r>
            <a:r>
              <a:rPr lang="en-US" dirty="0">
                <a:latin typeface="Traditional Arabic" pitchFamily="18" charset="-78"/>
                <a:cs typeface="Traditional Arabic" pitchFamily="18" charset="-78"/>
              </a:rPr>
              <a:t>3-2</a:t>
            </a:r>
            <a:r>
              <a:rPr lang="ar-SA" dirty="0">
                <a:latin typeface="Traditional Arabic" pitchFamily="18" charset="-78"/>
                <a:cs typeface="Traditional Arabic" pitchFamily="18" charset="-78"/>
              </a:rPr>
              <a:t>) انحرافات معياريه ودرجة ذكاء تتراوح </a:t>
            </a:r>
            <a:r>
              <a:rPr lang="ar-SA" dirty="0" smtClean="0">
                <a:latin typeface="Traditional Arabic" pitchFamily="18" charset="-78"/>
                <a:cs typeface="Traditional Arabic" pitchFamily="18" charset="-78"/>
              </a:rPr>
              <a:t>ما بين </a:t>
            </a:r>
            <a:r>
              <a:rPr lang="en-US" dirty="0">
                <a:latin typeface="Traditional Arabic" pitchFamily="18" charset="-78"/>
                <a:cs typeface="Traditional Arabic" pitchFamily="18" charset="-78"/>
              </a:rPr>
              <a:t>55-69)</a:t>
            </a:r>
            <a:r>
              <a:rPr lang="ar-SA" dirty="0">
                <a:latin typeface="Traditional Arabic" pitchFamily="18" charset="-78"/>
                <a:cs typeface="Traditional Arabic" pitchFamily="18" charset="-78"/>
              </a:rPr>
              <a:t>)على اختبار </a:t>
            </a:r>
            <a:r>
              <a:rPr lang="ar-SA" dirty="0" smtClean="0">
                <a:latin typeface="Traditional Arabic" pitchFamily="18" charset="-78"/>
                <a:cs typeface="Traditional Arabic" pitchFamily="18" charset="-78"/>
              </a:rPr>
              <a:t>وكسلر </a:t>
            </a:r>
            <a:r>
              <a:rPr lang="ar-SA" dirty="0">
                <a:latin typeface="Traditional Arabic" pitchFamily="18" charset="-78"/>
                <a:cs typeface="Traditional Arabic" pitchFamily="18" charset="-78"/>
              </a:rPr>
              <a:t>و</a:t>
            </a:r>
            <a:r>
              <a:rPr lang="en-US" dirty="0">
                <a:latin typeface="Traditional Arabic" pitchFamily="18" charset="-78"/>
                <a:cs typeface="Traditional Arabic" pitchFamily="18" charset="-78"/>
              </a:rPr>
              <a:t>52-68)</a:t>
            </a:r>
            <a:r>
              <a:rPr lang="ar-SA" dirty="0">
                <a:latin typeface="Traditional Arabic" pitchFamily="18" charset="-78"/>
                <a:cs typeface="Traditional Arabic" pitchFamily="18" charset="-78"/>
              </a:rPr>
              <a:t>على اختبار بنيه ويمثل الاشخاص الذين لديهم هذه </a:t>
            </a:r>
            <a:r>
              <a:rPr lang="ar-SA" dirty="0" smtClean="0">
                <a:latin typeface="Traditional Arabic" pitchFamily="18" charset="-78"/>
                <a:cs typeface="Traditional Arabic" pitchFamily="18" charset="-78"/>
              </a:rPr>
              <a:t>الدرجة </a:t>
            </a:r>
            <a:r>
              <a:rPr lang="ar-SA" dirty="0">
                <a:latin typeface="Traditional Arabic" pitchFamily="18" charset="-78"/>
                <a:cs typeface="Traditional Arabic" pitchFamily="18" charset="-78"/>
              </a:rPr>
              <a:t>من </a:t>
            </a:r>
            <a:r>
              <a:rPr lang="ar-SA" dirty="0" smtClean="0">
                <a:latin typeface="Traditional Arabic" pitchFamily="18" charset="-78"/>
                <a:cs typeface="Traditional Arabic" pitchFamily="18" charset="-78"/>
              </a:rPr>
              <a:t>الاعاقة العقلية مانسبته </a:t>
            </a:r>
            <a:r>
              <a:rPr lang="en-US" dirty="0">
                <a:latin typeface="Traditional Arabic" pitchFamily="18" charset="-78"/>
                <a:cs typeface="Traditional Arabic" pitchFamily="18" charset="-78"/>
              </a:rPr>
              <a:t>90%-85 %)</a:t>
            </a:r>
            <a:r>
              <a:rPr lang="ar-SA" dirty="0">
                <a:latin typeface="Traditional Arabic" pitchFamily="18" charset="-78"/>
                <a:cs typeface="Traditional Arabic" pitchFamily="18" charset="-78"/>
              </a:rPr>
              <a:t>) من مجموع المعوقين عقليا </a:t>
            </a:r>
            <a:r>
              <a:rPr lang="ar-SA" dirty="0" smtClean="0">
                <a:latin typeface="Traditional Arabic" pitchFamily="18" charset="-78"/>
                <a:cs typeface="Traditional Arabic" pitchFamily="18" charset="-78"/>
              </a:rPr>
              <a:t>.</a:t>
            </a:r>
          </a:p>
          <a:p>
            <a:r>
              <a:rPr lang="ar-SA" dirty="0">
                <a:latin typeface="Traditional Arabic" pitchFamily="18" charset="-78"/>
                <a:cs typeface="Traditional Arabic" pitchFamily="18" charset="-78"/>
              </a:rPr>
              <a:t>مجموع المعوقين عقليا وترتبط اسباب هذه الاعاقه بالعوامل البيئية </a:t>
            </a:r>
            <a:r>
              <a:rPr lang="ar-SA" dirty="0" smtClean="0">
                <a:latin typeface="Traditional Arabic" pitchFamily="18" charset="-78"/>
                <a:cs typeface="Traditional Arabic" pitchFamily="18" charset="-78"/>
              </a:rPr>
              <a:t>.</a:t>
            </a:r>
          </a:p>
          <a:p>
            <a:r>
              <a:rPr lang="ar-SA" dirty="0" smtClean="0">
                <a:latin typeface="Traditional Arabic" pitchFamily="18" charset="-78"/>
                <a:cs typeface="Traditional Arabic" pitchFamily="18" charset="-78"/>
              </a:rPr>
              <a:t>وتركز </a:t>
            </a:r>
            <a:r>
              <a:rPr lang="ar-SA" dirty="0">
                <a:latin typeface="Traditional Arabic" pitchFamily="18" charset="-78"/>
                <a:cs typeface="Traditional Arabic" pitchFamily="18" charset="-78"/>
              </a:rPr>
              <a:t>البرامج التربويه المقدمه على المواضيع الاكاديميه </a:t>
            </a:r>
            <a:r>
              <a:rPr lang="ar-SA" dirty="0" smtClean="0">
                <a:latin typeface="Traditional Arabic" pitchFamily="18" charset="-78"/>
                <a:cs typeface="Traditional Arabic" pitchFamily="18" charset="-78"/>
              </a:rPr>
              <a:t>الاساسية( القراءة,الكتابة,الحساب).</a:t>
            </a:r>
            <a:endParaRPr lang="ar-SA" dirty="0">
              <a:latin typeface="Traditional Arabic" pitchFamily="18" charset="-78"/>
              <a:cs typeface="Traditional Arabic" pitchFamily="18" charset="-78"/>
            </a:endParaRPr>
          </a:p>
        </p:txBody>
      </p:sp>
    </p:spTree>
    <p:extLst>
      <p:ext uri="{BB962C8B-B14F-4D97-AF65-F5344CB8AC3E}">
        <p14:creationId xmlns:p14="http://schemas.microsoft.com/office/powerpoint/2010/main" val="173586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328892"/>
            <a:ext cx="8229600" cy="1143000"/>
          </a:xfrm>
        </p:spPr>
        <p:txBody>
          <a:bodyPr/>
          <a:lstStyle/>
          <a:p>
            <a:r>
              <a:rPr lang="ar-SA" dirty="0">
                <a:solidFill>
                  <a:srgbClr val="C00000"/>
                </a:solidFill>
              </a:rPr>
              <a:t>الإعاقة العقلية المتوسطة</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32656"/>
            <a:ext cx="2267744" cy="1556792"/>
          </a:xfrm>
          <a:prstGeom prst="rect">
            <a:avLst/>
          </a:prstGeom>
        </p:spPr>
      </p:pic>
      <p:sp>
        <p:nvSpPr>
          <p:cNvPr id="5" name="Rounded Rectangle 4"/>
          <p:cNvSpPr/>
          <p:nvPr/>
        </p:nvSpPr>
        <p:spPr>
          <a:xfrm>
            <a:off x="395536" y="1695894"/>
            <a:ext cx="8208912" cy="4973466"/>
          </a:xfrm>
          <a:prstGeom prst="roundRect">
            <a:avLst/>
          </a:prstGeom>
          <a:solidFill>
            <a:srgbClr val="F5EA5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lvl="0" indent="-342900">
              <a:spcBef>
                <a:spcPct val="20000"/>
              </a:spcBef>
              <a:buFont typeface="Arial" pitchFamily="34" charset="0"/>
              <a:buChar char="•"/>
            </a:pPr>
            <a:r>
              <a:rPr lang="ar-SA" sz="3200" dirty="0">
                <a:solidFill>
                  <a:prstClr val="black"/>
                </a:solidFill>
                <a:latin typeface="Traditional Arabic" pitchFamily="18" charset="-78"/>
                <a:cs typeface="Traditional Arabic" pitchFamily="18" charset="-78"/>
              </a:rPr>
              <a:t>الانخفاض في الاداء العقلي العام يتراوح مابين </a:t>
            </a:r>
            <a:r>
              <a:rPr lang="en-US" sz="3200" dirty="0">
                <a:solidFill>
                  <a:prstClr val="black"/>
                </a:solidFill>
                <a:latin typeface="Traditional Arabic" pitchFamily="18" charset="-78"/>
                <a:cs typeface="Traditional Arabic" pitchFamily="18" charset="-78"/>
              </a:rPr>
              <a:t>4-3 </a:t>
            </a:r>
            <a:r>
              <a:rPr lang="ar-SA" sz="3200" dirty="0">
                <a:solidFill>
                  <a:prstClr val="black"/>
                </a:solidFill>
                <a:latin typeface="Traditional Arabic" pitchFamily="18" charset="-78"/>
                <a:cs typeface="Traditional Arabic" pitchFamily="18" charset="-78"/>
              </a:rPr>
              <a:t>انحرافات معيارية.</a:t>
            </a:r>
          </a:p>
          <a:p>
            <a:pPr marL="342900" lvl="0" indent="-342900">
              <a:spcBef>
                <a:spcPct val="20000"/>
              </a:spcBef>
              <a:buFont typeface="Arial" pitchFamily="34" charset="0"/>
              <a:buChar char="•"/>
            </a:pPr>
            <a:r>
              <a:rPr lang="ar-SA" sz="3200" dirty="0">
                <a:solidFill>
                  <a:prstClr val="black"/>
                </a:solidFill>
                <a:latin typeface="Traditional Arabic" pitchFamily="18" charset="-78"/>
                <a:cs typeface="Traditional Arabic" pitchFamily="18" charset="-78"/>
              </a:rPr>
              <a:t>يشكلون </a:t>
            </a:r>
            <a:r>
              <a:rPr lang="en-US" sz="3200" dirty="0">
                <a:solidFill>
                  <a:prstClr val="black"/>
                </a:solidFill>
                <a:latin typeface="Traditional Arabic" pitchFamily="18" charset="-78"/>
                <a:cs typeface="Traditional Arabic" pitchFamily="18" charset="-78"/>
              </a:rPr>
              <a:t>10% </a:t>
            </a:r>
            <a:r>
              <a:rPr lang="ar-SA" sz="3200" dirty="0">
                <a:solidFill>
                  <a:prstClr val="black"/>
                </a:solidFill>
                <a:latin typeface="Traditional Arabic" pitchFamily="18" charset="-78"/>
                <a:cs typeface="Traditional Arabic" pitchFamily="18" charset="-78"/>
              </a:rPr>
              <a:t>من الاشخاص المعوقون عقليا </a:t>
            </a:r>
          </a:p>
          <a:p>
            <a:pPr marL="342900" lvl="0" indent="-342900">
              <a:spcBef>
                <a:spcPct val="20000"/>
              </a:spcBef>
              <a:buFont typeface="Arial" pitchFamily="34" charset="0"/>
              <a:buChar char="•"/>
            </a:pPr>
            <a:r>
              <a:rPr lang="ar-SA" sz="3200" dirty="0">
                <a:solidFill>
                  <a:prstClr val="black"/>
                </a:solidFill>
                <a:latin typeface="Traditional Arabic" pitchFamily="18" charset="-78"/>
                <a:cs typeface="Traditional Arabic" pitchFamily="18" charset="-78"/>
              </a:rPr>
              <a:t>ويستطيع مثل هذه الاشخاص عيش حياتهم في المجتمع اذا توفر لهم الدعم وقدم لهم الاشراف.</a:t>
            </a:r>
          </a:p>
          <a:p>
            <a:pPr marL="342900" lvl="0" indent="-342900">
              <a:spcBef>
                <a:spcPct val="20000"/>
              </a:spcBef>
              <a:buFont typeface="Arial" pitchFamily="34" charset="0"/>
              <a:buChar char="•"/>
            </a:pPr>
            <a:r>
              <a:rPr lang="ar-SA" sz="3200" dirty="0">
                <a:solidFill>
                  <a:prstClr val="black"/>
                </a:solidFill>
                <a:latin typeface="Traditional Arabic" pitchFamily="18" charset="-78"/>
                <a:cs typeface="Traditional Arabic" pitchFamily="18" charset="-78"/>
              </a:rPr>
              <a:t>وغالبا يظهر لدى هؤلاء الاشخاص تاخر نمائي واضح في مرحلة ماقبل المدرسة.</a:t>
            </a:r>
          </a:p>
          <a:p>
            <a:pPr marL="342900" lvl="0" indent="-342900">
              <a:spcBef>
                <a:spcPct val="20000"/>
              </a:spcBef>
              <a:buFont typeface="Arial" pitchFamily="34" charset="0"/>
              <a:buChar char="•"/>
            </a:pPr>
            <a:r>
              <a:rPr lang="ar-SA" sz="3200" dirty="0">
                <a:solidFill>
                  <a:prstClr val="black"/>
                </a:solidFill>
                <a:latin typeface="Traditional Arabic" pitchFamily="18" charset="-78"/>
                <a:cs typeface="Traditional Arabic" pitchFamily="18" charset="-78"/>
              </a:rPr>
              <a:t>وكثيرا مايكون لديهم مظاهر جسميه ومشكلات حركيه وتركز البرامج التربويه على المهارات  الاكاديميه ومهارات التواصل الاولية.</a:t>
            </a:r>
          </a:p>
        </p:txBody>
      </p:sp>
    </p:spTree>
    <p:extLst>
      <p:ext uri="{BB962C8B-B14F-4D97-AF65-F5344CB8AC3E}">
        <p14:creationId xmlns:p14="http://schemas.microsoft.com/office/powerpoint/2010/main" val="7364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7657" y="481236"/>
            <a:ext cx="8229600" cy="1143000"/>
          </a:xfrm>
        </p:spPr>
        <p:txBody>
          <a:bodyPr/>
          <a:lstStyle/>
          <a:p>
            <a:r>
              <a:rPr lang="ar-SA" dirty="0">
                <a:solidFill>
                  <a:schemeClr val="accent2">
                    <a:lumMod val="75000"/>
                  </a:schemeClr>
                </a:solidFill>
              </a:rPr>
              <a:t>الإعاقة العقلية الشديدة</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26" y="332656"/>
            <a:ext cx="2383493" cy="1440160"/>
          </a:xfrm>
          <a:prstGeom prst="rect">
            <a:avLst/>
          </a:prstGeom>
        </p:spPr>
      </p:pic>
      <p:sp>
        <p:nvSpPr>
          <p:cNvPr id="5" name="Rounded Rectangle 4"/>
          <p:cNvSpPr/>
          <p:nvPr/>
        </p:nvSpPr>
        <p:spPr>
          <a:xfrm>
            <a:off x="323528" y="1772816"/>
            <a:ext cx="8496944" cy="4248472"/>
          </a:xfrm>
          <a:prstGeom prst="roundRect">
            <a:avLst/>
          </a:prstGeom>
          <a:solidFill>
            <a:srgbClr val="AFDC7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lvl="0" indent="-342900">
              <a:spcBef>
                <a:spcPct val="20000"/>
              </a:spcBef>
              <a:buFont typeface="Arial" pitchFamily="34" charset="0"/>
              <a:buChar char="•"/>
            </a:pPr>
            <a:r>
              <a:rPr lang="ar-SA" sz="3200" dirty="0">
                <a:solidFill>
                  <a:prstClr val="black"/>
                </a:solidFill>
                <a:latin typeface="Traditional Arabic" pitchFamily="18" charset="-78"/>
                <a:cs typeface="Traditional Arabic" pitchFamily="18" charset="-78"/>
              </a:rPr>
              <a:t>انخفاض مستوى الاداء العقلي العام عن المتوسط بواقع</a:t>
            </a:r>
            <a:r>
              <a:rPr lang="en-US" sz="3200" dirty="0">
                <a:solidFill>
                  <a:prstClr val="black"/>
                </a:solidFill>
                <a:latin typeface="Traditional Arabic" pitchFamily="18" charset="-78"/>
                <a:cs typeface="Traditional Arabic" pitchFamily="18" charset="-78"/>
              </a:rPr>
              <a:t>5-4 </a:t>
            </a:r>
            <a:r>
              <a:rPr lang="ar-SA" sz="3200" dirty="0">
                <a:solidFill>
                  <a:prstClr val="black"/>
                </a:solidFill>
                <a:latin typeface="Traditional Arabic" pitchFamily="18" charset="-78"/>
                <a:cs typeface="Traditional Arabic" pitchFamily="18" charset="-78"/>
              </a:rPr>
              <a:t>انحرافات معيارية.</a:t>
            </a:r>
          </a:p>
          <a:p>
            <a:pPr marL="342900" lvl="0" indent="-342900">
              <a:spcBef>
                <a:spcPct val="20000"/>
              </a:spcBef>
              <a:buFont typeface="Arial" pitchFamily="34" charset="0"/>
              <a:buChar char="•"/>
            </a:pPr>
            <a:r>
              <a:rPr lang="ar-SA" sz="3200" dirty="0">
                <a:solidFill>
                  <a:prstClr val="black"/>
                </a:solidFill>
                <a:latin typeface="Traditional Arabic" pitchFamily="18" charset="-78"/>
                <a:cs typeface="Traditional Arabic" pitchFamily="18" charset="-78"/>
              </a:rPr>
              <a:t>ودرجة الذكاء تتراوح مابين </a:t>
            </a:r>
            <a:r>
              <a:rPr lang="en-US" sz="3200" dirty="0">
                <a:solidFill>
                  <a:prstClr val="black"/>
                </a:solidFill>
                <a:latin typeface="Traditional Arabic" pitchFamily="18" charset="-78"/>
                <a:cs typeface="Traditional Arabic" pitchFamily="18" charset="-78"/>
              </a:rPr>
              <a:t>39-25 </a:t>
            </a:r>
            <a:r>
              <a:rPr lang="ar-SA" sz="3200" dirty="0">
                <a:solidFill>
                  <a:prstClr val="black"/>
                </a:solidFill>
                <a:latin typeface="Traditional Arabic" pitchFamily="18" charset="-78"/>
                <a:cs typeface="Traditional Arabic" pitchFamily="18" charset="-78"/>
              </a:rPr>
              <a:t>على اختبار وكسلر و</a:t>
            </a:r>
            <a:r>
              <a:rPr lang="en-US" sz="3200" dirty="0">
                <a:solidFill>
                  <a:prstClr val="black"/>
                </a:solidFill>
                <a:latin typeface="Traditional Arabic" pitchFamily="18" charset="-78"/>
                <a:cs typeface="Traditional Arabic" pitchFamily="18" charset="-78"/>
              </a:rPr>
              <a:t>35-20 </a:t>
            </a:r>
            <a:r>
              <a:rPr lang="ar-SA" sz="3200" dirty="0">
                <a:solidFill>
                  <a:prstClr val="black"/>
                </a:solidFill>
                <a:latin typeface="Traditional Arabic" pitchFamily="18" charset="-78"/>
                <a:cs typeface="Traditional Arabic" pitchFamily="18" charset="-78"/>
              </a:rPr>
              <a:t>على بينيه </a:t>
            </a:r>
          </a:p>
          <a:p>
            <a:pPr marL="342900" lvl="0" indent="-342900">
              <a:spcBef>
                <a:spcPct val="20000"/>
              </a:spcBef>
              <a:buFont typeface="Arial" pitchFamily="34" charset="0"/>
              <a:buChar char="•"/>
            </a:pPr>
            <a:r>
              <a:rPr lang="ar-SA" sz="3200" dirty="0">
                <a:solidFill>
                  <a:prstClr val="black"/>
                </a:solidFill>
                <a:latin typeface="Traditional Arabic" pitchFamily="18" charset="-78"/>
                <a:cs typeface="Traditional Arabic" pitchFamily="18" charset="-78"/>
              </a:rPr>
              <a:t>ويعاني كثيرا من هؤلاء الاشخاص من مشكلات صحيه</a:t>
            </a:r>
          </a:p>
          <a:p>
            <a:pPr marL="342900" lvl="0" indent="-342900">
              <a:spcBef>
                <a:spcPct val="20000"/>
              </a:spcBef>
              <a:buFont typeface="Arial" pitchFamily="34" charset="0"/>
              <a:buChar char="•"/>
            </a:pPr>
            <a:r>
              <a:rPr lang="ar-SA" sz="3200" dirty="0">
                <a:solidFill>
                  <a:prstClr val="black"/>
                </a:solidFill>
                <a:latin typeface="Traditional Arabic" pitchFamily="18" charset="-78"/>
                <a:cs typeface="Traditional Arabic" pitchFamily="18" charset="-78"/>
              </a:rPr>
              <a:t>ترتبط اسباب الاعاقة العقلية الشديدة غالبا باضطرابات في الجهاز العصبي وبحالات إعاقة أخرى.</a:t>
            </a:r>
          </a:p>
        </p:txBody>
      </p:sp>
    </p:spTree>
    <p:extLst>
      <p:ext uri="{BB962C8B-B14F-4D97-AF65-F5344CB8AC3E}">
        <p14:creationId xmlns:p14="http://schemas.microsoft.com/office/powerpoint/2010/main" val="379961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620688"/>
            <a:ext cx="8229600" cy="1143000"/>
          </a:xfrm>
        </p:spPr>
        <p:txBody>
          <a:bodyPr/>
          <a:lstStyle/>
          <a:p>
            <a:r>
              <a:rPr lang="ar-SA" dirty="0">
                <a:solidFill>
                  <a:srgbClr val="C00000"/>
                </a:solidFill>
              </a:rPr>
              <a:t>الاعاقة العقلية الشديدة جدا</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242"/>
            <a:ext cx="2087724" cy="2032646"/>
          </a:xfrm>
          <a:prstGeom prst="rect">
            <a:avLst/>
          </a:prstGeom>
          <a:ln>
            <a:noFill/>
          </a:ln>
          <a:effectLst>
            <a:softEdge rad="112500"/>
          </a:effectLst>
        </p:spPr>
      </p:pic>
      <p:sp>
        <p:nvSpPr>
          <p:cNvPr id="5" name="Rounded Rectangle 4"/>
          <p:cNvSpPr/>
          <p:nvPr/>
        </p:nvSpPr>
        <p:spPr>
          <a:xfrm>
            <a:off x="827584" y="2221286"/>
            <a:ext cx="7992888" cy="3872010"/>
          </a:xfrm>
          <a:prstGeom prst="roundRect">
            <a:avLst/>
          </a:prstGeom>
          <a:solidFill>
            <a:srgbClr val="FFE5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TextBox 5"/>
          <p:cNvSpPr txBox="1"/>
          <p:nvPr/>
        </p:nvSpPr>
        <p:spPr>
          <a:xfrm>
            <a:off x="971600" y="2420888"/>
            <a:ext cx="7632848" cy="3834896"/>
          </a:xfrm>
          <a:prstGeom prst="rect">
            <a:avLst/>
          </a:prstGeom>
          <a:noFill/>
        </p:spPr>
        <p:txBody>
          <a:bodyPr wrap="square" rtlCol="1">
            <a:spAutoFit/>
          </a:bodyPr>
          <a:lstStyle/>
          <a:p>
            <a:pPr marL="342900" lvl="0" indent="-342900">
              <a:spcBef>
                <a:spcPct val="20000"/>
              </a:spcBef>
              <a:buFont typeface="Arial" pitchFamily="34" charset="0"/>
              <a:buChar char="•"/>
            </a:pPr>
            <a:r>
              <a:rPr lang="ar-SA" sz="3200" dirty="0">
                <a:solidFill>
                  <a:prstClr val="black"/>
                </a:solidFill>
                <a:latin typeface="Traditional Arabic" pitchFamily="18" charset="-78"/>
                <a:cs typeface="Traditional Arabic" pitchFamily="18" charset="-78"/>
              </a:rPr>
              <a:t>معامل الذكاء ادنى من المتوسط بمقدار </a:t>
            </a:r>
            <a:r>
              <a:rPr lang="en-US" sz="3200" dirty="0">
                <a:solidFill>
                  <a:prstClr val="black"/>
                </a:solidFill>
                <a:latin typeface="Traditional Arabic" pitchFamily="18" charset="-78"/>
                <a:cs typeface="Traditional Arabic" pitchFamily="18" charset="-78"/>
              </a:rPr>
              <a:t>6-5</a:t>
            </a:r>
            <a:r>
              <a:rPr lang="ar-SA" sz="3200" dirty="0">
                <a:solidFill>
                  <a:prstClr val="black"/>
                </a:solidFill>
                <a:latin typeface="Traditional Arabic" pitchFamily="18" charset="-78"/>
                <a:cs typeface="Traditional Arabic" pitchFamily="18" charset="-78"/>
              </a:rPr>
              <a:t>انحرافات معيارية </a:t>
            </a:r>
          </a:p>
          <a:p>
            <a:pPr marL="342900" lvl="0" indent="-342900">
              <a:spcBef>
                <a:spcPct val="20000"/>
              </a:spcBef>
              <a:buFont typeface="Arial" pitchFamily="34" charset="0"/>
              <a:buChar char="•"/>
            </a:pPr>
            <a:r>
              <a:rPr lang="ar-SA" sz="3200" dirty="0">
                <a:solidFill>
                  <a:prstClr val="black"/>
                </a:solidFill>
                <a:latin typeface="Traditional Arabic" pitchFamily="18" charset="-78"/>
                <a:cs typeface="Traditional Arabic" pitchFamily="18" charset="-78"/>
              </a:rPr>
              <a:t>درجة الذكاء تقل عن </a:t>
            </a:r>
            <a:r>
              <a:rPr lang="en-US" sz="3200" dirty="0">
                <a:solidFill>
                  <a:prstClr val="black"/>
                </a:solidFill>
                <a:latin typeface="Traditional Arabic" pitchFamily="18" charset="-78"/>
                <a:cs typeface="Traditional Arabic" pitchFamily="18" charset="-78"/>
              </a:rPr>
              <a:t>25</a:t>
            </a:r>
            <a:r>
              <a:rPr lang="ar-SA" sz="3200" dirty="0">
                <a:solidFill>
                  <a:prstClr val="black"/>
                </a:solidFill>
                <a:latin typeface="Traditional Arabic" pitchFamily="18" charset="-78"/>
                <a:cs typeface="Traditional Arabic" pitchFamily="18" charset="-78"/>
              </a:rPr>
              <a:t>على اختبار وكسلر وعن </a:t>
            </a:r>
            <a:r>
              <a:rPr lang="en-US" sz="3200" dirty="0">
                <a:solidFill>
                  <a:prstClr val="black"/>
                </a:solidFill>
                <a:latin typeface="Traditional Arabic" pitchFamily="18" charset="-78"/>
                <a:cs typeface="Traditional Arabic" pitchFamily="18" charset="-78"/>
              </a:rPr>
              <a:t>20</a:t>
            </a:r>
            <a:r>
              <a:rPr lang="ar-SA" sz="3200" dirty="0">
                <a:solidFill>
                  <a:prstClr val="black"/>
                </a:solidFill>
                <a:latin typeface="Traditional Arabic" pitchFamily="18" charset="-78"/>
                <a:cs typeface="Traditional Arabic" pitchFamily="18" charset="-78"/>
              </a:rPr>
              <a:t>على ستانفورد بينيه</a:t>
            </a:r>
          </a:p>
          <a:p>
            <a:pPr marL="342900" lvl="0" indent="-342900">
              <a:spcBef>
                <a:spcPct val="20000"/>
              </a:spcBef>
              <a:buFont typeface="Arial" pitchFamily="34" charset="0"/>
              <a:buChar char="•"/>
            </a:pPr>
            <a:r>
              <a:rPr lang="ar-SA" sz="3200" dirty="0">
                <a:solidFill>
                  <a:prstClr val="black"/>
                </a:solidFill>
                <a:latin typeface="Traditional Arabic" pitchFamily="18" charset="-78"/>
                <a:cs typeface="Traditional Arabic" pitchFamily="18" charset="-78"/>
              </a:rPr>
              <a:t>درجة ذكائهم غالبا ماتخمن تخمينا اذ يتعذر تطبيق اختبارات الذكاء عليهم </a:t>
            </a:r>
          </a:p>
          <a:p>
            <a:pPr marL="342900" lvl="0" indent="-342900">
              <a:spcBef>
                <a:spcPct val="20000"/>
              </a:spcBef>
              <a:buFont typeface="Arial" pitchFamily="34" charset="0"/>
              <a:buChar char="•"/>
            </a:pPr>
            <a:r>
              <a:rPr lang="ar-SA" sz="3200" dirty="0">
                <a:solidFill>
                  <a:prstClr val="black"/>
                </a:solidFill>
                <a:latin typeface="Traditional Arabic" pitchFamily="18" charset="-78"/>
                <a:cs typeface="Traditional Arabic" pitchFamily="18" charset="-78"/>
              </a:rPr>
              <a:t>يتعلم ذوي الاعاقة العقلية الشديدة جدا بعض المهارات الاساسية للتواصل والعناية بالذات.</a:t>
            </a:r>
          </a:p>
        </p:txBody>
      </p:sp>
    </p:spTree>
    <p:extLst>
      <p:ext uri="{BB962C8B-B14F-4D97-AF65-F5344CB8AC3E}">
        <p14:creationId xmlns:p14="http://schemas.microsoft.com/office/powerpoint/2010/main" val="171200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9144000" cy="1143000"/>
          </a:xfrm>
        </p:spPr>
        <p:txBody>
          <a:bodyPr>
            <a:normAutofit fontScale="90000"/>
          </a:bodyPr>
          <a:lstStyle/>
          <a:p>
            <a:r>
              <a:rPr lang="ar-SA" dirty="0">
                <a:solidFill>
                  <a:srgbClr val="C00000"/>
                </a:solidFill>
              </a:rPr>
              <a:t>التصنيف التربوي للإعاقة العقلية (حسب </a:t>
            </a:r>
            <a:r>
              <a:rPr lang="ar-SA" dirty="0" smtClean="0">
                <a:solidFill>
                  <a:srgbClr val="C00000"/>
                </a:solidFill>
              </a:rPr>
              <a:t>القابلية </a:t>
            </a:r>
            <a:r>
              <a:rPr lang="ar-SA" dirty="0">
                <a:solidFill>
                  <a:srgbClr val="C00000"/>
                </a:solidFill>
              </a:rPr>
              <a:t>للتعليم )</a:t>
            </a:r>
          </a:p>
        </p:txBody>
      </p:sp>
      <p:sp>
        <p:nvSpPr>
          <p:cNvPr id="6" name="Rectangle 5"/>
          <p:cNvSpPr/>
          <p:nvPr/>
        </p:nvSpPr>
        <p:spPr>
          <a:xfrm>
            <a:off x="6228184" y="1988840"/>
            <a:ext cx="2808312" cy="86409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Rectangle 7"/>
          <p:cNvSpPr/>
          <p:nvPr/>
        </p:nvSpPr>
        <p:spPr>
          <a:xfrm>
            <a:off x="3275856" y="1973382"/>
            <a:ext cx="2808312" cy="864096"/>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Rectangle 8"/>
          <p:cNvSpPr/>
          <p:nvPr/>
        </p:nvSpPr>
        <p:spPr>
          <a:xfrm>
            <a:off x="179512" y="1988840"/>
            <a:ext cx="2808312" cy="864096"/>
          </a:xfrm>
          <a:prstGeom prst="rect">
            <a:avLst/>
          </a:prstGeom>
          <a:solidFill>
            <a:schemeClr val="bg1"/>
          </a:solidFill>
          <a:ln>
            <a:solidFill>
              <a:srgbClr val="E781D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TextBox 9"/>
          <p:cNvSpPr txBox="1"/>
          <p:nvPr/>
        </p:nvSpPr>
        <p:spPr>
          <a:xfrm>
            <a:off x="6372200" y="2128500"/>
            <a:ext cx="2520280" cy="584775"/>
          </a:xfrm>
          <a:prstGeom prst="rect">
            <a:avLst/>
          </a:prstGeom>
          <a:noFill/>
        </p:spPr>
        <p:txBody>
          <a:bodyPr wrap="square" rtlCol="1">
            <a:spAutoFit/>
          </a:bodyPr>
          <a:lstStyle/>
          <a:p>
            <a:r>
              <a:rPr lang="ar-SA" sz="3200" b="1" dirty="0">
                <a:latin typeface="Traditional Arabic" pitchFamily="18" charset="-78"/>
                <a:cs typeface="Traditional Arabic" pitchFamily="18" charset="-78"/>
              </a:rPr>
              <a:t>الطلبة القابلين للتعلم</a:t>
            </a:r>
            <a:endParaRPr lang="ar-SA" sz="3200" dirty="0">
              <a:latin typeface="Traditional Arabic" pitchFamily="18" charset="-78"/>
              <a:cs typeface="Traditional Arabic" pitchFamily="18" charset="-78"/>
            </a:endParaRPr>
          </a:p>
        </p:txBody>
      </p:sp>
      <p:sp>
        <p:nvSpPr>
          <p:cNvPr id="11" name="TextBox 10"/>
          <p:cNvSpPr txBox="1"/>
          <p:nvPr/>
        </p:nvSpPr>
        <p:spPr>
          <a:xfrm>
            <a:off x="3153544" y="2128500"/>
            <a:ext cx="2808312" cy="584775"/>
          </a:xfrm>
          <a:prstGeom prst="rect">
            <a:avLst/>
          </a:prstGeom>
          <a:noFill/>
        </p:spPr>
        <p:txBody>
          <a:bodyPr wrap="square" rtlCol="1">
            <a:spAutoFit/>
          </a:bodyPr>
          <a:lstStyle/>
          <a:p>
            <a:r>
              <a:rPr lang="ar-SA" sz="3200" b="1" dirty="0">
                <a:latin typeface="Traditional Arabic" pitchFamily="18" charset="-78"/>
                <a:cs typeface="Traditional Arabic" pitchFamily="18" charset="-78"/>
              </a:rPr>
              <a:t>الطلبة القابلين للتدريب</a:t>
            </a:r>
            <a:endParaRPr lang="ar-SA" sz="3200" dirty="0">
              <a:latin typeface="Traditional Arabic" pitchFamily="18" charset="-78"/>
              <a:cs typeface="Traditional Arabic" pitchFamily="18" charset="-78"/>
            </a:endParaRPr>
          </a:p>
        </p:txBody>
      </p:sp>
      <p:sp>
        <p:nvSpPr>
          <p:cNvPr id="12" name="TextBox 11"/>
          <p:cNvSpPr txBox="1"/>
          <p:nvPr/>
        </p:nvSpPr>
        <p:spPr>
          <a:xfrm>
            <a:off x="467544" y="2113042"/>
            <a:ext cx="2232248" cy="584775"/>
          </a:xfrm>
          <a:prstGeom prst="rect">
            <a:avLst/>
          </a:prstGeom>
          <a:noFill/>
        </p:spPr>
        <p:txBody>
          <a:bodyPr wrap="square" rtlCol="1">
            <a:spAutoFit/>
          </a:bodyPr>
          <a:lstStyle/>
          <a:p>
            <a:r>
              <a:rPr lang="ar-SA" sz="3200" b="1" dirty="0" smtClean="0">
                <a:solidFill>
                  <a:prstClr val="black"/>
                </a:solidFill>
                <a:latin typeface="Traditional Arabic" pitchFamily="18" charset="-78"/>
                <a:ea typeface="+mj-ea"/>
                <a:cs typeface="Traditional Arabic" pitchFamily="18" charset="-78"/>
              </a:rPr>
              <a:t>الطلبة </a:t>
            </a:r>
            <a:r>
              <a:rPr lang="ar-SA" sz="3200" b="1" dirty="0">
                <a:solidFill>
                  <a:prstClr val="black"/>
                </a:solidFill>
                <a:latin typeface="Traditional Arabic" pitchFamily="18" charset="-78"/>
                <a:ea typeface="+mj-ea"/>
                <a:cs typeface="Traditional Arabic" pitchFamily="18" charset="-78"/>
              </a:rPr>
              <a:t>الاعتماديون</a:t>
            </a:r>
            <a:endParaRPr lang="ar-SA" sz="3200" dirty="0">
              <a:latin typeface="Traditional Arabic" pitchFamily="18" charset="-78"/>
              <a:cs typeface="Traditional Arabic" pitchFamily="18" charset="-78"/>
            </a:endParaRPr>
          </a:p>
        </p:txBody>
      </p:sp>
      <p:sp>
        <p:nvSpPr>
          <p:cNvPr id="13" name="Rounded Rectangle 12"/>
          <p:cNvSpPr/>
          <p:nvPr/>
        </p:nvSpPr>
        <p:spPr>
          <a:xfrm>
            <a:off x="6300192" y="3068960"/>
            <a:ext cx="2664296" cy="35283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Rounded Rectangle 13"/>
          <p:cNvSpPr/>
          <p:nvPr/>
        </p:nvSpPr>
        <p:spPr>
          <a:xfrm>
            <a:off x="3347864" y="3068960"/>
            <a:ext cx="2664296" cy="35283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Rounded Rectangle 14"/>
          <p:cNvSpPr/>
          <p:nvPr/>
        </p:nvSpPr>
        <p:spPr>
          <a:xfrm>
            <a:off x="323528" y="3043525"/>
            <a:ext cx="2664296" cy="35283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TextBox 15"/>
          <p:cNvSpPr txBox="1"/>
          <p:nvPr/>
        </p:nvSpPr>
        <p:spPr>
          <a:xfrm>
            <a:off x="6300192" y="3560364"/>
            <a:ext cx="2664296" cy="2246769"/>
          </a:xfrm>
          <a:prstGeom prst="rect">
            <a:avLst/>
          </a:prstGeom>
          <a:noFill/>
        </p:spPr>
        <p:txBody>
          <a:bodyPr wrap="square" rtlCol="1">
            <a:spAutoFit/>
          </a:bodyPr>
          <a:lstStyle/>
          <a:p>
            <a:r>
              <a:rPr lang="ar-SA" sz="2800" b="1" dirty="0" smtClean="0">
                <a:latin typeface="Traditional Arabic" pitchFamily="18" charset="-78"/>
                <a:cs typeface="Traditional Arabic" pitchFamily="18" charset="-78"/>
              </a:rPr>
              <a:t>* تترواح </a:t>
            </a:r>
            <a:r>
              <a:rPr lang="ar-SA" sz="2800" b="1" dirty="0">
                <a:latin typeface="Traditional Arabic" pitchFamily="18" charset="-78"/>
                <a:cs typeface="Traditional Arabic" pitchFamily="18" charset="-78"/>
              </a:rPr>
              <a:t>درجات ذكاء هذه الفئه (من 50-75) </a:t>
            </a:r>
            <a:endParaRPr lang="ar-SA" sz="2800" b="1" dirty="0" smtClean="0">
              <a:latin typeface="Traditional Arabic" pitchFamily="18" charset="-78"/>
              <a:cs typeface="Traditional Arabic" pitchFamily="18" charset="-78"/>
            </a:endParaRPr>
          </a:p>
          <a:p>
            <a:endParaRPr lang="ar-SA" sz="2800" b="1" dirty="0">
              <a:latin typeface="Traditional Arabic" pitchFamily="18" charset="-78"/>
              <a:cs typeface="Traditional Arabic" pitchFamily="18" charset="-78"/>
            </a:endParaRPr>
          </a:p>
          <a:p>
            <a:r>
              <a:rPr lang="ar-SA" sz="2800" b="1" dirty="0" smtClean="0">
                <a:latin typeface="Traditional Arabic" pitchFamily="18" charset="-78"/>
                <a:cs typeface="Traditional Arabic" pitchFamily="18" charset="-78"/>
              </a:rPr>
              <a:t>*هذا المصطلح حل </a:t>
            </a:r>
            <a:r>
              <a:rPr lang="ar-SA" sz="2800" b="1" dirty="0">
                <a:latin typeface="Traditional Arabic" pitchFamily="18" charset="-78"/>
                <a:cs typeface="Traditional Arabic" pitchFamily="18" charset="-78"/>
              </a:rPr>
              <a:t>محل مصطلح </a:t>
            </a:r>
            <a:r>
              <a:rPr lang="ar-SA" sz="2800" b="1" dirty="0" smtClean="0">
                <a:latin typeface="Traditional Arabic" pitchFamily="18" charset="-78"/>
                <a:cs typeface="Traditional Arabic" pitchFamily="18" charset="-78"/>
              </a:rPr>
              <a:t>الابله</a:t>
            </a:r>
            <a:endParaRPr lang="ar-SA" sz="2800" b="1" dirty="0">
              <a:latin typeface="Traditional Arabic" pitchFamily="18" charset="-78"/>
              <a:cs typeface="Traditional Arabic" pitchFamily="18" charset="-78"/>
            </a:endParaRPr>
          </a:p>
        </p:txBody>
      </p:sp>
      <p:sp>
        <p:nvSpPr>
          <p:cNvPr id="17" name="TextBox 16"/>
          <p:cNvSpPr txBox="1"/>
          <p:nvPr/>
        </p:nvSpPr>
        <p:spPr>
          <a:xfrm>
            <a:off x="3419872" y="3560364"/>
            <a:ext cx="2541984" cy="3970318"/>
          </a:xfrm>
          <a:prstGeom prst="rect">
            <a:avLst/>
          </a:prstGeom>
          <a:noFill/>
        </p:spPr>
        <p:txBody>
          <a:bodyPr wrap="square" rtlCol="1">
            <a:spAutoFit/>
          </a:bodyPr>
          <a:lstStyle/>
          <a:p>
            <a:r>
              <a:rPr lang="ar-SA" sz="2800" b="1" dirty="0" smtClean="0">
                <a:latin typeface="Traditional Arabic" pitchFamily="18" charset="-78"/>
                <a:cs typeface="Traditional Arabic" pitchFamily="18" charset="-78"/>
              </a:rPr>
              <a:t>* تترواح </a:t>
            </a:r>
            <a:r>
              <a:rPr lang="ar-SA" sz="2800" b="1" dirty="0">
                <a:latin typeface="Traditional Arabic" pitchFamily="18" charset="-78"/>
                <a:cs typeface="Traditional Arabic" pitchFamily="18" charset="-78"/>
              </a:rPr>
              <a:t>درجات ذكاء هذه الفئه(من30-50 </a:t>
            </a:r>
            <a:r>
              <a:rPr lang="ar-SA" sz="2800" b="1" dirty="0" smtClean="0">
                <a:latin typeface="Traditional Arabic" pitchFamily="18" charset="-78"/>
                <a:cs typeface="Traditional Arabic" pitchFamily="18" charset="-78"/>
              </a:rPr>
              <a:t>)</a:t>
            </a:r>
          </a:p>
          <a:p>
            <a:endParaRPr lang="ar-SA" sz="2800" b="1" dirty="0" smtClean="0">
              <a:latin typeface="Traditional Arabic" pitchFamily="18" charset="-78"/>
              <a:cs typeface="Traditional Arabic" pitchFamily="18" charset="-78"/>
            </a:endParaRPr>
          </a:p>
          <a:p>
            <a:r>
              <a:rPr lang="ar-SA" sz="2800" b="1" dirty="0" smtClean="0">
                <a:latin typeface="Traditional Arabic" pitchFamily="18" charset="-78"/>
                <a:cs typeface="Traditional Arabic" pitchFamily="18" charset="-78"/>
              </a:rPr>
              <a:t>*هذا </a:t>
            </a:r>
            <a:r>
              <a:rPr lang="ar-SA" sz="2800" b="1" dirty="0">
                <a:latin typeface="Traditional Arabic" pitchFamily="18" charset="-78"/>
                <a:cs typeface="Traditional Arabic" pitchFamily="18" charset="-78"/>
              </a:rPr>
              <a:t>المصطلح حل محل الاحمق </a:t>
            </a:r>
            <a:endParaRPr lang="ar-SA" sz="2800" dirty="0">
              <a:latin typeface="Traditional Arabic" pitchFamily="18" charset="-78"/>
              <a:cs typeface="Traditional Arabic" pitchFamily="18" charset="-78"/>
            </a:endParaRPr>
          </a:p>
          <a:p>
            <a:endParaRPr lang="ar-SA" sz="2800" b="1" dirty="0">
              <a:latin typeface="Traditional Arabic" pitchFamily="18" charset="-78"/>
              <a:cs typeface="Traditional Arabic" pitchFamily="18" charset="-78"/>
            </a:endParaRPr>
          </a:p>
          <a:p>
            <a:endParaRPr lang="ar-SA" sz="2800" b="1" dirty="0" smtClean="0">
              <a:latin typeface="Traditional Arabic" pitchFamily="18" charset="-78"/>
              <a:cs typeface="Traditional Arabic" pitchFamily="18" charset="-78"/>
            </a:endParaRPr>
          </a:p>
          <a:p>
            <a:endParaRPr lang="ar-SA" sz="2800" b="1" dirty="0">
              <a:latin typeface="Traditional Arabic" pitchFamily="18" charset="-78"/>
              <a:cs typeface="Traditional Arabic" pitchFamily="18" charset="-78"/>
            </a:endParaRPr>
          </a:p>
          <a:p>
            <a:r>
              <a:rPr lang="ar-SA" sz="2800" b="1" dirty="0" smtClean="0">
                <a:latin typeface="Traditional Arabic" pitchFamily="18" charset="-78"/>
                <a:cs typeface="Traditional Arabic" pitchFamily="18" charset="-78"/>
              </a:rPr>
              <a:t> </a:t>
            </a:r>
            <a:endParaRPr lang="ar-SA" sz="2800" dirty="0">
              <a:latin typeface="Traditional Arabic" pitchFamily="18" charset="-78"/>
              <a:cs typeface="Traditional Arabic" pitchFamily="18" charset="-78"/>
            </a:endParaRPr>
          </a:p>
        </p:txBody>
      </p:sp>
      <p:sp>
        <p:nvSpPr>
          <p:cNvPr id="18" name="TextBox 17"/>
          <p:cNvSpPr txBox="1"/>
          <p:nvPr/>
        </p:nvSpPr>
        <p:spPr>
          <a:xfrm>
            <a:off x="467544" y="3717032"/>
            <a:ext cx="2376264" cy="2246769"/>
          </a:xfrm>
          <a:prstGeom prst="rect">
            <a:avLst/>
          </a:prstGeom>
          <a:noFill/>
        </p:spPr>
        <p:txBody>
          <a:bodyPr wrap="square" rtlCol="1">
            <a:spAutoFit/>
          </a:bodyPr>
          <a:lstStyle/>
          <a:p>
            <a:r>
              <a:rPr lang="ar-SA" sz="2800" b="1" dirty="0" smtClean="0">
                <a:latin typeface="Traditional Arabic" pitchFamily="18" charset="-78"/>
                <a:cs typeface="Traditional Arabic" pitchFamily="18" charset="-78"/>
              </a:rPr>
              <a:t>* تقل </a:t>
            </a:r>
            <a:r>
              <a:rPr lang="ar-SA" sz="2800" b="1" dirty="0">
                <a:latin typeface="Traditional Arabic" pitchFamily="18" charset="-78"/>
                <a:cs typeface="Traditional Arabic" pitchFamily="18" charset="-78"/>
              </a:rPr>
              <a:t>درجة ذكاء هذه الفئه عن (30) </a:t>
            </a:r>
          </a:p>
          <a:p>
            <a:endParaRPr lang="ar-SA" sz="2800" b="1" dirty="0" smtClean="0">
              <a:latin typeface="Traditional Arabic" pitchFamily="18" charset="-78"/>
              <a:cs typeface="Traditional Arabic" pitchFamily="18" charset="-78"/>
            </a:endParaRPr>
          </a:p>
          <a:p>
            <a:r>
              <a:rPr lang="ar-SA" sz="2800" b="1" dirty="0" smtClean="0">
                <a:latin typeface="Traditional Arabic" pitchFamily="18" charset="-78"/>
                <a:cs typeface="Traditional Arabic" pitchFamily="18" charset="-78"/>
              </a:rPr>
              <a:t>* هذا </a:t>
            </a:r>
            <a:r>
              <a:rPr lang="ar-SA" sz="2800" b="1" dirty="0">
                <a:latin typeface="Traditional Arabic" pitchFamily="18" charset="-78"/>
                <a:cs typeface="Traditional Arabic" pitchFamily="18" charset="-78"/>
              </a:rPr>
              <a:t>المصطلح حل محل المعتوه</a:t>
            </a:r>
            <a:endParaRPr lang="ar-SA" sz="28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127884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20688"/>
            <a:ext cx="8229600" cy="792088"/>
          </a:xfrm>
        </p:spPr>
        <p:txBody>
          <a:bodyPr>
            <a:normAutofit fontScale="90000"/>
          </a:bodyPr>
          <a:lstStyle/>
          <a:p>
            <a:r>
              <a:rPr lang="ar-SA" dirty="0">
                <a:solidFill>
                  <a:srgbClr val="C00000"/>
                </a:solidFill>
              </a:rPr>
              <a:t>تصنيف حالات الإعاقة العقلية حسب </a:t>
            </a:r>
            <a:r>
              <a:rPr lang="ar-SA" dirty="0" smtClean="0">
                <a:solidFill>
                  <a:srgbClr val="C00000"/>
                </a:solidFill>
              </a:rPr>
              <a:t>الاسباب</a:t>
            </a:r>
            <a:r>
              <a:rPr lang="ar-SA" dirty="0">
                <a:solidFill>
                  <a:srgbClr val="C00000"/>
                </a:solidFill>
              </a:rPr>
              <a:t/>
            </a:r>
            <a:br>
              <a:rPr lang="ar-SA" dirty="0">
                <a:solidFill>
                  <a:srgbClr val="C00000"/>
                </a:solidFill>
              </a:rPr>
            </a:br>
            <a:endParaRPr lang="ar-SA" dirty="0">
              <a:solidFill>
                <a:srgbClr val="C00000"/>
              </a:solidFill>
            </a:endParaRPr>
          </a:p>
        </p:txBody>
      </p:sp>
      <p:sp>
        <p:nvSpPr>
          <p:cNvPr id="6" name="Rounded Rectangle 5"/>
          <p:cNvSpPr/>
          <p:nvPr/>
        </p:nvSpPr>
        <p:spPr>
          <a:xfrm>
            <a:off x="1475656" y="1700808"/>
            <a:ext cx="6552728" cy="3384376"/>
          </a:xfrm>
          <a:prstGeom prst="roundRect">
            <a:avLst/>
          </a:prstGeom>
          <a:solidFill>
            <a:srgbClr val="FFE5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spcBef>
                <a:spcPct val="20000"/>
              </a:spcBef>
            </a:pPr>
            <a:endParaRPr lang="ar-SA" sz="3200"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39" y="4365104"/>
            <a:ext cx="2908300" cy="224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79712" y="2263456"/>
            <a:ext cx="5760640" cy="1766637"/>
          </a:xfrm>
          <a:prstGeom prst="rect">
            <a:avLst/>
          </a:prstGeom>
          <a:noFill/>
        </p:spPr>
        <p:txBody>
          <a:bodyPr wrap="square" rtlCol="1">
            <a:spAutoFit/>
          </a:bodyPr>
          <a:lstStyle/>
          <a:p>
            <a:pPr marL="342900" lvl="0" indent="-342900">
              <a:spcBef>
                <a:spcPct val="20000"/>
              </a:spcBef>
              <a:buFont typeface="Wingdings" pitchFamily="2" charset="2"/>
              <a:buChar char="Ø"/>
            </a:pPr>
            <a:r>
              <a:rPr lang="ar-SA" sz="3200" dirty="0">
                <a:solidFill>
                  <a:prstClr val="black"/>
                </a:solidFill>
              </a:rPr>
              <a:t>اسباب وراثيه </a:t>
            </a:r>
          </a:p>
          <a:p>
            <a:pPr marL="342900" lvl="0" indent="-342900">
              <a:spcBef>
                <a:spcPct val="20000"/>
              </a:spcBef>
              <a:buFont typeface="Wingdings" pitchFamily="2" charset="2"/>
              <a:buChar char="Ø"/>
            </a:pPr>
            <a:r>
              <a:rPr lang="ar-SA" sz="3200" dirty="0">
                <a:solidFill>
                  <a:prstClr val="black"/>
                </a:solidFill>
              </a:rPr>
              <a:t>الاضطرابات المرتبطة بعملية  الحمل</a:t>
            </a:r>
          </a:p>
          <a:p>
            <a:pPr marL="342900" lvl="0" indent="-342900">
              <a:spcBef>
                <a:spcPct val="20000"/>
              </a:spcBef>
              <a:buFont typeface="Wingdings" pitchFamily="2" charset="2"/>
              <a:buChar char="Ø"/>
            </a:pPr>
            <a:r>
              <a:rPr lang="ar-SA" sz="3200" dirty="0">
                <a:solidFill>
                  <a:prstClr val="black"/>
                </a:solidFill>
              </a:rPr>
              <a:t>الاسباب المرتبطة بعملية الولادة </a:t>
            </a:r>
          </a:p>
        </p:txBody>
      </p:sp>
    </p:spTree>
    <p:extLst>
      <p:ext uri="{BB962C8B-B14F-4D97-AF65-F5344CB8AC3E}">
        <p14:creationId xmlns:p14="http://schemas.microsoft.com/office/powerpoint/2010/main" val="204817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32856"/>
            <a:ext cx="8589640" cy="1143000"/>
          </a:xfrm>
        </p:spPr>
        <p:txBody>
          <a:bodyPr>
            <a:normAutofit/>
          </a:bodyPr>
          <a:lstStyle/>
          <a:p>
            <a:r>
              <a:rPr lang="ar-SA" b="1" dirty="0" smtClean="0">
                <a:solidFill>
                  <a:schemeClr val="accent2">
                    <a:lumMod val="75000"/>
                  </a:schemeClr>
                </a:solidFill>
                <a:latin typeface="Traditional Arabic" pitchFamily="18" charset="-78"/>
                <a:cs typeface="Traditional Arabic" pitchFamily="18" charset="-78"/>
              </a:rPr>
              <a:t>مفهوم الإعاقة الفكرية والتغيرات المستمرة على تعريفها</a:t>
            </a:r>
            <a:endParaRPr lang="ar-SA" b="1" dirty="0">
              <a:solidFill>
                <a:schemeClr val="accent2">
                  <a:lumMod val="75000"/>
                </a:schemeClr>
              </a:solidFill>
              <a:latin typeface="Traditional Arabic" pitchFamily="18" charset="-78"/>
              <a:cs typeface="Traditional Arabic" pitchFamily="18" charset="-7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99566"/>
            <a:ext cx="3806999" cy="33569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436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C00000"/>
                </a:solidFill>
              </a:rPr>
              <a:t>تصنيف الحاجه للدعم</a:t>
            </a:r>
          </a:p>
        </p:txBody>
      </p:sp>
      <p:sp>
        <p:nvSpPr>
          <p:cNvPr id="4" name="Rounded Rectangle 3"/>
          <p:cNvSpPr/>
          <p:nvPr/>
        </p:nvSpPr>
        <p:spPr>
          <a:xfrm>
            <a:off x="802399" y="1556792"/>
            <a:ext cx="7416824" cy="3888432"/>
          </a:xfrm>
          <a:prstGeom prst="roundRect">
            <a:avLst/>
          </a:prstGeom>
          <a:noFill/>
          <a:ln>
            <a:solidFill>
              <a:srgbClr val="F5EA5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TextBox 5"/>
          <p:cNvSpPr txBox="1"/>
          <p:nvPr/>
        </p:nvSpPr>
        <p:spPr>
          <a:xfrm>
            <a:off x="2267744" y="2060848"/>
            <a:ext cx="5400600" cy="2357568"/>
          </a:xfrm>
          <a:prstGeom prst="rect">
            <a:avLst/>
          </a:prstGeom>
          <a:noFill/>
        </p:spPr>
        <p:txBody>
          <a:bodyPr wrap="square" rtlCol="1">
            <a:spAutoFit/>
          </a:bodyPr>
          <a:lstStyle/>
          <a:p>
            <a:pPr marL="342900" lvl="0" indent="-342900">
              <a:spcBef>
                <a:spcPct val="20000"/>
              </a:spcBef>
              <a:buFont typeface="Wingdings" pitchFamily="2" charset="2"/>
              <a:buChar char="Ø"/>
            </a:pPr>
            <a:r>
              <a:rPr lang="ar-SA" sz="3200" dirty="0">
                <a:solidFill>
                  <a:prstClr val="black"/>
                </a:solidFill>
              </a:rPr>
              <a:t>دعم متقطع (حسب الحاجه فقط)</a:t>
            </a:r>
          </a:p>
          <a:p>
            <a:pPr marL="342900" lvl="0" indent="-342900">
              <a:spcBef>
                <a:spcPct val="20000"/>
              </a:spcBef>
              <a:buFont typeface="Wingdings" pitchFamily="2" charset="2"/>
              <a:buChar char="Ø"/>
            </a:pPr>
            <a:r>
              <a:rPr lang="ar-SA" sz="3200" dirty="0">
                <a:solidFill>
                  <a:prstClr val="black"/>
                </a:solidFill>
              </a:rPr>
              <a:t>دعم محدود( دعم متكرر غير مكثف)</a:t>
            </a:r>
          </a:p>
          <a:p>
            <a:pPr marL="342900" lvl="0" indent="-342900">
              <a:spcBef>
                <a:spcPct val="20000"/>
              </a:spcBef>
              <a:buFont typeface="Wingdings" pitchFamily="2" charset="2"/>
              <a:buChar char="Ø"/>
            </a:pPr>
            <a:r>
              <a:rPr lang="ar-SA" sz="3200" dirty="0">
                <a:solidFill>
                  <a:prstClr val="black"/>
                </a:solidFill>
              </a:rPr>
              <a:t>دعم مكثف (منتظم ويومي )</a:t>
            </a:r>
          </a:p>
          <a:p>
            <a:pPr marL="342900" lvl="0" indent="-342900">
              <a:spcBef>
                <a:spcPct val="20000"/>
              </a:spcBef>
              <a:buFont typeface="Wingdings" pitchFamily="2" charset="2"/>
              <a:buChar char="Ø"/>
            </a:pPr>
            <a:r>
              <a:rPr lang="ar-SA" sz="3200" dirty="0">
                <a:solidFill>
                  <a:prstClr val="black"/>
                </a:solidFill>
              </a:rPr>
              <a:t>دعم شامل (طوال حياته)</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05064"/>
            <a:ext cx="3030537" cy="24447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4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solidFill>
                  <a:schemeClr val="accent6">
                    <a:lumMod val="50000"/>
                  </a:schemeClr>
                </a:solidFill>
              </a:rPr>
              <a:t>مراجعة عامة:</a:t>
            </a:r>
            <a:endParaRPr lang="ar-SA" dirty="0">
              <a:solidFill>
                <a:schemeClr val="accent6">
                  <a:lumMod val="50000"/>
                </a:schemeClr>
              </a:solidFill>
            </a:endParaRPr>
          </a:p>
        </p:txBody>
      </p:sp>
      <p:sp>
        <p:nvSpPr>
          <p:cNvPr id="3" name="Content Placeholder 2"/>
          <p:cNvSpPr>
            <a:spLocks noGrp="1"/>
          </p:cNvSpPr>
          <p:nvPr>
            <p:ph idx="1"/>
          </p:nvPr>
        </p:nvSpPr>
        <p:spPr>
          <a:xfrm>
            <a:off x="0" y="1600200"/>
            <a:ext cx="9144000" cy="4925144"/>
          </a:xfrm>
        </p:spPr>
        <p:txBody>
          <a:bodyPr>
            <a:normAutofit fontScale="92500" lnSpcReduction="10000"/>
          </a:bodyPr>
          <a:lstStyle/>
          <a:p>
            <a:pPr marL="0" indent="0">
              <a:buNone/>
            </a:pPr>
            <a:r>
              <a:rPr lang="ar-SA" b="1" dirty="0" smtClean="0">
                <a:solidFill>
                  <a:schemeClr val="accent6">
                    <a:lumMod val="50000"/>
                  </a:schemeClr>
                </a:solidFill>
                <a:latin typeface="Traditional Arabic" pitchFamily="18" charset="-78"/>
                <a:cs typeface="Traditional Arabic" pitchFamily="18" charset="-78"/>
              </a:rPr>
              <a:t> اختاري الاجابة الصحيحة:يعد </a:t>
            </a:r>
            <a:r>
              <a:rPr lang="ar-SA" b="1" dirty="0">
                <a:solidFill>
                  <a:schemeClr val="accent6">
                    <a:lumMod val="50000"/>
                  </a:schemeClr>
                </a:solidFill>
                <a:latin typeface="Traditional Arabic" pitchFamily="18" charset="-78"/>
                <a:cs typeface="Traditional Arabic" pitchFamily="18" charset="-78"/>
              </a:rPr>
              <a:t>اختبار الذكاء الاطفال أكثر اختبارات الذكاء استخداما </a:t>
            </a:r>
            <a:r>
              <a:rPr lang="ar-SA" b="1" dirty="0" smtClean="0">
                <a:solidFill>
                  <a:schemeClr val="accent6">
                    <a:lumMod val="50000"/>
                  </a:schemeClr>
                </a:solidFill>
                <a:latin typeface="Traditional Arabic" pitchFamily="18" charset="-78"/>
                <a:cs typeface="Traditional Arabic" pitchFamily="18" charset="-78"/>
              </a:rPr>
              <a:t>:</a:t>
            </a:r>
          </a:p>
          <a:p>
            <a:pPr marL="0" indent="0">
              <a:buNone/>
            </a:pPr>
            <a:r>
              <a:rPr lang="ar-SA" dirty="0" smtClean="0">
                <a:latin typeface="Traditional Arabic" pitchFamily="18" charset="-78"/>
                <a:cs typeface="Traditional Arabic" pitchFamily="18" charset="-78"/>
              </a:rPr>
              <a:t>( </a:t>
            </a:r>
            <a:r>
              <a:rPr lang="ar-SA" dirty="0">
                <a:latin typeface="Traditional Arabic" pitchFamily="18" charset="-78"/>
                <a:cs typeface="Traditional Arabic" pitchFamily="18" charset="-78"/>
              </a:rPr>
              <a:t>ستانفورد –بينيه _ اختبار وكسلر_ جميع </a:t>
            </a:r>
            <a:r>
              <a:rPr lang="ar-SA" dirty="0" smtClean="0">
                <a:latin typeface="Traditional Arabic" pitchFamily="18" charset="-78"/>
                <a:cs typeface="Traditional Arabic" pitchFamily="18" charset="-78"/>
              </a:rPr>
              <a:t>ماسبق)</a:t>
            </a:r>
          </a:p>
          <a:p>
            <a:pPr marL="0" indent="0">
              <a:buNone/>
            </a:pPr>
            <a:r>
              <a:rPr lang="ar-SA" b="1" dirty="0" smtClean="0">
                <a:solidFill>
                  <a:schemeClr val="accent6">
                    <a:lumMod val="50000"/>
                  </a:schemeClr>
                </a:solidFill>
                <a:latin typeface="Traditional Arabic" pitchFamily="18" charset="-78"/>
                <a:cs typeface="Traditional Arabic" pitchFamily="18" charset="-78"/>
              </a:rPr>
              <a:t>صح أم خطأ:</a:t>
            </a:r>
          </a:p>
          <a:p>
            <a:pPr marL="0" indent="0">
              <a:buNone/>
            </a:pPr>
            <a:r>
              <a:rPr lang="ar-SA" dirty="0" smtClean="0">
                <a:latin typeface="Traditional Arabic" pitchFamily="18" charset="-78"/>
                <a:cs typeface="Traditional Arabic" pitchFamily="18" charset="-78"/>
              </a:rPr>
              <a:t>ركز </a:t>
            </a:r>
            <a:r>
              <a:rPr lang="ar-SA" dirty="0">
                <a:latin typeface="Traditional Arabic" pitchFamily="18" charset="-78"/>
                <a:cs typeface="Traditional Arabic" pitchFamily="18" charset="-78"/>
              </a:rPr>
              <a:t>تعريف دول للتخلف العقلي على التفاعل بين الفرد وبيئته  وعلى شدة اشكال الدعم التي يحتاج إليها </a:t>
            </a:r>
            <a:r>
              <a:rPr lang="ar-SA" dirty="0" smtClean="0">
                <a:latin typeface="Traditional Arabic" pitchFamily="18" charset="-78"/>
                <a:cs typeface="Traditional Arabic" pitchFamily="18" charset="-78"/>
              </a:rPr>
              <a:t>الشخص</a:t>
            </a:r>
            <a:r>
              <a:rPr lang="ar-SA" dirty="0">
                <a:latin typeface="Traditional Arabic" pitchFamily="18" charset="-78"/>
                <a:cs typeface="Traditional Arabic" pitchFamily="18" charset="-78"/>
              </a:rPr>
              <a:t> </a:t>
            </a:r>
            <a:r>
              <a:rPr lang="ar-SA" dirty="0" smtClean="0">
                <a:latin typeface="Traditional Arabic" pitchFamily="18" charset="-78"/>
                <a:cs typeface="Traditional Arabic" pitchFamily="18" charset="-78"/>
              </a:rPr>
              <a:t>(   )</a:t>
            </a:r>
            <a:endParaRPr lang="ar-SA" b="1" dirty="0" smtClean="0">
              <a:latin typeface="Traditional Arabic" pitchFamily="18" charset="-78"/>
              <a:cs typeface="Traditional Arabic" pitchFamily="18" charset="-78"/>
            </a:endParaRPr>
          </a:p>
          <a:p>
            <a:pPr marL="0" lvl="0" indent="0">
              <a:buNone/>
            </a:pPr>
            <a:r>
              <a:rPr lang="ar-SA" b="1" dirty="0">
                <a:solidFill>
                  <a:schemeClr val="accent6">
                    <a:lumMod val="50000"/>
                  </a:schemeClr>
                </a:solidFill>
                <a:latin typeface="Traditional Arabic" pitchFamily="18" charset="-78"/>
                <a:cs typeface="Traditional Arabic" pitchFamily="18" charset="-78"/>
              </a:rPr>
              <a:t> أكملي الفراغ:</a:t>
            </a:r>
          </a:p>
          <a:p>
            <a:pPr marL="0" lvl="0" indent="0">
              <a:buNone/>
            </a:pPr>
            <a:r>
              <a:rPr lang="ar-SA" dirty="0">
                <a:latin typeface="Traditional Arabic" pitchFamily="18" charset="-78"/>
                <a:cs typeface="Traditional Arabic" pitchFamily="18" charset="-78"/>
              </a:rPr>
              <a:t>من انواع الاعاقات العقليه وغالبا ماتقدم الخدمات لهم في الاوضاع الاكثر تقييدا(الاعاقة....................  </a:t>
            </a:r>
            <a:r>
              <a:rPr lang="ar-SA" dirty="0" smtClean="0">
                <a:latin typeface="Traditional Arabic" pitchFamily="18" charset="-78"/>
                <a:cs typeface="Traditional Arabic" pitchFamily="18" charset="-78"/>
              </a:rPr>
              <a:t>).</a:t>
            </a:r>
          </a:p>
          <a:p>
            <a:pPr marL="0" lvl="0" indent="0">
              <a:buNone/>
            </a:pPr>
            <a:r>
              <a:rPr lang="ar-SA" b="1" dirty="0">
                <a:solidFill>
                  <a:schemeClr val="accent6">
                    <a:lumMod val="50000"/>
                  </a:schemeClr>
                </a:solidFill>
                <a:latin typeface="Traditional Arabic" pitchFamily="18" charset="-78"/>
                <a:cs typeface="Traditional Arabic" pitchFamily="18" charset="-78"/>
              </a:rPr>
              <a:t>صح أم خطأ:</a:t>
            </a:r>
          </a:p>
          <a:p>
            <a:pPr marL="0" indent="0">
              <a:buNone/>
            </a:pPr>
            <a:r>
              <a:rPr lang="ar-SA" dirty="0">
                <a:latin typeface="Traditional Arabic" pitchFamily="18" charset="-78"/>
                <a:cs typeface="Traditional Arabic" pitchFamily="18" charset="-78"/>
              </a:rPr>
              <a:t>يدعم تعريف الجمعية الامريكية للتخلف العقلي  فكرة التشخيص </a:t>
            </a:r>
            <a:r>
              <a:rPr lang="ar-SA" dirty="0" smtClean="0">
                <a:latin typeface="Traditional Arabic" pitchFamily="18" charset="-78"/>
                <a:cs typeface="Traditional Arabic" pitchFamily="18" charset="-78"/>
              </a:rPr>
              <a:t>الثنائي(   )</a:t>
            </a:r>
            <a:endParaRPr lang="en-US" dirty="0">
              <a:latin typeface="Traditional Arabic" pitchFamily="18" charset="-78"/>
              <a:cs typeface="Traditional Arabic" pitchFamily="18" charset="-78"/>
            </a:endParaRPr>
          </a:p>
          <a:p>
            <a:pPr marL="0" lvl="0" indent="0">
              <a:buNone/>
            </a:pPr>
            <a:endParaRPr lang="en-US" dirty="0">
              <a:latin typeface="Traditional Arabic" pitchFamily="18" charset="-78"/>
              <a:cs typeface="Traditional Arabic" pitchFamily="18" charset="-78"/>
            </a:endParaRPr>
          </a:p>
          <a:p>
            <a:pPr marL="0" indent="0">
              <a:buNone/>
            </a:pPr>
            <a:endParaRPr lang="ar-SA" dirty="0">
              <a:latin typeface="Traditional Arabic" pitchFamily="18" charset="-78"/>
              <a:cs typeface="Traditional Arabic" pitchFamily="18" charset="-78"/>
            </a:endParaRPr>
          </a:p>
        </p:txBody>
      </p:sp>
    </p:spTree>
    <p:extLst>
      <p:ext uri="{BB962C8B-B14F-4D97-AF65-F5344CB8AC3E}">
        <p14:creationId xmlns:p14="http://schemas.microsoft.com/office/powerpoint/2010/main" val="4462469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C00000"/>
                </a:solidFill>
              </a:rPr>
              <a:t>المراجع </a:t>
            </a:r>
            <a:endParaRPr lang="ar-SA" dirty="0">
              <a:solidFill>
                <a:srgbClr val="C00000"/>
              </a:solidFill>
            </a:endParaRPr>
          </a:p>
        </p:txBody>
      </p:sp>
      <p:sp>
        <p:nvSpPr>
          <p:cNvPr id="3" name="عنصر نائب للمحتوى 2"/>
          <p:cNvSpPr>
            <a:spLocks noGrp="1"/>
          </p:cNvSpPr>
          <p:nvPr>
            <p:ph idx="1"/>
          </p:nvPr>
        </p:nvSpPr>
        <p:spPr/>
        <p:txBody>
          <a:bodyPr/>
          <a:lstStyle/>
          <a:p>
            <a:r>
              <a:rPr lang="ar-SA" b="1" dirty="0">
                <a:latin typeface="Traditional Arabic" pitchFamily="18" charset="-78"/>
                <a:cs typeface="Traditional Arabic" pitchFamily="18" charset="-78"/>
              </a:rPr>
              <a:t>الخطيب, جمال واخرون: مقدمه في </a:t>
            </a:r>
            <a:r>
              <a:rPr lang="ar-SA" b="1" dirty="0" smtClean="0">
                <a:latin typeface="Traditional Arabic" pitchFamily="18" charset="-78"/>
                <a:cs typeface="Traditional Arabic" pitchFamily="18" charset="-78"/>
              </a:rPr>
              <a:t>التربية الخاصة.ط </a:t>
            </a:r>
            <a:r>
              <a:rPr lang="ar-SA" b="1" dirty="0">
                <a:latin typeface="Traditional Arabic" pitchFamily="18" charset="-78"/>
                <a:cs typeface="Traditional Arabic" pitchFamily="18" charset="-78"/>
              </a:rPr>
              <a:t>6 .عمان دار الفكر ناشرون وموزعون </a:t>
            </a:r>
            <a:r>
              <a:rPr lang="ar-SA" b="1" dirty="0" smtClean="0">
                <a:latin typeface="Traditional Arabic" pitchFamily="18" charset="-78"/>
                <a:cs typeface="Traditional Arabic" pitchFamily="18" charset="-78"/>
              </a:rPr>
              <a:t>2013.</a:t>
            </a:r>
            <a:endParaRPr lang="en-US" dirty="0">
              <a:latin typeface="Traditional Arabic" pitchFamily="18" charset="-78"/>
              <a:cs typeface="Traditional Arabic" pitchFamily="18" charset="-78"/>
            </a:endParaRPr>
          </a:p>
          <a:p>
            <a:r>
              <a:rPr lang="ar-SA" b="1" dirty="0" smtClean="0">
                <a:latin typeface="Traditional Arabic" pitchFamily="18" charset="-78"/>
                <a:cs typeface="Traditional Arabic" pitchFamily="18" charset="-78"/>
              </a:rPr>
              <a:t>الخطيب ,مقدمة في الاعاقة العقلية .ط2.عمان دار الاوائل للنشر 2016 .</a:t>
            </a:r>
          </a:p>
          <a:p>
            <a:r>
              <a:rPr lang="en-US" dirty="0">
                <a:hlinkClick r:id="rId2"/>
              </a:rPr>
              <a:t>https://</a:t>
            </a:r>
            <a:r>
              <a:rPr lang="en-US" dirty="0" smtClean="0">
                <a:hlinkClick r:id="rId2"/>
              </a:rPr>
              <a:t>www.youtube.com/watch?v=r5teXw0lKpw</a:t>
            </a:r>
            <a:endParaRPr lang="en-US" b="1" dirty="0">
              <a:latin typeface="Traditional Arabic" pitchFamily="18" charset="-78"/>
              <a:cs typeface="Traditional Arabic" pitchFamily="18" charset="-78"/>
            </a:endParaRPr>
          </a:p>
          <a:p>
            <a:pPr marL="0" indent="0">
              <a:buNone/>
            </a:pPr>
            <a:endParaRPr lang="ar-SA" dirty="0"/>
          </a:p>
        </p:txBody>
      </p:sp>
    </p:spTree>
    <p:extLst>
      <p:ext uri="{BB962C8B-B14F-4D97-AF65-F5344CB8AC3E}">
        <p14:creationId xmlns:p14="http://schemas.microsoft.com/office/powerpoint/2010/main" val="1202788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solidFill>
                  <a:schemeClr val="accent2">
                    <a:lumMod val="75000"/>
                  </a:schemeClr>
                </a:solidFill>
              </a:rPr>
              <a:t>هل تعلم؟</a:t>
            </a:r>
            <a:endParaRPr lang="ar-SA" dirty="0">
              <a:solidFill>
                <a:schemeClr val="accent2">
                  <a:lumMod val="75000"/>
                </a:schemeClr>
              </a:solidFill>
            </a:endParaRPr>
          </a:p>
        </p:txBody>
      </p:sp>
      <p:sp>
        <p:nvSpPr>
          <p:cNvPr id="4" name="Rounded Rectangle 3"/>
          <p:cNvSpPr/>
          <p:nvPr/>
        </p:nvSpPr>
        <p:spPr>
          <a:xfrm>
            <a:off x="6588224" y="1772816"/>
            <a:ext cx="2448272" cy="36004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ar-SA"/>
          </a:p>
        </p:txBody>
      </p:sp>
      <p:sp>
        <p:nvSpPr>
          <p:cNvPr id="5" name="Rounded Rectangle 4"/>
          <p:cNvSpPr/>
          <p:nvPr/>
        </p:nvSpPr>
        <p:spPr>
          <a:xfrm>
            <a:off x="3797109" y="1772816"/>
            <a:ext cx="2448272" cy="36004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6" name="Rounded Rectangle 5"/>
          <p:cNvSpPr/>
          <p:nvPr/>
        </p:nvSpPr>
        <p:spPr>
          <a:xfrm>
            <a:off x="971600" y="1772816"/>
            <a:ext cx="2448272" cy="3600400"/>
          </a:xfrm>
          <a:prstGeom prst="round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endParaRPr lang="ar-SA"/>
          </a:p>
        </p:txBody>
      </p:sp>
      <p:sp>
        <p:nvSpPr>
          <p:cNvPr id="7" name="TextBox 6"/>
          <p:cNvSpPr txBox="1"/>
          <p:nvPr/>
        </p:nvSpPr>
        <p:spPr>
          <a:xfrm>
            <a:off x="6747278" y="2492896"/>
            <a:ext cx="2289218" cy="2062103"/>
          </a:xfrm>
          <a:prstGeom prst="rect">
            <a:avLst/>
          </a:prstGeom>
          <a:noFill/>
        </p:spPr>
        <p:txBody>
          <a:bodyPr wrap="square" rtlCol="1">
            <a:spAutoFit/>
          </a:bodyPr>
          <a:lstStyle/>
          <a:p>
            <a:r>
              <a:rPr lang="ar-SA" sz="3200" b="1" dirty="0" smtClean="0">
                <a:latin typeface="Traditional Arabic" pitchFamily="18" charset="-78"/>
                <a:cs typeface="Traditional Arabic" pitchFamily="18" charset="-78"/>
              </a:rPr>
              <a:t>قدم للإعاقة العقلية في العقود الماضية أكثر من ثلاثين تعريف مختلف</a:t>
            </a:r>
            <a:endParaRPr lang="ar-SA" sz="3200" b="1" dirty="0">
              <a:latin typeface="Traditional Arabic" pitchFamily="18" charset="-78"/>
              <a:cs typeface="Traditional Arabic" pitchFamily="18" charset="-78"/>
            </a:endParaRPr>
          </a:p>
        </p:txBody>
      </p:sp>
      <p:sp>
        <p:nvSpPr>
          <p:cNvPr id="8" name="TextBox 7"/>
          <p:cNvSpPr txBox="1"/>
          <p:nvPr/>
        </p:nvSpPr>
        <p:spPr>
          <a:xfrm>
            <a:off x="3851920" y="2492895"/>
            <a:ext cx="2160240" cy="2062103"/>
          </a:xfrm>
          <a:prstGeom prst="rect">
            <a:avLst/>
          </a:prstGeom>
          <a:noFill/>
        </p:spPr>
        <p:txBody>
          <a:bodyPr wrap="square" rtlCol="1">
            <a:spAutoFit/>
          </a:bodyPr>
          <a:lstStyle/>
          <a:p>
            <a:r>
              <a:rPr lang="ar-SA" sz="3200" b="1" dirty="0">
                <a:latin typeface="Traditional Arabic" pitchFamily="18" charset="-78"/>
                <a:cs typeface="Traditional Arabic" pitchFamily="18" charset="-78"/>
              </a:rPr>
              <a:t>تريد جولد اعتبر الأشخاص ذوي الإعاقة العقلية خطرا على المجتمع</a:t>
            </a:r>
          </a:p>
        </p:txBody>
      </p:sp>
      <p:sp>
        <p:nvSpPr>
          <p:cNvPr id="9" name="TextBox 8"/>
          <p:cNvSpPr txBox="1"/>
          <p:nvPr/>
        </p:nvSpPr>
        <p:spPr>
          <a:xfrm>
            <a:off x="971600" y="2295743"/>
            <a:ext cx="2448272" cy="2554545"/>
          </a:xfrm>
          <a:prstGeom prst="rect">
            <a:avLst/>
          </a:prstGeom>
          <a:noFill/>
        </p:spPr>
        <p:txBody>
          <a:bodyPr wrap="square" rtlCol="1">
            <a:spAutoFit/>
          </a:bodyPr>
          <a:lstStyle/>
          <a:p>
            <a:r>
              <a:rPr lang="ar-SA" sz="3200" b="1" dirty="0" smtClean="0">
                <a:latin typeface="Traditional Arabic" pitchFamily="18" charset="-78"/>
                <a:cs typeface="Traditional Arabic" pitchFamily="18" charset="-78"/>
              </a:rPr>
              <a:t>إعادة تسميةالتخلف العقلي بالإعاقة  العقلية لم يغير  شيئا بمعايير تشخيص هذه الإعاقة أو تصنيفها؟</a:t>
            </a:r>
            <a:endParaRPr lang="ar-SA" sz="3200" b="1" dirty="0">
              <a:latin typeface="Traditional Arabic" pitchFamily="18" charset="-78"/>
              <a:cs typeface="Traditional Arabic" pitchFamily="18" charset="-78"/>
            </a:endParaRPr>
          </a:p>
        </p:txBody>
      </p:sp>
      <p:sp>
        <p:nvSpPr>
          <p:cNvPr id="10" name="TextBox 9"/>
          <p:cNvSpPr txBox="1"/>
          <p:nvPr/>
        </p:nvSpPr>
        <p:spPr>
          <a:xfrm>
            <a:off x="2987824" y="5805264"/>
            <a:ext cx="5544616" cy="369332"/>
          </a:xfrm>
          <a:prstGeom prst="rect">
            <a:avLst/>
          </a:prstGeom>
          <a:noFill/>
        </p:spPr>
        <p:txBody>
          <a:bodyPr wrap="square" rtlCol="1">
            <a:spAutoFit/>
          </a:bodyPr>
          <a:lstStyle/>
          <a:p>
            <a:r>
              <a:rPr lang="ar-SA" dirty="0" smtClean="0"/>
              <a:t>الخطيب،جمال.(2010).مقدمة في الإعاقة العقلية.</a:t>
            </a:r>
            <a:endParaRPr lang="ar-S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86" y="78907"/>
            <a:ext cx="1826518" cy="1549893"/>
          </a:xfrm>
          <a:prstGeom prst="rect">
            <a:avLst/>
          </a:prstGeom>
        </p:spPr>
      </p:pic>
    </p:spTree>
    <p:extLst>
      <p:ext uri="{BB962C8B-B14F-4D97-AF65-F5344CB8AC3E}">
        <p14:creationId xmlns:p14="http://schemas.microsoft.com/office/powerpoint/2010/main" val="4933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883" y="183771"/>
            <a:ext cx="8229600" cy="1143000"/>
          </a:xfrm>
        </p:spPr>
        <p:txBody>
          <a:bodyPr/>
          <a:lstStyle/>
          <a:p>
            <a:r>
              <a:rPr lang="ar-SA" dirty="0" smtClean="0">
                <a:solidFill>
                  <a:schemeClr val="accent2">
                    <a:lumMod val="75000"/>
                  </a:schemeClr>
                </a:solidFill>
              </a:rPr>
              <a:t>مقدمـة</a:t>
            </a:r>
            <a:endParaRPr lang="ar-SA" dirty="0">
              <a:solidFill>
                <a:schemeClr val="accent2">
                  <a:lumMod val="75000"/>
                </a:schemeClr>
              </a:solidFill>
            </a:endParaRPr>
          </a:p>
        </p:txBody>
      </p:sp>
      <p:sp>
        <p:nvSpPr>
          <p:cNvPr id="5" name="Rounded Rectangle 4"/>
          <p:cNvSpPr/>
          <p:nvPr/>
        </p:nvSpPr>
        <p:spPr>
          <a:xfrm>
            <a:off x="1011492" y="1317058"/>
            <a:ext cx="7880987" cy="4392488"/>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TextBox 5"/>
          <p:cNvSpPr txBox="1"/>
          <p:nvPr/>
        </p:nvSpPr>
        <p:spPr>
          <a:xfrm>
            <a:off x="926660" y="1850343"/>
            <a:ext cx="7832962" cy="3736407"/>
          </a:xfrm>
          <a:prstGeom prst="rect">
            <a:avLst/>
          </a:prstGeom>
          <a:noFill/>
        </p:spPr>
        <p:txBody>
          <a:bodyPr wrap="square" rtlCol="1">
            <a:spAutoFit/>
          </a:bodyPr>
          <a:lstStyle/>
          <a:p>
            <a:pPr lvl="0">
              <a:spcBef>
                <a:spcPct val="20000"/>
              </a:spcBef>
            </a:pPr>
            <a:r>
              <a:rPr lang="ar-SA" sz="3200" b="1" dirty="0">
                <a:solidFill>
                  <a:prstClr val="black"/>
                </a:solidFill>
                <a:latin typeface="Traditional Arabic" pitchFamily="18" charset="-78"/>
                <a:cs typeface="Traditional Arabic" pitchFamily="18" charset="-78"/>
              </a:rPr>
              <a:t>حالات الإعاقة العقلية لا يخلو مجتمع منها، </a:t>
            </a:r>
            <a:r>
              <a:rPr lang="ar-SA" sz="3200" b="1" dirty="0" smtClean="0">
                <a:solidFill>
                  <a:prstClr val="black"/>
                </a:solidFill>
                <a:latin typeface="Traditional Arabic" pitchFamily="18" charset="-78"/>
                <a:cs typeface="Traditional Arabic" pitchFamily="18" charset="-78"/>
              </a:rPr>
              <a:t>من </a:t>
            </a:r>
            <a:r>
              <a:rPr lang="ar-SA" sz="3200" b="1" dirty="0">
                <a:solidFill>
                  <a:prstClr val="black"/>
                </a:solidFill>
                <a:latin typeface="Traditional Arabic" pitchFamily="18" charset="-78"/>
                <a:cs typeface="Traditional Arabic" pitchFamily="18" charset="-78"/>
              </a:rPr>
              <a:t>حيث المفهوم وانتشارها وتصنيفها وقياسها وتشخيصها والبرامج التربوية الخاصة بها،والتوجهات الحديثة في مجال تربية المعوقين عقليا.</a:t>
            </a:r>
          </a:p>
          <a:p>
            <a:pPr lvl="0">
              <a:spcBef>
                <a:spcPct val="20000"/>
              </a:spcBef>
            </a:pPr>
            <a:r>
              <a:rPr lang="ar-SA" sz="3200" b="1" dirty="0">
                <a:solidFill>
                  <a:prstClr val="black"/>
                </a:solidFill>
                <a:latin typeface="Traditional Arabic" pitchFamily="18" charset="-78"/>
                <a:cs typeface="Traditional Arabic" pitchFamily="18" charset="-78"/>
              </a:rPr>
              <a:t>ومن هذه المصطلحات</a:t>
            </a:r>
            <a:r>
              <a:rPr lang="en-US" sz="3200" b="1" dirty="0">
                <a:solidFill>
                  <a:prstClr val="black"/>
                </a:solidFill>
                <a:latin typeface="Traditional Arabic" pitchFamily="18" charset="-78"/>
                <a:cs typeface="Traditional Arabic" pitchFamily="18" charset="-78"/>
              </a:rPr>
              <a:t>”</a:t>
            </a:r>
            <a:r>
              <a:rPr lang="ar-SA" sz="3200" b="1" dirty="0">
                <a:solidFill>
                  <a:prstClr val="black"/>
                </a:solidFill>
                <a:latin typeface="Traditional Arabic" pitchFamily="18" charset="-78"/>
                <a:cs typeface="Traditional Arabic" pitchFamily="18" charset="-78"/>
              </a:rPr>
              <a:t>الاعاقة العقلية، النقص العقلي،التخلف العقلي</a:t>
            </a:r>
            <a:r>
              <a:rPr lang="en-US" sz="3200" b="1" dirty="0">
                <a:solidFill>
                  <a:prstClr val="black"/>
                </a:solidFill>
                <a:latin typeface="Traditional Arabic" pitchFamily="18" charset="-78"/>
                <a:cs typeface="Traditional Arabic" pitchFamily="18" charset="-78"/>
              </a:rPr>
              <a:t>”</a:t>
            </a:r>
            <a:r>
              <a:rPr lang="ar-SA" sz="3200" b="1" dirty="0">
                <a:solidFill>
                  <a:prstClr val="black"/>
                </a:solidFill>
                <a:latin typeface="Traditional Arabic" pitchFamily="18" charset="-78"/>
                <a:cs typeface="Traditional Arabic" pitchFamily="18" charset="-78"/>
              </a:rPr>
              <a:t>. ويميل الإتجاه الحديث إلى إستخدام مصطلح الإعاقة العقلية.</a:t>
            </a:r>
          </a:p>
          <a:p>
            <a:pPr lvl="0">
              <a:spcBef>
                <a:spcPct val="20000"/>
              </a:spcBef>
            </a:pPr>
            <a:r>
              <a:rPr lang="ar-SA" sz="3200" b="1" dirty="0">
                <a:solidFill>
                  <a:prstClr val="black"/>
                </a:solidFill>
                <a:latin typeface="Traditional Arabic" pitchFamily="18" charset="-78"/>
                <a:cs typeface="Traditional Arabic" pitchFamily="18" charset="-78"/>
              </a:rPr>
              <a:t>كما يعزى التباين في المصطلحات والتعريفات والتصنيفات إلى تنوع التخصصات العلمية.</a:t>
            </a:r>
          </a:p>
        </p:txBody>
      </p:sp>
      <p:sp>
        <p:nvSpPr>
          <p:cNvPr id="7" name="TextBox 6"/>
          <p:cNvSpPr txBox="1"/>
          <p:nvPr/>
        </p:nvSpPr>
        <p:spPr>
          <a:xfrm>
            <a:off x="1766800" y="5877272"/>
            <a:ext cx="6696744" cy="646331"/>
          </a:xfrm>
          <a:prstGeom prst="rect">
            <a:avLst/>
          </a:prstGeom>
          <a:noFill/>
        </p:spPr>
        <p:txBody>
          <a:bodyPr wrap="square" rtlCol="1">
            <a:spAutoFit/>
          </a:bodyPr>
          <a:lstStyle/>
          <a:p>
            <a:r>
              <a:rPr lang="ar-SA" dirty="0" smtClean="0"/>
              <a:t>الروسان،فاروق.(2013).مقدمة في تعليم الطلبة ذوي الحاجات الخاصة</a:t>
            </a:r>
          </a:p>
          <a:p>
            <a:r>
              <a:rPr lang="ar-SA" dirty="0" smtClean="0"/>
              <a:t>الخطيب،جمال(2010).مقدمة في الإعاقة العقلية.</a:t>
            </a:r>
            <a:endParaRPr lang="ar-S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2" y="25287"/>
            <a:ext cx="2495550" cy="1560466"/>
          </a:xfrm>
          <a:prstGeom prst="rect">
            <a:avLst/>
          </a:prstGeom>
        </p:spPr>
      </p:pic>
    </p:spTree>
    <p:extLst>
      <p:ext uri="{BB962C8B-B14F-4D97-AF65-F5344CB8AC3E}">
        <p14:creationId xmlns:p14="http://schemas.microsoft.com/office/powerpoint/2010/main" val="286038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solidFill>
                  <a:schemeClr val="accent2">
                    <a:lumMod val="75000"/>
                  </a:schemeClr>
                </a:solidFill>
              </a:rPr>
              <a:t>البدايات</a:t>
            </a:r>
            <a:endParaRPr lang="ar-SA" dirty="0">
              <a:solidFill>
                <a:schemeClr val="accent2">
                  <a:lumMod val="75000"/>
                </a:schemeClr>
              </a:solidFill>
            </a:endParaRPr>
          </a:p>
        </p:txBody>
      </p:sp>
      <p:sp>
        <p:nvSpPr>
          <p:cNvPr id="4" name="Rounded Rectangle 3"/>
          <p:cNvSpPr/>
          <p:nvPr/>
        </p:nvSpPr>
        <p:spPr>
          <a:xfrm>
            <a:off x="683568" y="1566053"/>
            <a:ext cx="8364455" cy="4464761"/>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TextBox 2"/>
          <p:cNvSpPr txBox="1"/>
          <p:nvPr/>
        </p:nvSpPr>
        <p:spPr>
          <a:xfrm>
            <a:off x="323528" y="1545095"/>
            <a:ext cx="8455914" cy="4462760"/>
          </a:xfrm>
          <a:prstGeom prst="rect">
            <a:avLst/>
          </a:prstGeom>
          <a:noFill/>
        </p:spPr>
        <p:txBody>
          <a:bodyPr wrap="square" rtlCol="1">
            <a:spAutoFit/>
          </a:bodyPr>
          <a:lstStyle/>
          <a:p>
            <a:pPr marL="457200" indent="-457200">
              <a:buFont typeface="Arial" pitchFamily="34" charset="0"/>
              <a:buChar char="•"/>
            </a:pPr>
            <a:r>
              <a:rPr lang="ar-SA" sz="2800" b="1" dirty="0" smtClean="0">
                <a:latin typeface="Traditional Arabic" pitchFamily="18" charset="-78"/>
                <a:cs typeface="Traditional Arabic" pitchFamily="18" charset="-78"/>
              </a:rPr>
              <a:t>كان المصطلح الشائع هو مصطلح معتوه.</a:t>
            </a:r>
          </a:p>
          <a:p>
            <a:endParaRPr lang="ar-SA" sz="2800" b="1" dirty="0" smtClean="0">
              <a:latin typeface="Traditional Arabic" pitchFamily="18" charset="-78"/>
              <a:cs typeface="Traditional Arabic" pitchFamily="18" charset="-78"/>
            </a:endParaRPr>
          </a:p>
          <a:p>
            <a:pPr marL="457200" indent="-457200">
              <a:buFont typeface="Arial" pitchFamily="34" charset="0"/>
              <a:buChar char="•"/>
            </a:pPr>
            <a:r>
              <a:rPr lang="ar-SA" sz="2800" b="1" dirty="0" smtClean="0">
                <a:latin typeface="Traditional Arabic" pitchFamily="18" charset="-78"/>
                <a:cs typeface="Traditional Arabic" pitchFamily="18" charset="-78"/>
              </a:rPr>
              <a:t>والأصل  اللاتيني لكلمة معتوه (</a:t>
            </a:r>
            <a:r>
              <a:rPr lang="en-US" sz="2800" b="1" dirty="0" smtClean="0">
                <a:latin typeface="Traditional Arabic" pitchFamily="18" charset="-78"/>
                <a:cs typeface="Traditional Arabic" pitchFamily="18" charset="-78"/>
              </a:rPr>
              <a:t>Idiota</a:t>
            </a:r>
            <a:r>
              <a:rPr lang="ar-SA" sz="2800" b="1" dirty="0" smtClean="0">
                <a:latin typeface="Traditional Arabic" pitchFamily="18" charset="-78"/>
                <a:cs typeface="Traditional Arabic" pitchFamily="18" charset="-78"/>
              </a:rPr>
              <a:t>)</a:t>
            </a:r>
            <a:r>
              <a:rPr lang="en-US" sz="2800" b="1" dirty="0" smtClean="0">
                <a:latin typeface="Traditional Arabic" pitchFamily="18" charset="-78"/>
                <a:cs typeface="Traditional Arabic" pitchFamily="18" charset="-78"/>
              </a:rPr>
              <a:t>  </a:t>
            </a:r>
            <a:r>
              <a:rPr lang="ar-SA" sz="2800" b="1" dirty="0" smtClean="0">
                <a:latin typeface="Traditional Arabic" pitchFamily="18" charset="-78"/>
                <a:cs typeface="Traditional Arabic" pitchFamily="18" charset="-78"/>
              </a:rPr>
              <a:t>ويقصد بها الشخص الجاهل.</a:t>
            </a:r>
          </a:p>
          <a:p>
            <a:endParaRPr lang="ar-SA" sz="2800" b="1" dirty="0" smtClean="0">
              <a:latin typeface="Traditional Arabic" pitchFamily="18" charset="-78"/>
              <a:cs typeface="Traditional Arabic" pitchFamily="18" charset="-78"/>
            </a:endParaRPr>
          </a:p>
          <a:p>
            <a:pPr marL="457200" indent="-457200">
              <a:buFont typeface="Arial" pitchFamily="34" charset="0"/>
              <a:buChar char="•"/>
            </a:pPr>
            <a:r>
              <a:rPr lang="ar-SA" sz="2800" b="1" dirty="0" smtClean="0">
                <a:latin typeface="Traditional Arabic" pitchFamily="18" charset="-78"/>
                <a:cs typeface="Traditional Arabic" pitchFamily="18" charset="-78"/>
              </a:rPr>
              <a:t>أما الأصل اليوناني للكلمة (</a:t>
            </a:r>
            <a:r>
              <a:rPr lang="en-US" sz="2800" b="1" dirty="0" smtClean="0">
                <a:latin typeface="Traditional Arabic" pitchFamily="18" charset="-78"/>
                <a:cs typeface="Traditional Arabic" pitchFamily="18" charset="-78"/>
              </a:rPr>
              <a:t>Idiotos</a:t>
            </a:r>
            <a:r>
              <a:rPr lang="ar-SA" sz="2800" b="1" dirty="0" smtClean="0">
                <a:latin typeface="Traditional Arabic" pitchFamily="18" charset="-78"/>
                <a:cs typeface="Traditional Arabic" pitchFamily="18" charset="-78"/>
              </a:rPr>
              <a:t>)</a:t>
            </a:r>
            <a:r>
              <a:rPr lang="ar-SA" sz="2800" b="1" dirty="0">
                <a:latin typeface="Traditional Arabic" pitchFamily="18" charset="-78"/>
                <a:cs typeface="Traditional Arabic" pitchFamily="18" charset="-78"/>
              </a:rPr>
              <a:t> </a:t>
            </a:r>
            <a:r>
              <a:rPr lang="ar-SA" sz="2800" b="1" dirty="0" smtClean="0">
                <a:latin typeface="Traditional Arabic" pitchFamily="18" charset="-78"/>
                <a:cs typeface="Traditional Arabic" pitchFamily="18" charset="-78"/>
              </a:rPr>
              <a:t>الشخص غير المؤهل للحياة العامة.</a:t>
            </a:r>
          </a:p>
          <a:p>
            <a:endParaRPr lang="ar-SA" sz="2800" b="1" dirty="0" smtClean="0">
              <a:latin typeface="Traditional Arabic" pitchFamily="18" charset="-78"/>
              <a:cs typeface="Traditional Arabic" pitchFamily="18" charset="-78"/>
            </a:endParaRPr>
          </a:p>
          <a:p>
            <a:pPr marL="457200" indent="-457200">
              <a:buFont typeface="Arial" pitchFamily="34" charset="0"/>
              <a:buChar char="•"/>
            </a:pPr>
            <a:r>
              <a:rPr lang="ar-SA" sz="2800" b="1" dirty="0" smtClean="0">
                <a:latin typeface="Traditional Arabic" pitchFamily="18" charset="-78"/>
                <a:cs typeface="Traditional Arabic" pitchFamily="18" charset="-78"/>
              </a:rPr>
              <a:t>مع الايام أصبح مصطلح المعتوه يستخدم للإشارة الى الشخص الذي لديه إعاقة عقلية شديدة.</a:t>
            </a:r>
          </a:p>
          <a:p>
            <a:endParaRPr lang="ar-SA" sz="2800" b="1" dirty="0">
              <a:latin typeface="Traditional Arabic" pitchFamily="18" charset="-78"/>
              <a:cs typeface="Traditional Arabic" pitchFamily="18" charset="-78"/>
            </a:endParaRPr>
          </a:p>
          <a:p>
            <a:pPr marL="457200" indent="-457200">
              <a:buFont typeface="Arial" pitchFamily="34" charset="0"/>
              <a:buChar char="•"/>
            </a:pPr>
            <a:r>
              <a:rPr lang="ar-SA" sz="2800" b="1" dirty="0" smtClean="0">
                <a:latin typeface="Traditional Arabic" pitchFamily="18" charset="-78"/>
                <a:cs typeface="Traditional Arabic" pitchFamily="18" charset="-78"/>
              </a:rPr>
              <a:t>استخدمت مصطلحات مثل:الابله ، الاحمق ، ضعيف العقل ، الناقص عقليا</a:t>
            </a:r>
            <a:r>
              <a:rPr lang="ar-SA" sz="3200" dirty="0" smtClean="0">
                <a:latin typeface="Traditional Arabic" pitchFamily="18" charset="-78"/>
                <a:cs typeface="Traditional Arabic" pitchFamily="18" charset="-78"/>
              </a:rPr>
              <a:t>.</a:t>
            </a:r>
            <a:endParaRPr lang="ar-SA" sz="3200" dirty="0">
              <a:latin typeface="Traditional Arabic" pitchFamily="18" charset="-78"/>
              <a:cs typeface="Traditional Arabic" pitchFamily="18" charset="-78"/>
            </a:endParaRPr>
          </a:p>
        </p:txBody>
      </p:sp>
      <p:sp>
        <p:nvSpPr>
          <p:cNvPr id="6" name="TextBox 5"/>
          <p:cNvSpPr txBox="1"/>
          <p:nvPr/>
        </p:nvSpPr>
        <p:spPr>
          <a:xfrm>
            <a:off x="4644008" y="6021553"/>
            <a:ext cx="3960440" cy="369332"/>
          </a:xfrm>
          <a:prstGeom prst="rect">
            <a:avLst/>
          </a:prstGeom>
          <a:noFill/>
        </p:spPr>
        <p:txBody>
          <a:bodyPr wrap="square" rtlCol="1">
            <a:spAutoFit/>
          </a:bodyPr>
          <a:lstStyle/>
          <a:p>
            <a:pPr lvl="0"/>
            <a:r>
              <a:rPr lang="ar-SA" dirty="0">
                <a:solidFill>
                  <a:prstClr val="black"/>
                </a:solidFill>
              </a:rPr>
              <a:t>الخطيب،جمال(2010).مقدمة في الإعاقة العقلية.</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81" y="166142"/>
            <a:ext cx="2095500" cy="1390650"/>
          </a:xfrm>
          <a:prstGeom prst="rect">
            <a:avLst/>
          </a:prstGeom>
        </p:spPr>
      </p:pic>
    </p:spTree>
    <p:extLst>
      <p:ext uri="{BB962C8B-B14F-4D97-AF65-F5344CB8AC3E}">
        <p14:creationId xmlns:p14="http://schemas.microsoft.com/office/powerpoint/2010/main" val="259622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solidFill>
                  <a:schemeClr val="accent2">
                    <a:lumMod val="75000"/>
                  </a:schemeClr>
                </a:solidFill>
              </a:rPr>
              <a:t>تعريف سيجان </a:t>
            </a:r>
            <a:endParaRPr lang="ar-SA" dirty="0">
              <a:solidFill>
                <a:schemeClr val="accent2">
                  <a:lumMod val="75000"/>
                </a:schemeClr>
              </a:solidFill>
            </a:endParaRPr>
          </a:p>
        </p:txBody>
      </p:sp>
      <p:sp>
        <p:nvSpPr>
          <p:cNvPr id="3" name="Content Placeholder 2"/>
          <p:cNvSpPr>
            <a:spLocks noGrp="1"/>
          </p:cNvSpPr>
          <p:nvPr>
            <p:ph idx="1"/>
          </p:nvPr>
        </p:nvSpPr>
        <p:spPr>
          <a:xfrm>
            <a:off x="460807" y="1772817"/>
            <a:ext cx="8229600" cy="4176464"/>
          </a:xfrm>
        </p:spPr>
        <p:txBody>
          <a:bodyPr/>
          <a:lstStyle/>
          <a:p>
            <a:pPr marL="0" indent="0">
              <a:buNone/>
            </a:pPr>
            <a:r>
              <a:rPr lang="ar-SA" b="1" dirty="0" smtClean="0">
                <a:latin typeface="Traditional Arabic" pitchFamily="18" charset="-78"/>
                <a:cs typeface="Traditional Arabic" pitchFamily="18" charset="-78"/>
              </a:rPr>
              <a:t>في القرن التاسع عشر عرف إدوارد سيجان المعتوه بأنه:</a:t>
            </a:r>
          </a:p>
        </p:txBody>
      </p:sp>
      <p:sp>
        <p:nvSpPr>
          <p:cNvPr id="4" name="Rounded Rectangle 3"/>
          <p:cNvSpPr/>
          <p:nvPr/>
        </p:nvSpPr>
        <p:spPr>
          <a:xfrm>
            <a:off x="801801" y="2744673"/>
            <a:ext cx="7992888" cy="1944216"/>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TextBox 4"/>
          <p:cNvSpPr txBox="1"/>
          <p:nvPr/>
        </p:nvSpPr>
        <p:spPr>
          <a:xfrm>
            <a:off x="899592" y="2931951"/>
            <a:ext cx="7756422" cy="1569660"/>
          </a:xfrm>
          <a:prstGeom prst="rect">
            <a:avLst/>
          </a:prstGeom>
          <a:noFill/>
        </p:spPr>
        <p:txBody>
          <a:bodyPr wrap="square" rtlCol="1">
            <a:spAutoFit/>
          </a:bodyPr>
          <a:lstStyle/>
          <a:p>
            <a:r>
              <a:rPr lang="ar-SA" sz="3200" b="1" dirty="0">
                <a:latin typeface="Traditional Arabic" pitchFamily="18" charset="-78"/>
                <a:cs typeface="Traditional Arabic" pitchFamily="18" charset="-78"/>
              </a:rPr>
              <a:t>شخص لديه تشوه في جهازه العصبي (الدماغ والحبل الشوكي)ينتج هذا التشوه عن سوء التغذية اثناء الحمل او بعد الولادة </a:t>
            </a:r>
            <a:r>
              <a:rPr lang="ar-SA" sz="3200" b="1" dirty="0" smtClean="0">
                <a:latin typeface="Traditional Arabic" pitchFamily="18" charset="-78"/>
                <a:cs typeface="Traditional Arabic" pitchFamily="18" charset="-78"/>
              </a:rPr>
              <a:t>مباشرة.ويضعف هذا التشوه الوظائف الانعكاسية والغريزية وعمليات الوعي.</a:t>
            </a:r>
            <a:endParaRPr lang="ar-SA" sz="3200" b="1" dirty="0">
              <a:latin typeface="Traditional Arabic" pitchFamily="18" charset="-78"/>
              <a:cs typeface="Traditional Arabic" pitchFamily="18" charset="-78"/>
            </a:endParaRPr>
          </a:p>
        </p:txBody>
      </p:sp>
      <p:sp>
        <p:nvSpPr>
          <p:cNvPr id="6" name="TextBox 5"/>
          <p:cNvSpPr txBox="1"/>
          <p:nvPr/>
        </p:nvSpPr>
        <p:spPr>
          <a:xfrm>
            <a:off x="2529993" y="6165304"/>
            <a:ext cx="6264696" cy="369332"/>
          </a:xfrm>
          <a:prstGeom prst="rect">
            <a:avLst/>
          </a:prstGeom>
          <a:noFill/>
        </p:spPr>
        <p:txBody>
          <a:bodyPr wrap="square" rtlCol="1">
            <a:spAutoFit/>
          </a:bodyPr>
          <a:lstStyle/>
          <a:p>
            <a:pPr lvl="0"/>
            <a:r>
              <a:rPr lang="ar-SA" dirty="0">
                <a:solidFill>
                  <a:prstClr val="black"/>
                </a:solidFill>
              </a:rPr>
              <a:t>الخطيب،جمال(2010).مقدمة في الإعاقة العقلية.</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941168"/>
            <a:ext cx="2619375" cy="1743075"/>
          </a:xfrm>
          <a:prstGeom prst="rect">
            <a:avLst/>
          </a:prstGeom>
        </p:spPr>
      </p:pic>
    </p:spTree>
    <p:extLst>
      <p:ext uri="{BB962C8B-B14F-4D97-AF65-F5344CB8AC3E}">
        <p14:creationId xmlns:p14="http://schemas.microsoft.com/office/powerpoint/2010/main" val="301868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solidFill>
                  <a:schemeClr val="accent2">
                    <a:lumMod val="75000"/>
                  </a:schemeClr>
                </a:solidFill>
              </a:rPr>
              <a:t>تعريف بالدوين</a:t>
            </a:r>
            <a:endParaRPr lang="ar-SA" dirty="0">
              <a:solidFill>
                <a:schemeClr val="accent2">
                  <a:lumMod val="75000"/>
                </a:schemeClr>
              </a:solidFill>
            </a:endParaRPr>
          </a:p>
        </p:txBody>
      </p:sp>
      <p:sp>
        <p:nvSpPr>
          <p:cNvPr id="3" name="Content Placeholder 2"/>
          <p:cNvSpPr>
            <a:spLocks noGrp="1"/>
          </p:cNvSpPr>
          <p:nvPr>
            <p:ph idx="1"/>
          </p:nvPr>
        </p:nvSpPr>
        <p:spPr>
          <a:xfrm>
            <a:off x="182194" y="1844824"/>
            <a:ext cx="8964488" cy="4525963"/>
          </a:xfrm>
        </p:spPr>
        <p:txBody>
          <a:bodyPr/>
          <a:lstStyle/>
          <a:p>
            <a:pPr marL="0" indent="0">
              <a:buNone/>
            </a:pPr>
            <a:r>
              <a:rPr lang="ar-SA" b="1" dirty="0" smtClean="0">
                <a:latin typeface="Traditional Arabic" pitchFamily="18" charset="-78"/>
                <a:cs typeface="Traditional Arabic" pitchFamily="18" charset="-78"/>
              </a:rPr>
              <a:t>في العقد الاول من القرن العشرين قدم جيمس بالدوين تعريفا مختلفا للمعتوه:</a:t>
            </a:r>
          </a:p>
          <a:p>
            <a:pPr marL="0" indent="0">
              <a:buNone/>
            </a:pPr>
            <a:endParaRPr lang="ar-SA" dirty="0"/>
          </a:p>
        </p:txBody>
      </p:sp>
      <p:sp>
        <p:nvSpPr>
          <p:cNvPr id="4" name="Rounded Rectangle 3"/>
          <p:cNvSpPr/>
          <p:nvPr/>
        </p:nvSpPr>
        <p:spPr>
          <a:xfrm>
            <a:off x="251520" y="2852936"/>
            <a:ext cx="8496944" cy="3168352"/>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TextBox 4"/>
          <p:cNvSpPr txBox="1"/>
          <p:nvPr/>
        </p:nvSpPr>
        <p:spPr>
          <a:xfrm>
            <a:off x="467544" y="2915185"/>
            <a:ext cx="8136904" cy="3323987"/>
          </a:xfrm>
          <a:prstGeom prst="rect">
            <a:avLst/>
          </a:prstGeom>
          <a:noFill/>
        </p:spPr>
        <p:txBody>
          <a:bodyPr wrap="square" rtlCol="1">
            <a:spAutoFit/>
          </a:bodyPr>
          <a:lstStyle/>
          <a:p>
            <a:pPr marL="457200" indent="-457200">
              <a:buFont typeface="Wingdings" pitchFamily="2" charset="2"/>
              <a:buChar char="q"/>
            </a:pPr>
            <a:r>
              <a:rPr lang="ar-SA" sz="3200" dirty="0" smtClean="0">
                <a:latin typeface="Traditional Arabic" pitchFamily="18" charset="-78"/>
                <a:cs typeface="Traditional Arabic" pitchFamily="18" charset="-78"/>
              </a:rPr>
              <a:t>شخص لديه ضعف في قواه العقلية  العادية بسبب مرض او إخفاق في نمو الجهاز العصبي المركزي.</a:t>
            </a:r>
          </a:p>
          <a:p>
            <a:pPr marL="457200" indent="-457200">
              <a:buFont typeface="Wingdings" pitchFamily="2" charset="2"/>
              <a:buChar char="q"/>
            </a:pPr>
            <a:endParaRPr lang="ar-SA" sz="3200" dirty="0">
              <a:latin typeface="Traditional Arabic" pitchFamily="18" charset="-78"/>
              <a:cs typeface="Traditional Arabic" pitchFamily="18" charset="-78"/>
            </a:endParaRPr>
          </a:p>
          <a:p>
            <a:pPr marL="457200" indent="-457200">
              <a:buFont typeface="Wingdings" pitchFamily="2" charset="2"/>
              <a:buChar char="q"/>
            </a:pPr>
            <a:r>
              <a:rPr lang="ar-SA" sz="3200" dirty="0" smtClean="0">
                <a:latin typeface="Traditional Arabic" pitchFamily="18" charset="-78"/>
                <a:cs typeface="Traditional Arabic" pitchFamily="18" charset="-78"/>
              </a:rPr>
              <a:t>ربط بالدوين العته  بالحالات الشديدة من الضعف العقلي.</a:t>
            </a:r>
          </a:p>
          <a:p>
            <a:pPr marL="457200" indent="-457200">
              <a:buFont typeface="Wingdings" pitchFamily="2" charset="2"/>
              <a:buChar char="q"/>
            </a:pPr>
            <a:endParaRPr lang="ar-SA" sz="3200" dirty="0">
              <a:latin typeface="Traditional Arabic" pitchFamily="18" charset="-78"/>
              <a:cs typeface="Traditional Arabic" pitchFamily="18" charset="-78"/>
            </a:endParaRPr>
          </a:p>
          <a:p>
            <a:pPr marL="457200" indent="-457200">
              <a:buFont typeface="Wingdings" pitchFamily="2" charset="2"/>
              <a:buChar char="q"/>
            </a:pPr>
            <a:r>
              <a:rPr lang="ar-SA" sz="3200" dirty="0" smtClean="0">
                <a:latin typeface="Traditional Arabic" pitchFamily="18" charset="-78"/>
                <a:cs typeface="Traditional Arabic" pitchFamily="18" charset="-78"/>
              </a:rPr>
              <a:t>اطلق بالدوين على الاشخاص الذين كان نموهم متأخرا بضعاف العقول.</a:t>
            </a:r>
          </a:p>
          <a:p>
            <a:endParaRPr lang="ar-SA" dirty="0" smtClean="0"/>
          </a:p>
        </p:txBody>
      </p:sp>
      <p:sp>
        <p:nvSpPr>
          <p:cNvPr id="6" name="TextBox 5"/>
          <p:cNvSpPr txBox="1"/>
          <p:nvPr/>
        </p:nvSpPr>
        <p:spPr>
          <a:xfrm>
            <a:off x="3275856" y="6206219"/>
            <a:ext cx="5328592" cy="369332"/>
          </a:xfrm>
          <a:prstGeom prst="rect">
            <a:avLst/>
          </a:prstGeom>
          <a:noFill/>
        </p:spPr>
        <p:txBody>
          <a:bodyPr wrap="square" rtlCol="1">
            <a:spAutoFit/>
          </a:bodyPr>
          <a:lstStyle/>
          <a:p>
            <a:pPr lvl="0"/>
            <a:r>
              <a:rPr lang="ar-SA" dirty="0">
                <a:solidFill>
                  <a:prstClr val="black"/>
                </a:solidFill>
              </a:rPr>
              <a:t>الخطيب،جمال(2010).مقدمة في الإعاقة العقلية.</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6632"/>
            <a:ext cx="2381250" cy="1512168"/>
          </a:xfrm>
          <a:prstGeom prst="rect">
            <a:avLst/>
          </a:prstGeom>
        </p:spPr>
      </p:pic>
    </p:spTree>
    <p:extLst>
      <p:ext uri="{BB962C8B-B14F-4D97-AF65-F5344CB8AC3E}">
        <p14:creationId xmlns:p14="http://schemas.microsoft.com/office/powerpoint/2010/main" val="273280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8800"/>
            <a:ext cx="8229600" cy="1143000"/>
          </a:xfrm>
        </p:spPr>
        <p:txBody>
          <a:bodyPr/>
          <a:lstStyle/>
          <a:p>
            <a:r>
              <a:rPr lang="ar-SA" b="1" dirty="0" smtClean="0">
                <a:solidFill>
                  <a:schemeClr val="accent2">
                    <a:lumMod val="75000"/>
                  </a:schemeClr>
                </a:solidFill>
                <a:latin typeface="Traditional Arabic" pitchFamily="18" charset="-78"/>
                <a:cs typeface="Traditional Arabic" pitchFamily="18" charset="-78"/>
              </a:rPr>
              <a:t>ســــــــــــــــؤال</a:t>
            </a:r>
            <a:endParaRPr lang="ar-SA" b="1" dirty="0">
              <a:solidFill>
                <a:schemeClr val="accent2">
                  <a:lumMod val="75000"/>
                </a:schemeClr>
              </a:solidFill>
              <a:latin typeface="Traditional Arabic" pitchFamily="18" charset="-78"/>
              <a:cs typeface="Traditional Arabic"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437112"/>
            <a:ext cx="2287141" cy="2014974"/>
          </a:xfrm>
          <a:prstGeom prst="rect">
            <a:avLst/>
          </a:prstGeom>
          <a:ln>
            <a:noFill/>
          </a:ln>
          <a:effectLst>
            <a:softEdge rad="112500"/>
          </a:effectLst>
        </p:spPr>
      </p:pic>
      <p:sp>
        <p:nvSpPr>
          <p:cNvPr id="5" name="TextBox 4"/>
          <p:cNvSpPr txBox="1"/>
          <p:nvPr/>
        </p:nvSpPr>
        <p:spPr>
          <a:xfrm>
            <a:off x="-612576" y="2880009"/>
            <a:ext cx="8352928" cy="646331"/>
          </a:xfrm>
          <a:prstGeom prst="rect">
            <a:avLst/>
          </a:prstGeom>
          <a:noFill/>
        </p:spPr>
        <p:txBody>
          <a:bodyPr wrap="square" rtlCol="1">
            <a:spAutoFit/>
          </a:bodyPr>
          <a:lstStyle/>
          <a:p>
            <a:r>
              <a:rPr lang="ar-SA" sz="3600" b="1" dirty="0" smtClean="0">
                <a:solidFill>
                  <a:srgbClr val="00B050"/>
                </a:solidFill>
                <a:latin typeface="Traditional Arabic" pitchFamily="18" charset="-78"/>
                <a:cs typeface="Traditional Arabic" pitchFamily="18" charset="-78"/>
              </a:rPr>
              <a:t>يعتبر مصطلح الإعاقة الفكرية قديم أم حديث؟ </a:t>
            </a:r>
            <a:endParaRPr lang="ar-SA" sz="3600" b="1" dirty="0">
              <a:solidFill>
                <a:srgbClr val="00B050"/>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266392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1489</Words>
  <Application>Microsoft Office PowerPoint</Application>
  <PresentationFormat>عرض على الشاشة (3:4)‏</PresentationFormat>
  <Paragraphs>174</Paragraphs>
  <Slides>32</Slides>
  <Notes>1</Notes>
  <HiddenSlides>0</HiddenSlides>
  <MMClips>0</MMClips>
  <ScaleCrop>false</ScaleCrop>
  <HeadingPairs>
    <vt:vector size="4" baseType="variant">
      <vt:variant>
        <vt:lpstr>نسق</vt:lpstr>
      </vt:variant>
      <vt:variant>
        <vt:i4>1</vt:i4>
      </vt:variant>
      <vt:variant>
        <vt:lpstr>عناوين الشرائح</vt:lpstr>
      </vt:variant>
      <vt:variant>
        <vt:i4>32</vt:i4>
      </vt:variant>
    </vt:vector>
  </HeadingPairs>
  <TitlesOfParts>
    <vt:vector size="33" baseType="lpstr">
      <vt:lpstr>Office Theme</vt:lpstr>
      <vt:lpstr>عرض تقديمي في PowerPoint</vt:lpstr>
      <vt:lpstr>عرض تقديمي في PowerPoint</vt:lpstr>
      <vt:lpstr>مفهوم الإعاقة الفكرية والتغيرات المستمرة على تعريفها</vt:lpstr>
      <vt:lpstr>هل تعلم؟</vt:lpstr>
      <vt:lpstr>مقدمـة</vt:lpstr>
      <vt:lpstr>البدايات</vt:lpstr>
      <vt:lpstr>تعريف سيجان </vt:lpstr>
      <vt:lpstr>تعريف بالدوين</vt:lpstr>
      <vt:lpstr>ســــــــــــــــؤال</vt:lpstr>
      <vt:lpstr>تعريف تريد جولد</vt:lpstr>
      <vt:lpstr>تعريف دول</vt:lpstr>
      <vt:lpstr>تعريف الجمعية الامريكية للتخلف العقلي((1961</vt:lpstr>
      <vt:lpstr>تعريف الجمعية الامريكية للتخلف العقلي (1973)</vt:lpstr>
      <vt:lpstr>تعريف الجمعية الامريكية للتخلف العقلي(1992)</vt:lpstr>
      <vt:lpstr>تعريف الجمعية الامريكية للطب النفسي</vt:lpstr>
      <vt:lpstr>نـشـــاط</vt:lpstr>
      <vt:lpstr>تعريف منظمة الصحة العالمية</vt:lpstr>
      <vt:lpstr>تعريف الجمعية الامريكية للتخلف العقلي( (2002</vt:lpstr>
      <vt:lpstr>تعريف الجمعية الامريكية للاعاقات العقلية والتطورية (2008 )</vt:lpstr>
      <vt:lpstr>ما المقصود بالتصنيف </vt:lpstr>
      <vt:lpstr>تصنيف الإعاقة العقلية:</vt:lpstr>
      <vt:lpstr>تصنيف حالات الاعاقة العقلية حسب  متغير الشكل الخارجي: من خلال معلوماتك السابقه اجيبي !!!!!</vt:lpstr>
      <vt:lpstr>تصنيف حالات الإعاقة العقلية حسب معامل الذكاء:(0التصنيف السيكومتري )</vt:lpstr>
      <vt:lpstr>الاعاقة العقلية البسيطة </vt:lpstr>
      <vt:lpstr>الإعاقة العقلية المتوسطة</vt:lpstr>
      <vt:lpstr>الإعاقة العقلية الشديدة</vt:lpstr>
      <vt:lpstr>الاعاقة العقلية الشديدة جدا</vt:lpstr>
      <vt:lpstr>التصنيف التربوي للإعاقة العقلية (حسب القابلية للتعليم )</vt:lpstr>
      <vt:lpstr>تصنيف حالات الإعاقة العقلية حسب الاسباب </vt:lpstr>
      <vt:lpstr>تصنيف الحاجه للدعم</vt:lpstr>
      <vt:lpstr>مراجعة عامة:</vt:lpstr>
      <vt:lpstr>المراجع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dc:creator>
  <cp:lastModifiedBy>Dell</cp:lastModifiedBy>
  <cp:revision>49</cp:revision>
  <cp:lastPrinted>2016-10-04T04:49:07Z</cp:lastPrinted>
  <dcterms:created xsi:type="dcterms:W3CDTF">2016-10-01T11:48:57Z</dcterms:created>
  <dcterms:modified xsi:type="dcterms:W3CDTF">2016-10-04T04:53:01Z</dcterms:modified>
</cp:coreProperties>
</file>