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22"/>
  </p:notesMasterIdLst>
  <p:handoutMasterIdLst>
    <p:handoutMasterId r:id="rId23"/>
  </p:handoutMasterIdLst>
  <p:sldIdLst>
    <p:sldId id="256" r:id="rId2"/>
    <p:sldId id="274" r:id="rId3"/>
    <p:sldId id="275" r:id="rId4"/>
    <p:sldId id="276" r:id="rId5"/>
    <p:sldId id="277" r:id="rId6"/>
    <p:sldId id="278" r:id="rId7"/>
    <p:sldId id="279" r:id="rId8"/>
    <p:sldId id="280" r:id="rId9"/>
    <p:sldId id="281" r:id="rId10"/>
    <p:sldId id="282" r:id="rId11"/>
    <p:sldId id="283" r:id="rId12"/>
    <p:sldId id="290" r:id="rId13"/>
    <p:sldId id="291" r:id="rId14"/>
    <p:sldId id="284" r:id="rId15"/>
    <p:sldId id="285" r:id="rId16"/>
    <p:sldId id="286" r:id="rId17"/>
    <p:sldId id="287" r:id="rId18"/>
    <p:sldId id="292" r:id="rId19"/>
    <p:sldId id="288" r:id="rId20"/>
    <p:sldId id="289"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0" d="100"/>
          <a:sy n="70" d="100"/>
        </p:scale>
        <p:origin x="-516"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E44C08-69EB-4BA0-951A-C5946A47C82F}" type="doc">
      <dgm:prSet loTypeId="urn:microsoft.com/office/officeart/2005/8/layout/chevron2" loCatId="process" qsTypeId="urn:microsoft.com/office/officeart/2005/8/quickstyle/simple1" qsCatId="simple" csTypeId="urn:microsoft.com/office/officeart/2005/8/colors/colorful5" csCatId="colorful" phldr="1"/>
      <dgm:spPr/>
      <dgm:t>
        <a:bodyPr/>
        <a:lstStyle/>
        <a:p>
          <a:pPr rtl="1"/>
          <a:endParaRPr lang="ar-SA"/>
        </a:p>
      </dgm:t>
    </dgm:pt>
    <dgm:pt modelId="{3BEB0753-9FF0-4977-B4D9-578B2C20D76B}">
      <dgm:prSet phldrT="[نص]" custT="1"/>
      <dgm:spPr/>
      <dgm:t>
        <a:bodyPr/>
        <a:lstStyle/>
        <a:p>
          <a:pPr rtl="1"/>
          <a:endParaRPr lang="ar-SA" sz="1400" b="0" dirty="0"/>
        </a:p>
      </dgm:t>
    </dgm:pt>
    <dgm:pt modelId="{B1C17B23-038E-493F-9248-FDEF83655353}" type="parTrans" cxnId="{53251479-CDA4-4943-BAF4-8419135E179A}">
      <dgm:prSet/>
      <dgm:spPr/>
      <dgm:t>
        <a:bodyPr/>
        <a:lstStyle/>
        <a:p>
          <a:pPr rtl="1"/>
          <a:endParaRPr lang="ar-SA"/>
        </a:p>
      </dgm:t>
    </dgm:pt>
    <dgm:pt modelId="{47027E6D-A557-427A-AE73-37D3800AD485}" type="sibTrans" cxnId="{53251479-CDA4-4943-BAF4-8419135E179A}">
      <dgm:prSet/>
      <dgm:spPr/>
      <dgm:t>
        <a:bodyPr/>
        <a:lstStyle/>
        <a:p>
          <a:pPr rtl="1"/>
          <a:endParaRPr lang="ar-SA"/>
        </a:p>
      </dgm:t>
    </dgm:pt>
    <dgm:pt modelId="{D0A0A390-679C-4ACE-9747-762CFE7D2DB5}">
      <dgm:prSet phldrT="[نص]" custT="1"/>
      <dgm:spPr/>
      <dgm:t>
        <a:bodyPr/>
        <a:lstStyle/>
        <a:p>
          <a:pPr rtl="1"/>
          <a:r>
            <a:rPr lang="ar-SA" sz="2400" b="0" dirty="0" smtClean="0"/>
            <a:t>1- مدركات ومعارف أعضاء الجماعة</a:t>
          </a:r>
          <a:endParaRPr lang="ar-SA" sz="2400" b="0" dirty="0"/>
        </a:p>
      </dgm:t>
    </dgm:pt>
    <dgm:pt modelId="{F06856E1-CD2A-4D1C-A503-2F59F28944D7}" type="parTrans" cxnId="{AC5AEE7F-C156-4070-811C-DC8B602A9645}">
      <dgm:prSet/>
      <dgm:spPr/>
      <dgm:t>
        <a:bodyPr/>
        <a:lstStyle/>
        <a:p>
          <a:pPr rtl="1"/>
          <a:endParaRPr lang="ar-SA"/>
        </a:p>
      </dgm:t>
    </dgm:pt>
    <dgm:pt modelId="{E2A40BBD-BA8D-4A95-9199-2EF60BDDFBD3}" type="sibTrans" cxnId="{AC5AEE7F-C156-4070-811C-DC8B602A9645}">
      <dgm:prSet/>
      <dgm:spPr/>
      <dgm:t>
        <a:bodyPr/>
        <a:lstStyle/>
        <a:p>
          <a:pPr rtl="1"/>
          <a:endParaRPr lang="ar-SA"/>
        </a:p>
      </dgm:t>
    </dgm:pt>
    <dgm:pt modelId="{6094ADAF-FB8E-40AB-B761-389AD251A847}">
      <dgm:prSet phldrT="[نص]" custT="1"/>
      <dgm:spPr/>
      <dgm:t>
        <a:bodyPr/>
        <a:lstStyle/>
        <a:p>
          <a:pPr rtl="1"/>
          <a:endParaRPr lang="ar-SA" sz="1400" b="0" dirty="0"/>
        </a:p>
      </dgm:t>
    </dgm:pt>
    <dgm:pt modelId="{8A4566B7-FA08-43A8-BA15-3B05C249ED04}" type="parTrans" cxnId="{6A5DE6C3-BE7E-4EDC-93A7-097E027087A9}">
      <dgm:prSet/>
      <dgm:spPr/>
      <dgm:t>
        <a:bodyPr/>
        <a:lstStyle/>
        <a:p>
          <a:pPr rtl="1"/>
          <a:endParaRPr lang="ar-SA"/>
        </a:p>
      </dgm:t>
    </dgm:pt>
    <dgm:pt modelId="{2603085B-BF80-40C6-97F6-3C7405AF0288}" type="sibTrans" cxnId="{6A5DE6C3-BE7E-4EDC-93A7-097E027087A9}">
      <dgm:prSet/>
      <dgm:spPr/>
      <dgm:t>
        <a:bodyPr/>
        <a:lstStyle/>
        <a:p>
          <a:pPr rtl="1"/>
          <a:endParaRPr lang="ar-SA"/>
        </a:p>
      </dgm:t>
    </dgm:pt>
    <dgm:pt modelId="{BB1CEC22-D54F-4B0A-B539-C97CA5645222}">
      <dgm:prSet phldrT="[نص]" custT="1"/>
      <dgm:spPr/>
      <dgm:t>
        <a:bodyPr/>
        <a:lstStyle/>
        <a:p>
          <a:pPr rtl="1"/>
          <a:r>
            <a:rPr lang="ar-SA" sz="2400" b="0" dirty="0" smtClean="0"/>
            <a:t>2- الدافعية وإشباع  الحاجات </a:t>
          </a:r>
          <a:endParaRPr lang="ar-SA" sz="2400" b="0" dirty="0"/>
        </a:p>
      </dgm:t>
    </dgm:pt>
    <dgm:pt modelId="{D5939198-E2FC-450C-A22B-ED723E5AEE93}" type="parTrans" cxnId="{F2AD745D-C5D1-4AA0-B255-E453DCA83711}">
      <dgm:prSet/>
      <dgm:spPr/>
      <dgm:t>
        <a:bodyPr/>
        <a:lstStyle/>
        <a:p>
          <a:pPr rtl="1"/>
          <a:endParaRPr lang="ar-SA"/>
        </a:p>
      </dgm:t>
    </dgm:pt>
    <dgm:pt modelId="{0943DACD-E502-4CB5-B364-7E67A5497AAB}" type="sibTrans" cxnId="{F2AD745D-C5D1-4AA0-B255-E453DCA83711}">
      <dgm:prSet/>
      <dgm:spPr/>
      <dgm:t>
        <a:bodyPr/>
        <a:lstStyle/>
        <a:p>
          <a:pPr rtl="1"/>
          <a:endParaRPr lang="ar-SA"/>
        </a:p>
      </dgm:t>
    </dgm:pt>
    <dgm:pt modelId="{914581CD-7964-4090-A7B5-50FD04782A99}">
      <dgm:prSet phldrT="[نص]" custT="1"/>
      <dgm:spPr/>
      <dgm:t>
        <a:bodyPr/>
        <a:lstStyle/>
        <a:p>
          <a:pPr rtl="1"/>
          <a:endParaRPr lang="ar-SA" sz="1400" b="0" dirty="0"/>
        </a:p>
      </dgm:t>
    </dgm:pt>
    <dgm:pt modelId="{6F128F54-2F7C-4B21-8583-7C6AA6531B76}" type="parTrans" cxnId="{13BC49D6-4626-4482-AE3F-0873ECC859D5}">
      <dgm:prSet/>
      <dgm:spPr/>
      <dgm:t>
        <a:bodyPr/>
        <a:lstStyle/>
        <a:p>
          <a:pPr rtl="1"/>
          <a:endParaRPr lang="ar-SA"/>
        </a:p>
      </dgm:t>
    </dgm:pt>
    <dgm:pt modelId="{D4016DC0-3492-496F-A32D-ADF66D8D9918}" type="sibTrans" cxnId="{13BC49D6-4626-4482-AE3F-0873ECC859D5}">
      <dgm:prSet/>
      <dgm:spPr/>
      <dgm:t>
        <a:bodyPr/>
        <a:lstStyle/>
        <a:p>
          <a:pPr rtl="1"/>
          <a:endParaRPr lang="ar-SA"/>
        </a:p>
      </dgm:t>
    </dgm:pt>
    <dgm:pt modelId="{3CDEC67E-69B3-4F6C-BF56-09E42716A7D0}">
      <dgm:prSet phldrT="[نص]" custT="1"/>
      <dgm:spPr/>
      <dgm:t>
        <a:bodyPr/>
        <a:lstStyle/>
        <a:p>
          <a:pPr rtl="1"/>
          <a:endParaRPr lang="ar-SA" sz="1400" b="0" dirty="0"/>
        </a:p>
      </dgm:t>
    </dgm:pt>
    <dgm:pt modelId="{E77D229D-4564-4AF4-B22C-CC9D1C589555}" type="parTrans" cxnId="{EC4F0D14-002C-4CF6-BED1-1954BD6F1100}">
      <dgm:prSet/>
      <dgm:spPr/>
      <dgm:t>
        <a:bodyPr/>
        <a:lstStyle/>
        <a:p>
          <a:pPr rtl="1"/>
          <a:endParaRPr lang="ar-SA"/>
        </a:p>
      </dgm:t>
    </dgm:pt>
    <dgm:pt modelId="{47A2E9F1-698A-4639-93A3-F3C7AB984FF3}" type="sibTrans" cxnId="{EC4F0D14-002C-4CF6-BED1-1954BD6F1100}">
      <dgm:prSet/>
      <dgm:spPr/>
      <dgm:t>
        <a:bodyPr/>
        <a:lstStyle/>
        <a:p>
          <a:pPr rtl="1"/>
          <a:endParaRPr lang="ar-SA"/>
        </a:p>
      </dgm:t>
    </dgm:pt>
    <dgm:pt modelId="{A5684364-90F8-4618-BD0A-59727EC8DC47}">
      <dgm:prSet phldrT="[نص]" custT="1"/>
      <dgm:spPr/>
      <dgm:t>
        <a:bodyPr/>
        <a:lstStyle/>
        <a:p>
          <a:pPr rtl="1"/>
          <a:r>
            <a:rPr lang="ar-SA" sz="2400" b="0" dirty="0" smtClean="0"/>
            <a:t>6- التفاعل </a:t>
          </a:r>
          <a:endParaRPr lang="ar-SA" sz="2400" b="0" dirty="0"/>
        </a:p>
      </dgm:t>
    </dgm:pt>
    <dgm:pt modelId="{39F83FA0-7467-482F-9542-21D61CB2EB47}" type="parTrans" cxnId="{537C1532-9CA9-4FCA-9377-10F32E032965}">
      <dgm:prSet/>
      <dgm:spPr/>
      <dgm:t>
        <a:bodyPr/>
        <a:lstStyle/>
        <a:p>
          <a:pPr rtl="1"/>
          <a:endParaRPr lang="ar-SA"/>
        </a:p>
      </dgm:t>
    </dgm:pt>
    <dgm:pt modelId="{D22530CD-6535-4BB8-9DC3-56CBCC05A70E}" type="sibTrans" cxnId="{537C1532-9CA9-4FCA-9377-10F32E032965}">
      <dgm:prSet/>
      <dgm:spPr/>
      <dgm:t>
        <a:bodyPr/>
        <a:lstStyle/>
        <a:p>
          <a:pPr rtl="1"/>
          <a:endParaRPr lang="ar-SA"/>
        </a:p>
      </dgm:t>
    </dgm:pt>
    <dgm:pt modelId="{BFFF62B7-1ABD-4862-85D3-AE1F2A949169}">
      <dgm:prSet phldrT="[نص]" custT="1"/>
      <dgm:spPr/>
      <dgm:t>
        <a:bodyPr/>
        <a:lstStyle/>
        <a:p>
          <a:pPr rtl="1"/>
          <a:endParaRPr lang="ar-SA" sz="1400" b="0" dirty="0"/>
        </a:p>
      </dgm:t>
    </dgm:pt>
    <dgm:pt modelId="{0D17CFB1-AF43-4E75-A8C8-43093CBECABA}" type="parTrans" cxnId="{8AD558AA-6A3A-4204-8E85-06ACDAE9556F}">
      <dgm:prSet/>
      <dgm:spPr/>
      <dgm:t>
        <a:bodyPr/>
        <a:lstStyle/>
        <a:p>
          <a:pPr rtl="1"/>
          <a:endParaRPr lang="ar-SA"/>
        </a:p>
      </dgm:t>
    </dgm:pt>
    <dgm:pt modelId="{169CA4CC-F6F1-4E22-AD2F-A7DEB6885BC8}" type="sibTrans" cxnId="{8AD558AA-6A3A-4204-8E85-06ACDAE9556F}">
      <dgm:prSet/>
      <dgm:spPr/>
      <dgm:t>
        <a:bodyPr/>
        <a:lstStyle/>
        <a:p>
          <a:pPr rtl="1"/>
          <a:endParaRPr lang="ar-SA"/>
        </a:p>
      </dgm:t>
    </dgm:pt>
    <dgm:pt modelId="{07FBE4D8-8D9F-4066-AA4A-66289E6B3139}">
      <dgm:prSet phldrT="[نص]" custT="1"/>
      <dgm:spPr/>
      <dgm:t>
        <a:bodyPr/>
        <a:lstStyle/>
        <a:p>
          <a:pPr rtl="1"/>
          <a:endParaRPr lang="ar-SA" sz="1400" b="0" dirty="0"/>
        </a:p>
      </dgm:t>
    </dgm:pt>
    <dgm:pt modelId="{B4A398A4-97C0-4010-8067-013BE7DA1560}" type="parTrans" cxnId="{46DC9479-E235-46C0-B66F-FB298DFCE615}">
      <dgm:prSet/>
      <dgm:spPr/>
      <dgm:t>
        <a:bodyPr/>
        <a:lstStyle/>
        <a:p>
          <a:pPr rtl="1"/>
          <a:endParaRPr lang="ar-SA"/>
        </a:p>
      </dgm:t>
    </dgm:pt>
    <dgm:pt modelId="{891FE9D6-E5C6-47C8-A731-E37A3C2BB552}" type="sibTrans" cxnId="{46DC9479-E235-46C0-B66F-FB298DFCE615}">
      <dgm:prSet/>
      <dgm:spPr/>
      <dgm:t>
        <a:bodyPr/>
        <a:lstStyle/>
        <a:p>
          <a:pPr rtl="1"/>
          <a:endParaRPr lang="ar-SA"/>
        </a:p>
      </dgm:t>
    </dgm:pt>
    <dgm:pt modelId="{D13F9BC9-491F-4FB6-B5E0-C04FC206EBF2}">
      <dgm:prSet custT="1"/>
      <dgm:spPr/>
      <dgm:t>
        <a:bodyPr/>
        <a:lstStyle/>
        <a:p>
          <a:pPr rtl="1"/>
          <a:r>
            <a:rPr lang="ar-SA" sz="2400" b="0" dirty="0" smtClean="0"/>
            <a:t>3- أهداف الجماعة</a:t>
          </a:r>
          <a:endParaRPr lang="ar-SA" sz="2400" b="0" dirty="0"/>
        </a:p>
      </dgm:t>
    </dgm:pt>
    <dgm:pt modelId="{1046FD7D-9E9F-4E7C-AA91-031816723645}" type="parTrans" cxnId="{A13D2639-8A2B-4DED-924A-B867781D3465}">
      <dgm:prSet/>
      <dgm:spPr/>
      <dgm:t>
        <a:bodyPr/>
        <a:lstStyle/>
        <a:p>
          <a:pPr rtl="1"/>
          <a:endParaRPr lang="ar-SA"/>
        </a:p>
      </dgm:t>
    </dgm:pt>
    <dgm:pt modelId="{2DE8037F-F306-4E82-BAFA-DACA52A1F6AE}" type="sibTrans" cxnId="{A13D2639-8A2B-4DED-924A-B867781D3465}">
      <dgm:prSet/>
      <dgm:spPr/>
      <dgm:t>
        <a:bodyPr/>
        <a:lstStyle/>
        <a:p>
          <a:pPr rtl="1"/>
          <a:endParaRPr lang="ar-SA"/>
        </a:p>
      </dgm:t>
    </dgm:pt>
    <dgm:pt modelId="{6055C714-5E52-4730-85AC-5867ACE1AF80}">
      <dgm:prSet custT="1"/>
      <dgm:spPr/>
      <dgm:t>
        <a:bodyPr/>
        <a:lstStyle/>
        <a:p>
          <a:pPr rtl="1"/>
          <a:r>
            <a:rPr lang="ar-SA" sz="2400" b="0" dirty="0" smtClean="0"/>
            <a:t>4- تنظيم الجماعة </a:t>
          </a:r>
          <a:endParaRPr lang="ar-SA" sz="2400" b="0" dirty="0"/>
        </a:p>
      </dgm:t>
    </dgm:pt>
    <dgm:pt modelId="{733FE6E8-FE6A-454F-B143-3D026694804B}" type="parTrans" cxnId="{19B219A0-FA6C-4515-BB23-C66D7B083BA6}">
      <dgm:prSet/>
      <dgm:spPr/>
      <dgm:t>
        <a:bodyPr/>
        <a:lstStyle/>
        <a:p>
          <a:pPr rtl="1"/>
          <a:endParaRPr lang="ar-SA"/>
        </a:p>
      </dgm:t>
    </dgm:pt>
    <dgm:pt modelId="{692EA6F4-83FB-4C33-B848-E90F7DC5570F}" type="sibTrans" cxnId="{19B219A0-FA6C-4515-BB23-C66D7B083BA6}">
      <dgm:prSet/>
      <dgm:spPr/>
      <dgm:t>
        <a:bodyPr/>
        <a:lstStyle/>
        <a:p>
          <a:pPr rtl="1"/>
          <a:endParaRPr lang="ar-SA"/>
        </a:p>
      </dgm:t>
    </dgm:pt>
    <dgm:pt modelId="{0048C528-AF01-4BDF-B135-98277FA521B6}">
      <dgm:prSet custT="1"/>
      <dgm:spPr/>
      <dgm:t>
        <a:bodyPr/>
        <a:lstStyle/>
        <a:p>
          <a:pPr rtl="1"/>
          <a:r>
            <a:rPr lang="ar-SA" sz="2400" b="0" dirty="0" smtClean="0"/>
            <a:t>5- اعتماد أفراد الجماعة على بعضهم البعض</a:t>
          </a:r>
          <a:endParaRPr lang="ar-SA" sz="2400" b="0" dirty="0"/>
        </a:p>
      </dgm:t>
    </dgm:pt>
    <dgm:pt modelId="{E4883FE5-51F0-461E-AC82-E7F2318B2651}" type="parTrans" cxnId="{403CBABF-ABFD-4CC2-ABB4-1F6E0F1701B8}">
      <dgm:prSet/>
      <dgm:spPr/>
      <dgm:t>
        <a:bodyPr/>
        <a:lstStyle/>
        <a:p>
          <a:pPr rtl="1"/>
          <a:endParaRPr lang="ar-SA"/>
        </a:p>
      </dgm:t>
    </dgm:pt>
    <dgm:pt modelId="{C310D8EB-5A59-465B-B311-79822772A7B0}" type="sibTrans" cxnId="{403CBABF-ABFD-4CC2-ABB4-1F6E0F1701B8}">
      <dgm:prSet/>
      <dgm:spPr/>
      <dgm:t>
        <a:bodyPr/>
        <a:lstStyle/>
        <a:p>
          <a:pPr rtl="1"/>
          <a:endParaRPr lang="ar-SA"/>
        </a:p>
      </dgm:t>
    </dgm:pt>
    <dgm:pt modelId="{E744714B-5BF8-4924-99D5-C1C673200D8C}" type="pres">
      <dgm:prSet presAssocID="{60E44C08-69EB-4BA0-951A-C5946A47C82F}" presName="linearFlow" presStyleCnt="0">
        <dgm:presLayoutVars>
          <dgm:dir val="rev"/>
          <dgm:animLvl val="lvl"/>
          <dgm:resizeHandles val="exact"/>
        </dgm:presLayoutVars>
      </dgm:prSet>
      <dgm:spPr/>
      <dgm:t>
        <a:bodyPr/>
        <a:lstStyle/>
        <a:p>
          <a:pPr rtl="1"/>
          <a:endParaRPr lang="ar-SA"/>
        </a:p>
      </dgm:t>
    </dgm:pt>
    <dgm:pt modelId="{46DBE9DE-C3A1-4BA4-9996-AFC0FD9EBF03}" type="pres">
      <dgm:prSet presAssocID="{3BEB0753-9FF0-4977-B4D9-578B2C20D76B}" presName="composite" presStyleCnt="0"/>
      <dgm:spPr/>
    </dgm:pt>
    <dgm:pt modelId="{A403E723-04E6-420B-AF4F-E855C7D65126}" type="pres">
      <dgm:prSet presAssocID="{3BEB0753-9FF0-4977-B4D9-578B2C20D76B}" presName="parentText" presStyleLbl="alignNode1" presStyleIdx="0" presStyleCnt="6">
        <dgm:presLayoutVars>
          <dgm:chMax val="1"/>
          <dgm:bulletEnabled val="1"/>
        </dgm:presLayoutVars>
      </dgm:prSet>
      <dgm:spPr/>
      <dgm:t>
        <a:bodyPr/>
        <a:lstStyle/>
        <a:p>
          <a:pPr rtl="1"/>
          <a:endParaRPr lang="ar-SA"/>
        </a:p>
      </dgm:t>
    </dgm:pt>
    <dgm:pt modelId="{A8534B43-FF38-41E9-AEDE-980F19B9CAE7}" type="pres">
      <dgm:prSet presAssocID="{3BEB0753-9FF0-4977-B4D9-578B2C20D76B}" presName="descendantText" presStyleLbl="alignAcc1" presStyleIdx="0" presStyleCnt="6">
        <dgm:presLayoutVars>
          <dgm:bulletEnabled val="1"/>
        </dgm:presLayoutVars>
      </dgm:prSet>
      <dgm:spPr/>
      <dgm:t>
        <a:bodyPr/>
        <a:lstStyle/>
        <a:p>
          <a:pPr rtl="1"/>
          <a:endParaRPr lang="ar-SA"/>
        </a:p>
      </dgm:t>
    </dgm:pt>
    <dgm:pt modelId="{81BEA0E7-B950-47F8-A7D4-57F0540DF3E2}" type="pres">
      <dgm:prSet presAssocID="{47027E6D-A557-427A-AE73-37D3800AD485}" presName="sp" presStyleCnt="0"/>
      <dgm:spPr/>
    </dgm:pt>
    <dgm:pt modelId="{27A3AFC7-60F2-4024-9C28-778C88E70B71}" type="pres">
      <dgm:prSet presAssocID="{6094ADAF-FB8E-40AB-B761-389AD251A847}" presName="composite" presStyleCnt="0"/>
      <dgm:spPr/>
    </dgm:pt>
    <dgm:pt modelId="{C5EA3618-26A8-4A56-AA85-DE70FE76618D}" type="pres">
      <dgm:prSet presAssocID="{6094ADAF-FB8E-40AB-B761-389AD251A847}" presName="parentText" presStyleLbl="alignNode1" presStyleIdx="1" presStyleCnt="6">
        <dgm:presLayoutVars>
          <dgm:chMax val="1"/>
          <dgm:bulletEnabled val="1"/>
        </dgm:presLayoutVars>
      </dgm:prSet>
      <dgm:spPr/>
      <dgm:t>
        <a:bodyPr/>
        <a:lstStyle/>
        <a:p>
          <a:pPr rtl="1"/>
          <a:endParaRPr lang="ar-SA"/>
        </a:p>
      </dgm:t>
    </dgm:pt>
    <dgm:pt modelId="{EBB99159-506B-4E4D-A9B6-4E85164352C5}" type="pres">
      <dgm:prSet presAssocID="{6094ADAF-FB8E-40AB-B761-389AD251A847}" presName="descendantText" presStyleLbl="alignAcc1" presStyleIdx="1" presStyleCnt="6">
        <dgm:presLayoutVars>
          <dgm:bulletEnabled val="1"/>
        </dgm:presLayoutVars>
      </dgm:prSet>
      <dgm:spPr/>
      <dgm:t>
        <a:bodyPr/>
        <a:lstStyle/>
        <a:p>
          <a:pPr rtl="1"/>
          <a:endParaRPr lang="ar-SA"/>
        </a:p>
      </dgm:t>
    </dgm:pt>
    <dgm:pt modelId="{5EF932DB-7240-4254-AA96-6ECD69DAE39C}" type="pres">
      <dgm:prSet presAssocID="{2603085B-BF80-40C6-97F6-3C7405AF0288}" presName="sp" presStyleCnt="0"/>
      <dgm:spPr/>
    </dgm:pt>
    <dgm:pt modelId="{3540942B-482A-4DA6-8A93-150E03C9AED4}" type="pres">
      <dgm:prSet presAssocID="{BFFF62B7-1ABD-4862-85D3-AE1F2A949169}" presName="composite" presStyleCnt="0"/>
      <dgm:spPr/>
    </dgm:pt>
    <dgm:pt modelId="{27288AB7-F064-489E-9650-28275B2DD1B5}" type="pres">
      <dgm:prSet presAssocID="{BFFF62B7-1ABD-4862-85D3-AE1F2A949169}" presName="parentText" presStyleLbl="alignNode1" presStyleIdx="2" presStyleCnt="6">
        <dgm:presLayoutVars>
          <dgm:chMax val="1"/>
          <dgm:bulletEnabled val="1"/>
        </dgm:presLayoutVars>
      </dgm:prSet>
      <dgm:spPr/>
      <dgm:t>
        <a:bodyPr/>
        <a:lstStyle/>
        <a:p>
          <a:pPr rtl="1"/>
          <a:endParaRPr lang="ar-SA"/>
        </a:p>
      </dgm:t>
    </dgm:pt>
    <dgm:pt modelId="{1DD9089B-8929-4911-A2A4-A243ED59A8DA}" type="pres">
      <dgm:prSet presAssocID="{BFFF62B7-1ABD-4862-85D3-AE1F2A949169}" presName="descendantText" presStyleLbl="alignAcc1" presStyleIdx="2" presStyleCnt="6">
        <dgm:presLayoutVars>
          <dgm:bulletEnabled val="1"/>
        </dgm:presLayoutVars>
      </dgm:prSet>
      <dgm:spPr/>
      <dgm:t>
        <a:bodyPr/>
        <a:lstStyle/>
        <a:p>
          <a:pPr rtl="1"/>
          <a:endParaRPr lang="ar-SA"/>
        </a:p>
      </dgm:t>
    </dgm:pt>
    <dgm:pt modelId="{D33E6A43-7ACF-4953-A925-4698D20EDE37}" type="pres">
      <dgm:prSet presAssocID="{169CA4CC-F6F1-4E22-AD2F-A7DEB6885BC8}" presName="sp" presStyleCnt="0"/>
      <dgm:spPr/>
    </dgm:pt>
    <dgm:pt modelId="{13E291EE-98D1-449B-959B-3807A242C77D}" type="pres">
      <dgm:prSet presAssocID="{07FBE4D8-8D9F-4066-AA4A-66289E6B3139}" presName="composite" presStyleCnt="0"/>
      <dgm:spPr/>
    </dgm:pt>
    <dgm:pt modelId="{68C61FF8-247A-4C36-B435-127A132FC082}" type="pres">
      <dgm:prSet presAssocID="{07FBE4D8-8D9F-4066-AA4A-66289E6B3139}" presName="parentText" presStyleLbl="alignNode1" presStyleIdx="3" presStyleCnt="6">
        <dgm:presLayoutVars>
          <dgm:chMax val="1"/>
          <dgm:bulletEnabled val="1"/>
        </dgm:presLayoutVars>
      </dgm:prSet>
      <dgm:spPr/>
      <dgm:t>
        <a:bodyPr/>
        <a:lstStyle/>
        <a:p>
          <a:pPr rtl="1"/>
          <a:endParaRPr lang="ar-SA"/>
        </a:p>
      </dgm:t>
    </dgm:pt>
    <dgm:pt modelId="{ED7013BE-AA42-4700-99BC-8E058D8C3A15}" type="pres">
      <dgm:prSet presAssocID="{07FBE4D8-8D9F-4066-AA4A-66289E6B3139}" presName="descendantText" presStyleLbl="alignAcc1" presStyleIdx="3" presStyleCnt="6">
        <dgm:presLayoutVars>
          <dgm:bulletEnabled val="1"/>
        </dgm:presLayoutVars>
      </dgm:prSet>
      <dgm:spPr/>
      <dgm:t>
        <a:bodyPr/>
        <a:lstStyle/>
        <a:p>
          <a:pPr rtl="1"/>
          <a:endParaRPr lang="ar-SA"/>
        </a:p>
      </dgm:t>
    </dgm:pt>
    <dgm:pt modelId="{0BDBD4A1-62C1-464A-B074-8137A97487C9}" type="pres">
      <dgm:prSet presAssocID="{891FE9D6-E5C6-47C8-A731-E37A3C2BB552}" presName="sp" presStyleCnt="0"/>
      <dgm:spPr/>
    </dgm:pt>
    <dgm:pt modelId="{BB20BE08-5329-4751-A93C-CDA0DDEE49F4}" type="pres">
      <dgm:prSet presAssocID="{914581CD-7964-4090-A7B5-50FD04782A99}" presName="composite" presStyleCnt="0"/>
      <dgm:spPr/>
    </dgm:pt>
    <dgm:pt modelId="{C275B982-F190-4F40-BCAD-910672B79E1F}" type="pres">
      <dgm:prSet presAssocID="{914581CD-7964-4090-A7B5-50FD04782A99}" presName="parentText" presStyleLbl="alignNode1" presStyleIdx="4" presStyleCnt="6">
        <dgm:presLayoutVars>
          <dgm:chMax val="1"/>
          <dgm:bulletEnabled val="1"/>
        </dgm:presLayoutVars>
      </dgm:prSet>
      <dgm:spPr/>
      <dgm:t>
        <a:bodyPr/>
        <a:lstStyle/>
        <a:p>
          <a:pPr rtl="1"/>
          <a:endParaRPr lang="ar-SA"/>
        </a:p>
      </dgm:t>
    </dgm:pt>
    <dgm:pt modelId="{2346DD38-E61E-4200-AD22-7005541389D7}" type="pres">
      <dgm:prSet presAssocID="{914581CD-7964-4090-A7B5-50FD04782A99}" presName="descendantText" presStyleLbl="alignAcc1" presStyleIdx="4" presStyleCnt="6">
        <dgm:presLayoutVars>
          <dgm:bulletEnabled val="1"/>
        </dgm:presLayoutVars>
      </dgm:prSet>
      <dgm:spPr/>
      <dgm:t>
        <a:bodyPr/>
        <a:lstStyle/>
        <a:p>
          <a:pPr rtl="1"/>
          <a:endParaRPr lang="ar-SA"/>
        </a:p>
      </dgm:t>
    </dgm:pt>
    <dgm:pt modelId="{4337D3BB-4A77-4657-85D0-E49ED592B608}" type="pres">
      <dgm:prSet presAssocID="{D4016DC0-3492-496F-A32D-ADF66D8D9918}" presName="sp" presStyleCnt="0"/>
      <dgm:spPr/>
    </dgm:pt>
    <dgm:pt modelId="{D9A2D6E0-EF28-4600-87B7-D15D888BB4A9}" type="pres">
      <dgm:prSet presAssocID="{3CDEC67E-69B3-4F6C-BF56-09E42716A7D0}" presName="composite" presStyleCnt="0"/>
      <dgm:spPr/>
    </dgm:pt>
    <dgm:pt modelId="{ADB1639F-80E9-4974-8F31-C67DA87D049E}" type="pres">
      <dgm:prSet presAssocID="{3CDEC67E-69B3-4F6C-BF56-09E42716A7D0}" presName="parentText" presStyleLbl="alignNode1" presStyleIdx="5" presStyleCnt="6">
        <dgm:presLayoutVars>
          <dgm:chMax val="1"/>
          <dgm:bulletEnabled val="1"/>
        </dgm:presLayoutVars>
      </dgm:prSet>
      <dgm:spPr/>
      <dgm:t>
        <a:bodyPr/>
        <a:lstStyle/>
        <a:p>
          <a:pPr rtl="1"/>
          <a:endParaRPr lang="ar-SA"/>
        </a:p>
      </dgm:t>
    </dgm:pt>
    <dgm:pt modelId="{B633F2D8-19FA-4AE1-B244-07D0821154D6}" type="pres">
      <dgm:prSet presAssocID="{3CDEC67E-69B3-4F6C-BF56-09E42716A7D0}" presName="descendantText" presStyleLbl="alignAcc1" presStyleIdx="5" presStyleCnt="6">
        <dgm:presLayoutVars>
          <dgm:bulletEnabled val="1"/>
        </dgm:presLayoutVars>
      </dgm:prSet>
      <dgm:spPr/>
      <dgm:t>
        <a:bodyPr/>
        <a:lstStyle/>
        <a:p>
          <a:pPr rtl="1"/>
          <a:endParaRPr lang="ar-SA"/>
        </a:p>
      </dgm:t>
    </dgm:pt>
  </dgm:ptLst>
  <dgm:cxnLst>
    <dgm:cxn modelId="{78FD21F2-94BB-4A3A-9915-0082821CB0E9}" type="presOf" srcId="{3BEB0753-9FF0-4977-B4D9-578B2C20D76B}" destId="{A403E723-04E6-420B-AF4F-E855C7D65126}" srcOrd="0" destOrd="0" presId="urn:microsoft.com/office/officeart/2005/8/layout/chevron2"/>
    <dgm:cxn modelId="{403CBABF-ABFD-4CC2-ABB4-1F6E0F1701B8}" srcId="{914581CD-7964-4090-A7B5-50FD04782A99}" destId="{0048C528-AF01-4BDF-B135-98277FA521B6}" srcOrd="0" destOrd="0" parTransId="{E4883FE5-51F0-461E-AC82-E7F2318B2651}" sibTransId="{C310D8EB-5A59-465B-B311-79822772A7B0}"/>
    <dgm:cxn modelId="{53251479-CDA4-4943-BAF4-8419135E179A}" srcId="{60E44C08-69EB-4BA0-951A-C5946A47C82F}" destId="{3BEB0753-9FF0-4977-B4D9-578B2C20D76B}" srcOrd="0" destOrd="0" parTransId="{B1C17B23-038E-493F-9248-FDEF83655353}" sibTransId="{47027E6D-A557-427A-AE73-37D3800AD485}"/>
    <dgm:cxn modelId="{34851C99-7DD7-453B-8A74-2863CF03E72D}" type="presOf" srcId="{914581CD-7964-4090-A7B5-50FD04782A99}" destId="{C275B982-F190-4F40-BCAD-910672B79E1F}" srcOrd="0" destOrd="0" presId="urn:microsoft.com/office/officeart/2005/8/layout/chevron2"/>
    <dgm:cxn modelId="{AC5AEE7F-C156-4070-811C-DC8B602A9645}" srcId="{3BEB0753-9FF0-4977-B4D9-578B2C20D76B}" destId="{D0A0A390-679C-4ACE-9747-762CFE7D2DB5}" srcOrd="0" destOrd="0" parTransId="{F06856E1-CD2A-4D1C-A503-2F59F28944D7}" sibTransId="{E2A40BBD-BA8D-4A95-9199-2EF60BDDFBD3}"/>
    <dgm:cxn modelId="{EC4F0D14-002C-4CF6-BED1-1954BD6F1100}" srcId="{60E44C08-69EB-4BA0-951A-C5946A47C82F}" destId="{3CDEC67E-69B3-4F6C-BF56-09E42716A7D0}" srcOrd="5" destOrd="0" parTransId="{E77D229D-4564-4AF4-B22C-CC9D1C589555}" sibTransId="{47A2E9F1-698A-4639-93A3-F3C7AB984FF3}"/>
    <dgm:cxn modelId="{19B219A0-FA6C-4515-BB23-C66D7B083BA6}" srcId="{07FBE4D8-8D9F-4066-AA4A-66289E6B3139}" destId="{6055C714-5E52-4730-85AC-5867ACE1AF80}" srcOrd="0" destOrd="0" parTransId="{733FE6E8-FE6A-454F-B143-3D026694804B}" sibTransId="{692EA6F4-83FB-4C33-B848-E90F7DC5570F}"/>
    <dgm:cxn modelId="{97D4117B-3B11-4D37-8897-CA463727FF3B}" type="presOf" srcId="{6055C714-5E52-4730-85AC-5867ACE1AF80}" destId="{ED7013BE-AA42-4700-99BC-8E058D8C3A15}" srcOrd="0" destOrd="0" presId="urn:microsoft.com/office/officeart/2005/8/layout/chevron2"/>
    <dgm:cxn modelId="{C8D33164-CF02-48AD-A4BE-5F9DBFDDBE70}" type="presOf" srcId="{D0A0A390-679C-4ACE-9747-762CFE7D2DB5}" destId="{A8534B43-FF38-41E9-AEDE-980F19B9CAE7}" srcOrd="0" destOrd="0" presId="urn:microsoft.com/office/officeart/2005/8/layout/chevron2"/>
    <dgm:cxn modelId="{8AD558AA-6A3A-4204-8E85-06ACDAE9556F}" srcId="{60E44C08-69EB-4BA0-951A-C5946A47C82F}" destId="{BFFF62B7-1ABD-4862-85D3-AE1F2A949169}" srcOrd="2" destOrd="0" parTransId="{0D17CFB1-AF43-4E75-A8C8-43093CBECABA}" sibTransId="{169CA4CC-F6F1-4E22-AD2F-A7DEB6885BC8}"/>
    <dgm:cxn modelId="{537C1532-9CA9-4FCA-9377-10F32E032965}" srcId="{3CDEC67E-69B3-4F6C-BF56-09E42716A7D0}" destId="{A5684364-90F8-4618-BD0A-59727EC8DC47}" srcOrd="0" destOrd="0" parTransId="{39F83FA0-7467-482F-9542-21D61CB2EB47}" sibTransId="{D22530CD-6535-4BB8-9DC3-56CBCC05A70E}"/>
    <dgm:cxn modelId="{43AF96B6-7C93-4224-9DE1-F0D2B11DD6E8}" type="presOf" srcId="{6094ADAF-FB8E-40AB-B761-389AD251A847}" destId="{C5EA3618-26A8-4A56-AA85-DE70FE76618D}" srcOrd="0" destOrd="0" presId="urn:microsoft.com/office/officeart/2005/8/layout/chevron2"/>
    <dgm:cxn modelId="{F2AD745D-C5D1-4AA0-B255-E453DCA83711}" srcId="{6094ADAF-FB8E-40AB-B761-389AD251A847}" destId="{BB1CEC22-D54F-4B0A-B539-C97CA5645222}" srcOrd="0" destOrd="0" parTransId="{D5939198-E2FC-450C-A22B-ED723E5AEE93}" sibTransId="{0943DACD-E502-4CB5-B364-7E67A5497AAB}"/>
    <dgm:cxn modelId="{6A5DE6C3-BE7E-4EDC-93A7-097E027087A9}" srcId="{60E44C08-69EB-4BA0-951A-C5946A47C82F}" destId="{6094ADAF-FB8E-40AB-B761-389AD251A847}" srcOrd="1" destOrd="0" parTransId="{8A4566B7-FA08-43A8-BA15-3B05C249ED04}" sibTransId="{2603085B-BF80-40C6-97F6-3C7405AF0288}"/>
    <dgm:cxn modelId="{489E81D4-5CEA-456A-8636-80ECBD772164}" type="presOf" srcId="{BB1CEC22-D54F-4B0A-B539-C97CA5645222}" destId="{EBB99159-506B-4E4D-A9B6-4E85164352C5}" srcOrd="0" destOrd="0" presId="urn:microsoft.com/office/officeart/2005/8/layout/chevron2"/>
    <dgm:cxn modelId="{A13DB08B-0DD9-40F0-95B8-32AB80297E61}" type="presOf" srcId="{0048C528-AF01-4BDF-B135-98277FA521B6}" destId="{2346DD38-E61E-4200-AD22-7005541389D7}" srcOrd="0" destOrd="0" presId="urn:microsoft.com/office/officeart/2005/8/layout/chevron2"/>
    <dgm:cxn modelId="{13BC49D6-4626-4482-AE3F-0873ECC859D5}" srcId="{60E44C08-69EB-4BA0-951A-C5946A47C82F}" destId="{914581CD-7964-4090-A7B5-50FD04782A99}" srcOrd="4" destOrd="0" parTransId="{6F128F54-2F7C-4B21-8583-7C6AA6531B76}" sibTransId="{D4016DC0-3492-496F-A32D-ADF66D8D9918}"/>
    <dgm:cxn modelId="{116C38EC-5D03-4BD7-BB2C-56E4F58811E5}" type="presOf" srcId="{A5684364-90F8-4618-BD0A-59727EC8DC47}" destId="{B633F2D8-19FA-4AE1-B244-07D0821154D6}" srcOrd="0" destOrd="0" presId="urn:microsoft.com/office/officeart/2005/8/layout/chevron2"/>
    <dgm:cxn modelId="{C325792C-C211-4C80-B769-3C6C4DE9B75C}" type="presOf" srcId="{BFFF62B7-1ABD-4862-85D3-AE1F2A949169}" destId="{27288AB7-F064-489E-9650-28275B2DD1B5}" srcOrd="0" destOrd="0" presId="urn:microsoft.com/office/officeart/2005/8/layout/chevron2"/>
    <dgm:cxn modelId="{46DC9479-E235-46C0-B66F-FB298DFCE615}" srcId="{60E44C08-69EB-4BA0-951A-C5946A47C82F}" destId="{07FBE4D8-8D9F-4066-AA4A-66289E6B3139}" srcOrd="3" destOrd="0" parTransId="{B4A398A4-97C0-4010-8067-013BE7DA1560}" sibTransId="{891FE9D6-E5C6-47C8-A731-E37A3C2BB552}"/>
    <dgm:cxn modelId="{12F926FE-E4AB-46B1-B2C5-0FAB1BBF8703}" type="presOf" srcId="{07FBE4D8-8D9F-4066-AA4A-66289E6B3139}" destId="{68C61FF8-247A-4C36-B435-127A132FC082}" srcOrd="0" destOrd="0" presId="urn:microsoft.com/office/officeart/2005/8/layout/chevron2"/>
    <dgm:cxn modelId="{F2A88569-565D-4E02-912C-AE8F713DC482}" type="presOf" srcId="{60E44C08-69EB-4BA0-951A-C5946A47C82F}" destId="{E744714B-5BF8-4924-99D5-C1C673200D8C}" srcOrd="0" destOrd="0" presId="urn:microsoft.com/office/officeart/2005/8/layout/chevron2"/>
    <dgm:cxn modelId="{A13D2639-8A2B-4DED-924A-B867781D3465}" srcId="{BFFF62B7-1ABD-4862-85D3-AE1F2A949169}" destId="{D13F9BC9-491F-4FB6-B5E0-C04FC206EBF2}" srcOrd="0" destOrd="0" parTransId="{1046FD7D-9E9F-4E7C-AA91-031816723645}" sibTransId="{2DE8037F-F306-4E82-BAFA-DACA52A1F6AE}"/>
    <dgm:cxn modelId="{ACAE43F9-7837-429F-B981-04B4F0604C2D}" type="presOf" srcId="{3CDEC67E-69B3-4F6C-BF56-09E42716A7D0}" destId="{ADB1639F-80E9-4974-8F31-C67DA87D049E}" srcOrd="0" destOrd="0" presId="urn:microsoft.com/office/officeart/2005/8/layout/chevron2"/>
    <dgm:cxn modelId="{FD790789-E5EF-4957-A13D-19248DD29D2F}" type="presOf" srcId="{D13F9BC9-491F-4FB6-B5E0-C04FC206EBF2}" destId="{1DD9089B-8929-4911-A2A4-A243ED59A8DA}" srcOrd="0" destOrd="0" presId="urn:microsoft.com/office/officeart/2005/8/layout/chevron2"/>
    <dgm:cxn modelId="{49359C4F-FBC3-4B66-8611-808FFA8355C7}" type="presParOf" srcId="{E744714B-5BF8-4924-99D5-C1C673200D8C}" destId="{46DBE9DE-C3A1-4BA4-9996-AFC0FD9EBF03}" srcOrd="0" destOrd="0" presId="urn:microsoft.com/office/officeart/2005/8/layout/chevron2"/>
    <dgm:cxn modelId="{8A0134A3-BC2A-48EC-9773-F76975EDF98D}" type="presParOf" srcId="{46DBE9DE-C3A1-4BA4-9996-AFC0FD9EBF03}" destId="{A403E723-04E6-420B-AF4F-E855C7D65126}" srcOrd="0" destOrd="0" presId="urn:microsoft.com/office/officeart/2005/8/layout/chevron2"/>
    <dgm:cxn modelId="{307EE1CB-A646-4B08-9BEF-0422350455CF}" type="presParOf" srcId="{46DBE9DE-C3A1-4BA4-9996-AFC0FD9EBF03}" destId="{A8534B43-FF38-41E9-AEDE-980F19B9CAE7}" srcOrd="1" destOrd="0" presId="urn:microsoft.com/office/officeart/2005/8/layout/chevron2"/>
    <dgm:cxn modelId="{A5A4527D-2AD7-4BF3-B93F-029917EC1873}" type="presParOf" srcId="{E744714B-5BF8-4924-99D5-C1C673200D8C}" destId="{81BEA0E7-B950-47F8-A7D4-57F0540DF3E2}" srcOrd="1" destOrd="0" presId="urn:microsoft.com/office/officeart/2005/8/layout/chevron2"/>
    <dgm:cxn modelId="{B6E7D468-8B43-404A-BAE2-7F827614FE4E}" type="presParOf" srcId="{E744714B-5BF8-4924-99D5-C1C673200D8C}" destId="{27A3AFC7-60F2-4024-9C28-778C88E70B71}" srcOrd="2" destOrd="0" presId="urn:microsoft.com/office/officeart/2005/8/layout/chevron2"/>
    <dgm:cxn modelId="{2186B537-E80E-4E71-A883-F379205A8528}" type="presParOf" srcId="{27A3AFC7-60F2-4024-9C28-778C88E70B71}" destId="{C5EA3618-26A8-4A56-AA85-DE70FE76618D}" srcOrd="0" destOrd="0" presId="urn:microsoft.com/office/officeart/2005/8/layout/chevron2"/>
    <dgm:cxn modelId="{A280BA7F-5608-48B0-B47D-E3D9CD8B669F}" type="presParOf" srcId="{27A3AFC7-60F2-4024-9C28-778C88E70B71}" destId="{EBB99159-506B-4E4D-A9B6-4E85164352C5}" srcOrd="1" destOrd="0" presId="urn:microsoft.com/office/officeart/2005/8/layout/chevron2"/>
    <dgm:cxn modelId="{497CA287-EAF2-4C0E-99CC-7491FD19A87E}" type="presParOf" srcId="{E744714B-5BF8-4924-99D5-C1C673200D8C}" destId="{5EF932DB-7240-4254-AA96-6ECD69DAE39C}" srcOrd="3" destOrd="0" presId="urn:microsoft.com/office/officeart/2005/8/layout/chevron2"/>
    <dgm:cxn modelId="{B2A0A995-5D6B-41E4-ABF7-AB7515602660}" type="presParOf" srcId="{E744714B-5BF8-4924-99D5-C1C673200D8C}" destId="{3540942B-482A-4DA6-8A93-150E03C9AED4}" srcOrd="4" destOrd="0" presId="urn:microsoft.com/office/officeart/2005/8/layout/chevron2"/>
    <dgm:cxn modelId="{1F84F36A-25AD-4343-8426-62248DEB4B80}" type="presParOf" srcId="{3540942B-482A-4DA6-8A93-150E03C9AED4}" destId="{27288AB7-F064-489E-9650-28275B2DD1B5}" srcOrd="0" destOrd="0" presId="urn:microsoft.com/office/officeart/2005/8/layout/chevron2"/>
    <dgm:cxn modelId="{60F177D3-85A3-4130-A446-E0DDF8525A50}" type="presParOf" srcId="{3540942B-482A-4DA6-8A93-150E03C9AED4}" destId="{1DD9089B-8929-4911-A2A4-A243ED59A8DA}" srcOrd="1" destOrd="0" presId="urn:microsoft.com/office/officeart/2005/8/layout/chevron2"/>
    <dgm:cxn modelId="{751BF67A-4911-4B23-B28A-C6D9F9D9F229}" type="presParOf" srcId="{E744714B-5BF8-4924-99D5-C1C673200D8C}" destId="{D33E6A43-7ACF-4953-A925-4698D20EDE37}" srcOrd="5" destOrd="0" presId="urn:microsoft.com/office/officeart/2005/8/layout/chevron2"/>
    <dgm:cxn modelId="{2F73FDF2-D861-417E-A12C-7081A6DE079B}" type="presParOf" srcId="{E744714B-5BF8-4924-99D5-C1C673200D8C}" destId="{13E291EE-98D1-449B-959B-3807A242C77D}" srcOrd="6" destOrd="0" presId="urn:microsoft.com/office/officeart/2005/8/layout/chevron2"/>
    <dgm:cxn modelId="{7D38F25E-15E6-4112-A197-48045FA7BFC0}" type="presParOf" srcId="{13E291EE-98D1-449B-959B-3807A242C77D}" destId="{68C61FF8-247A-4C36-B435-127A132FC082}" srcOrd="0" destOrd="0" presId="urn:microsoft.com/office/officeart/2005/8/layout/chevron2"/>
    <dgm:cxn modelId="{FC4708B0-1842-47B8-808F-0BABCD8D8833}" type="presParOf" srcId="{13E291EE-98D1-449B-959B-3807A242C77D}" destId="{ED7013BE-AA42-4700-99BC-8E058D8C3A15}" srcOrd="1" destOrd="0" presId="urn:microsoft.com/office/officeart/2005/8/layout/chevron2"/>
    <dgm:cxn modelId="{AF1AF2EA-A33B-4387-9886-4CF279BE0399}" type="presParOf" srcId="{E744714B-5BF8-4924-99D5-C1C673200D8C}" destId="{0BDBD4A1-62C1-464A-B074-8137A97487C9}" srcOrd="7" destOrd="0" presId="urn:microsoft.com/office/officeart/2005/8/layout/chevron2"/>
    <dgm:cxn modelId="{AD6E38F1-0ECE-4040-BA13-C62035E6BCE8}" type="presParOf" srcId="{E744714B-5BF8-4924-99D5-C1C673200D8C}" destId="{BB20BE08-5329-4751-A93C-CDA0DDEE49F4}" srcOrd="8" destOrd="0" presId="urn:microsoft.com/office/officeart/2005/8/layout/chevron2"/>
    <dgm:cxn modelId="{C2BCD4DC-CB16-4846-9B0D-EC3A9D581113}" type="presParOf" srcId="{BB20BE08-5329-4751-A93C-CDA0DDEE49F4}" destId="{C275B982-F190-4F40-BCAD-910672B79E1F}" srcOrd="0" destOrd="0" presId="urn:microsoft.com/office/officeart/2005/8/layout/chevron2"/>
    <dgm:cxn modelId="{B11BE14A-D596-43E3-95AC-479180998D32}" type="presParOf" srcId="{BB20BE08-5329-4751-A93C-CDA0DDEE49F4}" destId="{2346DD38-E61E-4200-AD22-7005541389D7}" srcOrd="1" destOrd="0" presId="urn:microsoft.com/office/officeart/2005/8/layout/chevron2"/>
    <dgm:cxn modelId="{BC715D85-603B-46F6-9D1A-02FC14CAECD8}" type="presParOf" srcId="{E744714B-5BF8-4924-99D5-C1C673200D8C}" destId="{4337D3BB-4A77-4657-85D0-E49ED592B608}" srcOrd="9" destOrd="0" presId="urn:microsoft.com/office/officeart/2005/8/layout/chevron2"/>
    <dgm:cxn modelId="{9008BC09-2703-46F0-8DC5-427349F524D2}" type="presParOf" srcId="{E744714B-5BF8-4924-99D5-C1C673200D8C}" destId="{D9A2D6E0-EF28-4600-87B7-D15D888BB4A9}" srcOrd="10" destOrd="0" presId="urn:microsoft.com/office/officeart/2005/8/layout/chevron2"/>
    <dgm:cxn modelId="{1B7237B1-15E5-4511-9FD3-BEE5799E7296}" type="presParOf" srcId="{D9A2D6E0-EF28-4600-87B7-D15D888BB4A9}" destId="{ADB1639F-80E9-4974-8F31-C67DA87D049E}" srcOrd="0" destOrd="0" presId="urn:microsoft.com/office/officeart/2005/8/layout/chevron2"/>
    <dgm:cxn modelId="{2F84122D-9684-48CA-AD9E-11CA935F2461}" type="presParOf" srcId="{D9A2D6E0-EF28-4600-87B7-D15D888BB4A9}" destId="{B633F2D8-19FA-4AE1-B244-07D0821154D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CBF2A8D-E457-4504-9821-52EE1973C12C}" type="doc">
      <dgm:prSet loTypeId="urn:microsoft.com/office/officeart/2005/8/layout/vList3#1" loCatId="list" qsTypeId="urn:microsoft.com/office/officeart/2005/8/quickstyle/simple1" qsCatId="simple" csTypeId="urn:microsoft.com/office/officeart/2005/8/colors/colorful5" csCatId="colorful" phldr="1"/>
      <dgm:spPr/>
    </dgm:pt>
    <dgm:pt modelId="{72AE1956-CA7B-4A6C-AFBD-05F41EA80878}">
      <dgm:prSet phldrT="[نص]" custT="1"/>
      <dgm:spPr/>
      <dgm:t>
        <a:bodyPr/>
        <a:lstStyle/>
        <a:p>
          <a:pPr rtl="1"/>
          <a:r>
            <a:rPr lang="ar-SA" sz="1800" b="1" dirty="0" smtClean="0"/>
            <a:t>يشترك رجل الأعمال في أنديه مدنية لكي تتحسن فرص العمل </a:t>
          </a:r>
          <a:r>
            <a:rPr lang="ar-SA" sz="1800" b="1" dirty="0" err="1" smtClean="0"/>
            <a:t>لدية .</a:t>
          </a:r>
          <a:endParaRPr lang="ar-SA" sz="1800" dirty="0"/>
        </a:p>
      </dgm:t>
    </dgm:pt>
    <dgm:pt modelId="{2C1F7A7D-869C-4B82-AC4B-070B2C3B9EC6}" type="parTrans" cxnId="{D8882E19-0AFE-4551-9422-C072124E6D6C}">
      <dgm:prSet/>
      <dgm:spPr/>
      <dgm:t>
        <a:bodyPr/>
        <a:lstStyle/>
        <a:p>
          <a:pPr rtl="1"/>
          <a:endParaRPr lang="ar-SA" sz="1400"/>
        </a:p>
      </dgm:t>
    </dgm:pt>
    <dgm:pt modelId="{2FC9634E-97C1-4968-9874-492C1FC5EEA6}" type="sibTrans" cxnId="{D8882E19-0AFE-4551-9422-C072124E6D6C}">
      <dgm:prSet/>
      <dgm:spPr/>
      <dgm:t>
        <a:bodyPr/>
        <a:lstStyle/>
        <a:p>
          <a:pPr rtl="1"/>
          <a:endParaRPr lang="ar-SA" sz="1400"/>
        </a:p>
      </dgm:t>
    </dgm:pt>
    <dgm:pt modelId="{8FB449A1-2F12-43EC-96E3-14BC53FD6B7D}">
      <dgm:prSet phldrT="[نص]" custT="1"/>
      <dgm:spPr/>
      <dgm:t>
        <a:bodyPr/>
        <a:lstStyle/>
        <a:p>
          <a:pPr rtl="1"/>
          <a:r>
            <a:rPr lang="ar-SA" sz="1800" b="1" dirty="0" smtClean="0"/>
            <a:t>ينتمي طالب الجامعة إلى رابطة خيرية لكي تشبع لديه حاجات </a:t>
          </a:r>
          <a:r>
            <a:rPr lang="ar-SA" sz="1800" b="1" dirty="0" err="1" smtClean="0"/>
            <a:t>اجتماعية.</a:t>
          </a:r>
          <a:r>
            <a:rPr lang="ar-SA" sz="1800" b="1" dirty="0" smtClean="0"/>
            <a:t> </a:t>
          </a:r>
          <a:endParaRPr lang="ar-SA" sz="1800" dirty="0"/>
        </a:p>
      </dgm:t>
    </dgm:pt>
    <dgm:pt modelId="{39147420-95A2-45FE-AADE-CE35965DF81F}" type="parTrans" cxnId="{3CF36F3A-DB9C-4A85-BD97-91982845A9A1}">
      <dgm:prSet/>
      <dgm:spPr/>
      <dgm:t>
        <a:bodyPr/>
        <a:lstStyle/>
        <a:p>
          <a:pPr rtl="1"/>
          <a:endParaRPr lang="ar-SA" sz="1400"/>
        </a:p>
      </dgm:t>
    </dgm:pt>
    <dgm:pt modelId="{7339B4EF-446D-4FBA-B017-CEA8C7BE845F}" type="sibTrans" cxnId="{3CF36F3A-DB9C-4A85-BD97-91982845A9A1}">
      <dgm:prSet/>
      <dgm:spPr/>
      <dgm:t>
        <a:bodyPr/>
        <a:lstStyle/>
        <a:p>
          <a:pPr rtl="1"/>
          <a:endParaRPr lang="ar-SA" sz="1400"/>
        </a:p>
      </dgm:t>
    </dgm:pt>
    <dgm:pt modelId="{438E9315-256B-428C-B5AD-AEC1E31E1864}">
      <dgm:prSet phldrT="[نص]" custT="1"/>
      <dgm:spPr/>
      <dgm:t>
        <a:bodyPr/>
        <a:lstStyle/>
        <a:p>
          <a:pPr rtl="1"/>
          <a:r>
            <a:rPr lang="ar-SA" sz="1800" b="1" dirty="0" smtClean="0"/>
            <a:t>ينضم المدافع عن الحقوق المدنية إلى جماعات نشطة في اتجاهاتها لاعتقاده من إمكانية إرضاء مثل هذه الجماعات لدوافعه إلى تحسين </a:t>
          </a:r>
          <a:r>
            <a:rPr lang="ar-SA" sz="1800" b="1" dirty="0" err="1" smtClean="0"/>
            <a:t>المجتمع .</a:t>
          </a:r>
          <a:endParaRPr lang="ar-SA" sz="1800" dirty="0"/>
        </a:p>
      </dgm:t>
    </dgm:pt>
    <dgm:pt modelId="{80AB9D09-418D-4558-ABAB-8EEA7D9B562F}" type="parTrans" cxnId="{BEFC7243-53D5-4D2C-B156-D8D02C14079B}">
      <dgm:prSet/>
      <dgm:spPr/>
      <dgm:t>
        <a:bodyPr/>
        <a:lstStyle/>
        <a:p>
          <a:pPr rtl="1"/>
          <a:endParaRPr lang="ar-SA" sz="1400"/>
        </a:p>
      </dgm:t>
    </dgm:pt>
    <dgm:pt modelId="{99D607F6-97F0-4728-91AC-9E3B7996B91D}" type="sibTrans" cxnId="{BEFC7243-53D5-4D2C-B156-D8D02C14079B}">
      <dgm:prSet/>
      <dgm:spPr/>
      <dgm:t>
        <a:bodyPr/>
        <a:lstStyle/>
        <a:p>
          <a:pPr rtl="1"/>
          <a:endParaRPr lang="ar-SA" sz="1400"/>
        </a:p>
      </dgm:t>
    </dgm:pt>
    <dgm:pt modelId="{FC1C61C5-B68B-48F7-9FC6-F60D2A9C8799}" type="pres">
      <dgm:prSet presAssocID="{9CBF2A8D-E457-4504-9821-52EE1973C12C}" presName="linearFlow" presStyleCnt="0">
        <dgm:presLayoutVars>
          <dgm:dir val="rev"/>
          <dgm:resizeHandles val="exact"/>
        </dgm:presLayoutVars>
      </dgm:prSet>
      <dgm:spPr/>
    </dgm:pt>
    <dgm:pt modelId="{722D2207-3D13-4ADF-8694-BB766710188A}" type="pres">
      <dgm:prSet presAssocID="{72AE1956-CA7B-4A6C-AFBD-05F41EA80878}" presName="composite" presStyleCnt="0"/>
      <dgm:spPr/>
    </dgm:pt>
    <dgm:pt modelId="{681D7D42-CDCF-450B-862A-B57BA20189D6}" type="pres">
      <dgm:prSet presAssocID="{72AE1956-CA7B-4A6C-AFBD-05F41EA80878}" presName="imgShp" presStyleLbl="fgImgPlace1" presStyleIdx="0" presStyleCnt="3"/>
      <dgm:spPr/>
    </dgm:pt>
    <dgm:pt modelId="{4DCD590A-205B-4F59-9C8D-4384B7100004}" type="pres">
      <dgm:prSet presAssocID="{72AE1956-CA7B-4A6C-AFBD-05F41EA80878}" presName="txShp" presStyleLbl="node1" presStyleIdx="0" presStyleCnt="3">
        <dgm:presLayoutVars>
          <dgm:bulletEnabled val="1"/>
        </dgm:presLayoutVars>
      </dgm:prSet>
      <dgm:spPr/>
      <dgm:t>
        <a:bodyPr/>
        <a:lstStyle/>
        <a:p>
          <a:pPr rtl="1"/>
          <a:endParaRPr lang="ar-SA"/>
        </a:p>
      </dgm:t>
    </dgm:pt>
    <dgm:pt modelId="{29F5F3E7-9DDA-4C3F-BF50-3C65ABDF2C2F}" type="pres">
      <dgm:prSet presAssocID="{2FC9634E-97C1-4968-9874-492C1FC5EEA6}" presName="spacing" presStyleCnt="0"/>
      <dgm:spPr/>
    </dgm:pt>
    <dgm:pt modelId="{F1B696B4-5D2F-4726-9219-C0FAD1AD1F0D}" type="pres">
      <dgm:prSet presAssocID="{8FB449A1-2F12-43EC-96E3-14BC53FD6B7D}" presName="composite" presStyleCnt="0"/>
      <dgm:spPr/>
    </dgm:pt>
    <dgm:pt modelId="{F6FC52E9-A619-47A8-93A3-1909A8145B0B}" type="pres">
      <dgm:prSet presAssocID="{8FB449A1-2F12-43EC-96E3-14BC53FD6B7D}" presName="imgShp" presStyleLbl="fgImgPlace1" presStyleIdx="1" presStyleCnt="3"/>
      <dgm:spPr/>
    </dgm:pt>
    <dgm:pt modelId="{B7C06EEB-7AB3-4E73-BFF1-99AB1D30D1B3}" type="pres">
      <dgm:prSet presAssocID="{8FB449A1-2F12-43EC-96E3-14BC53FD6B7D}" presName="txShp" presStyleLbl="node1" presStyleIdx="1" presStyleCnt="3">
        <dgm:presLayoutVars>
          <dgm:bulletEnabled val="1"/>
        </dgm:presLayoutVars>
      </dgm:prSet>
      <dgm:spPr/>
      <dgm:t>
        <a:bodyPr/>
        <a:lstStyle/>
        <a:p>
          <a:pPr rtl="1"/>
          <a:endParaRPr lang="ar-SA"/>
        </a:p>
      </dgm:t>
    </dgm:pt>
    <dgm:pt modelId="{4ED5C9F1-7E60-46C3-926D-4012B3CDBAF5}" type="pres">
      <dgm:prSet presAssocID="{7339B4EF-446D-4FBA-B017-CEA8C7BE845F}" presName="spacing" presStyleCnt="0"/>
      <dgm:spPr/>
    </dgm:pt>
    <dgm:pt modelId="{12B41D2B-4DD6-4D41-90D3-8E1E458B10C2}" type="pres">
      <dgm:prSet presAssocID="{438E9315-256B-428C-B5AD-AEC1E31E1864}" presName="composite" presStyleCnt="0"/>
      <dgm:spPr/>
    </dgm:pt>
    <dgm:pt modelId="{992BF622-1C7F-46EF-BF78-3A1C671F7E42}" type="pres">
      <dgm:prSet presAssocID="{438E9315-256B-428C-B5AD-AEC1E31E1864}" presName="imgShp" presStyleLbl="fgImgPlace1" presStyleIdx="2" presStyleCnt="3"/>
      <dgm:spPr/>
    </dgm:pt>
    <dgm:pt modelId="{D0512B5D-104A-4BEA-8DE5-197C317E6F4D}" type="pres">
      <dgm:prSet presAssocID="{438E9315-256B-428C-B5AD-AEC1E31E1864}" presName="txShp" presStyleLbl="node1" presStyleIdx="2" presStyleCnt="3">
        <dgm:presLayoutVars>
          <dgm:bulletEnabled val="1"/>
        </dgm:presLayoutVars>
      </dgm:prSet>
      <dgm:spPr/>
      <dgm:t>
        <a:bodyPr/>
        <a:lstStyle/>
        <a:p>
          <a:pPr rtl="1"/>
          <a:endParaRPr lang="ar-SA"/>
        </a:p>
      </dgm:t>
    </dgm:pt>
  </dgm:ptLst>
  <dgm:cxnLst>
    <dgm:cxn modelId="{315AB228-872D-4441-A4EE-AD6BD4599BA1}" type="presOf" srcId="{9CBF2A8D-E457-4504-9821-52EE1973C12C}" destId="{FC1C61C5-B68B-48F7-9FC6-F60D2A9C8799}" srcOrd="0" destOrd="0" presId="urn:microsoft.com/office/officeart/2005/8/layout/vList3#1"/>
    <dgm:cxn modelId="{D8882E19-0AFE-4551-9422-C072124E6D6C}" srcId="{9CBF2A8D-E457-4504-9821-52EE1973C12C}" destId="{72AE1956-CA7B-4A6C-AFBD-05F41EA80878}" srcOrd="0" destOrd="0" parTransId="{2C1F7A7D-869C-4B82-AC4B-070B2C3B9EC6}" sibTransId="{2FC9634E-97C1-4968-9874-492C1FC5EEA6}"/>
    <dgm:cxn modelId="{FBB38E60-E223-4204-9897-A80740D45CFF}" type="presOf" srcId="{438E9315-256B-428C-B5AD-AEC1E31E1864}" destId="{D0512B5D-104A-4BEA-8DE5-197C317E6F4D}" srcOrd="0" destOrd="0" presId="urn:microsoft.com/office/officeart/2005/8/layout/vList3#1"/>
    <dgm:cxn modelId="{9963B4F8-0E9B-41F7-BC71-9C76588D5F9C}" type="presOf" srcId="{8FB449A1-2F12-43EC-96E3-14BC53FD6B7D}" destId="{B7C06EEB-7AB3-4E73-BFF1-99AB1D30D1B3}" srcOrd="0" destOrd="0" presId="urn:microsoft.com/office/officeart/2005/8/layout/vList3#1"/>
    <dgm:cxn modelId="{7239A3C6-D0CE-4D4A-B44F-DE48B8C73FDF}" type="presOf" srcId="{72AE1956-CA7B-4A6C-AFBD-05F41EA80878}" destId="{4DCD590A-205B-4F59-9C8D-4384B7100004}" srcOrd="0" destOrd="0" presId="urn:microsoft.com/office/officeart/2005/8/layout/vList3#1"/>
    <dgm:cxn modelId="{3CF36F3A-DB9C-4A85-BD97-91982845A9A1}" srcId="{9CBF2A8D-E457-4504-9821-52EE1973C12C}" destId="{8FB449A1-2F12-43EC-96E3-14BC53FD6B7D}" srcOrd="1" destOrd="0" parTransId="{39147420-95A2-45FE-AADE-CE35965DF81F}" sibTransId="{7339B4EF-446D-4FBA-B017-CEA8C7BE845F}"/>
    <dgm:cxn modelId="{BEFC7243-53D5-4D2C-B156-D8D02C14079B}" srcId="{9CBF2A8D-E457-4504-9821-52EE1973C12C}" destId="{438E9315-256B-428C-B5AD-AEC1E31E1864}" srcOrd="2" destOrd="0" parTransId="{80AB9D09-418D-4558-ABAB-8EEA7D9B562F}" sibTransId="{99D607F6-97F0-4728-91AC-9E3B7996B91D}"/>
    <dgm:cxn modelId="{F5EF1C53-6E26-4CE3-8523-ABF19F14A545}" type="presParOf" srcId="{FC1C61C5-B68B-48F7-9FC6-F60D2A9C8799}" destId="{722D2207-3D13-4ADF-8694-BB766710188A}" srcOrd="0" destOrd="0" presId="urn:microsoft.com/office/officeart/2005/8/layout/vList3#1"/>
    <dgm:cxn modelId="{4A00ED9C-A455-4E44-8C8F-F53BC595D4CC}" type="presParOf" srcId="{722D2207-3D13-4ADF-8694-BB766710188A}" destId="{681D7D42-CDCF-450B-862A-B57BA20189D6}" srcOrd="0" destOrd="0" presId="urn:microsoft.com/office/officeart/2005/8/layout/vList3#1"/>
    <dgm:cxn modelId="{A47E9C0A-15B1-4F2C-9C43-740CC7123865}" type="presParOf" srcId="{722D2207-3D13-4ADF-8694-BB766710188A}" destId="{4DCD590A-205B-4F59-9C8D-4384B7100004}" srcOrd="1" destOrd="0" presId="urn:microsoft.com/office/officeart/2005/8/layout/vList3#1"/>
    <dgm:cxn modelId="{54AACC95-9783-4E35-A9EF-185D08EEF709}" type="presParOf" srcId="{FC1C61C5-B68B-48F7-9FC6-F60D2A9C8799}" destId="{29F5F3E7-9DDA-4C3F-BF50-3C65ABDF2C2F}" srcOrd="1" destOrd="0" presId="urn:microsoft.com/office/officeart/2005/8/layout/vList3#1"/>
    <dgm:cxn modelId="{294FD0FA-063C-4C47-AB48-C881C392ABA3}" type="presParOf" srcId="{FC1C61C5-B68B-48F7-9FC6-F60D2A9C8799}" destId="{F1B696B4-5D2F-4726-9219-C0FAD1AD1F0D}" srcOrd="2" destOrd="0" presId="urn:microsoft.com/office/officeart/2005/8/layout/vList3#1"/>
    <dgm:cxn modelId="{B070E3AF-8200-425F-94DF-330CEB38C7D0}" type="presParOf" srcId="{F1B696B4-5D2F-4726-9219-C0FAD1AD1F0D}" destId="{F6FC52E9-A619-47A8-93A3-1909A8145B0B}" srcOrd="0" destOrd="0" presId="urn:microsoft.com/office/officeart/2005/8/layout/vList3#1"/>
    <dgm:cxn modelId="{4A667282-C9FC-4875-8EF3-6C42A86E2260}" type="presParOf" srcId="{F1B696B4-5D2F-4726-9219-C0FAD1AD1F0D}" destId="{B7C06EEB-7AB3-4E73-BFF1-99AB1D30D1B3}" srcOrd="1" destOrd="0" presId="urn:microsoft.com/office/officeart/2005/8/layout/vList3#1"/>
    <dgm:cxn modelId="{7AFB8773-19DC-4E49-B683-990587C72141}" type="presParOf" srcId="{FC1C61C5-B68B-48F7-9FC6-F60D2A9C8799}" destId="{4ED5C9F1-7E60-46C3-926D-4012B3CDBAF5}" srcOrd="3" destOrd="0" presId="urn:microsoft.com/office/officeart/2005/8/layout/vList3#1"/>
    <dgm:cxn modelId="{0DF9DEB0-DDB5-4804-9703-B3F6E21A2E7A}" type="presParOf" srcId="{FC1C61C5-B68B-48F7-9FC6-F60D2A9C8799}" destId="{12B41D2B-4DD6-4D41-90D3-8E1E458B10C2}" srcOrd="4" destOrd="0" presId="urn:microsoft.com/office/officeart/2005/8/layout/vList3#1"/>
    <dgm:cxn modelId="{FF2F3904-DADC-443E-9C32-D1AB1A1BDAC9}" type="presParOf" srcId="{12B41D2B-4DD6-4D41-90D3-8E1E458B10C2}" destId="{992BF622-1C7F-46EF-BF78-3A1C671F7E42}" srcOrd="0" destOrd="0" presId="urn:microsoft.com/office/officeart/2005/8/layout/vList3#1"/>
    <dgm:cxn modelId="{5D5DC87D-3546-40F3-B6B2-11163B902A69}" type="presParOf" srcId="{12B41D2B-4DD6-4D41-90D3-8E1E458B10C2}" destId="{D0512B5D-104A-4BEA-8DE5-197C317E6F4D}" srcOrd="1" destOrd="0" presId="urn:microsoft.com/office/officeart/2005/8/layout/vList3#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03E723-04E6-420B-AF4F-E855C7D65126}">
      <dsp:nvSpPr>
        <dsp:cNvPr id="0" name=""/>
        <dsp:cNvSpPr/>
      </dsp:nvSpPr>
      <dsp:spPr>
        <a:xfrm rot="5400000">
          <a:off x="5479534" y="109423"/>
          <a:ext cx="725253" cy="507677"/>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endParaRPr lang="ar-SA" sz="1400" b="0" kern="1200" dirty="0"/>
        </a:p>
      </dsp:txBody>
      <dsp:txXfrm rot="-5400000">
        <a:off x="5588323" y="254474"/>
        <a:ext cx="507677" cy="217576"/>
      </dsp:txXfrm>
    </dsp:sp>
    <dsp:sp modelId="{A8534B43-FF38-41E9-AEDE-980F19B9CAE7}">
      <dsp:nvSpPr>
        <dsp:cNvPr id="0" name=""/>
        <dsp:cNvSpPr/>
      </dsp:nvSpPr>
      <dsp:spPr>
        <a:xfrm rot="16200000">
          <a:off x="2558454" y="-2557818"/>
          <a:ext cx="471414" cy="5588322"/>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70688" bIns="15240" numCol="1" spcCol="1270" anchor="ctr" anchorCtr="0">
          <a:noAutofit/>
        </a:bodyPr>
        <a:lstStyle/>
        <a:p>
          <a:pPr marL="228600" lvl="1" indent="-228600" algn="r" defTabSz="1066800" rtl="1">
            <a:lnSpc>
              <a:spcPct val="90000"/>
            </a:lnSpc>
            <a:spcBef>
              <a:spcPct val="0"/>
            </a:spcBef>
            <a:spcAft>
              <a:spcPct val="15000"/>
            </a:spcAft>
            <a:buChar char="••"/>
          </a:pPr>
          <a:r>
            <a:rPr lang="ar-SA" sz="2400" b="0" kern="1200" dirty="0" smtClean="0"/>
            <a:t>1- مدركات ومعارف أعضاء الجماعة</a:t>
          </a:r>
          <a:endParaRPr lang="ar-SA" sz="2400" b="0" kern="1200" dirty="0"/>
        </a:p>
      </dsp:txBody>
      <dsp:txXfrm rot="5400000">
        <a:off x="23014" y="23648"/>
        <a:ext cx="5565309" cy="425388"/>
      </dsp:txXfrm>
    </dsp:sp>
    <dsp:sp modelId="{C5EA3618-26A8-4A56-AA85-DE70FE76618D}">
      <dsp:nvSpPr>
        <dsp:cNvPr id="0" name=""/>
        <dsp:cNvSpPr/>
      </dsp:nvSpPr>
      <dsp:spPr>
        <a:xfrm rot="5400000">
          <a:off x="5479534" y="733714"/>
          <a:ext cx="725253" cy="507677"/>
        </a:xfrm>
        <a:prstGeom prst="chevron">
          <a:avLst/>
        </a:prstGeom>
        <a:solidFill>
          <a:schemeClr val="accent5">
            <a:hueOff val="-1986775"/>
            <a:satOff val="7962"/>
            <a:lumOff val="1726"/>
            <a:alphaOff val="0"/>
          </a:schemeClr>
        </a:solidFill>
        <a:ln w="25400" cap="flat" cmpd="sng" algn="ctr">
          <a:solidFill>
            <a:schemeClr val="accent5">
              <a:hueOff val="-1986775"/>
              <a:satOff val="7962"/>
              <a:lumOff val="172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endParaRPr lang="ar-SA" sz="1400" b="0" kern="1200" dirty="0"/>
        </a:p>
      </dsp:txBody>
      <dsp:txXfrm rot="-5400000">
        <a:off x="5588323" y="878765"/>
        <a:ext cx="507677" cy="217576"/>
      </dsp:txXfrm>
    </dsp:sp>
    <dsp:sp modelId="{EBB99159-506B-4E4D-A9B6-4E85164352C5}">
      <dsp:nvSpPr>
        <dsp:cNvPr id="0" name=""/>
        <dsp:cNvSpPr/>
      </dsp:nvSpPr>
      <dsp:spPr>
        <a:xfrm rot="16200000">
          <a:off x="2558454" y="-1933527"/>
          <a:ext cx="471414" cy="5588322"/>
        </a:xfrm>
        <a:prstGeom prst="round2SameRect">
          <a:avLst/>
        </a:prstGeom>
        <a:solidFill>
          <a:schemeClr val="lt1">
            <a:alpha val="90000"/>
            <a:hueOff val="0"/>
            <a:satOff val="0"/>
            <a:lumOff val="0"/>
            <a:alphaOff val="0"/>
          </a:schemeClr>
        </a:solidFill>
        <a:ln w="25400" cap="flat" cmpd="sng" algn="ctr">
          <a:solidFill>
            <a:schemeClr val="accent5">
              <a:hueOff val="-1986775"/>
              <a:satOff val="7962"/>
              <a:lumOff val="17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70688" bIns="15240" numCol="1" spcCol="1270" anchor="ctr" anchorCtr="0">
          <a:noAutofit/>
        </a:bodyPr>
        <a:lstStyle/>
        <a:p>
          <a:pPr marL="228600" lvl="1" indent="-228600" algn="r" defTabSz="1066800" rtl="1">
            <a:lnSpc>
              <a:spcPct val="90000"/>
            </a:lnSpc>
            <a:spcBef>
              <a:spcPct val="0"/>
            </a:spcBef>
            <a:spcAft>
              <a:spcPct val="15000"/>
            </a:spcAft>
            <a:buChar char="••"/>
          </a:pPr>
          <a:r>
            <a:rPr lang="ar-SA" sz="2400" b="0" kern="1200" dirty="0" smtClean="0"/>
            <a:t>2- الدافعية وإشباع  الحاجات </a:t>
          </a:r>
          <a:endParaRPr lang="ar-SA" sz="2400" b="0" kern="1200" dirty="0"/>
        </a:p>
      </dsp:txBody>
      <dsp:txXfrm rot="5400000">
        <a:off x="23014" y="647939"/>
        <a:ext cx="5565309" cy="425388"/>
      </dsp:txXfrm>
    </dsp:sp>
    <dsp:sp modelId="{27288AB7-F064-489E-9650-28275B2DD1B5}">
      <dsp:nvSpPr>
        <dsp:cNvPr id="0" name=""/>
        <dsp:cNvSpPr/>
      </dsp:nvSpPr>
      <dsp:spPr>
        <a:xfrm rot="5400000">
          <a:off x="5479534" y="1358004"/>
          <a:ext cx="725253" cy="507677"/>
        </a:xfrm>
        <a:prstGeom prst="chevron">
          <a:avLst/>
        </a:prstGeom>
        <a:solidFill>
          <a:schemeClr val="accent5">
            <a:hueOff val="-3973551"/>
            <a:satOff val="15924"/>
            <a:lumOff val="3451"/>
            <a:alphaOff val="0"/>
          </a:schemeClr>
        </a:solidFill>
        <a:ln w="25400" cap="flat" cmpd="sng" algn="ctr">
          <a:solidFill>
            <a:schemeClr val="accent5">
              <a:hueOff val="-3973551"/>
              <a:satOff val="15924"/>
              <a:lumOff val="345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endParaRPr lang="ar-SA" sz="1400" b="0" kern="1200" dirty="0"/>
        </a:p>
      </dsp:txBody>
      <dsp:txXfrm rot="-5400000">
        <a:off x="5588323" y="1503055"/>
        <a:ext cx="507677" cy="217576"/>
      </dsp:txXfrm>
    </dsp:sp>
    <dsp:sp modelId="{1DD9089B-8929-4911-A2A4-A243ED59A8DA}">
      <dsp:nvSpPr>
        <dsp:cNvPr id="0" name=""/>
        <dsp:cNvSpPr/>
      </dsp:nvSpPr>
      <dsp:spPr>
        <a:xfrm rot="16200000">
          <a:off x="2558454" y="-1309237"/>
          <a:ext cx="471414" cy="5588322"/>
        </a:xfrm>
        <a:prstGeom prst="round2SameRect">
          <a:avLst/>
        </a:prstGeom>
        <a:solidFill>
          <a:schemeClr val="lt1">
            <a:alpha val="90000"/>
            <a:hueOff val="0"/>
            <a:satOff val="0"/>
            <a:lumOff val="0"/>
            <a:alphaOff val="0"/>
          </a:schemeClr>
        </a:solidFill>
        <a:ln w="25400" cap="flat" cmpd="sng" algn="ctr">
          <a:solidFill>
            <a:schemeClr val="accent5">
              <a:hueOff val="-3973551"/>
              <a:satOff val="15924"/>
              <a:lumOff val="345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70688" bIns="15240" numCol="1" spcCol="1270" anchor="ctr" anchorCtr="0">
          <a:noAutofit/>
        </a:bodyPr>
        <a:lstStyle/>
        <a:p>
          <a:pPr marL="228600" lvl="1" indent="-228600" algn="r" defTabSz="1066800" rtl="1">
            <a:lnSpc>
              <a:spcPct val="90000"/>
            </a:lnSpc>
            <a:spcBef>
              <a:spcPct val="0"/>
            </a:spcBef>
            <a:spcAft>
              <a:spcPct val="15000"/>
            </a:spcAft>
            <a:buChar char="••"/>
          </a:pPr>
          <a:r>
            <a:rPr lang="ar-SA" sz="2400" b="0" kern="1200" dirty="0" smtClean="0"/>
            <a:t>3- أهداف الجماعة</a:t>
          </a:r>
          <a:endParaRPr lang="ar-SA" sz="2400" b="0" kern="1200" dirty="0"/>
        </a:p>
      </dsp:txBody>
      <dsp:txXfrm rot="5400000">
        <a:off x="23014" y="1272229"/>
        <a:ext cx="5565309" cy="425388"/>
      </dsp:txXfrm>
    </dsp:sp>
    <dsp:sp modelId="{68C61FF8-247A-4C36-B435-127A132FC082}">
      <dsp:nvSpPr>
        <dsp:cNvPr id="0" name=""/>
        <dsp:cNvSpPr/>
      </dsp:nvSpPr>
      <dsp:spPr>
        <a:xfrm rot="5400000">
          <a:off x="5479534" y="1982294"/>
          <a:ext cx="725253" cy="507677"/>
        </a:xfrm>
        <a:prstGeom prst="chevron">
          <a:avLst/>
        </a:prstGeom>
        <a:solidFill>
          <a:schemeClr val="accent5">
            <a:hueOff val="-5960326"/>
            <a:satOff val="23887"/>
            <a:lumOff val="5177"/>
            <a:alphaOff val="0"/>
          </a:schemeClr>
        </a:solidFill>
        <a:ln w="25400" cap="flat" cmpd="sng" algn="ctr">
          <a:solidFill>
            <a:schemeClr val="accent5">
              <a:hueOff val="-5960326"/>
              <a:satOff val="23887"/>
              <a:lumOff val="517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endParaRPr lang="ar-SA" sz="1400" b="0" kern="1200" dirty="0"/>
        </a:p>
      </dsp:txBody>
      <dsp:txXfrm rot="-5400000">
        <a:off x="5588323" y="2127345"/>
        <a:ext cx="507677" cy="217576"/>
      </dsp:txXfrm>
    </dsp:sp>
    <dsp:sp modelId="{ED7013BE-AA42-4700-99BC-8E058D8C3A15}">
      <dsp:nvSpPr>
        <dsp:cNvPr id="0" name=""/>
        <dsp:cNvSpPr/>
      </dsp:nvSpPr>
      <dsp:spPr>
        <a:xfrm rot="16200000">
          <a:off x="2558454" y="-684947"/>
          <a:ext cx="471414" cy="5588322"/>
        </a:xfrm>
        <a:prstGeom prst="round2SameRect">
          <a:avLst/>
        </a:prstGeom>
        <a:solidFill>
          <a:schemeClr val="lt1">
            <a:alpha val="90000"/>
            <a:hueOff val="0"/>
            <a:satOff val="0"/>
            <a:lumOff val="0"/>
            <a:alphaOff val="0"/>
          </a:schemeClr>
        </a:solidFill>
        <a:ln w="25400" cap="flat" cmpd="sng" algn="ctr">
          <a:solidFill>
            <a:schemeClr val="accent5">
              <a:hueOff val="-5960326"/>
              <a:satOff val="23887"/>
              <a:lumOff val="51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70688" bIns="15240" numCol="1" spcCol="1270" anchor="ctr" anchorCtr="0">
          <a:noAutofit/>
        </a:bodyPr>
        <a:lstStyle/>
        <a:p>
          <a:pPr marL="228600" lvl="1" indent="-228600" algn="r" defTabSz="1066800" rtl="1">
            <a:lnSpc>
              <a:spcPct val="90000"/>
            </a:lnSpc>
            <a:spcBef>
              <a:spcPct val="0"/>
            </a:spcBef>
            <a:spcAft>
              <a:spcPct val="15000"/>
            </a:spcAft>
            <a:buChar char="••"/>
          </a:pPr>
          <a:r>
            <a:rPr lang="ar-SA" sz="2400" b="0" kern="1200" dirty="0" smtClean="0"/>
            <a:t>4- تنظيم الجماعة </a:t>
          </a:r>
          <a:endParaRPr lang="ar-SA" sz="2400" b="0" kern="1200" dirty="0"/>
        </a:p>
      </dsp:txBody>
      <dsp:txXfrm rot="5400000">
        <a:off x="23014" y="1896519"/>
        <a:ext cx="5565309" cy="425388"/>
      </dsp:txXfrm>
    </dsp:sp>
    <dsp:sp modelId="{C275B982-F190-4F40-BCAD-910672B79E1F}">
      <dsp:nvSpPr>
        <dsp:cNvPr id="0" name=""/>
        <dsp:cNvSpPr/>
      </dsp:nvSpPr>
      <dsp:spPr>
        <a:xfrm rot="5400000">
          <a:off x="5479534" y="2606584"/>
          <a:ext cx="725253" cy="507677"/>
        </a:xfrm>
        <a:prstGeom prst="chevron">
          <a:avLst/>
        </a:prstGeom>
        <a:solidFill>
          <a:schemeClr val="accent5">
            <a:hueOff val="-7947101"/>
            <a:satOff val="31849"/>
            <a:lumOff val="6902"/>
            <a:alphaOff val="0"/>
          </a:schemeClr>
        </a:solidFill>
        <a:ln w="25400" cap="flat" cmpd="sng" algn="ctr">
          <a:solidFill>
            <a:schemeClr val="accent5">
              <a:hueOff val="-7947101"/>
              <a:satOff val="31849"/>
              <a:lumOff val="690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endParaRPr lang="ar-SA" sz="1400" b="0" kern="1200" dirty="0"/>
        </a:p>
      </dsp:txBody>
      <dsp:txXfrm rot="-5400000">
        <a:off x="5588323" y="2751635"/>
        <a:ext cx="507677" cy="217576"/>
      </dsp:txXfrm>
    </dsp:sp>
    <dsp:sp modelId="{2346DD38-E61E-4200-AD22-7005541389D7}">
      <dsp:nvSpPr>
        <dsp:cNvPr id="0" name=""/>
        <dsp:cNvSpPr/>
      </dsp:nvSpPr>
      <dsp:spPr>
        <a:xfrm rot="16200000">
          <a:off x="2558454" y="-60657"/>
          <a:ext cx="471414" cy="5588322"/>
        </a:xfrm>
        <a:prstGeom prst="round2SameRect">
          <a:avLst/>
        </a:prstGeom>
        <a:solidFill>
          <a:schemeClr val="lt1">
            <a:alpha val="90000"/>
            <a:hueOff val="0"/>
            <a:satOff val="0"/>
            <a:lumOff val="0"/>
            <a:alphaOff val="0"/>
          </a:schemeClr>
        </a:solidFill>
        <a:ln w="25400" cap="flat" cmpd="sng" algn="ctr">
          <a:solidFill>
            <a:schemeClr val="accent5">
              <a:hueOff val="-7947101"/>
              <a:satOff val="31849"/>
              <a:lumOff val="690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70688" bIns="15240" numCol="1" spcCol="1270" anchor="ctr" anchorCtr="0">
          <a:noAutofit/>
        </a:bodyPr>
        <a:lstStyle/>
        <a:p>
          <a:pPr marL="228600" lvl="1" indent="-228600" algn="r" defTabSz="1066800" rtl="1">
            <a:lnSpc>
              <a:spcPct val="90000"/>
            </a:lnSpc>
            <a:spcBef>
              <a:spcPct val="0"/>
            </a:spcBef>
            <a:spcAft>
              <a:spcPct val="15000"/>
            </a:spcAft>
            <a:buChar char="••"/>
          </a:pPr>
          <a:r>
            <a:rPr lang="ar-SA" sz="2400" b="0" kern="1200" dirty="0" smtClean="0"/>
            <a:t>5- اعتماد أفراد الجماعة على بعضهم البعض</a:t>
          </a:r>
          <a:endParaRPr lang="ar-SA" sz="2400" b="0" kern="1200" dirty="0"/>
        </a:p>
      </dsp:txBody>
      <dsp:txXfrm rot="5400000">
        <a:off x="23014" y="2520809"/>
        <a:ext cx="5565309" cy="425388"/>
      </dsp:txXfrm>
    </dsp:sp>
    <dsp:sp modelId="{ADB1639F-80E9-4974-8F31-C67DA87D049E}">
      <dsp:nvSpPr>
        <dsp:cNvPr id="0" name=""/>
        <dsp:cNvSpPr/>
      </dsp:nvSpPr>
      <dsp:spPr>
        <a:xfrm rot="5400000">
          <a:off x="5479534" y="3230874"/>
          <a:ext cx="725253" cy="507677"/>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endParaRPr lang="ar-SA" sz="1400" b="0" kern="1200" dirty="0"/>
        </a:p>
      </dsp:txBody>
      <dsp:txXfrm rot="-5400000">
        <a:off x="5588323" y="3375925"/>
        <a:ext cx="507677" cy="217576"/>
      </dsp:txXfrm>
    </dsp:sp>
    <dsp:sp modelId="{B633F2D8-19FA-4AE1-B244-07D0821154D6}">
      <dsp:nvSpPr>
        <dsp:cNvPr id="0" name=""/>
        <dsp:cNvSpPr/>
      </dsp:nvSpPr>
      <dsp:spPr>
        <a:xfrm rot="16200000">
          <a:off x="2558454" y="563632"/>
          <a:ext cx="471414" cy="5588322"/>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70688" bIns="15240" numCol="1" spcCol="1270" anchor="ctr" anchorCtr="0">
          <a:noAutofit/>
        </a:bodyPr>
        <a:lstStyle/>
        <a:p>
          <a:pPr marL="228600" lvl="1" indent="-228600" algn="r" defTabSz="1066800" rtl="1">
            <a:lnSpc>
              <a:spcPct val="90000"/>
            </a:lnSpc>
            <a:spcBef>
              <a:spcPct val="0"/>
            </a:spcBef>
            <a:spcAft>
              <a:spcPct val="15000"/>
            </a:spcAft>
            <a:buChar char="••"/>
          </a:pPr>
          <a:r>
            <a:rPr lang="ar-SA" sz="2400" b="0" kern="1200" dirty="0" smtClean="0"/>
            <a:t>6- التفاعل </a:t>
          </a:r>
          <a:endParaRPr lang="ar-SA" sz="2400" b="0" kern="1200" dirty="0"/>
        </a:p>
      </dsp:txBody>
      <dsp:txXfrm rot="5400000">
        <a:off x="23014" y="3145099"/>
        <a:ext cx="5565309" cy="4253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CD590A-205B-4F59-9C8D-4384B7100004}">
      <dsp:nvSpPr>
        <dsp:cNvPr id="0" name=""/>
        <dsp:cNvSpPr/>
      </dsp:nvSpPr>
      <dsp:spPr>
        <a:xfrm>
          <a:off x="1391363" y="281"/>
          <a:ext cx="6177206" cy="658198"/>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8580" rIns="290247" bIns="68580" numCol="1" spcCol="1270" anchor="ctr" anchorCtr="0">
          <a:noAutofit/>
        </a:bodyPr>
        <a:lstStyle/>
        <a:p>
          <a:pPr lvl="0" algn="ctr" defTabSz="800100" rtl="1">
            <a:lnSpc>
              <a:spcPct val="90000"/>
            </a:lnSpc>
            <a:spcBef>
              <a:spcPct val="0"/>
            </a:spcBef>
            <a:spcAft>
              <a:spcPct val="35000"/>
            </a:spcAft>
          </a:pPr>
          <a:r>
            <a:rPr lang="ar-SA" sz="1800" b="1" kern="1200" dirty="0" smtClean="0"/>
            <a:t>يشترك رجل الأعمال في أنديه مدنية لكي تتحسن فرص العمل </a:t>
          </a:r>
          <a:r>
            <a:rPr lang="ar-SA" sz="1800" b="1" kern="1200" dirty="0" err="1" smtClean="0"/>
            <a:t>لدية .</a:t>
          </a:r>
          <a:endParaRPr lang="ar-SA" sz="1800" kern="1200" dirty="0"/>
        </a:p>
      </dsp:txBody>
      <dsp:txXfrm>
        <a:off x="1391363" y="281"/>
        <a:ext cx="6012657" cy="658198"/>
      </dsp:txXfrm>
    </dsp:sp>
    <dsp:sp modelId="{681D7D42-CDCF-450B-862A-B57BA20189D6}">
      <dsp:nvSpPr>
        <dsp:cNvPr id="0" name=""/>
        <dsp:cNvSpPr/>
      </dsp:nvSpPr>
      <dsp:spPr>
        <a:xfrm>
          <a:off x="7239470" y="281"/>
          <a:ext cx="658198" cy="658198"/>
        </a:xfrm>
        <a:prstGeom prst="ellipse">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C06EEB-7AB3-4E73-BFF1-99AB1D30D1B3}">
      <dsp:nvSpPr>
        <dsp:cNvPr id="0" name=""/>
        <dsp:cNvSpPr/>
      </dsp:nvSpPr>
      <dsp:spPr>
        <a:xfrm>
          <a:off x="1391363" y="823028"/>
          <a:ext cx="6177206" cy="658198"/>
        </a:xfrm>
        <a:prstGeom prst="homePlat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8580" rIns="290247" bIns="68580" numCol="1" spcCol="1270" anchor="ctr" anchorCtr="0">
          <a:noAutofit/>
        </a:bodyPr>
        <a:lstStyle/>
        <a:p>
          <a:pPr lvl="0" algn="ctr" defTabSz="800100" rtl="1">
            <a:lnSpc>
              <a:spcPct val="90000"/>
            </a:lnSpc>
            <a:spcBef>
              <a:spcPct val="0"/>
            </a:spcBef>
            <a:spcAft>
              <a:spcPct val="35000"/>
            </a:spcAft>
          </a:pPr>
          <a:r>
            <a:rPr lang="ar-SA" sz="1800" b="1" kern="1200" dirty="0" smtClean="0"/>
            <a:t>ينتمي طالب الجامعة إلى رابطة خيرية لكي تشبع لديه حاجات </a:t>
          </a:r>
          <a:r>
            <a:rPr lang="ar-SA" sz="1800" b="1" kern="1200" dirty="0" err="1" smtClean="0"/>
            <a:t>اجتماعية.</a:t>
          </a:r>
          <a:r>
            <a:rPr lang="ar-SA" sz="1800" b="1" kern="1200" dirty="0" smtClean="0"/>
            <a:t> </a:t>
          </a:r>
          <a:endParaRPr lang="ar-SA" sz="1800" kern="1200" dirty="0"/>
        </a:p>
      </dsp:txBody>
      <dsp:txXfrm>
        <a:off x="1391363" y="823028"/>
        <a:ext cx="6012657" cy="658198"/>
      </dsp:txXfrm>
    </dsp:sp>
    <dsp:sp modelId="{F6FC52E9-A619-47A8-93A3-1909A8145B0B}">
      <dsp:nvSpPr>
        <dsp:cNvPr id="0" name=""/>
        <dsp:cNvSpPr/>
      </dsp:nvSpPr>
      <dsp:spPr>
        <a:xfrm>
          <a:off x="7239470" y="823028"/>
          <a:ext cx="658198" cy="658198"/>
        </a:xfrm>
        <a:prstGeom prst="ellipse">
          <a:avLst/>
        </a:prstGeom>
        <a:solidFill>
          <a:schemeClr val="accent5">
            <a:tint val="50000"/>
            <a:hueOff val="-5341183"/>
            <a:satOff val="23809"/>
            <a:lumOff val="21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512B5D-104A-4BEA-8DE5-197C317E6F4D}">
      <dsp:nvSpPr>
        <dsp:cNvPr id="0" name=""/>
        <dsp:cNvSpPr/>
      </dsp:nvSpPr>
      <dsp:spPr>
        <a:xfrm>
          <a:off x="1391363" y="1645776"/>
          <a:ext cx="6177206" cy="658198"/>
        </a:xfrm>
        <a:prstGeom prst="homePlat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8580" rIns="290247" bIns="68580" numCol="1" spcCol="1270" anchor="ctr" anchorCtr="0">
          <a:noAutofit/>
        </a:bodyPr>
        <a:lstStyle/>
        <a:p>
          <a:pPr lvl="0" algn="ctr" defTabSz="800100" rtl="1">
            <a:lnSpc>
              <a:spcPct val="90000"/>
            </a:lnSpc>
            <a:spcBef>
              <a:spcPct val="0"/>
            </a:spcBef>
            <a:spcAft>
              <a:spcPct val="35000"/>
            </a:spcAft>
          </a:pPr>
          <a:r>
            <a:rPr lang="ar-SA" sz="1800" b="1" kern="1200" dirty="0" smtClean="0"/>
            <a:t>ينضم المدافع عن الحقوق المدنية إلى جماعات نشطة في اتجاهاتها لاعتقاده من إمكانية إرضاء مثل هذه الجماعات لدوافعه إلى تحسين </a:t>
          </a:r>
          <a:r>
            <a:rPr lang="ar-SA" sz="1800" b="1" kern="1200" dirty="0" err="1" smtClean="0"/>
            <a:t>المجتمع .</a:t>
          </a:r>
          <a:endParaRPr lang="ar-SA" sz="1800" kern="1200" dirty="0"/>
        </a:p>
      </dsp:txBody>
      <dsp:txXfrm>
        <a:off x="1391363" y="1645776"/>
        <a:ext cx="6012657" cy="658198"/>
      </dsp:txXfrm>
    </dsp:sp>
    <dsp:sp modelId="{992BF622-1C7F-46EF-BF78-3A1C671F7E42}">
      <dsp:nvSpPr>
        <dsp:cNvPr id="0" name=""/>
        <dsp:cNvSpPr/>
      </dsp:nvSpPr>
      <dsp:spPr>
        <a:xfrm>
          <a:off x="7239470" y="1645776"/>
          <a:ext cx="658198" cy="658198"/>
        </a:xfrm>
        <a:prstGeom prst="ellipse">
          <a:avLst/>
        </a:prstGeom>
        <a:solidFill>
          <a:schemeClr val="accent5">
            <a:tint val="50000"/>
            <a:hueOff val="-10682366"/>
            <a:satOff val="47617"/>
            <a:lumOff val="42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4AF5476E-6E7D-422B-9B49-0D7B7CFBEAAF}" type="datetimeFigureOut">
              <a:rPr lang="ar-SA" smtClean="0"/>
              <a:pPr/>
              <a:t>24/04/37</a:t>
            </a:fld>
            <a:endParaRPr lang="ar-SA"/>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r>
              <a:rPr lang="ar-SA" smtClean="0"/>
              <a:t>جامعة الملك سعود - 2016</a:t>
            </a:r>
            <a:endParaRPr lang="ar-SA"/>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A92A7E89-43B1-449B-BFD1-AB5A444A6D3A}" type="slidenum">
              <a:rPr lang="ar-SA" smtClean="0"/>
              <a:pPr/>
              <a:t>‹#›</a:t>
            </a:fld>
            <a:endParaRPr lang="ar-SA"/>
          </a:p>
        </p:txBody>
      </p:sp>
    </p:spTree>
    <p:extLst>
      <p:ext uri="{BB962C8B-B14F-4D97-AF65-F5344CB8AC3E}">
        <p14:creationId xmlns:p14="http://schemas.microsoft.com/office/powerpoint/2010/main" val="240911602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2F9D740-211E-4EA5-8423-F075AD8F8DFF}" type="datetimeFigureOut">
              <a:rPr lang="ar-SA" smtClean="0"/>
              <a:pPr/>
              <a:t>24/04/37</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r>
              <a:rPr lang="ar-SA" smtClean="0"/>
              <a:t>جامعة الملك سعود - 2016</a:t>
            </a:r>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9B759E1-5662-4348-AD36-C2298BB18C03}" type="slidenum">
              <a:rPr lang="ar-SA" smtClean="0"/>
              <a:pPr/>
              <a:t>‹#›</a:t>
            </a:fld>
            <a:endParaRPr lang="ar-SA"/>
          </a:p>
        </p:txBody>
      </p:sp>
    </p:spTree>
    <p:extLst>
      <p:ext uri="{BB962C8B-B14F-4D97-AF65-F5344CB8AC3E}">
        <p14:creationId xmlns:p14="http://schemas.microsoft.com/office/powerpoint/2010/main" val="2949774433"/>
      </p:ext>
    </p:extLst>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41A5B75-EC43-4BC6-97AA-C07CCA72C699}" type="datetime1">
              <a:rPr lang="ar-SA" smtClean="0"/>
              <a:pPr/>
              <a:t>24/04/37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8CEA357-1EBD-4E8C-9F14-2A5CA2823E1D}" type="datetime1">
              <a:rPr lang="ar-SA" smtClean="0"/>
              <a:pPr/>
              <a:t>24/04/37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F3D2E5B-C6AD-4E27-BDC0-B0F2747CC771}" type="datetime1">
              <a:rPr lang="ar-SA" smtClean="0"/>
              <a:pPr/>
              <a:t>24/04/37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1293F80-236D-44BD-827C-274F4A9D0041}" type="datetime1">
              <a:rPr lang="ar-SA" smtClean="0"/>
              <a:pPr/>
              <a:t>24/04/37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D198384-DCD9-4259-99E3-894F01DD384D}" type="datetime1">
              <a:rPr lang="ar-SA" smtClean="0"/>
              <a:pPr/>
              <a:t>24/04/37</a:t>
            </a:fld>
            <a:endParaRPr lang="ar-SA"/>
          </a:p>
        </p:txBody>
      </p:sp>
      <p:sp>
        <p:nvSpPr>
          <p:cNvPr id="5" name="عنصر نائب للتذييل 4"/>
          <p:cNvSpPr>
            <a:spLocks noGrp="1"/>
          </p:cNvSpPr>
          <p:nvPr>
            <p:ph type="ftr" sz="quarter" idx="11"/>
          </p:nvPr>
        </p:nvSpPr>
        <p:spPr/>
        <p:txBody>
          <a:bodyPr/>
          <a:lstStyle/>
          <a:p>
            <a:r>
              <a:rPr lang="ar-SA" smtClean="0"/>
              <a:t>جامعة الملك سعود - 2016</a:t>
            </a:r>
            <a:endParaRPr lang="ar-SA"/>
          </a:p>
        </p:txBody>
      </p:sp>
      <p:sp>
        <p:nvSpPr>
          <p:cNvPr id="6" name="عنصر نائب لرقم الشريحة 5"/>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D8C03EA-B3D0-41AB-989A-1A5E4E08B39C}" type="datetime1">
              <a:rPr lang="ar-SA" smtClean="0"/>
              <a:pPr/>
              <a:t>24/04/37</a:t>
            </a:fld>
            <a:endParaRPr lang="ar-SA"/>
          </a:p>
        </p:txBody>
      </p:sp>
      <p:sp>
        <p:nvSpPr>
          <p:cNvPr id="6" name="عنصر نائب للتذييل 5"/>
          <p:cNvSpPr>
            <a:spLocks noGrp="1"/>
          </p:cNvSpPr>
          <p:nvPr>
            <p:ph type="ftr" sz="quarter" idx="11"/>
          </p:nvPr>
        </p:nvSpPr>
        <p:spPr/>
        <p:txBody>
          <a:bodyPr/>
          <a:lstStyle/>
          <a:p>
            <a:r>
              <a:rPr lang="ar-SA" smtClean="0"/>
              <a:t>جامعة الملك سعود - 2016</a:t>
            </a:r>
            <a:endParaRPr lang="ar-SA"/>
          </a:p>
        </p:txBody>
      </p:sp>
      <p:sp>
        <p:nvSpPr>
          <p:cNvPr id="7" name="عنصر نائب لرقم الشريحة 6"/>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FCFE179-94A8-4B29-AFDE-C29D47E2D60D}" type="datetime1">
              <a:rPr lang="ar-SA" smtClean="0"/>
              <a:pPr/>
              <a:t>24/04/37</a:t>
            </a:fld>
            <a:endParaRPr lang="ar-SA"/>
          </a:p>
        </p:txBody>
      </p:sp>
      <p:sp>
        <p:nvSpPr>
          <p:cNvPr id="8" name="عنصر نائب للتذييل 7"/>
          <p:cNvSpPr>
            <a:spLocks noGrp="1"/>
          </p:cNvSpPr>
          <p:nvPr>
            <p:ph type="ftr" sz="quarter" idx="11"/>
          </p:nvPr>
        </p:nvSpPr>
        <p:spPr/>
        <p:txBody>
          <a:bodyPr/>
          <a:lstStyle/>
          <a:p>
            <a:r>
              <a:rPr lang="ar-SA" smtClean="0"/>
              <a:t>جامعة الملك سعود - 2016</a:t>
            </a:r>
            <a:endParaRPr lang="ar-SA"/>
          </a:p>
        </p:txBody>
      </p:sp>
      <p:sp>
        <p:nvSpPr>
          <p:cNvPr id="9" name="عنصر نائب لرقم الشريحة 8"/>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93C536E-D610-4C24-868F-AFE3B1B1784D}" type="datetime1">
              <a:rPr lang="ar-SA" smtClean="0"/>
              <a:pPr/>
              <a:t>24/04/37</a:t>
            </a:fld>
            <a:endParaRPr lang="ar-SA"/>
          </a:p>
        </p:txBody>
      </p:sp>
      <p:sp>
        <p:nvSpPr>
          <p:cNvPr id="4" name="عنصر نائب للتذييل 3"/>
          <p:cNvSpPr>
            <a:spLocks noGrp="1"/>
          </p:cNvSpPr>
          <p:nvPr>
            <p:ph type="ftr" sz="quarter" idx="11"/>
          </p:nvPr>
        </p:nvSpPr>
        <p:spPr/>
        <p:txBody>
          <a:bodyPr/>
          <a:lstStyle/>
          <a:p>
            <a:r>
              <a:rPr lang="ar-SA" smtClean="0"/>
              <a:t>جامعة الملك سعود - 2016</a:t>
            </a:r>
            <a:endParaRPr lang="ar-SA"/>
          </a:p>
        </p:txBody>
      </p:sp>
      <p:sp>
        <p:nvSpPr>
          <p:cNvPr id="5" name="عنصر نائب لرقم الشريحة 4"/>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EA311C1-BDA4-499C-AB8F-BFD14D84F1B0}" type="datetime1">
              <a:rPr lang="ar-SA" smtClean="0"/>
              <a:pPr/>
              <a:t>24/04/37</a:t>
            </a:fld>
            <a:endParaRPr lang="ar-SA"/>
          </a:p>
        </p:txBody>
      </p:sp>
      <p:sp>
        <p:nvSpPr>
          <p:cNvPr id="3" name="عنصر نائب للتذييل 2"/>
          <p:cNvSpPr>
            <a:spLocks noGrp="1"/>
          </p:cNvSpPr>
          <p:nvPr>
            <p:ph type="ftr" sz="quarter" idx="11"/>
          </p:nvPr>
        </p:nvSpPr>
        <p:spPr/>
        <p:txBody>
          <a:bodyPr/>
          <a:lstStyle/>
          <a:p>
            <a:r>
              <a:rPr lang="ar-SA" smtClean="0"/>
              <a:t>جامعة الملك سعود - 2016</a:t>
            </a:r>
            <a:endParaRPr lang="ar-SA"/>
          </a:p>
        </p:txBody>
      </p:sp>
      <p:sp>
        <p:nvSpPr>
          <p:cNvPr id="4" name="عنصر نائب لرقم الشريحة 3"/>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2A21A7F-F240-446C-9548-702512AEDCAD}" type="datetime1">
              <a:rPr lang="ar-SA" smtClean="0"/>
              <a:pPr/>
              <a:t>24/04/37</a:t>
            </a:fld>
            <a:endParaRPr lang="ar-SA"/>
          </a:p>
        </p:txBody>
      </p:sp>
      <p:sp>
        <p:nvSpPr>
          <p:cNvPr id="6" name="عنصر نائب للتذييل 5"/>
          <p:cNvSpPr>
            <a:spLocks noGrp="1"/>
          </p:cNvSpPr>
          <p:nvPr>
            <p:ph type="ftr" sz="quarter" idx="11"/>
          </p:nvPr>
        </p:nvSpPr>
        <p:spPr/>
        <p:txBody>
          <a:bodyPr/>
          <a:lstStyle/>
          <a:p>
            <a:r>
              <a:rPr lang="ar-SA" smtClean="0"/>
              <a:t>جامعة الملك سعود - 2016</a:t>
            </a:r>
            <a:endParaRPr lang="ar-SA"/>
          </a:p>
        </p:txBody>
      </p:sp>
      <p:sp>
        <p:nvSpPr>
          <p:cNvPr id="7" name="عنصر نائب لرقم الشريحة 6"/>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82470E7-362A-4A72-B2F9-DAC7C56EBDF4}" type="datetime1">
              <a:rPr lang="ar-SA" smtClean="0"/>
              <a:pPr/>
              <a:t>24/04/37</a:t>
            </a:fld>
            <a:endParaRPr lang="ar-SA"/>
          </a:p>
        </p:txBody>
      </p:sp>
      <p:sp>
        <p:nvSpPr>
          <p:cNvPr id="6" name="عنصر نائب للتذييل 5"/>
          <p:cNvSpPr>
            <a:spLocks noGrp="1"/>
          </p:cNvSpPr>
          <p:nvPr>
            <p:ph type="ftr" sz="quarter" idx="11"/>
          </p:nvPr>
        </p:nvSpPr>
        <p:spPr/>
        <p:txBody>
          <a:bodyPr/>
          <a:lstStyle/>
          <a:p>
            <a:r>
              <a:rPr lang="ar-SA" smtClean="0"/>
              <a:t>جامعة الملك سعود - 2016</a:t>
            </a:r>
            <a:endParaRPr lang="ar-SA"/>
          </a:p>
        </p:txBody>
      </p:sp>
      <p:sp>
        <p:nvSpPr>
          <p:cNvPr id="7" name="عنصر نائب لرقم الشريحة 6"/>
          <p:cNvSpPr>
            <a:spLocks noGrp="1"/>
          </p:cNvSpPr>
          <p:nvPr>
            <p:ph type="sldNum" sz="quarter" idx="12"/>
          </p:nvPr>
        </p:nvSpPr>
        <p:spPr/>
        <p:txBody>
          <a:bodyPr/>
          <a:lstStyle/>
          <a:p>
            <a:fld id="{76E144E9-FD18-40EB-BD00-57D6D426D25B}" type="slidenum">
              <a:rPr lang="ar-SA" smtClean="0"/>
              <a:pPr/>
              <a:t>‹#›</a:t>
            </a:fld>
            <a:endParaRPr lang="ar-SA"/>
          </a:p>
        </p:txBody>
      </p:sp>
    </p:spTree>
  </p:cSld>
  <p:clrMapOvr>
    <a:masterClrMapping/>
  </p:clrMapOvr>
  <p:transition>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4046B4B-AA0F-498F-878C-47B02C0D833B}" type="datetime1">
              <a:rPr lang="ar-SA" smtClean="0"/>
              <a:pPr/>
              <a:t>24/04/37</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smtClean="0"/>
              <a:t>جامعة الملك سعود - 2016</a:t>
            </a: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6E144E9-FD18-40EB-BD00-57D6D426D25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Bar dir="vert"/>
  </p:transition>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txBox="1">
            <a:spLocks/>
          </p:cNvSpPr>
          <p:nvPr/>
        </p:nvSpPr>
        <p:spPr>
          <a:xfrm>
            <a:off x="899592" y="4509120"/>
            <a:ext cx="7630616" cy="1237414"/>
          </a:xfrm>
          <a:prstGeom prst="rect">
            <a:avLst/>
          </a:prstGeom>
        </p:spPr>
        <p:txBody>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5400" b="0" i="0" u="none" strike="noStrike" kern="1200" cap="none" spc="0" normalizeH="0" baseline="0" noProof="0" dirty="0" smtClean="0">
                <a:ln>
                  <a:noFill/>
                </a:ln>
                <a:solidFill>
                  <a:schemeClr val="tx1"/>
                </a:solidFill>
                <a:effectLst/>
                <a:uLnTx/>
                <a:uFillTx/>
                <a:latin typeface="+mj-lt"/>
                <a:ea typeface="+mj-ea"/>
                <a:cs typeface="+mj-cs"/>
              </a:rPr>
              <a:t>طبيعة الجماعات الصغيرة</a:t>
            </a:r>
            <a:endParaRPr kumimoji="0" lang="ar-SA" sz="5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عنصر نائب لرقم الشريحة 7"/>
          <p:cNvSpPr>
            <a:spLocks noGrp="1"/>
          </p:cNvSpPr>
          <p:nvPr>
            <p:ph type="sldNum" sz="quarter" idx="12"/>
          </p:nvPr>
        </p:nvSpPr>
        <p:spPr/>
        <p:txBody>
          <a:bodyPr/>
          <a:lstStyle/>
          <a:p>
            <a:fld id="{76E144E9-FD18-40EB-BD00-57D6D426D25B}" type="slidenum">
              <a:rPr lang="ar-SA" smtClean="0"/>
              <a:pPr/>
              <a:t>1</a:t>
            </a:fld>
            <a:endParaRPr lang="ar-SA"/>
          </a:p>
        </p:txBody>
      </p:sp>
      <p:sp>
        <p:nvSpPr>
          <p:cNvPr id="9" name="عنصر نائب للتذييل 8"/>
          <p:cNvSpPr>
            <a:spLocks noGrp="1"/>
          </p:cNvSpPr>
          <p:nvPr>
            <p:ph type="ftr" sz="quarter" idx="11"/>
          </p:nvPr>
        </p:nvSpPr>
        <p:spPr/>
        <p:txBody>
          <a:bodyPr/>
          <a:lstStyle/>
          <a:p>
            <a:r>
              <a:rPr lang="ar-SA" smtClean="0"/>
              <a:t>جامعة الملك سعود - 2016</a:t>
            </a:r>
            <a:endParaRPr lang="ar-SA"/>
          </a:p>
        </p:txBody>
      </p:sp>
      <p:pic>
        <p:nvPicPr>
          <p:cNvPr id="7"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9144000" cy="3573016"/>
          </a:xfrm>
          <a:prstGeom prst="rect">
            <a:avLst/>
          </a:prstGeom>
          <a:noFill/>
        </p:spPr>
      </p:pic>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10</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5"/>
            <a:r>
              <a:rPr lang="ar-SA" sz="3600" dirty="0" smtClean="0"/>
              <a:t>أبسط تعريف للجماعة </a:t>
            </a:r>
            <a:endParaRPr lang="en-US" sz="24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539552" y="1556792"/>
            <a:ext cx="8229600" cy="4032448"/>
          </a:xfrm>
          <a:prstGeom prst="rect">
            <a:avLst/>
          </a:prstGeom>
        </p:spPr>
        <p:txBody>
          <a:bodyPr/>
          <a:lstStyle/>
          <a:p>
            <a:pPr>
              <a:buClr>
                <a:schemeClr val="tx2"/>
              </a:buClr>
              <a:buFont typeface="Wingdings" pitchFamily="2" charset="2"/>
              <a:buChar char="Ø"/>
            </a:pPr>
            <a:r>
              <a:rPr lang="ar-SA" sz="2000" dirty="0" smtClean="0"/>
              <a:t>إذا وجدت الجماعة يكون </a:t>
            </a:r>
            <a:r>
              <a:rPr lang="ar-SA" sz="2000" dirty="0" err="1" smtClean="0"/>
              <a:t>أعضائها:</a:t>
            </a:r>
            <a:r>
              <a:rPr lang="ar-SA" sz="2000" dirty="0" smtClean="0"/>
              <a:t> </a:t>
            </a:r>
            <a:br>
              <a:rPr lang="ar-SA" sz="2000" dirty="0" smtClean="0"/>
            </a:br>
            <a:endParaRPr lang="en-US" sz="2000" dirty="0" smtClean="0"/>
          </a:p>
          <a:p>
            <a:pPr lvl="1">
              <a:lnSpc>
                <a:spcPct val="150000"/>
              </a:lnSpc>
              <a:buClr>
                <a:schemeClr val="tx2"/>
              </a:buClr>
              <a:buFont typeface="Wingdings" pitchFamily="2" charset="2"/>
              <a:buChar char="v"/>
            </a:pPr>
            <a:r>
              <a:rPr lang="ar-SA" sz="2000" dirty="0" smtClean="0"/>
              <a:t>ذوي دافعية للانضمام إلى الجماعة ومن ثم يتوقعون منها إشباعا لبعض حاجاتهم</a:t>
            </a:r>
            <a:endParaRPr lang="en-US" sz="2000" dirty="0" smtClean="0"/>
          </a:p>
          <a:p>
            <a:pPr lvl="1">
              <a:lnSpc>
                <a:spcPct val="150000"/>
              </a:lnSpc>
              <a:buClr>
                <a:schemeClr val="tx2"/>
              </a:buClr>
              <a:buFont typeface="Wingdings" pitchFamily="2" charset="2"/>
              <a:buChar char="v"/>
            </a:pPr>
            <a:r>
              <a:rPr lang="ar-SA" sz="2000" dirty="0" smtClean="0"/>
              <a:t>واعين بوجودها بمعنى أن تكون مدركاتهم حقيقة ومن الملاحظ عندما يتفاعل الأفراد حتى لو لفترات قصيرة أن تبدأ التمايزات فيما بينهم في الظهور بعض الأفراد يسهمون في </a:t>
            </a:r>
            <a:r>
              <a:rPr lang="ar-SA" sz="2000" dirty="0" err="1" smtClean="0"/>
              <a:t>ديناميات</a:t>
            </a:r>
            <a:r>
              <a:rPr lang="ar-SA" sz="2000" dirty="0" smtClean="0"/>
              <a:t> الجماعة أكثر من إسهام البعض الآخر </a:t>
            </a:r>
            <a:r>
              <a:rPr lang="ar-SA" sz="2000" dirty="0" err="1" smtClean="0"/>
              <a:t>منهم .</a:t>
            </a:r>
            <a:r>
              <a:rPr lang="ar-SA" sz="2000" dirty="0" smtClean="0"/>
              <a:t> ويمثل بعضهم قيمة أكبر من التي يمثلها الآخرون </a:t>
            </a:r>
            <a:br>
              <a:rPr lang="ar-SA" sz="2000" dirty="0" smtClean="0"/>
            </a:br>
            <a:endParaRPr lang="en-US" sz="2000" dirty="0" smtClean="0"/>
          </a:p>
          <a:p>
            <a:pPr>
              <a:buClr>
                <a:schemeClr val="tx2"/>
              </a:buClr>
              <a:buFont typeface="Wingdings" pitchFamily="2" charset="2"/>
              <a:buChar char="Ø"/>
            </a:pPr>
            <a:r>
              <a:rPr lang="ar-SA" sz="2000" dirty="0" smtClean="0"/>
              <a:t>باختصار يبدأ تنظيم الجماعة في أن يأخذ </a:t>
            </a:r>
            <a:r>
              <a:rPr lang="ar-SA" sz="2000" dirty="0" err="1" smtClean="0"/>
              <a:t>طريقة .</a:t>
            </a:r>
            <a:r>
              <a:rPr lang="ar-SA" sz="2000" dirty="0" smtClean="0"/>
              <a:t/>
            </a:r>
            <a:br>
              <a:rPr lang="ar-SA" sz="2000" dirty="0" smtClean="0"/>
            </a:br>
            <a:r>
              <a:rPr lang="ar-SA" sz="2000" dirty="0" smtClean="0"/>
              <a:t> </a:t>
            </a:r>
            <a:endParaRPr lang="en-US" sz="2000" dirty="0" smtClean="0"/>
          </a:p>
          <a:p>
            <a:pPr>
              <a:buClr>
                <a:schemeClr val="tx2"/>
              </a:buClr>
              <a:buFont typeface="Wingdings" pitchFamily="2" charset="2"/>
              <a:buChar char="Ø"/>
            </a:pPr>
            <a:r>
              <a:rPr lang="ar-SA" sz="2000" b="1" u="sng" dirty="0" err="1" smtClean="0"/>
              <a:t>أخيرا</a:t>
            </a:r>
            <a:r>
              <a:rPr lang="ar-SA" sz="2000" dirty="0" err="1" smtClean="0"/>
              <a:t> </a:t>
            </a:r>
            <a:r>
              <a:rPr lang="ar-SA" sz="2000" dirty="0" smtClean="0"/>
              <a:t>: ليس من الواضح أن يقف الهدف المشترك كخاصية أساسية للجماعة فمن الممكن على المستوى النظري على الأقل أن تعني الجماعة بالأهداف الفردية </a:t>
            </a:r>
            <a:r>
              <a:rPr lang="ar-SA" sz="2000" dirty="0" err="1" smtClean="0"/>
              <a:t>فقط .</a:t>
            </a:r>
            <a:r>
              <a:rPr lang="ar-SA" sz="2000" dirty="0" smtClean="0"/>
              <a:t> </a:t>
            </a:r>
            <a:endParaRPr lang="en-US" sz="2000" dirty="0" smtClean="0"/>
          </a:p>
        </p:txBody>
      </p:sp>
    </p:spTree>
  </p:cSld>
  <p:clrMapOvr>
    <a:masterClrMapping/>
  </p:clrMapOvr>
  <p:transition>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11</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5"/>
            <a:r>
              <a:rPr lang="ar-SA" sz="3600" dirty="0" smtClean="0"/>
              <a:t>أبسط تعريف للجماعة </a:t>
            </a:r>
            <a:endParaRPr lang="en-US" sz="24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539552" y="1988840"/>
            <a:ext cx="8229600" cy="1368152"/>
          </a:xfrm>
          <a:prstGeom prst="rect">
            <a:avLst/>
          </a:prstGeom>
        </p:spPr>
        <p:txBody>
          <a:bodyPr/>
          <a:lstStyle/>
          <a:p>
            <a:pPr>
              <a:buClr>
                <a:schemeClr val="tx2"/>
              </a:buClr>
              <a:buFont typeface="Wingdings" pitchFamily="2" charset="2"/>
              <a:buChar char="Ø"/>
            </a:pPr>
            <a:r>
              <a:rPr lang="ar-SA" sz="2400" b="1" u="sng" dirty="0" err="1" smtClean="0"/>
              <a:t>استنتاج</a:t>
            </a:r>
            <a:r>
              <a:rPr lang="ar-SA" sz="2400" u="sng" dirty="0" err="1" smtClean="0"/>
              <a:t> </a:t>
            </a:r>
            <a:r>
              <a:rPr lang="ar-SA" sz="2400" dirty="0" smtClean="0"/>
              <a:t>: دوافع الفرد قد تفسر نشأه الجماعة وقد يدرك أعضاء الجماعة بوضوح وجود الجماعة أو يدركون عضويتهم </a:t>
            </a:r>
            <a:r>
              <a:rPr lang="ar-SA" sz="2400" dirty="0" err="1" smtClean="0"/>
              <a:t>فيها .</a:t>
            </a:r>
            <a:endParaRPr lang="en-US" sz="2400" dirty="0" smtClean="0"/>
          </a:p>
        </p:txBody>
      </p:sp>
      <p:sp>
        <p:nvSpPr>
          <p:cNvPr id="8" name="مربع نص 7"/>
          <p:cNvSpPr txBox="1"/>
          <p:nvPr/>
        </p:nvSpPr>
        <p:spPr>
          <a:xfrm>
            <a:off x="1331640" y="3501008"/>
            <a:ext cx="6984776" cy="1521919"/>
          </a:xfrm>
          <a:prstGeom prst="rect">
            <a:avLst/>
          </a:prstGeom>
          <a:noFill/>
          <a:ln w="57150" cap="sq" cmpd="thickThin">
            <a:solidFill>
              <a:schemeClr val="accent1"/>
            </a:solidFill>
            <a:miter lim="800000"/>
          </a:ln>
        </p:spPr>
        <p:txBody>
          <a:bodyPr wrap="square" lIns="216000" tIns="180000" rIns="216000" bIns="108000" rtlCol="1">
            <a:spAutoFit/>
          </a:bodyPr>
          <a:lstStyle/>
          <a:p>
            <a:r>
              <a:rPr lang="ar-SA" sz="2000" b="1" u="sng" dirty="0" smtClean="0"/>
              <a:t>إذا تعرف </a:t>
            </a:r>
            <a:r>
              <a:rPr lang="ar-SA" sz="2000" b="1" u="sng" dirty="0" err="1" smtClean="0"/>
              <a:t>الجماعة </a:t>
            </a:r>
            <a:r>
              <a:rPr lang="ar-SA" sz="2000" b="1" u="sng" dirty="0" smtClean="0"/>
              <a:t>:</a:t>
            </a:r>
            <a:r>
              <a:rPr lang="ar-SA" sz="2000" b="1" dirty="0" smtClean="0"/>
              <a:t>على أنها اثنان أو أكثر من </a:t>
            </a:r>
            <a:r>
              <a:rPr lang="ar-SA" sz="2000" b="1" dirty="0" err="1" smtClean="0"/>
              <a:t>الأشخاص </a:t>
            </a:r>
            <a:r>
              <a:rPr lang="ar-SA" sz="2000" b="1" dirty="0" smtClean="0"/>
              <a:t>،يتفاعل كل منهم مع الآخر بشكل يؤدي إلى أن يؤثر كل فرد فيها في الأخر ويتأثر </a:t>
            </a:r>
            <a:r>
              <a:rPr lang="ar-SA" sz="2000" b="1" dirty="0" err="1" smtClean="0"/>
              <a:t>به</a:t>
            </a:r>
            <a:r>
              <a:rPr lang="ar-SA" sz="2000" b="1" dirty="0" smtClean="0"/>
              <a:t> ” والجماعة الصغيرة هي جماعة تحتوي على عشرين أو أقل من الأعضاء،هذا على الرغم من أننا سوف نتعامل في معظم الحالات مع جماعات ذات خمسة أعضاء أو </a:t>
            </a:r>
            <a:r>
              <a:rPr lang="ar-SA" sz="2000" b="1" dirty="0" err="1" smtClean="0"/>
              <a:t>أقل .</a:t>
            </a:r>
            <a:r>
              <a:rPr lang="ar-SA" sz="2000" b="1" dirty="0" smtClean="0"/>
              <a:t> </a:t>
            </a:r>
            <a:endParaRPr lang="ar-SA" b="1" dirty="0"/>
          </a:p>
        </p:txBody>
      </p:sp>
    </p:spTree>
  </p:cSld>
  <p:clrMapOvr>
    <a:masterClrMapping/>
  </p:clrMapOvr>
  <p:transition>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
            </a:r>
            <a:br>
              <a:rPr lang="ar-SA" dirty="0" smtClean="0"/>
            </a:br>
            <a:r>
              <a:rPr lang="ar-SA" dirty="0" smtClean="0"/>
              <a:t>أهمية الجماعة بالنسبة للفرد </a:t>
            </a:r>
            <a:endParaRPr lang="ar-SA" dirty="0"/>
          </a:p>
        </p:txBody>
      </p:sp>
      <p:sp>
        <p:nvSpPr>
          <p:cNvPr id="3" name="عنصر نائب للمحتوى 2"/>
          <p:cNvSpPr>
            <a:spLocks noGrp="1"/>
          </p:cNvSpPr>
          <p:nvPr>
            <p:ph idx="1"/>
          </p:nvPr>
        </p:nvSpPr>
        <p:spPr/>
        <p:txBody>
          <a:bodyPr/>
          <a:lstStyle/>
          <a:p>
            <a:r>
              <a:rPr lang="ar-SA" dirty="0" smtClean="0"/>
              <a:t>يتعلم الفرد من خلال الجماعة السلوك الاجتماعي.</a:t>
            </a:r>
          </a:p>
          <a:p>
            <a:r>
              <a:rPr lang="ar-SA" dirty="0" smtClean="0"/>
              <a:t>يتعلم الفرد عن نفسة وعن زملائه الكثير من الإمكانات.</a:t>
            </a:r>
          </a:p>
          <a:p>
            <a:r>
              <a:rPr lang="ar-SA" dirty="0" smtClean="0"/>
              <a:t>تنمو المهارات بدرجة أكبر, فمهارات الاتصال الإنساني تنمو في تناسق مع بعضها البعض.</a:t>
            </a:r>
          </a:p>
          <a:p>
            <a:r>
              <a:rPr lang="ar-SA" dirty="0" smtClean="0"/>
              <a:t>ينمو التفكير والتعبير عن النفس, والقدرة على حل المشكلات ضمن الجماعة.</a:t>
            </a:r>
          </a:p>
          <a:p>
            <a:r>
              <a:rPr lang="ar-SA" dirty="0" smtClean="0"/>
              <a:t>يستمد الفرد قوة هائلة وشعوراً بالأمن والاطمئنان. ويحقق إشباع لحاجاته للانتماء إلى الجماعة.</a:t>
            </a:r>
          </a:p>
          <a:p>
            <a:endParaRPr lang="ar-SA" dirty="0"/>
          </a:p>
        </p:txBody>
      </p:sp>
      <p:sp>
        <p:nvSpPr>
          <p:cNvPr id="4" name="عنصر نائب للتذييل 3"/>
          <p:cNvSpPr>
            <a:spLocks noGrp="1"/>
          </p:cNvSpPr>
          <p:nvPr>
            <p:ph type="ftr" sz="quarter" idx="11"/>
          </p:nvPr>
        </p:nvSpPr>
        <p:spPr/>
        <p:txBody>
          <a:bodyPr/>
          <a:lstStyle/>
          <a:p>
            <a:r>
              <a:rPr lang="ar-SA" smtClean="0"/>
              <a:t>جامعة الملك سعود - 2016</a:t>
            </a:r>
            <a:endParaRPr lang="ar-SA"/>
          </a:p>
        </p:txBody>
      </p:sp>
      <p:sp>
        <p:nvSpPr>
          <p:cNvPr id="5" name="عنصر نائب لرقم الشريحة 4"/>
          <p:cNvSpPr>
            <a:spLocks noGrp="1"/>
          </p:cNvSpPr>
          <p:nvPr>
            <p:ph type="sldNum" sz="quarter" idx="12"/>
          </p:nvPr>
        </p:nvSpPr>
        <p:spPr/>
        <p:txBody>
          <a:bodyPr/>
          <a:lstStyle/>
          <a:p>
            <a:fld id="{76E144E9-FD18-40EB-BD00-57D6D426D25B}" type="slidenum">
              <a:rPr lang="ar-SA" smtClean="0"/>
              <a:pPr/>
              <a:t>12</a:t>
            </a:fld>
            <a:endParaRPr lang="ar-SA"/>
          </a:p>
        </p:txBody>
      </p:sp>
    </p:spTree>
    <p:extLst>
      <p:ext uri="{BB962C8B-B14F-4D97-AF65-F5344CB8AC3E}">
        <p14:creationId xmlns:p14="http://schemas.microsoft.com/office/powerpoint/2010/main" val="2725181910"/>
      </p:ext>
    </p:extLst>
  </p:cSld>
  <p:clrMapOvr>
    <a:masterClrMapping/>
  </p:clrMapOvr>
  <p:transition>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
            </a:r>
            <a:br>
              <a:rPr lang="ar-SA" dirty="0" smtClean="0"/>
            </a:br>
            <a:r>
              <a:rPr lang="ar-SA" dirty="0" smtClean="0"/>
              <a:t>أهمية الجماعة بالنسبة للمجتمع</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الإسهام في نمو وتقدم المجتمع وضمان استمراره.</a:t>
            </a:r>
          </a:p>
          <a:p>
            <a:r>
              <a:rPr lang="ar-SA" dirty="0" smtClean="0"/>
              <a:t>لا يستطيع أفراد المجتمع العيش بدون الاشتراك الفعلي الفعال في الجماعات.</a:t>
            </a:r>
          </a:p>
          <a:p>
            <a:r>
              <a:rPr lang="ar-SA" dirty="0" smtClean="0"/>
              <a:t>جميع المساجد والمدارس والمساجد إنما هي من جهود الجماعة.</a:t>
            </a:r>
          </a:p>
          <a:p>
            <a:r>
              <a:rPr lang="ar-SA" dirty="0" smtClean="0"/>
              <a:t>جميع أوجه النشاط الاقتصادي تقوم على أساس التفاعل الاجتماعي.</a:t>
            </a:r>
          </a:p>
          <a:p>
            <a:r>
              <a:rPr lang="ar-SA" dirty="0" smtClean="0"/>
              <a:t>الحكومة والنظام الإداري والمعايير الاجتماعية والقيم الاجتماعية ما هي الا نتاج للجماعات.</a:t>
            </a:r>
          </a:p>
          <a:p>
            <a:r>
              <a:rPr lang="ar-SA" dirty="0" smtClean="0"/>
              <a:t>البلد </a:t>
            </a:r>
            <a:r>
              <a:rPr lang="ar-SA" dirty="0" err="1" smtClean="0"/>
              <a:t>والأقليم</a:t>
            </a:r>
            <a:r>
              <a:rPr lang="ar-SA" dirty="0" smtClean="0"/>
              <a:t> والوطن ثمرة جهد الجماعات على المستوى الصغير والكبير.</a:t>
            </a:r>
            <a:endParaRPr lang="ar-SA" dirty="0"/>
          </a:p>
        </p:txBody>
      </p:sp>
      <p:sp>
        <p:nvSpPr>
          <p:cNvPr id="4" name="عنصر نائب للتذييل 3"/>
          <p:cNvSpPr>
            <a:spLocks noGrp="1"/>
          </p:cNvSpPr>
          <p:nvPr>
            <p:ph type="ftr" sz="quarter" idx="11"/>
          </p:nvPr>
        </p:nvSpPr>
        <p:spPr/>
        <p:txBody>
          <a:bodyPr/>
          <a:lstStyle/>
          <a:p>
            <a:r>
              <a:rPr lang="ar-SA" smtClean="0"/>
              <a:t>جامعة الملك سعود - 2016</a:t>
            </a:r>
            <a:endParaRPr lang="ar-SA"/>
          </a:p>
        </p:txBody>
      </p:sp>
      <p:sp>
        <p:nvSpPr>
          <p:cNvPr id="5" name="عنصر نائب لرقم الشريحة 4"/>
          <p:cNvSpPr>
            <a:spLocks noGrp="1"/>
          </p:cNvSpPr>
          <p:nvPr>
            <p:ph type="sldNum" sz="quarter" idx="12"/>
          </p:nvPr>
        </p:nvSpPr>
        <p:spPr/>
        <p:txBody>
          <a:bodyPr/>
          <a:lstStyle/>
          <a:p>
            <a:fld id="{76E144E9-FD18-40EB-BD00-57D6D426D25B}" type="slidenum">
              <a:rPr lang="ar-SA" smtClean="0"/>
              <a:pPr/>
              <a:t>13</a:t>
            </a:fld>
            <a:endParaRPr lang="ar-SA"/>
          </a:p>
        </p:txBody>
      </p:sp>
    </p:spTree>
    <p:extLst>
      <p:ext uri="{BB962C8B-B14F-4D97-AF65-F5344CB8AC3E}">
        <p14:creationId xmlns:p14="http://schemas.microsoft.com/office/powerpoint/2010/main" val="3647868831"/>
      </p:ext>
    </p:extLst>
  </p:cSld>
  <p:clrMapOvr>
    <a:masterClrMapping/>
  </p:clrMapOvr>
  <p:transition>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14</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5"/>
            <a:r>
              <a:rPr lang="ar-SA" sz="3600" dirty="0" smtClean="0"/>
              <a:t>الوجود </a:t>
            </a:r>
            <a:r>
              <a:rPr lang="ar-SA" sz="3600" dirty="0" err="1" smtClean="0"/>
              <a:t>الحقيقي</a:t>
            </a:r>
            <a:r>
              <a:rPr lang="ar-SA" sz="3600" dirty="0" smtClean="0"/>
              <a:t> للجماعات </a:t>
            </a:r>
            <a:endParaRPr lang="en-US" sz="24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539552" y="1700808"/>
            <a:ext cx="8229600" cy="4392488"/>
          </a:xfrm>
          <a:prstGeom prst="rect">
            <a:avLst/>
          </a:prstGeom>
        </p:spPr>
        <p:txBody>
          <a:bodyPr/>
          <a:lstStyle/>
          <a:p>
            <a:pPr>
              <a:buClr>
                <a:schemeClr val="tx2"/>
              </a:buClr>
            </a:pPr>
            <a:r>
              <a:rPr lang="ar-SA" sz="2800" b="1" dirty="0" smtClean="0">
                <a:solidFill>
                  <a:schemeClr val="accent1"/>
                </a:solidFill>
              </a:rPr>
              <a:t>هل للجماعات وجود </a:t>
            </a:r>
            <a:r>
              <a:rPr lang="ar-SA" sz="2800" b="1" dirty="0" err="1" smtClean="0">
                <a:solidFill>
                  <a:schemeClr val="accent1"/>
                </a:solidFill>
              </a:rPr>
              <a:t>حقيقي</a:t>
            </a:r>
            <a:r>
              <a:rPr lang="ar-SA" sz="2800" b="1" dirty="0" smtClean="0">
                <a:solidFill>
                  <a:schemeClr val="accent1"/>
                </a:solidFill>
              </a:rPr>
              <a:t> </a:t>
            </a:r>
            <a:r>
              <a:rPr lang="ar-SA" sz="2800" b="1" dirty="0" err="1" smtClean="0">
                <a:solidFill>
                  <a:schemeClr val="accent1"/>
                </a:solidFill>
              </a:rPr>
              <a:t>؟</a:t>
            </a:r>
            <a:r>
              <a:rPr lang="ar-SA" sz="2800" b="1" dirty="0" smtClean="0">
                <a:solidFill>
                  <a:schemeClr val="accent1"/>
                </a:solidFill>
              </a:rPr>
              <a:t/>
            </a:r>
            <a:br>
              <a:rPr lang="ar-SA" sz="2800" b="1" dirty="0" smtClean="0">
                <a:solidFill>
                  <a:schemeClr val="accent1"/>
                </a:solidFill>
              </a:rPr>
            </a:br>
            <a:endParaRPr lang="en-US" sz="2400" b="1" dirty="0" smtClean="0">
              <a:solidFill>
                <a:schemeClr val="accent1"/>
              </a:solidFill>
            </a:endParaRPr>
          </a:p>
          <a:p>
            <a:pPr>
              <a:buClr>
                <a:schemeClr val="tx2"/>
              </a:buClr>
              <a:buFont typeface="Wingdings" pitchFamily="2" charset="2"/>
              <a:buChar char="v"/>
            </a:pPr>
            <a:r>
              <a:rPr lang="ar-SA" sz="2000" dirty="0" smtClean="0"/>
              <a:t>أوضح بعض العلماء الاجتماعيين أن مفهوم الجماعة ليس سوى قياس تشبيهي أو تجريد نستخدمه في تفسير سلوك الأفراد وهم </a:t>
            </a:r>
            <a:r>
              <a:rPr lang="ar-SA" sz="2000" dirty="0" err="1" smtClean="0"/>
              <a:t>مجتمعون.</a:t>
            </a:r>
            <a:r>
              <a:rPr lang="ar-SA" sz="2000" dirty="0" smtClean="0"/>
              <a:t> </a:t>
            </a:r>
            <a:br>
              <a:rPr lang="ar-SA" sz="2000" dirty="0" smtClean="0"/>
            </a:br>
            <a:endParaRPr lang="en-US" sz="2000" dirty="0" smtClean="0"/>
          </a:p>
          <a:p>
            <a:pPr>
              <a:buClr>
                <a:schemeClr val="tx2"/>
              </a:buClr>
              <a:buFont typeface="Wingdings" pitchFamily="2" charset="2"/>
              <a:buChar char="v"/>
            </a:pPr>
            <a:r>
              <a:rPr lang="ar-SA" sz="2000" dirty="0" smtClean="0"/>
              <a:t>بين </a:t>
            </a:r>
            <a:r>
              <a:rPr lang="ar-SA" sz="2000" dirty="0" err="1" smtClean="0"/>
              <a:t>البورت</a:t>
            </a:r>
            <a:r>
              <a:rPr lang="ar-SA" sz="2000" dirty="0" smtClean="0"/>
              <a:t> : أن </a:t>
            </a:r>
            <a:r>
              <a:rPr lang="ar-SA" sz="2000" dirty="0" err="1" smtClean="0"/>
              <a:t>مايوجد</a:t>
            </a:r>
            <a:r>
              <a:rPr lang="ar-SA" sz="2000" dirty="0" smtClean="0"/>
              <a:t> هم الأفراد فقط وليست الجماعات بأكثر من مجموعة من القيم والأفكار والمقاصد والعادات وما على ذلك مما يوجد في آن واحد في عقول الأفراد وهم في تجمعاتهم </a:t>
            </a:r>
            <a:r>
              <a:rPr lang="ar-SA" sz="2000" dirty="0" err="1" smtClean="0"/>
              <a:t>باختصار </a:t>
            </a:r>
            <a:r>
              <a:rPr lang="ar-SA" sz="2000" dirty="0" smtClean="0"/>
              <a:t>: توجد الجماعات في عقول الأشخاص </a:t>
            </a:r>
            <a:r>
              <a:rPr lang="ar-SA" sz="2000" dirty="0" err="1" smtClean="0"/>
              <a:t>فقط .</a:t>
            </a:r>
            <a:r>
              <a:rPr lang="ar-SA" sz="2000" dirty="0" smtClean="0"/>
              <a:t/>
            </a:r>
            <a:br>
              <a:rPr lang="ar-SA" sz="2000" dirty="0" smtClean="0"/>
            </a:br>
            <a:r>
              <a:rPr lang="ar-SA" sz="2000" dirty="0" smtClean="0"/>
              <a:t> </a:t>
            </a:r>
            <a:endParaRPr lang="en-US" sz="2000" dirty="0" smtClean="0"/>
          </a:p>
          <a:p>
            <a:pPr>
              <a:buClr>
                <a:schemeClr val="tx2"/>
              </a:buClr>
              <a:buFont typeface="Wingdings" pitchFamily="2" charset="2"/>
              <a:buChar char="v"/>
            </a:pPr>
            <a:r>
              <a:rPr lang="ar-SA" sz="2000" dirty="0" smtClean="0"/>
              <a:t>يرى آخرون أن الجماعات لها كياناتها ويجب معاملتها معاملة الأشياء الأخرى الموجودة في </a:t>
            </a:r>
            <a:r>
              <a:rPr lang="ar-SA" sz="2000" dirty="0" err="1" smtClean="0"/>
              <a:t>بيئتنا .</a:t>
            </a:r>
            <a:r>
              <a:rPr lang="ar-SA" sz="2000" dirty="0" smtClean="0"/>
              <a:t/>
            </a:r>
            <a:br>
              <a:rPr lang="ar-SA" sz="2000" dirty="0" smtClean="0"/>
            </a:br>
            <a:endParaRPr lang="en-US" sz="2000" dirty="0" smtClean="0"/>
          </a:p>
          <a:p>
            <a:pPr>
              <a:buClr>
                <a:schemeClr val="tx2"/>
              </a:buClr>
              <a:buFont typeface="Wingdings" pitchFamily="2" charset="2"/>
              <a:buChar char="v"/>
            </a:pPr>
            <a:r>
              <a:rPr lang="ar-SA" sz="2000" dirty="0" smtClean="0"/>
              <a:t>أشار </a:t>
            </a:r>
            <a:r>
              <a:rPr lang="ar-SA" sz="2000" dirty="0" err="1" smtClean="0"/>
              <a:t>دأخر</a:t>
            </a:r>
            <a:r>
              <a:rPr lang="ar-SA" sz="2000" dirty="0" smtClean="0"/>
              <a:t>: </a:t>
            </a:r>
            <a:r>
              <a:rPr lang="ar-SA" sz="2000" dirty="0" err="1" smtClean="0"/>
              <a:t>كامبل</a:t>
            </a:r>
            <a:r>
              <a:rPr lang="ar-SA" sz="2000" dirty="0" smtClean="0"/>
              <a:t> إلى أن أشياء معينة في بيئتنا كالأحجار وأقداح الشاي تبدو أكثر إفصاحا عن هويتها من أشياء أخرى كالجماعات </a:t>
            </a:r>
            <a:r>
              <a:rPr lang="ar-SA" sz="2000" dirty="0" err="1" smtClean="0"/>
              <a:t>الاجتماعية </a:t>
            </a:r>
            <a:r>
              <a:rPr lang="ar-SA" sz="2000" dirty="0" smtClean="0"/>
              <a:t>،بالتالي هي أكثر </a:t>
            </a:r>
            <a:r>
              <a:rPr lang="ar-SA" sz="2000" dirty="0" err="1" smtClean="0"/>
              <a:t>واقعية .</a:t>
            </a:r>
            <a:endParaRPr lang="en-US" sz="2000" dirty="0" smtClean="0"/>
          </a:p>
        </p:txBody>
      </p:sp>
    </p:spTree>
  </p:cSld>
  <p:clrMapOvr>
    <a:masterClrMapping/>
  </p:clrMapOvr>
  <p:transition>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15</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5"/>
            <a:r>
              <a:rPr lang="ar-SA" sz="3600" dirty="0" smtClean="0"/>
              <a:t>الوجود </a:t>
            </a:r>
            <a:r>
              <a:rPr lang="ar-SA" sz="3600" dirty="0" err="1" smtClean="0"/>
              <a:t>الحقيقي</a:t>
            </a:r>
            <a:r>
              <a:rPr lang="ar-SA" sz="3600" dirty="0" smtClean="0"/>
              <a:t> للجماعات </a:t>
            </a:r>
            <a:endParaRPr lang="en-US" sz="24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539552" y="1700808"/>
            <a:ext cx="8229600" cy="4392488"/>
          </a:xfrm>
          <a:prstGeom prst="rect">
            <a:avLst/>
          </a:prstGeom>
        </p:spPr>
        <p:txBody>
          <a:bodyPr/>
          <a:lstStyle/>
          <a:p>
            <a:pPr>
              <a:buClr>
                <a:schemeClr val="tx2"/>
              </a:buClr>
              <a:buFont typeface="Wingdings" pitchFamily="2" charset="2"/>
              <a:buChar char="v"/>
            </a:pPr>
            <a:r>
              <a:rPr lang="ar-SA" sz="2400" u="sng" dirty="0" smtClean="0"/>
              <a:t>بمعنى </a:t>
            </a:r>
            <a:r>
              <a:rPr lang="ar-SA" sz="2400" u="sng" dirty="0" err="1" smtClean="0"/>
              <a:t>أخر </a:t>
            </a:r>
            <a:r>
              <a:rPr lang="ar-SA" sz="2400" u="sng" dirty="0" smtClean="0"/>
              <a:t>: </a:t>
            </a:r>
            <a:r>
              <a:rPr lang="ar-SA" sz="2400" dirty="0" smtClean="0"/>
              <a:t>أن الأشياء الفيزيقية كالمناضد والمقاعد هي أشياء أكثر من الجماعات الاجتماعية صلابة  وثباتا ووضوحا في </a:t>
            </a:r>
            <a:r>
              <a:rPr lang="ar-SA" sz="2400" dirty="0" err="1" smtClean="0"/>
              <a:t>حدودها .</a:t>
            </a:r>
            <a:r>
              <a:rPr lang="ar-SA" sz="2400" dirty="0" smtClean="0"/>
              <a:t/>
            </a:r>
            <a:br>
              <a:rPr lang="ar-SA" sz="2400" dirty="0" smtClean="0"/>
            </a:br>
            <a:endParaRPr lang="en-US" sz="2400" dirty="0" smtClean="0"/>
          </a:p>
          <a:p>
            <a:pPr>
              <a:buClr>
                <a:schemeClr val="tx2"/>
              </a:buClr>
              <a:buFont typeface="Wingdings" pitchFamily="2" charset="2"/>
              <a:buChar char="v"/>
            </a:pPr>
            <a:r>
              <a:rPr lang="ar-SA" sz="2400" u="sng" dirty="0" err="1" smtClean="0"/>
              <a:t>مثلا </a:t>
            </a:r>
            <a:r>
              <a:rPr lang="ar-SA" sz="2400" u="sng" dirty="0" smtClean="0"/>
              <a:t>:</a:t>
            </a:r>
            <a:r>
              <a:rPr lang="ar-SA" sz="2400" dirty="0" err="1" smtClean="0"/>
              <a:t>لايمكن</a:t>
            </a:r>
            <a:r>
              <a:rPr lang="ar-SA" sz="2400" dirty="0" smtClean="0"/>
              <a:t> أن نرى المقعد فحسب ولكن يمكننا أيضا لمسه والشعور بدرجة حرارته وسماع الأصوات المترتبة على نقرنا إياه فالمعلومات هنا يمكن الحصول عليها من أعضاء حسية </a:t>
            </a:r>
            <a:r>
              <a:rPr lang="ar-SA" sz="2400" dirty="0" err="1" smtClean="0"/>
              <a:t>متعددة .</a:t>
            </a:r>
            <a:r>
              <a:rPr lang="ar-SA" sz="2400" dirty="0" smtClean="0"/>
              <a:t/>
            </a:r>
            <a:br>
              <a:rPr lang="ar-SA" sz="2400" dirty="0" smtClean="0"/>
            </a:br>
            <a:endParaRPr lang="en-US" sz="2400" dirty="0" smtClean="0"/>
          </a:p>
          <a:p>
            <a:pPr>
              <a:buClr>
                <a:schemeClr val="tx2"/>
              </a:buClr>
              <a:buFont typeface="Wingdings" pitchFamily="2" charset="2"/>
              <a:buChar char="v"/>
            </a:pPr>
            <a:r>
              <a:rPr lang="ar-SA" sz="2400" dirty="0" smtClean="0"/>
              <a:t>على حين ترد المعلومات عن الجماعة من عدد أقل من المصادر وغالبا </a:t>
            </a:r>
            <a:r>
              <a:rPr lang="ar-SA" sz="2400" dirty="0" err="1" smtClean="0"/>
              <a:t>ماتبدو</a:t>
            </a:r>
            <a:r>
              <a:rPr lang="ar-SA" sz="2400" dirty="0" smtClean="0"/>
              <a:t> هذه المعلومات أقل مباشرة وأقل إقناعا من تلك التي ترد عن الأشياء </a:t>
            </a:r>
            <a:r>
              <a:rPr lang="ar-SA" sz="2400" dirty="0" err="1" smtClean="0"/>
              <a:t>الفيزيقية.</a:t>
            </a:r>
            <a:r>
              <a:rPr lang="ar-SA" sz="2400" dirty="0" smtClean="0"/>
              <a:t> </a:t>
            </a:r>
            <a:br>
              <a:rPr lang="ar-SA" sz="2400" dirty="0" smtClean="0"/>
            </a:br>
            <a:endParaRPr lang="en-US" sz="2400" dirty="0" smtClean="0"/>
          </a:p>
          <a:p>
            <a:pPr>
              <a:buClr>
                <a:schemeClr val="tx2"/>
              </a:buClr>
              <a:buFont typeface="Wingdings" pitchFamily="2" charset="2"/>
              <a:buChar char="v"/>
            </a:pPr>
            <a:r>
              <a:rPr lang="ar-SA" sz="2400" dirty="0" smtClean="0"/>
              <a:t>ومن ثم على الرغم من أن العملية في جوهرها واحده إلا أن الجماعات الاجتماعية تدرك على أنها أقل واقعية من الأشياء </a:t>
            </a:r>
            <a:r>
              <a:rPr lang="ar-SA" sz="2400" dirty="0" err="1" smtClean="0"/>
              <a:t>الفيزيقية .</a:t>
            </a:r>
            <a:endParaRPr lang="en-US" sz="2400" dirty="0"/>
          </a:p>
        </p:txBody>
      </p:sp>
    </p:spTree>
  </p:cSld>
  <p:clrMapOvr>
    <a:masterClrMapping/>
  </p:clrMapOvr>
  <p:transition>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16</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3"/>
            <a:r>
              <a:rPr lang="ar-SA" sz="3600" dirty="0" smtClean="0"/>
              <a:t>إدراك الكينونة  </a:t>
            </a:r>
            <a:r>
              <a:rPr lang="en-US" sz="3600" dirty="0" smtClean="0"/>
              <a:t>(</a:t>
            </a:r>
            <a:r>
              <a:rPr lang="en-US" sz="3600" dirty="0" err="1" smtClean="0"/>
              <a:t>Entitattivity</a:t>
            </a:r>
            <a:r>
              <a:rPr lang="en-US" sz="3600" dirty="0" smtClean="0"/>
              <a:t>)</a:t>
            </a:r>
            <a:endParaRPr lang="en-US" sz="24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539552" y="1700808"/>
            <a:ext cx="8229600" cy="4392488"/>
          </a:xfrm>
          <a:prstGeom prst="rect">
            <a:avLst/>
          </a:prstGeom>
        </p:spPr>
        <p:txBody>
          <a:bodyPr/>
          <a:lstStyle/>
          <a:p>
            <a:pPr>
              <a:buClr>
                <a:schemeClr val="tx2"/>
              </a:buClr>
              <a:buFont typeface="Wingdings" pitchFamily="2" charset="2"/>
              <a:buChar char="v"/>
            </a:pPr>
            <a:r>
              <a:rPr lang="ar-SA" sz="2200" dirty="0" smtClean="0"/>
              <a:t>إن تحديد جمع الوحدات المتعددة في صورة كيان هو في جوهره عملية إرساء لحدود تفصل بين الوحدات التي تنتمي إلى ذلك الكيان عن الوحدات </a:t>
            </a:r>
            <a:r>
              <a:rPr lang="ar-SA" sz="2200" dirty="0" err="1" smtClean="0"/>
              <a:t>الاخري</a:t>
            </a:r>
            <a:r>
              <a:rPr lang="ar-SA" sz="2200" dirty="0" smtClean="0"/>
              <a:t> التي ليست هي بجزء </a:t>
            </a:r>
            <a:r>
              <a:rPr lang="ar-SA" sz="2200" dirty="0" err="1" smtClean="0"/>
              <a:t>منه .</a:t>
            </a:r>
            <a:r>
              <a:rPr lang="ar-SA" sz="2200" dirty="0" smtClean="0"/>
              <a:t/>
            </a:r>
            <a:br>
              <a:rPr lang="ar-SA" sz="2200" dirty="0" smtClean="0"/>
            </a:br>
            <a:endParaRPr lang="en-US" sz="2200" dirty="0" smtClean="0"/>
          </a:p>
          <a:p>
            <a:pPr>
              <a:buClr>
                <a:schemeClr val="tx2"/>
              </a:buClr>
              <a:buFont typeface="Wingdings" pitchFamily="2" charset="2"/>
              <a:buChar char="v"/>
            </a:pPr>
            <a:r>
              <a:rPr lang="ar-SA" sz="2200" u="sng" dirty="0" smtClean="0"/>
              <a:t>ماذا يعني إدراك </a:t>
            </a:r>
            <a:r>
              <a:rPr lang="ar-SA" sz="2200" u="sng" dirty="0" err="1" smtClean="0"/>
              <a:t>الكينونة </a:t>
            </a:r>
            <a:r>
              <a:rPr lang="ar-SA" sz="2200" u="sng" dirty="0" smtClean="0"/>
              <a:t>: </a:t>
            </a:r>
            <a:r>
              <a:rPr lang="ar-SA" sz="2200" dirty="0" smtClean="0"/>
              <a:t>مثلا إذ كان هناك رجلا وأمراه يعبران الطريق جنبا إلى جنب فقد ينقصنا اليقين فيما يتعلق </a:t>
            </a:r>
            <a:r>
              <a:rPr lang="ar-SA" sz="2200" dirty="0" err="1" smtClean="0"/>
              <a:t>بعلاقتهما .</a:t>
            </a:r>
            <a:r>
              <a:rPr lang="ar-SA" sz="2200" dirty="0" smtClean="0"/>
              <a:t> لكن إذا انعطفا سويا في اتجاه واحد وصعدا سيارة واحده فإننا ندرك إنهما بصحبه </a:t>
            </a:r>
            <a:r>
              <a:rPr lang="ar-SA" sz="2200" dirty="0" err="1" smtClean="0"/>
              <a:t>بعضهما </a:t>
            </a:r>
            <a:r>
              <a:rPr lang="ar-SA" sz="2200" dirty="0" smtClean="0"/>
              <a:t>،أي أنهما يكونان وحده أو </a:t>
            </a:r>
            <a:r>
              <a:rPr lang="ar-SA" sz="2200" dirty="0" err="1" smtClean="0"/>
              <a:t>جماعة .</a:t>
            </a:r>
            <a:r>
              <a:rPr lang="ar-SA" sz="2200" dirty="0" smtClean="0"/>
              <a:t/>
            </a:r>
            <a:br>
              <a:rPr lang="ar-SA" sz="2200" dirty="0" smtClean="0"/>
            </a:br>
            <a:endParaRPr lang="en-US" sz="2200" dirty="0" smtClean="0"/>
          </a:p>
          <a:p>
            <a:pPr>
              <a:buClr>
                <a:schemeClr val="tx2"/>
              </a:buClr>
              <a:buFont typeface="Wingdings" pitchFamily="2" charset="2"/>
              <a:buChar char="v"/>
            </a:pPr>
            <a:r>
              <a:rPr lang="ar-SA" sz="2200" u="sng" dirty="0" smtClean="0"/>
              <a:t>فنجد إن أهم المبادئ لدى </a:t>
            </a:r>
            <a:r>
              <a:rPr lang="ar-SA" sz="2200" u="sng" dirty="0" err="1" smtClean="0"/>
              <a:t>كامبل</a:t>
            </a:r>
            <a:r>
              <a:rPr lang="ar-SA" sz="2200" u="sng" dirty="0" smtClean="0"/>
              <a:t> </a:t>
            </a:r>
            <a:r>
              <a:rPr lang="ar-SA" sz="2200" u="sng" dirty="0" err="1" smtClean="0"/>
              <a:t>هي :</a:t>
            </a:r>
            <a:r>
              <a:rPr lang="ar-SA" sz="2200" dirty="0" err="1" smtClean="0"/>
              <a:t> </a:t>
            </a:r>
            <a:r>
              <a:rPr lang="ar-SA" sz="2200" dirty="0" smtClean="0"/>
              <a:t>(مبدأ المصير </a:t>
            </a:r>
            <a:r>
              <a:rPr lang="ar-SA" sz="2200" dirty="0" err="1" smtClean="0"/>
              <a:t>المشترك </a:t>
            </a:r>
            <a:r>
              <a:rPr lang="ar-SA" sz="2200" dirty="0" smtClean="0"/>
              <a:t>–مبدأ التماثل والتقارب-مبدأ تجويد </a:t>
            </a:r>
            <a:r>
              <a:rPr lang="ar-SA" sz="2200" dirty="0" err="1" smtClean="0"/>
              <a:t>الشكل ).</a:t>
            </a:r>
            <a:r>
              <a:rPr lang="ar-SA" sz="2200" dirty="0" smtClean="0"/>
              <a:t/>
            </a:r>
            <a:br>
              <a:rPr lang="ar-SA" sz="2200" dirty="0" smtClean="0"/>
            </a:br>
            <a:endParaRPr lang="en-US" sz="2200" dirty="0" smtClean="0"/>
          </a:p>
          <a:p>
            <a:pPr>
              <a:buClr>
                <a:schemeClr val="tx2"/>
              </a:buClr>
              <a:buFont typeface="Wingdings" pitchFamily="2" charset="2"/>
              <a:buChar char="v"/>
            </a:pPr>
            <a:r>
              <a:rPr lang="ar-SA" sz="2200" u="sng" dirty="0" smtClean="0"/>
              <a:t>ومن ثم فإن جوهر المصير المشترك هو </a:t>
            </a:r>
            <a:r>
              <a:rPr lang="ar-SA" sz="2200" dirty="0" smtClean="0"/>
              <a:t>معايشة عناصر إحدى الوحدات لنتائج </a:t>
            </a:r>
            <a:r>
              <a:rPr lang="ar-SA" sz="2200" dirty="0" err="1" smtClean="0"/>
              <a:t>متماثلة .</a:t>
            </a:r>
            <a:r>
              <a:rPr lang="ar-SA" sz="2200" dirty="0" smtClean="0"/>
              <a:t>(اى يعكس درجة تواجد وحدتين أو أكثر من ذات المكان في إن </a:t>
            </a:r>
            <a:r>
              <a:rPr lang="ar-SA" sz="2200" dirty="0" err="1" smtClean="0"/>
              <a:t>واحد ).</a:t>
            </a:r>
            <a:r>
              <a:rPr lang="ar-SA" sz="2200" dirty="0" smtClean="0"/>
              <a:t> </a:t>
            </a:r>
            <a:endParaRPr lang="en-US" sz="2200" dirty="0"/>
          </a:p>
        </p:txBody>
      </p:sp>
    </p:spTree>
  </p:cSld>
  <p:clrMapOvr>
    <a:masterClrMapping/>
  </p:clrMapOvr>
  <p:transition>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17</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3"/>
            <a:r>
              <a:rPr lang="ar-SA" sz="3600" dirty="0" smtClean="0"/>
              <a:t>إدراك الكينونة  </a:t>
            </a:r>
            <a:r>
              <a:rPr lang="en-US" sz="3600" dirty="0" smtClean="0"/>
              <a:t>(</a:t>
            </a:r>
            <a:r>
              <a:rPr lang="en-US" sz="3600" dirty="0" err="1" smtClean="0"/>
              <a:t>Entitattivity</a:t>
            </a:r>
            <a:r>
              <a:rPr lang="en-US" sz="3600" dirty="0" smtClean="0"/>
              <a:t>)</a:t>
            </a:r>
            <a:endParaRPr lang="en-US" sz="24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539552" y="1700808"/>
            <a:ext cx="8229600" cy="792088"/>
          </a:xfrm>
          <a:prstGeom prst="rect">
            <a:avLst/>
          </a:prstGeom>
        </p:spPr>
        <p:txBody>
          <a:bodyPr/>
          <a:lstStyle/>
          <a:p>
            <a:r>
              <a:rPr lang="ar-SA" sz="2400" b="1" u="sng" dirty="0" smtClean="0">
                <a:solidFill>
                  <a:schemeClr val="accent1"/>
                </a:solidFill>
              </a:rPr>
              <a:t>إذا يعني أدراك الكينونة في مفهومه </a:t>
            </a:r>
            <a:r>
              <a:rPr lang="ar-SA" sz="2400" b="1" u="sng" dirty="0" err="1" smtClean="0">
                <a:solidFill>
                  <a:schemeClr val="accent1"/>
                </a:solidFill>
              </a:rPr>
              <a:t>ديناميات</a:t>
            </a:r>
            <a:r>
              <a:rPr lang="ar-SA" sz="2400" b="1" u="sng" dirty="0" smtClean="0">
                <a:solidFill>
                  <a:schemeClr val="accent1"/>
                </a:solidFill>
              </a:rPr>
              <a:t> </a:t>
            </a:r>
            <a:r>
              <a:rPr lang="ar-SA" sz="2400" b="1" u="sng" dirty="0" err="1" smtClean="0">
                <a:solidFill>
                  <a:schemeClr val="accent1"/>
                </a:solidFill>
              </a:rPr>
              <a:t>الجماعة :</a:t>
            </a:r>
            <a:r>
              <a:rPr lang="ar-SA" sz="2400" b="1" u="sng" dirty="0" smtClean="0">
                <a:solidFill>
                  <a:schemeClr val="accent1"/>
                </a:solidFill>
              </a:rPr>
              <a:t> </a:t>
            </a:r>
            <a:endParaRPr lang="en-US" sz="2400" dirty="0">
              <a:solidFill>
                <a:schemeClr val="accent1"/>
              </a:solidFill>
            </a:endParaRPr>
          </a:p>
        </p:txBody>
      </p:sp>
      <p:sp>
        <p:nvSpPr>
          <p:cNvPr id="8" name="مربع نص 7"/>
          <p:cNvSpPr txBox="1"/>
          <p:nvPr/>
        </p:nvSpPr>
        <p:spPr>
          <a:xfrm>
            <a:off x="1331640" y="2852936"/>
            <a:ext cx="6984776" cy="1521919"/>
          </a:xfrm>
          <a:prstGeom prst="rect">
            <a:avLst/>
          </a:prstGeom>
          <a:noFill/>
          <a:ln w="57150" cap="sq" cmpd="thickThin">
            <a:solidFill>
              <a:schemeClr val="accent1"/>
            </a:solidFill>
            <a:miter lim="800000"/>
          </a:ln>
        </p:spPr>
        <p:txBody>
          <a:bodyPr wrap="square" lIns="216000" tIns="180000" rIns="216000" bIns="108000" rtlCol="1">
            <a:spAutoFit/>
          </a:bodyPr>
          <a:lstStyle/>
          <a:p>
            <a:r>
              <a:rPr lang="ar-SA" sz="2000" b="1" dirty="0" smtClean="0"/>
              <a:t>أي جمع من الأفراد يعايشون مصيرا مشتركا في مواقف عديدة مختلفة ويتماثلون في جانب أو أكثر من الجوانب ويكونون على مقربه شديدة من بعضه </a:t>
            </a:r>
            <a:r>
              <a:rPr lang="ar-SA" sz="2000" b="1" dirty="0" err="1" smtClean="0"/>
              <a:t>مالبعض</a:t>
            </a:r>
            <a:r>
              <a:rPr lang="ar-SA" sz="2000" b="1" dirty="0" smtClean="0"/>
              <a:t> سيدرون دون </a:t>
            </a:r>
            <a:r>
              <a:rPr lang="ar-SA" sz="2000" b="1" dirty="0" err="1" smtClean="0"/>
              <a:t>ماشك</a:t>
            </a:r>
            <a:r>
              <a:rPr lang="ar-SA" sz="2000" b="1" dirty="0" smtClean="0"/>
              <a:t> على أنهم ذوو كيان واحد وتتباين درجة الواقعية المنسوبة إلى الكيان بتباين قوة مبادئ التنظيم </a:t>
            </a:r>
            <a:r>
              <a:rPr lang="ar-SA" sz="2000" b="1" dirty="0" err="1" smtClean="0"/>
              <a:t>الإدراكي.</a:t>
            </a:r>
            <a:r>
              <a:rPr lang="ar-SA" sz="2000" b="1" dirty="0" smtClean="0"/>
              <a:t> </a:t>
            </a:r>
            <a:endParaRPr lang="ar-SA" b="1" dirty="0"/>
          </a:p>
        </p:txBody>
      </p:sp>
      <p:sp>
        <p:nvSpPr>
          <p:cNvPr id="9" name="عنصر نائب للمحتوى 2"/>
          <p:cNvSpPr txBox="1">
            <a:spLocks/>
          </p:cNvSpPr>
          <p:nvPr/>
        </p:nvSpPr>
        <p:spPr>
          <a:xfrm>
            <a:off x="611560" y="4797152"/>
            <a:ext cx="8229600" cy="792088"/>
          </a:xfrm>
          <a:prstGeom prst="rect">
            <a:avLst/>
          </a:prstGeom>
        </p:spPr>
        <p:txBody>
          <a:bodyPr/>
          <a:lstStyle/>
          <a:p>
            <a:pPr>
              <a:buClr>
                <a:schemeClr val="tx2"/>
              </a:buClr>
              <a:buFont typeface="Wingdings" pitchFamily="2" charset="2"/>
              <a:buChar char="v"/>
            </a:pPr>
            <a:r>
              <a:rPr lang="ar-SA" sz="2000" dirty="0" smtClean="0"/>
              <a:t>ومادام اساسنا لإضفاء صفه الوجود الفعلي على أي شيء يشتق من إدراكنا له يجب علينا أن ننتهي مع </a:t>
            </a:r>
            <a:r>
              <a:rPr lang="ar-SA" sz="2000" dirty="0" err="1" smtClean="0"/>
              <a:t>كامبل</a:t>
            </a:r>
            <a:r>
              <a:rPr lang="ar-SA" sz="2000" dirty="0" smtClean="0"/>
              <a:t> على أن الجماعة تدرك على أن لها وجود فعلي وفقا للدرجة التي تدرك </a:t>
            </a:r>
            <a:r>
              <a:rPr lang="ar-SA" sz="2000" dirty="0" err="1" smtClean="0"/>
              <a:t>بها</a:t>
            </a:r>
            <a:r>
              <a:rPr lang="ar-SA" sz="2000" dirty="0" smtClean="0"/>
              <a:t> </a:t>
            </a:r>
            <a:r>
              <a:rPr lang="ar-SA" sz="2000" dirty="0" err="1" smtClean="0"/>
              <a:t>ككيان .</a:t>
            </a:r>
            <a:endParaRPr lang="en-US" sz="2000" dirty="0">
              <a:solidFill>
                <a:schemeClr val="accent1"/>
              </a:solidFill>
            </a:endParaRPr>
          </a:p>
        </p:txBody>
      </p:sp>
    </p:spTree>
  </p:cSld>
  <p:clrMapOvr>
    <a:masterClrMapping/>
  </p:clrMapOvr>
  <p:transition>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fontScale="90000"/>
          </a:bodyPr>
          <a:lstStyle/>
          <a:p>
            <a:r>
              <a:rPr lang="ar-SA" dirty="0" smtClean="0"/>
              <a:t>كيف </a:t>
            </a:r>
            <a:r>
              <a:rPr lang="ar-SA" dirty="0" err="1" smtClean="0"/>
              <a:t>نقييم</a:t>
            </a:r>
            <a:r>
              <a:rPr lang="ar-SA" dirty="0" smtClean="0"/>
              <a:t> سلوكياتنا على أنها مقبولة أم مرفوضة؟</a:t>
            </a:r>
            <a:endParaRPr lang="ar-SA" dirty="0"/>
          </a:p>
        </p:txBody>
      </p:sp>
      <p:sp>
        <p:nvSpPr>
          <p:cNvPr id="5" name="عنصر نائب للمحتوى 4"/>
          <p:cNvSpPr>
            <a:spLocks noGrp="1"/>
          </p:cNvSpPr>
          <p:nvPr>
            <p:ph idx="1"/>
          </p:nvPr>
        </p:nvSpPr>
        <p:spPr/>
        <p:txBody>
          <a:bodyPr>
            <a:normAutofit fontScale="92500" lnSpcReduction="20000"/>
          </a:bodyPr>
          <a:lstStyle/>
          <a:p>
            <a:r>
              <a:rPr lang="ar-SA" dirty="0" smtClean="0"/>
              <a:t>من خلال الجماعة المرجعية </a:t>
            </a:r>
            <a:r>
              <a:rPr lang="ar-SA" dirty="0" err="1" smtClean="0"/>
              <a:t>يقييم</a:t>
            </a:r>
            <a:r>
              <a:rPr lang="ar-SA" dirty="0" smtClean="0"/>
              <a:t> الفرد سلوكه وسلوك الجماعة التي ينتمي إليها بمعاييرها واتجاهاتها.</a:t>
            </a:r>
          </a:p>
          <a:p>
            <a:r>
              <a:rPr lang="ar-SA" dirty="0" smtClean="0"/>
              <a:t>وللجماعات المرجعية أنواع:</a:t>
            </a:r>
          </a:p>
          <a:p>
            <a:pPr marL="514350" indent="-514350">
              <a:buFont typeface="+mj-lt"/>
              <a:buAutoNum type="arabicPeriod"/>
            </a:pPr>
            <a:r>
              <a:rPr lang="ar-SA" dirty="0" smtClean="0"/>
              <a:t>جماعة الانتماء الفعلي, وهي جماعة الانتماء الأول كالأسرة والمدرسة ووحدة العمل.</a:t>
            </a:r>
          </a:p>
          <a:p>
            <a:pPr marL="514350" indent="-514350">
              <a:buFont typeface="+mj-lt"/>
              <a:buAutoNum type="arabicPeriod"/>
            </a:pPr>
            <a:r>
              <a:rPr lang="ar-SA" dirty="0" smtClean="0"/>
              <a:t>جماعة الانتماء الآلي: مثل جماعة السن والجماعة الثقافية.</a:t>
            </a:r>
          </a:p>
          <a:p>
            <a:pPr marL="514350" indent="-514350">
              <a:buFont typeface="+mj-lt"/>
              <a:buAutoNum type="arabicPeriod"/>
            </a:pPr>
            <a:r>
              <a:rPr lang="ar-SA" dirty="0" smtClean="0"/>
              <a:t>جماعة متوقعة أو منتظرة: كجماعة الخريجين أو ما يطمح الفرد في الانتماء لها.</a:t>
            </a:r>
          </a:p>
          <a:p>
            <a:pPr marL="514350" indent="-514350">
              <a:buFont typeface="+mj-lt"/>
              <a:buAutoNum type="arabicPeriod"/>
            </a:pPr>
            <a:r>
              <a:rPr lang="ar-SA" dirty="0" smtClean="0"/>
              <a:t>الجماعة المرجعية السلبية: وهي التي يستخدم الفرد معاييرها وأنشطتها كموجه لما يرفضه أو يعارضه.</a:t>
            </a:r>
            <a:endParaRPr lang="ar-SA" dirty="0"/>
          </a:p>
        </p:txBody>
      </p:sp>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18</a:t>
            </a:fld>
            <a:endParaRPr lang="ar-SA"/>
          </a:p>
        </p:txBody>
      </p:sp>
    </p:spTree>
    <p:extLst>
      <p:ext uri="{BB962C8B-B14F-4D97-AF65-F5344CB8AC3E}">
        <p14:creationId xmlns:p14="http://schemas.microsoft.com/office/powerpoint/2010/main" val="2018528171"/>
      </p:ext>
    </p:extLst>
  </p:cSld>
  <p:clrMapOvr>
    <a:masterClrMapping/>
  </p:clrMapOvr>
  <p:transition>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19</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الملخص </a:t>
            </a:r>
            <a:endParaRPr lang="ar-SA" sz="4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180528" y="1628800"/>
            <a:ext cx="8229600" cy="4525963"/>
          </a:xfrm>
          <a:prstGeom prst="rect">
            <a:avLst/>
          </a:prstGeom>
        </p:spPr>
        <p:txBody>
          <a:bodyPr/>
          <a:lstStyle/>
          <a:p>
            <a:pPr marL="342900" marR="0" lvl="0" indent="-342900" algn="r" defTabSz="914400" rtl="1" eaLnBrk="1" fontAlgn="auto" latinLnBrk="0" hangingPunct="1">
              <a:lnSpc>
                <a:spcPct val="200000"/>
              </a:lnSpc>
              <a:spcBef>
                <a:spcPct val="20000"/>
              </a:spcBef>
              <a:spcAft>
                <a:spcPts val="0"/>
              </a:spcAft>
              <a:buClr>
                <a:schemeClr val="tx2"/>
              </a:buClr>
              <a:buSzTx/>
              <a:buFont typeface="Wingdings" pitchFamily="2" charset="2"/>
              <a:buChar char="v"/>
              <a:tabLst/>
              <a:defRPr/>
            </a:pPr>
            <a:r>
              <a:rPr kumimoji="0" lang="ar-SA" sz="2400" b="0" i="0" u="none" strike="noStrike" kern="1200" cap="none" spc="0" normalizeH="0" baseline="0" noProof="0" dirty="0" smtClean="0">
                <a:ln>
                  <a:noFill/>
                </a:ln>
                <a:solidFill>
                  <a:schemeClr val="tx1"/>
                </a:solidFill>
                <a:effectLst/>
                <a:uLnTx/>
                <a:uFillTx/>
                <a:cs typeface="AL-Mohanad Bold"/>
              </a:rPr>
              <a:t>ما هي</a:t>
            </a:r>
            <a:r>
              <a:rPr kumimoji="0" lang="ar-SA" sz="2400" b="0" i="0" u="none" strike="noStrike" kern="1200" cap="none" spc="0" normalizeH="0" noProof="0" dirty="0" smtClean="0">
                <a:ln>
                  <a:noFill/>
                </a:ln>
                <a:solidFill>
                  <a:schemeClr val="tx1"/>
                </a:solidFill>
                <a:effectLst/>
                <a:uLnTx/>
                <a:uFillTx/>
                <a:cs typeface="AL-Mohanad Bold"/>
              </a:rPr>
              <a:t> </a:t>
            </a:r>
            <a:r>
              <a:rPr kumimoji="0" lang="ar-SA" sz="2400" b="0" i="0" u="none" strike="noStrike" kern="1200" cap="none" spc="0" normalizeH="0" noProof="0" dirty="0" err="1" smtClean="0">
                <a:ln>
                  <a:noFill/>
                </a:ln>
                <a:solidFill>
                  <a:schemeClr val="tx1"/>
                </a:solidFill>
                <a:effectLst/>
                <a:uLnTx/>
                <a:uFillTx/>
                <a:cs typeface="AL-Mohanad Bold"/>
              </a:rPr>
              <a:t>الجماعة </a:t>
            </a:r>
            <a:r>
              <a:rPr kumimoji="0" lang="ar-SA" sz="2400" b="0" i="0" u="none" strike="noStrike" kern="1200" cap="none" spc="0" normalizeH="0" baseline="0" noProof="0" dirty="0" err="1" smtClean="0">
                <a:ln>
                  <a:noFill/>
                </a:ln>
                <a:solidFill>
                  <a:schemeClr val="tx1"/>
                </a:solidFill>
                <a:effectLst/>
                <a:uLnTx/>
                <a:uFillTx/>
                <a:cs typeface="AL-Mohanad Bold"/>
              </a:rPr>
              <a:t>؟</a:t>
            </a:r>
            <a:endParaRPr kumimoji="0" lang="ar-SA" sz="2400" b="0" i="0" u="none" strike="noStrike" kern="1200" cap="none" spc="0" normalizeH="0" baseline="0" noProof="0" dirty="0" smtClean="0">
              <a:ln>
                <a:noFill/>
              </a:ln>
              <a:solidFill>
                <a:schemeClr val="tx1"/>
              </a:solidFill>
              <a:effectLst/>
              <a:uLnTx/>
              <a:uFillTx/>
              <a:cs typeface="AL-Mohanad Bold"/>
            </a:endParaRPr>
          </a:p>
          <a:p>
            <a:pPr lvl="2">
              <a:buClr>
                <a:schemeClr val="tx2"/>
              </a:buClr>
              <a:buFont typeface="Wingdings" pitchFamily="2" charset="2"/>
              <a:buChar char="v"/>
            </a:pPr>
            <a:r>
              <a:rPr lang="ar-SA" sz="2400" dirty="0" smtClean="0"/>
              <a:t>في ضوء </a:t>
            </a:r>
            <a:r>
              <a:rPr lang="ar-SA" sz="2400" dirty="0" err="1" smtClean="0"/>
              <a:t>المدركات (</a:t>
            </a:r>
            <a:r>
              <a:rPr lang="ar-SA" sz="2400" dirty="0" smtClean="0"/>
              <a:t> </a:t>
            </a:r>
            <a:r>
              <a:rPr lang="en-US" sz="2400" dirty="0" smtClean="0"/>
              <a:t>Perceptions</a:t>
            </a:r>
            <a:r>
              <a:rPr lang="ar-SA" sz="2400" dirty="0" smtClean="0"/>
              <a:t> </a:t>
            </a:r>
            <a:r>
              <a:rPr lang="ar-SA" sz="2400" dirty="0" err="1" smtClean="0"/>
              <a:t>)</a:t>
            </a:r>
            <a:r>
              <a:rPr lang="ar-SA" sz="2400" dirty="0" smtClean="0"/>
              <a:t>  </a:t>
            </a:r>
            <a:endParaRPr lang="en-US" sz="2400" dirty="0" smtClean="0"/>
          </a:p>
          <a:p>
            <a:pPr lvl="2">
              <a:buClr>
                <a:schemeClr val="tx2"/>
              </a:buClr>
              <a:buFont typeface="Wingdings" pitchFamily="2" charset="2"/>
              <a:buChar char="v"/>
            </a:pPr>
            <a:r>
              <a:rPr lang="ar-SA" sz="2400" dirty="0" smtClean="0"/>
              <a:t>في ضوء </a:t>
            </a:r>
            <a:r>
              <a:rPr lang="ar-SA" sz="2400" dirty="0" err="1" smtClean="0"/>
              <a:t>الدافعية  (</a:t>
            </a:r>
            <a:r>
              <a:rPr lang="en-US" sz="2400" dirty="0" smtClean="0"/>
              <a:t>Motivation </a:t>
            </a:r>
            <a:r>
              <a:rPr lang="ar-SA" sz="2400" dirty="0" smtClean="0"/>
              <a:t> </a:t>
            </a:r>
            <a:r>
              <a:rPr lang="ar-SA" sz="2400" dirty="0" err="1" smtClean="0"/>
              <a:t>)</a:t>
            </a:r>
            <a:r>
              <a:rPr lang="ar-SA" sz="2400" dirty="0" smtClean="0"/>
              <a:t> </a:t>
            </a:r>
            <a:endParaRPr lang="en-US" sz="2400" dirty="0" smtClean="0"/>
          </a:p>
          <a:p>
            <a:pPr lvl="2">
              <a:buClr>
                <a:schemeClr val="tx2"/>
              </a:buClr>
              <a:buFont typeface="Wingdings" pitchFamily="2" charset="2"/>
              <a:buChar char="v"/>
            </a:pPr>
            <a:r>
              <a:rPr lang="ar-SA" sz="2400" dirty="0" smtClean="0"/>
              <a:t>في ضوء </a:t>
            </a:r>
            <a:r>
              <a:rPr lang="ar-SA" sz="2400" dirty="0" err="1" smtClean="0"/>
              <a:t>الأهداف (</a:t>
            </a:r>
            <a:r>
              <a:rPr lang="ar-SA" sz="2400" dirty="0" smtClean="0"/>
              <a:t> </a:t>
            </a:r>
            <a:r>
              <a:rPr lang="en-US" sz="2400" dirty="0" smtClean="0"/>
              <a:t>Objectives </a:t>
            </a:r>
            <a:r>
              <a:rPr lang="ar-SA" sz="2400" dirty="0" smtClean="0"/>
              <a:t> </a:t>
            </a:r>
            <a:r>
              <a:rPr lang="ar-SA" sz="2400" dirty="0" err="1" smtClean="0"/>
              <a:t>)</a:t>
            </a:r>
            <a:endParaRPr lang="en-US" sz="2400" dirty="0" smtClean="0"/>
          </a:p>
          <a:p>
            <a:pPr lvl="2">
              <a:buClr>
                <a:schemeClr val="tx2"/>
              </a:buClr>
              <a:buFont typeface="Wingdings" pitchFamily="2" charset="2"/>
              <a:buChar char="v"/>
            </a:pPr>
            <a:r>
              <a:rPr lang="ar-SA" sz="2400" dirty="0" smtClean="0"/>
              <a:t>في ضوء </a:t>
            </a:r>
            <a:r>
              <a:rPr lang="ar-SA" sz="2400" dirty="0" err="1" smtClean="0"/>
              <a:t>التنظيم  (</a:t>
            </a:r>
            <a:r>
              <a:rPr lang="ar-SA" sz="2400" dirty="0" smtClean="0"/>
              <a:t> </a:t>
            </a:r>
            <a:r>
              <a:rPr lang="en-US" sz="2400" dirty="0" smtClean="0"/>
              <a:t>Organization</a:t>
            </a:r>
            <a:r>
              <a:rPr lang="ar-SA" sz="2400" dirty="0" smtClean="0"/>
              <a:t> </a:t>
            </a:r>
            <a:r>
              <a:rPr lang="ar-SA" sz="2400" dirty="0" err="1" smtClean="0"/>
              <a:t>)</a:t>
            </a:r>
            <a:endParaRPr lang="en-US" sz="2400" dirty="0" smtClean="0"/>
          </a:p>
          <a:p>
            <a:pPr lvl="2">
              <a:buClr>
                <a:schemeClr val="tx2"/>
              </a:buClr>
              <a:buFont typeface="Wingdings" pitchFamily="2" charset="2"/>
              <a:buChar char="v"/>
            </a:pPr>
            <a:r>
              <a:rPr lang="ar-SA" sz="2400" dirty="0" smtClean="0"/>
              <a:t>في ضوء الاعتماد المتبادل  </a:t>
            </a:r>
            <a:r>
              <a:rPr lang="en-US" sz="2400" dirty="0" smtClean="0"/>
              <a:t>(Interdependency)</a:t>
            </a:r>
          </a:p>
          <a:p>
            <a:pPr lvl="2">
              <a:buClr>
                <a:schemeClr val="tx2"/>
              </a:buClr>
              <a:buFont typeface="Wingdings" pitchFamily="2" charset="2"/>
              <a:buChar char="v"/>
            </a:pPr>
            <a:r>
              <a:rPr lang="en-US" sz="2400" dirty="0" smtClean="0"/>
              <a:t> </a:t>
            </a:r>
            <a:r>
              <a:rPr lang="ar-SA" sz="2400" dirty="0" smtClean="0"/>
              <a:t>في ضوء </a:t>
            </a:r>
            <a:r>
              <a:rPr lang="ar-SA" sz="2400" dirty="0" err="1" smtClean="0"/>
              <a:t>التفاعل (</a:t>
            </a:r>
            <a:r>
              <a:rPr lang="ar-SA" sz="2400" dirty="0" smtClean="0"/>
              <a:t> </a:t>
            </a:r>
            <a:r>
              <a:rPr lang="en-US" sz="2400" dirty="0" smtClean="0"/>
              <a:t>Interaction</a:t>
            </a:r>
            <a:r>
              <a:rPr lang="ar-SA" sz="2400" dirty="0" smtClean="0"/>
              <a:t> </a:t>
            </a:r>
            <a:r>
              <a:rPr lang="ar-SA" sz="2400" dirty="0" err="1" smtClean="0"/>
              <a:t>)</a:t>
            </a:r>
            <a:r>
              <a:rPr lang="ar-SA" sz="2400" dirty="0" smtClean="0"/>
              <a:t> </a:t>
            </a:r>
            <a:endParaRPr lang="en-US" sz="2400" dirty="0" smtClean="0"/>
          </a:p>
          <a:p>
            <a:pPr>
              <a:buClr>
                <a:schemeClr val="tx2"/>
              </a:buClr>
              <a:buFont typeface="Wingdings" pitchFamily="2" charset="2"/>
              <a:buChar char="v"/>
            </a:pPr>
            <a:r>
              <a:rPr lang="ar-SA" sz="2400" dirty="0" smtClean="0"/>
              <a:t> أبسط تعريف للجماعة </a:t>
            </a:r>
          </a:p>
          <a:p>
            <a:pPr>
              <a:buClr>
                <a:schemeClr val="tx2"/>
              </a:buClr>
              <a:buFont typeface="Wingdings" pitchFamily="2" charset="2"/>
              <a:buChar char="v"/>
            </a:pPr>
            <a:r>
              <a:rPr lang="ar-SA" sz="2400" dirty="0" smtClean="0"/>
              <a:t>الوجود </a:t>
            </a:r>
            <a:r>
              <a:rPr lang="ar-SA" sz="2400" dirty="0" err="1" smtClean="0"/>
              <a:t>الحقيقي</a:t>
            </a:r>
            <a:r>
              <a:rPr lang="ar-SA" sz="2400" dirty="0" smtClean="0"/>
              <a:t> للجماعات </a:t>
            </a:r>
          </a:p>
          <a:p>
            <a:pPr>
              <a:buClr>
                <a:schemeClr val="tx2"/>
              </a:buClr>
              <a:buFont typeface="Wingdings" pitchFamily="2" charset="2"/>
              <a:buChar char="v"/>
            </a:pPr>
            <a:r>
              <a:rPr lang="ar-SA" sz="2400" dirty="0" smtClean="0"/>
              <a:t>إدراك الكينونة  </a:t>
            </a:r>
            <a:r>
              <a:rPr lang="en-US" sz="2400" dirty="0" smtClean="0"/>
              <a:t>(</a:t>
            </a:r>
            <a:r>
              <a:rPr lang="en-US" sz="2400" dirty="0" err="1" smtClean="0"/>
              <a:t>Entitattivity</a:t>
            </a:r>
            <a:r>
              <a:rPr lang="en-US" sz="2400" dirty="0" smtClean="0"/>
              <a:t>)</a:t>
            </a:r>
          </a:p>
          <a:p>
            <a:pPr lvl="1">
              <a:buClr>
                <a:schemeClr val="tx2"/>
              </a:buClr>
              <a:buFont typeface="Wingdings" pitchFamily="2" charset="2"/>
              <a:buChar char="v"/>
            </a:pPr>
            <a:endParaRPr lang="en-US" sz="2400" dirty="0"/>
          </a:p>
        </p:txBody>
      </p:sp>
    </p:spTree>
  </p:cSld>
  <p:clrMapOvr>
    <a:masterClrMapping/>
  </p:clrMapOvr>
  <p:transition>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2</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موضوعات المناقشة  </a:t>
            </a:r>
            <a:endParaRPr lang="ar-SA" sz="4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180528" y="1628800"/>
            <a:ext cx="8229600" cy="4525963"/>
          </a:xfrm>
          <a:prstGeom prst="rect">
            <a:avLst/>
          </a:prstGeom>
        </p:spPr>
        <p:txBody>
          <a:bodyPr/>
          <a:lstStyle/>
          <a:p>
            <a:pPr marL="342900" marR="0" lvl="0" indent="-342900" algn="r" defTabSz="914400" rtl="1" eaLnBrk="1" fontAlgn="auto" latinLnBrk="0" hangingPunct="1">
              <a:lnSpc>
                <a:spcPct val="200000"/>
              </a:lnSpc>
              <a:spcBef>
                <a:spcPct val="20000"/>
              </a:spcBef>
              <a:spcAft>
                <a:spcPts val="0"/>
              </a:spcAft>
              <a:buClr>
                <a:schemeClr val="tx2"/>
              </a:buClr>
              <a:buSzTx/>
              <a:buFont typeface="Wingdings" pitchFamily="2" charset="2"/>
              <a:buChar char="v"/>
              <a:tabLst/>
              <a:defRPr/>
            </a:pPr>
            <a:r>
              <a:rPr kumimoji="0" lang="ar-SA" sz="2400" b="0" i="0" u="none" strike="noStrike" kern="1200" cap="none" spc="0" normalizeH="0" baseline="0" noProof="0" dirty="0" smtClean="0">
                <a:ln>
                  <a:noFill/>
                </a:ln>
                <a:solidFill>
                  <a:schemeClr val="tx1"/>
                </a:solidFill>
                <a:effectLst/>
                <a:uLnTx/>
                <a:uFillTx/>
                <a:cs typeface="AL-Mohanad Bold"/>
              </a:rPr>
              <a:t>ما هي</a:t>
            </a:r>
            <a:r>
              <a:rPr kumimoji="0" lang="ar-SA" sz="2400" b="0" i="0" u="none" strike="noStrike" kern="1200" cap="none" spc="0" normalizeH="0" noProof="0" dirty="0" smtClean="0">
                <a:ln>
                  <a:noFill/>
                </a:ln>
                <a:solidFill>
                  <a:schemeClr val="tx1"/>
                </a:solidFill>
                <a:effectLst/>
                <a:uLnTx/>
                <a:uFillTx/>
                <a:cs typeface="AL-Mohanad Bold"/>
              </a:rPr>
              <a:t> </a:t>
            </a:r>
            <a:r>
              <a:rPr kumimoji="0" lang="ar-SA" sz="2400" b="0" i="0" u="none" strike="noStrike" kern="1200" cap="none" spc="0" normalizeH="0" noProof="0" dirty="0" err="1" smtClean="0">
                <a:ln>
                  <a:noFill/>
                </a:ln>
                <a:solidFill>
                  <a:schemeClr val="tx1"/>
                </a:solidFill>
                <a:effectLst/>
                <a:uLnTx/>
                <a:uFillTx/>
                <a:cs typeface="AL-Mohanad Bold"/>
              </a:rPr>
              <a:t>الجماعة </a:t>
            </a:r>
            <a:r>
              <a:rPr kumimoji="0" lang="ar-SA" sz="2400" b="0" i="0" u="none" strike="noStrike" kern="1200" cap="none" spc="0" normalizeH="0" baseline="0" noProof="0" dirty="0" err="1" smtClean="0">
                <a:ln>
                  <a:noFill/>
                </a:ln>
                <a:solidFill>
                  <a:schemeClr val="tx1"/>
                </a:solidFill>
                <a:effectLst/>
                <a:uLnTx/>
                <a:uFillTx/>
                <a:cs typeface="AL-Mohanad Bold"/>
              </a:rPr>
              <a:t>؟</a:t>
            </a:r>
            <a:endParaRPr kumimoji="0" lang="ar-SA" sz="2400" b="0" i="0" u="none" strike="noStrike" kern="1200" cap="none" spc="0" normalizeH="0" baseline="0" noProof="0" dirty="0" smtClean="0">
              <a:ln>
                <a:noFill/>
              </a:ln>
              <a:solidFill>
                <a:schemeClr val="tx1"/>
              </a:solidFill>
              <a:effectLst/>
              <a:uLnTx/>
              <a:uFillTx/>
              <a:cs typeface="AL-Mohanad Bold"/>
            </a:endParaRPr>
          </a:p>
          <a:p>
            <a:pPr lvl="2">
              <a:buClr>
                <a:schemeClr val="tx2"/>
              </a:buClr>
              <a:buFont typeface="Wingdings" pitchFamily="2" charset="2"/>
              <a:buChar char="v"/>
            </a:pPr>
            <a:r>
              <a:rPr lang="ar-SA" sz="2400" dirty="0" smtClean="0"/>
              <a:t>في ضوء </a:t>
            </a:r>
            <a:r>
              <a:rPr lang="ar-SA" sz="2400" dirty="0" err="1" smtClean="0"/>
              <a:t>المدركات (</a:t>
            </a:r>
            <a:r>
              <a:rPr lang="ar-SA" sz="2400" dirty="0" smtClean="0"/>
              <a:t> </a:t>
            </a:r>
            <a:r>
              <a:rPr lang="en-US" sz="2400" dirty="0" smtClean="0"/>
              <a:t>Perceptions</a:t>
            </a:r>
            <a:r>
              <a:rPr lang="ar-SA" sz="2400" dirty="0" smtClean="0"/>
              <a:t> </a:t>
            </a:r>
            <a:r>
              <a:rPr lang="ar-SA" sz="2400" dirty="0" err="1" smtClean="0"/>
              <a:t>)</a:t>
            </a:r>
            <a:r>
              <a:rPr lang="ar-SA" sz="2400" dirty="0" smtClean="0"/>
              <a:t>  </a:t>
            </a:r>
            <a:endParaRPr lang="en-US" sz="2400" dirty="0" smtClean="0"/>
          </a:p>
          <a:p>
            <a:pPr lvl="2">
              <a:buClr>
                <a:schemeClr val="tx2"/>
              </a:buClr>
              <a:buFont typeface="Wingdings" pitchFamily="2" charset="2"/>
              <a:buChar char="v"/>
            </a:pPr>
            <a:r>
              <a:rPr lang="ar-SA" sz="2400" dirty="0" smtClean="0"/>
              <a:t>في ضوء </a:t>
            </a:r>
            <a:r>
              <a:rPr lang="ar-SA" sz="2400" dirty="0" err="1" smtClean="0"/>
              <a:t>الدافعية  (</a:t>
            </a:r>
            <a:r>
              <a:rPr lang="en-US" sz="2400" dirty="0" smtClean="0"/>
              <a:t>Motivation </a:t>
            </a:r>
            <a:r>
              <a:rPr lang="ar-SA" sz="2400" dirty="0" smtClean="0"/>
              <a:t> </a:t>
            </a:r>
            <a:r>
              <a:rPr lang="ar-SA" sz="2400" dirty="0" err="1" smtClean="0"/>
              <a:t>)</a:t>
            </a:r>
            <a:r>
              <a:rPr lang="ar-SA" sz="2400" dirty="0" smtClean="0"/>
              <a:t> </a:t>
            </a:r>
            <a:endParaRPr lang="en-US" sz="2400" dirty="0" smtClean="0"/>
          </a:p>
          <a:p>
            <a:pPr lvl="2">
              <a:buClr>
                <a:schemeClr val="tx2"/>
              </a:buClr>
              <a:buFont typeface="Wingdings" pitchFamily="2" charset="2"/>
              <a:buChar char="v"/>
            </a:pPr>
            <a:r>
              <a:rPr lang="ar-SA" sz="2400" dirty="0" smtClean="0"/>
              <a:t>في ضوء </a:t>
            </a:r>
            <a:r>
              <a:rPr lang="ar-SA" sz="2400" dirty="0" err="1" smtClean="0"/>
              <a:t>الأهداف (</a:t>
            </a:r>
            <a:r>
              <a:rPr lang="ar-SA" sz="2400" dirty="0" smtClean="0"/>
              <a:t> </a:t>
            </a:r>
            <a:r>
              <a:rPr lang="en-US" sz="2400" dirty="0" smtClean="0"/>
              <a:t>Objectives </a:t>
            </a:r>
            <a:r>
              <a:rPr lang="ar-SA" sz="2400" dirty="0" smtClean="0"/>
              <a:t> </a:t>
            </a:r>
            <a:r>
              <a:rPr lang="ar-SA" sz="2400" dirty="0" err="1" smtClean="0"/>
              <a:t>)</a:t>
            </a:r>
            <a:endParaRPr lang="en-US" sz="2400" dirty="0" smtClean="0"/>
          </a:p>
          <a:p>
            <a:pPr lvl="2">
              <a:buClr>
                <a:schemeClr val="tx2"/>
              </a:buClr>
              <a:buFont typeface="Wingdings" pitchFamily="2" charset="2"/>
              <a:buChar char="v"/>
            </a:pPr>
            <a:r>
              <a:rPr lang="ar-SA" sz="2400" dirty="0" smtClean="0"/>
              <a:t>في ضوء </a:t>
            </a:r>
            <a:r>
              <a:rPr lang="ar-SA" sz="2400" dirty="0" err="1" smtClean="0"/>
              <a:t>التنظيم  (</a:t>
            </a:r>
            <a:r>
              <a:rPr lang="ar-SA" sz="2400" dirty="0" smtClean="0"/>
              <a:t> </a:t>
            </a:r>
            <a:r>
              <a:rPr lang="en-US" sz="2400" dirty="0" smtClean="0"/>
              <a:t>Organization</a:t>
            </a:r>
            <a:r>
              <a:rPr lang="ar-SA" sz="2400" dirty="0" smtClean="0"/>
              <a:t> </a:t>
            </a:r>
            <a:r>
              <a:rPr lang="ar-SA" sz="2400" dirty="0" err="1" smtClean="0"/>
              <a:t>)</a:t>
            </a:r>
            <a:endParaRPr lang="en-US" sz="2400" dirty="0" smtClean="0"/>
          </a:p>
          <a:p>
            <a:pPr lvl="2">
              <a:buClr>
                <a:schemeClr val="tx2"/>
              </a:buClr>
              <a:buFont typeface="Wingdings" pitchFamily="2" charset="2"/>
              <a:buChar char="v"/>
            </a:pPr>
            <a:r>
              <a:rPr lang="ar-SA" sz="2400" dirty="0" smtClean="0"/>
              <a:t>في ضوء الاعتماد المتبادل  </a:t>
            </a:r>
            <a:r>
              <a:rPr lang="en-US" sz="2400" dirty="0" smtClean="0"/>
              <a:t>(Interdependency)</a:t>
            </a:r>
          </a:p>
          <a:p>
            <a:pPr lvl="2">
              <a:buClr>
                <a:schemeClr val="tx2"/>
              </a:buClr>
              <a:buFont typeface="Wingdings" pitchFamily="2" charset="2"/>
              <a:buChar char="v"/>
            </a:pPr>
            <a:r>
              <a:rPr lang="en-US" sz="2400" dirty="0" smtClean="0"/>
              <a:t> </a:t>
            </a:r>
            <a:r>
              <a:rPr lang="ar-SA" sz="2400" dirty="0" smtClean="0"/>
              <a:t>في ضوء </a:t>
            </a:r>
            <a:r>
              <a:rPr lang="ar-SA" sz="2400" dirty="0" err="1" smtClean="0"/>
              <a:t>التفاعل (</a:t>
            </a:r>
            <a:r>
              <a:rPr lang="ar-SA" sz="2400" dirty="0" smtClean="0"/>
              <a:t> </a:t>
            </a:r>
            <a:r>
              <a:rPr lang="en-US" sz="2400" dirty="0" smtClean="0"/>
              <a:t>Interaction</a:t>
            </a:r>
            <a:r>
              <a:rPr lang="ar-SA" sz="2400" dirty="0" smtClean="0"/>
              <a:t> </a:t>
            </a:r>
            <a:r>
              <a:rPr lang="ar-SA" sz="2400" dirty="0" err="1" smtClean="0"/>
              <a:t>)</a:t>
            </a:r>
            <a:r>
              <a:rPr lang="ar-SA" sz="2400" dirty="0" smtClean="0"/>
              <a:t> </a:t>
            </a:r>
            <a:endParaRPr lang="en-US" sz="2400" dirty="0" smtClean="0"/>
          </a:p>
          <a:p>
            <a:pPr>
              <a:buClr>
                <a:schemeClr val="tx2"/>
              </a:buClr>
              <a:buFont typeface="Wingdings" pitchFamily="2" charset="2"/>
              <a:buChar char="v"/>
            </a:pPr>
            <a:r>
              <a:rPr lang="ar-SA" sz="2400" dirty="0" smtClean="0"/>
              <a:t> أبسط تعريف للجماعة </a:t>
            </a:r>
            <a:endParaRPr lang="ar-SA" sz="2400" dirty="0"/>
          </a:p>
          <a:p>
            <a:pPr>
              <a:buClr>
                <a:schemeClr val="tx2"/>
              </a:buClr>
              <a:buFont typeface="Wingdings" pitchFamily="2" charset="2"/>
              <a:buChar char="v"/>
            </a:pPr>
            <a:r>
              <a:rPr lang="ar-SA" sz="2400" dirty="0"/>
              <a:t>أ</a:t>
            </a:r>
            <a:r>
              <a:rPr lang="ar-SA" sz="2400" dirty="0" smtClean="0"/>
              <a:t>همية الجماعة بالنسبة للفرد وبالنسبة للمجتمع؟</a:t>
            </a:r>
            <a:endParaRPr lang="ar-SA" sz="2400" dirty="0" smtClean="0"/>
          </a:p>
          <a:p>
            <a:pPr>
              <a:buClr>
                <a:schemeClr val="tx2"/>
              </a:buClr>
              <a:buFont typeface="Wingdings" pitchFamily="2" charset="2"/>
              <a:buChar char="v"/>
            </a:pPr>
            <a:r>
              <a:rPr lang="ar-SA" sz="2400" dirty="0" smtClean="0"/>
              <a:t>هل للجماعات وجود </a:t>
            </a:r>
            <a:r>
              <a:rPr lang="ar-SA" sz="2400" dirty="0" err="1" smtClean="0"/>
              <a:t>حقيقي</a:t>
            </a:r>
            <a:r>
              <a:rPr lang="ar-SA" sz="2400" dirty="0" smtClean="0"/>
              <a:t> </a:t>
            </a:r>
            <a:r>
              <a:rPr lang="ar-SA" sz="2400" dirty="0" err="1" smtClean="0"/>
              <a:t>؟</a:t>
            </a:r>
            <a:r>
              <a:rPr lang="ar-SA" sz="2400" dirty="0" smtClean="0"/>
              <a:t> </a:t>
            </a:r>
          </a:p>
          <a:p>
            <a:pPr>
              <a:buClr>
                <a:schemeClr val="tx2"/>
              </a:buClr>
              <a:buFont typeface="Wingdings" pitchFamily="2" charset="2"/>
              <a:buChar char="v"/>
            </a:pPr>
            <a:r>
              <a:rPr lang="ar-SA" sz="2400" dirty="0" smtClean="0"/>
              <a:t>إدراك الكينونة  </a:t>
            </a:r>
            <a:r>
              <a:rPr lang="en-US" sz="2400" dirty="0" smtClean="0"/>
              <a:t>(</a:t>
            </a:r>
            <a:r>
              <a:rPr lang="en-US" sz="2400" dirty="0" err="1" smtClean="0"/>
              <a:t>Entitattivity</a:t>
            </a:r>
            <a:r>
              <a:rPr lang="en-US" sz="2400" dirty="0" smtClean="0"/>
              <a:t>)</a:t>
            </a:r>
            <a:r>
              <a:rPr lang="ar-SA" sz="2400" dirty="0" smtClean="0"/>
              <a:t>و كيفية تقييم سلوكياتنا!</a:t>
            </a:r>
            <a:endParaRPr lang="en-US" sz="2400" dirty="0" smtClean="0"/>
          </a:p>
          <a:p>
            <a:pPr lvl="1">
              <a:buClr>
                <a:schemeClr val="tx2"/>
              </a:buClr>
              <a:buFont typeface="Wingdings" pitchFamily="2" charset="2"/>
              <a:buChar char="v"/>
            </a:pPr>
            <a:endParaRPr lang="en-US" sz="2400" dirty="0"/>
          </a:p>
        </p:txBody>
      </p:sp>
    </p:spTree>
  </p:cSld>
  <p:clrMapOvr>
    <a:masterClrMapping/>
  </p:clrMapOvr>
  <p:transition>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20</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أسئلة مراجعة </a:t>
            </a:r>
            <a:endParaRPr lang="ar-SA" sz="4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467544" y="1484784"/>
            <a:ext cx="8229600" cy="4525963"/>
          </a:xfrm>
          <a:prstGeom prst="rect">
            <a:avLst/>
          </a:prstGeom>
        </p:spPr>
        <p:txBody>
          <a:bodyPr/>
          <a:lstStyle/>
          <a:p>
            <a:pPr marL="457200" indent="-457200">
              <a:lnSpc>
                <a:spcPct val="150000"/>
              </a:lnSpc>
              <a:buClr>
                <a:schemeClr val="tx2"/>
              </a:buClr>
              <a:buFont typeface="+mj-lt"/>
              <a:buAutoNum type="arabicParenR"/>
            </a:pPr>
            <a:r>
              <a:rPr lang="ar-SA" sz="2000" dirty="0" smtClean="0"/>
              <a:t>حدد بعض العلماء تعريف الجماعة بناء على عدة </a:t>
            </a:r>
            <a:r>
              <a:rPr lang="ar-SA" sz="2000" dirty="0" err="1" smtClean="0"/>
              <a:t>خصائص </a:t>
            </a:r>
            <a:r>
              <a:rPr lang="ar-SA" sz="2000" dirty="0" smtClean="0"/>
              <a:t>،ما هي تلك </a:t>
            </a:r>
            <a:r>
              <a:rPr lang="ar-SA" sz="2000" dirty="0" err="1" smtClean="0"/>
              <a:t>الخصائص ؟</a:t>
            </a:r>
            <a:r>
              <a:rPr lang="ar-SA" sz="2000" dirty="0" smtClean="0"/>
              <a:t>  </a:t>
            </a:r>
            <a:endParaRPr lang="en-US" sz="2000" dirty="0" smtClean="0"/>
          </a:p>
          <a:p>
            <a:pPr marL="457200" indent="-457200">
              <a:lnSpc>
                <a:spcPct val="150000"/>
              </a:lnSpc>
              <a:buClr>
                <a:schemeClr val="tx2"/>
              </a:buClr>
              <a:buFont typeface="+mj-lt"/>
              <a:buAutoNum type="arabicParenR"/>
            </a:pPr>
            <a:r>
              <a:rPr lang="ar-SA" sz="2000" dirty="0" smtClean="0"/>
              <a:t>ما الذي يدفع الفرد إلى أن ينضم إلى </a:t>
            </a:r>
            <a:r>
              <a:rPr lang="ar-SA" sz="2000" dirty="0" err="1" smtClean="0"/>
              <a:t>جماعة ؟</a:t>
            </a:r>
            <a:r>
              <a:rPr lang="ar-SA" sz="2000" dirty="0" smtClean="0"/>
              <a:t> </a:t>
            </a:r>
            <a:endParaRPr lang="en-US" sz="2000" dirty="0" smtClean="0"/>
          </a:p>
          <a:p>
            <a:pPr marL="457200" indent="-457200">
              <a:lnSpc>
                <a:spcPct val="150000"/>
              </a:lnSpc>
              <a:buClr>
                <a:schemeClr val="tx2"/>
              </a:buClr>
              <a:buFont typeface="+mj-lt"/>
              <a:buAutoNum type="arabicParenR"/>
            </a:pPr>
            <a:r>
              <a:rPr lang="ar-SA" sz="2000" dirty="0" smtClean="0"/>
              <a:t>هل تحقق الجماعة أهداف مشتركة </a:t>
            </a:r>
            <a:r>
              <a:rPr lang="ar-SA" sz="2000" dirty="0" err="1" smtClean="0"/>
              <a:t>لأعضائها ؟</a:t>
            </a:r>
            <a:r>
              <a:rPr lang="ar-SA" sz="2000" dirty="0" smtClean="0"/>
              <a:t> إذا كانت الإجابة بنعم كيف يكون ذلك على سبيل المثال</a:t>
            </a:r>
            <a:endParaRPr lang="en-US" sz="2000" dirty="0" smtClean="0"/>
          </a:p>
          <a:p>
            <a:pPr marL="457200" indent="-457200">
              <a:lnSpc>
                <a:spcPct val="150000"/>
              </a:lnSpc>
              <a:buClr>
                <a:schemeClr val="tx2"/>
              </a:buClr>
              <a:buFont typeface="+mj-lt"/>
              <a:buAutoNum type="arabicParenR"/>
            </a:pPr>
            <a:r>
              <a:rPr lang="ar-SA" sz="2000" dirty="0" smtClean="0"/>
              <a:t>ماذا تعني </a:t>
            </a:r>
            <a:r>
              <a:rPr lang="ar-SA" sz="2000" dirty="0" err="1" smtClean="0"/>
              <a:t>الجماعة </a:t>
            </a:r>
            <a:r>
              <a:rPr lang="ar-SA" sz="2000" dirty="0" smtClean="0"/>
              <a:t>(في ضوء </a:t>
            </a:r>
            <a:r>
              <a:rPr lang="ar-SA" sz="2000" dirty="0" err="1" smtClean="0"/>
              <a:t>التنظيم </a:t>
            </a:r>
            <a:r>
              <a:rPr lang="ar-SA" sz="2000" dirty="0" smtClean="0"/>
              <a:t>) وهل من الممكن أن تقوم الجماعة بدون </a:t>
            </a:r>
            <a:r>
              <a:rPr lang="ar-SA" sz="2000" dirty="0" err="1" smtClean="0"/>
              <a:t>تنظيم </a:t>
            </a:r>
            <a:r>
              <a:rPr lang="ar-SA" sz="2000" dirty="0" smtClean="0"/>
              <a:t>؟لما </a:t>
            </a:r>
            <a:r>
              <a:rPr lang="ar-SA" sz="2000" dirty="0" err="1" smtClean="0"/>
              <a:t>لا ؟</a:t>
            </a:r>
            <a:r>
              <a:rPr lang="ar-SA" sz="2000" dirty="0" smtClean="0"/>
              <a:t> </a:t>
            </a:r>
            <a:endParaRPr lang="en-US" sz="2000" dirty="0" smtClean="0"/>
          </a:p>
          <a:p>
            <a:pPr marL="457200" indent="-457200">
              <a:lnSpc>
                <a:spcPct val="150000"/>
              </a:lnSpc>
              <a:buClr>
                <a:schemeClr val="tx2"/>
              </a:buClr>
              <a:buFont typeface="+mj-lt"/>
              <a:buAutoNum type="arabicParenR"/>
            </a:pPr>
            <a:r>
              <a:rPr lang="ar-SA" sz="2000" dirty="0" smtClean="0"/>
              <a:t>ما هو الأهم في قيام ونمو </a:t>
            </a:r>
            <a:r>
              <a:rPr lang="ar-SA" sz="2000" dirty="0" err="1" smtClean="0"/>
              <a:t>الجماعة </a:t>
            </a:r>
            <a:r>
              <a:rPr lang="ar-SA" sz="2000" dirty="0" smtClean="0"/>
              <a:t>"هل هي الأهداف المشتركة أو </a:t>
            </a:r>
            <a:r>
              <a:rPr lang="ar-SA" sz="2000" dirty="0" err="1" smtClean="0"/>
              <a:t>التفاعل ؟</a:t>
            </a:r>
            <a:r>
              <a:rPr lang="ar-SA" sz="2000" dirty="0" smtClean="0"/>
              <a:t> </a:t>
            </a:r>
            <a:endParaRPr lang="en-US" sz="2000" dirty="0" smtClean="0"/>
          </a:p>
          <a:p>
            <a:pPr marL="457200" indent="-457200">
              <a:lnSpc>
                <a:spcPct val="150000"/>
              </a:lnSpc>
              <a:buClr>
                <a:schemeClr val="tx2"/>
              </a:buClr>
              <a:buFont typeface="+mj-lt"/>
              <a:buAutoNum type="arabicParenR"/>
            </a:pPr>
            <a:r>
              <a:rPr lang="ar-SA" sz="2000" dirty="0" smtClean="0"/>
              <a:t>على ماذا يعني الاعتماد المتبادل وعلى أي مفهوم يقوم عليه؟</a:t>
            </a:r>
            <a:endParaRPr lang="en-US" sz="2000" dirty="0" smtClean="0"/>
          </a:p>
          <a:p>
            <a:pPr marL="457200" indent="-457200">
              <a:lnSpc>
                <a:spcPct val="150000"/>
              </a:lnSpc>
              <a:buClr>
                <a:schemeClr val="tx2"/>
              </a:buClr>
              <a:buFont typeface="+mj-lt"/>
              <a:buAutoNum type="arabicParenR"/>
            </a:pPr>
            <a:r>
              <a:rPr lang="en-US" sz="2000" dirty="0" smtClean="0"/>
              <a:t> </a:t>
            </a:r>
            <a:r>
              <a:rPr lang="ar-SA" sz="2000" dirty="0" smtClean="0"/>
              <a:t>بناء على هذه الخصائص التي تعرفنا عليها عرفي </a:t>
            </a:r>
            <a:r>
              <a:rPr lang="ar-SA" sz="2000" dirty="0" err="1" smtClean="0"/>
              <a:t>الجماعة ؟</a:t>
            </a:r>
            <a:r>
              <a:rPr lang="ar-SA" sz="2000" dirty="0" smtClean="0"/>
              <a:t> </a:t>
            </a:r>
            <a:endParaRPr lang="en-US" sz="2000" dirty="0" smtClean="0"/>
          </a:p>
          <a:p>
            <a:pPr marL="457200" indent="-457200">
              <a:lnSpc>
                <a:spcPct val="150000"/>
              </a:lnSpc>
              <a:buClr>
                <a:schemeClr val="tx2"/>
              </a:buClr>
              <a:buFont typeface="+mj-lt"/>
              <a:buAutoNum type="arabicParenR"/>
            </a:pPr>
            <a:r>
              <a:rPr lang="ar-SA" sz="2000" dirty="0" smtClean="0"/>
              <a:t>هل للجماعة وجود </a:t>
            </a:r>
            <a:r>
              <a:rPr lang="ar-SA" sz="2000" dirty="0" err="1" smtClean="0"/>
              <a:t>حقيقي</a:t>
            </a:r>
            <a:r>
              <a:rPr lang="ar-SA" sz="2000" dirty="0" smtClean="0"/>
              <a:t> </a:t>
            </a:r>
            <a:r>
              <a:rPr lang="ar-SA" sz="2000" dirty="0" err="1" smtClean="0"/>
              <a:t>؟</a:t>
            </a:r>
            <a:r>
              <a:rPr lang="ar-SA" sz="2000" dirty="0" smtClean="0"/>
              <a:t> </a:t>
            </a:r>
            <a:endParaRPr lang="en-US" sz="2000" dirty="0" smtClean="0"/>
          </a:p>
          <a:p>
            <a:pPr marL="457200" indent="-457200">
              <a:lnSpc>
                <a:spcPct val="150000"/>
              </a:lnSpc>
              <a:buClr>
                <a:schemeClr val="tx2"/>
              </a:buClr>
              <a:buFont typeface="+mj-lt"/>
              <a:buAutoNum type="arabicParenR"/>
            </a:pPr>
            <a:r>
              <a:rPr lang="ar-SA" sz="2000" dirty="0" smtClean="0"/>
              <a:t>ماذا تعني الكينونة  في </a:t>
            </a:r>
            <a:r>
              <a:rPr lang="ar-SA" sz="2000" dirty="0" err="1" smtClean="0"/>
              <a:t>ديناميات</a:t>
            </a:r>
            <a:r>
              <a:rPr lang="ar-SA" sz="2000" dirty="0" smtClean="0"/>
              <a:t> الجماعة وما هو المثال الذي يوضح لنا مفهوم الكينونة كما وضحنه في </a:t>
            </a:r>
            <a:r>
              <a:rPr lang="ar-SA" sz="2000" dirty="0" err="1" smtClean="0"/>
              <a:t>المحاضرة ؟</a:t>
            </a:r>
            <a:r>
              <a:rPr lang="ar-SA" sz="2000" dirty="0" smtClean="0"/>
              <a:t> </a:t>
            </a:r>
            <a:endParaRPr lang="en-US" sz="2000" dirty="0"/>
          </a:p>
        </p:txBody>
      </p:sp>
    </p:spTree>
  </p:cSld>
  <p:clrMapOvr>
    <a:masterClrMapping/>
  </p:clrMapOvr>
  <p:transition>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3</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تعريف الجماعة </a:t>
            </a:r>
            <a:endParaRPr lang="ar-SA" sz="4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611560" y="1556793"/>
            <a:ext cx="8229600" cy="1440160"/>
          </a:xfrm>
          <a:prstGeom prst="rect">
            <a:avLst/>
          </a:prstGeom>
        </p:spPr>
        <p:txBody>
          <a:bodyPr/>
          <a:lstStyle/>
          <a:p>
            <a:r>
              <a:rPr lang="ar-SA" sz="2400" b="1" dirty="0" smtClean="0"/>
              <a:t>تعريف </a:t>
            </a:r>
            <a:r>
              <a:rPr lang="ar-SA" sz="2400" b="1" dirty="0" err="1" smtClean="0"/>
              <a:t>الجماعة (</a:t>
            </a:r>
            <a:r>
              <a:rPr lang="en-US" sz="2400" b="1" dirty="0" smtClean="0"/>
              <a:t>Community</a:t>
            </a:r>
            <a:r>
              <a:rPr lang="ar-SA" sz="2400" b="1" dirty="0" err="1" smtClean="0"/>
              <a:t>)</a:t>
            </a:r>
            <a:r>
              <a:rPr lang="ar-SA" sz="2400" b="1" dirty="0" smtClean="0"/>
              <a:t> </a:t>
            </a:r>
          </a:p>
          <a:p>
            <a:r>
              <a:rPr lang="ar-SA" sz="2400" b="1" dirty="0" smtClean="0"/>
              <a:t>حدد بعض العلماء تعريف الجماعة بناء على عدة خصائص </a:t>
            </a:r>
            <a:r>
              <a:rPr lang="ar-SA" sz="2400" b="1" dirty="0" err="1" smtClean="0"/>
              <a:t>وهي :-</a:t>
            </a:r>
            <a:endParaRPr kumimoji="0" lang="ar-SA" sz="2400" b="1" i="0" strike="noStrike" kern="1200" cap="none" spc="0" normalizeH="0" baseline="0" noProof="0" dirty="0">
              <a:ln>
                <a:noFill/>
              </a:ln>
              <a:solidFill>
                <a:schemeClr val="tx1"/>
              </a:solidFill>
              <a:effectLst/>
              <a:uLnTx/>
              <a:uFillTx/>
              <a:cs typeface="AL-Mohanad Bold"/>
            </a:endParaRPr>
          </a:p>
        </p:txBody>
      </p:sp>
      <p:graphicFrame>
        <p:nvGraphicFramePr>
          <p:cNvPr id="8" name="رسم تخطيطي 7"/>
          <p:cNvGraphicFramePr/>
          <p:nvPr/>
        </p:nvGraphicFramePr>
        <p:xfrm>
          <a:off x="2555776" y="2564904"/>
          <a:ext cx="6096000" cy="38479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4</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r>
              <a:rPr lang="ar-SA" sz="3600" dirty="0" smtClean="0"/>
              <a:t>في ضوء </a:t>
            </a:r>
            <a:r>
              <a:rPr lang="ar-SA" sz="3600" dirty="0" err="1" smtClean="0"/>
              <a:t>المدركات (</a:t>
            </a:r>
            <a:r>
              <a:rPr lang="ar-SA" sz="3600" dirty="0" smtClean="0"/>
              <a:t> </a:t>
            </a:r>
            <a:r>
              <a:rPr lang="en-US" sz="3600" dirty="0" smtClean="0"/>
              <a:t>Perceptions</a:t>
            </a:r>
            <a:r>
              <a:rPr lang="ar-SA" sz="3600" dirty="0" smtClean="0"/>
              <a:t> </a:t>
            </a:r>
            <a:r>
              <a:rPr lang="ar-SA" sz="3600" dirty="0" err="1" smtClean="0"/>
              <a:t>)</a:t>
            </a:r>
            <a:r>
              <a:rPr lang="ar-SA" sz="3600" dirty="0" smtClean="0"/>
              <a:t>  </a:t>
            </a:r>
            <a:endParaRPr lang="en-US" sz="36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323528" y="1628801"/>
            <a:ext cx="8229600" cy="2016224"/>
          </a:xfrm>
          <a:prstGeom prst="rect">
            <a:avLst/>
          </a:prstGeom>
        </p:spPr>
        <p:txBody>
          <a:bodyPr/>
          <a:lstStyle/>
          <a:p>
            <a:r>
              <a:rPr lang="ar-SA" sz="2400" b="1" u="sng" dirty="0" smtClean="0">
                <a:solidFill>
                  <a:schemeClr val="accent1"/>
                </a:solidFill>
              </a:rPr>
              <a:t>ويعني ذلك:</a:t>
            </a:r>
            <a:r>
              <a:rPr lang="ar-SA" sz="2400" b="1" dirty="0" smtClean="0">
                <a:solidFill>
                  <a:schemeClr val="accent1"/>
                </a:solidFill>
              </a:rPr>
              <a:t>- </a:t>
            </a:r>
            <a:r>
              <a:rPr lang="ar-SA" sz="2400" dirty="0" smtClean="0"/>
              <a:t>دراية الأعضاء بعلاقاتهم بالآخرين،</a:t>
            </a:r>
            <a:r>
              <a:rPr lang="ar-SA" sz="2400" u="sng" dirty="0" smtClean="0"/>
              <a:t> ويتمثل الدور الأساسي </a:t>
            </a:r>
            <a:r>
              <a:rPr lang="ar-SA" sz="2400" dirty="0" smtClean="0"/>
              <a:t>الذي تلعبه مثل هذه المدركات من حيث الإنباء بوجود الجماعات</a:t>
            </a:r>
            <a:endParaRPr lang="en-US" sz="2400" dirty="0" smtClean="0"/>
          </a:p>
          <a:p>
            <a:endParaRPr lang="ar-SA" sz="2400" dirty="0" smtClean="0"/>
          </a:p>
          <a:p>
            <a:endParaRPr kumimoji="0" lang="ar-SA" sz="2400" i="0" u="none" strike="noStrike" kern="1200" cap="none" spc="0" normalizeH="0" baseline="0" noProof="0" dirty="0">
              <a:ln>
                <a:noFill/>
              </a:ln>
              <a:solidFill>
                <a:schemeClr val="tx1"/>
              </a:solidFill>
              <a:effectLst/>
              <a:uLnTx/>
              <a:uFillTx/>
              <a:cs typeface="AL-Mohanad Bold"/>
            </a:endParaRPr>
          </a:p>
        </p:txBody>
      </p:sp>
      <p:sp>
        <p:nvSpPr>
          <p:cNvPr id="8" name="مربع نص 7"/>
          <p:cNvSpPr txBox="1"/>
          <p:nvPr/>
        </p:nvSpPr>
        <p:spPr>
          <a:xfrm>
            <a:off x="971600" y="2492896"/>
            <a:ext cx="7128792" cy="1214142"/>
          </a:xfrm>
          <a:prstGeom prst="rect">
            <a:avLst/>
          </a:prstGeom>
          <a:noFill/>
          <a:ln w="57150" cap="sq" cmpd="thickThin">
            <a:solidFill>
              <a:schemeClr val="accent1"/>
            </a:solidFill>
            <a:miter lim="800000"/>
          </a:ln>
        </p:spPr>
        <p:txBody>
          <a:bodyPr wrap="square" lIns="216000" tIns="180000" rIns="216000" bIns="108000" rtlCol="1">
            <a:spAutoFit/>
          </a:bodyPr>
          <a:lstStyle/>
          <a:p>
            <a:r>
              <a:rPr lang="ar-SA" sz="2000" dirty="0" smtClean="0"/>
              <a:t> </a:t>
            </a:r>
            <a:r>
              <a:rPr lang="ar-SA" sz="2000" b="1" u="sng" dirty="0" smtClean="0">
                <a:solidFill>
                  <a:schemeClr val="accent1"/>
                </a:solidFill>
              </a:rPr>
              <a:t>في تعريف سميث </a:t>
            </a:r>
            <a:r>
              <a:rPr lang="ar-SA" sz="2000" b="1" u="sng" dirty="0" err="1" smtClean="0">
                <a:solidFill>
                  <a:schemeClr val="accent1"/>
                </a:solidFill>
              </a:rPr>
              <a:t>وبيلز:</a:t>
            </a:r>
            <a:endParaRPr lang="en-US" sz="2000" b="1" dirty="0" smtClean="0">
              <a:solidFill>
                <a:schemeClr val="accent1"/>
              </a:solidFill>
            </a:endParaRPr>
          </a:p>
          <a:p>
            <a:r>
              <a:rPr lang="ar-SA" sz="2000" dirty="0" smtClean="0"/>
              <a:t>قد يمكننا أن نحدد الجماعة الاجتماعية على أنها وحده تتكون من عدد جمعي من الأشخاص ممن يتوفر لديهم الإدراك الجماعي بوحدتهم والقدرة على </a:t>
            </a:r>
            <a:r>
              <a:rPr lang="ar-SA" sz="2000" dirty="0" err="1" smtClean="0"/>
              <a:t>العمل .</a:t>
            </a:r>
            <a:endParaRPr lang="ar-SA" dirty="0"/>
          </a:p>
        </p:txBody>
      </p:sp>
      <p:sp>
        <p:nvSpPr>
          <p:cNvPr id="9" name="مربع نص 8"/>
          <p:cNvSpPr txBox="1"/>
          <p:nvPr/>
        </p:nvSpPr>
        <p:spPr>
          <a:xfrm>
            <a:off x="971600" y="3861048"/>
            <a:ext cx="7128792" cy="1829695"/>
          </a:xfrm>
          <a:prstGeom prst="rect">
            <a:avLst/>
          </a:prstGeom>
          <a:noFill/>
          <a:ln w="57150" cap="sq" cmpd="thickThin">
            <a:solidFill>
              <a:schemeClr val="accent1"/>
            </a:solidFill>
            <a:miter lim="800000"/>
          </a:ln>
        </p:spPr>
        <p:txBody>
          <a:bodyPr wrap="square" lIns="216000" tIns="180000" rIns="216000" bIns="108000" rtlCol="1">
            <a:spAutoFit/>
          </a:bodyPr>
          <a:lstStyle/>
          <a:p>
            <a:pPr algn="just"/>
            <a:r>
              <a:rPr lang="ar-SA" sz="2000" b="1" u="sng" dirty="0" smtClean="0">
                <a:solidFill>
                  <a:schemeClr val="accent1"/>
                </a:solidFill>
              </a:rPr>
              <a:t>تعرف الجماعة الصغيرة على </a:t>
            </a:r>
            <a:r>
              <a:rPr lang="ar-SA" sz="2000" b="1" u="sng" dirty="0" err="1" smtClean="0">
                <a:solidFill>
                  <a:schemeClr val="accent1"/>
                </a:solidFill>
              </a:rPr>
              <a:t>أنها :</a:t>
            </a:r>
            <a:r>
              <a:rPr lang="ar-SA" sz="2000" b="1" u="sng" dirty="0" smtClean="0">
                <a:solidFill>
                  <a:schemeClr val="accent1"/>
                </a:solidFill>
              </a:rPr>
              <a:t> </a:t>
            </a:r>
          </a:p>
          <a:p>
            <a:pPr algn="just"/>
            <a:r>
              <a:rPr lang="ar-SA" sz="2000" dirty="0" smtClean="0"/>
              <a:t>أي عدد من الأشخاص ممن يتفاعل كل منهم مع الآخر في أحد مواقف المواجهة أو في عدد من هذه المواقف تفاعلا يتلقى فيه كل عضو من الأعضاء انطباعا أو إدراكا متميزا عن كل عضو أخر بالقدر الذي يمكنه من أن يصدر رد فعل معين تجاه كل فرد من هؤلاء كفرد حتى إن اقتصر ذلك على مجرد تذكر أن الآخر كان موجودا</a:t>
            </a:r>
            <a:endParaRPr lang="ar-SA" dirty="0"/>
          </a:p>
        </p:txBody>
      </p:sp>
      <p:sp>
        <p:nvSpPr>
          <p:cNvPr id="10" name="مربع نص 9"/>
          <p:cNvSpPr txBox="1"/>
          <p:nvPr/>
        </p:nvSpPr>
        <p:spPr>
          <a:xfrm>
            <a:off x="1475656" y="5805264"/>
            <a:ext cx="6696744" cy="707886"/>
          </a:xfrm>
          <a:prstGeom prst="rect">
            <a:avLst/>
          </a:prstGeom>
          <a:noFill/>
        </p:spPr>
        <p:txBody>
          <a:bodyPr wrap="square" rtlCol="1">
            <a:spAutoFit/>
          </a:bodyPr>
          <a:lstStyle/>
          <a:p>
            <a:pPr>
              <a:buFont typeface="Arial" pitchFamily="34" charset="0"/>
              <a:buChar char="•"/>
            </a:pPr>
            <a:r>
              <a:rPr lang="ar-SA" sz="2000" u="sng" dirty="0" smtClean="0"/>
              <a:t>ويقتضى كل تعريف من هذين التعريفين</a:t>
            </a:r>
            <a:r>
              <a:rPr lang="ar-SA" sz="2000" dirty="0" smtClean="0"/>
              <a:t>  إدراكا للجماعة من قبل أعضائها </a:t>
            </a:r>
            <a:endParaRPr lang="en-US" sz="2000" dirty="0" smtClean="0"/>
          </a:p>
          <a:p>
            <a:pPr>
              <a:buFont typeface="Arial" pitchFamily="34" charset="0"/>
              <a:buChar char="•"/>
            </a:pPr>
            <a:endParaRPr lang="ar-SA" sz="2000" dirty="0"/>
          </a:p>
        </p:txBody>
      </p:sp>
    </p:spTree>
  </p:cSld>
  <p:clrMapOvr>
    <a:masterClrMapping/>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5</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r>
              <a:rPr lang="ar-SA" sz="3600" dirty="0" smtClean="0"/>
              <a:t>في ضوء </a:t>
            </a:r>
            <a:r>
              <a:rPr lang="ar-SA" sz="3600" dirty="0" err="1" smtClean="0"/>
              <a:t>الدافعية  (</a:t>
            </a:r>
            <a:r>
              <a:rPr lang="en-US" sz="3600" dirty="0" smtClean="0"/>
              <a:t>Motivation </a:t>
            </a:r>
            <a:r>
              <a:rPr lang="ar-SA" sz="3600" dirty="0" smtClean="0"/>
              <a:t> </a:t>
            </a:r>
            <a:r>
              <a:rPr lang="ar-SA" sz="3600" dirty="0" err="1" smtClean="0"/>
              <a:t>)</a:t>
            </a:r>
            <a:r>
              <a:rPr lang="ar-SA" sz="3600" dirty="0" smtClean="0"/>
              <a:t> </a:t>
            </a:r>
            <a:endParaRPr lang="en-US" sz="24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323528" y="1628801"/>
            <a:ext cx="8229600" cy="1296143"/>
          </a:xfrm>
          <a:prstGeom prst="rect">
            <a:avLst/>
          </a:prstGeom>
        </p:spPr>
        <p:txBody>
          <a:bodyPr/>
          <a:lstStyle/>
          <a:p>
            <a:r>
              <a:rPr lang="ar-SA" sz="2400" b="1" dirty="0" smtClean="0"/>
              <a:t>ينضم الأفراد إلى جماعة ما لاعتقادهم أنها سوف تشبع حاجة </a:t>
            </a:r>
            <a:r>
              <a:rPr lang="ar-SA" sz="2400" b="1" dirty="0" err="1" smtClean="0"/>
              <a:t>مالديهم</a:t>
            </a:r>
            <a:endParaRPr lang="ar-SA" sz="2400" b="1" dirty="0" smtClean="0"/>
          </a:p>
          <a:p>
            <a:r>
              <a:rPr lang="ar-SA" sz="2400" b="1" dirty="0" smtClean="0"/>
              <a:t> </a:t>
            </a:r>
          </a:p>
          <a:p>
            <a:r>
              <a:rPr lang="ar-SA" sz="2400" b="1" dirty="0" err="1" smtClean="0"/>
              <a:t>مثلاً :</a:t>
            </a:r>
            <a:r>
              <a:rPr lang="ar-SA" sz="2400" b="1" dirty="0" smtClean="0"/>
              <a:t> </a:t>
            </a:r>
            <a:endParaRPr lang="en-US" sz="2400" dirty="0"/>
          </a:p>
        </p:txBody>
      </p:sp>
      <p:graphicFrame>
        <p:nvGraphicFramePr>
          <p:cNvPr id="11" name="رسم تخطيطي 10"/>
          <p:cNvGraphicFramePr/>
          <p:nvPr/>
        </p:nvGraphicFramePr>
        <p:xfrm>
          <a:off x="-145032" y="2204864"/>
          <a:ext cx="9289032" cy="2304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مربع نص 11"/>
          <p:cNvSpPr txBox="1"/>
          <p:nvPr/>
        </p:nvSpPr>
        <p:spPr>
          <a:xfrm>
            <a:off x="971600" y="4653136"/>
            <a:ext cx="7632848" cy="646331"/>
          </a:xfrm>
          <a:prstGeom prst="rect">
            <a:avLst/>
          </a:prstGeom>
          <a:noFill/>
        </p:spPr>
        <p:txBody>
          <a:bodyPr wrap="square" rtlCol="1">
            <a:spAutoFit/>
          </a:bodyPr>
          <a:lstStyle/>
          <a:p>
            <a:pPr>
              <a:buFont typeface="Wingdings" pitchFamily="2" charset="2"/>
              <a:buChar char="v"/>
            </a:pPr>
            <a:r>
              <a:rPr lang="ar-SA" b="1" dirty="0" smtClean="0"/>
              <a:t>والجماعات التي تفشل في إشباع حاجة فردية أو حاجات فردية لأعضائها عادة </a:t>
            </a:r>
            <a:r>
              <a:rPr lang="ar-SA" b="1" dirty="0" err="1" smtClean="0"/>
              <a:t>مايعتريها</a:t>
            </a:r>
            <a:r>
              <a:rPr lang="ar-SA" b="1" dirty="0" smtClean="0"/>
              <a:t> </a:t>
            </a:r>
            <a:r>
              <a:rPr lang="ar-SA" b="1" dirty="0" err="1" smtClean="0"/>
              <a:t>التفكك .</a:t>
            </a:r>
            <a:endParaRPr lang="en-US" b="1" dirty="0" smtClean="0"/>
          </a:p>
          <a:p>
            <a:pPr>
              <a:buFont typeface="Wingdings" pitchFamily="2" charset="2"/>
              <a:buChar char="v"/>
            </a:pPr>
            <a:endParaRPr lang="ar-SA" b="1" dirty="0"/>
          </a:p>
        </p:txBody>
      </p:sp>
      <p:sp>
        <p:nvSpPr>
          <p:cNvPr id="13" name="مربع نص 12"/>
          <p:cNvSpPr txBox="1"/>
          <p:nvPr/>
        </p:nvSpPr>
        <p:spPr>
          <a:xfrm>
            <a:off x="1043608" y="5301208"/>
            <a:ext cx="7272808" cy="906366"/>
          </a:xfrm>
          <a:prstGeom prst="rect">
            <a:avLst/>
          </a:prstGeom>
          <a:noFill/>
          <a:ln w="57150" cap="sq" cmpd="thickThin">
            <a:solidFill>
              <a:schemeClr val="accent1"/>
            </a:solidFill>
            <a:miter lim="800000"/>
          </a:ln>
        </p:spPr>
        <p:txBody>
          <a:bodyPr wrap="square" lIns="216000" tIns="180000" rIns="216000" bIns="108000" rtlCol="1">
            <a:spAutoFit/>
          </a:bodyPr>
          <a:lstStyle/>
          <a:p>
            <a:r>
              <a:rPr lang="ar-SA" sz="2000" b="1" u="sng" dirty="0" smtClean="0">
                <a:solidFill>
                  <a:schemeClr val="accent1"/>
                </a:solidFill>
              </a:rPr>
              <a:t>التعريف الذي يبدو أكثر جوهرية هو</a:t>
            </a:r>
            <a:r>
              <a:rPr lang="ar-SA" sz="2000" b="1" dirty="0" smtClean="0">
                <a:solidFill>
                  <a:schemeClr val="accent1"/>
                </a:solidFill>
              </a:rPr>
              <a:t>:- </a:t>
            </a:r>
            <a:r>
              <a:rPr lang="ar-SA" sz="2000" dirty="0" smtClean="0"/>
              <a:t>أن الجماعة عبارة عن جمع من الأشخاص يقف فيها وجود الكل كشيء ضروري لإشباع حاجات فردية معينة لدى كل فرد </a:t>
            </a:r>
            <a:r>
              <a:rPr lang="ar-SA" sz="2000" dirty="0" err="1" smtClean="0"/>
              <a:t>منهم .</a:t>
            </a:r>
            <a:endParaRPr lang="ar-SA" dirty="0"/>
          </a:p>
        </p:txBody>
      </p:sp>
    </p:spTree>
  </p:cSld>
  <p:clrMapOvr>
    <a:masterClrMapping/>
  </p:clrMapOvr>
  <p:transition>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6</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r>
              <a:rPr lang="ar-SA" sz="3600" dirty="0" smtClean="0"/>
              <a:t>في ضوء </a:t>
            </a:r>
            <a:r>
              <a:rPr lang="ar-SA" sz="3600" dirty="0" err="1" smtClean="0"/>
              <a:t>الأهداف (</a:t>
            </a:r>
            <a:r>
              <a:rPr lang="ar-SA" sz="3600" dirty="0" smtClean="0"/>
              <a:t> </a:t>
            </a:r>
            <a:r>
              <a:rPr lang="en-US" sz="3600" dirty="0" smtClean="0"/>
              <a:t>Objectives </a:t>
            </a:r>
            <a:r>
              <a:rPr lang="ar-SA" sz="3600" dirty="0" smtClean="0"/>
              <a:t> </a:t>
            </a:r>
            <a:r>
              <a:rPr lang="ar-SA" sz="3600" dirty="0" err="1" smtClean="0"/>
              <a:t>)</a:t>
            </a:r>
            <a:endParaRPr lang="en-US" sz="24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683568" y="2132856"/>
            <a:ext cx="7869560" cy="2376263"/>
          </a:xfrm>
          <a:prstGeom prst="rect">
            <a:avLst/>
          </a:prstGeom>
        </p:spPr>
        <p:txBody>
          <a:bodyPr/>
          <a:lstStyle/>
          <a:p>
            <a:pPr>
              <a:buClr>
                <a:schemeClr val="tx2"/>
              </a:buClr>
            </a:pPr>
            <a:endParaRPr lang="en-US" sz="2400" dirty="0" smtClean="0"/>
          </a:p>
          <a:p>
            <a:pPr>
              <a:buClr>
                <a:schemeClr val="tx2"/>
              </a:buClr>
              <a:buFont typeface="Wingdings" pitchFamily="2" charset="2"/>
              <a:buChar char="v"/>
            </a:pPr>
            <a:r>
              <a:rPr lang="ar-SA" sz="2400" u="sng" dirty="0" smtClean="0"/>
              <a:t>ترتبط تعريفات الجماعة في ضوء أهدافها </a:t>
            </a:r>
            <a:r>
              <a:rPr lang="ar-SA" sz="2400" dirty="0" smtClean="0"/>
              <a:t>ارتباطا كبيرا بتلك التعريفات التي تنبني على </a:t>
            </a:r>
            <a:r>
              <a:rPr lang="ar-SA" sz="2400" dirty="0" err="1" smtClean="0"/>
              <a:t>الدافعية .</a:t>
            </a:r>
            <a:r>
              <a:rPr lang="ar-SA" sz="2400" dirty="0" smtClean="0"/>
              <a:t> </a:t>
            </a:r>
            <a:br>
              <a:rPr lang="ar-SA" sz="2400" dirty="0" smtClean="0"/>
            </a:br>
            <a:endParaRPr lang="en-US" sz="2400" dirty="0" smtClean="0"/>
          </a:p>
          <a:p>
            <a:pPr>
              <a:buClr>
                <a:schemeClr val="tx2"/>
              </a:buClr>
              <a:buFont typeface="Wingdings" pitchFamily="2" charset="2"/>
              <a:buChar char="v"/>
            </a:pPr>
            <a:r>
              <a:rPr lang="ar-SA" sz="2400" dirty="0" smtClean="0"/>
              <a:t>فتحقيق الهدف أمرا مثيب أي فيه </a:t>
            </a:r>
            <a:r>
              <a:rPr lang="ar-SA" sz="2400" dirty="0" err="1" smtClean="0"/>
              <a:t>مكافئة .</a:t>
            </a:r>
            <a:r>
              <a:rPr lang="ar-SA" sz="2400" dirty="0" smtClean="0"/>
              <a:t> </a:t>
            </a:r>
            <a:br>
              <a:rPr lang="ar-SA" sz="2400" dirty="0" smtClean="0"/>
            </a:br>
            <a:endParaRPr lang="en-US" sz="2400" dirty="0" smtClean="0"/>
          </a:p>
          <a:p>
            <a:pPr>
              <a:buClr>
                <a:schemeClr val="tx2"/>
              </a:buClr>
              <a:buFont typeface="Wingdings" pitchFamily="2" charset="2"/>
              <a:buChar char="v"/>
            </a:pPr>
            <a:r>
              <a:rPr lang="ar-SA" sz="2400" u="sng" dirty="0" smtClean="0"/>
              <a:t>أشار </a:t>
            </a:r>
            <a:r>
              <a:rPr lang="ar-SA" sz="2400" u="sng" dirty="0" err="1" smtClean="0"/>
              <a:t>فريمان1936م</a:t>
            </a:r>
            <a:r>
              <a:rPr lang="ar-SA" sz="2400" u="sng" dirty="0" smtClean="0"/>
              <a:t> أن الأفراد ينضمون إلى الجماعات من</a:t>
            </a:r>
            <a:r>
              <a:rPr lang="ar-SA" sz="2400" dirty="0" smtClean="0"/>
              <a:t> أجل تحقيق أهداف </a:t>
            </a:r>
            <a:r>
              <a:rPr lang="ar-SA" sz="2400" dirty="0" err="1" smtClean="0"/>
              <a:t>مشتركة .</a:t>
            </a:r>
            <a:r>
              <a:rPr lang="ar-SA" sz="2400" dirty="0" smtClean="0"/>
              <a:t> </a:t>
            </a:r>
            <a:r>
              <a:rPr lang="ar-SA" sz="2400" u="sng" dirty="0" smtClean="0"/>
              <a:t> </a:t>
            </a:r>
            <a:endParaRPr lang="en-US" sz="2400" dirty="0"/>
          </a:p>
        </p:txBody>
      </p:sp>
    </p:spTree>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7</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r>
              <a:rPr lang="ar-SA" sz="3600" dirty="0" smtClean="0"/>
              <a:t>في ضوء </a:t>
            </a:r>
            <a:r>
              <a:rPr lang="ar-SA" sz="3600" dirty="0" err="1" smtClean="0"/>
              <a:t>التنظيم  (</a:t>
            </a:r>
            <a:r>
              <a:rPr lang="ar-SA" sz="3600" dirty="0" smtClean="0"/>
              <a:t> </a:t>
            </a:r>
            <a:r>
              <a:rPr lang="en-US" sz="3600" dirty="0" smtClean="0"/>
              <a:t>Organization</a:t>
            </a:r>
            <a:r>
              <a:rPr lang="ar-SA" sz="3600" dirty="0" smtClean="0"/>
              <a:t> </a:t>
            </a:r>
            <a:r>
              <a:rPr lang="ar-SA" sz="3600" dirty="0" err="1" smtClean="0"/>
              <a:t>)</a:t>
            </a:r>
            <a:endParaRPr lang="en-US" sz="24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539552" y="1628800"/>
            <a:ext cx="8229600" cy="4536503"/>
          </a:xfrm>
          <a:prstGeom prst="rect">
            <a:avLst/>
          </a:prstGeom>
        </p:spPr>
        <p:txBody>
          <a:bodyPr/>
          <a:lstStyle/>
          <a:p>
            <a:pPr>
              <a:buClr>
                <a:schemeClr val="tx2"/>
              </a:buClr>
              <a:buFont typeface="Wingdings" pitchFamily="2" charset="2"/>
              <a:buChar char="v"/>
            </a:pPr>
            <a:r>
              <a:rPr lang="ar-SA" sz="2400" dirty="0" smtClean="0"/>
              <a:t>العلماء الذين يدرسون سلوك الجماعات يهتمون بالعناصر البنائية للجماعات </a:t>
            </a:r>
            <a:r>
              <a:rPr lang="ar-SA" sz="2400" dirty="0" err="1" smtClean="0"/>
              <a:t>وهي </a:t>
            </a:r>
            <a:r>
              <a:rPr lang="ar-SA" sz="2400" dirty="0" smtClean="0"/>
              <a:t>(الأدوار،مراكز والمعايير</a:t>
            </a:r>
            <a:r>
              <a:rPr lang="ar-SA" sz="2400" dirty="0" err="1" smtClean="0"/>
              <a:t>).</a:t>
            </a:r>
            <a:r>
              <a:rPr lang="ar-SA" sz="2400" dirty="0" smtClean="0"/>
              <a:t> والعلاقات بين هذه العناصر بعضها مع البعض </a:t>
            </a:r>
            <a:r>
              <a:rPr lang="ar-SA" sz="2400" dirty="0" err="1" smtClean="0"/>
              <a:t>الأخر.</a:t>
            </a:r>
            <a:r>
              <a:rPr lang="ar-SA" sz="2400" dirty="0" smtClean="0"/>
              <a:t> </a:t>
            </a:r>
            <a:br>
              <a:rPr lang="ar-SA" sz="2400" dirty="0" smtClean="0"/>
            </a:br>
            <a:endParaRPr lang="en-US" sz="2400" dirty="0" smtClean="0"/>
          </a:p>
          <a:p>
            <a:pPr>
              <a:buClr>
                <a:schemeClr val="tx2"/>
              </a:buClr>
              <a:buFont typeface="Wingdings" pitchFamily="2" charset="2"/>
              <a:buChar char="v"/>
            </a:pPr>
            <a:r>
              <a:rPr lang="ar-SA" sz="2400" dirty="0" smtClean="0"/>
              <a:t>أن الخصائص الأساسية للتنظيم التي تحدد جماعة ما هي الأداء الموحد والعناصر المرتبطة بعضها مع الأخر </a:t>
            </a:r>
            <a:r>
              <a:rPr lang="ar-SA" sz="2400" u="sng" dirty="0" smtClean="0"/>
              <a:t>وتحددان الجماعة على النحو </a:t>
            </a:r>
            <a:r>
              <a:rPr lang="ar-SA" sz="2400" u="sng" dirty="0" err="1" smtClean="0"/>
              <a:t>الأتي :</a:t>
            </a:r>
            <a:r>
              <a:rPr lang="ar-SA" sz="2400" dirty="0" smtClean="0"/>
              <a:t> </a:t>
            </a:r>
            <a:endParaRPr lang="en-US" sz="2400" dirty="0" smtClean="0"/>
          </a:p>
          <a:p>
            <a:pPr>
              <a:buClr>
                <a:schemeClr val="tx2"/>
              </a:buClr>
              <a:buFont typeface="Wingdings" pitchFamily="2" charset="2"/>
              <a:buChar char="v"/>
            </a:pPr>
            <a:r>
              <a:rPr lang="ar-SA" sz="2400" u="sng" dirty="0" smtClean="0">
                <a:solidFill>
                  <a:schemeClr val="accent1"/>
                </a:solidFill>
              </a:rPr>
              <a:t>الجماعة السيكولوجية </a:t>
            </a:r>
            <a:r>
              <a:rPr lang="ar-SA" sz="2400" dirty="0" smtClean="0"/>
              <a:t>هي نسق منظم من فردين أو أكثر يرتبط كل منهم بالأخر حيث يقوم النسق بوظيفة ما كما يتوفر لأعضائها من علاقات الأدوار ومجموعة من المعايير التي تنظم وظيفة الجماعة ووظيفة كل عضو من </a:t>
            </a:r>
            <a:r>
              <a:rPr lang="ar-SA" sz="2400" dirty="0" err="1" smtClean="0"/>
              <a:t>أعضائها .</a:t>
            </a:r>
            <a:endParaRPr lang="en-US" sz="2400" dirty="0" smtClean="0"/>
          </a:p>
          <a:p>
            <a:pPr>
              <a:buClr>
                <a:schemeClr val="tx2"/>
              </a:buClr>
              <a:buFont typeface="Wingdings" pitchFamily="2" charset="2"/>
              <a:buChar char="v"/>
            </a:pPr>
            <a:r>
              <a:rPr lang="ar-SA" sz="2400" u="sng" dirty="0" smtClean="0"/>
              <a:t>يتماثل هذا التعريف مع ما أورده شريف وشريف الجماعة هي</a:t>
            </a:r>
            <a:r>
              <a:rPr lang="ar-SA" sz="2400" dirty="0" smtClean="0"/>
              <a:t> وحدة اجتماعية تتكون من مجموعة من الأفراد يقفون كما تحتضن مجموعة من القيم والمعايير تنظم سلوك أعضائها على الأقل في الأمور ذات التأثير على </a:t>
            </a:r>
            <a:r>
              <a:rPr lang="ar-SA" sz="2400" dirty="0" err="1" smtClean="0"/>
              <a:t>الجماعة.</a:t>
            </a:r>
            <a:r>
              <a:rPr lang="ar-SA" sz="2400" dirty="0" smtClean="0"/>
              <a:t/>
            </a:r>
            <a:br>
              <a:rPr lang="ar-SA" sz="2400" dirty="0" smtClean="0"/>
            </a:br>
            <a:endParaRPr lang="en-US" sz="2400" dirty="0" smtClean="0"/>
          </a:p>
          <a:p>
            <a:pPr>
              <a:buClr>
                <a:schemeClr val="tx2"/>
              </a:buClr>
              <a:buFont typeface="Wingdings" pitchFamily="2" charset="2"/>
              <a:buChar char="v"/>
            </a:pPr>
            <a:r>
              <a:rPr lang="ar-SA" sz="2400" dirty="0" smtClean="0"/>
              <a:t>والتنظيم في أحد جوانبه هو بناء الجماعة.</a:t>
            </a:r>
            <a:endParaRPr lang="en-US" sz="2400" dirty="0"/>
          </a:p>
        </p:txBody>
      </p:sp>
    </p:spTree>
  </p:cSld>
  <p:clrMapOvr>
    <a:masterClrMapping/>
  </p:clrMapOvr>
  <p:transition>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8</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1"/>
            <a:r>
              <a:rPr lang="ar-SA" sz="3200" dirty="0" smtClean="0"/>
              <a:t>في ضوء الاعتماد المتبادل  </a:t>
            </a:r>
            <a:r>
              <a:rPr lang="en-US" sz="3200" dirty="0" smtClean="0"/>
              <a:t>(Interdependency)</a:t>
            </a:r>
            <a:endParaRPr lang="en-US" sz="20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539552" y="1556792"/>
            <a:ext cx="8229600" cy="2016224"/>
          </a:xfrm>
          <a:prstGeom prst="rect">
            <a:avLst/>
          </a:prstGeom>
        </p:spPr>
        <p:txBody>
          <a:bodyPr/>
          <a:lstStyle/>
          <a:p>
            <a:pPr>
              <a:buClr>
                <a:schemeClr val="tx2"/>
              </a:buClr>
              <a:buFont typeface="Wingdings" pitchFamily="2" charset="2"/>
              <a:buChar char="v"/>
            </a:pPr>
            <a:r>
              <a:rPr lang="ar-SA" sz="2200" u="sng" dirty="0" smtClean="0"/>
              <a:t>يرى </a:t>
            </a:r>
            <a:r>
              <a:rPr lang="ar-SA" sz="2200" u="sng" dirty="0" err="1" smtClean="0"/>
              <a:t>كيرت</a:t>
            </a:r>
            <a:r>
              <a:rPr lang="ar-SA" sz="2200" u="sng" dirty="0" smtClean="0"/>
              <a:t> ليفين </a:t>
            </a:r>
            <a:r>
              <a:rPr lang="ar-SA" sz="2200" dirty="0" smtClean="0"/>
              <a:t>أن الجانب الأساسي الذي يحول جمعا من الأفراد إلى جماعة هو الاعتماد المتبادل من قبل الأفراد بعضهم على </a:t>
            </a:r>
            <a:r>
              <a:rPr lang="ar-SA" sz="2200" dirty="0" err="1" smtClean="0"/>
              <a:t>بعض .</a:t>
            </a:r>
            <a:r>
              <a:rPr lang="ar-SA" sz="2200" dirty="0" smtClean="0"/>
              <a:t/>
            </a:r>
            <a:br>
              <a:rPr lang="ar-SA" sz="2200" dirty="0" smtClean="0"/>
            </a:br>
            <a:endParaRPr lang="en-US" sz="2200" dirty="0" smtClean="0"/>
          </a:p>
          <a:p>
            <a:pPr>
              <a:buClr>
                <a:schemeClr val="tx2"/>
              </a:buClr>
              <a:buFont typeface="Wingdings" pitchFamily="2" charset="2"/>
              <a:buChar char="v"/>
            </a:pPr>
            <a:r>
              <a:rPr lang="ar-SA" sz="2200" dirty="0" smtClean="0"/>
              <a:t>يعرف عدد من دارسي سلوك الجماعة الحاليين الجماعة في ضوء الاعتماد المتبادل على النحو </a:t>
            </a:r>
            <a:r>
              <a:rPr lang="ar-SA" sz="2200" dirty="0" err="1" smtClean="0"/>
              <a:t>التالي :</a:t>
            </a:r>
            <a:r>
              <a:rPr lang="ar-SA" sz="2200" dirty="0" smtClean="0"/>
              <a:t> </a:t>
            </a:r>
            <a:endParaRPr lang="en-US" sz="2200" dirty="0" smtClean="0"/>
          </a:p>
        </p:txBody>
      </p:sp>
      <p:sp>
        <p:nvSpPr>
          <p:cNvPr id="8" name="مربع نص 7"/>
          <p:cNvSpPr txBox="1"/>
          <p:nvPr/>
        </p:nvSpPr>
        <p:spPr>
          <a:xfrm>
            <a:off x="1187624" y="3429000"/>
            <a:ext cx="6984776" cy="1214142"/>
          </a:xfrm>
          <a:prstGeom prst="rect">
            <a:avLst/>
          </a:prstGeom>
          <a:noFill/>
          <a:ln w="57150" cap="sq" cmpd="thickThin">
            <a:solidFill>
              <a:schemeClr val="accent1"/>
            </a:solidFill>
            <a:miter lim="800000"/>
          </a:ln>
        </p:spPr>
        <p:txBody>
          <a:bodyPr wrap="square" lIns="216000" tIns="180000" rIns="216000" bIns="108000" rtlCol="1">
            <a:spAutoFit/>
          </a:bodyPr>
          <a:lstStyle/>
          <a:p>
            <a:pPr algn="just"/>
            <a:r>
              <a:rPr lang="ar-SA" sz="2000" b="1" u="sng" dirty="0" smtClean="0"/>
              <a:t>نعني بوجه عام بهذا </a:t>
            </a:r>
            <a:r>
              <a:rPr lang="ar-SA" sz="2000" b="1" u="sng" dirty="0" err="1" smtClean="0"/>
              <a:t>المصطلح </a:t>
            </a:r>
            <a:r>
              <a:rPr lang="ar-SA" sz="2000" b="1" u="sng" dirty="0" smtClean="0"/>
              <a:t>(الجماعة) مجموعة </a:t>
            </a:r>
            <a:r>
              <a:rPr lang="ar-SA" sz="2000" b="1" dirty="0" smtClean="0"/>
              <a:t>من الأفراد يواجهون مصيرا مشتركا أي أفراد يعتمدون اعتمادا متبادلا على بعضهم </a:t>
            </a:r>
            <a:r>
              <a:rPr lang="ar-SA" sz="2000" b="1" dirty="0" err="1" smtClean="0"/>
              <a:t>البعض </a:t>
            </a:r>
            <a:r>
              <a:rPr lang="ar-SA" sz="2000" b="1" dirty="0" smtClean="0"/>
              <a:t>،أي إذا أثرت حادثة على واحد من الأعضاء يكون احتمال تأثيرها على </a:t>
            </a:r>
            <a:r>
              <a:rPr lang="ar-SA" sz="2000" b="1" dirty="0" err="1" smtClean="0"/>
              <a:t>الكل .</a:t>
            </a:r>
            <a:endParaRPr lang="ar-SA" b="1" dirty="0"/>
          </a:p>
        </p:txBody>
      </p:sp>
      <p:sp>
        <p:nvSpPr>
          <p:cNvPr id="9" name="مربع نص 8"/>
          <p:cNvSpPr txBox="1"/>
          <p:nvPr/>
        </p:nvSpPr>
        <p:spPr>
          <a:xfrm>
            <a:off x="1187624" y="4869160"/>
            <a:ext cx="6984776" cy="906366"/>
          </a:xfrm>
          <a:prstGeom prst="rect">
            <a:avLst/>
          </a:prstGeom>
          <a:noFill/>
          <a:ln w="57150" cap="sq" cmpd="thickThin">
            <a:solidFill>
              <a:schemeClr val="accent1"/>
            </a:solidFill>
            <a:miter lim="800000"/>
          </a:ln>
        </p:spPr>
        <p:txBody>
          <a:bodyPr wrap="square" lIns="216000" tIns="180000" rIns="216000" bIns="108000" rtlCol="1">
            <a:spAutoFit/>
          </a:bodyPr>
          <a:lstStyle/>
          <a:p>
            <a:r>
              <a:rPr lang="ar-SA" sz="2000" b="1" u="sng" dirty="0" smtClean="0"/>
              <a:t>الجماعة هي</a:t>
            </a:r>
            <a:r>
              <a:rPr lang="ar-SA" sz="2000" b="1" dirty="0" smtClean="0"/>
              <a:t> جمع من الأفراد ترتبط بينهم علاقات تجعلهم معتمدين على بعضهم البعض بدرجة </a:t>
            </a:r>
            <a:r>
              <a:rPr lang="ar-SA" sz="2000" b="1" dirty="0" err="1" smtClean="0"/>
              <a:t>كبيرة .</a:t>
            </a:r>
            <a:r>
              <a:rPr lang="ar-SA" sz="2000" b="1" dirty="0" smtClean="0"/>
              <a:t> </a:t>
            </a:r>
            <a:endParaRPr lang="en-US" sz="2000" b="1" dirty="0"/>
          </a:p>
        </p:txBody>
      </p:sp>
      <p:sp>
        <p:nvSpPr>
          <p:cNvPr id="10" name="مربع نص 9"/>
          <p:cNvSpPr txBox="1"/>
          <p:nvPr/>
        </p:nvSpPr>
        <p:spPr>
          <a:xfrm>
            <a:off x="4664696" y="5877272"/>
            <a:ext cx="4104456" cy="430887"/>
          </a:xfrm>
          <a:prstGeom prst="rect">
            <a:avLst/>
          </a:prstGeom>
          <a:noFill/>
        </p:spPr>
        <p:txBody>
          <a:bodyPr wrap="square" rtlCol="1">
            <a:spAutoFit/>
          </a:bodyPr>
          <a:lstStyle/>
          <a:p>
            <a:pPr>
              <a:buClr>
                <a:schemeClr val="tx2"/>
              </a:buClr>
              <a:buFont typeface="Wingdings" pitchFamily="2" charset="2"/>
              <a:buChar char="v"/>
            </a:pPr>
            <a:r>
              <a:rPr lang="ar-SA" sz="2200" dirty="0" smtClean="0"/>
              <a:t>هذه </a:t>
            </a:r>
            <a:r>
              <a:rPr lang="ar-SA" sz="2200" dirty="0" err="1" smtClean="0"/>
              <a:t>التعاريف</a:t>
            </a:r>
            <a:r>
              <a:rPr lang="ar-SA" sz="2200" dirty="0" smtClean="0"/>
              <a:t> قائمة على مفهوم </a:t>
            </a:r>
            <a:r>
              <a:rPr lang="ar-SA" sz="2200" dirty="0" err="1" smtClean="0"/>
              <a:t>التفاعل .</a:t>
            </a:r>
            <a:r>
              <a:rPr lang="ar-SA" sz="2200" dirty="0" smtClean="0"/>
              <a:t> </a:t>
            </a:r>
            <a:endParaRPr lang="en-US" sz="2200" dirty="0" smtClean="0"/>
          </a:p>
        </p:txBody>
      </p:sp>
    </p:spTree>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جامعة الملك سعود - 2016</a:t>
            </a:r>
            <a:endParaRPr lang="ar-SA"/>
          </a:p>
        </p:txBody>
      </p:sp>
      <p:sp>
        <p:nvSpPr>
          <p:cNvPr id="3" name="عنصر نائب لرقم الشريحة 2"/>
          <p:cNvSpPr>
            <a:spLocks noGrp="1"/>
          </p:cNvSpPr>
          <p:nvPr>
            <p:ph type="sldNum" sz="quarter" idx="12"/>
          </p:nvPr>
        </p:nvSpPr>
        <p:spPr/>
        <p:txBody>
          <a:bodyPr/>
          <a:lstStyle/>
          <a:p>
            <a:fld id="{76E144E9-FD18-40EB-BD00-57D6D426D25B}" type="slidenum">
              <a:rPr lang="ar-SA" smtClean="0"/>
              <a:pPr/>
              <a:t>9</a:t>
            </a:fld>
            <a:endParaRPr lang="ar-SA"/>
          </a:p>
        </p:txBody>
      </p:sp>
      <p:sp>
        <p:nvSpPr>
          <p:cNvPr id="6" name="مستطيل 5"/>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2"/>
            <a:r>
              <a:rPr lang="ar-SA" sz="3600" dirty="0" smtClean="0"/>
              <a:t>في ضوء </a:t>
            </a:r>
            <a:r>
              <a:rPr lang="ar-SA" sz="3600" dirty="0" err="1" smtClean="0"/>
              <a:t>التفاعل (</a:t>
            </a:r>
            <a:r>
              <a:rPr lang="ar-SA" sz="3600" dirty="0" smtClean="0"/>
              <a:t> </a:t>
            </a:r>
            <a:r>
              <a:rPr lang="en-US" sz="3600" dirty="0" smtClean="0"/>
              <a:t>Interaction</a:t>
            </a:r>
            <a:r>
              <a:rPr lang="ar-SA" sz="3600" dirty="0" smtClean="0"/>
              <a:t> </a:t>
            </a:r>
            <a:r>
              <a:rPr lang="ar-SA" sz="3600" dirty="0" err="1" smtClean="0"/>
              <a:t>)</a:t>
            </a:r>
            <a:r>
              <a:rPr lang="ar-SA" sz="3600" dirty="0" smtClean="0"/>
              <a:t> </a:t>
            </a:r>
            <a:endParaRPr lang="en-US" sz="2400" dirty="0"/>
          </a:p>
        </p:txBody>
      </p:sp>
      <p:pic>
        <p:nvPicPr>
          <p:cNvPr id="1026" name="Picture 2" descr="C:\Users\lenovo\Desktop\سلوى حمصاني\learning.jpg"/>
          <p:cNvPicPr>
            <a:picLocks noChangeAspect="1" noChangeArrowheads="1"/>
          </p:cNvPicPr>
          <p:nvPr/>
        </p:nvPicPr>
        <p:blipFill>
          <a:blip r:embed="rId2" cstate="print"/>
          <a:srcRect/>
          <a:stretch>
            <a:fillRect/>
          </a:stretch>
        </p:blipFill>
        <p:spPr bwMode="auto">
          <a:xfrm>
            <a:off x="0" y="0"/>
            <a:ext cx="1558511" cy="1248420"/>
          </a:xfrm>
          <a:prstGeom prst="rect">
            <a:avLst/>
          </a:prstGeom>
          <a:noFill/>
        </p:spPr>
      </p:pic>
      <p:sp>
        <p:nvSpPr>
          <p:cNvPr id="7" name="عنصر نائب للمحتوى 2"/>
          <p:cNvSpPr txBox="1">
            <a:spLocks/>
          </p:cNvSpPr>
          <p:nvPr/>
        </p:nvSpPr>
        <p:spPr>
          <a:xfrm>
            <a:off x="539552" y="1556792"/>
            <a:ext cx="8229600" cy="936104"/>
          </a:xfrm>
          <a:prstGeom prst="rect">
            <a:avLst/>
          </a:prstGeom>
        </p:spPr>
        <p:txBody>
          <a:bodyPr/>
          <a:lstStyle/>
          <a:p>
            <a:pPr>
              <a:buClr>
                <a:schemeClr val="tx2"/>
              </a:buClr>
              <a:buFont typeface="Wingdings" pitchFamily="2" charset="2"/>
              <a:buChar char="v"/>
            </a:pPr>
            <a:r>
              <a:rPr lang="ar-SA" sz="2000" dirty="0" smtClean="0"/>
              <a:t>يعتبر التفاعل في جوهره أحد صور الاعتماد </a:t>
            </a:r>
            <a:r>
              <a:rPr lang="ar-SA" sz="2000" dirty="0" err="1" smtClean="0"/>
              <a:t>المتبادل </a:t>
            </a:r>
            <a:r>
              <a:rPr lang="ar-SA" sz="2000" dirty="0" smtClean="0"/>
              <a:t>،يعتقد كثير من العلماء أن هذه الصورة من الاعتماد المتبادل هي </a:t>
            </a:r>
            <a:r>
              <a:rPr lang="ar-SA" sz="2000" dirty="0" err="1" smtClean="0"/>
              <a:t>جوهر </a:t>
            </a:r>
            <a:r>
              <a:rPr lang="ar-SA" sz="2000" dirty="0" smtClean="0"/>
              <a:t>”الجماعية“ ومن ثم أسسوا تعريفاتهم للجماعة على هذا </a:t>
            </a:r>
            <a:r>
              <a:rPr lang="ar-SA" sz="2000" dirty="0" err="1" smtClean="0"/>
              <a:t>الجانب :</a:t>
            </a:r>
            <a:r>
              <a:rPr lang="ar-SA" sz="2000" dirty="0" smtClean="0"/>
              <a:t> </a:t>
            </a:r>
            <a:endParaRPr lang="en-US" sz="2000" dirty="0" smtClean="0"/>
          </a:p>
        </p:txBody>
      </p:sp>
      <p:sp>
        <p:nvSpPr>
          <p:cNvPr id="8" name="مربع نص 7"/>
          <p:cNvSpPr txBox="1"/>
          <p:nvPr/>
        </p:nvSpPr>
        <p:spPr>
          <a:xfrm>
            <a:off x="1259632" y="2420888"/>
            <a:ext cx="6984776" cy="1214142"/>
          </a:xfrm>
          <a:prstGeom prst="rect">
            <a:avLst/>
          </a:prstGeom>
          <a:noFill/>
          <a:ln w="57150" cap="sq" cmpd="thickThin">
            <a:solidFill>
              <a:schemeClr val="accent1"/>
            </a:solidFill>
            <a:miter lim="800000"/>
          </a:ln>
        </p:spPr>
        <p:txBody>
          <a:bodyPr wrap="square" lIns="216000" tIns="180000" rIns="216000" bIns="108000" rtlCol="1">
            <a:spAutoFit/>
          </a:bodyPr>
          <a:lstStyle/>
          <a:p>
            <a:r>
              <a:rPr lang="ar-SA" sz="2000" b="1" u="sng" dirty="0" smtClean="0"/>
              <a:t>نعني بالجماعة</a:t>
            </a:r>
            <a:r>
              <a:rPr lang="ar-SA" sz="2000" b="1" dirty="0" smtClean="0"/>
              <a:t> عدد من الأشخاص ممن يتصل أحدهم بالأخر في الغالب عبر مدى </a:t>
            </a:r>
            <a:r>
              <a:rPr lang="ar-SA" sz="2000" b="1" dirty="0" err="1" smtClean="0"/>
              <a:t>زمني </a:t>
            </a:r>
            <a:r>
              <a:rPr lang="ar-SA" sz="2000" b="1" dirty="0" smtClean="0"/>
              <a:t>،وممن يكونون بالقلة التي تتيح لكل شخص أن يتصل بالآخرين لا بطريقة غير مباشرة من خلال الغير،ولكن عن طريق </a:t>
            </a:r>
            <a:r>
              <a:rPr lang="ar-SA" sz="2000" b="1" dirty="0" err="1" smtClean="0"/>
              <a:t>المواجهة .</a:t>
            </a:r>
            <a:endParaRPr lang="ar-SA" b="1" dirty="0"/>
          </a:p>
        </p:txBody>
      </p:sp>
      <p:sp>
        <p:nvSpPr>
          <p:cNvPr id="9" name="مربع نص 8"/>
          <p:cNvSpPr txBox="1"/>
          <p:nvPr/>
        </p:nvSpPr>
        <p:spPr>
          <a:xfrm>
            <a:off x="1259632" y="3933056"/>
            <a:ext cx="6984776" cy="906366"/>
          </a:xfrm>
          <a:prstGeom prst="rect">
            <a:avLst/>
          </a:prstGeom>
          <a:noFill/>
          <a:ln w="57150" cap="sq" cmpd="thickThin">
            <a:solidFill>
              <a:schemeClr val="accent1"/>
            </a:solidFill>
            <a:miter lim="800000"/>
          </a:ln>
        </p:spPr>
        <p:txBody>
          <a:bodyPr wrap="square" lIns="216000" tIns="180000" rIns="216000" bIns="108000" rtlCol="1">
            <a:spAutoFit/>
          </a:bodyPr>
          <a:lstStyle/>
          <a:p>
            <a:r>
              <a:rPr lang="ar-SA" sz="2000" b="1" u="sng" dirty="0" smtClean="0"/>
              <a:t>الجماعة هي </a:t>
            </a:r>
            <a:r>
              <a:rPr lang="ar-SA" sz="2000" b="1" dirty="0" smtClean="0"/>
              <a:t>عدد من الأشخاص كل واحد منهم في حالة تفاعل مع الآخر وعملية التفاعل هذه هي التي تميز الجماعة عن </a:t>
            </a:r>
            <a:r>
              <a:rPr lang="ar-SA" sz="2000" b="1" dirty="0" err="1" smtClean="0"/>
              <a:t>التجمع .</a:t>
            </a:r>
            <a:endParaRPr lang="en-US" sz="2000" dirty="0"/>
          </a:p>
        </p:txBody>
      </p:sp>
      <p:sp>
        <p:nvSpPr>
          <p:cNvPr id="10" name="مربع نص 9"/>
          <p:cNvSpPr txBox="1"/>
          <p:nvPr/>
        </p:nvSpPr>
        <p:spPr>
          <a:xfrm>
            <a:off x="899592" y="5085184"/>
            <a:ext cx="7848872" cy="1015663"/>
          </a:xfrm>
          <a:prstGeom prst="rect">
            <a:avLst/>
          </a:prstGeom>
          <a:noFill/>
        </p:spPr>
        <p:txBody>
          <a:bodyPr wrap="square" rtlCol="1">
            <a:spAutoFit/>
          </a:bodyPr>
          <a:lstStyle/>
          <a:p>
            <a:pPr>
              <a:buClr>
                <a:schemeClr val="tx2"/>
              </a:buClr>
              <a:buFont typeface="Wingdings" pitchFamily="2" charset="2"/>
              <a:buChar char="v"/>
            </a:pPr>
            <a:r>
              <a:rPr lang="ar-SA" sz="2000" dirty="0" smtClean="0"/>
              <a:t>إن المفهوم الأساسي في كل منها هو التفاعل بين أعضاء الجماعة.</a:t>
            </a:r>
            <a:endParaRPr lang="en-US" sz="2000" dirty="0" smtClean="0"/>
          </a:p>
          <a:p>
            <a:pPr>
              <a:buClr>
                <a:schemeClr val="tx2"/>
              </a:buClr>
              <a:buFont typeface="Wingdings" pitchFamily="2" charset="2"/>
              <a:buChar char="v"/>
            </a:pPr>
            <a:r>
              <a:rPr lang="ar-SA" sz="2000" dirty="0" smtClean="0"/>
              <a:t>كما يرى </a:t>
            </a:r>
            <a:r>
              <a:rPr lang="ar-SA" sz="2000" dirty="0" err="1" smtClean="0"/>
              <a:t>هومللجماعة</a:t>
            </a:r>
            <a:r>
              <a:rPr lang="ar-SA" sz="2000" dirty="0" smtClean="0"/>
              <a:t>:</a:t>
            </a:r>
            <a:r>
              <a:rPr lang="ar-SA" sz="2000" dirty="0" err="1" smtClean="0"/>
              <a:t>عتبار</a:t>
            </a:r>
            <a:r>
              <a:rPr lang="ar-SA" sz="2000" dirty="0" smtClean="0"/>
              <a:t> الاتصال بين الأشخاص مماثلا في بعض النواحي </a:t>
            </a:r>
            <a:r>
              <a:rPr lang="ar-SA" sz="2000" dirty="0" err="1" smtClean="0"/>
              <a:t>للتفاعل .</a:t>
            </a:r>
            <a:endParaRPr lang="en-US" sz="2000" dirty="0" smtClean="0"/>
          </a:p>
          <a:p>
            <a:pPr>
              <a:buClr>
                <a:schemeClr val="tx2"/>
              </a:buClr>
              <a:buFont typeface="Wingdings" pitchFamily="2" charset="2"/>
              <a:buChar char="v"/>
            </a:pPr>
            <a:r>
              <a:rPr lang="ar-SA" sz="2000" dirty="0" smtClean="0"/>
              <a:t>قد يأخذ التفاعل صور </a:t>
            </a:r>
            <a:r>
              <a:rPr lang="ar-SA" sz="2000" dirty="0" err="1" smtClean="0"/>
              <a:t>عديدة </a:t>
            </a:r>
            <a:r>
              <a:rPr lang="ar-SA" sz="2000" dirty="0" smtClean="0"/>
              <a:t>: تفاعل لفظي وتفاعل بدني وتفاعل </a:t>
            </a:r>
            <a:r>
              <a:rPr lang="ar-SA" sz="2000" dirty="0" err="1" smtClean="0"/>
              <a:t>وجداني .</a:t>
            </a:r>
            <a:endParaRPr lang="en-US" sz="2000" dirty="0" smtClean="0"/>
          </a:p>
        </p:txBody>
      </p:sp>
    </p:spTree>
  </p:cSld>
  <p:clrMapOvr>
    <a:masterClrMapping/>
  </p:clrMapOvr>
  <p:transition>
    <p:randomBar dir="vert"/>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555</TotalTime>
  <Words>1393</Words>
  <Application>Microsoft Office PowerPoint</Application>
  <PresentationFormat>عرض على الشاشة (3:4)‏</PresentationFormat>
  <Paragraphs>172</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أهمية الجماعة بالنسبة للفرد </vt:lpstr>
      <vt:lpstr> أهمية الجماعة بالنسبة للمجتمع</vt:lpstr>
      <vt:lpstr>عرض تقديمي في PowerPoint</vt:lpstr>
      <vt:lpstr>عرض تقديمي في PowerPoint</vt:lpstr>
      <vt:lpstr>عرض تقديمي في PowerPoint</vt:lpstr>
      <vt:lpstr>عرض تقديمي في PowerPoint</vt:lpstr>
      <vt:lpstr>كيف نقييم سلوكياتنا على أنها مقبولة أم مرفوضة؟</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lenovo</dc:creator>
  <cp:lastModifiedBy>hams</cp:lastModifiedBy>
  <cp:revision>33</cp:revision>
  <dcterms:created xsi:type="dcterms:W3CDTF">2016-01-31T16:24:47Z</dcterms:created>
  <dcterms:modified xsi:type="dcterms:W3CDTF">2016-02-03T19:15:01Z</dcterms:modified>
</cp:coreProperties>
</file>