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9"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8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F90E12-34C9-4186-883D-28C67B0A747B}" type="datetimeFigureOut">
              <a:rPr lang="ar-SA" smtClean="0"/>
              <a:pPr/>
              <a:t>27/04/1437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B03FFF-75C9-41DE-B3EB-B6A6617E858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F90E12-34C9-4186-883D-28C67B0A747B}" type="datetimeFigureOut">
              <a:rPr lang="ar-SA" smtClean="0"/>
              <a:pPr/>
              <a:t>27/04/1437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B03FFF-75C9-41DE-B3EB-B6A6617E858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r"/>
            <a:r>
              <a:rPr lang="ar-SA" sz="3600" dirty="0" smtClean="0"/>
              <a:t>التحرك داخل ورقة العمل:</a:t>
            </a:r>
            <a:endParaRPr lang="ar-SA" sz="3600" dirty="0"/>
          </a:p>
        </p:txBody>
      </p:sp>
      <p:sp>
        <p:nvSpPr>
          <p:cNvPr id="5" name="عنصر نائب للمحتوى 4"/>
          <p:cNvSpPr>
            <a:spLocks noGrp="1"/>
          </p:cNvSpPr>
          <p:nvPr>
            <p:ph idx="1"/>
          </p:nvPr>
        </p:nvSpPr>
        <p:spPr>
          <a:xfrm>
            <a:off x="539552" y="1412776"/>
            <a:ext cx="8229600" cy="4525963"/>
          </a:xfrm>
        </p:spPr>
        <p:txBody>
          <a:bodyPr/>
          <a:lstStyle/>
          <a:p>
            <a:r>
              <a:rPr lang="ar-SA" dirty="0" smtClean="0">
                <a:solidFill>
                  <a:srgbClr val="C00000"/>
                </a:solidFill>
              </a:rPr>
              <a:t>التحرك باستخدام الفأرة :</a:t>
            </a:r>
          </a:p>
          <a:p>
            <a:r>
              <a:rPr lang="ar-SA" sz="2800" dirty="0" smtClean="0">
                <a:solidFill>
                  <a:schemeClr val="tx2"/>
                </a:solidFill>
              </a:rPr>
              <a:t>يعتبر استخدام الفأرة أسرع الطرق للانتقال من موقع إلى آخر وذلك بالنقر على الخلية المراد الانتقال إليها .</a:t>
            </a:r>
          </a:p>
          <a:p>
            <a:r>
              <a:rPr lang="ar-SA" dirty="0" smtClean="0">
                <a:solidFill>
                  <a:srgbClr val="C00000"/>
                </a:solidFill>
              </a:rPr>
              <a:t>التحرك باستخدام لوحة المفاتيح :</a:t>
            </a:r>
          </a:p>
          <a:p>
            <a:r>
              <a:rPr lang="ar-SA" sz="2800" dirty="0" smtClean="0">
                <a:solidFill>
                  <a:schemeClr val="tx2"/>
                </a:solidFill>
              </a:rPr>
              <a:t>باستخدام مفاتيح الأسهم يمكن تحريك المؤشر المضيء إلى الأعمدة والصفوف المختلفة .</a:t>
            </a:r>
          </a:p>
          <a:p>
            <a:endParaRPr lang="ar-SA" sz="28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smtClean="0">
                <a:solidFill>
                  <a:schemeClr val="tx2"/>
                </a:solidFill>
              </a:rPr>
              <a:t>2- الرقم : ويقوم بعرض الرقم مع أو بدون فاصل الآلاف (وضع فاصلة عند كل ثلاثة أرقام .وتعرض الأرقام السالبة بين قوسين .</a:t>
            </a:r>
            <a:endParaRPr lang="ar-SA" sz="2800" dirty="0">
              <a:solidFill>
                <a:schemeClr val="tx2"/>
              </a:solidFill>
            </a:endParaRPr>
          </a:p>
        </p:txBody>
      </p:sp>
      <p:sp>
        <p:nvSpPr>
          <p:cNvPr id="3" name="عنصر نائب للمحتوى 2"/>
          <p:cNvSpPr>
            <a:spLocks noGrp="1"/>
          </p:cNvSpPr>
          <p:nvPr>
            <p:ph idx="1"/>
          </p:nvPr>
        </p:nvSpPr>
        <p:spPr>
          <a:xfrm>
            <a:off x="571472" y="1357298"/>
            <a:ext cx="8229600" cy="4525963"/>
          </a:xfrm>
        </p:spPr>
        <p:txBody>
          <a:bodyPr>
            <a:normAutofit/>
          </a:bodyPr>
          <a:lstStyle/>
          <a:p>
            <a:pPr>
              <a:buNone/>
            </a:pPr>
            <a:r>
              <a:rPr lang="ar-SA" sz="2800" dirty="0" smtClean="0">
                <a:solidFill>
                  <a:schemeClr val="tx2"/>
                </a:solidFill>
              </a:rPr>
              <a:t>3- العملة : يعرض الرقم مع فاصل الآلاف ورمز عملة (ر.س) اختياري. </a:t>
            </a:r>
          </a:p>
          <a:p>
            <a:pPr>
              <a:buNone/>
            </a:pPr>
            <a:r>
              <a:rPr lang="ar-SA" sz="2800" dirty="0" smtClean="0">
                <a:solidFill>
                  <a:schemeClr val="tx2"/>
                </a:solidFill>
              </a:rPr>
              <a:t>4- محاسبة :يعرض الرقم مع فاصل الآلاف ورمز عملة (ر.س) اختياري.</a:t>
            </a:r>
          </a:p>
          <a:p>
            <a:pPr>
              <a:buNone/>
            </a:pPr>
            <a:r>
              <a:rPr lang="ar-SA" sz="2800" dirty="0" smtClean="0">
                <a:solidFill>
                  <a:schemeClr val="tx2"/>
                </a:solidFill>
              </a:rPr>
              <a:t>5-التاريخ : يعرض التاريخ بعدة طرق .</a:t>
            </a:r>
          </a:p>
          <a:p>
            <a:pPr>
              <a:buNone/>
            </a:pPr>
            <a:r>
              <a:rPr lang="ar-SA" sz="2800" dirty="0" smtClean="0">
                <a:solidFill>
                  <a:schemeClr val="tx2"/>
                </a:solidFill>
              </a:rPr>
              <a:t>6-الوقت : عر</a:t>
            </a:r>
            <a:r>
              <a:rPr lang="ar-SA" sz="2800" dirty="0">
                <a:solidFill>
                  <a:schemeClr val="tx2"/>
                </a:solidFill>
              </a:rPr>
              <a:t>ض</a:t>
            </a:r>
            <a:r>
              <a:rPr lang="ar-SA" sz="2800" dirty="0" smtClean="0">
                <a:solidFill>
                  <a:schemeClr val="tx2"/>
                </a:solidFill>
              </a:rPr>
              <a:t> التوقيت بعدة تنسيقات .</a:t>
            </a:r>
          </a:p>
          <a:p>
            <a:pPr>
              <a:buNone/>
            </a:pPr>
            <a:r>
              <a:rPr lang="ar-SA" sz="2800" dirty="0" smtClean="0">
                <a:solidFill>
                  <a:schemeClr val="tx2"/>
                </a:solidFill>
              </a:rPr>
              <a:t>7-نسبة مئوية : حيث يتم ضرب القيمة بالرقم (100) وتضمين رمز النسبة المئوية % .</a:t>
            </a:r>
          </a:p>
          <a:p>
            <a:pPr>
              <a:buNone/>
            </a:pPr>
            <a:r>
              <a:rPr lang="ar-SA" sz="2800" dirty="0" smtClean="0">
                <a:solidFill>
                  <a:schemeClr val="tx2"/>
                </a:solidFill>
              </a:rPr>
              <a:t>8-كسور : عرض الرقم على شكل كسري .</a:t>
            </a:r>
          </a:p>
          <a:p>
            <a:pPr>
              <a:buNone/>
            </a:pPr>
            <a:endParaRPr lang="ar-SA" sz="2800"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dirty="0" smtClean="0"/>
              <a:t>إدراج صف أو عمود :</a:t>
            </a:r>
            <a:endParaRPr lang="ar-SA" sz="3600" dirty="0"/>
          </a:p>
        </p:txBody>
      </p:sp>
      <p:sp>
        <p:nvSpPr>
          <p:cNvPr id="3" name="عنصر نائب للمحتوى 2"/>
          <p:cNvSpPr>
            <a:spLocks noGrp="1"/>
          </p:cNvSpPr>
          <p:nvPr>
            <p:ph idx="1"/>
          </p:nvPr>
        </p:nvSpPr>
        <p:spPr>
          <a:xfrm>
            <a:off x="467544" y="1340768"/>
            <a:ext cx="8229600" cy="4525963"/>
          </a:xfrm>
        </p:spPr>
        <p:txBody>
          <a:bodyPr>
            <a:normAutofit/>
          </a:bodyPr>
          <a:lstStyle/>
          <a:p>
            <a:r>
              <a:rPr lang="ar-SA" sz="2800" dirty="0" smtClean="0">
                <a:solidFill>
                  <a:schemeClr val="tx2"/>
                </a:solidFill>
              </a:rPr>
              <a:t>1- حدد الصف أو العمود الذي ترغب أن تدخل صفا أو عمودا قبله .</a:t>
            </a:r>
          </a:p>
          <a:p>
            <a:r>
              <a:rPr lang="ar-SA" sz="2800" dirty="0" smtClean="0">
                <a:solidFill>
                  <a:schemeClr val="tx2"/>
                </a:solidFill>
              </a:rPr>
              <a:t>2-اختر إدراج ومن القائمة حدد إذا كنت ترغب في إضافة صفوف أو أعمدة .</a:t>
            </a:r>
          </a:p>
          <a:p>
            <a:r>
              <a:rPr lang="ar-SA" sz="2800" dirty="0" smtClean="0">
                <a:solidFill>
                  <a:schemeClr val="tx2"/>
                </a:solidFill>
              </a:rPr>
              <a:t>3- سيتم إدراج صف أو عمود حسب اختيارك .</a:t>
            </a:r>
          </a:p>
          <a:p>
            <a:r>
              <a:rPr lang="ar-SA" dirty="0" smtClean="0"/>
              <a:t>حذف عمود أو صف :</a:t>
            </a:r>
          </a:p>
          <a:p>
            <a:r>
              <a:rPr lang="ar-SA" sz="2800" dirty="0" smtClean="0">
                <a:solidFill>
                  <a:schemeClr val="tx2"/>
                </a:solidFill>
              </a:rPr>
              <a:t>1- حدد العمود أو الصف المراد حذفه .</a:t>
            </a:r>
          </a:p>
          <a:p>
            <a:r>
              <a:rPr lang="ar-SA" sz="2800" dirty="0" smtClean="0">
                <a:solidFill>
                  <a:schemeClr val="tx2"/>
                </a:solidFill>
              </a:rPr>
              <a:t>2- اختر الامر حذف من قائمة تحرير وعندما تظهر نافذة الحذف حدد نوع الحذف من الخيارات المعطاة. والتي من ضمنها الصف بأكمله , العمود بأكمله ثم انقر موافق سيختفي الصف أو العمود مع محتوياته .</a:t>
            </a:r>
            <a:endParaRPr lang="ar-SA" sz="28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إدراج ورقة عمل :</a:t>
            </a:r>
            <a:endParaRPr lang="ar-SA" sz="3200" dirty="0"/>
          </a:p>
        </p:txBody>
      </p:sp>
      <p:sp>
        <p:nvSpPr>
          <p:cNvPr id="3" name="عنصر نائب للمحتوى 2"/>
          <p:cNvSpPr>
            <a:spLocks noGrp="1"/>
          </p:cNvSpPr>
          <p:nvPr>
            <p:ph idx="1"/>
          </p:nvPr>
        </p:nvSpPr>
        <p:spPr>
          <a:xfrm>
            <a:off x="428596" y="1285860"/>
            <a:ext cx="8229600" cy="4525963"/>
          </a:xfrm>
        </p:spPr>
        <p:txBody>
          <a:bodyPr>
            <a:normAutofit/>
          </a:bodyPr>
          <a:lstStyle/>
          <a:p>
            <a:r>
              <a:rPr lang="ar-SA" sz="2800" dirty="0" smtClean="0">
                <a:solidFill>
                  <a:schemeClr val="tx2"/>
                </a:solidFill>
              </a:rPr>
              <a:t>1- انقر علامة تبويب الورقة أسفل الشاشة الخاصة بالورقة التي تريد إدراج ورقة جديدة قبلها ولتكن ورقة 1.</a:t>
            </a:r>
          </a:p>
          <a:p>
            <a:r>
              <a:rPr lang="ar-SA" sz="2800" dirty="0" smtClean="0">
                <a:solidFill>
                  <a:schemeClr val="tx2"/>
                </a:solidFill>
              </a:rPr>
              <a:t>2- اختر إدراج _ورقة عمل سيتم إدراج ورقة عمل جديدة قبل ورقة 1 .</a:t>
            </a:r>
          </a:p>
          <a:p>
            <a:r>
              <a:rPr lang="ar-SA" dirty="0" smtClean="0"/>
              <a:t>حذف ورقة عمل :</a:t>
            </a:r>
          </a:p>
          <a:p>
            <a:r>
              <a:rPr lang="ar-SA" sz="2800" dirty="0" smtClean="0">
                <a:solidFill>
                  <a:schemeClr val="tx2"/>
                </a:solidFill>
              </a:rPr>
              <a:t>1- انقر علامة تبويب الورقة التي تريد حذفها ليتم تحديدها.</a:t>
            </a:r>
          </a:p>
          <a:p>
            <a:r>
              <a:rPr lang="ar-SA" sz="2800" dirty="0" smtClean="0">
                <a:solidFill>
                  <a:schemeClr val="tx2"/>
                </a:solidFill>
              </a:rPr>
              <a:t>2- اختر تحرير- حذف ورقة .</a:t>
            </a:r>
          </a:p>
          <a:p>
            <a:r>
              <a:rPr lang="ar-SA" sz="2800" dirty="0" smtClean="0">
                <a:solidFill>
                  <a:schemeClr val="tx2"/>
                </a:solidFill>
              </a:rPr>
              <a:t>3-يظهر مربع حواري تحذيري انقر حذف لتؤكد انك تريد حذفه .</a:t>
            </a:r>
            <a:endParaRPr lang="ar-SA" sz="2800"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إعادة تسمية ورقة العمل :</a:t>
            </a:r>
            <a:endParaRPr lang="ar-SA" sz="3200" dirty="0"/>
          </a:p>
        </p:txBody>
      </p:sp>
      <p:sp>
        <p:nvSpPr>
          <p:cNvPr id="3" name="عنصر نائب للمحتوى 2"/>
          <p:cNvSpPr>
            <a:spLocks noGrp="1"/>
          </p:cNvSpPr>
          <p:nvPr>
            <p:ph idx="1"/>
          </p:nvPr>
        </p:nvSpPr>
        <p:spPr>
          <a:xfrm>
            <a:off x="642910" y="1214422"/>
            <a:ext cx="8229600" cy="4525963"/>
          </a:xfrm>
        </p:spPr>
        <p:txBody>
          <a:bodyPr>
            <a:normAutofit/>
          </a:bodyPr>
          <a:lstStyle/>
          <a:p>
            <a:r>
              <a:rPr lang="ar-SA" sz="2800" dirty="0" smtClean="0">
                <a:solidFill>
                  <a:schemeClr val="tx2"/>
                </a:solidFill>
              </a:rPr>
              <a:t>1- انقر علامة التبويب الخاصة بالورقة التي تريد إعادة تسميتها لتقوم بتحديدها ولتكن ورقة 1 .</a:t>
            </a:r>
          </a:p>
          <a:p>
            <a:r>
              <a:rPr lang="ar-SA" sz="2800" dirty="0" smtClean="0">
                <a:solidFill>
                  <a:schemeClr val="tx2"/>
                </a:solidFill>
              </a:rPr>
              <a:t>2- اختر تنسيق – ورقة- إعادة تسمية أو انقر نقرا نقرا مزدوجا فوق علامة تبويب الورقة .</a:t>
            </a:r>
          </a:p>
          <a:p>
            <a:r>
              <a:rPr lang="ar-SA" sz="2800" dirty="0" smtClean="0">
                <a:solidFill>
                  <a:schemeClr val="tx2"/>
                </a:solidFill>
              </a:rPr>
              <a:t>3- سيتم تحديد علامة تبويب الورقة . قم بإدخال اسم جديد للورقة واضغط على مفتاح </a:t>
            </a:r>
            <a:r>
              <a:rPr lang="en-US" sz="2800" dirty="0" smtClean="0">
                <a:solidFill>
                  <a:schemeClr val="tx2"/>
                </a:solidFill>
              </a:rPr>
              <a:t>Enter </a:t>
            </a:r>
            <a:r>
              <a:rPr lang="ar-SA" sz="2800" dirty="0" smtClean="0">
                <a:solidFill>
                  <a:schemeClr val="tx2"/>
                </a:solidFill>
              </a:rPr>
              <a:t> .</a:t>
            </a:r>
            <a:endParaRPr lang="ar-SA" sz="28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إدراج تعليقات للخلايا : </a:t>
            </a:r>
            <a:endParaRPr lang="ar-SA" sz="3200" dirty="0"/>
          </a:p>
        </p:txBody>
      </p:sp>
      <p:sp>
        <p:nvSpPr>
          <p:cNvPr id="3" name="عنصر نائب للمحتوى 2"/>
          <p:cNvSpPr>
            <a:spLocks noGrp="1"/>
          </p:cNvSpPr>
          <p:nvPr>
            <p:ph idx="1"/>
          </p:nvPr>
        </p:nvSpPr>
        <p:spPr>
          <a:xfrm>
            <a:off x="467544" y="1340768"/>
            <a:ext cx="8229600" cy="4525963"/>
          </a:xfrm>
        </p:spPr>
        <p:txBody>
          <a:bodyPr>
            <a:normAutofit/>
          </a:bodyPr>
          <a:lstStyle/>
          <a:p>
            <a:r>
              <a:rPr lang="ar-SA" sz="2800" dirty="0" smtClean="0">
                <a:solidFill>
                  <a:schemeClr val="tx2"/>
                </a:solidFill>
              </a:rPr>
              <a:t>1- اضغط على الخلية التي ترغب بإدراج تعليق لها . </a:t>
            </a:r>
          </a:p>
          <a:p>
            <a:r>
              <a:rPr lang="ar-SA" sz="2800" dirty="0" smtClean="0">
                <a:solidFill>
                  <a:schemeClr val="tx2"/>
                </a:solidFill>
              </a:rPr>
              <a:t>2- اختر الأمر تعليق من قائمة إدراج .</a:t>
            </a:r>
          </a:p>
          <a:p>
            <a:r>
              <a:rPr lang="ar-SA" sz="2800" dirty="0" smtClean="0">
                <a:solidFill>
                  <a:schemeClr val="tx2"/>
                </a:solidFill>
              </a:rPr>
              <a:t>3-ادخل النص ضمن مربع النص ثم اضغط على أي جزء آخر من ورقة العمل لتأكيد ما أدخلته ولاحظ المثلث الأحمر الصغير الذي ظهر في الركن الأيسر العلوي للخلية .</a:t>
            </a:r>
          </a:p>
          <a:p>
            <a:r>
              <a:rPr lang="ar-SA" sz="2800" dirty="0" smtClean="0">
                <a:solidFill>
                  <a:schemeClr val="tx2"/>
                </a:solidFill>
              </a:rPr>
              <a:t>4- حرك مؤشر الفأرة على الخلية التي بها مؤشر التعليق ليظهر لك مربع نص التعليق لتقرأه .</a:t>
            </a:r>
            <a:endParaRPr lang="ar-SA" sz="28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u="sng" dirty="0" smtClean="0"/>
              <a:t>تمرين تطبيقي</a:t>
            </a:r>
            <a:endParaRPr lang="en-US" u="sng" dirty="0"/>
          </a:p>
        </p:txBody>
      </p:sp>
      <p:sp>
        <p:nvSpPr>
          <p:cNvPr id="3" name="Content Placeholder 2"/>
          <p:cNvSpPr>
            <a:spLocks noGrp="1"/>
          </p:cNvSpPr>
          <p:nvPr>
            <p:ph idx="1"/>
          </p:nvPr>
        </p:nvSpPr>
        <p:spPr/>
        <p:txBody>
          <a:bodyPr/>
          <a:lstStyle/>
          <a:p>
            <a:r>
              <a:rPr lang="ar-SA" dirty="0" smtClean="0"/>
              <a:t>أولاً قم بكتابة البيانات التالية ثم نفذ بقية المطالب لاحقاً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70639163"/>
              </p:ext>
            </p:extLst>
          </p:nvPr>
        </p:nvGraphicFramePr>
        <p:xfrm>
          <a:off x="1691680" y="2348880"/>
          <a:ext cx="6096000" cy="2430264"/>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576064">
                <a:tc>
                  <a:txBody>
                    <a:bodyPr/>
                    <a:lstStyle/>
                    <a:p>
                      <a:r>
                        <a:rPr lang="en-US" b="1" dirty="0" smtClean="0"/>
                        <a:t>Excel</a:t>
                      </a:r>
                      <a:endParaRPr lang="en-US" b="1" dirty="0"/>
                    </a:p>
                  </a:txBody>
                  <a:tcPr>
                    <a:solidFill>
                      <a:schemeClr val="accent1">
                        <a:lumMod val="20000"/>
                        <a:lumOff val="80000"/>
                      </a:schemeClr>
                    </a:solidFill>
                  </a:tcPr>
                </a:tc>
                <a:tc>
                  <a:txBody>
                    <a:bodyPr/>
                    <a:lstStyle/>
                    <a:p>
                      <a:r>
                        <a:rPr lang="en-US" b="1" dirty="0" smtClean="0"/>
                        <a:t>Word</a:t>
                      </a:r>
                      <a:endParaRPr lang="en-US" b="1" dirty="0"/>
                    </a:p>
                  </a:txBody>
                  <a:tcPr>
                    <a:solidFill>
                      <a:schemeClr val="accent1">
                        <a:lumMod val="20000"/>
                        <a:lumOff val="80000"/>
                      </a:schemeClr>
                    </a:solidFill>
                  </a:tcPr>
                </a:tc>
                <a:tc>
                  <a:txBody>
                    <a:bodyPr/>
                    <a:lstStyle/>
                    <a:p>
                      <a:r>
                        <a:rPr lang="en-US" b="1" dirty="0" smtClean="0"/>
                        <a:t>Windows</a:t>
                      </a:r>
                      <a:endParaRPr lang="en-US" b="1" dirty="0"/>
                    </a:p>
                  </a:txBody>
                  <a:tcPr>
                    <a:solidFill>
                      <a:schemeClr val="accent1">
                        <a:lumMod val="20000"/>
                        <a:lumOff val="80000"/>
                      </a:schemeClr>
                    </a:solidFill>
                  </a:tcPr>
                </a:tc>
                <a:tc>
                  <a:txBody>
                    <a:bodyPr/>
                    <a:lstStyle/>
                    <a:p>
                      <a:r>
                        <a:rPr lang="ar-SA" b="1" dirty="0" smtClean="0"/>
                        <a:t>أسم الطالب</a:t>
                      </a:r>
                      <a:endParaRPr lang="en-US" b="1" dirty="0"/>
                    </a:p>
                  </a:txBody>
                  <a:tcPr>
                    <a:solidFill>
                      <a:schemeClr val="accent1">
                        <a:lumMod val="20000"/>
                        <a:lumOff val="80000"/>
                      </a:schemeClr>
                    </a:solidFill>
                  </a:tcPr>
                </a:tc>
                <a:tc>
                  <a:txBody>
                    <a:bodyPr/>
                    <a:lstStyle/>
                    <a:p>
                      <a:r>
                        <a:rPr lang="ar-SA" b="1" dirty="0" smtClean="0"/>
                        <a:t>رقم الطالب</a:t>
                      </a:r>
                      <a:endParaRPr lang="en-US" b="1" dirty="0"/>
                    </a:p>
                  </a:txBody>
                  <a:tcPr>
                    <a:solidFill>
                      <a:schemeClr val="accent1">
                        <a:lumMod val="20000"/>
                        <a:lumOff val="80000"/>
                      </a:schemeClr>
                    </a:solidFill>
                  </a:tcPr>
                </a:tc>
              </a:tr>
              <a:tr h="370840">
                <a:tc>
                  <a:txBody>
                    <a:bodyPr/>
                    <a:lstStyle/>
                    <a:p>
                      <a:r>
                        <a:rPr lang="en-US" dirty="0" smtClean="0"/>
                        <a:t>78</a:t>
                      </a:r>
                      <a:endParaRPr lang="en-US" dirty="0"/>
                    </a:p>
                  </a:txBody>
                  <a:tcPr/>
                </a:tc>
                <a:tc>
                  <a:txBody>
                    <a:bodyPr/>
                    <a:lstStyle/>
                    <a:p>
                      <a:r>
                        <a:rPr lang="en-US" dirty="0" smtClean="0"/>
                        <a:t>69</a:t>
                      </a:r>
                      <a:endParaRPr lang="en-US" dirty="0"/>
                    </a:p>
                  </a:txBody>
                  <a:tcPr/>
                </a:tc>
                <a:tc>
                  <a:txBody>
                    <a:bodyPr/>
                    <a:lstStyle/>
                    <a:p>
                      <a:r>
                        <a:rPr lang="en-US" dirty="0" smtClean="0"/>
                        <a:t>87</a:t>
                      </a:r>
                      <a:endParaRPr lang="en-US" dirty="0"/>
                    </a:p>
                  </a:txBody>
                  <a:tcPr/>
                </a:tc>
                <a:tc>
                  <a:txBody>
                    <a:bodyPr/>
                    <a:lstStyle/>
                    <a:p>
                      <a:r>
                        <a:rPr lang="ar-SA" dirty="0" smtClean="0"/>
                        <a:t>محمد علي</a:t>
                      </a:r>
                      <a:endParaRPr lang="en-US" dirty="0"/>
                    </a:p>
                  </a:txBody>
                  <a:tcPr/>
                </a:tc>
                <a:tc>
                  <a:txBody>
                    <a:bodyPr/>
                    <a:lstStyle/>
                    <a:p>
                      <a:r>
                        <a:rPr lang="en-US" dirty="0" smtClean="0"/>
                        <a:t>1</a:t>
                      </a:r>
                      <a:endParaRPr lang="en-US" dirty="0"/>
                    </a:p>
                  </a:txBody>
                  <a:tcPr/>
                </a:tc>
              </a:tr>
              <a:tr h="370840">
                <a:tc>
                  <a:txBody>
                    <a:bodyPr/>
                    <a:lstStyle/>
                    <a:p>
                      <a:r>
                        <a:rPr lang="en-US" dirty="0" smtClean="0"/>
                        <a:t>98</a:t>
                      </a:r>
                      <a:endParaRPr lang="en-US" dirty="0"/>
                    </a:p>
                  </a:txBody>
                  <a:tcPr/>
                </a:tc>
                <a:tc>
                  <a:txBody>
                    <a:bodyPr/>
                    <a:lstStyle/>
                    <a:p>
                      <a:r>
                        <a:rPr lang="en-US" dirty="0" smtClean="0"/>
                        <a:t>78</a:t>
                      </a:r>
                      <a:endParaRPr lang="en-US" dirty="0"/>
                    </a:p>
                  </a:txBody>
                  <a:tcPr/>
                </a:tc>
                <a:tc>
                  <a:txBody>
                    <a:bodyPr/>
                    <a:lstStyle/>
                    <a:p>
                      <a:r>
                        <a:rPr lang="en-US" dirty="0" smtClean="0"/>
                        <a:t>68</a:t>
                      </a:r>
                      <a:endParaRPr lang="en-US" dirty="0"/>
                    </a:p>
                  </a:txBody>
                  <a:tcPr/>
                </a:tc>
                <a:tc>
                  <a:txBody>
                    <a:bodyPr/>
                    <a:lstStyle/>
                    <a:p>
                      <a:r>
                        <a:rPr lang="ar-SA" dirty="0" smtClean="0"/>
                        <a:t>خالد يوسف</a:t>
                      </a:r>
                      <a:endParaRPr lang="en-US" dirty="0"/>
                    </a:p>
                  </a:txBody>
                  <a:tcPr/>
                </a:tc>
                <a:tc>
                  <a:txBody>
                    <a:bodyPr/>
                    <a:lstStyle/>
                    <a:p>
                      <a:r>
                        <a:rPr lang="en-US" dirty="0" smtClean="0"/>
                        <a:t>2</a:t>
                      </a:r>
                      <a:endParaRPr lang="en-US" dirty="0"/>
                    </a:p>
                  </a:txBody>
                  <a:tcPr/>
                </a:tc>
              </a:tr>
              <a:tr h="370840">
                <a:tc>
                  <a:txBody>
                    <a:bodyPr/>
                    <a:lstStyle/>
                    <a:p>
                      <a:r>
                        <a:rPr lang="en-US" dirty="0" smtClean="0"/>
                        <a:t>68</a:t>
                      </a:r>
                      <a:endParaRPr lang="en-US" dirty="0"/>
                    </a:p>
                  </a:txBody>
                  <a:tcPr/>
                </a:tc>
                <a:tc>
                  <a:txBody>
                    <a:bodyPr/>
                    <a:lstStyle/>
                    <a:p>
                      <a:r>
                        <a:rPr lang="en-US" dirty="0" smtClean="0"/>
                        <a:t>90</a:t>
                      </a:r>
                      <a:endParaRPr lang="en-US" dirty="0"/>
                    </a:p>
                  </a:txBody>
                  <a:tcPr/>
                </a:tc>
                <a:tc>
                  <a:txBody>
                    <a:bodyPr/>
                    <a:lstStyle/>
                    <a:p>
                      <a:r>
                        <a:rPr lang="en-US" dirty="0" smtClean="0"/>
                        <a:t>91</a:t>
                      </a:r>
                      <a:endParaRPr lang="en-US" dirty="0"/>
                    </a:p>
                  </a:txBody>
                  <a:tcPr/>
                </a:tc>
                <a:tc>
                  <a:txBody>
                    <a:bodyPr/>
                    <a:lstStyle/>
                    <a:p>
                      <a:r>
                        <a:rPr lang="ar-SA" dirty="0" smtClean="0"/>
                        <a:t>حسين محمد</a:t>
                      </a:r>
                      <a:endParaRPr lang="en-US" dirty="0"/>
                    </a:p>
                  </a:txBody>
                  <a:tcPr/>
                </a:tc>
                <a:tc>
                  <a:txBody>
                    <a:bodyPr/>
                    <a:lstStyle/>
                    <a:p>
                      <a:r>
                        <a:rPr lang="en-US" dirty="0" smtClean="0"/>
                        <a:t>3</a:t>
                      </a:r>
                      <a:endParaRPr lang="en-US" dirty="0"/>
                    </a:p>
                  </a:txBody>
                  <a:tcPr/>
                </a:tc>
              </a:tr>
              <a:tr h="370840">
                <a:tc>
                  <a:txBody>
                    <a:bodyPr/>
                    <a:lstStyle/>
                    <a:p>
                      <a:r>
                        <a:rPr lang="en-US" dirty="0" smtClean="0"/>
                        <a:t>61</a:t>
                      </a:r>
                      <a:endParaRPr lang="en-US" dirty="0"/>
                    </a:p>
                  </a:txBody>
                  <a:tcPr/>
                </a:tc>
                <a:tc>
                  <a:txBody>
                    <a:bodyPr/>
                    <a:lstStyle/>
                    <a:p>
                      <a:r>
                        <a:rPr lang="en-US" dirty="0" smtClean="0"/>
                        <a:t>90</a:t>
                      </a:r>
                      <a:endParaRPr lang="en-US" dirty="0"/>
                    </a:p>
                  </a:txBody>
                  <a:tcPr/>
                </a:tc>
                <a:tc>
                  <a:txBody>
                    <a:bodyPr/>
                    <a:lstStyle/>
                    <a:p>
                      <a:r>
                        <a:rPr lang="en-US" dirty="0" smtClean="0"/>
                        <a:t>90</a:t>
                      </a:r>
                      <a:endParaRPr lang="en-US" dirty="0"/>
                    </a:p>
                  </a:txBody>
                  <a:tcPr/>
                </a:tc>
                <a:tc>
                  <a:txBody>
                    <a:bodyPr/>
                    <a:lstStyle/>
                    <a:p>
                      <a:r>
                        <a:rPr lang="ar-SA" dirty="0" smtClean="0"/>
                        <a:t>جمال عبده</a:t>
                      </a:r>
                      <a:endParaRPr lang="en-US" dirty="0"/>
                    </a:p>
                  </a:txBody>
                  <a:tcPr/>
                </a:tc>
                <a:tc>
                  <a:txBody>
                    <a:bodyPr/>
                    <a:lstStyle/>
                    <a:p>
                      <a:r>
                        <a:rPr lang="en-US" dirty="0" smtClean="0"/>
                        <a:t>4</a:t>
                      </a:r>
                      <a:endParaRPr lang="en-US" dirty="0"/>
                    </a:p>
                  </a:txBody>
                  <a:tcPr/>
                </a:tc>
              </a:tr>
              <a:tr h="370840">
                <a:tc>
                  <a:txBody>
                    <a:bodyPr/>
                    <a:lstStyle/>
                    <a:p>
                      <a:r>
                        <a:rPr lang="en-US" dirty="0" smtClean="0"/>
                        <a:t>90</a:t>
                      </a:r>
                      <a:endParaRPr lang="en-US" dirty="0"/>
                    </a:p>
                  </a:txBody>
                  <a:tcPr/>
                </a:tc>
                <a:tc>
                  <a:txBody>
                    <a:bodyPr/>
                    <a:lstStyle/>
                    <a:p>
                      <a:r>
                        <a:rPr lang="en-US" dirty="0" smtClean="0"/>
                        <a:t>60</a:t>
                      </a:r>
                      <a:endParaRPr lang="en-US" dirty="0"/>
                    </a:p>
                  </a:txBody>
                  <a:tcPr/>
                </a:tc>
                <a:tc>
                  <a:txBody>
                    <a:bodyPr/>
                    <a:lstStyle/>
                    <a:p>
                      <a:r>
                        <a:rPr lang="en-US" dirty="0" smtClean="0"/>
                        <a:t>70</a:t>
                      </a:r>
                      <a:endParaRPr lang="en-US" dirty="0"/>
                    </a:p>
                  </a:txBody>
                  <a:tcPr/>
                </a:tc>
                <a:tc>
                  <a:txBody>
                    <a:bodyPr/>
                    <a:lstStyle/>
                    <a:p>
                      <a:r>
                        <a:rPr lang="ar-SA" dirty="0" smtClean="0"/>
                        <a:t>صالح حسين</a:t>
                      </a:r>
                      <a:endParaRPr lang="en-US" dirty="0"/>
                    </a:p>
                  </a:txBody>
                  <a:tcPr/>
                </a:tc>
                <a:tc>
                  <a:txBody>
                    <a:bodyPr/>
                    <a:lstStyle/>
                    <a:p>
                      <a:r>
                        <a:rPr lang="en-US" dirty="0" smtClean="0"/>
                        <a:t>5</a:t>
                      </a:r>
                      <a:endParaRPr lang="en-US" dirty="0"/>
                    </a:p>
                  </a:txBody>
                  <a:tcPr/>
                </a:tc>
              </a:tr>
            </a:tbl>
          </a:graphicData>
        </a:graphic>
      </p:graphicFrame>
    </p:spTree>
    <p:extLst>
      <p:ext uri="{BB962C8B-B14F-4D97-AF65-F5344CB8AC3E}">
        <p14:creationId xmlns:p14="http://schemas.microsoft.com/office/powerpoint/2010/main" val="1445042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pPr algn="r"/>
            <a:r>
              <a:rPr lang="en-US" sz="4000" dirty="0" smtClean="0"/>
              <a:t>1</a:t>
            </a:r>
            <a:r>
              <a:rPr lang="ar-SA" sz="4000" dirty="0" smtClean="0"/>
              <a:t>.</a:t>
            </a:r>
            <a:r>
              <a:rPr lang="ar-SA" sz="3100" dirty="0"/>
              <a:t> </a:t>
            </a:r>
            <a:r>
              <a:rPr lang="ar-SA" sz="3100" dirty="0" smtClean="0"/>
              <a:t>قم بتطبيق التنسيقات التالية على صف رأس الجدول:</a:t>
            </a:r>
            <a:br>
              <a:rPr lang="ar-SA" sz="3100" dirty="0" smtClean="0"/>
            </a:br>
            <a:r>
              <a:rPr lang="ar-SA" sz="3100" dirty="0" smtClean="0"/>
              <a:t>      </a:t>
            </a:r>
            <a:r>
              <a:rPr lang="en-US" sz="3100" dirty="0" smtClean="0"/>
              <a:t>1-1</a:t>
            </a:r>
            <a:r>
              <a:rPr lang="ar-SA" sz="3100" dirty="0" smtClean="0"/>
              <a:t>   نوع الخط </a:t>
            </a:r>
            <a:r>
              <a:rPr lang="en-US" sz="3100" dirty="0" smtClean="0"/>
              <a:t>Times New Romans</a:t>
            </a:r>
            <a:r>
              <a:rPr lang="ar-SA" sz="3100" dirty="0" smtClean="0"/>
              <a:t> .</a:t>
            </a:r>
            <a:br>
              <a:rPr lang="ar-SA" sz="3100" dirty="0" smtClean="0"/>
            </a:br>
            <a:r>
              <a:rPr lang="ar-SA" sz="3100" dirty="0" smtClean="0"/>
              <a:t>      </a:t>
            </a:r>
            <a:r>
              <a:rPr lang="en-US" sz="3100" dirty="0" smtClean="0"/>
              <a:t>1-2</a:t>
            </a:r>
            <a:r>
              <a:rPr lang="ar-SA" sz="3100" dirty="0" smtClean="0"/>
              <a:t>  حجم الخط </a:t>
            </a:r>
            <a:r>
              <a:rPr lang="en-US" sz="3100" dirty="0" smtClean="0"/>
              <a:t>16</a:t>
            </a:r>
            <a:r>
              <a:rPr lang="ar-SA" sz="3100" dirty="0" smtClean="0"/>
              <a:t>. </a:t>
            </a:r>
            <a:br>
              <a:rPr lang="ar-SA" sz="3100" dirty="0" smtClean="0"/>
            </a:br>
            <a:r>
              <a:rPr lang="ar-SA" sz="3100" dirty="0" smtClean="0"/>
              <a:t>      </a:t>
            </a:r>
            <a:r>
              <a:rPr lang="en-US" sz="3100" dirty="0" smtClean="0"/>
              <a:t>1-3</a:t>
            </a:r>
            <a:r>
              <a:rPr lang="ar-SA" sz="3100" dirty="0" smtClean="0"/>
              <a:t> لون الخط اسود عريض.</a:t>
            </a:r>
            <a:br>
              <a:rPr lang="ar-SA" sz="3100" dirty="0" smtClean="0"/>
            </a:br>
            <a:r>
              <a:rPr lang="ar-SA" sz="3100" dirty="0" smtClean="0"/>
              <a:t>      </a:t>
            </a:r>
            <a:r>
              <a:rPr lang="en-US" sz="3100" dirty="0" smtClean="0"/>
              <a:t>1-4</a:t>
            </a:r>
            <a:r>
              <a:rPr lang="ar-SA" sz="3100" dirty="0" smtClean="0"/>
              <a:t> لون تعبئة الخلايا اخضر فاتح أو خمري فاتح.</a:t>
            </a:r>
            <a:br>
              <a:rPr lang="ar-SA" sz="3100" dirty="0" smtClean="0"/>
            </a:br>
            <a:r>
              <a:rPr lang="en-US" sz="3100" dirty="0" smtClean="0"/>
              <a:t>2</a:t>
            </a:r>
            <a:r>
              <a:rPr lang="ar-SA" sz="3100" dirty="0" smtClean="0"/>
              <a:t>. قم بتعبئة الخلايا في عمود(حقل) رقم الطالب بنفس اللون الموجود في رأس الجدول.</a:t>
            </a:r>
            <a:r>
              <a:rPr lang="ar-SA" sz="3100" dirty="0"/>
              <a:t/>
            </a:r>
            <a:br>
              <a:rPr lang="ar-SA" sz="3100" dirty="0"/>
            </a:br>
            <a:r>
              <a:rPr lang="en-US" sz="3100" dirty="0" smtClean="0"/>
              <a:t>3</a:t>
            </a:r>
            <a:r>
              <a:rPr lang="ar-SA" sz="3100" dirty="0" smtClean="0"/>
              <a:t>. قم بتغيير حجم أسماء الطلاب الي الحجم </a:t>
            </a:r>
            <a:r>
              <a:rPr lang="en-US" sz="3100" dirty="0" smtClean="0"/>
              <a:t>14</a:t>
            </a:r>
            <a:r>
              <a:rPr lang="ar-SA" sz="3100" dirty="0" smtClean="0"/>
              <a:t>.</a:t>
            </a:r>
            <a:br>
              <a:rPr lang="ar-SA" sz="3100" dirty="0" smtClean="0"/>
            </a:br>
            <a:r>
              <a:rPr lang="en-US" sz="3100" dirty="0" smtClean="0"/>
              <a:t>4</a:t>
            </a:r>
            <a:r>
              <a:rPr lang="ar-SA" sz="3100" dirty="0" smtClean="0"/>
              <a:t>.  قم بإضافة مادة </a:t>
            </a:r>
            <a:r>
              <a:rPr lang="en-US" sz="3100" dirty="0" smtClean="0"/>
              <a:t>Internet</a:t>
            </a:r>
            <a:r>
              <a:rPr lang="ar-SA" sz="3100" dirty="0" smtClean="0"/>
              <a:t> بشرط ان تكون المادة الرابعة بين ترتيب مواد الجدول ثم قم بإدخال درجاتها كما يلي:</a:t>
            </a:r>
            <a:br>
              <a:rPr lang="ar-SA" sz="3100" dirty="0" smtClean="0"/>
            </a:br>
            <a:r>
              <a:rPr lang="ar-SA" sz="3100" dirty="0"/>
              <a:t> </a:t>
            </a:r>
            <a:r>
              <a:rPr lang="ar-SA" sz="3100" dirty="0" smtClean="0"/>
              <a:t>  </a:t>
            </a:r>
            <a:r>
              <a:rPr lang="en-US" sz="3100" dirty="0" smtClean="0"/>
              <a:t>79,98,78,89,57</a:t>
            </a:r>
            <a:r>
              <a:rPr lang="ar-SA" sz="3100" dirty="0" smtClean="0"/>
              <a:t>.</a:t>
            </a:r>
            <a:endParaRPr lang="en-US" sz="3100" dirty="0"/>
          </a:p>
        </p:txBody>
      </p:sp>
    </p:spTree>
    <p:extLst>
      <p:ext uri="{BB962C8B-B14F-4D97-AF65-F5344CB8AC3E}">
        <p14:creationId xmlns:p14="http://schemas.microsoft.com/office/powerpoint/2010/main" val="3760090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852936"/>
            <a:ext cx="8229600" cy="1143000"/>
          </a:xfrm>
        </p:spPr>
        <p:txBody>
          <a:bodyPr>
            <a:normAutofit fontScale="90000"/>
          </a:bodyPr>
          <a:lstStyle/>
          <a:p>
            <a:pPr algn="r"/>
            <a:r>
              <a:rPr lang="en-US" sz="4000" dirty="0" smtClean="0"/>
              <a:t>5</a:t>
            </a:r>
            <a:r>
              <a:rPr lang="ar-SA" sz="3600" dirty="0" smtClean="0"/>
              <a:t>. قم بإضافة مادة </a:t>
            </a:r>
            <a:r>
              <a:rPr lang="en-US" sz="3600" dirty="0" smtClean="0"/>
              <a:t>Dos</a:t>
            </a:r>
            <a:r>
              <a:rPr lang="ar-SA" sz="3600" dirty="0" smtClean="0"/>
              <a:t> بشرط ان تكون المادة الثانية بين ترتيب المواد في الجدول ثم قم بإدخال درجاتها كما يلي:</a:t>
            </a:r>
            <a:br>
              <a:rPr lang="ar-SA" sz="3600" dirty="0" smtClean="0"/>
            </a:br>
            <a:r>
              <a:rPr lang="ar-SA" sz="3600" dirty="0"/>
              <a:t> </a:t>
            </a:r>
            <a:r>
              <a:rPr lang="en-US" sz="3600" dirty="0" smtClean="0"/>
              <a:t>98,78,89,78,58</a:t>
            </a:r>
            <a:r>
              <a:rPr lang="ar-SA" sz="3600" dirty="0" smtClean="0"/>
              <a:t> .</a:t>
            </a:r>
            <a:br>
              <a:rPr lang="ar-SA" sz="3600" dirty="0" smtClean="0"/>
            </a:br>
            <a:r>
              <a:rPr lang="en-US" sz="3600" dirty="0" smtClean="0"/>
              <a:t>6</a:t>
            </a:r>
            <a:r>
              <a:rPr lang="ar-SA" sz="3600" dirty="0" smtClean="0"/>
              <a:t>. قم بإضافة مادة </a:t>
            </a:r>
            <a:r>
              <a:rPr lang="en-US" sz="3600" dirty="0" smtClean="0"/>
              <a:t>Access</a:t>
            </a:r>
            <a:r>
              <a:rPr lang="ar-SA" sz="3600" dirty="0" smtClean="0"/>
              <a:t> بشرط ان تكون المادة الاخيرة ما بين ترتيب المواد في الجدول وأدخل درجاتها : </a:t>
            </a:r>
            <a:r>
              <a:rPr lang="en-US" sz="3600" dirty="0" smtClean="0"/>
              <a:t>63,78,96,98,78</a:t>
            </a:r>
            <a:r>
              <a:rPr lang="ar-SA" sz="3600" dirty="0" smtClean="0"/>
              <a:t>.</a:t>
            </a:r>
            <a:br>
              <a:rPr lang="ar-SA" sz="3600" dirty="0" smtClean="0"/>
            </a:br>
            <a:r>
              <a:rPr lang="en-US" sz="3600" dirty="0" smtClean="0"/>
              <a:t>7</a:t>
            </a:r>
            <a:r>
              <a:rPr lang="ar-SA" sz="3600" dirty="0" smtClean="0"/>
              <a:t>. قم بإضافة طالب جديد بشرط ان يكون ترتيبه الثاني من بين ترتيب الطلاب ثم اعطه البيانات التالية: </a:t>
            </a:r>
            <a:br>
              <a:rPr lang="ar-SA" sz="3600" dirty="0" smtClean="0"/>
            </a:br>
            <a:r>
              <a:rPr lang="ar-SA" sz="3600" dirty="0"/>
              <a:t> </a:t>
            </a:r>
            <a:r>
              <a:rPr lang="ar-SA" sz="3600" dirty="0" smtClean="0"/>
              <a:t>    - الاسم: أحمد حسن عامر </a:t>
            </a:r>
            <a:br>
              <a:rPr lang="ar-SA" sz="3600" dirty="0" smtClean="0"/>
            </a:br>
            <a:r>
              <a:rPr lang="ar-SA" sz="3600" dirty="0"/>
              <a:t> </a:t>
            </a:r>
            <a:r>
              <a:rPr lang="ar-SA" sz="3600" dirty="0" smtClean="0"/>
              <a:t>    - الدرجات حسب ترتيب المواد: </a:t>
            </a:r>
            <a:r>
              <a:rPr lang="en-US" sz="3600" dirty="0" smtClean="0"/>
              <a:t> </a:t>
            </a:r>
            <a:r>
              <a:rPr lang="ar-SA" sz="3600" dirty="0"/>
              <a:t> </a:t>
            </a:r>
            <a:r>
              <a:rPr lang="en-US" sz="3600" dirty="0" smtClean="0"/>
              <a:t>,70 </a:t>
            </a:r>
            <a:r>
              <a:rPr lang="ar-SA" sz="3600" dirty="0"/>
              <a:t> </a:t>
            </a:r>
            <a:r>
              <a:rPr lang="en-US" sz="3600" dirty="0" smtClean="0"/>
              <a:t>56,78,96,54</a:t>
            </a:r>
            <a:r>
              <a:rPr lang="ar-SA" sz="3600" dirty="0" smtClean="0"/>
              <a:t> .</a:t>
            </a:r>
            <a:r>
              <a:rPr lang="en-US" sz="3600" dirty="0" smtClean="0"/>
              <a:t/>
            </a:r>
            <a:br>
              <a:rPr lang="en-US" sz="3600" dirty="0" smtClean="0"/>
            </a:br>
            <a:r>
              <a:rPr lang="en-US" sz="3600" dirty="0" smtClean="0"/>
              <a:t>8</a:t>
            </a:r>
            <a:r>
              <a:rPr lang="ar-SA" sz="3600" dirty="0" smtClean="0"/>
              <a:t>. قم بحفظ الملف باسم جداول الطلاب داخل مجلد اسمه (معهد الرضا) على القرص المحلي </a:t>
            </a:r>
            <a:r>
              <a:rPr lang="en-US" sz="3600" dirty="0" smtClean="0"/>
              <a:t>D</a:t>
            </a:r>
            <a:r>
              <a:rPr lang="ar-SA" sz="3600" dirty="0" smtClean="0"/>
              <a:t> .</a:t>
            </a:r>
            <a:endParaRPr lang="en-US" sz="3600" dirty="0"/>
          </a:p>
        </p:txBody>
      </p:sp>
    </p:spTree>
    <p:extLst>
      <p:ext uri="{BB962C8B-B14F-4D97-AF65-F5344CB8AC3E}">
        <p14:creationId xmlns:p14="http://schemas.microsoft.com/office/powerpoint/2010/main" val="17018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229600" cy="4824536"/>
          </a:xfrm>
        </p:spPr>
        <p:txBody>
          <a:bodyPr>
            <a:normAutofit/>
          </a:bodyPr>
          <a:lstStyle/>
          <a:p>
            <a:pPr algn="r"/>
            <a:r>
              <a:rPr lang="en-US" sz="3200" dirty="0" smtClean="0"/>
              <a:t>9</a:t>
            </a:r>
            <a:r>
              <a:rPr lang="ar-SA" sz="3200" dirty="0" smtClean="0"/>
              <a:t>. قم بتغيير لون الحدود الداخلية والخارجية من اللون الاسود الي اللون الازرق الفاتح . </a:t>
            </a:r>
            <a:br>
              <a:rPr lang="ar-SA" sz="3200" dirty="0" smtClean="0"/>
            </a:br>
            <a:r>
              <a:rPr lang="ar-SA" sz="3200" dirty="0" smtClean="0"/>
              <a:t/>
            </a:r>
            <a:br>
              <a:rPr lang="ar-SA" sz="3200" dirty="0" smtClean="0"/>
            </a:br>
            <a:r>
              <a:rPr lang="ar-SA" sz="3200" dirty="0">
                <a:solidFill>
                  <a:prstClr val="black"/>
                </a:solidFill>
              </a:rPr>
              <a:t>10 . </a:t>
            </a:r>
            <a:r>
              <a:rPr lang="ar-SA" sz="3200" dirty="0" smtClean="0">
                <a:solidFill>
                  <a:prstClr val="black"/>
                </a:solidFill>
              </a:rPr>
              <a:t>اكتب اسمك </a:t>
            </a:r>
            <a:r>
              <a:rPr lang="en-US" sz="3200" dirty="0" smtClean="0">
                <a:solidFill>
                  <a:prstClr val="black"/>
                </a:solidFill>
              </a:rPr>
              <a:t> </a:t>
            </a:r>
            <a:r>
              <a:rPr lang="ar-SA" sz="3200" dirty="0" smtClean="0">
                <a:solidFill>
                  <a:prstClr val="black"/>
                </a:solidFill>
              </a:rPr>
              <a:t>ورقمك الجامعي في نهاية ورقة العمل .</a:t>
            </a:r>
            <a:r>
              <a:rPr lang="ar-SA" sz="3200" dirty="0">
                <a:solidFill>
                  <a:prstClr val="black"/>
                </a:solidFill>
              </a:rPr>
              <a:t/>
            </a:r>
            <a:br>
              <a:rPr lang="ar-SA" sz="3200" dirty="0">
                <a:solidFill>
                  <a:prstClr val="black"/>
                </a:solidFill>
              </a:rPr>
            </a:br>
            <a:r>
              <a:rPr lang="ar-SA" sz="3200" dirty="0"/>
              <a:t/>
            </a:r>
            <a:br>
              <a:rPr lang="ar-SA" sz="3200" dirty="0"/>
            </a:br>
            <a:r>
              <a:rPr lang="ar-SA" sz="3200" dirty="0"/>
              <a:t>. قم بحفظ عملك باسم درجات طلاب </a:t>
            </a:r>
            <a:r>
              <a:rPr lang="ar-SA" sz="3200" dirty="0" smtClean="0"/>
              <a:t>حاسوب.</a:t>
            </a:r>
            <a:r>
              <a:rPr lang="ar-SA" sz="3200" dirty="0" smtClean="0"/>
              <a:t/>
            </a:r>
            <a:br>
              <a:rPr lang="ar-SA" sz="3200" dirty="0" smtClean="0"/>
            </a:br>
            <a:r>
              <a:rPr lang="ar-SA" sz="3200" dirty="0"/>
              <a:t/>
            </a:r>
            <a:br>
              <a:rPr lang="ar-SA" sz="3200" dirty="0"/>
            </a:br>
            <a:r>
              <a:rPr lang="en-US" sz="3200" dirty="0" smtClean="0"/>
              <a:t>  </a:t>
            </a:r>
            <a:endParaRPr lang="en-US" sz="3200" dirty="0"/>
          </a:p>
        </p:txBody>
      </p:sp>
    </p:spTree>
    <p:extLst>
      <p:ext uri="{BB962C8B-B14F-4D97-AF65-F5344CB8AC3E}">
        <p14:creationId xmlns:p14="http://schemas.microsoft.com/office/powerpoint/2010/main" val="2298582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77072"/>
            <a:ext cx="7772400" cy="1728192"/>
          </a:xfrm>
        </p:spPr>
        <p:txBody>
          <a:bodyPr>
            <a:normAutofit/>
          </a:bodyPr>
          <a:lstStyle/>
          <a:p>
            <a:r>
              <a:rPr lang="ar-SA" sz="5400" dirty="0" smtClean="0">
                <a:solidFill>
                  <a:srgbClr val="FF0000"/>
                </a:solidFill>
              </a:rPr>
              <a:t>والله الموفق</a:t>
            </a:r>
            <a:endParaRPr lang="en-US" sz="5400" dirty="0">
              <a:solidFill>
                <a:srgbClr val="FF0000"/>
              </a:solidFill>
            </a:endParaRPr>
          </a:p>
        </p:txBody>
      </p:sp>
      <p:pic>
        <p:nvPicPr>
          <p:cNvPr id="1026" name="Picture 2" descr="C:\Program Files (x86)\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1052736"/>
            <a:ext cx="4248472"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2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dirty="0" smtClean="0"/>
              <a:t>تنشيط الخلايا وتحديدها :</a:t>
            </a:r>
            <a:endParaRPr lang="ar-SA" sz="3600" dirty="0"/>
          </a:p>
        </p:txBody>
      </p:sp>
      <p:sp>
        <p:nvSpPr>
          <p:cNvPr id="3" name="عنصر نائب للمحتوى 2"/>
          <p:cNvSpPr>
            <a:spLocks noGrp="1"/>
          </p:cNvSpPr>
          <p:nvPr>
            <p:ph idx="1"/>
          </p:nvPr>
        </p:nvSpPr>
        <p:spPr>
          <a:xfrm>
            <a:off x="467544" y="1268760"/>
            <a:ext cx="8229600" cy="4525963"/>
          </a:xfrm>
        </p:spPr>
        <p:txBody>
          <a:bodyPr>
            <a:normAutofit/>
          </a:bodyPr>
          <a:lstStyle/>
          <a:p>
            <a:pPr>
              <a:buNone/>
            </a:pPr>
            <a:r>
              <a:rPr lang="ar-SA" sz="2800" dirty="0" smtClean="0">
                <a:solidFill>
                  <a:schemeClr val="tx2"/>
                </a:solidFill>
              </a:rPr>
              <a:t>يتم إدخال معلومات ورقة العمل في الخلايا وتعتبر الخلايا عبارة عن تقاطع الأعمدة والصفوف حيث يطلق على كل مربع اسم خلية .</a:t>
            </a:r>
          </a:p>
          <a:p>
            <a:pPr>
              <a:buNone/>
            </a:pPr>
            <a:r>
              <a:rPr lang="ar-SA" sz="2800" dirty="0" smtClean="0">
                <a:solidFill>
                  <a:schemeClr val="tx2"/>
                </a:solidFill>
              </a:rPr>
              <a:t>تستخدم الحروف كإشارة للعمود والأرقام كإشارة للصف وتظهر إشارة الخلية النشطة في مربع الاسم في أقصى يسار شريط الصيغة .</a:t>
            </a:r>
          </a:p>
          <a:p>
            <a:pPr>
              <a:buNone/>
            </a:pPr>
            <a:r>
              <a:rPr lang="ar-SA" sz="2800" dirty="0" smtClean="0">
                <a:solidFill>
                  <a:schemeClr val="tx2"/>
                </a:solidFill>
              </a:rPr>
              <a:t>لإدخال المعلومات في خلية يجب أن تجعل تلك الخلية نشطة وتكون الخلية نشطة عندما يتواجد حد بلون داكن أو ملون حولها يسمى مؤشر الخلية وعندما تكون الخلية نشطة سيتم إدخال أي شي تقوم بكتابته .</a:t>
            </a:r>
          </a:p>
          <a:p>
            <a:pPr>
              <a:buNone/>
            </a:pPr>
            <a:endParaRPr lang="ar-SA" sz="28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4000" dirty="0" smtClean="0"/>
              <a:t>إدخال البيانات :</a:t>
            </a:r>
            <a:br>
              <a:rPr lang="ar-SA" sz="4000" dirty="0" smtClean="0"/>
            </a:br>
            <a:endParaRPr lang="ar-SA" sz="4000" dirty="0"/>
          </a:p>
        </p:txBody>
      </p:sp>
      <p:sp>
        <p:nvSpPr>
          <p:cNvPr id="3" name="عنصر نائب للمحتوى 2"/>
          <p:cNvSpPr>
            <a:spLocks noGrp="1"/>
          </p:cNvSpPr>
          <p:nvPr>
            <p:ph idx="1"/>
          </p:nvPr>
        </p:nvSpPr>
        <p:spPr>
          <a:xfrm>
            <a:off x="395536" y="1052736"/>
            <a:ext cx="8229600" cy="4525963"/>
          </a:xfrm>
        </p:spPr>
        <p:txBody>
          <a:bodyPr>
            <a:normAutofit lnSpcReduction="10000"/>
          </a:bodyPr>
          <a:lstStyle/>
          <a:p>
            <a:r>
              <a:rPr lang="ar-SA" sz="2800" dirty="0" smtClean="0">
                <a:solidFill>
                  <a:schemeClr val="tx2"/>
                </a:solidFill>
              </a:rPr>
              <a:t>تصنف البيانات إلى بيانات نصية وبيانات رقمية، </a:t>
            </a:r>
            <a:r>
              <a:rPr lang="ar-SA" sz="2800" dirty="0">
                <a:solidFill>
                  <a:schemeClr val="tx2"/>
                </a:solidFill>
              </a:rPr>
              <a:t>ا</a:t>
            </a:r>
            <a:r>
              <a:rPr lang="ar-SA" sz="2800" dirty="0" smtClean="0">
                <a:solidFill>
                  <a:schemeClr val="tx2"/>
                </a:solidFill>
              </a:rPr>
              <a:t>ذا احتوت البيانات على خليط من الأحرف العربية أو الإنجليزية والمسافات ويتعرف اكسل على أنها نص ولذلك لا يمكن إجراء عمليات حسابية عليها .</a:t>
            </a:r>
          </a:p>
          <a:p>
            <a:r>
              <a:rPr lang="ar-SA" sz="2800" dirty="0" smtClean="0">
                <a:solidFill>
                  <a:schemeClr val="tx2"/>
                </a:solidFill>
              </a:rPr>
              <a:t>أما البيانات الرقمية فهي تحتوي على الأرقام والتواريخ وجميعها يمكن إجراء عمليات حسابية عليها . </a:t>
            </a:r>
          </a:p>
          <a:p>
            <a:r>
              <a:rPr lang="ar-SA" dirty="0" smtClean="0"/>
              <a:t>إدخال البيانات النصية : </a:t>
            </a:r>
          </a:p>
          <a:p>
            <a:r>
              <a:rPr lang="ar-SA" sz="2800" dirty="0" smtClean="0">
                <a:solidFill>
                  <a:schemeClr val="tx2"/>
                </a:solidFill>
              </a:rPr>
              <a:t>يتطلب إدخال البيانات النصية في أحد خلايا ورقة العمل إجراء ما يلي:</a:t>
            </a:r>
          </a:p>
          <a:p>
            <a:r>
              <a:rPr lang="ar-SA" sz="2800" dirty="0" smtClean="0">
                <a:solidFill>
                  <a:schemeClr val="tx2"/>
                </a:solidFill>
              </a:rPr>
              <a:t>أ- الانتقال إلى الخلية المراد إدخال النص بها .</a:t>
            </a:r>
          </a:p>
          <a:p>
            <a:r>
              <a:rPr lang="ar-SA" sz="2800" dirty="0" smtClean="0">
                <a:solidFill>
                  <a:schemeClr val="tx2"/>
                </a:solidFill>
              </a:rPr>
              <a:t>ب- اضبط لوحة المفاتيح على اللغة المطلوبة .</a:t>
            </a:r>
          </a:p>
          <a:p>
            <a:endParaRPr lang="ar-SA" sz="36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r"/>
            <a:r>
              <a:rPr lang="ar-SA" sz="2800" dirty="0" smtClean="0">
                <a:solidFill>
                  <a:schemeClr val="tx2"/>
                </a:solidFill>
              </a:rPr>
              <a:t>ج- اكتب ما تريد باستخدام لوحة المفاتيح ولتخزين النص اخل الخلية يوجد عدة طرق :</a:t>
            </a:r>
            <a:endParaRPr lang="ar-SA" sz="2800" dirty="0">
              <a:solidFill>
                <a:schemeClr val="tx2"/>
              </a:solidFill>
            </a:endParaRPr>
          </a:p>
        </p:txBody>
      </p:sp>
      <p:sp>
        <p:nvSpPr>
          <p:cNvPr id="5" name="عنصر نائب للمحتوى 4"/>
          <p:cNvSpPr>
            <a:spLocks noGrp="1"/>
          </p:cNvSpPr>
          <p:nvPr>
            <p:ph idx="1"/>
          </p:nvPr>
        </p:nvSpPr>
        <p:spPr/>
        <p:txBody>
          <a:bodyPr>
            <a:normAutofit/>
          </a:bodyPr>
          <a:lstStyle/>
          <a:p>
            <a:r>
              <a:rPr lang="ar-SA" sz="2800" dirty="0" smtClean="0">
                <a:solidFill>
                  <a:schemeClr val="tx2"/>
                </a:solidFill>
              </a:rPr>
              <a:t>1- اضغط مفتاح الإدخال </a:t>
            </a:r>
            <a:r>
              <a:rPr lang="en-US" sz="2800" dirty="0" smtClean="0">
                <a:solidFill>
                  <a:schemeClr val="tx2"/>
                </a:solidFill>
              </a:rPr>
              <a:t>Enter </a:t>
            </a:r>
            <a:r>
              <a:rPr lang="ar-SA" sz="2800" dirty="0" smtClean="0">
                <a:solidFill>
                  <a:schemeClr val="tx2"/>
                </a:solidFill>
              </a:rPr>
              <a:t> </a:t>
            </a:r>
          </a:p>
          <a:p>
            <a:r>
              <a:rPr lang="ar-SA" sz="2800" dirty="0" smtClean="0">
                <a:solidFill>
                  <a:schemeClr val="tx2"/>
                </a:solidFill>
              </a:rPr>
              <a:t>2- اضغط أي من مفاتيح الأسهم الأربعة .</a:t>
            </a:r>
          </a:p>
          <a:p>
            <a:r>
              <a:rPr lang="ar-SA" sz="2800" dirty="0" smtClean="0">
                <a:solidFill>
                  <a:schemeClr val="tx2"/>
                </a:solidFill>
              </a:rPr>
              <a:t>3- اضغط المربع الذي يظهر في شريط الصيغة الذي يظهر عليه علامة (صح ) وتسمى مربع الإدخال حيث يسمى المربع الآخر (خطأ) مربع الإلغاء .</a:t>
            </a:r>
          </a:p>
          <a:p>
            <a:r>
              <a:rPr lang="ar-SA" sz="2800" dirty="0" smtClean="0">
                <a:solidFill>
                  <a:schemeClr val="tx2"/>
                </a:solidFill>
              </a:rPr>
              <a:t>4- اضغط بالفأرة في أي خلية أخرى مباشرة .</a:t>
            </a:r>
          </a:p>
          <a:p>
            <a:pPr>
              <a:buNone/>
            </a:pPr>
            <a:endParaRPr lang="ar-SA" sz="28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dirty="0" smtClean="0"/>
              <a:t>تصحيح الأخطاء :</a:t>
            </a:r>
            <a:endParaRPr lang="ar-SA" sz="3600" dirty="0"/>
          </a:p>
        </p:txBody>
      </p:sp>
      <p:sp>
        <p:nvSpPr>
          <p:cNvPr id="3" name="عنصر نائب للمحتوى 2"/>
          <p:cNvSpPr>
            <a:spLocks noGrp="1"/>
          </p:cNvSpPr>
          <p:nvPr>
            <p:ph idx="1"/>
          </p:nvPr>
        </p:nvSpPr>
        <p:spPr>
          <a:xfrm>
            <a:off x="467544" y="1412776"/>
            <a:ext cx="8229600" cy="4525963"/>
          </a:xfrm>
        </p:spPr>
        <p:txBody>
          <a:bodyPr>
            <a:normAutofit lnSpcReduction="10000"/>
          </a:bodyPr>
          <a:lstStyle/>
          <a:p>
            <a:r>
              <a:rPr lang="ar-SA" sz="2800" dirty="0" smtClean="0">
                <a:solidFill>
                  <a:schemeClr val="tx2"/>
                </a:solidFill>
              </a:rPr>
              <a:t>في حالة اكتشاف الأخطاء قبل الضغط على مفتاح الإدخال فبالإمكان استخدام مفتاح </a:t>
            </a:r>
            <a:r>
              <a:rPr lang="en-US" sz="2800" dirty="0" smtClean="0">
                <a:solidFill>
                  <a:schemeClr val="tx2"/>
                </a:solidFill>
              </a:rPr>
              <a:t>Esc </a:t>
            </a:r>
            <a:r>
              <a:rPr lang="ar-SA" sz="2800" dirty="0" smtClean="0">
                <a:solidFill>
                  <a:schemeClr val="tx2"/>
                </a:solidFill>
              </a:rPr>
              <a:t> أو مفتاح </a:t>
            </a:r>
            <a:r>
              <a:rPr lang="en-US" sz="2800" dirty="0" smtClean="0">
                <a:solidFill>
                  <a:schemeClr val="tx2"/>
                </a:solidFill>
              </a:rPr>
              <a:t>Backspace </a:t>
            </a:r>
            <a:r>
              <a:rPr lang="ar-SA" sz="2800" dirty="0" smtClean="0">
                <a:solidFill>
                  <a:schemeClr val="tx2"/>
                </a:solidFill>
              </a:rPr>
              <a:t> لتغيير الإدخال . الضغط على مفتاح </a:t>
            </a:r>
            <a:r>
              <a:rPr lang="en-US" sz="2800" dirty="0" smtClean="0">
                <a:solidFill>
                  <a:schemeClr val="tx2"/>
                </a:solidFill>
              </a:rPr>
              <a:t>Esc </a:t>
            </a:r>
            <a:r>
              <a:rPr lang="ar-SA" sz="2800" dirty="0" smtClean="0">
                <a:solidFill>
                  <a:schemeClr val="tx2"/>
                </a:solidFill>
              </a:rPr>
              <a:t> سوف يلغي الإدخال تماما أما الضغط على مفتاح </a:t>
            </a:r>
            <a:r>
              <a:rPr lang="en-US" sz="2800" dirty="0" smtClean="0">
                <a:solidFill>
                  <a:schemeClr val="tx2"/>
                </a:solidFill>
              </a:rPr>
              <a:t>Backspace </a:t>
            </a:r>
            <a:r>
              <a:rPr lang="ar-SA" sz="2800" dirty="0" smtClean="0">
                <a:solidFill>
                  <a:schemeClr val="tx2"/>
                </a:solidFill>
              </a:rPr>
              <a:t> فسوف يقوم بحذف محتويات الخلية حرفا حرفا وذلك عند تعديل حروف معينة بالخلية .</a:t>
            </a:r>
          </a:p>
          <a:p>
            <a:r>
              <a:rPr lang="ar-SA" sz="2800" dirty="0" smtClean="0">
                <a:solidFill>
                  <a:schemeClr val="tx2"/>
                </a:solidFill>
              </a:rPr>
              <a:t>أما الأخطاء التي يتم اكتشافها بعد إدخال البيانات فيمكن الطباعة فوق الكتابة الخاطئة وذلك بإدخال البيانات من جديد على نفس الخلية .</a:t>
            </a:r>
          </a:p>
          <a:p>
            <a:r>
              <a:rPr lang="ar-SA" dirty="0" smtClean="0"/>
              <a:t>مسح محتوى الخلية : </a:t>
            </a:r>
          </a:p>
          <a:p>
            <a:r>
              <a:rPr lang="ar-SA" sz="2800" dirty="0" smtClean="0">
                <a:solidFill>
                  <a:schemeClr val="tx2"/>
                </a:solidFill>
              </a:rPr>
              <a:t>يدخل ضمن تصحيح الأخطاء أحيانا مسح جميع ما هو مكتوب داخل الخلية ويتم ذلك باستخدام مفتاح </a:t>
            </a:r>
            <a:r>
              <a:rPr lang="en-US" sz="2800" dirty="0" smtClean="0">
                <a:solidFill>
                  <a:schemeClr val="tx2"/>
                </a:solidFill>
              </a:rPr>
              <a:t>DEL </a:t>
            </a:r>
            <a:r>
              <a:rPr lang="ar-SA" sz="2800" dirty="0" smtClean="0">
                <a:solidFill>
                  <a:schemeClr val="tx2"/>
                </a:solidFill>
              </a:rPr>
              <a:t> .</a:t>
            </a:r>
          </a:p>
          <a:p>
            <a:endParaRPr lang="ar-SA" sz="28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نسخ البيانات :</a:t>
            </a:r>
            <a:endParaRPr lang="ar-SA" sz="3200" dirty="0"/>
          </a:p>
        </p:txBody>
      </p:sp>
      <p:sp>
        <p:nvSpPr>
          <p:cNvPr id="3" name="عنصر نائب للمحتوى 2"/>
          <p:cNvSpPr>
            <a:spLocks noGrp="1"/>
          </p:cNvSpPr>
          <p:nvPr>
            <p:ph idx="1"/>
          </p:nvPr>
        </p:nvSpPr>
        <p:spPr>
          <a:xfrm>
            <a:off x="467544" y="1268760"/>
            <a:ext cx="8229600" cy="4525963"/>
          </a:xfrm>
        </p:spPr>
        <p:txBody>
          <a:bodyPr>
            <a:normAutofit lnSpcReduction="10000"/>
          </a:bodyPr>
          <a:lstStyle/>
          <a:p>
            <a:r>
              <a:rPr lang="ar-SA" sz="2800" dirty="0" smtClean="0">
                <a:solidFill>
                  <a:schemeClr val="tx2"/>
                </a:solidFill>
              </a:rPr>
              <a:t>1- النسخ باستخدام الأمر نسخ </a:t>
            </a:r>
            <a:r>
              <a:rPr lang="en-US" sz="2800" dirty="0" smtClean="0">
                <a:solidFill>
                  <a:schemeClr val="tx2"/>
                </a:solidFill>
              </a:rPr>
              <a:t>copy </a:t>
            </a:r>
            <a:r>
              <a:rPr lang="ar-SA" sz="2800" dirty="0" smtClean="0">
                <a:solidFill>
                  <a:schemeClr val="tx2"/>
                </a:solidFill>
              </a:rPr>
              <a:t> ويتم على مرحلتين .</a:t>
            </a:r>
          </a:p>
          <a:p>
            <a:r>
              <a:rPr lang="ar-SA" sz="2800" dirty="0" smtClean="0">
                <a:solidFill>
                  <a:srgbClr val="C00000"/>
                </a:solidFill>
              </a:rPr>
              <a:t>المرحلة الأولى : </a:t>
            </a:r>
          </a:p>
          <a:p>
            <a:r>
              <a:rPr lang="ar-SA" sz="2800" dirty="0" smtClean="0">
                <a:solidFill>
                  <a:schemeClr val="tx2"/>
                </a:solidFill>
              </a:rPr>
              <a:t>أ- اختر الخلية أو الخلايا المطلوب نسخها .</a:t>
            </a:r>
          </a:p>
          <a:p>
            <a:r>
              <a:rPr lang="ar-SA" sz="2800" dirty="0" smtClean="0">
                <a:solidFill>
                  <a:schemeClr val="tx2"/>
                </a:solidFill>
              </a:rPr>
              <a:t>ب- اسحب قائمة تحرير واختر منها نسخ أو من خلال شريط الأدوات حيث يتم الضغط على المربع الخاص بالنسخ فيظهر خط متقطع يحيط بالمجال المراد نسخه .</a:t>
            </a:r>
          </a:p>
          <a:p>
            <a:r>
              <a:rPr lang="ar-SA" sz="2800" dirty="0" smtClean="0">
                <a:solidFill>
                  <a:srgbClr val="C00000"/>
                </a:solidFill>
              </a:rPr>
              <a:t>المرحلة الثانية : </a:t>
            </a:r>
          </a:p>
          <a:p>
            <a:r>
              <a:rPr lang="ar-SA" sz="2800" dirty="0" smtClean="0">
                <a:solidFill>
                  <a:schemeClr val="tx2"/>
                </a:solidFill>
              </a:rPr>
              <a:t>أ- اختر الخلية الأولى التي يتم النسخ </a:t>
            </a:r>
            <a:r>
              <a:rPr lang="ar-SA" sz="2800" dirty="0">
                <a:solidFill>
                  <a:schemeClr val="tx2"/>
                </a:solidFill>
              </a:rPr>
              <a:t>إ</a:t>
            </a:r>
            <a:r>
              <a:rPr lang="ar-SA" sz="2800" dirty="0" smtClean="0">
                <a:solidFill>
                  <a:schemeClr val="tx2"/>
                </a:solidFill>
              </a:rPr>
              <a:t>ليها .</a:t>
            </a:r>
          </a:p>
          <a:p>
            <a:r>
              <a:rPr lang="ar-SA" sz="2800" dirty="0" smtClean="0">
                <a:solidFill>
                  <a:schemeClr val="tx2"/>
                </a:solidFill>
              </a:rPr>
              <a:t>ب- اختر الأمر لصق من قائمة التحرير أو الرمز الموجود في شريط الأدوات .</a:t>
            </a:r>
            <a:endParaRPr lang="ar-SA" sz="2800"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نقل البيانات :</a:t>
            </a:r>
            <a:endParaRPr lang="ar-SA" sz="3200" dirty="0"/>
          </a:p>
        </p:txBody>
      </p:sp>
      <p:sp>
        <p:nvSpPr>
          <p:cNvPr id="3" name="عنصر نائب للمحتوى 2"/>
          <p:cNvSpPr>
            <a:spLocks noGrp="1"/>
          </p:cNvSpPr>
          <p:nvPr>
            <p:ph idx="1"/>
          </p:nvPr>
        </p:nvSpPr>
        <p:spPr>
          <a:xfrm>
            <a:off x="467544" y="1340768"/>
            <a:ext cx="8229600" cy="4525963"/>
          </a:xfrm>
        </p:spPr>
        <p:txBody>
          <a:bodyPr>
            <a:normAutofit/>
          </a:bodyPr>
          <a:lstStyle/>
          <a:p>
            <a:r>
              <a:rPr lang="ar-SA" sz="2800" dirty="0" smtClean="0">
                <a:solidFill>
                  <a:schemeClr val="tx2"/>
                </a:solidFill>
              </a:rPr>
              <a:t>يختلف النقل عن النسخ في أن النقل هو حذف للبيانات الأصلية من خلية أو خلايا ووضعها في خلية أو خلايا أخرى عن طريق استخدام أوامر القص واللصق .</a:t>
            </a:r>
          </a:p>
          <a:p>
            <a:r>
              <a:rPr lang="ar-SA" sz="2800" dirty="0" smtClean="0">
                <a:solidFill>
                  <a:schemeClr val="tx2"/>
                </a:solidFill>
              </a:rPr>
              <a:t>أ- حدد الخلايا المطلوب قصها ثم انقر زر قص .</a:t>
            </a:r>
          </a:p>
          <a:p>
            <a:r>
              <a:rPr lang="ar-SA" sz="2800" dirty="0" smtClean="0">
                <a:solidFill>
                  <a:schemeClr val="tx2"/>
                </a:solidFill>
              </a:rPr>
              <a:t>ب- يظهر خط متقطع يحيط بالمجال المراد نقله .</a:t>
            </a:r>
          </a:p>
          <a:p>
            <a:r>
              <a:rPr lang="ar-SA" sz="2800" dirty="0" smtClean="0">
                <a:solidFill>
                  <a:schemeClr val="tx2"/>
                </a:solidFill>
              </a:rPr>
              <a:t>ج- انتقل إلى المكان المطلوب نقل البيانات إليه وضع الفأرة على أول خلية ثم قم بنقر زر لصق . </a:t>
            </a:r>
          </a:p>
          <a:p>
            <a:r>
              <a:rPr lang="ar-SA" dirty="0" smtClean="0"/>
              <a:t>تنسيق الخط :</a:t>
            </a:r>
          </a:p>
          <a:p>
            <a:r>
              <a:rPr lang="ar-SA" sz="2800" dirty="0" smtClean="0">
                <a:solidFill>
                  <a:schemeClr val="tx2"/>
                </a:solidFill>
              </a:rPr>
              <a:t>وذلك من خلال تنسيق خلايا يمكننا التحكم بتنسيق الخط .</a:t>
            </a:r>
            <a:endParaRPr lang="ar-SA" sz="2800"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dirty="0" smtClean="0"/>
              <a:t>تغيير عرض عمود وارتفاع صف:</a:t>
            </a:r>
            <a:endParaRPr lang="ar-SA" sz="3600" dirty="0"/>
          </a:p>
        </p:txBody>
      </p:sp>
      <p:sp>
        <p:nvSpPr>
          <p:cNvPr id="3" name="عنصر نائب للمحتوى 2"/>
          <p:cNvSpPr>
            <a:spLocks noGrp="1"/>
          </p:cNvSpPr>
          <p:nvPr>
            <p:ph idx="1"/>
          </p:nvPr>
        </p:nvSpPr>
        <p:spPr>
          <a:xfrm>
            <a:off x="467544" y="1340768"/>
            <a:ext cx="8229600" cy="4525963"/>
          </a:xfrm>
        </p:spPr>
        <p:txBody>
          <a:bodyPr>
            <a:normAutofit/>
          </a:bodyPr>
          <a:lstStyle/>
          <a:p>
            <a:r>
              <a:rPr lang="ar-SA" sz="2800" dirty="0" smtClean="0">
                <a:solidFill>
                  <a:schemeClr val="tx2"/>
                </a:solidFill>
              </a:rPr>
              <a:t>1- التغيير باستخدام الفأرة .ضع مؤشر الفأرة على الخط الفاصل بين الأعمدة التي تظهر فيها الحروف سيتحول مؤشر الفأرة إلى علامة زائد ذات السهمين . اضغط على زر الفأرة الأيسر واسحب في الاتجاه الذي تريده حتى تحصل على السعة المطلوبة .</a:t>
            </a:r>
          </a:p>
          <a:p>
            <a:r>
              <a:rPr lang="ar-SA" sz="2800" dirty="0" smtClean="0">
                <a:solidFill>
                  <a:schemeClr val="tx2"/>
                </a:solidFill>
              </a:rPr>
              <a:t>2-التغيير باستخدام القائمة المختصرة للأوامر .حدد العمود الذي تريد تغيير عرضه وذلك بالنقر على الحرف الممثل لعنوان العمود ثم اضغط الزر الأيمن للفأرة لتحصل على قائمة الأوامر السريعة ثم اختر الأمر (عرض العمود) وأخيرا حدد العرض الذي تريده .يمكن استخدام نفس الأساليب السابقة لتغيير ارتفاع الصف .</a:t>
            </a:r>
            <a:endParaRPr lang="ar-SA" sz="2800"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p:spPr>
        <p:txBody>
          <a:bodyPr>
            <a:normAutofit/>
          </a:bodyPr>
          <a:lstStyle/>
          <a:p>
            <a:pPr algn="r"/>
            <a:r>
              <a:rPr lang="ar-SA" sz="3600" dirty="0" smtClean="0"/>
              <a:t>أمر تنسيق الخلايا :</a:t>
            </a:r>
            <a:endParaRPr lang="ar-SA" sz="3600" dirty="0"/>
          </a:p>
        </p:txBody>
      </p:sp>
      <p:sp>
        <p:nvSpPr>
          <p:cNvPr id="3" name="عنصر نائب للمحتوى 2"/>
          <p:cNvSpPr>
            <a:spLocks noGrp="1"/>
          </p:cNvSpPr>
          <p:nvPr>
            <p:ph idx="1"/>
          </p:nvPr>
        </p:nvSpPr>
        <p:spPr>
          <a:xfrm>
            <a:off x="539552" y="1052736"/>
            <a:ext cx="8229600" cy="4525963"/>
          </a:xfrm>
        </p:spPr>
        <p:txBody>
          <a:bodyPr>
            <a:normAutofit/>
          </a:bodyPr>
          <a:lstStyle/>
          <a:p>
            <a:pPr>
              <a:buNone/>
            </a:pPr>
            <a:r>
              <a:rPr lang="ar-SA" sz="2800" dirty="0" smtClean="0">
                <a:solidFill>
                  <a:schemeClr val="tx2"/>
                </a:solidFill>
              </a:rPr>
              <a:t>يقدم برنامج اكسل مجموعة كبيرة من خيارات التنسيق التي يمكن استخدامها لتحسين أوراق العمل .يتم تنسيق الجزء المحدد عن طريق اختيار تنسيق خلايا .تشتمل على عدة صفحات وهي (الرقم,محاذاة,خط,حدود ...)</a:t>
            </a:r>
          </a:p>
          <a:p>
            <a:pPr>
              <a:buNone/>
            </a:pPr>
            <a:r>
              <a:rPr lang="ar-SA" dirty="0" smtClean="0">
                <a:solidFill>
                  <a:srgbClr val="C00000"/>
                </a:solidFill>
              </a:rPr>
              <a:t>تنسيق الأرقام :</a:t>
            </a:r>
          </a:p>
          <a:p>
            <a:pPr>
              <a:buNone/>
            </a:pPr>
            <a:r>
              <a:rPr lang="ar-SA" sz="2800" dirty="0" smtClean="0">
                <a:solidFill>
                  <a:schemeClr val="tx2"/>
                </a:solidFill>
              </a:rPr>
              <a:t>أهم البدائل التي يوفرها البرنامج عن تنسيق الأرقام فيما يلي :</a:t>
            </a:r>
          </a:p>
          <a:p>
            <a:pPr>
              <a:buNone/>
            </a:pPr>
            <a:r>
              <a:rPr lang="ar-SA" sz="2800" dirty="0" smtClean="0">
                <a:solidFill>
                  <a:schemeClr val="tx2"/>
                </a:solidFill>
              </a:rPr>
              <a:t>1-عام : هو التنسيق الافتراضي للإدخالات الرقمية والذي يعرض الرقم كما هو عند إدخاله . ويتم عرض الأرقام كأعداد صحيحة مثل 1,2,3 أو ككسور عشرية مثل (1.23) .</a:t>
            </a:r>
            <a:endParaRPr lang="ar-SA" sz="2800" dirty="0">
              <a:solidFill>
                <a:schemeClr val="tx2"/>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1185</Words>
  <Application>Microsoft Office PowerPoint</Application>
  <PresentationFormat>On-screen Show (4:3)</PresentationFormat>
  <Paragraphs>115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سمة Office</vt:lpstr>
      <vt:lpstr>التحرك داخل ورقة العمل:</vt:lpstr>
      <vt:lpstr>تنشيط الخلايا وتحديدها :</vt:lpstr>
      <vt:lpstr>إدخال البيانات : </vt:lpstr>
      <vt:lpstr>ج- اكتب ما تريد باستخدام لوحة المفاتيح ولتخزين النص اخل الخلية يوجد عدة طرق :</vt:lpstr>
      <vt:lpstr>تصحيح الأخطاء :</vt:lpstr>
      <vt:lpstr>نسخ البيانات :</vt:lpstr>
      <vt:lpstr>نقل البيانات :</vt:lpstr>
      <vt:lpstr>تغيير عرض عمود وارتفاع صف:</vt:lpstr>
      <vt:lpstr>أمر تنسيق الخلايا :</vt:lpstr>
      <vt:lpstr>2- الرقم : ويقوم بعرض الرقم مع أو بدون فاصل الآلاف (وضع فاصلة عند كل ثلاثة أرقام .وتعرض الأرقام السالبة بين قوسين .</vt:lpstr>
      <vt:lpstr>إدراج صف أو عمود :</vt:lpstr>
      <vt:lpstr>إدراج ورقة عمل :</vt:lpstr>
      <vt:lpstr>إعادة تسمية ورقة العمل :</vt:lpstr>
      <vt:lpstr>إدراج تعليقات للخلايا : </vt:lpstr>
      <vt:lpstr>تمرين تطبيقي</vt:lpstr>
      <vt:lpstr>1. قم بتطبيق التنسيقات التالية على صف رأس الجدول:       1-1   نوع الخط Times New Romans .       1-2  حجم الخط 16.        1-3 لون الخط اسود عريض.       1-4 لون تعبئة الخلايا اخضر فاتح أو خمري فاتح. 2. قم بتعبئة الخلايا في عمود(حقل) رقم الطالب بنفس اللون الموجود في رأس الجدول. 3. قم بتغيير حجم أسماء الطلاب الي الحجم 14. 4.  قم بإضافة مادة Internet بشرط ان تكون المادة الرابعة بين ترتيب مواد الجدول ثم قم بإدخال درجاتها كما يلي:    79,98,78,89,57.</vt:lpstr>
      <vt:lpstr>5. قم بإضافة مادة Dos بشرط ان تكون المادة الثانية بين ترتيب المواد في الجدول ثم قم بإدخال درجاتها كما يلي:  98,78,89,78,58 . 6. قم بإضافة مادة Access بشرط ان تكون المادة الاخيرة ما بين ترتيب المواد في الجدول وأدخل درجاتها : 63,78,96,98,78. 7. قم بإضافة طالب جديد بشرط ان يكون ترتيبه الثاني من بين ترتيب الطلاب ثم اعطه البيانات التالية:       - الاسم: أحمد حسن عامر       - الدرجات حسب ترتيب المواد:   ,70  56,78,96,54 . 8. قم بحفظ الملف باسم جداول الطلاب داخل مجلد اسمه (معهد الرضا) على القرص المحلي D .</vt:lpstr>
      <vt:lpstr>9. قم بتغيير لون الحدود الداخلية والخارجية من اللون الاسود الي اللون الازرق الفاتح .   10 . اكتب اسمك  ورقمك الجامعي في نهاية ورقة العمل .  . قم بحفظ عملك باسم درجات طلاب حاسوب.    </vt:lpstr>
      <vt:lpstr>والله الموفق</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التحرك داخل ورقة العمل:</dc:title>
  <dc:creator>user</dc:creator>
  <cp:lastModifiedBy>abeer</cp:lastModifiedBy>
  <cp:revision>64</cp:revision>
  <dcterms:created xsi:type="dcterms:W3CDTF">2014-09-09T01:37:25Z</dcterms:created>
  <dcterms:modified xsi:type="dcterms:W3CDTF">2016-02-06T19:14:54Z</dcterms:modified>
</cp:coreProperties>
</file>