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69"/>
  </p:notesMasterIdLst>
  <p:handoutMasterIdLst>
    <p:handoutMasterId r:id="rId70"/>
  </p:handoutMasterIdLst>
  <p:sldIdLst>
    <p:sldId id="301" r:id="rId3"/>
    <p:sldId id="307" r:id="rId4"/>
    <p:sldId id="306" r:id="rId5"/>
    <p:sldId id="308" r:id="rId6"/>
    <p:sldId id="309" r:id="rId7"/>
    <p:sldId id="310" r:id="rId8"/>
    <p:sldId id="311" r:id="rId9"/>
    <p:sldId id="312" r:id="rId10"/>
    <p:sldId id="313" r:id="rId11"/>
    <p:sldId id="314" r:id="rId12"/>
    <p:sldId id="315" r:id="rId13"/>
    <p:sldId id="316" r:id="rId14"/>
    <p:sldId id="319" r:id="rId15"/>
    <p:sldId id="317" r:id="rId16"/>
    <p:sldId id="321" r:id="rId17"/>
    <p:sldId id="322" r:id="rId18"/>
    <p:sldId id="323" r:id="rId19"/>
    <p:sldId id="324" r:id="rId20"/>
    <p:sldId id="332" r:id="rId21"/>
    <p:sldId id="326" r:id="rId22"/>
    <p:sldId id="327" r:id="rId23"/>
    <p:sldId id="329" r:id="rId24"/>
    <p:sldId id="331" r:id="rId25"/>
    <p:sldId id="333" r:id="rId26"/>
    <p:sldId id="337" r:id="rId27"/>
    <p:sldId id="335" r:id="rId28"/>
    <p:sldId id="336" r:id="rId29"/>
    <p:sldId id="339" r:id="rId30"/>
    <p:sldId id="340" r:id="rId31"/>
    <p:sldId id="341" r:id="rId32"/>
    <p:sldId id="345" r:id="rId33"/>
    <p:sldId id="346" r:id="rId34"/>
    <p:sldId id="347" r:id="rId35"/>
    <p:sldId id="342" r:id="rId36"/>
    <p:sldId id="343" r:id="rId37"/>
    <p:sldId id="344" r:id="rId38"/>
    <p:sldId id="348" r:id="rId39"/>
    <p:sldId id="349" r:id="rId40"/>
    <p:sldId id="350" r:id="rId41"/>
    <p:sldId id="351" r:id="rId42"/>
    <p:sldId id="352" r:id="rId43"/>
    <p:sldId id="353" r:id="rId44"/>
    <p:sldId id="355" r:id="rId45"/>
    <p:sldId id="354" r:id="rId46"/>
    <p:sldId id="356" r:id="rId47"/>
    <p:sldId id="358" r:id="rId48"/>
    <p:sldId id="359" r:id="rId49"/>
    <p:sldId id="360" r:id="rId50"/>
    <p:sldId id="361" r:id="rId51"/>
    <p:sldId id="362" r:id="rId52"/>
    <p:sldId id="363" r:id="rId53"/>
    <p:sldId id="364" r:id="rId54"/>
    <p:sldId id="365" r:id="rId55"/>
    <p:sldId id="366" r:id="rId56"/>
    <p:sldId id="370" r:id="rId57"/>
    <p:sldId id="367" r:id="rId58"/>
    <p:sldId id="369" r:id="rId59"/>
    <p:sldId id="371" r:id="rId60"/>
    <p:sldId id="372" r:id="rId61"/>
    <p:sldId id="373" r:id="rId62"/>
    <p:sldId id="374" r:id="rId63"/>
    <p:sldId id="375" r:id="rId64"/>
    <p:sldId id="376" r:id="rId65"/>
    <p:sldId id="377" r:id="rId66"/>
    <p:sldId id="379" r:id="rId67"/>
    <p:sldId id="378" r:id="rId6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2" pos="272" userDrawn="1">
          <p15:clr>
            <a:srgbClr val="A4A3A4"/>
          </p15:clr>
        </p15:guide>
        <p15:guide id="3" orient="horz" pos="100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75" autoAdjust="0"/>
    <p:restoredTop sz="94364" autoAdjust="0"/>
  </p:normalViewPr>
  <p:slideViewPr>
    <p:cSldViewPr snapToGrid="0" snapToObjects="1">
      <p:cViewPr>
        <p:scale>
          <a:sx n="88" d="100"/>
          <a:sy n="88" d="100"/>
        </p:scale>
        <p:origin x="1411" y="62"/>
      </p:cViewPr>
      <p:guideLst>
        <p:guide pos="272"/>
        <p:guide orient="horz" pos="1003"/>
      </p:guideLst>
    </p:cSldViewPr>
  </p:slideViewPr>
  <p:outlineViewPr>
    <p:cViewPr>
      <p:scale>
        <a:sx n="33" d="100"/>
        <a:sy n="33" d="100"/>
      </p:scale>
      <p:origin x="0" y="-396"/>
    </p:cViewPr>
  </p:outlineViewPr>
  <p:notesTextViewPr>
    <p:cViewPr>
      <p:scale>
        <a:sx n="100" d="100"/>
        <a:sy n="100" d="100"/>
      </p:scale>
      <p:origin x="0" y="0"/>
    </p:cViewPr>
  </p:notesTextViewPr>
  <p:sorterViewPr>
    <p:cViewPr>
      <p:scale>
        <a:sx n="66" d="100"/>
        <a:sy n="66" d="100"/>
      </p:scale>
      <p:origin x="0" y="-1433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 Id="rId4" Type="http://schemas.openxmlformats.org/officeDocument/2006/relationships/image" Target="../media/image51.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4" Type="http://schemas.openxmlformats.org/officeDocument/2006/relationships/image" Target="../media/image5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2/23/2021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MathType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dirty="0" smtClean="0">
                <a:solidFill>
                  <a:schemeClr val="dk1"/>
                </a:solidFill>
                <a:latin typeface="Arial"/>
                <a:ea typeface="Arial"/>
                <a:cs typeface="Arial"/>
                <a:sym typeface="Arial"/>
              </a:rPr>
              <a:t>3) NVDA Reader (free versions available)</a:t>
            </a:r>
            <a:endParaRPr lang="en-US" dirty="0" smtClean="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3099114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dirty="0">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extLst>
      <p:ext uri="{BB962C8B-B14F-4D97-AF65-F5344CB8AC3E}">
        <p14:creationId xmlns:p14="http://schemas.microsoft.com/office/powerpoint/2010/main" val="59706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3">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645592" y="6504723"/>
            <a:ext cx="6036720" cy="171990"/>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70" r:id="rId4"/>
    <p:sldLayoutId id="2147483668" r:id="rId5"/>
    <p:sldLayoutId id="2147483669" r:id="rId6"/>
    <p:sldLayoutId id="2147483651" r:id="rId7"/>
    <p:sldLayoutId id="2147483654" r:id="rId8"/>
    <p:sldLayoutId id="2147483655" r:id="rId9"/>
    <p:sldLayoutId id="2147483656" r:id="rId10"/>
    <p:sldLayoutId id="2147483667" r:id="rId11"/>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3.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4.bin"/><Relationship Id="rId4" Type="http://schemas.openxmlformats.org/officeDocument/2006/relationships/image" Target="../media/image10.wmf"/></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1.xml"/><Relationship Id="rId1" Type="http://schemas.openxmlformats.org/officeDocument/2006/relationships/vmlDrawing" Target="../drawings/vmlDrawing4.vml"/><Relationship Id="rId6" Type="http://schemas.openxmlformats.org/officeDocument/2006/relationships/image" Target="../media/image15.wmf"/><Relationship Id="rId5" Type="http://schemas.openxmlformats.org/officeDocument/2006/relationships/oleObject" Target="../embeddings/oleObject6.bin"/><Relationship Id="rId4" Type="http://schemas.openxmlformats.org/officeDocument/2006/relationships/image" Target="../media/image14.wmf"/></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1.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8.bin"/><Relationship Id="rId4" Type="http://schemas.openxmlformats.org/officeDocument/2006/relationships/image" Target="../media/image19.wmf"/></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xml"/><Relationship Id="rId1" Type="http://schemas.openxmlformats.org/officeDocument/2006/relationships/vmlDrawing" Target="../drawings/vmlDrawing6.vml"/><Relationship Id="rId6" Type="http://schemas.openxmlformats.org/officeDocument/2006/relationships/image" Target="../media/image27.wmf"/><Relationship Id="rId5" Type="http://schemas.openxmlformats.org/officeDocument/2006/relationships/oleObject" Target="../embeddings/oleObject10.bin"/><Relationship Id="rId4" Type="http://schemas.openxmlformats.org/officeDocument/2006/relationships/image" Target="../media/image26.wmf"/></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5.xml"/><Relationship Id="rId1" Type="http://schemas.openxmlformats.org/officeDocument/2006/relationships/vmlDrawing" Target="../drawings/vmlDrawing7.vml"/><Relationship Id="rId6" Type="http://schemas.openxmlformats.org/officeDocument/2006/relationships/image" Target="../media/image31.wmf"/><Relationship Id="rId5" Type="http://schemas.openxmlformats.org/officeDocument/2006/relationships/oleObject" Target="../embeddings/oleObject12.bin"/><Relationship Id="rId4" Type="http://schemas.openxmlformats.org/officeDocument/2006/relationships/image" Target="../media/image30.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33.wmf"/><Relationship Id="rId5" Type="http://schemas.openxmlformats.org/officeDocument/2006/relationships/oleObject" Target="../embeddings/oleObject14.bin"/><Relationship Id="rId4" Type="http://schemas.openxmlformats.org/officeDocument/2006/relationships/image" Target="../media/image32.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xml"/><Relationship Id="rId1" Type="http://schemas.openxmlformats.org/officeDocument/2006/relationships/vmlDrawing" Target="../drawings/vmlDrawing9.vml"/><Relationship Id="rId4" Type="http://schemas.openxmlformats.org/officeDocument/2006/relationships/image" Target="../media/image34.wmf"/></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5.xml"/><Relationship Id="rId1" Type="http://schemas.openxmlformats.org/officeDocument/2006/relationships/vmlDrawing" Target="../drawings/vmlDrawing10.vml"/><Relationship Id="rId4" Type="http://schemas.openxmlformats.org/officeDocument/2006/relationships/image" Target="../media/image38.wm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xml"/><Relationship Id="rId1" Type="http://schemas.openxmlformats.org/officeDocument/2006/relationships/vmlDrawing" Target="../drawings/vmlDrawing11.vml"/><Relationship Id="rId6" Type="http://schemas.openxmlformats.org/officeDocument/2006/relationships/image" Target="../media/image40.wmf"/><Relationship Id="rId5" Type="http://schemas.openxmlformats.org/officeDocument/2006/relationships/oleObject" Target="../embeddings/oleObject18.bin"/><Relationship Id="rId4" Type="http://schemas.openxmlformats.org/officeDocument/2006/relationships/image" Target="../media/image39.wmf"/></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11.xml"/><Relationship Id="rId1" Type="http://schemas.openxmlformats.org/officeDocument/2006/relationships/vmlDrawing" Target="../drawings/vmlDrawing12.vml"/><Relationship Id="rId6" Type="http://schemas.openxmlformats.org/officeDocument/2006/relationships/image" Target="../media/image44.wmf"/><Relationship Id="rId5" Type="http://schemas.openxmlformats.org/officeDocument/2006/relationships/oleObject" Target="../embeddings/oleObject20.bin"/><Relationship Id="rId4" Type="http://schemas.openxmlformats.org/officeDocument/2006/relationships/image" Target="../media/image43.wmf"/></Relationships>
</file>

<file path=ppt/slides/_rels/slide5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vmlDrawing" Target="../drawings/vmlDrawing13.vml"/><Relationship Id="rId4" Type="http://schemas.openxmlformats.org/officeDocument/2006/relationships/image" Target="../media/image47.wmf"/></Relationships>
</file>

<file path=ppt/slides/_rels/slide63.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11.xml"/><Relationship Id="rId1" Type="http://schemas.openxmlformats.org/officeDocument/2006/relationships/vmlDrawing" Target="../drawings/vmlDrawing14.vml"/><Relationship Id="rId6" Type="http://schemas.openxmlformats.org/officeDocument/2006/relationships/image" Target="../media/image49.wmf"/><Relationship Id="rId5" Type="http://schemas.openxmlformats.org/officeDocument/2006/relationships/oleObject" Target="../embeddings/oleObject23.bin"/><Relationship Id="rId10" Type="http://schemas.openxmlformats.org/officeDocument/2006/relationships/image" Target="../media/image51.wmf"/><Relationship Id="rId4" Type="http://schemas.openxmlformats.org/officeDocument/2006/relationships/image" Target="../media/image48.wmf"/><Relationship Id="rId9" Type="http://schemas.openxmlformats.org/officeDocument/2006/relationships/oleObject" Target="../embeddings/oleObject25.bin"/></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11.xml"/><Relationship Id="rId1" Type="http://schemas.openxmlformats.org/officeDocument/2006/relationships/vmlDrawing" Target="../drawings/vmlDrawing15.vml"/><Relationship Id="rId6" Type="http://schemas.openxmlformats.org/officeDocument/2006/relationships/image" Target="../media/image53.wmf"/><Relationship Id="rId5" Type="http://schemas.openxmlformats.org/officeDocument/2006/relationships/oleObject" Target="../embeddings/oleObject27.bin"/><Relationship Id="rId4" Type="http://schemas.openxmlformats.org/officeDocument/2006/relationships/image" Target="../media/image52.wmf"/></Relationships>
</file>

<file path=ppt/slides/_rels/slide6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8" Type="http://schemas.openxmlformats.org/officeDocument/2006/relationships/image" Target="../media/image57.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5.xml"/><Relationship Id="rId1" Type="http://schemas.openxmlformats.org/officeDocument/2006/relationships/vmlDrawing" Target="../drawings/vmlDrawing16.vml"/><Relationship Id="rId6" Type="http://schemas.openxmlformats.org/officeDocument/2006/relationships/image" Target="../media/image56.wmf"/><Relationship Id="rId5" Type="http://schemas.openxmlformats.org/officeDocument/2006/relationships/oleObject" Target="../embeddings/oleObject29.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31.bin"/></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3.xml"/><Relationship Id="rId1" Type="http://schemas.openxmlformats.org/officeDocument/2006/relationships/vmlDrawing" Target="../drawings/vmlDrawing2.vml"/><Relationship Id="rId4" Type="http://schemas.openxmlformats.org/officeDocument/2006/relationships/image" Target="../media/image5.wmf"/></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32735"/>
            <a:ext cx="8363663" cy="1031499"/>
          </a:xfrm>
        </p:spPr>
        <p:txBody>
          <a:bodyPr anchor="b"/>
          <a:lstStyle/>
          <a:p>
            <a:r>
              <a:rPr lang="en-US" dirty="0" smtClean="0"/>
              <a:t>Introduction to Management </a:t>
            </a:r>
            <a:r>
              <a:rPr lang="en-US" dirty="0"/>
              <a:t>Science</a:t>
            </a:r>
            <a:endParaRPr lang="en-US"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a:xfrm>
            <a:off x="457200" y="1238864"/>
            <a:ext cx="8229600" cy="478970"/>
          </a:xfrm>
        </p:spPr>
        <p:txBody>
          <a:bodyPr/>
          <a:lstStyle/>
          <a:p>
            <a:r>
              <a:rPr lang="en-US" dirty="0" smtClean="0"/>
              <a:t>Thirteenth Edition, Global Edition</a:t>
            </a:r>
            <a:endParaRPr lang="en-US" dirty="0"/>
          </a:p>
        </p:txBody>
      </p:sp>
      <p:sp>
        <p:nvSpPr>
          <p:cNvPr id="4" name="Text Placeholder 3"/>
          <p:cNvSpPr>
            <a:spLocks noGrp="1"/>
          </p:cNvSpPr>
          <p:nvPr>
            <p:ph type="body" idx="2"/>
          </p:nvPr>
        </p:nvSpPr>
        <p:spPr>
          <a:xfrm>
            <a:off x="5029200" y="1923051"/>
            <a:ext cx="3657600" cy="1102032"/>
          </a:xfrm>
        </p:spPr>
        <p:txBody>
          <a:bodyPr/>
          <a:lstStyle/>
          <a:p>
            <a:pPr lvl="0" algn="ctr"/>
            <a:r>
              <a:rPr lang="en-US" b="1" dirty="0">
                <a:latin typeface="+mj-lt"/>
              </a:rPr>
              <a:t>Chapter </a:t>
            </a:r>
            <a:r>
              <a:rPr lang="en-US" b="1" dirty="0" smtClean="0">
                <a:latin typeface="+mj-lt"/>
              </a:rPr>
              <a:t>4</a:t>
            </a:r>
            <a:endParaRPr lang="en-US" b="1" dirty="0">
              <a:latin typeface="+mj-lt"/>
            </a:endParaRPr>
          </a:p>
        </p:txBody>
      </p:sp>
      <p:sp>
        <p:nvSpPr>
          <p:cNvPr id="5" name="Text Placeholder 4"/>
          <p:cNvSpPr>
            <a:spLocks noGrp="1"/>
          </p:cNvSpPr>
          <p:nvPr>
            <p:ph type="body" idx="3"/>
          </p:nvPr>
        </p:nvSpPr>
        <p:spPr>
          <a:xfrm>
            <a:off x="5029200" y="3114461"/>
            <a:ext cx="3657600" cy="1074081"/>
          </a:xfrm>
        </p:spPr>
        <p:txBody>
          <a:bodyPr/>
          <a:lstStyle/>
          <a:p>
            <a:pPr marL="342900" indent="-342900" algn="ctr">
              <a:spcBef>
                <a:spcPct val="20000"/>
              </a:spcBef>
              <a:buClr>
                <a:schemeClr val="tx2"/>
              </a:buClr>
              <a:buSzPct val="70000"/>
              <a:defRPr/>
            </a:pPr>
            <a:r>
              <a:rPr lang="en-US" dirty="0">
                <a:solidFill>
                  <a:schemeClr val="tx1"/>
                </a:solidFill>
                <a:latin typeface="+mn-lt"/>
              </a:rPr>
              <a:t>Linear </a:t>
            </a:r>
            <a:r>
              <a:rPr lang="en-US" dirty="0" smtClean="0">
                <a:solidFill>
                  <a:schemeClr val="tx1"/>
                </a:solidFill>
                <a:latin typeface="+mn-lt"/>
              </a:rPr>
              <a:t>Programming: Modeling Examples</a:t>
            </a:r>
            <a:endParaRPr lang="en-US" dirty="0">
              <a:solidFill>
                <a:schemeClr val="tx1"/>
              </a:solidFill>
              <a:latin typeface="+mn-lt"/>
            </a:endParaRPr>
          </a:p>
        </p:txBody>
      </p:sp>
      <p:sp>
        <p:nvSpPr>
          <p:cNvPr id="6" name="Text Placeholder 5"/>
          <p:cNvSpPr>
            <a:spLocks noGrp="1"/>
          </p:cNvSpPr>
          <p:nvPr>
            <p:ph type="body" idx="13"/>
          </p:nvPr>
        </p:nvSpPr>
        <p:spPr>
          <a:xfrm>
            <a:off x="2645592" y="6504723"/>
            <a:ext cx="6036720" cy="171990"/>
          </a:xfrm>
        </p:spPr>
        <p:txBody>
          <a:bodyPr anchor="ctr"/>
          <a:lstStyle/>
          <a:p>
            <a:pPr algn="r"/>
            <a:r>
              <a:rPr lang="en-US" altLang="en-US" sz="1200" dirty="0" smtClean="0">
                <a:solidFill>
                  <a:schemeClr val="tx1"/>
                </a:solidFill>
                <a:latin typeface="Verdana"/>
                <a:ea typeface="Verdana" panose="020B0604030504040204" pitchFamily="34" charset="0"/>
                <a:cs typeface="Verdana" panose="020B0604030504040204" pitchFamily="34" charset="0"/>
              </a:rPr>
              <a:t>Copyright © 2019 Pearson Education, Ltd.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pic>
        <p:nvPicPr>
          <p:cNvPr id="8" name="Picture 7" descr="Front Cover: Introduction to Management Science Thirteenth Edition by Taylor.">
            <a:extLst>
              <a:ext uri="{FF2B5EF4-FFF2-40B4-BE49-F238E27FC236}">
                <a16:creationId xmlns:a16="http://schemas.microsoft.com/office/drawing/2014/main" id="{132A3CE5-6FFC-4B59-89DD-E4B27BBEA315}"/>
              </a:ext>
            </a:extLst>
          </p:cNvPr>
          <p:cNvPicPr>
            <a:picLocks noChangeAspect="1"/>
          </p:cNvPicPr>
          <p:nvPr/>
        </p:nvPicPr>
        <p:blipFill>
          <a:blip r:embed="rId3"/>
          <a:stretch>
            <a:fillRect/>
          </a:stretch>
        </p:blipFill>
        <p:spPr>
          <a:xfrm>
            <a:off x="740748" y="1894915"/>
            <a:ext cx="3364797" cy="4205996"/>
          </a:xfrm>
          <a:prstGeom prst="rect">
            <a:avLst/>
          </a:prstGeom>
          <a:ln w="9525">
            <a:solidFill>
              <a:schemeClr val="tx1"/>
            </a:solidFill>
          </a:ln>
        </p:spPr>
      </p:pic>
    </p:spTree>
    <p:extLst>
      <p:ext uri="{BB962C8B-B14F-4D97-AF65-F5344CB8AC3E}">
        <p14:creationId xmlns:p14="http://schemas.microsoft.com/office/powerpoint/2010/main" val="414041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Excel Solver </a:t>
            </a:r>
            <a:r>
              <a:rPr lang="en-US" dirty="0" smtClean="0"/>
              <a:t>Window 1</a:t>
            </a:r>
            <a:endParaRPr lang="en-US" dirty="0"/>
          </a:p>
        </p:txBody>
      </p:sp>
      <p:sp>
        <p:nvSpPr>
          <p:cNvPr id="3" name="Text Placeholder 2"/>
          <p:cNvSpPr>
            <a:spLocks noGrp="1"/>
          </p:cNvSpPr>
          <p:nvPr>
            <p:ph type="body" idx="1"/>
          </p:nvPr>
        </p:nvSpPr>
        <p:spPr>
          <a:xfrm>
            <a:off x="457200" y="1600201"/>
            <a:ext cx="8229600" cy="388256"/>
          </a:xfrm>
        </p:spPr>
        <p:txBody>
          <a:bodyPr/>
          <a:lstStyle/>
          <a:p>
            <a:pPr marL="0" indent="0">
              <a:buNone/>
            </a:pPr>
            <a:r>
              <a:rPr lang="en-US" sz="2400" b="1" dirty="0">
                <a:latin typeface="+mn-lt"/>
              </a:rPr>
              <a:t>Exhibit </a:t>
            </a:r>
            <a:r>
              <a:rPr lang="en-US" sz="2400" b="1" dirty="0" smtClean="0">
                <a:latin typeface="+mn-lt"/>
              </a:rPr>
              <a:t>4.2</a:t>
            </a:r>
            <a:endParaRPr lang="en-US" sz="2400" dirty="0">
              <a:latin typeface="+mn-lt"/>
            </a:endParaRPr>
          </a:p>
        </p:txBody>
      </p:sp>
      <p:pic>
        <p:nvPicPr>
          <p:cNvPr id="4" name="Picture 3" descr="A solver parameters screen is filled in with data as follows: Set objective, B 18. To, Max. By changing variable cells, B 14 through B 17. Subject to the constraints, H 7 through H 11 is less than or equal to J 7 through J 11. This includes all five constraints. Make unconstrained variable non-negative selected. Select a solving method, simplex L 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578" y="2392556"/>
            <a:ext cx="5368844" cy="3880299"/>
          </a:xfrm>
          <a:prstGeom prst="rect">
            <a:avLst/>
          </a:prstGeom>
        </p:spPr>
      </p:pic>
    </p:spTree>
    <p:extLst>
      <p:ext uri="{BB962C8B-B14F-4D97-AF65-F5344CB8AC3E}">
        <p14:creationId xmlns:p14="http://schemas.microsoft.com/office/powerpoint/2010/main" val="9973083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a:t>
            </a:r>
            <a:r>
              <a:rPr lang="en-US" dirty="0" smtClean="0"/>
              <a:t>Q</a:t>
            </a:r>
            <a:r>
              <a:rPr lang="en-US" sz="100" dirty="0" smtClean="0"/>
              <a:t> </a:t>
            </a:r>
            <a:r>
              <a:rPr lang="en-US" dirty="0" smtClean="0"/>
              <a:t>M </a:t>
            </a:r>
            <a:r>
              <a:rPr lang="en-US" dirty="0"/>
              <a:t>for </a:t>
            </a:r>
            <a:r>
              <a:rPr lang="en-US" dirty="0" smtClean="0"/>
              <a:t>Windows </a:t>
            </a:r>
            <a:r>
              <a:rPr lang="en-US" sz="2000" b="0" dirty="0" smtClean="0"/>
              <a:t>(1 of 2)</a:t>
            </a:r>
            <a:endParaRPr lang="en-US" sz="2000" b="0" dirty="0"/>
          </a:p>
        </p:txBody>
      </p:sp>
      <p:sp>
        <p:nvSpPr>
          <p:cNvPr id="5" name="Text Placeholder 4"/>
          <p:cNvSpPr>
            <a:spLocks noGrp="1"/>
          </p:cNvSpPr>
          <p:nvPr>
            <p:ph type="body" idx="2"/>
          </p:nvPr>
        </p:nvSpPr>
        <p:spPr>
          <a:xfrm>
            <a:off x="472440" y="1598673"/>
            <a:ext cx="2301240" cy="382528"/>
          </a:xfrm>
        </p:spPr>
        <p:txBody>
          <a:bodyPr/>
          <a:lstStyle/>
          <a:p>
            <a:pPr marL="0" indent="0">
              <a:buNone/>
            </a:pPr>
            <a:r>
              <a:rPr lang="en-US" sz="2400" b="1" dirty="0">
                <a:latin typeface="+mn-lt"/>
              </a:rPr>
              <a:t>Exhibit </a:t>
            </a:r>
            <a:r>
              <a:rPr lang="en-US" sz="2400" b="1" dirty="0" smtClean="0">
                <a:latin typeface="+mn-lt"/>
              </a:rPr>
              <a:t>4.3</a:t>
            </a:r>
            <a:endParaRPr lang="en-US" sz="2400" dirty="0">
              <a:latin typeface="+mn-lt"/>
            </a:endParaRPr>
          </a:p>
        </p:txBody>
      </p:sp>
      <p:pic>
        <p:nvPicPr>
          <p:cNvPr id="4" name="Picture 3" descr="A linear programming results screen displays a data table for product mix example solution, reproduced as follows: A table has 7 rows and 8 columns. The columns have the following headings from left to right. Category, X 1, X 2, X 3, X 4, Inequality, R H S, Dual. The row entries are as follows. Row 1. Category, Maximize. X 1, 90. X 2, 125. X 3, 45. X 4, 65. Inequality, Blank. R H S, Blank. Dual, Blank. Row 2. Category, Processing time, hours. X 1, 0.1. X 2, 0.25. X 3, 0.08. X 4, 0.21. Inequality, Less than or equal to. R H S, 72. Dual, 233.33. Row 3. Category, Shipping capacity, boxes. X 1, 3. X 2, 3. X 3, 1. X 4, 1. Inequality, Less than or equal to. R H S, 1200. Dual, 22.22. Row 4. Category, Budget, dollars. X 1, 36. X 2, 48. X 3, 25. X 4, 35. Inequality, Less than or equal to. R H S, 25000. Dual, 0. Row 5. Category, Blank sweats, dozens. X 1, 1. X 2, 1. X 3, 0. X 4, 0. Inequality, Less than or equal to. R H S, 500. Dual, 0. Row 6. Category, Blank T’s, dozens. X 1, 0. X 2, 0. X 3, 1. X 4, 1. Inequality, Less than or equal to. R H S, 500. Dual, 4.11. Row 7. Category, Solution. X 1, 175.56. X 2, 57.78. X 3, 500. X 4, 0. Inequality, Blank. R H S, 45522.22. Dual, Blank.">
            <a:extLst>
              <a:ext uri="{FF2B5EF4-FFF2-40B4-BE49-F238E27FC236}">
                <a16:creationId xmlns:a16="http://schemas.microsoft.com/office/drawing/2014/main" id="{96599830-5AAA-4DC8-8065-3A75B9134C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685" y="2060618"/>
            <a:ext cx="7473750" cy="2226223"/>
          </a:xfrm>
          <a:prstGeom prst="rect">
            <a:avLst/>
          </a:prstGeom>
        </p:spPr>
      </p:pic>
      <p:sp>
        <p:nvSpPr>
          <p:cNvPr id="3" name="Text Placeholder 2"/>
          <p:cNvSpPr>
            <a:spLocks noGrp="1"/>
          </p:cNvSpPr>
          <p:nvPr>
            <p:ph type="body" idx="1"/>
          </p:nvPr>
        </p:nvSpPr>
        <p:spPr>
          <a:xfrm>
            <a:off x="457200" y="4342823"/>
            <a:ext cx="8046720" cy="2057977"/>
          </a:xfrm>
        </p:spPr>
        <p:txBody>
          <a:bodyPr/>
          <a:lstStyle/>
          <a:p>
            <a:pPr marL="0" indent="0" eaLnBrk="0" hangingPunct="0">
              <a:spcBef>
                <a:spcPts val="600"/>
              </a:spcBef>
              <a:buNone/>
            </a:pPr>
            <a:r>
              <a:rPr lang="en-US" sz="2200" dirty="0">
                <a:latin typeface="+mn-lt"/>
              </a:rPr>
              <a:t>Model solution is:</a:t>
            </a:r>
          </a:p>
          <a:p>
            <a:pPr marL="0" indent="0" eaLnBrk="0" hangingPunct="0">
              <a:spcBef>
                <a:spcPts val="600"/>
              </a:spcBef>
              <a:buNone/>
            </a:pPr>
            <a:r>
              <a:rPr lang="en-US" sz="2200" i="1" dirty="0">
                <a:latin typeface="+mn-lt"/>
              </a:rPr>
              <a:t>x</a:t>
            </a:r>
            <a:r>
              <a:rPr lang="en-US" sz="2200" baseline="-25000" dirty="0">
                <a:latin typeface="+mn-lt"/>
              </a:rPr>
              <a:t>1</a:t>
            </a:r>
            <a:r>
              <a:rPr lang="en-US" sz="2200" dirty="0">
                <a:latin typeface="+mn-lt"/>
              </a:rPr>
              <a:t>=175.56 boxes of front-only </a:t>
            </a:r>
            <a:r>
              <a:rPr lang="en-US" sz="2200" dirty="0" smtClean="0">
                <a:latin typeface="+mn-lt"/>
              </a:rPr>
              <a:t>sweatshirts</a:t>
            </a:r>
          </a:p>
          <a:p>
            <a:pPr marL="0" indent="0" eaLnBrk="0" hangingPunct="0">
              <a:spcBef>
                <a:spcPts val="600"/>
              </a:spcBef>
              <a:buNone/>
            </a:pPr>
            <a:r>
              <a:rPr lang="en-US" sz="2200" i="1" dirty="0" smtClean="0">
                <a:latin typeface="+mn-lt"/>
              </a:rPr>
              <a:t>x</a:t>
            </a:r>
            <a:r>
              <a:rPr lang="en-US" sz="2200" baseline="-25000" dirty="0" smtClean="0">
                <a:latin typeface="+mn-lt"/>
              </a:rPr>
              <a:t>2</a:t>
            </a:r>
            <a:r>
              <a:rPr lang="en-US" sz="2200" dirty="0" smtClean="0">
                <a:latin typeface="+mn-lt"/>
              </a:rPr>
              <a:t>=57.78 </a:t>
            </a:r>
            <a:r>
              <a:rPr lang="en-US" sz="2200" dirty="0">
                <a:latin typeface="+mn-lt"/>
              </a:rPr>
              <a:t>boxes of front and back </a:t>
            </a:r>
            <a:r>
              <a:rPr lang="en-US" sz="2200" dirty="0" smtClean="0">
                <a:latin typeface="+mn-lt"/>
              </a:rPr>
              <a:t>sweatshirts</a:t>
            </a:r>
          </a:p>
          <a:p>
            <a:pPr marL="0" indent="0" eaLnBrk="0" hangingPunct="0">
              <a:spcBef>
                <a:spcPts val="600"/>
              </a:spcBef>
              <a:buNone/>
            </a:pPr>
            <a:r>
              <a:rPr lang="en-US" sz="2200" i="1" dirty="0" smtClean="0">
                <a:latin typeface="+mn-lt"/>
              </a:rPr>
              <a:t>x</a:t>
            </a:r>
            <a:r>
              <a:rPr lang="en-US" sz="2200" baseline="-25000" dirty="0" smtClean="0">
                <a:latin typeface="+mn-lt"/>
              </a:rPr>
              <a:t>3</a:t>
            </a:r>
            <a:r>
              <a:rPr lang="en-US" sz="2200" dirty="0" smtClean="0">
                <a:latin typeface="+mn-lt"/>
              </a:rPr>
              <a:t>=500 </a:t>
            </a:r>
            <a:r>
              <a:rPr lang="en-US" sz="2200" dirty="0">
                <a:latin typeface="+mn-lt"/>
              </a:rPr>
              <a:t>boxes of front-only </a:t>
            </a:r>
            <a:r>
              <a:rPr lang="en-US" sz="2200" dirty="0" smtClean="0">
                <a:latin typeface="+mn-lt"/>
              </a:rPr>
              <a:t>t-shirts</a:t>
            </a:r>
          </a:p>
          <a:p>
            <a:pPr marL="0" indent="0" eaLnBrk="0" hangingPunct="0">
              <a:spcBef>
                <a:spcPts val="600"/>
              </a:spcBef>
              <a:buNone/>
            </a:pPr>
            <a:r>
              <a:rPr lang="en-US" sz="2200" i="1" dirty="0" smtClean="0">
                <a:latin typeface="+mn-lt"/>
              </a:rPr>
              <a:t>Z</a:t>
            </a:r>
            <a:r>
              <a:rPr lang="en-US" sz="2200" dirty="0">
                <a:latin typeface="+mn-lt"/>
              </a:rPr>
              <a:t>=$45,522.22 </a:t>
            </a:r>
            <a:r>
              <a:rPr lang="en-US" sz="2200" dirty="0" smtClean="0">
                <a:latin typeface="+mn-lt"/>
              </a:rPr>
              <a:t>profit</a:t>
            </a:r>
            <a:endParaRPr lang="en-US" sz="2200" dirty="0">
              <a:latin typeface="+mn-lt"/>
            </a:endParaRPr>
          </a:p>
        </p:txBody>
      </p:sp>
    </p:spTree>
    <p:extLst>
      <p:ext uri="{BB962C8B-B14F-4D97-AF65-F5344CB8AC3E}">
        <p14:creationId xmlns:p14="http://schemas.microsoft.com/office/powerpoint/2010/main" val="4038823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lstStyle/>
          <a:p>
            <a:r>
              <a:rPr lang="en-US" dirty="0"/>
              <a:t>Solution with </a:t>
            </a:r>
            <a:r>
              <a:rPr lang="en-US" dirty="0" smtClean="0"/>
              <a:t>Q</a:t>
            </a:r>
            <a:r>
              <a:rPr lang="en-US" sz="100" dirty="0" smtClean="0"/>
              <a:t> </a:t>
            </a:r>
            <a:r>
              <a:rPr lang="en-US" dirty="0" smtClean="0"/>
              <a:t>M </a:t>
            </a:r>
            <a:r>
              <a:rPr lang="en-US" dirty="0"/>
              <a:t>for </a:t>
            </a:r>
            <a:r>
              <a:rPr lang="en-US" dirty="0" smtClean="0"/>
              <a:t>Windows </a:t>
            </a:r>
            <a:r>
              <a:rPr lang="en-US" sz="2000" b="0" dirty="0" smtClean="0"/>
              <a:t>(2 of 2)</a:t>
            </a:r>
            <a:endParaRPr lang="en-US" sz="2000" b="0" dirty="0"/>
          </a:p>
        </p:txBody>
      </p:sp>
      <p:sp>
        <p:nvSpPr>
          <p:cNvPr id="6" name="Text Placeholder 5"/>
          <p:cNvSpPr>
            <a:spLocks noGrp="1"/>
          </p:cNvSpPr>
          <p:nvPr>
            <p:ph type="body" idx="1"/>
          </p:nvPr>
        </p:nvSpPr>
        <p:spPr>
          <a:xfrm>
            <a:off x="457200" y="1600201"/>
            <a:ext cx="8229600" cy="426720"/>
          </a:xfrm>
        </p:spPr>
        <p:txBody>
          <a:bodyPr/>
          <a:lstStyle/>
          <a:p>
            <a:pPr marL="0" indent="0">
              <a:buNone/>
            </a:pPr>
            <a:r>
              <a:rPr lang="en-US" sz="2400" b="1" dirty="0">
                <a:latin typeface="+mn-lt"/>
              </a:rPr>
              <a:t>Exhibit </a:t>
            </a:r>
            <a:r>
              <a:rPr lang="en-US" sz="2400" b="1" dirty="0" smtClean="0">
                <a:latin typeface="+mn-lt"/>
              </a:rPr>
              <a:t>4.4</a:t>
            </a:r>
            <a:endParaRPr lang="en-US" sz="2400" b="1" dirty="0">
              <a:latin typeface="+mn-lt"/>
            </a:endParaRPr>
          </a:p>
        </p:txBody>
      </p:sp>
      <p:pic>
        <p:nvPicPr>
          <p:cNvPr id="4" name="Picture 3" descr="A ranging screen displays 2 data tables for the product mix example solution, reproduced as follows: The first table has 4 rows and 6 columns. The columns have the following headings from left to right. Variable, Value, Reduced cost, Original value, Lower bound, Upper bound. The row entries are as follows. Row 1. X 1, 175.56, 0, 90, 50, 101.92. Row 2. X 2, 57.78, 0, 125, 113.08, 138.21. Row 3. X 3, 500, 0, 45, 40.89, Infinity. Row 4. X 4, 0, 10.33, 65, Negative infinity, 75.33. The second table has 5 rows and 6 columns. The columns have the following headings from left to right. Category, Dual value, Slack or surplus, Original value, Lower bound, Upper bound. The row entries are as follows. Row 1. Processing time, hours, 233.33, 0, 72, 63.33, 98.33. Row 2. Shipping capacity, boxes, 22.22, 0, 1200, 884, 1460. Row 3. Budget, dollars, 0, 3406.67, 25000, 21593.33, Infinity. Row 4. Blank sweats, dozens, 0, 266.67, 500, 233.33, Infinity. Row 5. Blank T’s, dozens, 4.11, 0, 500, 0, 685.71.">
            <a:extLst>
              <a:ext uri="{FF2B5EF4-FFF2-40B4-BE49-F238E27FC236}">
                <a16:creationId xmlns:a16="http://schemas.microsoft.com/office/drawing/2014/main" id="{1F2B402C-1F0D-447D-8355-8796047F9D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457" y="2394082"/>
            <a:ext cx="7565114" cy="3667934"/>
          </a:xfrm>
          <a:prstGeom prst="rect">
            <a:avLst/>
          </a:prstGeom>
        </p:spPr>
      </p:pic>
    </p:spTree>
    <p:extLst>
      <p:ext uri="{BB962C8B-B14F-4D97-AF65-F5344CB8AC3E}">
        <p14:creationId xmlns:p14="http://schemas.microsoft.com/office/powerpoint/2010/main" val="21518320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 4.2</a:t>
            </a:r>
            <a:endParaRPr lang="en-IN" dirty="0"/>
          </a:p>
        </p:txBody>
      </p:sp>
      <p:sp>
        <p:nvSpPr>
          <p:cNvPr id="3" name="Text Placeholder 2"/>
          <p:cNvSpPr>
            <a:spLocks noGrp="1"/>
          </p:cNvSpPr>
          <p:nvPr>
            <p:ph type="body" idx="1"/>
          </p:nvPr>
        </p:nvSpPr>
        <p:spPr/>
        <p:txBody>
          <a:bodyPr/>
          <a:lstStyle/>
          <a:p>
            <a:pPr>
              <a:buClr>
                <a:schemeClr val="tx2"/>
              </a:buClr>
            </a:pPr>
            <a:r>
              <a:rPr lang="en-US" sz="2400" dirty="0">
                <a:latin typeface="+mn-lt"/>
              </a:rPr>
              <a:t>A Diet Example</a:t>
            </a:r>
          </a:p>
        </p:txBody>
      </p:sp>
    </p:spTree>
    <p:extLst>
      <p:ext uri="{BB962C8B-B14F-4D97-AF65-F5344CB8AC3E}">
        <p14:creationId xmlns:p14="http://schemas.microsoft.com/office/powerpoint/2010/main" val="24414495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Problem </a:t>
            </a:r>
            <a:r>
              <a:rPr lang="en-US" dirty="0" smtClean="0"/>
              <a:t>Definition 1</a:t>
            </a:r>
            <a:endParaRPr lang="en-US" sz="2000" b="0" dirty="0"/>
          </a:p>
        </p:txBody>
      </p:sp>
      <p:graphicFrame>
        <p:nvGraphicFramePr>
          <p:cNvPr id="4" name="Table 3"/>
          <p:cNvGraphicFramePr>
            <a:graphicFrameLocks noGrp="1"/>
          </p:cNvGraphicFramePr>
          <p:nvPr>
            <p:extLst>
              <p:ext uri="{D42A27DB-BD31-4B8C-83A1-F6EECF244321}">
                <p14:modId xmlns:p14="http://schemas.microsoft.com/office/powerpoint/2010/main" val="2681539710"/>
              </p:ext>
            </p:extLst>
          </p:nvPr>
        </p:nvGraphicFramePr>
        <p:xfrm>
          <a:off x="457200" y="1591642"/>
          <a:ext cx="8208000" cy="3566160"/>
        </p:xfrm>
        <a:graphic>
          <a:graphicData uri="http://schemas.openxmlformats.org/drawingml/2006/table">
            <a:tbl>
              <a:tblPr firstRow="1" bandRow="1">
                <a:tableStyleId>{2D5ABB26-0587-4C30-8999-92F81FD0307C}</a:tableStyleId>
              </a:tblPr>
              <a:tblGrid>
                <a:gridCol w="1980000">
                  <a:extLst>
                    <a:ext uri="{9D8B030D-6E8A-4147-A177-3AD203B41FA5}">
                      <a16:colId xmlns:a16="http://schemas.microsoft.com/office/drawing/2014/main" val="1921674503"/>
                    </a:ext>
                  </a:extLst>
                </a:gridCol>
                <a:gridCol w="900000">
                  <a:extLst>
                    <a:ext uri="{9D8B030D-6E8A-4147-A177-3AD203B41FA5}">
                      <a16:colId xmlns:a16="http://schemas.microsoft.com/office/drawing/2014/main" val="3312175303"/>
                    </a:ext>
                  </a:extLst>
                </a:gridCol>
                <a:gridCol w="468000">
                  <a:extLst>
                    <a:ext uri="{9D8B030D-6E8A-4147-A177-3AD203B41FA5}">
                      <a16:colId xmlns:a16="http://schemas.microsoft.com/office/drawing/2014/main" val="388254497"/>
                    </a:ext>
                  </a:extLst>
                </a:gridCol>
                <a:gridCol w="1188000">
                  <a:extLst>
                    <a:ext uri="{9D8B030D-6E8A-4147-A177-3AD203B41FA5}">
                      <a16:colId xmlns:a16="http://schemas.microsoft.com/office/drawing/2014/main" val="2559768729"/>
                    </a:ext>
                  </a:extLst>
                </a:gridCol>
                <a:gridCol w="648000">
                  <a:extLst>
                    <a:ext uri="{9D8B030D-6E8A-4147-A177-3AD203B41FA5}">
                      <a16:colId xmlns:a16="http://schemas.microsoft.com/office/drawing/2014/main" val="435826438"/>
                    </a:ext>
                  </a:extLst>
                </a:gridCol>
                <a:gridCol w="900000">
                  <a:extLst>
                    <a:ext uri="{9D8B030D-6E8A-4147-A177-3AD203B41FA5}">
                      <a16:colId xmlns:a16="http://schemas.microsoft.com/office/drawing/2014/main" val="1438266676"/>
                    </a:ext>
                  </a:extLst>
                </a:gridCol>
                <a:gridCol w="828000">
                  <a:extLst>
                    <a:ext uri="{9D8B030D-6E8A-4147-A177-3AD203B41FA5}">
                      <a16:colId xmlns:a16="http://schemas.microsoft.com/office/drawing/2014/main" val="4211079958"/>
                    </a:ext>
                  </a:extLst>
                </a:gridCol>
                <a:gridCol w="648000">
                  <a:extLst>
                    <a:ext uri="{9D8B030D-6E8A-4147-A177-3AD203B41FA5}">
                      <a16:colId xmlns:a16="http://schemas.microsoft.com/office/drawing/2014/main" val="1088912972"/>
                    </a:ext>
                  </a:extLst>
                </a:gridCol>
                <a:gridCol w="648000">
                  <a:extLst>
                    <a:ext uri="{9D8B030D-6E8A-4147-A177-3AD203B41FA5}">
                      <a16:colId xmlns:a16="http://schemas.microsoft.com/office/drawing/2014/main" val="2846841501"/>
                    </a:ext>
                  </a:extLst>
                </a:gridCol>
              </a:tblGrid>
              <a:tr h="288000">
                <a:tc>
                  <a:txBody>
                    <a:bodyPr/>
                    <a:lstStyle/>
                    <a:p>
                      <a:r>
                        <a:rPr lang="en-US" sz="1400" b="1" i="0" u="none" strike="noStrike" cap="none" baseline="0" dirty="0" smtClean="0">
                          <a:solidFill>
                            <a:schemeClr val="tx1"/>
                          </a:solidFill>
                          <a:latin typeface="+mn-lt"/>
                          <a:ea typeface="+mn-ea"/>
                          <a:cs typeface="+mn-cs"/>
                          <a:sym typeface="Arial"/>
                        </a:rPr>
                        <a:t>Breakfast Food</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Calories</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Fat</a:t>
                      </a:r>
                    </a:p>
                    <a:p>
                      <a:r>
                        <a:rPr lang="en-US" sz="1400" b="1" i="0" u="none" strike="noStrike" cap="none" baseline="0" dirty="0" smtClean="0">
                          <a:solidFill>
                            <a:schemeClr val="tx1"/>
                          </a:solidFill>
                          <a:latin typeface="+mn-lt"/>
                          <a:ea typeface="+mn-ea"/>
                          <a:cs typeface="+mn-cs"/>
                          <a:sym typeface="Arial"/>
                        </a:rPr>
                        <a:t>(g)</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Cholesterol</a:t>
                      </a:r>
                    </a:p>
                    <a:p>
                      <a:r>
                        <a:rPr lang="en-US" sz="1400" b="1" i="0" u="none" strike="noStrike" cap="none" baseline="0" dirty="0" smtClean="0">
                          <a:solidFill>
                            <a:schemeClr val="tx1"/>
                          </a:solidFill>
                          <a:latin typeface="+mn-lt"/>
                          <a:ea typeface="+mn-ea"/>
                          <a:cs typeface="+mn-cs"/>
                          <a:sym typeface="Arial"/>
                        </a:rPr>
                        <a:t>(mg)</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Iron</a:t>
                      </a:r>
                    </a:p>
                    <a:p>
                      <a:r>
                        <a:rPr lang="en-US" sz="1400" b="1" i="0" u="none" strike="noStrike" cap="none" baseline="0" dirty="0" smtClean="0">
                          <a:solidFill>
                            <a:schemeClr val="tx1"/>
                          </a:solidFill>
                          <a:latin typeface="+mn-lt"/>
                          <a:ea typeface="+mn-ea"/>
                          <a:cs typeface="+mn-cs"/>
                          <a:sym typeface="Arial"/>
                        </a:rPr>
                        <a:t>(mg)</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Calcium</a:t>
                      </a:r>
                    </a:p>
                    <a:p>
                      <a:r>
                        <a:rPr lang="en-US" sz="1400" b="1" i="0" u="none" strike="noStrike" cap="none" baseline="0" dirty="0" smtClean="0">
                          <a:solidFill>
                            <a:schemeClr val="tx1"/>
                          </a:solidFill>
                          <a:latin typeface="+mn-lt"/>
                          <a:ea typeface="+mn-ea"/>
                          <a:cs typeface="+mn-cs"/>
                          <a:sym typeface="Arial"/>
                        </a:rPr>
                        <a:t>(mg)</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Protein</a:t>
                      </a:r>
                    </a:p>
                    <a:p>
                      <a:r>
                        <a:rPr lang="en-US" sz="1400" b="1" i="0" u="none" strike="noStrike" cap="none" baseline="0" dirty="0" smtClean="0">
                          <a:solidFill>
                            <a:schemeClr val="tx1"/>
                          </a:solidFill>
                          <a:latin typeface="+mn-lt"/>
                          <a:ea typeface="+mn-ea"/>
                          <a:cs typeface="+mn-cs"/>
                          <a:sym typeface="Arial"/>
                        </a:rPr>
                        <a:t>(g)</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Fiber</a:t>
                      </a:r>
                    </a:p>
                    <a:p>
                      <a:r>
                        <a:rPr lang="en-US" sz="1400" b="1" i="0" u="none" strike="noStrike" cap="none" baseline="0" dirty="0" smtClean="0">
                          <a:solidFill>
                            <a:schemeClr val="tx1"/>
                          </a:solidFill>
                          <a:latin typeface="+mn-lt"/>
                          <a:ea typeface="+mn-ea"/>
                          <a:cs typeface="+mn-cs"/>
                          <a:sym typeface="Arial"/>
                        </a:rPr>
                        <a:t>(g)</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Cost (</a:t>
                      </a:r>
                      <a:r>
                        <a:rPr lang="en-US" sz="1400" b="0" i="0" u="none" strike="noStrike" cap="none" baseline="0" dirty="0" smtClean="0">
                          <a:solidFill>
                            <a:schemeClr val="tx1"/>
                          </a:solidFill>
                          <a:latin typeface="+mn-lt"/>
                          <a:ea typeface="+mn-ea"/>
                          <a:cs typeface="+mn-cs"/>
                          <a:sym typeface="Arial"/>
                        </a:rPr>
                        <a:t>$</a:t>
                      </a:r>
                      <a:r>
                        <a:rPr lang="en-US" sz="1400" b="1" i="0" u="none" strike="noStrike" cap="none" baseline="0" dirty="0" smtClean="0">
                          <a:solidFill>
                            <a:schemeClr val="tx1"/>
                          </a:solidFill>
                          <a:latin typeface="+mn-lt"/>
                          <a:ea typeface="+mn-ea"/>
                          <a:cs typeface="+mn-cs"/>
                          <a:sym typeface="Arial"/>
                        </a:rPr>
                        <a:t>)</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89514501"/>
                  </a:ext>
                </a:extLst>
              </a:tr>
              <a:tr h="288000">
                <a:tc>
                  <a:txBody>
                    <a:bodyPr/>
                    <a:lstStyle/>
                    <a:p>
                      <a:r>
                        <a:rPr lang="en-US" sz="1400" b="0" i="0" u="none" strike="noStrike" cap="none" baseline="0" dirty="0" smtClean="0">
                          <a:solidFill>
                            <a:schemeClr val="tx1"/>
                          </a:solidFill>
                          <a:latin typeface="+mn-lt"/>
                          <a:ea typeface="+mn-ea"/>
                          <a:cs typeface="+mn-cs"/>
                          <a:sym typeface="Arial"/>
                        </a:rPr>
                        <a:t>1. Bran cereal (cup)</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90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6</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20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3</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dirty="0" smtClean="0"/>
                        <a:t>5</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0.18</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79144083"/>
                  </a:ext>
                </a:extLst>
              </a:tr>
              <a:tr h="288000">
                <a:tc>
                  <a:txBody>
                    <a:bodyPr/>
                    <a:lstStyle/>
                    <a:p>
                      <a:r>
                        <a:rPr lang="en-US" sz="1400" b="0" i="0" u="none" strike="noStrike" cap="none" baseline="0" dirty="0" smtClean="0">
                          <a:solidFill>
                            <a:schemeClr val="tx1"/>
                          </a:solidFill>
                          <a:latin typeface="+mn-lt"/>
                          <a:ea typeface="+mn-ea"/>
                          <a:cs typeface="+mn-cs"/>
                          <a:sym typeface="Arial"/>
                        </a:rPr>
                        <a:t>2. Dry cereal (cup)</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110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4</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48</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4</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0.22</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67325220"/>
                  </a:ext>
                </a:extLst>
              </a:tr>
              <a:tr h="288000">
                <a:tc>
                  <a:txBody>
                    <a:bodyPr/>
                    <a:lstStyle/>
                    <a:p>
                      <a:r>
                        <a:rPr lang="en-US" sz="1400" b="0" i="0" u="none" strike="noStrike" cap="none" baseline="0" dirty="0" smtClean="0">
                          <a:solidFill>
                            <a:schemeClr val="tx1"/>
                          </a:solidFill>
                          <a:latin typeface="+mn-lt"/>
                          <a:ea typeface="+mn-ea"/>
                          <a:cs typeface="+mn-cs"/>
                          <a:sym typeface="Arial"/>
                        </a:rPr>
                        <a:t>3. Oatmeal (cup)</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12</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5</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0.10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298420396"/>
                  </a:ext>
                </a:extLst>
              </a:tr>
              <a:tr h="288000">
                <a:tc>
                  <a:txBody>
                    <a:bodyPr/>
                    <a:lstStyle/>
                    <a:p>
                      <a:r>
                        <a:rPr lang="en-US" sz="1400" b="0" i="0" u="none" strike="noStrike" cap="none" baseline="0" dirty="0" smtClean="0">
                          <a:solidFill>
                            <a:schemeClr val="tx1"/>
                          </a:solidFill>
                          <a:latin typeface="+mn-lt"/>
                          <a:ea typeface="+mn-ea"/>
                          <a:cs typeface="+mn-cs"/>
                          <a:sym typeface="Arial"/>
                        </a:rPr>
                        <a:t>4. Oat bran (cup)</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90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8</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6</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4</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0.12</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48295720"/>
                  </a:ext>
                </a:extLst>
              </a:tr>
              <a:tr h="288000">
                <a:tc>
                  <a:txBody>
                    <a:bodyPr/>
                    <a:lstStyle/>
                    <a:p>
                      <a:r>
                        <a:rPr lang="en-US" sz="1400" b="0" i="0" u="none" strike="noStrike" cap="none" baseline="0" dirty="0" smtClean="0">
                          <a:solidFill>
                            <a:schemeClr val="tx1"/>
                          </a:solidFill>
                          <a:latin typeface="+mn-lt"/>
                          <a:ea typeface="+mn-ea"/>
                          <a:cs typeface="+mn-cs"/>
                          <a:sym typeface="Arial"/>
                        </a:rPr>
                        <a:t>5. Egg</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75</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5</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270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7</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0.10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934173660"/>
                  </a:ext>
                </a:extLst>
              </a:tr>
              <a:tr h="288000">
                <a:tc>
                  <a:txBody>
                    <a:bodyPr/>
                    <a:lstStyle/>
                    <a:p>
                      <a:r>
                        <a:rPr lang="en-US" sz="1400" b="0" i="0" u="none" strike="noStrike" cap="none" baseline="0" dirty="0" smtClean="0">
                          <a:solidFill>
                            <a:schemeClr val="tx1"/>
                          </a:solidFill>
                          <a:latin typeface="+mn-lt"/>
                          <a:ea typeface="+mn-ea"/>
                          <a:cs typeface="+mn-cs"/>
                          <a:sym typeface="Arial"/>
                        </a:rPr>
                        <a:t>6. Bacon (slice)</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35</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8</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0.09</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87032984"/>
                  </a:ext>
                </a:extLst>
              </a:tr>
              <a:tr h="288000">
                <a:tc>
                  <a:txBody>
                    <a:bodyPr/>
                    <a:lstStyle/>
                    <a:p>
                      <a:r>
                        <a:rPr lang="en-US" sz="1400" b="0" i="0" u="none" strike="noStrike" cap="none" baseline="0" dirty="0" smtClean="0">
                          <a:solidFill>
                            <a:schemeClr val="tx1"/>
                          </a:solidFill>
                          <a:latin typeface="+mn-lt"/>
                          <a:ea typeface="+mn-ea"/>
                          <a:cs typeface="+mn-cs"/>
                          <a:sym typeface="Arial"/>
                        </a:rPr>
                        <a:t>7. Orange</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65</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52</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0.40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03240332"/>
                  </a:ext>
                </a:extLst>
              </a:tr>
              <a:tr h="288000">
                <a:tc>
                  <a:txBody>
                    <a:bodyPr/>
                    <a:lstStyle/>
                    <a:p>
                      <a:r>
                        <a:rPr lang="en-US" sz="1400" b="0" i="0" u="none" strike="noStrike" cap="none" baseline="0" dirty="0" smtClean="0">
                          <a:solidFill>
                            <a:schemeClr val="tx1"/>
                          </a:solidFill>
                          <a:latin typeface="+mn-lt"/>
                          <a:ea typeface="+mn-ea"/>
                          <a:cs typeface="+mn-cs"/>
                          <a:sym typeface="Arial"/>
                        </a:rPr>
                        <a:t>8. Milk—2% (cup)</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100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4</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12</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smtClean="0">
                          <a:solidFill>
                            <a:schemeClr val="tx1"/>
                          </a:solidFill>
                          <a:latin typeface="+mn-lt"/>
                          <a:ea typeface="+mn-ea"/>
                          <a:cs typeface="+mn-cs"/>
                          <a:sym typeface="Arial"/>
                        </a:rPr>
                        <a:t>0</a:t>
                      </a:r>
                      <a:endParaRPr lang="en-US"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250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9</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smtClean="0">
                          <a:solidFill>
                            <a:schemeClr val="tx1"/>
                          </a:solidFill>
                          <a:latin typeface="+mn-lt"/>
                          <a:ea typeface="+mn-ea"/>
                          <a:cs typeface="+mn-cs"/>
                          <a:sym typeface="Arial"/>
                        </a:rPr>
                        <a:t>0</a:t>
                      </a:r>
                      <a:endParaRPr lang="en-US"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0.16</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17776799"/>
                  </a:ext>
                </a:extLst>
              </a:tr>
              <a:tr h="288000">
                <a:tc>
                  <a:txBody>
                    <a:bodyPr/>
                    <a:lstStyle/>
                    <a:p>
                      <a:r>
                        <a:rPr lang="en-US" sz="1400" b="0" i="0" u="none" strike="noStrike" cap="none" baseline="0" dirty="0" smtClean="0">
                          <a:solidFill>
                            <a:schemeClr val="tx1"/>
                          </a:solidFill>
                          <a:latin typeface="+mn-lt"/>
                          <a:ea typeface="+mn-ea"/>
                          <a:cs typeface="+mn-cs"/>
                          <a:sym typeface="Arial"/>
                        </a:rPr>
                        <a:t>9. Orange juice (cup)</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120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smtClean="0">
                          <a:solidFill>
                            <a:schemeClr val="tx1"/>
                          </a:solidFill>
                          <a:latin typeface="+mn-lt"/>
                          <a:ea typeface="+mn-ea"/>
                          <a:cs typeface="+mn-cs"/>
                          <a:sym typeface="Arial"/>
                        </a:rPr>
                        <a:t>0</a:t>
                      </a:r>
                      <a:endParaRPr lang="en-US"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smtClean="0">
                          <a:solidFill>
                            <a:schemeClr val="tx1"/>
                          </a:solidFill>
                          <a:latin typeface="+mn-lt"/>
                          <a:ea typeface="+mn-ea"/>
                          <a:cs typeface="+mn-cs"/>
                          <a:sym typeface="Arial"/>
                        </a:rPr>
                        <a:t>0</a:t>
                      </a:r>
                      <a:endParaRPr lang="en-US"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0.50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920640266"/>
                  </a:ext>
                </a:extLst>
              </a:tr>
              <a:tr h="288000">
                <a:tc>
                  <a:txBody>
                    <a:bodyPr/>
                    <a:lstStyle/>
                    <a:p>
                      <a:r>
                        <a:rPr lang="en-US" sz="1400" b="0" i="0" u="none" strike="noStrike" cap="none" baseline="0" dirty="0" smtClean="0">
                          <a:solidFill>
                            <a:schemeClr val="tx1"/>
                          </a:solidFill>
                          <a:latin typeface="+mn-lt"/>
                          <a:ea typeface="+mn-ea"/>
                          <a:cs typeface="+mn-cs"/>
                          <a:sym typeface="Arial"/>
                        </a:rPr>
                        <a:t>10. Wheat toast (slice)</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65</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1</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26</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3</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cap="none" baseline="0" dirty="0" smtClean="0">
                          <a:solidFill>
                            <a:schemeClr val="tx1"/>
                          </a:solidFill>
                          <a:latin typeface="+mn-lt"/>
                          <a:ea typeface="+mn-ea"/>
                          <a:cs typeface="+mn-cs"/>
                          <a:sym typeface="Arial"/>
                        </a:rPr>
                        <a:t>3</a:t>
                      </a:r>
                      <a:endParaRPr lang="en-US" sz="1400" dirty="0" smtClean="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i="0" u="none" strike="noStrike" cap="none" baseline="0" dirty="0" smtClean="0">
                          <a:solidFill>
                            <a:schemeClr val="tx1"/>
                          </a:solidFill>
                          <a:latin typeface="+mn-lt"/>
                          <a:ea typeface="+mn-ea"/>
                          <a:cs typeface="+mn-cs"/>
                          <a:sym typeface="Arial"/>
                        </a:rPr>
                        <a:t>0.07</a:t>
                      </a:r>
                      <a:endParaRPr lang="en-US"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2425779"/>
                  </a:ext>
                </a:extLst>
              </a:tr>
            </a:tbl>
          </a:graphicData>
        </a:graphic>
      </p:graphicFrame>
      <p:sp>
        <p:nvSpPr>
          <p:cNvPr id="5" name="Text Placeholder 4"/>
          <p:cNvSpPr>
            <a:spLocks noGrp="1"/>
          </p:cNvSpPr>
          <p:nvPr>
            <p:ph type="body" idx="1"/>
          </p:nvPr>
        </p:nvSpPr>
        <p:spPr>
          <a:xfrm>
            <a:off x="457200" y="5375834"/>
            <a:ext cx="8214360" cy="948766"/>
          </a:xfrm>
        </p:spPr>
        <p:txBody>
          <a:bodyPr/>
          <a:lstStyle/>
          <a:p>
            <a:pPr marL="0" indent="0">
              <a:buNone/>
            </a:pPr>
            <a:r>
              <a:rPr lang="en-US" sz="2000" dirty="0">
                <a:latin typeface="+mn-lt"/>
              </a:rPr>
              <a:t>Breakfast to include at least 420 calories, 5 milligrams of iron, 400 milligrams of calcium, 20 grams of protein, 12 grams of fiber, and must have no more than 20 grams of fat and 30 milligrams of cholesterol</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3341844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Construction – Decision Variables</a:t>
            </a:r>
            <a:endParaRPr lang="en-US" b="0" dirty="0"/>
          </a:p>
        </p:txBody>
      </p:sp>
      <p:sp>
        <p:nvSpPr>
          <p:cNvPr id="3" name="Text Placeholder 2"/>
          <p:cNvSpPr>
            <a:spLocks noGrp="1"/>
          </p:cNvSpPr>
          <p:nvPr>
            <p:ph type="body" idx="1"/>
          </p:nvPr>
        </p:nvSpPr>
        <p:spPr/>
        <p:txBody>
          <a:bodyPr/>
          <a:lstStyle/>
          <a:p>
            <a:pPr marL="0" indent="0" eaLnBrk="0" hangingPunct="0">
              <a:spcBef>
                <a:spcPts val="800"/>
              </a:spcBef>
              <a:buNone/>
              <a:tabLst>
                <a:tab pos="2741613" algn="l"/>
              </a:tabLst>
            </a:pPr>
            <a:r>
              <a:rPr lang="en-US" sz="2400" i="1" dirty="0" smtClean="0">
                <a:latin typeface="+mn-lt"/>
              </a:rPr>
              <a:t>x</a:t>
            </a:r>
            <a:r>
              <a:rPr lang="en-US" sz="2400" baseline="-25000" dirty="0" smtClean="0">
                <a:latin typeface="+mn-lt"/>
              </a:rPr>
              <a:t>1</a:t>
            </a:r>
            <a:r>
              <a:rPr lang="en-US" sz="2400" dirty="0" smtClean="0">
                <a:latin typeface="+mn-lt"/>
              </a:rPr>
              <a:t> </a:t>
            </a:r>
            <a:r>
              <a:rPr lang="en-US" sz="2400" dirty="0">
                <a:latin typeface="+mn-lt"/>
              </a:rPr>
              <a:t>= cups of bran cereal</a:t>
            </a:r>
          </a:p>
          <a:p>
            <a:pPr marL="0" indent="0" eaLnBrk="0" hangingPunct="0">
              <a:spcBef>
                <a:spcPts val="800"/>
              </a:spcBef>
              <a:buNone/>
              <a:tabLst>
                <a:tab pos="2741613" algn="l"/>
              </a:tabLst>
            </a:pPr>
            <a:r>
              <a:rPr lang="en-US" sz="2400" i="1" dirty="0" smtClean="0">
                <a:latin typeface="+mn-lt"/>
              </a:rPr>
              <a:t>x</a:t>
            </a:r>
            <a:r>
              <a:rPr lang="en-US" sz="2400" baseline="-25000" dirty="0" smtClean="0">
                <a:latin typeface="+mn-lt"/>
              </a:rPr>
              <a:t>2</a:t>
            </a:r>
            <a:r>
              <a:rPr lang="en-US" sz="2400" dirty="0" smtClean="0">
                <a:latin typeface="+mn-lt"/>
              </a:rPr>
              <a:t> </a:t>
            </a:r>
            <a:r>
              <a:rPr lang="en-US" sz="2400" dirty="0">
                <a:latin typeface="+mn-lt"/>
              </a:rPr>
              <a:t>= cups of dry cereal</a:t>
            </a:r>
          </a:p>
          <a:p>
            <a:pPr marL="0" indent="0" eaLnBrk="0" hangingPunct="0">
              <a:spcBef>
                <a:spcPts val="800"/>
              </a:spcBef>
              <a:buNone/>
              <a:tabLst>
                <a:tab pos="2741613" algn="l"/>
              </a:tabLst>
            </a:pPr>
            <a:r>
              <a:rPr lang="en-US" sz="2400" i="1" dirty="0" smtClean="0">
                <a:latin typeface="+mn-lt"/>
              </a:rPr>
              <a:t>x</a:t>
            </a:r>
            <a:r>
              <a:rPr lang="en-US" sz="2400" baseline="-25000" dirty="0" smtClean="0">
                <a:latin typeface="+mn-lt"/>
              </a:rPr>
              <a:t>3</a:t>
            </a:r>
            <a:r>
              <a:rPr lang="en-US" sz="2400" dirty="0" smtClean="0">
                <a:latin typeface="+mn-lt"/>
              </a:rPr>
              <a:t> </a:t>
            </a:r>
            <a:r>
              <a:rPr lang="en-US" sz="2400" dirty="0">
                <a:latin typeface="+mn-lt"/>
              </a:rPr>
              <a:t>= cups of </a:t>
            </a:r>
            <a:r>
              <a:rPr lang="en-US" sz="2400" dirty="0" smtClean="0">
                <a:latin typeface="+mn-lt"/>
              </a:rPr>
              <a:t>oatmeal</a:t>
            </a:r>
          </a:p>
          <a:p>
            <a:pPr marL="0" indent="0" eaLnBrk="0" hangingPunct="0">
              <a:spcBef>
                <a:spcPts val="800"/>
              </a:spcBef>
              <a:buNone/>
              <a:tabLst>
                <a:tab pos="2741613" algn="l"/>
              </a:tabLst>
            </a:pPr>
            <a:r>
              <a:rPr lang="en-US" sz="2400" i="1" dirty="0" smtClean="0">
                <a:latin typeface="+mn-lt"/>
              </a:rPr>
              <a:t>x</a:t>
            </a:r>
            <a:r>
              <a:rPr lang="en-US" sz="2400" baseline="-25000" dirty="0" smtClean="0">
                <a:latin typeface="+mn-lt"/>
              </a:rPr>
              <a:t>4</a:t>
            </a:r>
            <a:r>
              <a:rPr lang="en-US" sz="2400" dirty="0" smtClean="0">
                <a:latin typeface="+mn-lt"/>
              </a:rPr>
              <a:t> = cups of oat bran</a:t>
            </a:r>
          </a:p>
          <a:p>
            <a:pPr marL="0" indent="0" eaLnBrk="0" hangingPunct="0">
              <a:spcBef>
                <a:spcPts val="800"/>
              </a:spcBef>
              <a:buNone/>
              <a:tabLst>
                <a:tab pos="2741613" algn="l"/>
              </a:tabLst>
            </a:pPr>
            <a:r>
              <a:rPr lang="en-US" sz="2400" i="1" dirty="0" smtClean="0">
                <a:latin typeface="+mn-lt"/>
              </a:rPr>
              <a:t>x</a:t>
            </a:r>
            <a:r>
              <a:rPr lang="en-US" sz="2400" baseline="-25000" dirty="0" smtClean="0">
                <a:latin typeface="+mn-lt"/>
              </a:rPr>
              <a:t>5</a:t>
            </a:r>
            <a:r>
              <a:rPr lang="en-US" sz="2400" dirty="0" smtClean="0">
                <a:latin typeface="+mn-lt"/>
              </a:rPr>
              <a:t> </a:t>
            </a:r>
            <a:r>
              <a:rPr lang="en-US" sz="2400" dirty="0">
                <a:latin typeface="+mn-lt"/>
              </a:rPr>
              <a:t>= eggs</a:t>
            </a:r>
          </a:p>
          <a:p>
            <a:pPr marL="0" indent="0" eaLnBrk="0" hangingPunct="0">
              <a:spcBef>
                <a:spcPts val="800"/>
              </a:spcBef>
              <a:buNone/>
              <a:tabLst>
                <a:tab pos="2741613" algn="l"/>
              </a:tabLst>
            </a:pPr>
            <a:r>
              <a:rPr lang="en-US" sz="2400" i="1" dirty="0" smtClean="0">
                <a:latin typeface="+mn-lt"/>
              </a:rPr>
              <a:t>x</a:t>
            </a:r>
            <a:r>
              <a:rPr lang="en-US" sz="2400" baseline="-25000" dirty="0" smtClean="0">
                <a:latin typeface="+mn-lt"/>
              </a:rPr>
              <a:t>6</a:t>
            </a:r>
            <a:r>
              <a:rPr lang="en-US" sz="2400" dirty="0" smtClean="0">
                <a:latin typeface="+mn-lt"/>
              </a:rPr>
              <a:t> </a:t>
            </a:r>
            <a:r>
              <a:rPr lang="en-US" sz="2400" dirty="0">
                <a:latin typeface="+mn-lt"/>
              </a:rPr>
              <a:t>= slices of bacon</a:t>
            </a:r>
          </a:p>
          <a:p>
            <a:pPr marL="0" indent="0" eaLnBrk="0" hangingPunct="0">
              <a:spcBef>
                <a:spcPts val="800"/>
              </a:spcBef>
              <a:buNone/>
              <a:tabLst>
                <a:tab pos="2741613" algn="l"/>
              </a:tabLst>
            </a:pPr>
            <a:r>
              <a:rPr lang="en-US" sz="2400" i="1" dirty="0" smtClean="0">
                <a:latin typeface="+mn-lt"/>
              </a:rPr>
              <a:t>x</a:t>
            </a:r>
            <a:r>
              <a:rPr lang="en-US" sz="2400" baseline="-25000" dirty="0" smtClean="0">
                <a:latin typeface="+mn-lt"/>
              </a:rPr>
              <a:t>7</a:t>
            </a:r>
            <a:r>
              <a:rPr lang="en-US" sz="2400" dirty="0" smtClean="0">
                <a:latin typeface="+mn-lt"/>
              </a:rPr>
              <a:t> </a:t>
            </a:r>
            <a:r>
              <a:rPr lang="en-US" sz="2400" dirty="0">
                <a:latin typeface="+mn-lt"/>
              </a:rPr>
              <a:t>= oranges</a:t>
            </a:r>
          </a:p>
          <a:p>
            <a:pPr marL="0" indent="0" eaLnBrk="0" hangingPunct="0">
              <a:spcBef>
                <a:spcPts val="800"/>
              </a:spcBef>
              <a:buNone/>
              <a:tabLst>
                <a:tab pos="2741613" algn="l"/>
              </a:tabLst>
            </a:pPr>
            <a:r>
              <a:rPr lang="en-US" sz="2400" i="1" dirty="0" smtClean="0">
                <a:latin typeface="+mn-lt"/>
              </a:rPr>
              <a:t>x</a:t>
            </a:r>
            <a:r>
              <a:rPr lang="en-US" sz="2400" baseline="-25000" dirty="0" smtClean="0">
                <a:latin typeface="+mn-lt"/>
              </a:rPr>
              <a:t>8</a:t>
            </a:r>
            <a:r>
              <a:rPr lang="en-US" sz="2400" dirty="0" smtClean="0">
                <a:latin typeface="+mn-lt"/>
              </a:rPr>
              <a:t> </a:t>
            </a:r>
            <a:r>
              <a:rPr lang="en-US" sz="2400" dirty="0">
                <a:latin typeface="+mn-lt"/>
              </a:rPr>
              <a:t>= cups of milk</a:t>
            </a:r>
          </a:p>
          <a:p>
            <a:pPr marL="0" indent="0" eaLnBrk="0" hangingPunct="0">
              <a:spcBef>
                <a:spcPts val="800"/>
              </a:spcBef>
              <a:buNone/>
              <a:tabLst>
                <a:tab pos="2741613" algn="l"/>
              </a:tabLst>
            </a:pPr>
            <a:r>
              <a:rPr lang="en-US" sz="2400" i="1" dirty="0" smtClean="0">
                <a:latin typeface="+mn-lt"/>
              </a:rPr>
              <a:t>x</a:t>
            </a:r>
            <a:r>
              <a:rPr lang="en-US" sz="2400" baseline="-25000" dirty="0" smtClean="0">
                <a:latin typeface="+mn-lt"/>
              </a:rPr>
              <a:t>9</a:t>
            </a:r>
            <a:r>
              <a:rPr lang="en-US" sz="2400" dirty="0" smtClean="0">
                <a:latin typeface="+mn-lt"/>
              </a:rPr>
              <a:t> </a:t>
            </a:r>
            <a:r>
              <a:rPr lang="en-US" sz="2400" dirty="0">
                <a:latin typeface="+mn-lt"/>
              </a:rPr>
              <a:t>= cups of orange juice</a:t>
            </a:r>
          </a:p>
          <a:p>
            <a:pPr marL="0" indent="0" eaLnBrk="0" hangingPunct="0">
              <a:spcBef>
                <a:spcPts val="800"/>
              </a:spcBef>
              <a:buNone/>
              <a:tabLst>
                <a:tab pos="2741613" algn="l"/>
              </a:tabLst>
            </a:pPr>
            <a:r>
              <a:rPr lang="en-US" sz="2400" i="1" dirty="0">
                <a:latin typeface="+mn-lt"/>
              </a:rPr>
              <a:t>x</a:t>
            </a:r>
            <a:r>
              <a:rPr lang="en-US" sz="2400" baseline="-25000" dirty="0">
                <a:latin typeface="+mn-lt"/>
              </a:rPr>
              <a:t>10</a:t>
            </a:r>
            <a:r>
              <a:rPr lang="en-US" sz="2400" dirty="0">
                <a:latin typeface="+mn-lt"/>
              </a:rPr>
              <a:t> = slices of wheat </a:t>
            </a:r>
            <a:r>
              <a:rPr lang="en-US" sz="2400" dirty="0" smtClean="0">
                <a:latin typeface="+mn-lt"/>
              </a:rPr>
              <a:t>toast</a:t>
            </a:r>
            <a:endParaRPr lang="en-US" sz="2400" dirty="0">
              <a:latin typeface="+mn-lt"/>
            </a:endParaRPr>
          </a:p>
        </p:txBody>
      </p:sp>
    </p:spTree>
    <p:extLst>
      <p:ext uri="{BB962C8B-B14F-4D97-AF65-F5344CB8AC3E}">
        <p14:creationId xmlns:p14="http://schemas.microsoft.com/office/powerpoint/2010/main" val="1069804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r>
              <a:rPr lang="en-US" dirty="0" smtClean="0"/>
              <a:t>Summary 1</a:t>
            </a:r>
            <a:endParaRPr lang="en-US" dirty="0"/>
          </a:p>
        </p:txBody>
      </p:sp>
      <p:graphicFrame>
        <p:nvGraphicFramePr>
          <p:cNvPr id="6" name="Object 5" descr="Minimize Z = 0.18 x sub 1 + 0.22 x sub 2 + 0.10 x sub 3 + 0.12 x sub 4 + 0.10 x sub 5 + 0.09 x sub 6 + 0.40 x sub 7 + 0.16 x sub 8 + 0.50 x sub 9 + 0.07 x sub 10."/>
          <p:cNvGraphicFramePr>
            <a:graphicFrameLocks noChangeAspect="1"/>
          </p:cNvGraphicFramePr>
          <p:nvPr>
            <p:extLst>
              <p:ext uri="{D42A27DB-BD31-4B8C-83A1-F6EECF244321}">
                <p14:modId xmlns:p14="http://schemas.microsoft.com/office/powerpoint/2010/main" val="1950905622"/>
              </p:ext>
            </p:extLst>
          </p:nvPr>
        </p:nvGraphicFramePr>
        <p:xfrm>
          <a:off x="455697" y="1567748"/>
          <a:ext cx="6751350" cy="706058"/>
        </p:xfrm>
        <a:graphic>
          <a:graphicData uri="http://schemas.openxmlformats.org/presentationml/2006/ole">
            <mc:AlternateContent xmlns:mc="http://schemas.openxmlformats.org/markup-compatibility/2006">
              <mc:Choice xmlns:v="urn:schemas-microsoft-com:vml" Requires="v">
                <p:oleObj spid="_x0000_s3988" name="Equation" r:id="rId3" imgW="4381200" imgH="457200" progId="Equation.DSMT4">
                  <p:embed/>
                </p:oleObj>
              </mc:Choice>
              <mc:Fallback>
                <p:oleObj name="Equation" r:id="rId3" imgW="4381200" imgH="457200" progId="Equation.DSMT4">
                  <p:embed/>
                  <p:pic>
                    <p:nvPicPr>
                      <p:cNvPr id="0" name="Picture 912" descr="Minimize Z = 0.18 x sub 1 + 0.22 x sub 2 + 0.10 x sub 3 + 0.12 x sub 4 + 0.10 x sub 5 + 0.09 x sub 6 + 0.40 x sub 7 + 0.16 x sub 8 + 0.50 x sub 9 + 0.07 x sub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97" y="1567748"/>
                        <a:ext cx="6751350" cy="7060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idx="1"/>
          </p:nvPr>
        </p:nvSpPr>
        <p:spPr>
          <a:xfrm>
            <a:off x="443011" y="2209732"/>
            <a:ext cx="1350012" cy="401053"/>
          </a:xfrm>
        </p:spPr>
        <p:txBody>
          <a:bodyPr/>
          <a:lstStyle/>
          <a:p>
            <a:pPr marL="0" indent="0">
              <a:buNone/>
            </a:pPr>
            <a:r>
              <a:rPr lang="en-US" sz="2000" dirty="0">
                <a:latin typeface="+mn-lt"/>
              </a:rPr>
              <a:t>subject to</a:t>
            </a:r>
            <a:r>
              <a:rPr lang="en-US" sz="2000" dirty="0" smtClean="0">
                <a:latin typeface="+mn-lt"/>
              </a:rPr>
              <a:t>:</a:t>
            </a:r>
            <a:endParaRPr lang="en-US" sz="2000" dirty="0">
              <a:latin typeface="+mn-lt"/>
            </a:endParaRPr>
          </a:p>
        </p:txBody>
      </p:sp>
      <p:graphicFrame>
        <p:nvGraphicFramePr>
          <p:cNvPr id="7" name="Object 6" descr="90 x sub 1 + 110 x sub 2 + 100 x sub 3 + 90 x sub 4 + 75 x sub 5 + 35 x sub 6 + 65 x sub 7 + 100 x sub 8 + 120 x sub 9 + 65 x sub 10 is greater than or equal to 420 calories. 2 x sub 2 + 2 x sub 3 + 2 x sub 4 + 5 x sub 5 + 3 x sub 6 + 4 x sub 8 + x sub 10 is less than or equal to 20 grams of fat. 270 x sub 5 + 8 x sub 6 + 12 x sub 8 is greater than or equal to 30 milligrams of cholesterol. 6 x sub 1 + 4 x sub 2 + 2 x sub 3 + 3 x sub 4 + x sub 5 + x sub 7 + x sub 10 is greater than or equal to 5 milligrams of iron. 20 x sub 1 + 48 x sub 2 + 12 x sub 3 + 8 x sub 4 + 30 x sub 5 + 52 x sub 7 + 250 x sub 8 + 3 x sub 9 + 26 x sub 10 is greater than or equal to 400 milligrams of calcium. 3 x sub 1 + 4 x sub 2 + 5 x sub 3 + 6 x sub 4 + 7 x sub 5 + 2 x sub 6 + x sub 7 + 9 x sub 8 + x sub 9 + 3 x sub 10 is greater than or equal to 20 grams of protein. 5 x sub 1 + 2 x sub 2 + 3 x sub 3 + 4 x sub 4 + x sub 7 + 3 x sub 10 is greater than or equal to 12. x sub 1 is greater than 0, for all j."/>
          <p:cNvGraphicFramePr>
            <a:graphicFrameLocks noChangeAspect="1"/>
          </p:cNvGraphicFramePr>
          <p:nvPr>
            <p:extLst>
              <p:ext uri="{D42A27DB-BD31-4B8C-83A1-F6EECF244321}">
                <p14:modId xmlns:p14="http://schemas.microsoft.com/office/powerpoint/2010/main" val="3578819410"/>
              </p:ext>
            </p:extLst>
          </p:nvPr>
        </p:nvGraphicFramePr>
        <p:xfrm>
          <a:off x="2222500" y="2349500"/>
          <a:ext cx="5172075" cy="4090988"/>
        </p:xfrm>
        <a:graphic>
          <a:graphicData uri="http://schemas.openxmlformats.org/presentationml/2006/ole">
            <mc:AlternateContent xmlns:mc="http://schemas.openxmlformats.org/markup-compatibility/2006">
              <mc:Choice xmlns:v="urn:schemas-microsoft-com:vml" Requires="v">
                <p:oleObj spid="_x0000_s3989" name="Equation" r:id="rId5" imgW="3276360" imgH="2590560" progId="Equation.DSMT4">
                  <p:embed/>
                </p:oleObj>
              </mc:Choice>
              <mc:Fallback>
                <p:oleObj name="Equation" r:id="rId5" imgW="3276360" imgH="2590560" progId="Equation.DSMT4">
                  <p:embed/>
                  <p:pic>
                    <p:nvPicPr>
                      <p:cNvPr id="0" name="Picture 913" descr="90 x sub 1 + 110 x sub 2 + 100 x sub 3 + 90 x sub 4 + 75 x sub 5 + 35 x sub 6 + 65 x sub 7 + 100 x sub 8 + 120 x sub 9 + 65 x sub 10 is greater than or equal to 420 calories. 2 x sub 2 + 2 x sub 3 + 2 x sub 4 + 5 x sub 5 + 3 x sub 6 + 4 x sub 8 + x sub 10 is less than or equal to 20 grams of fat. 270 x sub 5 + 8 x sub 6 + 12 x sub 8 is greater than or equal to 30 milligrams of cholesterol. 6 x sub 1 + 4 x sub 2 + 2 x sub 3 + 3 x sub 4 + x sub 5 + x sub 7 + x sub 10 is greater than or equal to 5 milligrams of iron. 20 x sub 1 + 48 x sub 2 + 12 x sub 3 + 8 x sub 4 + 30 x sub 5 + 52 x sub 7 + 250 x sub 8 + 3 x sub 9 + 26 x sub 10 is greater than or equal to 400 milligrams of calcium. 3 x sub 1 + 4 x sub 2 + 5 x sub 3 + 6 x sub 4 + 7 x sub 5 + 2 x sub 6 + x sub 7 + 9 x sub 8 + x sub 9 + 3 x sub 10 is greater than or equal to 20 grams of protein. 5 x sub 1 + 2 x sub 2 + 3 x sub 3 + 4 x sub 4 + x sub 7 + 3 x sub 10 is greater than or equal to 12. x sub 1 is greater than 0, for all j."/>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22500" y="2349500"/>
                        <a:ext cx="5172075" cy="40909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43001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Solution with </a:t>
            </a:r>
            <a:r>
              <a:rPr lang="en-US" dirty="0" smtClean="0"/>
              <a:t>Excel 2</a:t>
            </a:r>
            <a:endParaRPr lang="en-US" dirty="0"/>
          </a:p>
        </p:txBody>
      </p:sp>
      <p:sp>
        <p:nvSpPr>
          <p:cNvPr id="3" name="Text Placeholder 2"/>
          <p:cNvSpPr>
            <a:spLocks noGrp="1"/>
          </p:cNvSpPr>
          <p:nvPr>
            <p:ph type="body" idx="1"/>
          </p:nvPr>
        </p:nvSpPr>
        <p:spPr>
          <a:xfrm>
            <a:off x="457200" y="1600200"/>
            <a:ext cx="1772653" cy="453189"/>
          </a:xfrm>
        </p:spPr>
        <p:txBody>
          <a:bodyPr/>
          <a:lstStyle/>
          <a:p>
            <a:pPr marL="0" indent="0">
              <a:buNone/>
            </a:pPr>
            <a:r>
              <a:rPr lang="en-US" sz="2400" b="1" dirty="0">
                <a:latin typeface="+mn-lt"/>
              </a:rPr>
              <a:t>Exhibit </a:t>
            </a:r>
            <a:r>
              <a:rPr lang="en-US" sz="2400" b="1" dirty="0" smtClean="0">
                <a:latin typeface="+mn-lt"/>
              </a:rPr>
              <a:t>4.5</a:t>
            </a:r>
            <a:endParaRPr lang="en-US" sz="2400" b="1" dirty="0">
              <a:latin typeface="+mn-lt"/>
            </a:endParaRPr>
          </a:p>
        </p:txBody>
      </p:sp>
      <p:pic>
        <p:nvPicPr>
          <p:cNvPr id="16" name="Picture 15" descr="An Excel sheet displays solution data. An Excel sheet displays data for the diet example. The columns are labeled as follows: Column A, breakfast food. Column C, serving. Column D, unit. Column E, cost, dollars. Columns F through L, nutrient contributions. Column F, calories. Column G, fat. Column H, cholesterol. Column I, iron. Column J, calcium. Column K, protein. Column L, fiber. Other features of the table are as follows: The breakfast foods and their data are listed in rows 5 through 14. The servings values are the decision variables. Under the nutrient contributions data, row 15 lists nutrient levels, row 16 lists constraints, and row 17 lists nutritional requirements. The formula for nutritional levels of calories, in cell F 15, is = SUM PRODUCTS left parenthesis C 5 colon C 14 comma F 5 colon F 14 right parenthesis, or = C 5 asterisk F 5 + C 6 asterisk F 6, and so on to C 14 asterisk F 14. Servings, or decision variables, are listed in column C and calories are listed in column F. The constraint value, 420, is typed in cell F 17, under calories. The formula for cost per meal, in cell C 19, is = SUM PRODUCT left parenthesis C 5 colon C 14 comma E 5 colon E 14 right parenthesis. Or, = C 5 asterisk E 5 + C 6 asterisk E 6 and so on to C 14 asterisk E 14. Servings, or decision variables, are listed in column C and costs are listed in column 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9436" y="2332085"/>
            <a:ext cx="6025129" cy="3984134"/>
          </a:xfrm>
          <a:prstGeom prst="rect">
            <a:avLst/>
          </a:prstGeom>
        </p:spPr>
      </p:pic>
    </p:spTree>
    <p:extLst>
      <p:ext uri="{BB962C8B-B14F-4D97-AF65-F5344CB8AC3E}">
        <p14:creationId xmlns:p14="http://schemas.microsoft.com/office/powerpoint/2010/main" val="2072336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Excel Solver </a:t>
            </a:r>
            <a:r>
              <a:rPr lang="en-US" dirty="0" smtClean="0"/>
              <a:t>Window 2</a:t>
            </a:r>
            <a:endParaRPr lang="en-US" dirty="0"/>
          </a:p>
        </p:txBody>
      </p:sp>
      <p:sp>
        <p:nvSpPr>
          <p:cNvPr id="3" name="Text Placeholder 2"/>
          <p:cNvSpPr>
            <a:spLocks noGrp="1"/>
          </p:cNvSpPr>
          <p:nvPr>
            <p:ph type="body" idx="1"/>
          </p:nvPr>
        </p:nvSpPr>
        <p:spPr>
          <a:xfrm>
            <a:off x="457200" y="1600201"/>
            <a:ext cx="1889760" cy="457200"/>
          </a:xfrm>
        </p:spPr>
        <p:txBody>
          <a:bodyPr/>
          <a:lstStyle/>
          <a:p>
            <a:pPr marL="0" indent="0">
              <a:buNone/>
            </a:pPr>
            <a:r>
              <a:rPr lang="en-US" sz="2400" b="1" dirty="0">
                <a:latin typeface="+mn-lt"/>
              </a:rPr>
              <a:t>Exhibit </a:t>
            </a:r>
            <a:r>
              <a:rPr lang="en-US" sz="2400" b="1" dirty="0" smtClean="0">
                <a:latin typeface="+mn-lt"/>
              </a:rPr>
              <a:t>4.6</a:t>
            </a:r>
            <a:endParaRPr lang="en-US" sz="2400" b="1" dirty="0">
              <a:latin typeface="+mn-lt"/>
            </a:endParaRPr>
          </a:p>
        </p:txBody>
      </p:sp>
      <p:pic>
        <p:nvPicPr>
          <p:cNvPr id="4" name="Picture 3" descr="A solver parameters screen is filled in with data as follows: Set objective, C 19. To, Min. By changing variable cells, C 5 through C 14. This includes decision variables, servings in column C. Subject to the constraints, with 7 listed, provided after this list. Make unconstrained variable non-negative selected. Select a solving method, simplex L P. The 7 constraints listed are as follows: F 15 is greater than or equal to F 17. This is the constraint for calories in column F, with the formula = SUM PRODUCT left parenthesis C 5 colon C 14 comma F 5 colon F 14 right parenthesis less than or equal to 420. The formula has not spaces. G 15 is less than or equal to G 17. H 15 is less than or equal to H 17. I 15 is greater than or equal to I 17. J 15 is greater than or equal to J 17. K 15 is greater than or equal to K 17. L 15 is greater than or equal to L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659" y="2325369"/>
            <a:ext cx="6704682" cy="4045339"/>
          </a:xfrm>
          <a:prstGeom prst="rect">
            <a:avLst/>
          </a:prstGeom>
        </p:spPr>
      </p:pic>
    </p:spTree>
    <p:extLst>
      <p:ext uri="{BB962C8B-B14F-4D97-AF65-F5344CB8AC3E}">
        <p14:creationId xmlns:p14="http://schemas.microsoft.com/office/powerpoint/2010/main" val="2364337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 4.3</a:t>
            </a:r>
            <a:endParaRPr lang="en-IN" dirty="0"/>
          </a:p>
        </p:txBody>
      </p:sp>
      <p:sp>
        <p:nvSpPr>
          <p:cNvPr id="3" name="Text Placeholder 2"/>
          <p:cNvSpPr>
            <a:spLocks noGrp="1"/>
          </p:cNvSpPr>
          <p:nvPr>
            <p:ph type="body" idx="1"/>
          </p:nvPr>
        </p:nvSpPr>
        <p:spPr>
          <a:xfrm>
            <a:off x="457200" y="1600200"/>
            <a:ext cx="8229600" cy="609599"/>
          </a:xfrm>
        </p:spPr>
        <p:txBody>
          <a:bodyPr/>
          <a:lstStyle/>
          <a:p>
            <a:pPr>
              <a:buClr>
                <a:schemeClr val="tx2"/>
              </a:buClr>
            </a:pPr>
            <a:r>
              <a:rPr lang="en-US" sz="2400" dirty="0">
                <a:latin typeface="+mn-lt"/>
              </a:rPr>
              <a:t>An Investment Example</a:t>
            </a:r>
          </a:p>
        </p:txBody>
      </p:sp>
    </p:spTree>
    <p:extLst>
      <p:ext uri="{BB962C8B-B14F-4D97-AF65-F5344CB8AC3E}">
        <p14:creationId xmlns:p14="http://schemas.microsoft.com/office/powerpoint/2010/main" val="2541662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Learning Objectives</a:t>
            </a:r>
            <a:endParaRPr lang="en-US" dirty="0"/>
          </a:p>
        </p:txBody>
      </p:sp>
      <p:sp>
        <p:nvSpPr>
          <p:cNvPr id="3" name="Text Placeholder 2"/>
          <p:cNvSpPr>
            <a:spLocks noGrp="1"/>
          </p:cNvSpPr>
          <p:nvPr>
            <p:ph type="body" idx="1"/>
          </p:nvPr>
        </p:nvSpPr>
        <p:spPr/>
        <p:txBody>
          <a:bodyPr/>
          <a:lstStyle/>
          <a:p>
            <a:pPr marL="0" indent="0">
              <a:buClr>
                <a:schemeClr val="tx2"/>
              </a:buClr>
              <a:buNone/>
            </a:pPr>
            <a:r>
              <a:rPr lang="en-US" sz="2400" b="1" dirty="0" smtClean="0">
                <a:solidFill>
                  <a:schemeClr val="tx2"/>
                </a:solidFill>
                <a:latin typeface="+mn-lt"/>
              </a:rPr>
              <a:t>4.1</a:t>
            </a:r>
            <a:r>
              <a:rPr lang="en-US" sz="2400" dirty="0" smtClean="0">
                <a:latin typeface="+mn-lt"/>
              </a:rPr>
              <a:t> A Product Mix Example</a:t>
            </a:r>
          </a:p>
          <a:p>
            <a:pPr marL="0" indent="0">
              <a:buClr>
                <a:schemeClr val="tx2"/>
              </a:buClr>
              <a:buNone/>
            </a:pPr>
            <a:r>
              <a:rPr lang="en-US" sz="2400" b="1" dirty="0" smtClean="0">
                <a:solidFill>
                  <a:schemeClr val="tx2"/>
                </a:solidFill>
                <a:latin typeface="+mn-lt"/>
              </a:rPr>
              <a:t>4.2</a:t>
            </a:r>
            <a:r>
              <a:rPr lang="en-US" sz="2400" dirty="0" smtClean="0">
                <a:latin typeface="+mn-lt"/>
              </a:rPr>
              <a:t> A Diet Example</a:t>
            </a:r>
          </a:p>
          <a:p>
            <a:pPr marL="0" indent="0">
              <a:buClr>
                <a:schemeClr val="tx2"/>
              </a:buClr>
              <a:buNone/>
            </a:pPr>
            <a:r>
              <a:rPr lang="en-US" sz="2400" b="1" dirty="0" smtClean="0">
                <a:solidFill>
                  <a:schemeClr val="tx2"/>
                </a:solidFill>
                <a:latin typeface="+mn-lt"/>
              </a:rPr>
              <a:t>4.3</a:t>
            </a:r>
            <a:r>
              <a:rPr lang="en-US" sz="2400" dirty="0" smtClean="0">
                <a:latin typeface="+mn-lt"/>
              </a:rPr>
              <a:t> An Investment Example</a:t>
            </a:r>
          </a:p>
          <a:p>
            <a:pPr marL="0" indent="0">
              <a:buClr>
                <a:schemeClr val="tx2"/>
              </a:buClr>
              <a:buNone/>
            </a:pPr>
            <a:r>
              <a:rPr lang="en-US" sz="2400" b="1" dirty="0" smtClean="0">
                <a:solidFill>
                  <a:schemeClr val="tx2"/>
                </a:solidFill>
                <a:latin typeface="+mn-lt"/>
              </a:rPr>
              <a:t>4.4</a:t>
            </a:r>
            <a:r>
              <a:rPr lang="en-US" sz="2400" dirty="0" smtClean="0">
                <a:latin typeface="+mn-lt"/>
              </a:rPr>
              <a:t> A Marketing Example</a:t>
            </a:r>
          </a:p>
          <a:p>
            <a:pPr marL="0" indent="0">
              <a:buClr>
                <a:schemeClr val="tx2"/>
              </a:buClr>
              <a:buNone/>
            </a:pPr>
            <a:r>
              <a:rPr lang="en-US" sz="2400" b="1" dirty="0" smtClean="0">
                <a:solidFill>
                  <a:schemeClr val="tx2"/>
                </a:solidFill>
                <a:latin typeface="+mn-lt"/>
              </a:rPr>
              <a:t>4.5</a:t>
            </a:r>
            <a:r>
              <a:rPr lang="en-US" sz="2400" dirty="0" smtClean="0">
                <a:latin typeface="+mn-lt"/>
              </a:rPr>
              <a:t> A Transportation Example</a:t>
            </a:r>
          </a:p>
          <a:p>
            <a:pPr marL="0" indent="0">
              <a:buClr>
                <a:schemeClr val="tx2"/>
              </a:buClr>
              <a:buNone/>
            </a:pPr>
            <a:r>
              <a:rPr lang="en-US" sz="2400" b="1" dirty="0" smtClean="0">
                <a:solidFill>
                  <a:schemeClr val="tx2"/>
                </a:solidFill>
                <a:latin typeface="+mn-lt"/>
              </a:rPr>
              <a:t>4.6</a:t>
            </a:r>
            <a:r>
              <a:rPr lang="en-US" sz="2400" dirty="0" smtClean="0">
                <a:latin typeface="+mn-lt"/>
              </a:rPr>
              <a:t> A Blend Example</a:t>
            </a:r>
          </a:p>
          <a:p>
            <a:pPr marL="0" indent="0">
              <a:buClr>
                <a:schemeClr val="tx2"/>
              </a:buClr>
              <a:buNone/>
            </a:pPr>
            <a:r>
              <a:rPr lang="en-US" sz="2400" b="1" dirty="0" smtClean="0">
                <a:solidFill>
                  <a:schemeClr val="tx2"/>
                </a:solidFill>
                <a:latin typeface="+mn-lt"/>
              </a:rPr>
              <a:t>4.7</a:t>
            </a:r>
            <a:r>
              <a:rPr lang="en-US" sz="2400" dirty="0" smtClean="0">
                <a:latin typeface="+mn-lt"/>
              </a:rPr>
              <a:t> A Multiperiod Scheduling Example</a:t>
            </a:r>
          </a:p>
          <a:p>
            <a:pPr marL="0" indent="0">
              <a:buClr>
                <a:schemeClr val="tx2"/>
              </a:buClr>
              <a:buNone/>
            </a:pPr>
            <a:r>
              <a:rPr lang="en-US" sz="2400" b="1" dirty="0" smtClean="0">
                <a:solidFill>
                  <a:schemeClr val="tx2"/>
                </a:solidFill>
                <a:latin typeface="+mn-lt"/>
              </a:rPr>
              <a:t>4.8</a:t>
            </a:r>
            <a:r>
              <a:rPr lang="en-US" sz="2400" dirty="0" smtClean="0">
                <a:latin typeface="+mn-lt"/>
              </a:rPr>
              <a:t> A Data Envelopment Analysis Example</a:t>
            </a:r>
            <a:endParaRPr lang="en-US" sz="2400" dirty="0">
              <a:latin typeface="+mn-lt"/>
            </a:endParaRPr>
          </a:p>
        </p:txBody>
      </p:sp>
    </p:spTree>
    <p:extLst>
      <p:ext uri="{BB962C8B-B14F-4D97-AF65-F5344CB8AC3E}">
        <p14:creationId xmlns:p14="http://schemas.microsoft.com/office/powerpoint/2010/main" val="13969004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r>
              <a:rPr lang="en-US" dirty="0" smtClean="0"/>
              <a:t>Summary 2 </a:t>
            </a:r>
            <a:r>
              <a:rPr lang="en-US" sz="2000" b="0" dirty="0" smtClean="0"/>
              <a:t>(1 of 2)</a:t>
            </a:r>
            <a:endParaRPr lang="en-US" sz="2000" b="0" dirty="0"/>
          </a:p>
        </p:txBody>
      </p:sp>
      <p:sp>
        <p:nvSpPr>
          <p:cNvPr id="3" name="Text Placeholder 2"/>
          <p:cNvSpPr>
            <a:spLocks noGrp="1"/>
          </p:cNvSpPr>
          <p:nvPr>
            <p:ph type="body" idx="1"/>
          </p:nvPr>
        </p:nvSpPr>
        <p:spPr/>
        <p:txBody>
          <a:bodyPr/>
          <a:lstStyle/>
          <a:p>
            <a:pPr marL="0" indent="0" eaLnBrk="0" hangingPunct="0">
              <a:buNone/>
              <a:defRPr/>
            </a:pPr>
            <a:r>
              <a:rPr lang="en-US" sz="2000" dirty="0">
                <a:latin typeface="+mn-lt"/>
              </a:rPr>
              <a:t>An investor has $70,000 to divide among several instruments. Municipal bonds have an 8.5% return, </a:t>
            </a:r>
            <a:r>
              <a:rPr lang="en-US" sz="2000" dirty="0" smtClean="0">
                <a:latin typeface="+mn-lt"/>
              </a:rPr>
              <a:t>C</a:t>
            </a:r>
            <a:r>
              <a:rPr lang="en-US" sz="100" dirty="0" smtClean="0">
                <a:latin typeface="+mn-lt"/>
              </a:rPr>
              <a:t> </a:t>
            </a:r>
            <a:r>
              <a:rPr lang="en-US" sz="2000" dirty="0" smtClean="0">
                <a:latin typeface="+mn-lt"/>
              </a:rPr>
              <a:t>D’s </a:t>
            </a:r>
            <a:r>
              <a:rPr lang="en-US" sz="2000" dirty="0">
                <a:latin typeface="+mn-lt"/>
              </a:rPr>
              <a:t>a 5% return, t-bills a 6.5% return, and growth stock 13</a:t>
            </a:r>
            <a:r>
              <a:rPr lang="en-US" sz="2000" dirty="0" smtClean="0">
                <a:latin typeface="+mn-lt"/>
              </a:rPr>
              <a:t>%.</a:t>
            </a:r>
            <a:endParaRPr lang="en-US" sz="2000" dirty="0">
              <a:latin typeface="+mn-lt"/>
            </a:endParaRPr>
          </a:p>
          <a:p>
            <a:pPr marL="0" indent="0" eaLnBrk="0" hangingPunct="0">
              <a:buNone/>
              <a:defRPr/>
            </a:pPr>
            <a:r>
              <a:rPr lang="en-US" sz="2000" dirty="0" smtClean="0">
                <a:latin typeface="+mn-lt"/>
              </a:rPr>
              <a:t>The </a:t>
            </a:r>
            <a:r>
              <a:rPr lang="en-US" sz="2000" dirty="0">
                <a:latin typeface="+mn-lt"/>
              </a:rPr>
              <a:t>following guidelines have been established:</a:t>
            </a:r>
          </a:p>
          <a:p>
            <a:pPr marL="432000" indent="-432000" eaLnBrk="0" hangingPunct="0">
              <a:buFont typeface="+mj-lt"/>
              <a:buAutoNum type="arabicPeriod"/>
              <a:defRPr/>
            </a:pPr>
            <a:r>
              <a:rPr lang="en-US" sz="2000" dirty="0">
                <a:latin typeface="+mn-lt"/>
              </a:rPr>
              <a:t>No more than 20% in municipal bonds</a:t>
            </a:r>
          </a:p>
          <a:p>
            <a:pPr marL="432000" indent="-432000" eaLnBrk="0" hangingPunct="0">
              <a:buFont typeface="+mj-lt"/>
              <a:buAutoNum type="arabicPeriod"/>
              <a:defRPr/>
            </a:pPr>
            <a:r>
              <a:rPr lang="en-US" sz="2000" dirty="0">
                <a:latin typeface="+mn-lt"/>
              </a:rPr>
              <a:t>Investment in </a:t>
            </a:r>
            <a:r>
              <a:rPr lang="en-US" sz="2000" dirty="0" smtClean="0">
                <a:latin typeface="+mn-lt"/>
              </a:rPr>
              <a:t>C</a:t>
            </a:r>
            <a:r>
              <a:rPr lang="en-US" sz="100" dirty="0" smtClean="0">
                <a:latin typeface="+mn-lt"/>
              </a:rPr>
              <a:t> </a:t>
            </a:r>
            <a:r>
              <a:rPr lang="en-US" sz="2000" dirty="0" smtClean="0">
                <a:latin typeface="+mn-lt"/>
              </a:rPr>
              <a:t>D</a:t>
            </a:r>
            <a:r>
              <a:rPr lang="en-US" sz="100" dirty="0" smtClean="0">
                <a:latin typeface="+mn-lt"/>
              </a:rPr>
              <a:t> </a:t>
            </a:r>
            <a:r>
              <a:rPr lang="en-US" sz="2000" dirty="0" smtClean="0">
                <a:latin typeface="+mn-lt"/>
              </a:rPr>
              <a:t>s </a:t>
            </a:r>
            <a:r>
              <a:rPr lang="en-US" sz="2000" dirty="0">
                <a:latin typeface="+mn-lt"/>
              </a:rPr>
              <a:t>should not exceed the other three alternatives</a:t>
            </a:r>
          </a:p>
          <a:p>
            <a:pPr marL="432000" indent="-432000" eaLnBrk="0" hangingPunct="0">
              <a:buFont typeface="+mj-lt"/>
              <a:buAutoNum type="arabicPeriod"/>
              <a:defRPr/>
            </a:pPr>
            <a:r>
              <a:rPr lang="en-US" sz="2000" dirty="0">
                <a:latin typeface="+mn-lt"/>
              </a:rPr>
              <a:t>At least 30% invested in treasury bills and </a:t>
            </a:r>
            <a:r>
              <a:rPr lang="en-US" sz="2000" dirty="0" smtClean="0">
                <a:latin typeface="+mn-lt"/>
              </a:rPr>
              <a:t>C</a:t>
            </a:r>
            <a:r>
              <a:rPr lang="en-US" sz="100" dirty="0" smtClean="0">
                <a:latin typeface="+mn-lt"/>
              </a:rPr>
              <a:t> </a:t>
            </a:r>
            <a:r>
              <a:rPr lang="en-US" sz="2000" dirty="0" smtClean="0">
                <a:latin typeface="+mn-lt"/>
              </a:rPr>
              <a:t>D</a:t>
            </a:r>
            <a:r>
              <a:rPr lang="en-US" sz="100" dirty="0" smtClean="0">
                <a:latin typeface="+mn-lt"/>
              </a:rPr>
              <a:t> </a:t>
            </a:r>
            <a:r>
              <a:rPr lang="en-US" sz="2000" dirty="0" smtClean="0">
                <a:latin typeface="+mn-lt"/>
              </a:rPr>
              <a:t>s</a:t>
            </a:r>
            <a:endParaRPr lang="en-US" sz="2000" dirty="0">
              <a:latin typeface="+mn-lt"/>
            </a:endParaRPr>
          </a:p>
          <a:p>
            <a:pPr marL="432000" indent="-432000" eaLnBrk="0" hangingPunct="0">
              <a:buFont typeface="+mj-lt"/>
              <a:buAutoNum type="arabicPeriod"/>
              <a:defRPr/>
            </a:pPr>
            <a:r>
              <a:rPr lang="en-US" sz="2000" dirty="0">
                <a:latin typeface="+mn-lt"/>
              </a:rPr>
              <a:t>More should be invested in </a:t>
            </a:r>
            <a:r>
              <a:rPr lang="en-US" sz="2000" dirty="0" smtClean="0">
                <a:latin typeface="+mn-lt"/>
              </a:rPr>
              <a:t>C</a:t>
            </a:r>
            <a:r>
              <a:rPr lang="en-US" sz="100" dirty="0" smtClean="0">
                <a:latin typeface="+mn-lt"/>
              </a:rPr>
              <a:t> </a:t>
            </a:r>
            <a:r>
              <a:rPr lang="en-US" sz="2000" dirty="0" smtClean="0">
                <a:latin typeface="+mn-lt"/>
              </a:rPr>
              <a:t>D</a:t>
            </a:r>
            <a:r>
              <a:rPr lang="en-US" sz="100" dirty="0" smtClean="0">
                <a:latin typeface="+mn-lt"/>
              </a:rPr>
              <a:t> </a:t>
            </a:r>
            <a:r>
              <a:rPr lang="en-US" sz="2000" dirty="0" smtClean="0">
                <a:latin typeface="+mn-lt"/>
              </a:rPr>
              <a:t>s </a:t>
            </a:r>
            <a:r>
              <a:rPr lang="en-US" sz="2000" dirty="0">
                <a:latin typeface="+mn-lt"/>
              </a:rPr>
              <a:t>and treasury bills than in municipal bonds and growth stocks by a ratio of 1.2 to 1</a:t>
            </a:r>
          </a:p>
          <a:p>
            <a:pPr marL="432000" indent="-432000" eaLnBrk="0" hangingPunct="0">
              <a:buFont typeface="+mj-lt"/>
              <a:buAutoNum type="arabicPeriod"/>
              <a:defRPr/>
            </a:pPr>
            <a:r>
              <a:rPr lang="en-US" sz="2000" dirty="0">
                <a:latin typeface="+mn-lt"/>
              </a:rPr>
              <a:t>All $70,000 should be invested</a:t>
            </a:r>
            <a:r>
              <a:rPr lang="en-US" sz="2000" dirty="0" smtClean="0">
                <a:latin typeface="+mn-lt"/>
              </a:rPr>
              <a:t>.</a:t>
            </a:r>
            <a:endParaRPr lang="en-US" sz="2000" dirty="0">
              <a:latin typeface="+mn-lt"/>
            </a:endParaRPr>
          </a:p>
        </p:txBody>
      </p:sp>
    </p:spTree>
    <p:extLst>
      <p:ext uri="{BB962C8B-B14F-4D97-AF65-F5344CB8AC3E}">
        <p14:creationId xmlns:p14="http://schemas.microsoft.com/office/powerpoint/2010/main" val="13174679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1"/>
            <a:ext cx="8229600" cy="1097279"/>
          </a:xfrm>
        </p:spPr>
        <p:txBody>
          <a:bodyPr/>
          <a:lstStyle/>
          <a:p>
            <a:r>
              <a:rPr lang="en-US" dirty="0"/>
              <a:t>Model </a:t>
            </a:r>
            <a:r>
              <a:rPr lang="en-US" dirty="0" smtClean="0"/>
              <a:t>Summary 2 </a:t>
            </a:r>
            <a:r>
              <a:rPr lang="en-US" sz="2000" b="0" dirty="0" smtClean="0"/>
              <a:t>(2 of 2)</a:t>
            </a:r>
            <a:endParaRPr lang="en-US" sz="2000" b="0" dirty="0"/>
          </a:p>
        </p:txBody>
      </p:sp>
      <p:graphicFrame>
        <p:nvGraphicFramePr>
          <p:cNvPr id="6" name="Object 5" descr="Maximize Z = $0.085 x sub 1 + 0.05 x sub 2 + 0.065 x sub 3 + 0.130 x sub 4."/>
          <p:cNvGraphicFramePr>
            <a:graphicFrameLocks noChangeAspect="1"/>
          </p:cNvGraphicFramePr>
          <p:nvPr>
            <p:extLst>
              <p:ext uri="{D42A27DB-BD31-4B8C-83A1-F6EECF244321}">
                <p14:modId xmlns:p14="http://schemas.microsoft.com/office/powerpoint/2010/main" val="4250948921"/>
              </p:ext>
            </p:extLst>
          </p:nvPr>
        </p:nvGraphicFramePr>
        <p:xfrm>
          <a:off x="540357" y="1595286"/>
          <a:ext cx="6121850" cy="396378"/>
        </p:xfrm>
        <a:graphic>
          <a:graphicData uri="http://schemas.openxmlformats.org/presentationml/2006/ole">
            <mc:AlternateContent xmlns:mc="http://schemas.openxmlformats.org/markup-compatibility/2006">
              <mc:Choice xmlns:v="urn:schemas-microsoft-com:vml" Requires="v">
                <p:oleObj spid="_x0000_s4968" name="Equation" r:id="rId3" imgW="3530520" imgH="228600" progId="Equation.DSMT4">
                  <p:embed/>
                </p:oleObj>
              </mc:Choice>
              <mc:Fallback>
                <p:oleObj name="Equation" r:id="rId3" imgW="3530520" imgH="228600" progId="Equation.DSMT4">
                  <p:embed/>
                  <p:pic>
                    <p:nvPicPr>
                      <p:cNvPr id="0" name="Picture 868" descr="Maximize Z = $0.085 x sub 1 + 0.05 x sub 2 + 0.065 x sub 3 + 0.130 x sub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357" y="1595286"/>
                        <a:ext cx="6121850" cy="3963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idx="1"/>
          </p:nvPr>
        </p:nvSpPr>
        <p:spPr>
          <a:xfrm>
            <a:off x="457200" y="2026250"/>
            <a:ext cx="1589314" cy="294113"/>
          </a:xfrm>
        </p:spPr>
        <p:txBody>
          <a:bodyPr anchor="ctr"/>
          <a:lstStyle/>
          <a:p>
            <a:pPr marL="0" indent="0">
              <a:buNone/>
            </a:pPr>
            <a:r>
              <a:rPr lang="en-US" sz="2400" dirty="0">
                <a:latin typeface="+mn-lt"/>
              </a:rPr>
              <a:t>subject to</a:t>
            </a:r>
            <a:r>
              <a:rPr lang="en-US" sz="2400" dirty="0" smtClean="0">
                <a:latin typeface="+mn-lt"/>
              </a:rPr>
              <a:t>:</a:t>
            </a:r>
            <a:endParaRPr lang="en-US" sz="2400" dirty="0">
              <a:latin typeface="+mn-lt"/>
            </a:endParaRPr>
          </a:p>
        </p:txBody>
      </p:sp>
      <p:graphicFrame>
        <p:nvGraphicFramePr>
          <p:cNvPr id="7" name="Object 6" descr="x sub 1 is less than or equal to $14,000. x sub 2 minus x sub 1 minus x sub 3 minus x sub 4 is less than or equal to 0. x sub 2 + x sub 3 is greater than or equal to $21,000. Negative 1.2 x sub 1 + x sub 2 + x sub 3 minus 1.2 x sub 4 is greater than or equal to 0. x sub 1 + x sub 2 + x sub 3 + x sub 4 = $70,000. x sub 1, comma, x sub 2, comma, x sub 3, comma, x sub 4 is greater than or equal to 0."/>
          <p:cNvGraphicFramePr>
            <a:graphicFrameLocks noChangeAspect="1"/>
          </p:cNvGraphicFramePr>
          <p:nvPr>
            <p:extLst>
              <p:ext uri="{D42A27DB-BD31-4B8C-83A1-F6EECF244321}">
                <p14:modId xmlns:p14="http://schemas.microsoft.com/office/powerpoint/2010/main" val="4084882228"/>
              </p:ext>
            </p:extLst>
          </p:nvPr>
        </p:nvGraphicFramePr>
        <p:xfrm>
          <a:off x="2162175" y="2158774"/>
          <a:ext cx="3286125" cy="2268537"/>
        </p:xfrm>
        <a:graphic>
          <a:graphicData uri="http://schemas.openxmlformats.org/presentationml/2006/ole">
            <mc:AlternateContent xmlns:mc="http://schemas.openxmlformats.org/markup-compatibility/2006">
              <mc:Choice xmlns:v="urn:schemas-microsoft-com:vml" Requires="v">
                <p:oleObj spid="_x0000_s4969" name="Equation" r:id="rId5" imgW="1803240" imgH="1244520" progId="Equation.DSMT4">
                  <p:embed/>
                </p:oleObj>
              </mc:Choice>
              <mc:Fallback>
                <p:oleObj name="Equation" r:id="rId5" imgW="1803240" imgH="1244520" progId="Equation.DSMT4">
                  <p:embed/>
                  <p:pic>
                    <p:nvPicPr>
                      <p:cNvPr id="0" name="Picture 869" descr="x sub 1 is less than or equal to $14,000. x sub 2 minus x sub 1 minus x sub 3 minus x sub 4 is less than or equal to 0. x sub 2 + x sub 3 is greater than or equal to $21,000. Negative 1.2 x sub 1 + x sub 2 + x sub 3 minus 1.2 x sub 4 is greater than or equal to 0. x sub 1 + x sub 2 + x sub 3 + x sub 4 = $70,000. x sub 1, comma, x sub 2, comma, x sub 3, comma, x sub 4 is greater than or equal to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62175" y="2158774"/>
                        <a:ext cx="3286125" cy="2268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2"/>
          </p:nvPr>
        </p:nvSpPr>
        <p:spPr>
          <a:xfrm>
            <a:off x="457200" y="4464791"/>
            <a:ext cx="8229600" cy="1899215"/>
          </a:xfrm>
        </p:spPr>
        <p:txBody>
          <a:bodyPr/>
          <a:lstStyle/>
          <a:p>
            <a:pPr marL="0" indent="0" eaLnBrk="0" hangingPunct="0">
              <a:spcBef>
                <a:spcPts val="0"/>
              </a:spcBef>
              <a:buNone/>
            </a:pPr>
            <a:r>
              <a:rPr lang="en-US" sz="2400" dirty="0">
                <a:latin typeface="+mn-lt"/>
              </a:rPr>
              <a:t>w</a:t>
            </a:r>
            <a:r>
              <a:rPr lang="en-US" sz="2400" dirty="0" smtClean="0">
                <a:latin typeface="+mn-lt"/>
              </a:rPr>
              <a:t>here</a:t>
            </a:r>
          </a:p>
          <a:p>
            <a:pPr marL="0" indent="0" eaLnBrk="0" hangingPunct="0">
              <a:spcBef>
                <a:spcPts val="0"/>
              </a:spcBef>
              <a:buNone/>
            </a:pPr>
            <a:r>
              <a:rPr lang="en-US" sz="2400" i="1" dirty="0">
                <a:latin typeface="+mn-lt"/>
              </a:rPr>
              <a:t> </a:t>
            </a:r>
            <a:r>
              <a:rPr lang="en-US" sz="2400" i="1" dirty="0" smtClean="0">
                <a:latin typeface="+mn-lt"/>
              </a:rPr>
              <a:t>x</a:t>
            </a:r>
            <a:r>
              <a:rPr lang="en-US" sz="2400" baseline="-25000" dirty="0" smtClean="0">
                <a:latin typeface="+mn-lt"/>
              </a:rPr>
              <a:t>1</a:t>
            </a:r>
            <a:r>
              <a:rPr lang="en-US" sz="2400" dirty="0" smtClean="0">
                <a:latin typeface="+mn-lt"/>
              </a:rPr>
              <a:t> </a:t>
            </a:r>
            <a:r>
              <a:rPr lang="en-US" sz="2400" dirty="0">
                <a:latin typeface="+mn-lt"/>
              </a:rPr>
              <a:t>= amount ($) invested in municipal </a:t>
            </a:r>
            <a:r>
              <a:rPr lang="en-US" sz="2400" dirty="0" smtClean="0">
                <a:latin typeface="+mn-lt"/>
              </a:rPr>
              <a:t>bonds</a:t>
            </a:r>
          </a:p>
          <a:p>
            <a:pPr marL="0" indent="0" eaLnBrk="0" hangingPunct="0">
              <a:spcBef>
                <a:spcPts val="0"/>
              </a:spcBef>
              <a:buNone/>
            </a:pPr>
            <a:r>
              <a:rPr lang="en-US" sz="2400" i="1" dirty="0">
                <a:latin typeface="+mn-lt"/>
              </a:rPr>
              <a:t> </a:t>
            </a:r>
            <a:r>
              <a:rPr lang="en-US" sz="2400" i="1" dirty="0" smtClean="0">
                <a:latin typeface="+mn-lt"/>
              </a:rPr>
              <a:t>x</a:t>
            </a:r>
            <a:r>
              <a:rPr lang="en-US" sz="2400" baseline="-25000" dirty="0" smtClean="0">
                <a:latin typeface="+mn-lt"/>
              </a:rPr>
              <a:t>2</a:t>
            </a:r>
            <a:r>
              <a:rPr lang="en-US" sz="2400" dirty="0" smtClean="0">
                <a:latin typeface="+mn-lt"/>
              </a:rPr>
              <a:t> </a:t>
            </a:r>
            <a:r>
              <a:rPr lang="en-US" sz="2400" dirty="0">
                <a:latin typeface="+mn-lt"/>
              </a:rPr>
              <a:t>= amount ($) invested in certificates of deposit </a:t>
            </a:r>
            <a:endParaRPr lang="en-US" sz="2400" dirty="0" smtClean="0">
              <a:latin typeface="+mn-lt"/>
            </a:endParaRPr>
          </a:p>
          <a:p>
            <a:pPr marL="0" indent="0" eaLnBrk="0" hangingPunct="0">
              <a:spcBef>
                <a:spcPts val="0"/>
              </a:spcBef>
              <a:buNone/>
            </a:pPr>
            <a:r>
              <a:rPr lang="en-US" sz="2400" i="1" dirty="0">
                <a:latin typeface="+mn-lt"/>
              </a:rPr>
              <a:t> </a:t>
            </a:r>
            <a:r>
              <a:rPr lang="en-US" sz="2400" i="1" dirty="0" smtClean="0">
                <a:latin typeface="+mn-lt"/>
              </a:rPr>
              <a:t>x</a:t>
            </a:r>
            <a:r>
              <a:rPr lang="en-US" sz="2400" baseline="-25000" dirty="0" smtClean="0">
                <a:latin typeface="+mn-lt"/>
              </a:rPr>
              <a:t>3</a:t>
            </a:r>
            <a:r>
              <a:rPr lang="en-US" sz="2400" dirty="0" smtClean="0">
                <a:latin typeface="+mn-lt"/>
              </a:rPr>
              <a:t> </a:t>
            </a:r>
            <a:r>
              <a:rPr lang="en-US" sz="2400" dirty="0">
                <a:latin typeface="+mn-lt"/>
              </a:rPr>
              <a:t>= amount ($) invested in treasury </a:t>
            </a:r>
            <a:r>
              <a:rPr lang="en-US" sz="2400" dirty="0" smtClean="0">
                <a:latin typeface="+mn-lt"/>
              </a:rPr>
              <a:t>bills</a:t>
            </a:r>
          </a:p>
          <a:p>
            <a:pPr marL="0" indent="0" eaLnBrk="0" hangingPunct="0">
              <a:spcBef>
                <a:spcPts val="0"/>
              </a:spcBef>
              <a:buNone/>
            </a:pPr>
            <a:r>
              <a:rPr lang="en-US" sz="2400" i="1" dirty="0">
                <a:latin typeface="+mn-lt"/>
              </a:rPr>
              <a:t> </a:t>
            </a:r>
            <a:r>
              <a:rPr lang="en-US" sz="2400" i="1" dirty="0" smtClean="0">
                <a:latin typeface="+mn-lt"/>
              </a:rPr>
              <a:t>x</a:t>
            </a:r>
            <a:r>
              <a:rPr lang="en-US" sz="2400" baseline="-25000" dirty="0" smtClean="0">
                <a:latin typeface="+mn-lt"/>
              </a:rPr>
              <a:t>4</a:t>
            </a:r>
            <a:r>
              <a:rPr lang="en-US" sz="2400" dirty="0" smtClean="0">
                <a:latin typeface="+mn-lt"/>
              </a:rPr>
              <a:t> </a:t>
            </a:r>
            <a:r>
              <a:rPr lang="en-US" sz="2400" dirty="0">
                <a:latin typeface="+mn-lt"/>
              </a:rPr>
              <a:t>= amount ($) invested in growth stock </a:t>
            </a:r>
            <a:r>
              <a:rPr lang="en-US" sz="2400" dirty="0" smtClean="0">
                <a:latin typeface="+mn-lt"/>
              </a:rPr>
              <a:t>fund</a:t>
            </a:r>
            <a:endParaRPr lang="en-US" sz="2400" dirty="0">
              <a:latin typeface="+mn-lt"/>
            </a:endParaRPr>
          </a:p>
        </p:txBody>
      </p:sp>
    </p:spTree>
    <p:extLst>
      <p:ext uri="{BB962C8B-B14F-4D97-AF65-F5344CB8AC3E}">
        <p14:creationId xmlns:p14="http://schemas.microsoft.com/office/powerpoint/2010/main" val="1216706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Solution with </a:t>
            </a:r>
            <a:r>
              <a:rPr lang="en-US" dirty="0" smtClean="0"/>
              <a:t>Excel 3</a:t>
            </a:r>
            <a:endParaRPr lang="en-US" dirty="0"/>
          </a:p>
        </p:txBody>
      </p:sp>
      <p:sp>
        <p:nvSpPr>
          <p:cNvPr id="3" name="Text Placeholder 2"/>
          <p:cNvSpPr>
            <a:spLocks noGrp="1"/>
          </p:cNvSpPr>
          <p:nvPr>
            <p:ph type="body" idx="1"/>
          </p:nvPr>
        </p:nvSpPr>
        <p:spPr>
          <a:xfrm>
            <a:off x="457200" y="1600201"/>
            <a:ext cx="8229600" cy="381000"/>
          </a:xfrm>
        </p:spPr>
        <p:txBody>
          <a:bodyPr/>
          <a:lstStyle/>
          <a:p>
            <a:pPr marL="0" indent="0">
              <a:buNone/>
            </a:pPr>
            <a:r>
              <a:rPr lang="en-US" sz="2400" b="1" dirty="0">
                <a:latin typeface="+mn-lt"/>
              </a:rPr>
              <a:t>Exhibit </a:t>
            </a:r>
            <a:r>
              <a:rPr lang="en-US" sz="2400" b="1" dirty="0" smtClean="0">
                <a:latin typeface="+mn-lt"/>
              </a:rPr>
              <a:t>4.7</a:t>
            </a:r>
            <a:endParaRPr lang="en-US" sz="2400" b="1" dirty="0">
              <a:latin typeface="+mn-lt"/>
            </a:endParaRPr>
          </a:p>
        </p:txBody>
      </p:sp>
      <p:pic>
        <p:nvPicPr>
          <p:cNvPr id="5" name="Picture 4" descr="An Excel sheet of data, for the investment example, lists cost data for the investment example. The general layout is summarized as follows. Investments, X 1 through X 4, in row 3, columns D through G, respectively. Explanations of the investments are provided next to return values, in cells C 13 through C 17. X 1 is invested in municipal bonds. X 2 is invested in C Ds. X 3 is invested in treasury bills. X 4 is invested in stock funds. Rate of return in row 4, columns D through G. Guidelines listed in rows 6 through 10, column A, with respective data in the same rows under the investments in columns D through G. Achievements, constraints, requirements, and slack or surplus guidelines data in rows 6 through 10, columns H through K, respectively. Returns values in cells B 13 through B 16, with explanations of each product in respective rows in column C. Z, or total return, value in cell B 17. The formula for the first guidelines, in cell H 6, under achievement, is = D 6 asterisk B 13. Or municipal bonds under X 1 times return value for X 1. The formula for total investment requirement, in cell H 10, is = D 10 asterisk B 13 + E 10 asterisk B 14 + F 10 asterisk B 15 + G 10 asterisk B 16. Or sum of total invested times return value for the 4 investment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6554" y="2440369"/>
            <a:ext cx="7270893" cy="3884302"/>
          </a:xfrm>
          <a:prstGeom prst="rect">
            <a:avLst/>
          </a:prstGeom>
        </p:spPr>
      </p:pic>
    </p:spTree>
    <p:extLst>
      <p:ext uri="{BB962C8B-B14F-4D97-AF65-F5344CB8AC3E}">
        <p14:creationId xmlns:p14="http://schemas.microsoft.com/office/powerpoint/2010/main" val="16451872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Excel Solver </a:t>
            </a:r>
            <a:r>
              <a:rPr lang="en-US" dirty="0" smtClean="0"/>
              <a:t>Window 3</a:t>
            </a:r>
            <a:endParaRPr lang="en-US" dirty="0"/>
          </a:p>
        </p:txBody>
      </p:sp>
      <p:sp>
        <p:nvSpPr>
          <p:cNvPr id="3" name="Text Placeholder 2"/>
          <p:cNvSpPr>
            <a:spLocks noGrp="1"/>
          </p:cNvSpPr>
          <p:nvPr>
            <p:ph type="body" idx="1"/>
          </p:nvPr>
        </p:nvSpPr>
        <p:spPr>
          <a:xfrm>
            <a:off x="457200" y="1600201"/>
            <a:ext cx="2042160" cy="396240"/>
          </a:xfrm>
        </p:spPr>
        <p:txBody>
          <a:bodyPr/>
          <a:lstStyle/>
          <a:p>
            <a:pPr marL="0" indent="0">
              <a:buNone/>
            </a:pPr>
            <a:r>
              <a:rPr lang="en-US" sz="2400" b="1" dirty="0">
                <a:latin typeface="+mn-lt"/>
              </a:rPr>
              <a:t>Exhibit </a:t>
            </a:r>
            <a:r>
              <a:rPr lang="en-US" sz="2400" b="1" dirty="0" smtClean="0">
                <a:latin typeface="+mn-lt"/>
              </a:rPr>
              <a:t>4.8</a:t>
            </a:r>
            <a:endParaRPr lang="en-US" sz="2400" dirty="0">
              <a:latin typeface="+mn-lt"/>
            </a:endParaRPr>
          </a:p>
        </p:txBody>
      </p:sp>
      <p:pic>
        <p:nvPicPr>
          <p:cNvPr id="4" name="Picture 3" descr="A solver parameters screen is filled in with data as follows. Set objective, B 17. To, Max. By changing variable cells, B 13 through B 16. Subject to the constraints, with 3 guideline constraints listed, as follows. H 10 = J 10. H 6 through H 7 is less than or equal to J 6 through J 7. H 8 through H 9 is greater than or equal to J 8 through J 9. Make unconstrained variable non-negative selected. Select a solving method, simplex L 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6650" y="2372834"/>
            <a:ext cx="4866421" cy="3859253"/>
          </a:xfrm>
          <a:prstGeom prst="rect">
            <a:avLst/>
          </a:prstGeom>
        </p:spPr>
      </p:pic>
    </p:spTree>
    <p:extLst>
      <p:ext uri="{BB962C8B-B14F-4D97-AF65-F5344CB8AC3E}">
        <p14:creationId xmlns:p14="http://schemas.microsoft.com/office/powerpoint/2010/main" val="1294651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t>
            </a:r>
            <a:r>
              <a:rPr lang="en-US" dirty="0" smtClean="0"/>
              <a:t>Report 1</a:t>
            </a:r>
            <a:endParaRPr lang="en-US" dirty="0"/>
          </a:p>
        </p:txBody>
      </p:sp>
      <p:sp>
        <p:nvSpPr>
          <p:cNvPr id="3" name="Text Placeholder 2"/>
          <p:cNvSpPr>
            <a:spLocks noGrp="1"/>
          </p:cNvSpPr>
          <p:nvPr>
            <p:ph type="body" idx="1"/>
          </p:nvPr>
        </p:nvSpPr>
        <p:spPr>
          <a:xfrm>
            <a:off x="457200" y="1600201"/>
            <a:ext cx="1712794" cy="474260"/>
          </a:xfrm>
        </p:spPr>
        <p:txBody>
          <a:bodyPr/>
          <a:lstStyle/>
          <a:p>
            <a:pPr marL="0" indent="0">
              <a:buNone/>
            </a:pPr>
            <a:r>
              <a:rPr lang="en-US" sz="2400" b="1" dirty="0">
                <a:latin typeface="+mn-lt"/>
              </a:rPr>
              <a:t>Exhibit </a:t>
            </a:r>
            <a:r>
              <a:rPr lang="en-US" sz="2400" b="1" dirty="0" smtClean="0">
                <a:latin typeface="+mn-lt"/>
              </a:rPr>
              <a:t>4.9</a:t>
            </a:r>
            <a:endParaRPr lang="en-US" sz="2400" b="1" dirty="0">
              <a:latin typeface="+mn-lt"/>
            </a:endParaRPr>
          </a:p>
        </p:txBody>
      </p:sp>
      <p:pic>
        <p:nvPicPr>
          <p:cNvPr id="4" name="Picture 3" descr="A sensitivity report has 2 tables, for adjustable cells and constraints, reproduced as follows: A table titled, Adjustable cells table, has 4 rows and 7 columns. The columns have the following headings from left to right. Cell, Name, Final value, Reduced cost, Objective Coefficient, Allowable increase, Allowable decrease. The row entries are as follows. Row 1. B 13, X 1 =, 0, Negative 0.045, 0.085, 0.045, 1 E + 30. Row 2. B 14, X 2 =, 0, Negative 0.015, 0.05, 0.015, 1 E + 30. Row 3. B 15, X 3 =, 38181.82, 0, 0.065, 0.065, 0.015. Row 4. B 16, X 4 =, 31818.18, 0, 0.13, 45354.805, 0.045. A table titled, Constraints table, has 5 rows and 7 columns. The columns have the following headings from left to right. Cell, Name, Final value, Shadow or price, Constraint R H side, Allowable increase, Allowable decrease. The row entries are as follows. Row 1. H 6, 1. municipal bonds achievement, 0, 0, 14000, 1 E + 30, 14000. Row 2. H 7, 2. C Ds achievement, Negative 70,000.00, 0, 0, 1 E + 30, 70000. Row 3. H 8, 3. treasury bills and C Ds achievement, 38181.82, 0, 21000, 17181.82, 1 E + 30. Row 4. H 9, 4. ratio achievement, 0, Negative 0.030, 0, 70000, 37800. Row 5. H 10, Total invested achievement, 70000, 0.095, the shadow price for the amount available to invest, 70000, 1 E + 30, 3150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848" y="2200958"/>
            <a:ext cx="7994305" cy="3968722"/>
          </a:xfrm>
          <a:prstGeom prst="rect">
            <a:avLst/>
          </a:prstGeom>
        </p:spPr>
      </p:pic>
    </p:spTree>
    <p:extLst>
      <p:ext uri="{BB962C8B-B14F-4D97-AF65-F5344CB8AC3E}">
        <p14:creationId xmlns:p14="http://schemas.microsoft.com/office/powerpoint/2010/main" val="5407070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 4.4</a:t>
            </a:r>
            <a:endParaRPr lang="en-IN" dirty="0"/>
          </a:p>
        </p:txBody>
      </p:sp>
      <p:sp>
        <p:nvSpPr>
          <p:cNvPr id="3" name="Text Placeholder 2"/>
          <p:cNvSpPr>
            <a:spLocks noGrp="1"/>
          </p:cNvSpPr>
          <p:nvPr>
            <p:ph type="body" idx="1"/>
          </p:nvPr>
        </p:nvSpPr>
        <p:spPr/>
        <p:txBody>
          <a:bodyPr/>
          <a:lstStyle/>
          <a:p>
            <a:r>
              <a:rPr lang="en-US" sz="2400" dirty="0">
                <a:latin typeface="+mn-lt"/>
              </a:rPr>
              <a:t>A Marketing Example</a:t>
            </a:r>
          </a:p>
        </p:txBody>
      </p:sp>
    </p:spTree>
    <p:extLst>
      <p:ext uri="{BB962C8B-B14F-4D97-AF65-F5344CB8AC3E}">
        <p14:creationId xmlns:p14="http://schemas.microsoft.com/office/powerpoint/2010/main" val="3180829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and Problem </a:t>
            </a:r>
            <a:r>
              <a:rPr lang="en-US" dirty="0" smtClean="0"/>
              <a:t>Definition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484014003"/>
              </p:ext>
            </p:extLst>
          </p:nvPr>
        </p:nvGraphicFramePr>
        <p:xfrm>
          <a:off x="972457" y="1601378"/>
          <a:ext cx="7097486" cy="1737360"/>
        </p:xfrm>
        <a:graphic>
          <a:graphicData uri="http://schemas.openxmlformats.org/drawingml/2006/table">
            <a:tbl>
              <a:tblPr firstRow="1" bandRow="1">
                <a:tableStyleId>{2D5ABB26-0587-4C30-8999-92F81FD0307C}</a:tableStyleId>
              </a:tblPr>
              <a:tblGrid>
                <a:gridCol w="2575313">
                  <a:extLst>
                    <a:ext uri="{9D8B030D-6E8A-4147-A177-3AD203B41FA5}">
                      <a16:colId xmlns:a16="http://schemas.microsoft.com/office/drawing/2014/main" val="750871255"/>
                    </a:ext>
                  </a:extLst>
                </a:gridCol>
                <a:gridCol w="3427954">
                  <a:extLst>
                    <a:ext uri="{9D8B030D-6E8A-4147-A177-3AD203B41FA5}">
                      <a16:colId xmlns:a16="http://schemas.microsoft.com/office/drawing/2014/main" val="2557010087"/>
                    </a:ext>
                  </a:extLst>
                </a:gridCol>
                <a:gridCol w="1094219">
                  <a:extLst>
                    <a:ext uri="{9D8B030D-6E8A-4147-A177-3AD203B41FA5}">
                      <a16:colId xmlns:a16="http://schemas.microsoft.com/office/drawing/2014/main" val="3366396437"/>
                    </a:ext>
                  </a:extLst>
                </a:gridCol>
              </a:tblGrid>
              <a:tr h="506716">
                <a:tc>
                  <a:txBody>
                    <a:bodyPr/>
                    <a:lstStyle/>
                    <a:p>
                      <a:r>
                        <a:rPr lang="en-US" sz="1800" dirty="0" smtClean="0">
                          <a:solidFill>
                            <a:schemeClr val="bg1"/>
                          </a:solidFill>
                        </a:rPr>
                        <a:t>Blank</a:t>
                      </a:r>
                      <a:endParaRPr lang="en-US" sz="1800" dirty="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800" b="1" i="0" u="none" strike="noStrike" cap="none" baseline="0" dirty="0" smtClean="0">
                          <a:solidFill>
                            <a:schemeClr val="tx1"/>
                          </a:solidFill>
                          <a:latin typeface="+mn-lt"/>
                          <a:ea typeface="+mn-ea"/>
                          <a:cs typeface="+mn-cs"/>
                          <a:sym typeface="Arial"/>
                        </a:rPr>
                        <a:t>Exposure</a:t>
                      </a:r>
                    </a:p>
                    <a:p>
                      <a:r>
                        <a:rPr lang="en-US" sz="1800" b="1" i="0" u="none" strike="noStrike" cap="none" baseline="0" dirty="0" smtClean="0">
                          <a:solidFill>
                            <a:schemeClr val="tx1"/>
                          </a:solidFill>
                          <a:latin typeface="+mn-lt"/>
                          <a:ea typeface="+mn-ea"/>
                          <a:cs typeface="+mn-cs"/>
                          <a:sym typeface="Arial"/>
                        </a:rPr>
                        <a:t>(people/ad or commercial)</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cap="none" baseline="0" dirty="0" smtClean="0">
                          <a:solidFill>
                            <a:schemeClr val="tx1"/>
                          </a:solidFill>
                          <a:latin typeface="+mn-lt"/>
                          <a:ea typeface="+mn-ea"/>
                          <a:cs typeface="+mn-cs"/>
                          <a:sym typeface="Arial"/>
                        </a:rPr>
                        <a:t>Cost</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41768050"/>
                  </a:ext>
                </a:extLst>
              </a:tr>
              <a:tr h="362650">
                <a:tc>
                  <a:txBody>
                    <a:bodyPr/>
                    <a:lstStyle/>
                    <a:p>
                      <a:r>
                        <a:rPr lang="en-US" sz="1800" b="0" i="0" u="none" strike="noStrike" cap="none" baseline="0" dirty="0" smtClean="0">
                          <a:solidFill>
                            <a:schemeClr val="tx1"/>
                          </a:solidFill>
                          <a:latin typeface="+mn-lt"/>
                          <a:ea typeface="+mn-ea"/>
                          <a:cs typeface="+mn-cs"/>
                          <a:sym typeface="Arial"/>
                        </a:rPr>
                        <a:t>Television commercial</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20,000</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$15,000</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737285785"/>
                  </a:ext>
                </a:extLst>
              </a:tr>
              <a:tr h="362650">
                <a:tc>
                  <a:txBody>
                    <a:bodyPr/>
                    <a:lstStyle/>
                    <a:p>
                      <a:r>
                        <a:rPr lang="en-US" sz="1800" b="0" i="0" u="none" strike="noStrike" cap="none" baseline="0" dirty="0" smtClean="0">
                          <a:solidFill>
                            <a:schemeClr val="tx1"/>
                          </a:solidFill>
                          <a:latin typeface="+mn-lt"/>
                          <a:ea typeface="+mn-ea"/>
                          <a:cs typeface="+mn-cs"/>
                          <a:sym typeface="Arial"/>
                        </a:rPr>
                        <a:t>Radio commercial</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12,000</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6,000</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32574378"/>
                  </a:ext>
                </a:extLst>
              </a:tr>
              <a:tr h="362650">
                <a:tc>
                  <a:txBody>
                    <a:bodyPr/>
                    <a:lstStyle/>
                    <a:p>
                      <a:r>
                        <a:rPr lang="en-US" sz="1800" b="0" i="0" u="none" strike="noStrike" cap="none" baseline="0" dirty="0" smtClean="0">
                          <a:solidFill>
                            <a:schemeClr val="tx1"/>
                          </a:solidFill>
                          <a:latin typeface="+mn-lt"/>
                          <a:ea typeface="+mn-ea"/>
                          <a:cs typeface="+mn-cs"/>
                          <a:sym typeface="Arial"/>
                        </a:rPr>
                        <a:t>Newspaper ad</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9,000</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4,000</a:t>
                      </a:r>
                      <a:endParaRPr lang="en-US" sz="18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2935185"/>
                  </a:ext>
                </a:extLst>
              </a:tr>
            </a:tbl>
          </a:graphicData>
        </a:graphic>
      </p:graphicFrame>
      <p:sp>
        <p:nvSpPr>
          <p:cNvPr id="3" name="Text Placeholder 2"/>
          <p:cNvSpPr>
            <a:spLocks noGrp="1"/>
          </p:cNvSpPr>
          <p:nvPr>
            <p:ph type="body" idx="1"/>
          </p:nvPr>
        </p:nvSpPr>
        <p:spPr>
          <a:xfrm>
            <a:off x="457200" y="3594698"/>
            <a:ext cx="8229600" cy="2674470"/>
          </a:xfrm>
        </p:spPr>
        <p:txBody>
          <a:bodyPr/>
          <a:lstStyle/>
          <a:p>
            <a:pPr eaLnBrk="0" hangingPunct="0">
              <a:buClr>
                <a:schemeClr val="tx2"/>
              </a:buClr>
            </a:pPr>
            <a:r>
              <a:rPr lang="en-US" sz="2400" dirty="0">
                <a:latin typeface="+mn-lt"/>
              </a:rPr>
              <a:t>Budget limit $100,000</a:t>
            </a:r>
          </a:p>
          <a:p>
            <a:pPr eaLnBrk="0" hangingPunct="0">
              <a:buClr>
                <a:schemeClr val="tx2"/>
              </a:buClr>
            </a:pPr>
            <a:r>
              <a:rPr lang="en-US" sz="2400" dirty="0" smtClean="0">
                <a:latin typeface="+mn-lt"/>
              </a:rPr>
              <a:t>Television </a:t>
            </a:r>
            <a:r>
              <a:rPr lang="en-US" sz="2400" dirty="0">
                <a:latin typeface="+mn-lt"/>
              </a:rPr>
              <a:t>time for four commercials</a:t>
            </a:r>
          </a:p>
          <a:p>
            <a:pPr eaLnBrk="0" hangingPunct="0">
              <a:buClr>
                <a:schemeClr val="tx2"/>
              </a:buClr>
            </a:pPr>
            <a:r>
              <a:rPr lang="en-US" sz="2400" dirty="0" smtClean="0">
                <a:latin typeface="+mn-lt"/>
              </a:rPr>
              <a:t>Radio </a:t>
            </a:r>
            <a:r>
              <a:rPr lang="en-US" sz="2400" dirty="0">
                <a:latin typeface="+mn-lt"/>
              </a:rPr>
              <a:t>time for 10 commercials</a:t>
            </a:r>
          </a:p>
          <a:p>
            <a:pPr eaLnBrk="0" hangingPunct="0">
              <a:buClr>
                <a:schemeClr val="tx2"/>
              </a:buClr>
            </a:pPr>
            <a:r>
              <a:rPr lang="en-US" sz="2400" dirty="0" smtClean="0">
                <a:latin typeface="+mn-lt"/>
              </a:rPr>
              <a:t>Newspaper </a:t>
            </a:r>
            <a:r>
              <a:rPr lang="en-US" sz="2400" dirty="0">
                <a:latin typeface="+mn-lt"/>
              </a:rPr>
              <a:t>space for 7 ads</a:t>
            </a:r>
          </a:p>
          <a:p>
            <a:pPr eaLnBrk="0" hangingPunct="0">
              <a:buClr>
                <a:schemeClr val="tx2"/>
              </a:buClr>
            </a:pPr>
            <a:r>
              <a:rPr lang="en-US" sz="2400" dirty="0" smtClean="0">
                <a:latin typeface="+mn-lt"/>
              </a:rPr>
              <a:t>Resources </a:t>
            </a:r>
            <a:r>
              <a:rPr lang="en-US" sz="2400" dirty="0">
                <a:latin typeface="+mn-lt"/>
              </a:rPr>
              <a:t>for no more than 15 commercials and/or </a:t>
            </a:r>
            <a:r>
              <a:rPr lang="en-US" sz="2400" dirty="0" smtClean="0">
                <a:latin typeface="+mn-lt"/>
              </a:rPr>
              <a:t>ads</a:t>
            </a:r>
            <a:endParaRPr lang="en-US" sz="2400" dirty="0">
              <a:latin typeface="+mn-lt"/>
            </a:endParaRPr>
          </a:p>
        </p:txBody>
      </p:sp>
    </p:spTree>
    <p:extLst>
      <p:ext uri="{BB962C8B-B14F-4D97-AF65-F5344CB8AC3E}">
        <p14:creationId xmlns:p14="http://schemas.microsoft.com/office/powerpoint/2010/main" val="42120236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r>
              <a:rPr lang="en-US" dirty="0" smtClean="0"/>
              <a:t>Summary 3</a:t>
            </a:r>
            <a:endParaRPr lang="en-US" sz="2000" b="0" dirty="0"/>
          </a:p>
        </p:txBody>
      </p:sp>
      <p:graphicFrame>
        <p:nvGraphicFramePr>
          <p:cNvPr id="6" name="Object 5" descr="Maximize Z = 20,000 x sub 1 + 12,000 x sub 2 + 9,000 x sub 3."/>
          <p:cNvGraphicFramePr>
            <a:graphicFrameLocks noChangeAspect="1"/>
          </p:cNvGraphicFramePr>
          <p:nvPr>
            <p:extLst>
              <p:ext uri="{D42A27DB-BD31-4B8C-83A1-F6EECF244321}">
                <p14:modId xmlns:p14="http://schemas.microsoft.com/office/powerpoint/2010/main" val="2581250839"/>
              </p:ext>
            </p:extLst>
          </p:nvPr>
        </p:nvGraphicFramePr>
        <p:xfrm>
          <a:off x="451633" y="1592893"/>
          <a:ext cx="5309722" cy="404979"/>
        </p:xfrm>
        <a:graphic>
          <a:graphicData uri="http://schemas.openxmlformats.org/presentationml/2006/ole">
            <mc:AlternateContent xmlns:mc="http://schemas.openxmlformats.org/markup-compatibility/2006">
              <mc:Choice xmlns:v="urn:schemas-microsoft-com:vml" Requires="v">
                <p:oleObj spid="_x0000_s5956" name="Equation" r:id="rId3" imgW="2997000" imgH="228600" progId="Equation.DSMT4">
                  <p:embed/>
                </p:oleObj>
              </mc:Choice>
              <mc:Fallback>
                <p:oleObj name="Equation" r:id="rId3" imgW="2997000" imgH="228600" progId="Equation.DSMT4">
                  <p:embed/>
                  <p:pic>
                    <p:nvPicPr>
                      <p:cNvPr id="0" name="Picture 832" descr="Maximize Z = 20,000 x sub 1 + 12,000 x sub 2 + 9,000 x sub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633" y="1592893"/>
                        <a:ext cx="5309722" cy="404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idx="1"/>
          </p:nvPr>
        </p:nvSpPr>
        <p:spPr>
          <a:xfrm>
            <a:off x="457200" y="2026598"/>
            <a:ext cx="1574800" cy="328655"/>
          </a:xfrm>
        </p:spPr>
        <p:txBody>
          <a:bodyPr anchor="ctr"/>
          <a:lstStyle/>
          <a:p>
            <a:pPr marL="0" indent="0">
              <a:buNone/>
            </a:pPr>
            <a:r>
              <a:rPr lang="en-US" sz="2400" dirty="0">
                <a:latin typeface="+mn-lt"/>
              </a:rPr>
              <a:t>subject to</a:t>
            </a:r>
            <a:r>
              <a:rPr lang="en-US" sz="2400" dirty="0" smtClean="0">
                <a:latin typeface="+mn-lt"/>
              </a:rPr>
              <a:t>:</a:t>
            </a:r>
            <a:endParaRPr lang="en-US" sz="2400" dirty="0">
              <a:latin typeface="+mn-lt"/>
            </a:endParaRPr>
          </a:p>
        </p:txBody>
      </p:sp>
      <p:graphicFrame>
        <p:nvGraphicFramePr>
          <p:cNvPr id="7" name="Object 6" descr="15,000 x sub 1 + 6,000 x sub 2 + 4,000 x sub 3 is less than or equal to 100,000. x sub 1 is less than or equal to 4. x sub 2 is less than or equal to 10. x sub 3 is less than or equal to 7. x sub 1 + x sub 2 + x sub 3 is less than or equal to 15. x sub 1, comma, x sub 2, comma, x sub 3 is greater than or equal to 0."/>
          <p:cNvGraphicFramePr>
            <a:graphicFrameLocks noChangeAspect="1"/>
          </p:cNvGraphicFramePr>
          <p:nvPr>
            <p:extLst>
              <p:ext uri="{D42A27DB-BD31-4B8C-83A1-F6EECF244321}">
                <p14:modId xmlns:p14="http://schemas.microsoft.com/office/powerpoint/2010/main" val="1012244920"/>
              </p:ext>
            </p:extLst>
          </p:nvPr>
        </p:nvGraphicFramePr>
        <p:xfrm>
          <a:off x="1612900" y="2428198"/>
          <a:ext cx="4772025" cy="2190750"/>
        </p:xfrm>
        <a:graphic>
          <a:graphicData uri="http://schemas.openxmlformats.org/presentationml/2006/ole">
            <mc:AlternateContent xmlns:mc="http://schemas.openxmlformats.org/markup-compatibility/2006">
              <mc:Choice xmlns:v="urn:schemas-microsoft-com:vml" Requires="v">
                <p:oleObj spid="_x0000_s5957" name="Equation" r:id="rId5" imgW="2692080" imgH="1244520" progId="Equation.DSMT4">
                  <p:embed/>
                </p:oleObj>
              </mc:Choice>
              <mc:Fallback>
                <p:oleObj name="Equation" r:id="rId5" imgW="2692080" imgH="1244520" progId="Equation.DSMT4">
                  <p:embed/>
                  <p:pic>
                    <p:nvPicPr>
                      <p:cNvPr id="0" name="Picture 833" descr="15,000 x sub 1 + 6,000 x sub 2 + 4,000 x sub 3 is less than or equal to 100,000. x sub 1 is less than or equal to 4. x sub 2 is less than or equal to 10. x sub 3 is less than or equal to 7. x sub 1 + x sub 2 + x sub 3 is less than or equal to 15. x sub 1, comma, x sub 2, comma, x sub 3 is greater than or equal to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12900" y="2428198"/>
                        <a:ext cx="4772025" cy="219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2"/>
          </p:nvPr>
        </p:nvSpPr>
        <p:spPr>
          <a:xfrm>
            <a:off x="457200" y="4720546"/>
            <a:ext cx="8229600" cy="1593167"/>
          </a:xfrm>
        </p:spPr>
        <p:txBody>
          <a:bodyPr/>
          <a:lstStyle/>
          <a:p>
            <a:pPr marL="0" indent="0" eaLnBrk="0" hangingPunct="0">
              <a:spcBef>
                <a:spcPts val="0"/>
              </a:spcBef>
              <a:buNone/>
            </a:pPr>
            <a:r>
              <a:rPr lang="en-US" sz="2400" dirty="0">
                <a:latin typeface="+mn-lt"/>
              </a:rPr>
              <a:t>where</a:t>
            </a:r>
          </a:p>
          <a:p>
            <a:pPr marL="0" indent="0" eaLnBrk="0" hangingPunct="0">
              <a:spcBef>
                <a:spcPts val="0"/>
              </a:spcBef>
              <a:buNone/>
            </a:pPr>
            <a:r>
              <a:rPr lang="en-US" sz="2400" i="1" dirty="0" smtClean="0">
                <a:latin typeface="+mn-lt"/>
              </a:rPr>
              <a:t> x</a:t>
            </a:r>
            <a:r>
              <a:rPr lang="en-US" sz="2400" baseline="-25000" dirty="0" smtClean="0">
                <a:latin typeface="+mn-lt"/>
              </a:rPr>
              <a:t>1</a:t>
            </a:r>
            <a:r>
              <a:rPr lang="en-US" sz="2400" dirty="0" smtClean="0">
                <a:latin typeface="+mn-lt"/>
              </a:rPr>
              <a:t> </a:t>
            </a:r>
            <a:r>
              <a:rPr lang="en-US" sz="2400" dirty="0">
                <a:latin typeface="+mn-lt"/>
              </a:rPr>
              <a:t>= number of television commercials</a:t>
            </a:r>
          </a:p>
          <a:p>
            <a:pPr marL="0" indent="0" eaLnBrk="0" hangingPunct="0">
              <a:spcBef>
                <a:spcPts val="0"/>
              </a:spcBef>
              <a:buNone/>
            </a:pPr>
            <a:r>
              <a:rPr lang="en-US" sz="2400" i="1" dirty="0" smtClean="0">
                <a:latin typeface="+mn-lt"/>
              </a:rPr>
              <a:t> x</a:t>
            </a:r>
            <a:r>
              <a:rPr lang="en-US" sz="2400" baseline="-25000" dirty="0" smtClean="0">
                <a:latin typeface="+mn-lt"/>
              </a:rPr>
              <a:t>2</a:t>
            </a:r>
            <a:r>
              <a:rPr lang="en-US" sz="2400" dirty="0" smtClean="0">
                <a:latin typeface="+mn-lt"/>
              </a:rPr>
              <a:t> </a:t>
            </a:r>
            <a:r>
              <a:rPr lang="en-US" sz="2400" dirty="0">
                <a:latin typeface="+mn-lt"/>
              </a:rPr>
              <a:t>= number of radio commercials</a:t>
            </a:r>
          </a:p>
          <a:p>
            <a:pPr marL="0" indent="0" eaLnBrk="0" hangingPunct="0">
              <a:spcBef>
                <a:spcPts val="0"/>
              </a:spcBef>
              <a:buNone/>
            </a:pPr>
            <a:r>
              <a:rPr lang="en-US" sz="2400" i="1" dirty="0" smtClean="0">
                <a:latin typeface="+mn-lt"/>
              </a:rPr>
              <a:t> x</a:t>
            </a:r>
            <a:r>
              <a:rPr lang="en-US" sz="2400" baseline="-25000" dirty="0" smtClean="0">
                <a:latin typeface="+mn-lt"/>
              </a:rPr>
              <a:t>3</a:t>
            </a:r>
            <a:r>
              <a:rPr lang="en-US" sz="2400" dirty="0" smtClean="0">
                <a:latin typeface="+mn-lt"/>
              </a:rPr>
              <a:t> </a:t>
            </a:r>
            <a:r>
              <a:rPr lang="en-US" sz="2400" dirty="0">
                <a:latin typeface="+mn-lt"/>
              </a:rPr>
              <a:t>= number of newspaper </a:t>
            </a:r>
            <a:r>
              <a:rPr lang="en-US" sz="2400" dirty="0" smtClean="0">
                <a:latin typeface="+mn-lt"/>
              </a:rPr>
              <a:t>ads</a:t>
            </a:r>
            <a:endParaRPr lang="en-US" sz="2400" dirty="0">
              <a:latin typeface="+mn-lt"/>
            </a:endParaRPr>
          </a:p>
        </p:txBody>
      </p:sp>
    </p:spTree>
    <p:extLst>
      <p:ext uri="{BB962C8B-B14F-4D97-AF65-F5344CB8AC3E}">
        <p14:creationId xmlns:p14="http://schemas.microsoft.com/office/powerpoint/2010/main" val="11176575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a:t>
            </a:r>
            <a:r>
              <a:rPr lang="en-US" dirty="0" smtClean="0"/>
              <a:t>Excel 1</a:t>
            </a:r>
            <a:endParaRPr lang="en-US" dirty="0"/>
          </a:p>
        </p:txBody>
      </p:sp>
      <p:sp>
        <p:nvSpPr>
          <p:cNvPr id="3" name="Text Placeholder 2"/>
          <p:cNvSpPr>
            <a:spLocks noGrp="1"/>
          </p:cNvSpPr>
          <p:nvPr>
            <p:ph type="body" idx="1"/>
          </p:nvPr>
        </p:nvSpPr>
        <p:spPr>
          <a:xfrm>
            <a:off x="457200" y="1600201"/>
            <a:ext cx="2103120" cy="426720"/>
          </a:xfrm>
        </p:spPr>
        <p:txBody>
          <a:bodyPr/>
          <a:lstStyle/>
          <a:p>
            <a:pPr marL="0" indent="0">
              <a:buNone/>
            </a:pPr>
            <a:r>
              <a:rPr lang="en-US" sz="2400" b="1" dirty="0">
                <a:latin typeface="+mn-lt"/>
              </a:rPr>
              <a:t>Exhibit </a:t>
            </a:r>
            <a:r>
              <a:rPr lang="en-US" sz="2400" b="1" dirty="0" smtClean="0">
                <a:latin typeface="+mn-lt"/>
              </a:rPr>
              <a:t>4.10</a:t>
            </a:r>
            <a:endParaRPr lang="en-US" sz="2400" b="1" dirty="0">
              <a:latin typeface="+mn-lt"/>
            </a:endParaRPr>
          </a:p>
        </p:txBody>
      </p:sp>
      <p:pic>
        <p:nvPicPr>
          <p:cNvPr id="4" name="Picture 3" descr="An Excel sheet displays solution data for the marketing example. Columns A through J are titled, in row 5, as follows: Column A, type of advertising, with types television commercials, radio commercials, and newspaper ads in rows 6 through 8, respectively. Column D, number. Column E, exposure, people per ad. Column F, cost, in dollars. Column G, resources, with types of advertising repeated. Column H, actual. Column I, constraint. Column J, available. Other features of the sheet are as follows. Under columns G through J, data for total ads and commercials are listed in row 9 and data for cost in dollars are listed in row 10. The total exposures value is provided in cell E 10. The formula for actual cost, in cell H 10, is = F 6 asterisk D 6 + F 7 asterisk D 7 + F 8 asterisk D 8, or SUM PRODUCT left parenthesis D 6 colon D 8 comma F 6 colon F 8. Column D lists numbers and column F lists cost. The formula for the objective function is = SUM PRODUCT left parenthesis D 6 colon D 8 comma E 6 colon E 8 right parenthesis. Column D lists numbers and colum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0120" y="2392847"/>
            <a:ext cx="6583761" cy="3655449"/>
          </a:xfrm>
          <a:prstGeom prst="rect">
            <a:avLst/>
          </a:prstGeom>
        </p:spPr>
      </p:pic>
    </p:spTree>
    <p:extLst>
      <p:ext uri="{BB962C8B-B14F-4D97-AF65-F5344CB8AC3E}">
        <p14:creationId xmlns:p14="http://schemas.microsoft.com/office/powerpoint/2010/main" val="40909413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Excel Solver </a:t>
            </a:r>
            <a:r>
              <a:rPr lang="en-US" dirty="0" smtClean="0"/>
              <a:t>Window 4</a:t>
            </a:r>
            <a:endParaRPr lang="en-US" dirty="0"/>
          </a:p>
        </p:txBody>
      </p:sp>
      <p:sp>
        <p:nvSpPr>
          <p:cNvPr id="3" name="Text Placeholder 2"/>
          <p:cNvSpPr>
            <a:spLocks noGrp="1"/>
          </p:cNvSpPr>
          <p:nvPr>
            <p:ph type="body" idx="1"/>
          </p:nvPr>
        </p:nvSpPr>
        <p:spPr>
          <a:xfrm>
            <a:off x="457200" y="1600200"/>
            <a:ext cx="1903863" cy="501555"/>
          </a:xfrm>
        </p:spPr>
        <p:txBody>
          <a:bodyPr/>
          <a:lstStyle/>
          <a:p>
            <a:pPr marL="0" indent="0">
              <a:buNone/>
            </a:pPr>
            <a:r>
              <a:rPr lang="en-US" sz="2400" b="1" dirty="0">
                <a:latin typeface="+mn-lt"/>
              </a:rPr>
              <a:t>Exhibit </a:t>
            </a:r>
            <a:r>
              <a:rPr lang="en-US" sz="2400" b="1" dirty="0" smtClean="0">
                <a:latin typeface="+mn-lt"/>
              </a:rPr>
              <a:t>4.11</a:t>
            </a:r>
            <a:endParaRPr lang="en-US" sz="2400" b="1" dirty="0">
              <a:latin typeface="+mn-lt"/>
            </a:endParaRPr>
          </a:p>
        </p:txBody>
      </p:sp>
      <p:pic>
        <p:nvPicPr>
          <p:cNvPr id="4" name="Picture 3" descr="A solver parameters screen is filled in with data as follows. Set objective, E 10. To, Max. By changing variable cells, D 6 through D 8. Subject to the constraints, H 6 through H 10 is less than or equal to J 6 through J 10. Includes all five constraints. Make unconstrained variable non-negative selected. Select a solving method, simplex L 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291" y="2315857"/>
            <a:ext cx="5047355" cy="4064646"/>
          </a:xfrm>
          <a:prstGeom prst="rect">
            <a:avLst/>
          </a:prstGeom>
        </p:spPr>
      </p:pic>
    </p:spTree>
    <p:extLst>
      <p:ext uri="{BB962C8B-B14F-4D97-AF65-F5344CB8AC3E}">
        <p14:creationId xmlns:p14="http://schemas.microsoft.com/office/powerpoint/2010/main" val="2736639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 4.1</a:t>
            </a:r>
            <a:endParaRPr lang="en-IN" dirty="0"/>
          </a:p>
        </p:txBody>
      </p:sp>
      <p:sp>
        <p:nvSpPr>
          <p:cNvPr id="3" name="Text Placeholder 2"/>
          <p:cNvSpPr>
            <a:spLocks noGrp="1"/>
          </p:cNvSpPr>
          <p:nvPr>
            <p:ph type="body" idx="1"/>
          </p:nvPr>
        </p:nvSpPr>
        <p:spPr/>
        <p:txBody>
          <a:bodyPr/>
          <a:lstStyle/>
          <a:p>
            <a:pPr>
              <a:buClr>
                <a:schemeClr val="tx2"/>
              </a:buClr>
            </a:pPr>
            <a:r>
              <a:rPr lang="en-US" sz="2400" dirty="0">
                <a:latin typeface="+mn-lt"/>
              </a:rPr>
              <a:t>A Product Mix Example</a:t>
            </a:r>
          </a:p>
        </p:txBody>
      </p:sp>
    </p:spTree>
    <p:extLst>
      <p:ext uri="{BB962C8B-B14F-4D97-AF65-F5344CB8AC3E}">
        <p14:creationId xmlns:p14="http://schemas.microsoft.com/office/powerpoint/2010/main" val="6764798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Solution with </a:t>
            </a:r>
            <a:r>
              <a:rPr lang="en-US" dirty="0" smtClean="0"/>
              <a:t>Excel </a:t>
            </a:r>
            <a:r>
              <a:rPr lang="en-US" sz="2000" b="0" dirty="0" smtClean="0"/>
              <a:t>(1 of 3)</a:t>
            </a:r>
            <a:endParaRPr lang="en-US" sz="2000" b="0" dirty="0"/>
          </a:p>
        </p:txBody>
      </p:sp>
      <p:sp>
        <p:nvSpPr>
          <p:cNvPr id="3" name="Text Placeholder 2"/>
          <p:cNvSpPr>
            <a:spLocks noGrp="1"/>
          </p:cNvSpPr>
          <p:nvPr>
            <p:ph type="body" idx="1"/>
          </p:nvPr>
        </p:nvSpPr>
        <p:spPr>
          <a:xfrm>
            <a:off x="457200" y="1600201"/>
            <a:ext cx="1903863" cy="556146"/>
          </a:xfrm>
        </p:spPr>
        <p:txBody>
          <a:bodyPr/>
          <a:lstStyle/>
          <a:p>
            <a:pPr marL="0" indent="0">
              <a:buNone/>
            </a:pPr>
            <a:r>
              <a:rPr lang="en-US" sz="2400" b="1" dirty="0">
                <a:latin typeface="+mn-lt"/>
              </a:rPr>
              <a:t>Exhibit </a:t>
            </a:r>
            <a:r>
              <a:rPr lang="en-US" sz="2400" b="1" dirty="0" smtClean="0">
                <a:latin typeface="+mn-lt"/>
              </a:rPr>
              <a:t>4.12</a:t>
            </a:r>
            <a:endParaRPr lang="en-US" sz="2400" dirty="0">
              <a:latin typeface="+mn-lt"/>
            </a:endParaRPr>
          </a:p>
        </p:txBody>
      </p:sp>
      <p:pic>
        <p:nvPicPr>
          <p:cNvPr id="4" name="Picture 3" descr="A change constraint screen has 3 boxes, filled in as follows: Cell reference, D 6 through D 8. These are the decision variables. Menu with i n t selected, for integer. Constraint, integ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042" y="2822274"/>
            <a:ext cx="7589916" cy="2196094"/>
          </a:xfrm>
          <a:prstGeom prst="rect">
            <a:avLst/>
          </a:prstGeom>
        </p:spPr>
      </p:pic>
    </p:spTree>
    <p:extLst>
      <p:ext uri="{BB962C8B-B14F-4D97-AF65-F5344CB8AC3E}">
        <p14:creationId xmlns:p14="http://schemas.microsoft.com/office/powerpoint/2010/main" val="27662244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Solution with </a:t>
            </a:r>
            <a:r>
              <a:rPr lang="en-US" dirty="0" smtClean="0"/>
              <a:t>Excel </a:t>
            </a:r>
            <a:r>
              <a:rPr lang="en-US" sz="2000" b="0" dirty="0" smtClean="0"/>
              <a:t>(2 of 3)</a:t>
            </a:r>
            <a:endParaRPr lang="en-US" sz="2000" b="0" dirty="0"/>
          </a:p>
        </p:txBody>
      </p:sp>
      <p:sp>
        <p:nvSpPr>
          <p:cNvPr id="3" name="Text Placeholder 2"/>
          <p:cNvSpPr>
            <a:spLocks noGrp="1"/>
          </p:cNvSpPr>
          <p:nvPr>
            <p:ph type="body" idx="1"/>
          </p:nvPr>
        </p:nvSpPr>
        <p:spPr>
          <a:xfrm>
            <a:off x="457200" y="1600201"/>
            <a:ext cx="1903863" cy="556146"/>
          </a:xfrm>
        </p:spPr>
        <p:txBody>
          <a:bodyPr/>
          <a:lstStyle/>
          <a:p>
            <a:pPr marL="0" indent="0">
              <a:buNone/>
            </a:pPr>
            <a:r>
              <a:rPr lang="en-US" sz="2400" b="1" dirty="0">
                <a:latin typeface="+mn-lt"/>
              </a:rPr>
              <a:t>Exhibit </a:t>
            </a:r>
            <a:r>
              <a:rPr lang="en-US" sz="2400" b="1" dirty="0" smtClean="0">
                <a:latin typeface="+mn-lt"/>
              </a:rPr>
              <a:t>4.13</a:t>
            </a:r>
            <a:endParaRPr lang="en-US" sz="2400" dirty="0">
              <a:latin typeface="+mn-lt"/>
            </a:endParaRPr>
          </a:p>
        </p:txBody>
      </p:sp>
      <p:pic>
        <p:nvPicPr>
          <p:cNvPr id="5" name="Picture 4" descr="The solver parameters screen has the integer restriction added to the constraints list, as D 6 through D 8 = integ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0891" y="2355839"/>
            <a:ext cx="5693397" cy="3784054"/>
          </a:xfrm>
          <a:prstGeom prst="rect">
            <a:avLst/>
          </a:prstGeom>
        </p:spPr>
      </p:pic>
    </p:spTree>
    <p:extLst>
      <p:ext uri="{BB962C8B-B14F-4D97-AF65-F5344CB8AC3E}">
        <p14:creationId xmlns:p14="http://schemas.microsoft.com/office/powerpoint/2010/main" val="38702063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Integer Solution with </a:t>
            </a:r>
            <a:r>
              <a:rPr lang="en-US" dirty="0" smtClean="0"/>
              <a:t>Excel </a:t>
            </a:r>
            <a:r>
              <a:rPr lang="en-US" sz="2000" b="0" dirty="0" smtClean="0"/>
              <a:t>(3 of 3)</a:t>
            </a:r>
            <a:endParaRPr lang="en-US" sz="2000" b="0" dirty="0"/>
          </a:p>
        </p:txBody>
      </p:sp>
      <p:sp>
        <p:nvSpPr>
          <p:cNvPr id="3" name="Text Placeholder 2"/>
          <p:cNvSpPr>
            <a:spLocks noGrp="1"/>
          </p:cNvSpPr>
          <p:nvPr>
            <p:ph type="body" idx="1"/>
          </p:nvPr>
        </p:nvSpPr>
        <p:spPr>
          <a:xfrm>
            <a:off x="457200" y="1600201"/>
            <a:ext cx="1903863" cy="556146"/>
          </a:xfrm>
        </p:spPr>
        <p:txBody>
          <a:bodyPr/>
          <a:lstStyle/>
          <a:p>
            <a:pPr marL="0" indent="0">
              <a:buNone/>
            </a:pPr>
            <a:r>
              <a:rPr lang="en-US" sz="2400" b="1" dirty="0">
                <a:latin typeface="+mn-lt"/>
              </a:rPr>
              <a:t>Exhibit </a:t>
            </a:r>
            <a:r>
              <a:rPr lang="en-US" sz="2400" b="1" dirty="0" smtClean="0">
                <a:latin typeface="+mn-lt"/>
              </a:rPr>
              <a:t>4.14</a:t>
            </a:r>
            <a:endParaRPr lang="en-US" sz="2400" dirty="0">
              <a:latin typeface="+mn-lt"/>
            </a:endParaRPr>
          </a:p>
        </p:txBody>
      </p:sp>
      <p:pic>
        <p:nvPicPr>
          <p:cNvPr id="4" name="Picture 3" descr="The Excel sheet of solution data has values changed. The Excel sheet of solution data has the number values changed to integer solutions, changing the actual values as well. The changes are listed as follows: Television commercial = 2. Radio commercials = 9. Newspaper ads = 4. This results in a better total exposures solution, of 184,000, which is 17,000 more total exposures than the rounded-down solut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6578" y="2343223"/>
            <a:ext cx="5848453" cy="3945770"/>
          </a:xfrm>
          <a:prstGeom prst="rect">
            <a:avLst/>
          </a:prstGeom>
        </p:spPr>
      </p:pic>
    </p:spTree>
    <p:extLst>
      <p:ext uri="{BB962C8B-B14F-4D97-AF65-F5344CB8AC3E}">
        <p14:creationId xmlns:p14="http://schemas.microsoft.com/office/powerpoint/2010/main" val="41673489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 4.5</a:t>
            </a:r>
            <a:endParaRPr lang="en-IN" dirty="0"/>
          </a:p>
        </p:txBody>
      </p:sp>
      <p:sp>
        <p:nvSpPr>
          <p:cNvPr id="3" name="Text Placeholder 2"/>
          <p:cNvSpPr>
            <a:spLocks noGrp="1"/>
          </p:cNvSpPr>
          <p:nvPr>
            <p:ph type="body" idx="1"/>
          </p:nvPr>
        </p:nvSpPr>
        <p:spPr/>
        <p:txBody>
          <a:bodyPr/>
          <a:lstStyle/>
          <a:p>
            <a:r>
              <a:rPr lang="en-US" sz="2400" dirty="0">
                <a:latin typeface="+mn-lt"/>
              </a:rPr>
              <a:t>A Transportation Example</a:t>
            </a:r>
          </a:p>
        </p:txBody>
      </p:sp>
    </p:spTree>
    <p:extLst>
      <p:ext uri="{BB962C8B-B14F-4D97-AF65-F5344CB8AC3E}">
        <p14:creationId xmlns:p14="http://schemas.microsoft.com/office/powerpoint/2010/main" val="298495755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Definition and </a:t>
            </a:r>
            <a:r>
              <a:rPr lang="en-US" dirty="0" smtClean="0"/>
              <a:t>Data 1</a:t>
            </a:r>
            <a:endParaRPr lang="en-US" sz="2000" b="0" dirty="0"/>
          </a:p>
        </p:txBody>
      </p:sp>
      <p:sp>
        <p:nvSpPr>
          <p:cNvPr id="5" name="Text Placeholder 4"/>
          <p:cNvSpPr>
            <a:spLocks noGrp="1"/>
          </p:cNvSpPr>
          <p:nvPr>
            <p:ph type="body" idx="1"/>
          </p:nvPr>
        </p:nvSpPr>
        <p:spPr>
          <a:xfrm>
            <a:off x="470102" y="1601707"/>
            <a:ext cx="3290060" cy="646505"/>
          </a:xfrm>
        </p:spPr>
        <p:txBody>
          <a:bodyPr anchor="ctr"/>
          <a:lstStyle/>
          <a:p>
            <a:pPr marL="0" indent="0">
              <a:buNone/>
            </a:pPr>
            <a:r>
              <a:rPr lang="en-US" sz="2400" b="1" dirty="0">
                <a:latin typeface="+mn-lt"/>
              </a:rPr>
              <a:t>Warehouse supply of Television Sets</a:t>
            </a:r>
            <a:r>
              <a:rPr lang="en-US" sz="2400" b="1" dirty="0" smtClean="0">
                <a:latin typeface="+mn-lt"/>
              </a:rPr>
              <a:t>:</a:t>
            </a:r>
            <a:endParaRPr lang="en-US" sz="24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357044291"/>
              </p:ext>
            </p:extLst>
          </p:nvPr>
        </p:nvGraphicFramePr>
        <p:xfrm>
          <a:off x="485254" y="2461841"/>
          <a:ext cx="3048000" cy="1584960"/>
        </p:xfrm>
        <a:graphic>
          <a:graphicData uri="http://schemas.openxmlformats.org/drawingml/2006/table">
            <a:tbl>
              <a:tblPr firstRow="1" bandRow="1">
                <a:tableStyleId>{2D5ABB26-0587-4C30-8999-92F81FD0307C}</a:tableStyleId>
              </a:tblPr>
              <a:tblGrid>
                <a:gridCol w="2119952">
                  <a:extLst>
                    <a:ext uri="{9D8B030D-6E8A-4147-A177-3AD203B41FA5}">
                      <a16:colId xmlns:a16="http://schemas.microsoft.com/office/drawing/2014/main" val="3451607214"/>
                    </a:ext>
                  </a:extLst>
                </a:gridCol>
                <a:gridCol w="928048">
                  <a:extLst>
                    <a:ext uri="{9D8B030D-6E8A-4147-A177-3AD203B41FA5}">
                      <a16:colId xmlns:a16="http://schemas.microsoft.com/office/drawing/2014/main" val="2280185547"/>
                    </a:ext>
                  </a:extLst>
                </a:gridCol>
              </a:tblGrid>
              <a:tr h="0">
                <a:tc>
                  <a:txBody>
                    <a:bodyPr/>
                    <a:lstStyle/>
                    <a:p>
                      <a:r>
                        <a:rPr lang="en-US" sz="2000" dirty="0" smtClean="0"/>
                        <a:t>1 - Cincinnati </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300</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3965269"/>
                  </a:ext>
                </a:extLst>
              </a:tr>
              <a:tr h="0">
                <a:tc>
                  <a:txBody>
                    <a:bodyPr/>
                    <a:lstStyle/>
                    <a:p>
                      <a:r>
                        <a:rPr lang="en-US" sz="2000" dirty="0" smtClean="0"/>
                        <a:t>2 - Atlanta </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200</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98729283"/>
                  </a:ext>
                </a:extLst>
              </a:tr>
              <a:tr h="0">
                <a:tc>
                  <a:txBody>
                    <a:bodyPr/>
                    <a:lstStyle/>
                    <a:p>
                      <a:r>
                        <a:rPr lang="en-US" sz="2000" u="none" dirty="0" smtClean="0"/>
                        <a:t>3 - Pittsburgh</a:t>
                      </a:r>
                      <a:endParaRPr lang="en-US" sz="2000" u="non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u="none" dirty="0" smtClean="0"/>
                        <a:t>200</a:t>
                      </a:r>
                      <a:endParaRPr lang="en-US" sz="2000" u="non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26506044"/>
                  </a:ext>
                </a:extLst>
              </a:tr>
              <a:tr h="0">
                <a:tc>
                  <a:txBody>
                    <a:bodyPr/>
                    <a:lstStyle/>
                    <a:p>
                      <a:r>
                        <a:rPr lang="en-US" sz="2000" dirty="0" smtClean="0"/>
                        <a:t>Total</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000" dirty="0" smtClean="0"/>
                        <a:t>700</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054988"/>
                  </a:ext>
                </a:extLst>
              </a:tr>
            </a:tbl>
          </a:graphicData>
        </a:graphic>
      </p:graphicFrame>
      <p:sp>
        <p:nvSpPr>
          <p:cNvPr id="6" name="Text Placeholder 5"/>
          <p:cNvSpPr>
            <a:spLocks noGrp="1"/>
          </p:cNvSpPr>
          <p:nvPr>
            <p:ph sz="quarter" idx="13"/>
          </p:nvPr>
        </p:nvSpPr>
        <p:spPr>
          <a:xfrm>
            <a:off x="4817659" y="1596637"/>
            <a:ext cx="3557084" cy="632951"/>
          </a:xfrm>
        </p:spPr>
        <p:txBody>
          <a:bodyPr anchor="ctr"/>
          <a:lstStyle/>
          <a:p>
            <a:pPr marL="0" indent="0">
              <a:buNone/>
            </a:pPr>
            <a:r>
              <a:rPr lang="en-US" sz="2400" b="1" dirty="0">
                <a:latin typeface="+mn-lt"/>
              </a:rPr>
              <a:t>Retail store demand for television sets</a:t>
            </a:r>
            <a:r>
              <a:rPr lang="en-US" sz="2400" b="1" dirty="0" smtClean="0">
                <a:latin typeface="+mn-lt"/>
              </a:rPr>
              <a:t>:</a:t>
            </a:r>
            <a:endParaRPr lang="en-US" sz="2400" dirty="0">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1344412517"/>
              </p:ext>
            </p:extLst>
          </p:nvPr>
        </p:nvGraphicFramePr>
        <p:xfrm>
          <a:off x="4817659" y="2473264"/>
          <a:ext cx="3193576" cy="1584960"/>
        </p:xfrm>
        <a:graphic>
          <a:graphicData uri="http://schemas.openxmlformats.org/drawingml/2006/table">
            <a:tbl>
              <a:tblPr firstRow="1" bandRow="1">
                <a:tableStyleId>{2D5ABB26-0587-4C30-8999-92F81FD0307C}</a:tableStyleId>
              </a:tblPr>
              <a:tblGrid>
                <a:gridCol w="2306472">
                  <a:extLst>
                    <a:ext uri="{9D8B030D-6E8A-4147-A177-3AD203B41FA5}">
                      <a16:colId xmlns:a16="http://schemas.microsoft.com/office/drawing/2014/main" val="1531538103"/>
                    </a:ext>
                  </a:extLst>
                </a:gridCol>
                <a:gridCol w="887104">
                  <a:extLst>
                    <a:ext uri="{9D8B030D-6E8A-4147-A177-3AD203B41FA5}">
                      <a16:colId xmlns:a16="http://schemas.microsoft.com/office/drawing/2014/main" val="1923426821"/>
                    </a:ext>
                  </a:extLst>
                </a:gridCol>
              </a:tblGrid>
              <a:tr h="0">
                <a:tc>
                  <a:txBody>
                    <a:bodyPr/>
                    <a:lstStyle/>
                    <a:p>
                      <a:r>
                        <a:rPr lang="en-US" sz="2000" dirty="0" smtClean="0"/>
                        <a:t>A - New York</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150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63290159"/>
                  </a:ext>
                </a:extLst>
              </a:tr>
              <a:tr h="0">
                <a:tc>
                  <a:txBody>
                    <a:bodyPr/>
                    <a:lstStyle/>
                    <a:p>
                      <a:r>
                        <a:rPr lang="en-US" sz="2000" dirty="0" smtClean="0"/>
                        <a:t>B - Dallas</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t>250</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9523250"/>
                  </a:ext>
                </a:extLst>
              </a:tr>
              <a:tr h="0">
                <a:tc>
                  <a:txBody>
                    <a:bodyPr/>
                    <a:lstStyle/>
                    <a:p>
                      <a:r>
                        <a:rPr lang="en-US" sz="2000" u="none" dirty="0" smtClean="0"/>
                        <a:t>C - Detroit</a:t>
                      </a:r>
                      <a:endParaRPr lang="en-US" sz="2000" u="none"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u="none" dirty="0" smtClean="0"/>
                        <a:t>200</a:t>
                      </a:r>
                      <a:r>
                        <a:rPr lang="en-US" sz="2000" u="sng" dirty="0" smtClean="0"/>
                        <a: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6802150"/>
                  </a:ext>
                </a:extLst>
              </a:tr>
              <a:tr h="0">
                <a:tc>
                  <a:txBody>
                    <a:bodyPr/>
                    <a:lstStyle/>
                    <a:p>
                      <a:r>
                        <a:rPr lang="en-US" sz="2000" dirty="0" smtClean="0"/>
                        <a:t>Total</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eaLnBrk="0" hangingPunct="0">
                        <a:spcBef>
                          <a:spcPct val="35000"/>
                        </a:spcBef>
                        <a:tabLst>
                          <a:tab pos="4514850" algn="l"/>
                          <a:tab pos="5486400" algn="l"/>
                          <a:tab pos="7200900" algn="l"/>
                        </a:tabLst>
                      </a:pPr>
                      <a:r>
                        <a:rPr lang="en-US" sz="2000" dirty="0" smtClean="0"/>
                        <a:t>600</a:t>
                      </a:r>
                      <a:endParaRPr lang="en-US" sz="2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1003201"/>
                  </a:ext>
                </a:extLst>
              </a:tr>
            </a:tbl>
          </a:graphicData>
        </a:graphic>
      </p:graphicFrame>
      <p:sp>
        <p:nvSpPr>
          <p:cNvPr id="9" name="Content Placeholder 8"/>
          <p:cNvSpPr>
            <a:spLocks noGrp="1"/>
          </p:cNvSpPr>
          <p:nvPr>
            <p:ph sz="quarter" idx="14"/>
          </p:nvPr>
        </p:nvSpPr>
        <p:spPr>
          <a:xfrm>
            <a:off x="457200" y="4402081"/>
            <a:ext cx="3302961" cy="329308"/>
          </a:xfrm>
        </p:spPr>
        <p:txBody>
          <a:bodyPr anchor="ctr"/>
          <a:lstStyle/>
          <a:p>
            <a:pPr marL="432" indent="0">
              <a:buNone/>
            </a:pPr>
            <a:r>
              <a:rPr lang="en-US" sz="2400" b="1" dirty="0">
                <a:latin typeface="+mn-lt"/>
              </a:rPr>
              <a:t>Unit Shipping Costs:</a:t>
            </a:r>
          </a:p>
        </p:txBody>
      </p:sp>
      <p:graphicFrame>
        <p:nvGraphicFramePr>
          <p:cNvPr id="13" name="Table 12"/>
          <p:cNvGraphicFramePr>
            <a:graphicFrameLocks noGrp="1"/>
          </p:cNvGraphicFramePr>
          <p:nvPr>
            <p:extLst>
              <p:ext uri="{D42A27DB-BD31-4B8C-83A1-F6EECF244321}">
                <p14:modId xmlns:p14="http://schemas.microsoft.com/office/powerpoint/2010/main" val="2813201751"/>
              </p:ext>
            </p:extLst>
          </p:nvPr>
        </p:nvGraphicFramePr>
        <p:xfrm>
          <a:off x="586852" y="4907011"/>
          <a:ext cx="8010977" cy="1310640"/>
        </p:xfrm>
        <a:graphic>
          <a:graphicData uri="http://schemas.openxmlformats.org/drawingml/2006/table">
            <a:tbl>
              <a:tblPr firstRow="1" bandRow="1">
                <a:tableStyleId>{2D5ABB26-0587-4C30-8999-92F81FD0307C}</a:tableStyleId>
              </a:tblPr>
              <a:tblGrid>
                <a:gridCol w="2286977">
                  <a:extLst>
                    <a:ext uri="{9D8B030D-6E8A-4147-A177-3AD203B41FA5}">
                      <a16:colId xmlns:a16="http://schemas.microsoft.com/office/drawing/2014/main" val="506000142"/>
                    </a:ext>
                  </a:extLst>
                </a:gridCol>
                <a:gridCol w="1908000">
                  <a:extLst>
                    <a:ext uri="{9D8B030D-6E8A-4147-A177-3AD203B41FA5}">
                      <a16:colId xmlns:a16="http://schemas.microsoft.com/office/drawing/2014/main" val="216655450"/>
                    </a:ext>
                  </a:extLst>
                </a:gridCol>
                <a:gridCol w="1908000">
                  <a:extLst>
                    <a:ext uri="{9D8B030D-6E8A-4147-A177-3AD203B41FA5}">
                      <a16:colId xmlns:a16="http://schemas.microsoft.com/office/drawing/2014/main" val="1689096146"/>
                    </a:ext>
                  </a:extLst>
                </a:gridCol>
                <a:gridCol w="1908000">
                  <a:extLst>
                    <a:ext uri="{9D8B030D-6E8A-4147-A177-3AD203B41FA5}">
                      <a16:colId xmlns:a16="http://schemas.microsoft.com/office/drawing/2014/main" val="459849876"/>
                    </a:ext>
                  </a:extLst>
                </a:gridCol>
              </a:tblGrid>
              <a:tr h="0">
                <a:tc>
                  <a:txBody>
                    <a:bodyPr/>
                    <a:lstStyle/>
                    <a:p>
                      <a:pPr algn="ctr"/>
                      <a:r>
                        <a:rPr lang="en-US" sz="2000" b="1" i="0" u="none" strike="noStrike" cap="none" dirty="0" smtClean="0">
                          <a:solidFill>
                            <a:schemeClr val="tx1"/>
                          </a:solidFill>
                          <a:effectLst/>
                          <a:latin typeface="+mn-lt"/>
                          <a:ea typeface="+mn-ea"/>
                          <a:cs typeface="+mn-cs"/>
                          <a:sym typeface="Arial"/>
                        </a:rPr>
                        <a:t>From Warehouse</a:t>
                      </a:r>
                      <a:endParaRPr lang="en-US" sz="20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000" b="1" i="0" u="none" strike="noStrike" cap="none" dirty="0" smtClean="0">
                          <a:solidFill>
                            <a:schemeClr val="tx1"/>
                          </a:solidFill>
                          <a:effectLst/>
                          <a:latin typeface="+mn-lt"/>
                          <a:ea typeface="+mn-ea"/>
                          <a:cs typeface="+mn-cs"/>
                          <a:sym typeface="Arial"/>
                        </a:rPr>
                        <a:t>To Store(A)</a:t>
                      </a:r>
                      <a:endParaRPr lang="en-US" sz="2000" b="1" dirty="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cap="none" dirty="0" smtClean="0">
                          <a:solidFill>
                            <a:schemeClr val="tx1"/>
                          </a:solidFill>
                          <a:effectLst/>
                          <a:latin typeface="+mn-lt"/>
                          <a:ea typeface="+mn-ea"/>
                          <a:cs typeface="+mn-cs"/>
                          <a:sym typeface="Arial"/>
                        </a:rPr>
                        <a:t>To Store(B)</a:t>
                      </a:r>
                      <a:endParaRPr lang="en-US" sz="2000" b="1" dirty="0" smtClean="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i="0" u="none" strike="noStrike" cap="none" dirty="0" smtClean="0">
                          <a:solidFill>
                            <a:schemeClr val="tx1"/>
                          </a:solidFill>
                          <a:effectLst/>
                          <a:latin typeface="+mn-lt"/>
                          <a:ea typeface="+mn-ea"/>
                          <a:cs typeface="+mn-cs"/>
                          <a:sym typeface="Arial"/>
                        </a:rPr>
                        <a:t>To Store(C)</a:t>
                      </a:r>
                      <a:endParaRPr lang="en-US" sz="2000" b="1" dirty="0" smtClean="0">
                        <a:latin typeface="+mn-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37918822"/>
                  </a:ext>
                </a:extLst>
              </a:tr>
              <a:tr h="0">
                <a:tc>
                  <a:txBody>
                    <a:bodyPr/>
                    <a:lstStyle/>
                    <a:p>
                      <a:pPr algn="ctr">
                        <a:spcAft>
                          <a:spcPts val="0"/>
                        </a:spcAft>
                      </a:pPr>
                      <a:r>
                        <a:rPr lang="en-US" sz="2000" dirty="0">
                          <a:solidFill>
                            <a:srgbClr val="000000"/>
                          </a:solidFill>
                          <a:effectLst/>
                          <a:latin typeface="+mn-lt"/>
                          <a:ea typeface="Times New Roman" panose="02020603050405020304" pitchFamily="18" charset="0"/>
                        </a:rPr>
                        <a:t>1</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2000" dirty="0">
                          <a:solidFill>
                            <a:srgbClr val="000000"/>
                          </a:solidFill>
                          <a:effectLst/>
                          <a:latin typeface="+mn-lt"/>
                          <a:ea typeface="Times New Roman" panose="02020603050405020304" pitchFamily="18" charset="0"/>
                        </a:rPr>
                        <a:t>$16</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2000" dirty="0">
                          <a:solidFill>
                            <a:srgbClr val="000000"/>
                          </a:solidFill>
                          <a:effectLst/>
                          <a:latin typeface="+mn-lt"/>
                          <a:ea typeface="Times New Roman" panose="02020603050405020304" pitchFamily="18" charset="0"/>
                        </a:rPr>
                        <a:t>$18</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2000" dirty="0">
                          <a:solidFill>
                            <a:srgbClr val="000000"/>
                          </a:solidFill>
                          <a:effectLst/>
                          <a:latin typeface="+mn-lt"/>
                          <a:ea typeface="Times New Roman" panose="02020603050405020304" pitchFamily="18" charset="0"/>
                        </a:rPr>
                        <a:t>$11</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08405328"/>
                  </a:ext>
                </a:extLst>
              </a:tr>
              <a:tr h="0">
                <a:tc>
                  <a:txBody>
                    <a:bodyPr/>
                    <a:lstStyle/>
                    <a:p>
                      <a:pPr algn="ctr">
                        <a:spcAft>
                          <a:spcPts val="0"/>
                        </a:spcAft>
                      </a:pPr>
                      <a:r>
                        <a:rPr lang="en-US" sz="2000" dirty="0">
                          <a:solidFill>
                            <a:srgbClr val="000000"/>
                          </a:solidFill>
                          <a:effectLst/>
                          <a:latin typeface="+mn-lt"/>
                          <a:ea typeface="Times New Roman" panose="02020603050405020304" pitchFamily="18" charset="0"/>
                        </a:rPr>
                        <a:t>2</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2000" dirty="0" smtClean="0">
                          <a:solidFill>
                            <a:srgbClr val="000000"/>
                          </a:solidFill>
                          <a:effectLst/>
                          <a:latin typeface="+mn-lt"/>
                          <a:ea typeface="Times New Roman" panose="02020603050405020304" pitchFamily="18" charset="0"/>
                        </a:rPr>
                        <a:t>14</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2000" dirty="0" smtClean="0">
                          <a:solidFill>
                            <a:srgbClr val="000000"/>
                          </a:solidFill>
                          <a:effectLst/>
                          <a:latin typeface="+mn-lt"/>
                          <a:ea typeface="Times New Roman" panose="02020603050405020304" pitchFamily="18" charset="0"/>
                        </a:rPr>
                        <a:t>12</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2000" dirty="0" smtClean="0">
                          <a:solidFill>
                            <a:srgbClr val="000000"/>
                          </a:solidFill>
                          <a:effectLst/>
                          <a:latin typeface="+mn-lt"/>
                          <a:ea typeface="Times New Roman" panose="02020603050405020304" pitchFamily="18" charset="0"/>
                        </a:rPr>
                        <a:t>13</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361365617"/>
                  </a:ext>
                </a:extLst>
              </a:tr>
              <a:tr h="0">
                <a:tc>
                  <a:txBody>
                    <a:bodyPr/>
                    <a:lstStyle/>
                    <a:p>
                      <a:pPr algn="ctr">
                        <a:spcAft>
                          <a:spcPts val="0"/>
                        </a:spcAft>
                      </a:pPr>
                      <a:r>
                        <a:rPr lang="en-US" sz="2000" dirty="0">
                          <a:solidFill>
                            <a:srgbClr val="000000"/>
                          </a:solidFill>
                          <a:effectLst/>
                          <a:latin typeface="+mn-lt"/>
                          <a:ea typeface="Times New Roman" panose="02020603050405020304" pitchFamily="18" charset="0"/>
                        </a:rPr>
                        <a:t>3</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dirty="0" smtClean="0">
                          <a:solidFill>
                            <a:srgbClr val="000000"/>
                          </a:solidFill>
                          <a:effectLst/>
                          <a:latin typeface="+mn-lt"/>
                          <a:ea typeface="Times New Roman" panose="02020603050405020304" pitchFamily="18" charset="0"/>
                        </a:rPr>
                        <a:t>13</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dirty="0" smtClean="0">
                          <a:solidFill>
                            <a:srgbClr val="000000"/>
                          </a:solidFill>
                          <a:effectLst/>
                          <a:latin typeface="+mn-lt"/>
                          <a:ea typeface="Times New Roman" panose="02020603050405020304" pitchFamily="18" charset="0"/>
                        </a:rPr>
                        <a:t>15</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dirty="0" smtClean="0">
                          <a:solidFill>
                            <a:srgbClr val="000000"/>
                          </a:solidFill>
                          <a:effectLst/>
                          <a:latin typeface="+mn-lt"/>
                          <a:ea typeface="Times New Roman" panose="02020603050405020304" pitchFamily="18" charset="0"/>
                        </a:rPr>
                        <a:t>17</a:t>
                      </a:r>
                      <a:endParaRPr lang="en-US" sz="200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5868613"/>
                  </a:ext>
                </a:extLst>
              </a:tr>
            </a:tbl>
          </a:graphicData>
        </a:graphic>
      </p:graphicFrame>
    </p:spTree>
    <p:extLst>
      <p:ext uri="{BB962C8B-B14F-4D97-AF65-F5344CB8AC3E}">
        <p14:creationId xmlns:p14="http://schemas.microsoft.com/office/powerpoint/2010/main" val="3487977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r>
              <a:rPr lang="en-US" dirty="0" smtClean="0"/>
              <a:t>Summary 4</a:t>
            </a:r>
            <a:endParaRPr lang="en-US" dirty="0"/>
          </a:p>
        </p:txBody>
      </p:sp>
      <p:graphicFrame>
        <p:nvGraphicFramePr>
          <p:cNvPr id="4" name="Object 3" descr="Minimize Z = $16 x sub 1 A + 18 x sub 1 B + 11 x sub 1 C + 14 x sub 2 A + 12 x sub 2 B + 13 x sub 2 C + 13 x sub 3 A + 15 x sub 3 B + 17 x sub 3 C."/>
          <p:cNvGraphicFramePr>
            <a:graphicFrameLocks noChangeAspect="1"/>
          </p:cNvGraphicFramePr>
          <p:nvPr>
            <p:extLst>
              <p:ext uri="{D42A27DB-BD31-4B8C-83A1-F6EECF244321}">
                <p14:modId xmlns:p14="http://schemas.microsoft.com/office/powerpoint/2010/main" val="338382097"/>
              </p:ext>
            </p:extLst>
          </p:nvPr>
        </p:nvGraphicFramePr>
        <p:xfrm>
          <a:off x="546656" y="1593382"/>
          <a:ext cx="6987883" cy="786138"/>
        </p:xfrm>
        <a:graphic>
          <a:graphicData uri="http://schemas.openxmlformats.org/presentationml/2006/ole">
            <mc:AlternateContent xmlns:mc="http://schemas.openxmlformats.org/markup-compatibility/2006">
              <mc:Choice xmlns:v="urn:schemas-microsoft-com:vml" Requires="v">
                <p:oleObj spid="_x0000_s6936" name="Equation" r:id="rId3" imgW="4063680" imgH="457200" progId="Equation.DSMT4">
                  <p:embed/>
                </p:oleObj>
              </mc:Choice>
              <mc:Fallback>
                <p:oleObj name="Equation" r:id="rId3" imgW="4063680" imgH="457200" progId="Equation.DSMT4">
                  <p:embed/>
                  <p:pic>
                    <p:nvPicPr>
                      <p:cNvPr id="0" name="Picture 788" descr="Minimize Z = $16 x sub 1 A + 18 x sub 1 B + 11 x sub 1 C + 14 x sub 2 A + 12 x sub 2 B + 13 x sub 2 C + 13 x sub 3 A + 15 x sub 3 B + 17 x sub 3 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656" y="1593382"/>
                        <a:ext cx="6987883" cy="786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a:xfrm>
            <a:off x="457201" y="2491828"/>
            <a:ext cx="1508078" cy="403229"/>
          </a:xfrm>
        </p:spPr>
        <p:txBody>
          <a:bodyPr/>
          <a:lstStyle/>
          <a:p>
            <a:pPr marL="0" indent="0">
              <a:buNone/>
            </a:pPr>
            <a:r>
              <a:rPr lang="en-US" sz="2200" dirty="0">
                <a:latin typeface="+mn-lt"/>
              </a:rPr>
              <a:t>subject to</a:t>
            </a:r>
            <a:r>
              <a:rPr lang="en-US" sz="2200" dirty="0" smtClean="0">
                <a:latin typeface="+mn-lt"/>
              </a:rPr>
              <a:t>:</a:t>
            </a:r>
            <a:endParaRPr lang="en-US" sz="2200" dirty="0">
              <a:latin typeface="+mn-lt"/>
            </a:endParaRPr>
          </a:p>
        </p:txBody>
      </p:sp>
      <p:graphicFrame>
        <p:nvGraphicFramePr>
          <p:cNvPr id="5" name="Object 4" descr="x sub 1 A + x sub 1 B + x sub 1 C is less than or equal to 300. x sub 2 A + X sub 2 B + X sub 2 C is less than or equal to 200. x sub 3 A + x sub 3 B + x sub 3 C is less than or equal to 200. x sub 1 A + x sub 2 A + X sub 3 A = 150. x sub 1 B + x sub 2 B + x sub 3 B = 250. x sub 1 C + x sub 2 C + x sub 3 C = 200. All x sub i j is greater than or equal to 0."/>
          <p:cNvGraphicFramePr>
            <a:graphicFrameLocks noChangeAspect="1"/>
          </p:cNvGraphicFramePr>
          <p:nvPr>
            <p:extLst>
              <p:ext uri="{D42A27DB-BD31-4B8C-83A1-F6EECF244321}">
                <p14:modId xmlns:p14="http://schemas.microsoft.com/office/powerpoint/2010/main" val="1307516358"/>
              </p:ext>
            </p:extLst>
          </p:nvPr>
        </p:nvGraphicFramePr>
        <p:xfrm>
          <a:off x="1534333" y="3012229"/>
          <a:ext cx="2581503" cy="3102539"/>
        </p:xfrm>
        <a:graphic>
          <a:graphicData uri="http://schemas.openxmlformats.org/presentationml/2006/ole">
            <mc:AlternateContent xmlns:mc="http://schemas.openxmlformats.org/markup-compatibility/2006">
              <mc:Choice xmlns:v="urn:schemas-microsoft-com:vml" Requires="v">
                <p:oleObj spid="_x0000_s6937" name="Equation" r:id="rId5" imgW="1384200" imgH="1663560" progId="Equation.DSMT4">
                  <p:embed/>
                </p:oleObj>
              </mc:Choice>
              <mc:Fallback>
                <p:oleObj name="Equation" r:id="rId5" imgW="1384200" imgH="1663560" progId="Equation.DSMT4">
                  <p:embed/>
                  <p:pic>
                    <p:nvPicPr>
                      <p:cNvPr id="0" name="Picture 789" descr="x sub 1 A + x sub 1 B + x sub 1 C is less than or equal to 300. x sub 2 A + X sub 2 B + X sub 2 C is less than or equal to 200. x sub 3 A + x sub 3 B + x sub 3 C is less than or equal to 200. x sub 1 A + x sub 2 A + X sub 3 A = 150. x sub 1 B + x sub 2 B + x sub 3 B = 250. x sub 1 C + x sub 2 C + x sub 3 C = 200. All x sub i j is greater than or equal to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4333" y="3012229"/>
                        <a:ext cx="2581503" cy="3102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387148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a:t>
            </a:r>
            <a:r>
              <a:rPr lang="en-US" dirty="0" smtClean="0"/>
              <a:t>Excel 2</a:t>
            </a:r>
            <a:endParaRPr lang="en-US" dirty="0"/>
          </a:p>
        </p:txBody>
      </p:sp>
      <p:sp>
        <p:nvSpPr>
          <p:cNvPr id="3" name="Text Placeholder 2"/>
          <p:cNvSpPr>
            <a:spLocks noGrp="1"/>
          </p:cNvSpPr>
          <p:nvPr>
            <p:ph type="body" idx="1"/>
          </p:nvPr>
        </p:nvSpPr>
        <p:spPr>
          <a:xfrm>
            <a:off x="457200" y="1600201"/>
            <a:ext cx="1903863" cy="474260"/>
          </a:xfrm>
        </p:spPr>
        <p:txBody>
          <a:bodyPr/>
          <a:lstStyle/>
          <a:p>
            <a:pPr marL="0" indent="0">
              <a:buNone/>
            </a:pPr>
            <a:r>
              <a:rPr lang="en-US" sz="2400" b="1" dirty="0">
                <a:latin typeface="+mj-lt"/>
              </a:rPr>
              <a:t>Exhibit </a:t>
            </a:r>
            <a:r>
              <a:rPr lang="en-US" sz="2400" b="1" dirty="0" smtClean="0">
                <a:latin typeface="+mj-lt"/>
              </a:rPr>
              <a:t>4.15</a:t>
            </a:r>
            <a:endParaRPr lang="en-US" sz="2400" dirty="0">
              <a:latin typeface="+mj-lt"/>
            </a:endParaRPr>
          </a:p>
        </p:txBody>
      </p:sp>
      <p:pic>
        <p:nvPicPr>
          <p:cNvPr id="4" name="Picture 3" descr="An Excel sheet of solution data for the transportation example displays solution data. The general layout is summarized as follows: Store data for New York, Dallas, and Detroit listed in columns C through E, respectively. T V sets shipped, constraint, and demand values for the stores listed in respective columns in rows 8 through 10. Warehouse data for Cincinnati, Atlanta, and Pittsburg listed in rows 5 through 7, respectively. T V sets shipped, constraint, and supply values for the warehouses listed in respective rows in columns F through H. Cost value stated in cell C 11. The formula for T V sets shipped for the Cincinnati warehouse, in cell F 5, is = C 5 + D 5 + E 5. Or the sum of store values for this warehouse. The formula for T V sets shipped for the New York store, in cell C 8, is = C 5 + C 6 + C 7. Or the sum of warehouse values for this stor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1902" y="2241691"/>
            <a:ext cx="6075815" cy="4073171"/>
          </a:xfrm>
          <a:prstGeom prst="rect">
            <a:avLst/>
          </a:prstGeom>
        </p:spPr>
      </p:pic>
    </p:spTree>
    <p:extLst>
      <p:ext uri="{BB962C8B-B14F-4D97-AF65-F5344CB8AC3E}">
        <p14:creationId xmlns:p14="http://schemas.microsoft.com/office/powerpoint/2010/main" val="27054838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Solver </a:t>
            </a:r>
            <a:r>
              <a:rPr lang="en-US" dirty="0" smtClean="0"/>
              <a:t>Window 1</a:t>
            </a:r>
            <a:endParaRPr lang="en-US" dirty="0"/>
          </a:p>
        </p:txBody>
      </p:sp>
      <p:sp>
        <p:nvSpPr>
          <p:cNvPr id="3" name="Text Placeholder 2"/>
          <p:cNvSpPr>
            <a:spLocks noGrp="1"/>
          </p:cNvSpPr>
          <p:nvPr>
            <p:ph type="body" idx="1"/>
          </p:nvPr>
        </p:nvSpPr>
        <p:spPr>
          <a:xfrm>
            <a:off x="457200" y="1600201"/>
            <a:ext cx="1903863" cy="433316"/>
          </a:xfrm>
        </p:spPr>
        <p:txBody>
          <a:bodyPr/>
          <a:lstStyle/>
          <a:p>
            <a:pPr marL="0" indent="0">
              <a:buNone/>
            </a:pPr>
            <a:r>
              <a:rPr lang="en-US" sz="2400" b="1" dirty="0">
                <a:latin typeface="+mn-lt"/>
              </a:rPr>
              <a:t>Exhibit </a:t>
            </a:r>
            <a:r>
              <a:rPr lang="en-US" sz="2400" b="1" dirty="0" smtClean="0">
                <a:latin typeface="+mn-lt"/>
              </a:rPr>
              <a:t>4.16</a:t>
            </a:r>
            <a:endParaRPr lang="en-US" sz="2400" dirty="0">
              <a:latin typeface="+mn-lt"/>
            </a:endParaRPr>
          </a:p>
        </p:txBody>
      </p:sp>
      <p:pic>
        <p:nvPicPr>
          <p:cNvPr id="4" name="Picture 3" descr="A solver parameters screen is filled in with data as follows: Set objective, C 11. To, Min. By changing variable cells, C 5 through E 7. These are the decision variables. Subject to the constraints, with 2 listed, as follows. Demand constraints C 8 through E 8 = C 10 through E 10. Supply constraints F 5 through F 7 is less than or equal to H 5 through H 7. Make unconstrained variable non-negative selected. Select a solving method, simplex L P."/>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30" y="2287234"/>
            <a:ext cx="6346332" cy="4100632"/>
          </a:xfrm>
          <a:prstGeom prst="rect">
            <a:avLst/>
          </a:prstGeom>
        </p:spPr>
      </p:pic>
    </p:spTree>
    <p:extLst>
      <p:ext uri="{BB962C8B-B14F-4D97-AF65-F5344CB8AC3E}">
        <p14:creationId xmlns:p14="http://schemas.microsoft.com/office/powerpoint/2010/main" val="35107260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 4.6</a:t>
            </a:r>
            <a:endParaRPr lang="en-IN" dirty="0"/>
          </a:p>
        </p:txBody>
      </p:sp>
      <p:sp>
        <p:nvSpPr>
          <p:cNvPr id="3" name="Text Placeholder 2"/>
          <p:cNvSpPr>
            <a:spLocks noGrp="1"/>
          </p:cNvSpPr>
          <p:nvPr>
            <p:ph type="body" idx="1"/>
          </p:nvPr>
        </p:nvSpPr>
        <p:spPr/>
        <p:txBody>
          <a:bodyPr/>
          <a:lstStyle/>
          <a:p>
            <a:r>
              <a:rPr lang="en-US" sz="2400" dirty="0">
                <a:latin typeface="+mn-lt"/>
              </a:rPr>
              <a:t>A Blend Example</a:t>
            </a:r>
          </a:p>
        </p:txBody>
      </p:sp>
    </p:spTree>
    <p:extLst>
      <p:ext uri="{BB962C8B-B14F-4D97-AF65-F5344CB8AC3E}">
        <p14:creationId xmlns:p14="http://schemas.microsoft.com/office/powerpoint/2010/main" val="171911865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Definition and </a:t>
            </a:r>
            <a:r>
              <a:rPr lang="en-US" dirty="0" smtClean="0"/>
              <a:t>Data 2</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28088126"/>
              </p:ext>
            </p:extLst>
          </p:nvPr>
        </p:nvGraphicFramePr>
        <p:xfrm>
          <a:off x="1374549" y="1945026"/>
          <a:ext cx="5473290" cy="1752600"/>
        </p:xfrm>
        <a:graphic>
          <a:graphicData uri="http://schemas.openxmlformats.org/drawingml/2006/table">
            <a:tbl>
              <a:tblPr firstRow="1" bandRow="1">
                <a:tableStyleId>{5940675A-B579-460E-94D1-54222C63F5DA}</a:tableStyleId>
              </a:tblPr>
              <a:tblGrid>
                <a:gridCol w="1683377">
                  <a:extLst>
                    <a:ext uri="{9D8B030D-6E8A-4147-A177-3AD203B41FA5}">
                      <a16:colId xmlns:a16="http://schemas.microsoft.com/office/drawing/2014/main" val="783730948"/>
                    </a:ext>
                  </a:extLst>
                </a:gridCol>
                <a:gridCol w="2223910">
                  <a:extLst>
                    <a:ext uri="{9D8B030D-6E8A-4147-A177-3AD203B41FA5}">
                      <a16:colId xmlns:a16="http://schemas.microsoft.com/office/drawing/2014/main" val="2358548744"/>
                    </a:ext>
                  </a:extLst>
                </a:gridCol>
                <a:gridCol w="1566003">
                  <a:extLst>
                    <a:ext uri="{9D8B030D-6E8A-4147-A177-3AD203B41FA5}">
                      <a16:colId xmlns:a16="http://schemas.microsoft.com/office/drawing/2014/main" val="3811883334"/>
                    </a:ext>
                  </a:extLst>
                </a:gridCol>
              </a:tblGrid>
              <a:tr h="370840">
                <a:tc>
                  <a:txBody>
                    <a:bodyPr/>
                    <a:lstStyle/>
                    <a:p>
                      <a:pPr algn="l"/>
                      <a:r>
                        <a:rPr lang="en-US" sz="1800" b="1" dirty="0"/>
                        <a:t>Component</a:t>
                      </a:r>
                    </a:p>
                  </a:txBody>
                  <a:tcPr anchor="ctr"/>
                </a:tc>
                <a:tc>
                  <a:txBody>
                    <a:bodyPr/>
                    <a:lstStyle/>
                    <a:p>
                      <a:pPr algn="l"/>
                      <a:r>
                        <a:rPr lang="en-US" sz="1800" b="1" dirty="0"/>
                        <a:t>Maximum Barrels Available/Day</a:t>
                      </a:r>
                    </a:p>
                  </a:txBody>
                  <a:tcPr anchor="ctr"/>
                </a:tc>
                <a:tc>
                  <a:txBody>
                    <a:bodyPr/>
                    <a:lstStyle/>
                    <a:p>
                      <a:pPr algn="l"/>
                      <a:r>
                        <a:rPr lang="en-US" sz="1800" b="1" dirty="0"/>
                        <a:t>Cost/barrel</a:t>
                      </a:r>
                    </a:p>
                  </a:txBody>
                  <a:tcPr anchor="ctr"/>
                </a:tc>
                <a:extLst>
                  <a:ext uri="{0D108BD9-81ED-4DB2-BD59-A6C34878D82A}">
                    <a16:rowId xmlns:a16="http://schemas.microsoft.com/office/drawing/2014/main" val="1130047563"/>
                  </a:ext>
                </a:extLst>
              </a:tr>
              <a:tr h="370840">
                <a:tc>
                  <a:txBody>
                    <a:bodyPr/>
                    <a:lstStyle/>
                    <a:p>
                      <a:pPr algn="ctr"/>
                      <a:r>
                        <a:rPr lang="en-US" sz="1800" dirty="0"/>
                        <a:t>1</a:t>
                      </a:r>
                    </a:p>
                  </a:txBody>
                  <a:tcPr/>
                </a:tc>
                <a:tc>
                  <a:txBody>
                    <a:bodyPr/>
                    <a:lstStyle/>
                    <a:p>
                      <a:pPr algn="ctr"/>
                      <a:r>
                        <a:rPr lang="en-US" sz="1800" dirty="0"/>
                        <a:t>4,500</a:t>
                      </a:r>
                    </a:p>
                  </a:txBody>
                  <a:tcPr/>
                </a:tc>
                <a:tc>
                  <a:txBody>
                    <a:bodyPr/>
                    <a:lstStyle/>
                    <a:p>
                      <a:pPr algn="ctr"/>
                      <a:r>
                        <a:rPr lang="en-US" sz="1800" dirty="0"/>
                        <a:t>$12</a:t>
                      </a:r>
                    </a:p>
                  </a:txBody>
                  <a:tcPr/>
                </a:tc>
                <a:extLst>
                  <a:ext uri="{0D108BD9-81ED-4DB2-BD59-A6C34878D82A}">
                    <a16:rowId xmlns:a16="http://schemas.microsoft.com/office/drawing/2014/main" val="2163649357"/>
                  </a:ext>
                </a:extLst>
              </a:tr>
              <a:tr h="370840">
                <a:tc>
                  <a:txBody>
                    <a:bodyPr/>
                    <a:lstStyle/>
                    <a:p>
                      <a:pPr algn="ctr"/>
                      <a:r>
                        <a:rPr lang="en-US" sz="1800" dirty="0"/>
                        <a:t>2</a:t>
                      </a:r>
                    </a:p>
                  </a:txBody>
                  <a:tcPr/>
                </a:tc>
                <a:tc>
                  <a:txBody>
                    <a:bodyPr/>
                    <a:lstStyle/>
                    <a:p>
                      <a:pPr algn="ctr"/>
                      <a:r>
                        <a:rPr lang="en-US" sz="1800" dirty="0"/>
                        <a:t>2,700</a:t>
                      </a:r>
                    </a:p>
                  </a:txBody>
                  <a:tcPr/>
                </a:tc>
                <a:tc>
                  <a:txBody>
                    <a:bodyPr/>
                    <a:lstStyle/>
                    <a:p>
                      <a:pPr algn="ctr"/>
                      <a:r>
                        <a:rPr lang="en-US" sz="1800" dirty="0"/>
                        <a:t>$10</a:t>
                      </a:r>
                    </a:p>
                  </a:txBody>
                  <a:tcPr/>
                </a:tc>
                <a:extLst>
                  <a:ext uri="{0D108BD9-81ED-4DB2-BD59-A6C34878D82A}">
                    <a16:rowId xmlns:a16="http://schemas.microsoft.com/office/drawing/2014/main" val="2660323710"/>
                  </a:ext>
                </a:extLst>
              </a:tr>
              <a:tr h="370840">
                <a:tc>
                  <a:txBody>
                    <a:bodyPr/>
                    <a:lstStyle/>
                    <a:p>
                      <a:pPr algn="ctr"/>
                      <a:r>
                        <a:rPr lang="en-US" sz="1800" dirty="0"/>
                        <a:t>3</a:t>
                      </a:r>
                    </a:p>
                  </a:txBody>
                  <a:tcPr/>
                </a:tc>
                <a:tc>
                  <a:txBody>
                    <a:bodyPr/>
                    <a:lstStyle/>
                    <a:p>
                      <a:pPr algn="ctr"/>
                      <a:r>
                        <a:rPr lang="en-US" sz="1800" dirty="0"/>
                        <a:t>3,500</a:t>
                      </a:r>
                    </a:p>
                  </a:txBody>
                  <a:tcPr/>
                </a:tc>
                <a:tc>
                  <a:txBody>
                    <a:bodyPr/>
                    <a:lstStyle/>
                    <a:p>
                      <a:pPr algn="ctr"/>
                      <a:r>
                        <a:rPr lang="en-US" sz="1800" dirty="0"/>
                        <a:t>$14</a:t>
                      </a:r>
                    </a:p>
                  </a:txBody>
                  <a:tcPr/>
                </a:tc>
                <a:extLst>
                  <a:ext uri="{0D108BD9-81ED-4DB2-BD59-A6C34878D82A}">
                    <a16:rowId xmlns:a16="http://schemas.microsoft.com/office/drawing/2014/main" val="1281884839"/>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93686960"/>
              </p:ext>
            </p:extLst>
          </p:nvPr>
        </p:nvGraphicFramePr>
        <p:xfrm>
          <a:off x="643747" y="4030187"/>
          <a:ext cx="7369643" cy="2286000"/>
        </p:xfrm>
        <a:graphic>
          <a:graphicData uri="http://schemas.openxmlformats.org/drawingml/2006/table">
            <a:tbl>
              <a:tblPr firstRow="1" bandRow="1">
                <a:tableStyleId>{5940675A-B579-460E-94D1-54222C63F5DA}</a:tableStyleId>
              </a:tblPr>
              <a:tblGrid>
                <a:gridCol w="1429643">
                  <a:extLst>
                    <a:ext uri="{9D8B030D-6E8A-4147-A177-3AD203B41FA5}">
                      <a16:colId xmlns:a16="http://schemas.microsoft.com/office/drawing/2014/main" val="1194150860"/>
                    </a:ext>
                  </a:extLst>
                </a:gridCol>
                <a:gridCol w="3600000">
                  <a:extLst>
                    <a:ext uri="{9D8B030D-6E8A-4147-A177-3AD203B41FA5}">
                      <a16:colId xmlns:a16="http://schemas.microsoft.com/office/drawing/2014/main" val="2339795034"/>
                    </a:ext>
                  </a:extLst>
                </a:gridCol>
                <a:gridCol w="2340000">
                  <a:extLst>
                    <a:ext uri="{9D8B030D-6E8A-4147-A177-3AD203B41FA5}">
                      <a16:colId xmlns:a16="http://schemas.microsoft.com/office/drawing/2014/main" val="334244591"/>
                    </a:ext>
                  </a:extLst>
                </a:gridCol>
              </a:tblGrid>
              <a:tr h="227625">
                <a:tc>
                  <a:txBody>
                    <a:bodyPr/>
                    <a:lstStyle/>
                    <a:p>
                      <a:pPr algn="l"/>
                      <a:r>
                        <a:rPr lang="en-US" sz="1800" b="1" dirty="0"/>
                        <a:t>Grade</a:t>
                      </a:r>
                    </a:p>
                  </a:txBody>
                  <a:tcPr/>
                </a:tc>
                <a:tc>
                  <a:txBody>
                    <a:bodyPr/>
                    <a:lstStyle/>
                    <a:p>
                      <a:pPr algn="l"/>
                      <a:r>
                        <a:rPr lang="en-US" sz="1800" b="1" dirty="0"/>
                        <a:t>Component Specifications</a:t>
                      </a:r>
                    </a:p>
                  </a:txBody>
                  <a:tcPr/>
                </a:tc>
                <a:tc>
                  <a:txBody>
                    <a:bodyPr/>
                    <a:lstStyle/>
                    <a:p>
                      <a:pPr algn="l"/>
                      <a:r>
                        <a:rPr lang="en-US" sz="1800" b="1" dirty="0"/>
                        <a:t>Selling Price/Barrel</a:t>
                      </a:r>
                    </a:p>
                  </a:txBody>
                  <a:tcPr/>
                </a:tc>
                <a:extLst>
                  <a:ext uri="{0D108BD9-81ED-4DB2-BD59-A6C34878D82A}">
                    <a16:rowId xmlns:a16="http://schemas.microsoft.com/office/drawing/2014/main" val="930523544"/>
                  </a:ext>
                </a:extLst>
              </a:tr>
              <a:tr h="455249">
                <a:tc>
                  <a:txBody>
                    <a:bodyPr/>
                    <a:lstStyle/>
                    <a:p>
                      <a:pPr algn="l"/>
                      <a:r>
                        <a:rPr lang="en-US" sz="1800" dirty="0"/>
                        <a:t>Super</a:t>
                      </a:r>
                    </a:p>
                  </a:txBody>
                  <a:tcPr anchor="ctr"/>
                </a:tc>
                <a:tc>
                  <a:txBody>
                    <a:bodyPr/>
                    <a:lstStyle/>
                    <a:p>
                      <a:pPr algn="l"/>
                      <a:r>
                        <a:rPr lang="en-US" sz="1800" dirty="0"/>
                        <a:t>At least 50% of 1</a:t>
                      </a:r>
                    </a:p>
                    <a:p>
                      <a:pPr algn="l"/>
                      <a:r>
                        <a:rPr lang="en-US" sz="1800" dirty="0"/>
                        <a:t>Not more than 30% of 2</a:t>
                      </a:r>
                    </a:p>
                  </a:txBody>
                  <a:tcPr anchor="ctr"/>
                </a:tc>
                <a:tc>
                  <a:txBody>
                    <a:bodyPr/>
                    <a:lstStyle/>
                    <a:p>
                      <a:pPr algn="ctr"/>
                      <a:r>
                        <a:rPr lang="en-US" sz="1800" dirty="0"/>
                        <a:t>$23</a:t>
                      </a:r>
                    </a:p>
                  </a:txBody>
                  <a:tcPr anchor="ctr"/>
                </a:tc>
                <a:extLst>
                  <a:ext uri="{0D108BD9-81ED-4DB2-BD59-A6C34878D82A}">
                    <a16:rowId xmlns:a16="http://schemas.microsoft.com/office/drawing/2014/main" val="476636074"/>
                  </a:ext>
                </a:extLst>
              </a:tr>
              <a:tr h="455249">
                <a:tc>
                  <a:txBody>
                    <a:bodyPr/>
                    <a:lstStyle/>
                    <a:p>
                      <a:pPr algn="l"/>
                      <a:r>
                        <a:rPr lang="en-US" sz="1800" dirty="0"/>
                        <a:t>Premium</a:t>
                      </a:r>
                    </a:p>
                  </a:txBody>
                  <a:tcPr anchor="ctr"/>
                </a:tc>
                <a:tc>
                  <a:txBody>
                    <a:bodyPr/>
                    <a:lstStyle/>
                    <a:p>
                      <a:pPr algn="l"/>
                      <a:r>
                        <a:rPr lang="en-US" sz="1800" dirty="0"/>
                        <a:t>At least 40% of 1</a:t>
                      </a:r>
                    </a:p>
                    <a:p>
                      <a:pPr algn="l"/>
                      <a:r>
                        <a:rPr lang="en-US" sz="1800" dirty="0"/>
                        <a:t>Not more than 25% of 3</a:t>
                      </a:r>
                    </a:p>
                  </a:txBody>
                  <a:tcPr anchor="ctr"/>
                </a:tc>
                <a:tc>
                  <a:txBody>
                    <a:bodyPr/>
                    <a:lstStyle/>
                    <a:p>
                      <a:pPr algn="ctr"/>
                      <a:r>
                        <a:rPr lang="en-US" sz="1800" dirty="0"/>
                        <a:t>$20</a:t>
                      </a:r>
                    </a:p>
                  </a:txBody>
                  <a:tcPr anchor="ctr"/>
                </a:tc>
                <a:extLst>
                  <a:ext uri="{0D108BD9-81ED-4DB2-BD59-A6C34878D82A}">
                    <a16:rowId xmlns:a16="http://schemas.microsoft.com/office/drawing/2014/main" val="1848297175"/>
                  </a:ext>
                </a:extLst>
              </a:tr>
              <a:tr h="455249">
                <a:tc>
                  <a:txBody>
                    <a:bodyPr/>
                    <a:lstStyle/>
                    <a:p>
                      <a:pPr algn="l"/>
                      <a:r>
                        <a:rPr lang="en-US" sz="1800" dirty="0"/>
                        <a:t>Extra</a:t>
                      </a:r>
                    </a:p>
                  </a:txBody>
                  <a:tcPr anchor="ctr"/>
                </a:tc>
                <a:tc>
                  <a:txBody>
                    <a:bodyPr/>
                    <a:lstStyle/>
                    <a:p>
                      <a:pPr algn="l"/>
                      <a:r>
                        <a:rPr lang="en-US" sz="1800" dirty="0"/>
                        <a:t>At least 60% of 1</a:t>
                      </a:r>
                    </a:p>
                    <a:p>
                      <a:pPr algn="l"/>
                      <a:r>
                        <a:rPr lang="en-US" sz="1800" dirty="0"/>
                        <a:t>At least 10% of 2</a:t>
                      </a:r>
                    </a:p>
                  </a:txBody>
                  <a:tcPr anchor="ctr"/>
                </a:tc>
                <a:tc>
                  <a:txBody>
                    <a:bodyPr/>
                    <a:lstStyle/>
                    <a:p>
                      <a:pPr algn="ctr"/>
                      <a:r>
                        <a:rPr lang="en-US" sz="1800" dirty="0"/>
                        <a:t>$18</a:t>
                      </a:r>
                    </a:p>
                  </a:txBody>
                  <a:tcPr anchor="ctr"/>
                </a:tc>
                <a:extLst>
                  <a:ext uri="{0D108BD9-81ED-4DB2-BD59-A6C34878D82A}">
                    <a16:rowId xmlns:a16="http://schemas.microsoft.com/office/drawing/2014/main" val="454609209"/>
                  </a:ext>
                </a:extLst>
              </a:tr>
            </a:tbl>
          </a:graphicData>
        </a:graphic>
      </p:graphicFrame>
    </p:spTree>
    <p:extLst>
      <p:ext uri="{BB962C8B-B14F-4D97-AF65-F5344CB8AC3E}">
        <p14:creationId xmlns:p14="http://schemas.microsoft.com/office/powerpoint/2010/main" val="920625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a:t>
            </a:r>
            <a:r>
              <a:rPr lang="en-US"/>
              <a:t>Definition </a:t>
            </a:r>
            <a:r>
              <a:rPr lang="en-US" smtClean="0"/>
              <a:t>1</a:t>
            </a:r>
            <a:endParaRPr lang="en-US" sz="2000" b="0" dirty="0"/>
          </a:p>
        </p:txBody>
      </p:sp>
      <p:sp>
        <p:nvSpPr>
          <p:cNvPr id="3" name="Text Placeholder 2"/>
          <p:cNvSpPr>
            <a:spLocks noGrp="1"/>
          </p:cNvSpPr>
          <p:nvPr>
            <p:ph type="body" idx="1"/>
          </p:nvPr>
        </p:nvSpPr>
        <p:spPr/>
        <p:txBody>
          <a:bodyPr/>
          <a:lstStyle/>
          <a:p>
            <a:pPr marL="0" indent="0">
              <a:spcBef>
                <a:spcPct val="35000"/>
              </a:spcBef>
              <a:buClr>
                <a:schemeClr val="tx2"/>
              </a:buClr>
              <a:buNone/>
            </a:pPr>
            <a:r>
              <a:rPr lang="en-US" sz="2200" dirty="0">
                <a:latin typeface="+mn-lt"/>
              </a:rPr>
              <a:t>Four-product </a:t>
            </a:r>
            <a:r>
              <a:rPr lang="en-US" sz="2200" dirty="0" smtClean="0">
                <a:latin typeface="+mn-lt"/>
              </a:rPr>
              <a:t>T-shirt/sweatshirt </a:t>
            </a:r>
            <a:r>
              <a:rPr lang="en-US" sz="2200" dirty="0">
                <a:latin typeface="+mn-lt"/>
              </a:rPr>
              <a:t>manufacturing company.</a:t>
            </a:r>
          </a:p>
          <a:p>
            <a:pPr eaLnBrk="0" hangingPunct="0">
              <a:buClr>
                <a:schemeClr val="tx2"/>
              </a:buClr>
            </a:pPr>
            <a:r>
              <a:rPr lang="en-US" sz="2200" dirty="0">
                <a:latin typeface="+mn-lt"/>
              </a:rPr>
              <a:t>Must complete production within 72 hours</a:t>
            </a:r>
          </a:p>
          <a:p>
            <a:pPr eaLnBrk="0" hangingPunct="0">
              <a:buClr>
                <a:schemeClr val="tx2"/>
              </a:buClr>
            </a:pPr>
            <a:r>
              <a:rPr lang="en-US" sz="2200" dirty="0">
                <a:latin typeface="+mn-lt"/>
              </a:rPr>
              <a:t>Truck capacity = 1,200 standard sized boxes.</a:t>
            </a:r>
          </a:p>
          <a:p>
            <a:pPr eaLnBrk="0" hangingPunct="0">
              <a:buClr>
                <a:schemeClr val="tx2"/>
              </a:buClr>
            </a:pPr>
            <a:r>
              <a:rPr lang="en-US" sz="2200" dirty="0">
                <a:latin typeface="+mn-lt"/>
              </a:rPr>
              <a:t>Standard size box holds12 T-shirts.</a:t>
            </a:r>
          </a:p>
          <a:p>
            <a:pPr eaLnBrk="0" hangingPunct="0">
              <a:buClr>
                <a:schemeClr val="tx2"/>
              </a:buClr>
            </a:pPr>
            <a:r>
              <a:rPr lang="en-US" sz="2200" dirty="0">
                <a:latin typeface="+mn-lt"/>
              </a:rPr>
              <a:t>One-dozen sweatshirts box is three times size of standard box.</a:t>
            </a:r>
          </a:p>
          <a:p>
            <a:pPr eaLnBrk="0" hangingPunct="0">
              <a:buClr>
                <a:schemeClr val="tx2"/>
              </a:buClr>
            </a:pPr>
            <a:r>
              <a:rPr lang="en-US" sz="2200" dirty="0">
                <a:latin typeface="+mn-lt"/>
              </a:rPr>
              <a:t>$25,000 available for a production run.</a:t>
            </a:r>
          </a:p>
          <a:p>
            <a:pPr eaLnBrk="0" hangingPunct="0">
              <a:buClr>
                <a:schemeClr val="tx2"/>
              </a:buClr>
            </a:pPr>
            <a:r>
              <a:rPr lang="en-US" sz="2200" dirty="0">
                <a:latin typeface="+mn-lt"/>
              </a:rPr>
              <a:t>500 dozen blank T-shirts and sweatshirts in stock.</a:t>
            </a:r>
          </a:p>
          <a:p>
            <a:pPr eaLnBrk="0" hangingPunct="0">
              <a:buClr>
                <a:schemeClr val="tx2"/>
              </a:buClr>
            </a:pPr>
            <a:r>
              <a:rPr lang="en-US" sz="2200" dirty="0">
                <a:latin typeface="+mn-lt"/>
              </a:rPr>
              <a:t>How many dozens (boxes) of each type of shirt to produce</a:t>
            </a:r>
            <a:r>
              <a:rPr lang="en-US" sz="2200" dirty="0" smtClean="0">
                <a:latin typeface="+mn-lt"/>
              </a:rPr>
              <a:t>?</a:t>
            </a:r>
            <a:endParaRPr lang="en-US" sz="2200" dirty="0">
              <a:latin typeface="+mn-lt"/>
            </a:endParaRPr>
          </a:p>
        </p:txBody>
      </p:sp>
    </p:spTree>
    <p:extLst>
      <p:ext uri="{BB962C8B-B14F-4D97-AF65-F5344CB8AC3E}">
        <p14:creationId xmlns:p14="http://schemas.microsoft.com/office/powerpoint/2010/main" val="271217086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 and </a:t>
            </a:r>
            <a:r>
              <a:rPr lang="en-US" dirty="0" smtClean="0"/>
              <a:t>Variables 1</a:t>
            </a:r>
            <a:endParaRPr lang="en-US" dirty="0"/>
          </a:p>
        </p:txBody>
      </p:sp>
      <p:sp>
        <p:nvSpPr>
          <p:cNvPr id="3" name="Text Placeholder 2"/>
          <p:cNvSpPr>
            <a:spLocks noGrp="1"/>
          </p:cNvSpPr>
          <p:nvPr>
            <p:ph type="body" idx="1"/>
          </p:nvPr>
        </p:nvSpPr>
        <p:spPr>
          <a:xfrm>
            <a:off x="457200" y="1600201"/>
            <a:ext cx="8229600" cy="3871686"/>
          </a:xfrm>
        </p:spPr>
        <p:txBody>
          <a:bodyPr/>
          <a:lstStyle/>
          <a:p>
            <a:pPr marL="0" indent="0">
              <a:spcBef>
                <a:spcPts val="2000"/>
              </a:spcBef>
              <a:buClr>
                <a:schemeClr val="tx2"/>
              </a:buClr>
              <a:buNone/>
            </a:pPr>
            <a:r>
              <a:rPr lang="en-US" sz="2400" dirty="0">
                <a:latin typeface="+mn-lt"/>
              </a:rPr>
              <a:t>Determine the optimal mix of the three components in each grade of motor oil that will maximize </a:t>
            </a:r>
            <a:r>
              <a:rPr lang="en-US" sz="2400" dirty="0" smtClean="0">
                <a:latin typeface="+mn-lt"/>
              </a:rPr>
              <a:t>profit. Company </a:t>
            </a:r>
            <a:r>
              <a:rPr lang="en-US" sz="2400" dirty="0">
                <a:latin typeface="+mn-lt"/>
              </a:rPr>
              <a:t>wants to produce at least 3,000 barrels of each grade of motor oil</a:t>
            </a:r>
            <a:r>
              <a:rPr lang="en-US" sz="2400" dirty="0" smtClean="0">
                <a:latin typeface="+mn-lt"/>
              </a:rPr>
              <a:t>.</a:t>
            </a:r>
            <a:endParaRPr lang="en-US" sz="2400" dirty="0">
              <a:latin typeface="+mn-lt"/>
            </a:endParaRPr>
          </a:p>
          <a:p>
            <a:pPr marL="0" indent="0" eaLnBrk="0" hangingPunct="0">
              <a:spcBef>
                <a:spcPts val="2000"/>
              </a:spcBef>
              <a:buClr>
                <a:schemeClr val="tx2"/>
              </a:buClr>
              <a:buNone/>
            </a:pPr>
            <a:r>
              <a:rPr lang="en-US" sz="2400" dirty="0">
                <a:latin typeface="+mn-lt"/>
              </a:rPr>
              <a:t>Decision variables</a:t>
            </a:r>
            <a:r>
              <a:rPr lang="en-US" sz="2400" dirty="0" smtClean="0">
                <a:latin typeface="+mn-lt"/>
              </a:rPr>
              <a:t>: The </a:t>
            </a:r>
            <a:r>
              <a:rPr lang="en-US" sz="2400" dirty="0">
                <a:latin typeface="+mn-lt"/>
              </a:rPr>
              <a:t>quantity of each of the three components used in each grade of gasoline (9 decision variables); </a:t>
            </a:r>
            <a:r>
              <a:rPr lang="en-US" sz="2400" i="1" dirty="0">
                <a:latin typeface="+mn-lt"/>
              </a:rPr>
              <a:t>x</a:t>
            </a:r>
            <a:r>
              <a:rPr lang="en-US" sz="2400" i="1" baseline="-25000" dirty="0">
                <a:latin typeface="+mn-lt"/>
              </a:rPr>
              <a:t>ij</a:t>
            </a:r>
            <a:r>
              <a:rPr lang="en-US" sz="2400" dirty="0">
                <a:latin typeface="+mn-lt"/>
              </a:rPr>
              <a:t> = barrels of component </a:t>
            </a:r>
            <a:r>
              <a:rPr lang="en-US" sz="2400" i="1" dirty="0">
                <a:latin typeface="+mn-lt"/>
              </a:rPr>
              <a:t>i</a:t>
            </a:r>
            <a:r>
              <a:rPr lang="en-US" sz="2400" dirty="0">
                <a:latin typeface="+mn-lt"/>
              </a:rPr>
              <a:t> used in motor oil grade </a:t>
            </a:r>
            <a:r>
              <a:rPr lang="en-US" sz="2400" i="1" dirty="0">
                <a:latin typeface="+mn-lt"/>
              </a:rPr>
              <a:t>j</a:t>
            </a:r>
            <a:r>
              <a:rPr lang="en-US" sz="2400" dirty="0">
                <a:latin typeface="+mn-lt"/>
              </a:rPr>
              <a:t> per day, where </a:t>
            </a:r>
            <a:r>
              <a:rPr lang="en-US" sz="2400" i="1" dirty="0">
                <a:latin typeface="+mn-lt"/>
              </a:rPr>
              <a:t>i</a:t>
            </a:r>
            <a:r>
              <a:rPr lang="en-US" sz="2400" dirty="0">
                <a:latin typeface="+mn-lt"/>
              </a:rPr>
              <a:t> = 1, 2, 3 and </a:t>
            </a:r>
            <a:r>
              <a:rPr lang="en-US" sz="2400" i="1" dirty="0">
                <a:latin typeface="+mn-lt"/>
              </a:rPr>
              <a:t>j</a:t>
            </a:r>
            <a:r>
              <a:rPr lang="en-US" sz="2400" dirty="0">
                <a:latin typeface="+mn-lt"/>
              </a:rPr>
              <a:t> = </a:t>
            </a:r>
            <a:r>
              <a:rPr lang="en-US" sz="2400" i="1" dirty="0">
                <a:latin typeface="+mn-lt"/>
              </a:rPr>
              <a:t>s</a:t>
            </a:r>
            <a:r>
              <a:rPr lang="en-US" sz="2400" dirty="0">
                <a:latin typeface="+mn-lt"/>
              </a:rPr>
              <a:t> (super), </a:t>
            </a:r>
            <a:r>
              <a:rPr lang="en-US" sz="2400" i="1" dirty="0">
                <a:latin typeface="+mn-lt"/>
              </a:rPr>
              <a:t>p</a:t>
            </a:r>
            <a:r>
              <a:rPr lang="en-US" sz="2400" dirty="0">
                <a:latin typeface="+mn-lt"/>
              </a:rPr>
              <a:t> (premium), and </a:t>
            </a:r>
            <a:r>
              <a:rPr lang="en-US" sz="2400" i="1" dirty="0">
                <a:latin typeface="+mn-lt"/>
              </a:rPr>
              <a:t>e</a:t>
            </a:r>
            <a:r>
              <a:rPr lang="en-US" sz="2400" dirty="0">
                <a:latin typeface="+mn-lt"/>
              </a:rPr>
              <a:t> (extra</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1078404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Statement and </a:t>
            </a:r>
            <a:r>
              <a:rPr lang="en-US" dirty="0" smtClean="0"/>
              <a:t>Variables 2</a:t>
            </a:r>
            <a:endParaRPr lang="en-US" dirty="0"/>
          </a:p>
        </p:txBody>
      </p:sp>
      <p:sp>
        <p:nvSpPr>
          <p:cNvPr id="4" name="Text Placeholder 3"/>
          <p:cNvSpPr>
            <a:spLocks noGrp="1"/>
          </p:cNvSpPr>
          <p:nvPr>
            <p:ph type="body" idx="1"/>
          </p:nvPr>
        </p:nvSpPr>
        <p:spPr>
          <a:xfrm>
            <a:off x="457200" y="1600201"/>
            <a:ext cx="8229600" cy="883692"/>
          </a:xfrm>
        </p:spPr>
        <p:txBody>
          <a:bodyPr/>
          <a:lstStyle/>
          <a:p>
            <a:pPr marL="0" indent="0">
              <a:buNone/>
            </a:pPr>
            <a:r>
              <a:rPr lang="en-US" sz="2400" dirty="0">
                <a:latin typeface="+mn-lt"/>
              </a:rPr>
              <a:t>Blend specification constraint for super, which must contain 50% of component 1</a:t>
            </a:r>
            <a:r>
              <a:rPr lang="en-US" sz="2400" dirty="0" smtClean="0">
                <a:latin typeface="+mn-lt"/>
              </a:rPr>
              <a:t>.</a:t>
            </a:r>
            <a:endParaRPr lang="en-US" sz="2400" dirty="0">
              <a:latin typeface="+mn-lt"/>
            </a:endParaRPr>
          </a:p>
        </p:txBody>
      </p:sp>
      <p:graphicFrame>
        <p:nvGraphicFramePr>
          <p:cNvPr id="10" name="Object 9" descr="Start fraction, x sub 1 s over x sub 1 s + x sub 2 s + x sub 3 s, end fraction is greater than or equal to 0.50."/>
          <p:cNvGraphicFramePr>
            <a:graphicFrameLocks noChangeAspect="1"/>
          </p:cNvGraphicFramePr>
          <p:nvPr>
            <p:extLst>
              <p:ext uri="{D42A27DB-BD31-4B8C-83A1-F6EECF244321}">
                <p14:modId xmlns:p14="http://schemas.microsoft.com/office/powerpoint/2010/main" val="2155164032"/>
              </p:ext>
            </p:extLst>
          </p:nvPr>
        </p:nvGraphicFramePr>
        <p:xfrm>
          <a:off x="457200" y="2898939"/>
          <a:ext cx="3042004" cy="967911"/>
        </p:xfrm>
        <a:graphic>
          <a:graphicData uri="http://schemas.openxmlformats.org/presentationml/2006/ole">
            <mc:AlternateContent xmlns:mc="http://schemas.openxmlformats.org/markup-compatibility/2006">
              <mc:Choice xmlns:v="urn:schemas-microsoft-com:vml" Requires="v">
                <p:oleObj spid="_x0000_s7932" name="Equation" r:id="rId3" imgW="1396800" imgH="444240" progId="Equation.DSMT4">
                  <p:embed/>
                </p:oleObj>
              </mc:Choice>
              <mc:Fallback>
                <p:oleObj name="Equation" r:id="rId3" imgW="1396800" imgH="444240" progId="Equation.DSMT4">
                  <p:embed/>
                  <p:pic>
                    <p:nvPicPr>
                      <p:cNvPr id="0" name="Picture 760" descr="Start fraction, x sub 1 s over x sub 1 s + x sub 2 s + x sub 3 s, end fraction is greater than or equal to 0.5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2898939"/>
                        <a:ext cx="3042004" cy="9679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3"/>
          </p:nvPr>
        </p:nvSpPr>
        <p:spPr>
          <a:xfrm>
            <a:off x="3848668" y="2782917"/>
            <a:ext cx="4408226" cy="1199955"/>
          </a:xfrm>
        </p:spPr>
        <p:txBody>
          <a:bodyPr/>
          <a:lstStyle/>
          <a:p>
            <a:pPr marL="432" indent="0">
              <a:buNone/>
            </a:pPr>
            <a:r>
              <a:rPr lang="en-US" sz="2400" dirty="0">
                <a:latin typeface="+mn-lt"/>
              </a:rPr>
              <a:t>Convert to standard form, a linear function on the left side and numeric value on the right</a:t>
            </a:r>
            <a:r>
              <a:rPr lang="en-US" sz="2400" dirty="0" smtClean="0">
                <a:latin typeface="+mn-lt"/>
              </a:rPr>
              <a:t>.</a:t>
            </a:r>
            <a:endParaRPr lang="en-US" sz="2400" dirty="0">
              <a:latin typeface="+mn-lt"/>
            </a:endParaRPr>
          </a:p>
        </p:txBody>
      </p:sp>
      <p:sp>
        <p:nvSpPr>
          <p:cNvPr id="6" name="Content Placeholder 5"/>
          <p:cNvSpPr>
            <a:spLocks noGrp="1"/>
          </p:cNvSpPr>
          <p:nvPr>
            <p:ph sz="quarter" idx="14"/>
          </p:nvPr>
        </p:nvSpPr>
        <p:spPr>
          <a:xfrm>
            <a:off x="454025" y="4281896"/>
            <a:ext cx="8232775" cy="519988"/>
          </a:xfrm>
        </p:spPr>
        <p:txBody>
          <a:bodyPr/>
          <a:lstStyle/>
          <a:p>
            <a:pPr marL="432" indent="0">
              <a:buNone/>
            </a:pPr>
            <a:r>
              <a:rPr lang="en-US" sz="2400" dirty="0">
                <a:latin typeface="+mn-lt"/>
              </a:rPr>
              <a:t>Multiply both sides by the denominator and collect </a:t>
            </a:r>
            <a:r>
              <a:rPr lang="en-US" sz="2400" dirty="0" smtClean="0">
                <a:latin typeface="+mn-lt"/>
              </a:rPr>
              <a:t>terms</a:t>
            </a:r>
            <a:endParaRPr lang="en-US" sz="2400" dirty="0">
              <a:latin typeface="+mn-lt"/>
            </a:endParaRPr>
          </a:p>
        </p:txBody>
      </p:sp>
      <p:graphicFrame>
        <p:nvGraphicFramePr>
          <p:cNvPr id="11" name="Object 10" descr="x sub 1 s is greater than or equal to 0.50 left parenthesis x sub 1 s plus x sub 2 s plus x sub 3 s plus right parenthesis 0.5 x sub 1 s minus 0.5 x sub 2 s minus 0.5 x sub 3 s is greater than or equal to 0"/>
          <p:cNvGraphicFramePr>
            <a:graphicFrameLocks noChangeAspect="1"/>
          </p:cNvGraphicFramePr>
          <p:nvPr>
            <p:extLst>
              <p:ext uri="{D42A27DB-BD31-4B8C-83A1-F6EECF244321}">
                <p14:modId xmlns:p14="http://schemas.microsoft.com/office/powerpoint/2010/main" val="3625566534"/>
              </p:ext>
            </p:extLst>
          </p:nvPr>
        </p:nvGraphicFramePr>
        <p:xfrm>
          <a:off x="632863" y="4887426"/>
          <a:ext cx="3838524" cy="980049"/>
        </p:xfrm>
        <a:graphic>
          <a:graphicData uri="http://schemas.openxmlformats.org/presentationml/2006/ole">
            <mc:AlternateContent xmlns:mc="http://schemas.openxmlformats.org/markup-compatibility/2006">
              <mc:Choice xmlns:v="urn:schemas-microsoft-com:vml" Requires="v">
                <p:oleObj spid="_x0000_s7933" name="Equation" r:id="rId5" imgW="1790640" imgH="457200" progId="Equation.DSMT4">
                  <p:embed/>
                </p:oleObj>
              </mc:Choice>
              <mc:Fallback>
                <p:oleObj name="Equation" r:id="rId5" imgW="1790640" imgH="457200" progId="Equation.DSMT4">
                  <p:embed/>
                  <p:pic>
                    <p:nvPicPr>
                      <p:cNvPr id="0" name="Picture 761" descr="x sub 1 s is greater than or equal to 0.50 left parenthesis x sub 1 s plus x sub 2 s plus x sub 3 s plus right parenthesis 0.5 x sub 1 s minus 0.5 x sub 2 s minus 0.5 x sub 3 s is greater than or equal to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863" y="4887426"/>
                        <a:ext cx="3838524" cy="9800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35923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r>
              <a:rPr lang="en-US" dirty="0" smtClean="0"/>
              <a:t>Summary 5 </a:t>
            </a:r>
            <a:r>
              <a:rPr lang="en-US" sz="2000" b="0" dirty="0" smtClean="0"/>
              <a:t>(1 of 2)</a:t>
            </a:r>
            <a:endParaRPr lang="en-US" sz="2000" b="0" dirty="0"/>
          </a:p>
        </p:txBody>
      </p:sp>
      <p:graphicFrame>
        <p:nvGraphicFramePr>
          <p:cNvPr id="6" name="Object 5" descr="Maximize Z = 11 x sub 1 s + 13 x sub 2 s + 9 x sub 3 s + 8 x sub 1 p + 10 x sub 2 p + 6 x sub 3 p + 6 x sub 1 e + 8 x sub 2 e + 4 x sub 3 e. "/>
          <p:cNvGraphicFramePr>
            <a:graphicFrameLocks noChangeAspect="1"/>
          </p:cNvGraphicFramePr>
          <p:nvPr>
            <p:extLst>
              <p:ext uri="{D42A27DB-BD31-4B8C-83A1-F6EECF244321}">
                <p14:modId xmlns:p14="http://schemas.microsoft.com/office/powerpoint/2010/main" val="131428003"/>
              </p:ext>
            </p:extLst>
          </p:nvPr>
        </p:nvGraphicFramePr>
        <p:xfrm>
          <a:off x="719213" y="1591649"/>
          <a:ext cx="6480563" cy="829903"/>
        </p:xfrm>
        <a:graphic>
          <a:graphicData uri="http://schemas.openxmlformats.org/presentationml/2006/ole">
            <mc:AlternateContent xmlns:mc="http://schemas.openxmlformats.org/markup-compatibility/2006">
              <mc:Choice xmlns:v="urn:schemas-microsoft-com:vml" Requires="v">
                <p:oleObj spid="_x0000_s8950" name="Equation" r:id="rId3" imgW="6743520" imgH="863280" progId="Equation.DSMT4">
                  <p:embed/>
                </p:oleObj>
              </mc:Choice>
              <mc:Fallback>
                <p:oleObj name="Equation" r:id="rId3" imgW="6743520" imgH="863280" progId="Equation.DSMT4">
                  <p:embed/>
                  <p:pic>
                    <p:nvPicPr>
                      <p:cNvPr id="0" name="Picture 754" descr="Maximize Z = 11 x sub 1 s + 13 x sub 2 s + 9 x sub 3 s + 8 x sub 1 p + 10 x sub 2 p + 6 x sub 3 p + 6 x sub 1 e + 8 x sub 2 e + 4 x sub 3 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13" y="1591649"/>
                        <a:ext cx="6480563" cy="8299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a:xfrm>
            <a:off x="456541" y="2560320"/>
            <a:ext cx="1468830" cy="457200"/>
          </a:xfrm>
        </p:spPr>
        <p:txBody>
          <a:bodyPr/>
          <a:lstStyle/>
          <a:p>
            <a:pPr marL="0" indent="0">
              <a:buNone/>
            </a:pPr>
            <a:r>
              <a:rPr lang="en-US" sz="2200" dirty="0">
                <a:latin typeface="+mn-lt"/>
              </a:rPr>
              <a:t>subject to</a:t>
            </a:r>
            <a:r>
              <a:rPr lang="en-US" sz="2200" dirty="0" smtClean="0">
                <a:latin typeface="+mn-lt"/>
              </a:rPr>
              <a:t>:</a:t>
            </a:r>
            <a:endParaRPr lang="en-US" sz="2200" dirty="0">
              <a:latin typeface="+mn-lt"/>
            </a:endParaRPr>
          </a:p>
        </p:txBody>
      </p:sp>
      <p:graphicFrame>
        <p:nvGraphicFramePr>
          <p:cNvPr id="7" name="Object 6" descr="x sub 1 s + x sub 1 p + x sub 1 e is less than or equal to 4,500 barrels. x sub 2 s + x sub 2 p + x sub 2 e is less than or equal to 2,700 barrels. x sub 3 s + x sub 3 p + x sub 3 e is less than or equal to 3,500 barrels. 0.50 x sub 1 s minus 0.50 x sub 2 s minus 0.50 x sub 3 s is greater than or equal to 0. 0.70 x sub 2 s minus 0.30 x sub 1 s, minus 0.30 x sub 3 s is less than or equal to 0. 0.60 x sub 1 p minus 0.40 x sub 2 p minus 0.40 x sub 3 p is greater than or equal to 0. 0.75 x sub 3 p minus 0.25 x sub 1 p minus 0.25 x sub 2 p is less than or equal to 0. 0.40 x sub 1 e minus 0.60 x sub 2 e minus 0.60 x sub 3 s is greater than or equal to 0. 0.90 x sub 2 e minus 0.10 x sub 1 e minus 0.10 x sub 3 e is greater than or equal to 0."/>
          <p:cNvGraphicFramePr>
            <a:graphicFrameLocks noChangeAspect="1"/>
          </p:cNvGraphicFramePr>
          <p:nvPr>
            <p:extLst>
              <p:ext uri="{D42A27DB-BD31-4B8C-83A1-F6EECF244321}">
                <p14:modId xmlns:p14="http://schemas.microsoft.com/office/powerpoint/2010/main" val="2010319569"/>
              </p:ext>
            </p:extLst>
          </p:nvPr>
        </p:nvGraphicFramePr>
        <p:xfrm>
          <a:off x="2154365" y="2790000"/>
          <a:ext cx="3169030" cy="3553841"/>
        </p:xfrm>
        <a:graphic>
          <a:graphicData uri="http://schemas.openxmlformats.org/presentationml/2006/ole">
            <mc:AlternateContent xmlns:mc="http://schemas.openxmlformats.org/markup-compatibility/2006">
              <mc:Choice xmlns:v="urn:schemas-microsoft-com:vml" Requires="v">
                <p:oleObj spid="_x0000_s8951" name="Equation" r:id="rId5" imgW="3555720" imgH="3987720" progId="Equation.DSMT4">
                  <p:embed/>
                </p:oleObj>
              </mc:Choice>
              <mc:Fallback>
                <p:oleObj name="Equation" r:id="rId5" imgW="3555720" imgH="3987720" progId="Equation.DSMT4">
                  <p:embed/>
                  <p:pic>
                    <p:nvPicPr>
                      <p:cNvPr id="0" name="Picture 755" descr="x sub 1 s + x sub 1 p + x sub 1 e is less than or equal to 4,500 barrels. x sub 2 s + x sub 2 p + x sub 2 e is less than or equal to 2,700 barrels. x sub 3 s + x sub 3 p + x sub 3 e is less than or equal to 3,500 barrels. 0.50 x sub 1 s minus 0.50 x sub 2 s minus 0.50 x sub 3 s is greater than or equal to 0. 0.70 x sub 2 s minus 0.30 x sub 1 s, minus 0.30 x sub 3 s is less than or equal to 0. 0.60 x sub 1 p minus 0.40 x sub 2 p minus 0.40 x sub 3 p is greater than or equal to 0. 0.75 x sub 3 p minus 0.25 x sub 1 p minus 0.25 x sub 2 p is less than or equal to 0. 0.40 x sub 1 e minus 0.60 x sub 2 e minus 0.60 x sub 3 s is greater than or equal to 0. 0.90 x sub 2 e minus 0.10 x sub 1 e minus 0.10 x sub 3 e is greater than or equal to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4365" y="2790000"/>
                        <a:ext cx="3169030" cy="355384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2947888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r>
              <a:rPr lang="en-US" dirty="0" smtClean="0"/>
              <a:t>Summary 5 </a:t>
            </a:r>
            <a:r>
              <a:rPr lang="en-US" sz="2000" b="0" dirty="0" smtClean="0"/>
              <a:t>(2 of 2)</a:t>
            </a:r>
            <a:endParaRPr lang="en-US" sz="2000" b="0" dirty="0"/>
          </a:p>
        </p:txBody>
      </p:sp>
      <p:graphicFrame>
        <p:nvGraphicFramePr>
          <p:cNvPr id="8" name="Object 7" descr="x sub 1 s + x sub 2 s + x sub 3 s is greater than or equal to 3,000 barrels. x sub 1 p + x sub 2 p + x sub 3 p is greater than or equal to 3,000 barrels. x sub 1 e + x sub 2 e + x sub 3 e is greater than or equal to 3,000 barrels. all x sub i j is greater than or equal to 0."/>
          <p:cNvGraphicFramePr>
            <a:graphicFrameLocks noChangeAspect="1"/>
          </p:cNvGraphicFramePr>
          <p:nvPr>
            <p:extLst>
              <p:ext uri="{D42A27DB-BD31-4B8C-83A1-F6EECF244321}">
                <p14:modId xmlns:p14="http://schemas.microsoft.com/office/powerpoint/2010/main" val="2717359159"/>
              </p:ext>
            </p:extLst>
          </p:nvPr>
        </p:nvGraphicFramePr>
        <p:xfrm>
          <a:off x="1097863" y="1860413"/>
          <a:ext cx="5152231" cy="1282433"/>
        </p:xfrm>
        <a:graphic>
          <a:graphicData uri="http://schemas.openxmlformats.org/presentationml/2006/ole">
            <mc:AlternateContent xmlns:mc="http://schemas.openxmlformats.org/markup-compatibility/2006">
              <mc:Choice xmlns:v="urn:schemas-microsoft-com:vml" Requires="v">
                <p:oleObj spid="_x0000_s9595" name="Equation" r:id="rId3" imgW="2908080" imgH="723600" progId="Equation.DSMT4">
                  <p:embed/>
                </p:oleObj>
              </mc:Choice>
              <mc:Fallback>
                <p:oleObj name="Equation" r:id="rId3" imgW="2908080" imgH="723600" progId="Equation.DSMT4">
                  <p:embed/>
                  <p:pic>
                    <p:nvPicPr>
                      <p:cNvPr id="0" name="Picture 377" descr="x sub 1 s + x sub 2 s + x sub 3 s is greater than or equal to 3,000 barrels. x sub 1 p + x sub 2 p + x sub 3 p is greater than or equal to 3,000 barrels. x sub 1 e + x sub 2 e + x sub 3 e is greater than or equal to 3,000 barrels. all x sub i j is greater than or equal to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7863" y="1860413"/>
                        <a:ext cx="5152231" cy="128243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443693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a:t>
            </a:r>
            <a:r>
              <a:rPr lang="en-US" dirty="0" smtClean="0"/>
              <a:t>Excel 3</a:t>
            </a:r>
            <a:endParaRPr lang="en-US" dirty="0"/>
          </a:p>
        </p:txBody>
      </p:sp>
      <p:sp>
        <p:nvSpPr>
          <p:cNvPr id="3" name="Text Placeholder 2"/>
          <p:cNvSpPr>
            <a:spLocks noGrp="1"/>
          </p:cNvSpPr>
          <p:nvPr>
            <p:ph type="body" idx="1"/>
          </p:nvPr>
        </p:nvSpPr>
        <p:spPr>
          <a:xfrm>
            <a:off x="457200" y="1600201"/>
            <a:ext cx="1958454" cy="556146"/>
          </a:xfrm>
        </p:spPr>
        <p:txBody>
          <a:bodyPr/>
          <a:lstStyle/>
          <a:p>
            <a:pPr marL="0" indent="0">
              <a:buNone/>
            </a:pPr>
            <a:r>
              <a:rPr lang="en-US" sz="2400" b="1" dirty="0"/>
              <a:t>Exhibit </a:t>
            </a:r>
            <a:r>
              <a:rPr lang="en-US" sz="2400" b="1" dirty="0" smtClean="0"/>
              <a:t>4.17</a:t>
            </a:r>
            <a:endParaRPr lang="en-US" sz="2400" b="1" dirty="0"/>
          </a:p>
        </p:txBody>
      </p:sp>
      <p:pic>
        <p:nvPicPr>
          <p:cNvPr id="4" name="Picture 3" descr="An Excel sheet of solution data for the blend example and displays 2 tables of the solution data. The first table has features summarized as follows: Column A, variables: component I in grade j. Column B, solution values, b b l s. Column C, profit, dollars. Rows 7 through 9 for variables X 1 S through X 3 S. Rows 10 through 12 for variables X 1 P through X 3 P. Rows 13 through 15 for variables X 1 E through X 3 E. The solution values in cells B 7 through B 15 are the decision variables. The total profit is calculated in cell C 16. The formula is = SUM PRODUCT left parenthesis B 7 colon B 15 comma C 7 colon C 15 right parenthesis. The second table has features summarized as follows: Columns E through J, components or blends. Column H, constraint achievement. Column I, constraints. Column J, resources or requirements. Column K, slack or surplus. The formula for the constraint achievement of component 1 availability, in cell H 6, is = B 7 + B 10 + B 13. The respective solution values in column B are for X 1 S, X 1 P, and X 1 E. The formula for the constraint achievement of blend, super, in cell H 9, is = 0.5 asterisk B 7 minus 0.5 asterisk B 8 minus 0.5 asterisk B 9. Or, half the solution value for X 1 S minus half the solution value for X 2 S minus half the solution value for X 3 S. The formula for the constraint achievement of super required, in cell H 15, is = B 7 + B 8 + B 9. Or the sum of the solution values for X 1 S, X 2 S, and X 3 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1792" y="2308268"/>
            <a:ext cx="6800416" cy="3988387"/>
          </a:xfrm>
          <a:prstGeom prst="rect">
            <a:avLst/>
          </a:prstGeom>
        </p:spPr>
      </p:pic>
    </p:spTree>
    <p:extLst>
      <p:ext uri="{BB962C8B-B14F-4D97-AF65-F5344CB8AC3E}">
        <p14:creationId xmlns:p14="http://schemas.microsoft.com/office/powerpoint/2010/main" val="309783959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Solver </a:t>
            </a:r>
            <a:r>
              <a:rPr lang="en-US" dirty="0" smtClean="0"/>
              <a:t>Window 2</a:t>
            </a:r>
            <a:endParaRPr lang="en-US" dirty="0"/>
          </a:p>
        </p:txBody>
      </p:sp>
      <p:sp>
        <p:nvSpPr>
          <p:cNvPr id="3" name="Text Placeholder 2"/>
          <p:cNvSpPr>
            <a:spLocks noGrp="1"/>
          </p:cNvSpPr>
          <p:nvPr>
            <p:ph type="body" idx="1"/>
          </p:nvPr>
        </p:nvSpPr>
        <p:spPr>
          <a:xfrm>
            <a:off x="457200" y="1600201"/>
            <a:ext cx="2024743" cy="350520"/>
          </a:xfrm>
        </p:spPr>
        <p:txBody>
          <a:bodyPr/>
          <a:lstStyle/>
          <a:p>
            <a:pPr marL="0" indent="0">
              <a:buNone/>
            </a:pPr>
            <a:r>
              <a:rPr lang="en-US" sz="2400" b="1" dirty="0">
                <a:latin typeface="+mn-lt"/>
              </a:rPr>
              <a:t>Exhibit </a:t>
            </a:r>
            <a:r>
              <a:rPr lang="en-US" sz="2400" b="1" dirty="0" smtClean="0">
                <a:latin typeface="+mn-lt"/>
              </a:rPr>
              <a:t>4.18</a:t>
            </a:r>
            <a:endParaRPr lang="en-US" sz="2400" dirty="0">
              <a:latin typeface="+mn-lt"/>
            </a:endParaRPr>
          </a:p>
        </p:txBody>
      </p:sp>
      <p:pic>
        <p:nvPicPr>
          <p:cNvPr id="4" name="Picture 3" descr="A solver parameters screen is filled in with data as follows: Set objective, C 16. To, Max. By changing variable cells, B 7 through B 15. Subject to the constraints, with 6 listed, provided after this list. Make unconstrained variable non-negative selected. Select a solving method, simplex L P. The 6 constraints listed are as follows: H 6 through H 8 is less than or equal to J 6 through J 8. H 10 is less than or equal to J 10. H 9 = J 9. H 11 is greater than or equal to J 11. H 13 through H 17 is greater than or equal to J 13 through J 17. H 12 is less than or equal to J 12.">
            <a:extLst>
              <a:ext uri="{FF2B5EF4-FFF2-40B4-BE49-F238E27FC236}">
                <a16:creationId xmlns:a16="http://schemas.microsoft.com/office/drawing/2014/main" id="{BF86694D-820B-434B-8B61-9E527109E6FB}"/>
              </a:ext>
            </a:extLst>
          </p:cNvPr>
          <p:cNvPicPr>
            <a:picLocks noChangeAspect="1"/>
          </p:cNvPicPr>
          <p:nvPr/>
        </p:nvPicPr>
        <p:blipFill>
          <a:blip r:embed="rId2"/>
          <a:stretch>
            <a:fillRect/>
          </a:stretch>
        </p:blipFill>
        <p:spPr>
          <a:xfrm>
            <a:off x="2397999" y="2164779"/>
            <a:ext cx="4519767" cy="4230357"/>
          </a:xfrm>
          <a:prstGeom prst="rect">
            <a:avLst/>
          </a:prstGeom>
        </p:spPr>
      </p:pic>
    </p:spTree>
    <p:extLst>
      <p:ext uri="{BB962C8B-B14F-4D97-AF65-F5344CB8AC3E}">
        <p14:creationId xmlns:p14="http://schemas.microsoft.com/office/powerpoint/2010/main" val="24041402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Sensitivity </a:t>
            </a:r>
            <a:r>
              <a:rPr lang="en-US" dirty="0" smtClean="0"/>
              <a:t>Report 2</a:t>
            </a:r>
            <a:endParaRPr lang="en-US" dirty="0"/>
          </a:p>
        </p:txBody>
      </p:sp>
      <p:sp>
        <p:nvSpPr>
          <p:cNvPr id="3" name="Text Placeholder 2"/>
          <p:cNvSpPr>
            <a:spLocks noGrp="1"/>
          </p:cNvSpPr>
          <p:nvPr>
            <p:ph type="body" idx="1"/>
          </p:nvPr>
        </p:nvSpPr>
        <p:spPr>
          <a:xfrm>
            <a:off x="457200" y="1600200"/>
            <a:ext cx="2024743" cy="504371"/>
          </a:xfrm>
        </p:spPr>
        <p:txBody>
          <a:bodyPr/>
          <a:lstStyle/>
          <a:p>
            <a:pPr marL="0" indent="0">
              <a:buNone/>
            </a:pPr>
            <a:r>
              <a:rPr lang="en-US" sz="2400" b="1" dirty="0">
                <a:latin typeface="+mn-lt"/>
              </a:rPr>
              <a:t>Exhibit </a:t>
            </a:r>
            <a:r>
              <a:rPr lang="en-US" sz="2400" b="1" dirty="0" smtClean="0">
                <a:latin typeface="+mn-lt"/>
              </a:rPr>
              <a:t>4.19</a:t>
            </a:r>
            <a:endParaRPr lang="en-US" sz="2400" dirty="0">
              <a:latin typeface="+mn-lt"/>
            </a:endParaRPr>
          </a:p>
        </p:txBody>
      </p:sp>
      <p:pic>
        <p:nvPicPr>
          <p:cNvPr id="4" name="Picture 3" descr="A sensitivity report has 2 tables, for adjustable cells and constraints. Two features of the constraints table are as follows: The value 20 in the shadow price column and row for component 1 availability achievement shows the shadow price for component 1 is $20. The value 1.7 E + 03 in the allowable increase column for component 1 availability achievement shows the upper limit for the sensitivity range for component 1 is 4500 + 1700 = 6200. The tables are reproduced as follows: A table titled, Adjustable cells table, has 9 rows and 7 columns. The columns have the following headings from left to right. Cell, Name, Final value, Reduced cost, Objective coefficient, Allowable increase, Allowable decrease. The row entries are as follows. Row 1. B 7, X 1 s values, b b l s, 1500, 0, 11, 1 E + 30, 3. Row 2. B 8, X 2 s values, b b l s, 600, 0, 13, 0, 0. Row 3. B 9, X 3 s values, b b l s, 900, 0, 9, 0, 0. Row 4. B 10, X 1 p values, b b l s, 1200, 0, 8, 3, 1 E + 30. Row 5. B 11, X 2 p values, b b l s, 1800, 0, 10, 2, 0. Row 6. B 12, X 3 p values, b b l s, 0, 0, 6, 0, 1 E + 30. Row 7. B 13, X 1 e values, b b l s, 1800, 0, 6, 3, 1 E + 30. Row 8. B 14, X 2 e values, b b l s, 300, 0, 8, 0, 1 E + 30. Row 9. B 15, X 3 e values, b b l s, 900, 0, 4, 22.67, 0. A table titled, Constraints table, has 12 rows and 7 columns. The columns have the following headings from left to right. Cell, Name, Final value, Shadow price, Constraint R H side, Allowable increase, Allowable decrease. The row entries are as follows. Row 1. H 13, Blend, extra achievement, 0, Negative 18, 0, 1.1 E negative 05, 8.5 E + 02. Row 2. H 14, Blend, extra achievement, 0, 0, 0, 6.0 E + 02, 3.0 E + 02. Row 3. H 15, Super required achievement, 3000, 0, 3000, 2.2 E negative 05, 1.0 E + 30. Row 4. H 16, Premium required achievement, 3000, Negative 1, 3000, 2.7 E negative 05, 8.3 E + 02. Row 5. H 17, Extra required achievement, 3000, Negative 7, 3000, 1.8 E negative 05, 3.0 E + 03. Row 6. H 12, Blend, premium achievement, Negative 750, 0, 0, 1.0 E + 30, 7.5 E + 02. Row 7. H 11, Blend, premium achievement, 0, Negative 18, 0, 1.1 E negative 05, 6.0 E + 02. Row 8. H 9, Blend, super achievement, 0, Negative 18, 0, 1.1 E negative 05, 8.5 E + 02. Row 9. H 10, Blend, super achievement, Negative 300, 0, 0, 1.0 E + 30, 3.0 E + 02. Row 10. H 6, Component 1 availability achievement, 4500, 20, the shadow price for component 1 is $20, 4500, 1.7 E + 03, the upper limit for the sensitivity range for component 1 is 4500 + 1700 = 6200., 1.1 E negative 05. Row 11. H 7, Component 2 availability achievement, 2700, 4, 2700, 3.0 E + 02, 6.0 E + 02. Row 12. H 8, Component 3 availability achievement, 1800, 0, 3500, 1.0 E + 30, 1.7 E + 03."/>
          <p:cNvPicPr>
            <a:picLocks noChangeAspect="1"/>
          </p:cNvPicPr>
          <p:nvPr/>
        </p:nvPicPr>
        <p:blipFill>
          <a:blip r:embed="rId2"/>
          <a:stretch>
            <a:fillRect/>
          </a:stretch>
        </p:blipFill>
        <p:spPr>
          <a:xfrm>
            <a:off x="1759680" y="2228855"/>
            <a:ext cx="5624639" cy="4141996"/>
          </a:xfrm>
          <a:prstGeom prst="rect">
            <a:avLst/>
          </a:prstGeom>
        </p:spPr>
      </p:pic>
    </p:spTree>
    <p:extLst>
      <p:ext uri="{BB962C8B-B14F-4D97-AF65-F5344CB8AC3E}">
        <p14:creationId xmlns:p14="http://schemas.microsoft.com/office/powerpoint/2010/main" val="342093265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 4.7</a:t>
            </a:r>
            <a:endParaRPr lang="en-IN" dirty="0"/>
          </a:p>
        </p:txBody>
      </p:sp>
      <p:sp>
        <p:nvSpPr>
          <p:cNvPr id="3" name="Text Placeholder 2"/>
          <p:cNvSpPr>
            <a:spLocks noGrp="1"/>
          </p:cNvSpPr>
          <p:nvPr>
            <p:ph type="body" idx="1"/>
          </p:nvPr>
        </p:nvSpPr>
        <p:spPr/>
        <p:txBody>
          <a:bodyPr/>
          <a:lstStyle/>
          <a:p>
            <a:r>
              <a:rPr lang="en-US" sz="2400" dirty="0">
                <a:latin typeface="+mn-lt"/>
              </a:rPr>
              <a:t>A Multiperiod Scheduling Example</a:t>
            </a:r>
          </a:p>
        </p:txBody>
      </p:sp>
    </p:spTree>
    <p:extLst>
      <p:ext uri="{BB962C8B-B14F-4D97-AF65-F5344CB8AC3E}">
        <p14:creationId xmlns:p14="http://schemas.microsoft.com/office/powerpoint/2010/main" val="30813166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Definition and </a:t>
            </a:r>
            <a:r>
              <a:rPr lang="en-US" dirty="0" smtClean="0"/>
              <a:t>Data 3</a:t>
            </a:r>
            <a:endParaRPr lang="en-US" dirty="0"/>
          </a:p>
        </p:txBody>
      </p:sp>
      <p:sp>
        <p:nvSpPr>
          <p:cNvPr id="3" name="Text Placeholder 2"/>
          <p:cNvSpPr>
            <a:spLocks noGrp="1"/>
          </p:cNvSpPr>
          <p:nvPr>
            <p:ph type="body" idx="1"/>
          </p:nvPr>
        </p:nvSpPr>
        <p:spPr>
          <a:xfrm>
            <a:off x="457200" y="1600202"/>
            <a:ext cx="8229600" cy="1752878"/>
          </a:xfrm>
        </p:spPr>
        <p:txBody>
          <a:bodyPr/>
          <a:lstStyle/>
          <a:p>
            <a:pPr marL="2684463" indent="-2684463" eaLnBrk="0" hangingPunct="0">
              <a:buNone/>
              <a:tabLst>
                <a:tab pos="1885950" algn="l"/>
                <a:tab pos="4629150" algn="l"/>
              </a:tabLst>
            </a:pPr>
            <a:r>
              <a:rPr lang="en-US" sz="2000" b="1" dirty="0">
                <a:latin typeface="+mn-lt"/>
              </a:rPr>
              <a:t>Production </a:t>
            </a:r>
            <a:r>
              <a:rPr lang="en-US" sz="2000" b="1" dirty="0" smtClean="0">
                <a:latin typeface="+mn-lt"/>
              </a:rPr>
              <a:t>Capacity:</a:t>
            </a:r>
            <a:r>
              <a:rPr lang="en-US" sz="2000" dirty="0" smtClean="0">
                <a:latin typeface="+mn-lt"/>
              </a:rPr>
              <a:t> 160 </a:t>
            </a:r>
            <a:r>
              <a:rPr lang="en-US" sz="2000" dirty="0">
                <a:latin typeface="+mn-lt"/>
              </a:rPr>
              <a:t>computers per </a:t>
            </a:r>
            <a:r>
              <a:rPr lang="en-US" sz="2000" dirty="0" smtClean="0">
                <a:latin typeface="+mn-lt"/>
              </a:rPr>
              <a:t>week</a:t>
            </a:r>
          </a:p>
          <a:p>
            <a:pPr marL="2684463" indent="-85725" eaLnBrk="0" hangingPunct="0">
              <a:buNone/>
              <a:tabLst>
                <a:tab pos="1885950" algn="l"/>
                <a:tab pos="4629150" algn="l"/>
              </a:tabLst>
            </a:pPr>
            <a:r>
              <a:rPr lang="en-US" sz="2000" dirty="0" smtClean="0">
                <a:latin typeface="+mn-lt"/>
              </a:rPr>
              <a:t>50 more computers with overtime</a:t>
            </a:r>
          </a:p>
          <a:p>
            <a:pPr marL="2147888" indent="-2147888" eaLnBrk="0" hangingPunct="0">
              <a:spcBef>
                <a:spcPct val="35000"/>
              </a:spcBef>
              <a:buNone/>
              <a:tabLst>
                <a:tab pos="1885950" algn="l"/>
                <a:tab pos="4629150" algn="l"/>
              </a:tabLst>
            </a:pPr>
            <a:r>
              <a:rPr lang="en-US" sz="2000" b="1" dirty="0" smtClean="0">
                <a:latin typeface="+mn-lt"/>
              </a:rPr>
              <a:t>Assembly </a:t>
            </a:r>
            <a:r>
              <a:rPr lang="en-US" sz="2000" b="1" dirty="0">
                <a:latin typeface="+mn-lt"/>
              </a:rPr>
              <a:t>Costs:</a:t>
            </a:r>
            <a:r>
              <a:rPr lang="en-US" sz="2000" dirty="0">
                <a:latin typeface="+mn-lt"/>
              </a:rPr>
              <a:t> $190 per computer regular time</a:t>
            </a:r>
            <a:r>
              <a:rPr lang="en-US" sz="2000" dirty="0" smtClean="0">
                <a:latin typeface="+mn-lt"/>
              </a:rPr>
              <a:t>;</a:t>
            </a:r>
          </a:p>
          <a:p>
            <a:pPr marL="2147888" indent="-77788" eaLnBrk="0" hangingPunct="0">
              <a:spcBef>
                <a:spcPct val="35000"/>
              </a:spcBef>
              <a:buNone/>
              <a:tabLst>
                <a:tab pos="1885950" algn="l"/>
                <a:tab pos="4629150" algn="l"/>
              </a:tabLst>
            </a:pPr>
            <a:r>
              <a:rPr lang="en-US" sz="2000" dirty="0" smtClean="0">
                <a:latin typeface="+mn-lt"/>
              </a:rPr>
              <a:t>$</a:t>
            </a:r>
            <a:r>
              <a:rPr lang="en-US" sz="2000" dirty="0">
                <a:latin typeface="+mn-lt"/>
              </a:rPr>
              <a:t>260 per computer </a:t>
            </a:r>
            <a:r>
              <a:rPr lang="en-US" sz="2000" dirty="0" smtClean="0">
                <a:latin typeface="+mn-lt"/>
              </a:rPr>
              <a:t>overtime</a:t>
            </a:r>
            <a:endParaRPr lang="en-US" sz="2000" dirty="0">
              <a:latin typeface="+mn-lt"/>
            </a:endParaRPr>
          </a:p>
        </p:txBody>
      </p:sp>
      <p:sp>
        <p:nvSpPr>
          <p:cNvPr id="4" name="Content Placeholder 3"/>
          <p:cNvSpPr>
            <a:spLocks noGrp="1"/>
          </p:cNvSpPr>
          <p:nvPr>
            <p:ph sz="quarter" idx="13"/>
          </p:nvPr>
        </p:nvSpPr>
        <p:spPr>
          <a:xfrm>
            <a:off x="457200" y="3467343"/>
            <a:ext cx="3145554" cy="401637"/>
          </a:xfrm>
        </p:spPr>
        <p:txBody>
          <a:bodyPr/>
          <a:lstStyle/>
          <a:p>
            <a:pPr marL="432" indent="0">
              <a:buNone/>
            </a:pPr>
            <a:r>
              <a:rPr lang="en-US" sz="2000" b="1" dirty="0">
                <a:latin typeface="+mn-lt"/>
              </a:rPr>
              <a:t>Inventory Holding Cost:</a:t>
            </a:r>
            <a:endParaRPr lang="en-US" sz="2000" dirty="0">
              <a:latin typeface="+mn-lt"/>
            </a:endParaRPr>
          </a:p>
        </p:txBody>
      </p:sp>
      <p:graphicFrame>
        <p:nvGraphicFramePr>
          <p:cNvPr id="10" name="Object 9" descr="$10 over computer per week."/>
          <p:cNvGraphicFramePr>
            <a:graphicFrameLocks noChangeAspect="1"/>
          </p:cNvGraphicFramePr>
          <p:nvPr>
            <p:extLst>
              <p:ext uri="{D42A27DB-BD31-4B8C-83A1-F6EECF244321}">
                <p14:modId xmlns:p14="http://schemas.microsoft.com/office/powerpoint/2010/main" val="2904856430"/>
              </p:ext>
            </p:extLst>
          </p:nvPr>
        </p:nvGraphicFramePr>
        <p:xfrm>
          <a:off x="3670101" y="3414496"/>
          <a:ext cx="2380248" cy="720625"/>
        </p:xfrm>
        <a:graphic>
          <a:graphicData uri="http://schemas.openxmlformats.org/presentationml/2006/ole">
            <mc:AlternateContent xmlns:mc="http://schemas.openxmlformats.org/markup-compatibility/2006">
              <mc:Choice xmlns:v="urn:schemas-microsoft-com:vml" Requires="v">
                <p:oleObj spid="_x0000_s10600" name="Equation" r:id="rId3" imgW="1384200" imgH="419040" progId="Equation.DSMT4">
                  <p:embed/>
                </p:oleObj>
              </mc:Choice>
              <mc:Fallback>
                <p:oleObj name="Equation" r:id="rId3" imgW="1384200" imgH="419040" progId="Equation.DSMT4">
                  <p:embed/>
                  <p:pic>
                    <p:nvPicPr>
                      <p:cNvPr id="0" name="Picture 358" descr="$10 over computer per wee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0101" y="3414496"/>
                        <a:ext cx="2380248" cy="720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Content Placeholder 4"/>
          <p:cNvSpPr>
            <a:spLocks noGrp="1"/>
          </p:cNvSpPr>
          <p:nvPr>
            <p:ph sz="quarter" idx="14"/>
          </p:nvPr>
        </p:nvSpPr>
        <p:spPr>
          <a:xfrm>
            <a:off x="457200" y="4135121"/>
            <a:ext cx="2304008" cy="453331"/>
          </a:xfrm>
        </p:spPr>
        <p:txBody>
          <a:bodyPr/>
          <a:lstStyle/>
          <a:p>
            <a:pPr marL="432" indent="0">
              <a:buNone/>
            </a:pPr>
            <a:r>
              <a:rPr lang="en-US" sz="2000" b="1" dirty="0">
                <a:latin typeface="+mn-lt"/>
              </a:rPr>
              <a:t>Order schedule</a:t>
            </a:r>
            <a:r>
              <a:rPr lang="en-US" sz="2000" b="1" dirty="0" smtClean="0">
                <a:latin typeface="+mn-lt"/>
              </a:rPr>
              <a:t>:</a:t>
            </a:r>
            <a:endParaRPr lang="en-US" sz="2000" dirty="0">
              <a:latin typeface="+mn-lt"/>
            </a:endParaRPr>
          </a:p>
        </p:txBody>
      </p:sp>
      <p:graphicFrame>
        <p:nvGraphicFramePr>
          <p:cNvPr id="12" name="Table 11"/>
          <p:cNvGraphicFramePr>
            <a:graphicFrameLocks noGrp="1"/>
          </p:cNvGraphicFramePr>
          <p:nvPr>
            <p:extLst>
              <p:ext uri="{D42A27DB-BD31-4B8C-83A1-F6EECF244321}">
                <p14:modId xmlns:p14="http://schemas.microsoft.com/office/powerpoint/2010/main" val="2339129572"/>
              </p:ext>
            </p:extLst>
          </p:nvPr>
        </p:nvGraphicFramePr>
        <p:xfrm>
          <a:off x="3387025" y="4260705"/>
          <a:ext cx="2946400" cy="2133600"/>
        </p:xfrm>
        <a:graphic>
          <a:graphicData uri="http://schemas.openxmlformats.org/drawingml/2006/table">
            <a:tbl>
              <a:tblPr firstRow="1" bandRow="1">
                <a:tableStyleId>{2D5ABB26-0587-4C30-8999-92F81FD0307C}</a:tableStyleId>
              </a:tblPr>
              <a:tblGrid>
                <a:gridCol w="976964">
                  <a:extLst>
                    <a:ext uri="{9D8B030D-6E8A-4147-A177-3AD203B41FA5}">
                      <a16:colId xmlns:a16="http://schemas.microsoft.com/office/drawing/2014/main" val="3467743051"/>
                    </a:ext>
                  </a:extLst>
                </a:gridCol>
                <a:gridCol w="1969436">
                  <a:extLst>
                    <a:ext uri="{9D8B030D-6E8A-4147-A177-3AD203B41FA5}">
                      <a16:colId xmlns:a16="http://schemas.microsoft.com/office/drawing/2014/main" val="3929180980"/>
                    </a:ext>
                  </a:extLst>
                </a:gridCol>
              </a:tblGrid>
              <a:tr h="0">
                <a:tc>
                  <a:txBody>
                    <a:bodyPr/>
                    <a:lstStyle/>
                    <a:p>
                      <a:r>
                        <a:rPr lang="en-US" sz="1400" b="1" i="0" u="none" strike="noStrike" cap="none" baseline="0" dirty="0" smtClean="0">
                          <a:solidFill>
                            <a:schemeClr val="tx1"/>
                          </a:solidFill>
                          <a:latin typeface="+mn-lt"/>
                          <a:ea typeface="+mn-ea"/>
                          <a:cs typeface="+mn-cs"/>
                          <a:sym typeface="Arial"/>
                        </a:rPr>
                        <a:t>Week</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i="0" u="none" strike="noStrike" cap="none" baseline="0" dirty="0" smtClean="0">
                          <a:solidFill>
                            <a:schemeClr val="tx1"/>
                          </a:solidFill>
                          <a:latin typeface="+mn-lt"/>
                          <a:ea typeface="+mn-ea"/>
                          <a:cs typeface="+mn-cs"/>
                          <a:sym typeface="Arial"/>
                        </a:rPr>
                        <a:t>Computer Orders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12617673"/>
                  </a:ext>
                </a:extLst>
              </a:tr>
              <a:tr h="0">
                <a:tc>
                  <a:txBody>
                    <a:bodyPr/>
                    <a:lstStyle/>
                    <a:p>
                      <a:r>
                        <a:rPr lang="en-US" sz="1400" dirty="0" smtClean="0"/>
                        <a:t>1</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105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7650692"/>
                  </a:ext>
                </a:extLst>
              </a:tr>
              <a:tr h="0">
                <a:tc>
                  <a:txBody>
                    <a:bodyPr/>
                    <a:lstStyle/>
                    <a:p>
                      <a:r>
                        <a:rPr lang="en-US" sz="1400" dirty="0" smtClean="0"/>
                        <a:t>2</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170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74150183"/>
                  </a:ext>
                </a:extLst>
              </a:tr>
              <a:tr h="0">
                <a:tc>
                  <a:txBody>
                    <a:bodyPr/>
                    <a:lstStyle/>
                    <a:p>
                      <a:r>
                        <a:rPr lang="en-US" sz="1400" dirty="0" smtClean="0"/>
                        <a:t>3</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230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8145987"/>
                  </a:ext>
                </a:extLst>
              </a:tr>
              <a:tr h="0">
                <a:tc>
                  <a:txBody>
                    <a:bodyPr/>
                    <a:lstStyle/>
                    <a:p>
                      <a:r>
                        <a:rPr lang="en-US" sz="1400" dirty="0" smtClean="0"/>
                        <a:t>4</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180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43611753"/>
                  </a:ext>
                </a:extLst>
              </a:tr>
              <a:tr h="0">
                <a:tc>
                  <a:txBody>
                    <a:bodyPr/>
                    <a:lstStyle/>
                    <a:p>
                      <a:r>
                        <a:rPr lang="en-US" sz="1400" dirty="0" smtClean="0"/>
                        <a:t>5</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150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60723389"/>
                  </a:ext>
                </a:extLst>
              </a:tr>
              <a:tr h="0">
                <a:tc>
                  <a:txBody>
                    <a:bodyPr/>
                    <a:lstStyle/>
                    <a:p>
                      <a:r>
                        <a:rPr lang="en-US" sz="1400" dirty="0" smtClean="0"/>
                        <a:t>6</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0" i="0" u="none" strike="noStrike" cap="none" baseline="0" dirty="0" smtClean="0">
                          <a:solidFill>
                            <a:schemeClr val="tx1"/>
                          </a:solidFill>
                          <a:latin typeface="+mn-lt"/>
                          <a:ea typeface="+mn-ea"/>
                          <a:cs typeface="+mn-cs"/>
                          <a:sym typeface="Arial"/>
                        </a:rPr>
                        <a:t>250</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4422926"/>
                  </a:ext>
                </a:extLst>
              </a:tr>
            </a:tbl>
          </a:graphicData>
        </a:graphic>
      </p:graphicFrame>
    </p:spTree>
    <p:extLst>
      <p:ext uri="{BB962C8B-B14F-4D97-AF65-F5344CB8AC3E}">
        <p14:creationId xmlns:p14="http://schemas.microsoft.com/office/powerpoint/2010/main" val="19044154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Decision Variables</a:t>
            </a:r>
          </a:p>
        </p:txBody>
      </p:sp>
      <p:sp>
        <p:nvSpPr>
          <p:cNvPr id="10" name="Text Placeholder 9"/>
          <p:cNvSpPr>
            <a:spLocks noGrp="1"/>
          </p:cNvSpPr>
          <p:nvPr>
            <p:ph type="body" idx="1"/>
          </p:nvPr>
        </p:nvSpPr>
        <p:spPr/>
        <p:txBody>
          <a:bodyPr/>
          <a:lstStyle/>
          <a:p>
            <a:pPr marL="0" indent="0" eaLnBrk="0" hangingPunct="0">
              <a:buNone/>
              <a:tabLst>
                <a:tab pos="457200" algn="l"/>
                <a:tab pos="914400" algn="l"/>
              </a:tabLst>
            </a:pPr>
            <a:r>
              <a:rPr lang="en-US" sz="2400" b="1" dirty="0">
                <a:latin typeface="+mn-lt"/>
              </a:rPr>
              <a:t>Decision Variables:</a:t>
            </a:r>
          </a:p>
          <a:p>
            <a:pPr marL="536575" indent="-536575" eaLnBrk="0" hangingPunct="0">
              <a:spcBef>
                <a:spcPct val="35000"/>
              </a:spcBef>
              <a:buNone/>
              <a:tabLst>
                <a:tab pos="457200" algn="l"/>
                <a:tab pos="914400" algn="l"/>
              </a:tabLst>
            </a:pPr>
            <a:r>
              <a:rPr lang="en-US" sz="2400" i="1" dirty="0" smtClean="0">
                <a:latin typeface="+mn-lt"/>
              </a:rPr>
              <a:t>r</a:t>
            </a:r>
            <a:r>
              <a:rPr lang="en-US" sz="2400" i="1" baseline="-25000" dirty="0" smtClean="0">
                <a:latin typeface="+mn-lt"/>
              </a:rPr>
              <a:t>j</a:t>
            </a:r>
            <a:r>
              <a:rPr lang="en-US" sz="2400" dirty="0" smtClean="0">
                <a:latin typeface="+mn-lt"/>
              </a:rPr>
              <a:t> </a:t>
            </a:r>
            <a:r>
              <a:rPr lang="en-US" sz="2400" dirty="0">
                <a:latin typeface="+mn-lt"/>
              </a:rPr>
              <a:t>= regular production of computers in week</a:t>
            </a:r>
            <a:r>
              <a:rPr lang="en-US" sz="2400" i="1" dirty="0">
                <a:latin typeface="+mn-lt"/>
              </a:rPr>
              <a:t> </a:t>
            </a:r>
            <a:r>
              <a:rPr lang="en-US" sz="2400" i="1" dirty="0" smtClean="0">
                <a:latin typeface="+mn-lt"/>
              </a:rPr>
              <a:t>j</a:t>
            </a:r>
          </a:p>
          <a:p>
            <a:pPr marL="536575" indent="-87313" eaLnBrk="0" hangingPunct="0">
              <a:spcBef>
                <a:spcPct val="35000"/>
              </a:spcBef>
              <a:buNone/>
              <a:tabLst>
                <a:tab pos="457200" algn="l"/>
                <a:tab pos="914400" algn="l"/>
              </a:tabLst>
            </a:pPr>
            <a:r>
              <a:rPr lang="en-US" sz="2400" dirty="0" smtClean="0">
                <a:latin typeface="+mn-lt"/>
              </a:rPr>
              <a:t>(</a:t>
            </a:r>
            <a:r>
              <a:rPr lang="en-US" sz="2400" i="1" dirty="0" smtClean="0">
                <a:latin typeface="+mn-lt"/>
              </a:rPr>
              <a:t>j</a:t>
            </a:r>
            <a:r>
              <a:rPr lang="en-US" sz="2400" dirty="0" smtClean="0">
                <a:latin typeface="+mn-lt"/>
              </a:rPr>
              <a:t> </a:t>
            </a:r>
            <a:r>
              <a:rPr lang="en-US" sz="2400" dirty="0">
                <a:latin typeface="+mn-lt"/>
              </a:rPr>
              <a:t>= 1, 2, …, 6)</a:t>
            </a:r>
          </a:p>
          <a:p>
            <a:pPr marL="536575" indent="-536575" eaLnBrk="0" hangingPunct="0">
              <a:spcBef>
                <a:spcPct val="35000"/>
              </a:spcBef>
              <a:buNone/>
              <a:tabLst>
                <a:tab pos="457200" algn="l"/>
                <a:tab pos="914400" algn="l"/>
              </a:tabLst>
            </a:pPr>
            <a:r>
              <a:rPr lang="en-US" sz="2400" i="1" dirty="0" smtClean="0">
                <a:latin typeface="+mn-lt"/>
              </a:rPr>
              <a:t>o</a:t>
            </a:r>
            <a:r>
              <a:rPr lang="en-US" sz="2400" i="1" baseline="-25000" dirty="0" smtClean="0">
                <a:latin typeface="+mn-lt"/>
              </a:rPr>
              <a:t>j</a:t>
            </a:r>
            <a:r>
              <a:rPr lang="en-US" sz="2400" dirty="0" smtClean="0">
                <a:latin typeface="+mn-lt"/>
              </a:rPr>
              <a:t> </a:t>
            </a:r>
            <a:r>
              <a:rPr lang="en-US" sz="2400" dirty="0">
                <a:latin typeface="+mn-lt"/>
              </a:rPr>
              <a:t>= overtime production of computers in week </a:t>
            </a:r>
            <a:r>
              <a:rPr lang="en-US" sz="2400" i="1" dirty="0" smtClean="0">
                <a:latin typeface="+mn-lt"/>
              </a:rPr>
              <a:t>j</a:t>
            </a:r>
          </a:p>
          <a:p>
            <a:pPr marL="536575" indent="-87313" eaLnBrk="0" hangingPunct="0">
              <a:spcBef>
                <a:spcPct val="35000"/>
              </a:spcBef>
              <a:buNone/>
              <a:tabLst>
                <a:tab pos="457200" algn="l"/>
                <a:tab pos="914400" algn="l"/>
              </a:tabLst>
            </a:pPr>
            <a:r>
              <a:rPr lang="en-US" sz="2400" dirty="0" smtClean="0">
                <a:latin typeface="+mn-lt"/>
              </a:rPr>
              <a:t>(</a:t>
            </a:r>
            <a:r>
              <a:rPr lang="en-US" sz="2400" i="1" dirty="0" smtClean="0">
                <a:latin typeface="+mn-lt"/>
              </a:rPr>
              <a:t>j</a:t>
            </a:r>
            <a:r>
              <a:rPr lang="en-US" sz="2400" dirty="0" smtClean="0">
                <a:latin typeface="+mn-lt"/>
              </a:rPr>
              <a:t> = 1</a:t>
            </a:r>
            <a:r>
              <a:rPr lang="en-US" sz="2400" dirty="0">
                <a:latin typeface="+mn-lt"/>
              </a:rPr>
              <a:t>, 2, …, 6)</a:t>
            </a:r>
          </a:p>
          <a:p>
            <a:pPr marL="536575" indent="-536575" eaLnBrk="0" hangingPunct="0">
              <a:spcBef>
                <a:spcPct val="35000"/>
              </a:spcBef>
              <a:buNone/>
              <a:tabLst>
                <a:tab pos="261938" algn="l"/>
                <a:tab pos="812800" algn="l"/>
                <a:tab pos="914400" algn="l"/>
              </a:tabLst>
            </a:pPr>
            <a:r>
              <a:rPr lang="en-US" sz="2400" i="1" dirty="0" smtClean="0">
                <a:latin typeface="+mn-lt"/>
              </a:rPr>
              <a:t>i</a:t>
            </a:r>
            <a:r>
              <a:rPr lang="en-US" sz="2400" i="1" baseline="-25000" dirty="0" smtClean="0">
                <a:latin typeface="+mn-lt"/>
              </a:rPr>
              <a:t>j</a:t>
            </a:r>
            <a:r>
              <a:rPr lang="en-US" sz="2400" dirty="0" smtClean="0">
                <a:latin typeface="+mn-lt"/>
              </a:rPr>
              <a:t> </a:t>
            </a:r>
            <a:r>
              <a:rPr lang="en-US" sz="2400" dirty="0">
                <a:latin typeface="+mn-lt"/>
              </a:rPr>
              <a:t>= extra computers carried over as inventory in week </a:t>
            </a:r>
            <a:r>
              <a:rPr lang="en-US" sz="2400" i="1" dirty="0" smtClean="0">
                <a:latin typeface="+mn-lt"/>
              </a:rPr>
              <a:t>j</a:t>
            </a:r>
            <a:endParaRPr lang="en-US" sz="2400" dirty="0">
              <a:latin typeface="+mn-lt"/>
            </a:endParaRPr>
          </a:p>
          <a:p>
            <a:pPr marL="536575" indent="-87313" eaLnBrk="0" hangingPunct="0">
              <a:spcBef>
                <a:spcPct val="35000"/>
              </a:spcBef>
              <a:buNone/>
              <a:tabLst>
                <a:tab pos="261938" algn="l"/>
                <a:tab pos="812800" algn="l"/>
                <a:tab pos="914400" algn="l"/>
              </a:tabLst>
            </a:pPr>
            <a:r>
              <a:rPr lang="en-US" sz="2400" dirty="0" smtClean="0">
                <a:latin typeface="+mn-lt"/>
              </a:rPr>
              <a:t>(</a:t>
            </a:r>
            <a:r>
              <a:rPr lang="en-US" sz="2400" i="1" dirty="0" smtClean="0">
                <a:latin typeface="+mn-lt"/>
              </a:rPr>
              <a:t>j</a:t>
            </a:r>
            <a:r>
              <a:rPr lang="en-US" sz="2400" dirty="0" smtClean="0">
                <a:latin typeface="+mn-lt"/>
              </a:rPr>
              <a:t> </a:t>
            </a:r>
            <a:r>
              <a:rPr lang="en-US" sz="2400" dirty="0">
                <a:latin typeface="+mn-lt"/>
              </a:rPr>
              <a:t>= 1, 2, …, 5</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1583319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74618" y="228600"/>
            <a:ext cx="8229600" cy="1066799"/>
          </a:xfrm>
        </p:spPr>
        <p:txBody>
          <a:bodyPr anchor="b"/>
          <a:lstStyle/>
          <a:p>
            <a:r>
              <a:rPr lang="en-US" dirty="0"/>
              <a:t>Figure 4.1 Quick-Screen Shirts</a:t>
            </a:r>
          </a:p>
        </p:txBody>
      </p:sp>
      <p:pic>
        <p:nvPicPr>
          <p:cNvPr id="6" name="Picture 5" descr="Product and distribution data for printed t-shirts and sweatshirts. Production and distribution data are listed as follows. The 500 dozen t-shirts can have the front printed for $25 per dozen, or the front and back printed for $35 per dozen. The 500 dozen sweatshirts can have the front printed for $36 per dozen or the front and back printed for $48 per dozen. T-shirts are packed in a small box and sweatshirts are packed in a larger box. The truck can hold 1,200 standard size boxes."/>
          <p:cNvPicPr>
            <a:picLocks noChangeAspect="1"/>
          </p:cNvPicPr>
          <p:nvPr/>
        </p:nvPicPr>
        <p:blipFill>
          <a:blip r:embed="rId2"/>
          <a:stretch>
            <a:fillRect/>
          </a:stretch>
        </p:blipFill>
        <p:spPr>
          <a:xfrm>
            <a:off x="2054450" y="1501216"/>
            <a:ext cx="5035101" cy="4738256"/>
          </a:xfrm>
          <a:prstGeom prst="rect">
            <a:avLst/>
          </a:prstGeom>
        </p:spPr>
      </p:pic>
    </p:spTree>
    <p:extLst>
      <p:ext uri="{BB962C8B-B14F-4D97-AF65-F5344CB8AC3E}">
        <p14:creationId xmlns:p14="http://schemas.microsoft.com/office/powerpoint/2010/main" val="286414821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r>
              <a:rPr lang="en-US" dirty="0" smtClean="0"/>
              <a:t>Summary 6</a:t>
            </a:r>
            <a:endParaRPr lang="en-US" dirty="0"/>
          </a:p>
        </p:txBody>
      </p:sp>
      <p:graphicFrame>
        <p:nvGraphicFramePr>
          <p:cNvPr id="6" name="Object 5" descr="Minimize Z = $190 left parenthesis r sub 1 + r sub 2 + r sub 3 + r sub 4 + r sub 5 + r sub 6 right parenthesis + $260 left parenthesis o sub 1 + o sub 2 + o sub 3 + o sub 4 + o sub 5 + o sub 6 right parenthesis + 10 left parenthesis i sub 1 + i sub 2 + i sub 3 + i sub 4 + i sub 5 right parenthesis."/>
          <p:cNvGraphicFramePr>
            <a:graphicFrameLocks noChangeAspect="1"/>
          </p:cNvGraphicFramePr>
          <p:nvPr>
            <p:extLst>
              <p:ext uri="{D42A27DB-BD31-4B8C-83A1-F6EECF244321}">
                <p14:modId xmlns:p14="http://schemas.microsoft.com/office/powerpoint/2010/main" val="3685971750"/>
              </p:ext>
            </p:extLst>
          </p:nvPr>
        </p:nvGraphicFramePr>
        <p:xfrm>
          <a:off x="434975" y="1638300"/>
          <a:ext cx="6045200" cy="838200"/>
        </p:xfrm>
        <a:graphic>
          <a:graphicData uri="http://schemas.openxmlformats.org/presentationml/2006/ole">
            <mc:AlternateContent xmlns:mc="http://schemas.openxmlformats.org/markup-compatibility/2006">
              <mc:Choice xmlns:v="urn:schemas-microsoft-com:vml" Requires="v">
                <p:oleObj spid="_x0000_s11970" name="Equation" r:id="rId3" imgW="6045120" imgH="838080" progId="Equation.DSMT4">
                  <p:embed/>
                </p:oleObj>
              </mc:Choice>
              <mc:Fallback>
                <p:oleObj name="Equation" r:id="rId3" imgW="6045120" imgH="838080" progId="Equation.DSMT4">
                  <p:embed/>
                  <p:pic>
                    <p:nvPicPr>
                      <p:cNvPr id="0" name="Picture 702" descr="Minimize Z = $190 left parenthesis r sub 1 + r sub 2 + r sub 3 + r sub 4 + r sub 5 + r sub 6 right parenthesis + $260 left parenthesis o sub 1 + o sub 2 + o sub 3 + o sub 4 + o sub 5 + o sub 6 right parenthesis + 10 left parenthesis i sub 1 + i sub 2 + i sub 3 + i sub 4 + i sub 5 right parenthes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975" y="1638300"/>
                        <a:ext cx="60452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a:xfrm>
            <a:off x="461271" y="2515483"/>
            <a:ext cx="1440102" cy="389847"/>
          </a:xfrm>
        </p:spPr>
        <p:txBody>
          <a:bodyPr/>
          <a:lstStyle/>
          <a:p>
            <a:pPr marL="0" indent="0">
              <a:buNone/>
            </a:pPr>
            <a:r>
              <a:rPr lang="en-US" sz="2000" dirty="0">
                <a:latin typeface="+mn-lt"/>
              </a:rPr>
              <a:t>subject to:</a:t>
            </a:r>
          </a:p>
        </p:txBody>
      </p:sp>
      <p:graphicFrame>
        <p:nvGraphicFramePr>
          <p:cNvPr id="5" name="Object 4" descr="r sub j is less than or equal to 160 computers in week j, left parenthesis j = 1, 2, 3, 4, 5, 6 right parenthesis. o sub j is less than or equal to 150 computers in week j, left parenthesis j = 1, 2, 3, 4, 5, 6 right parenthesis. r sub 1 + o sub 1 minus i sub 1 = 105, week 1. r sub 2 + o sub 2 + i sub 1 minus i sub 2 = 170, week 2. r sub 3 + o sub 3 + i sub 2 minus i sub 3 = 230, week 3. r sub 4 + o sub 4 + i sub 3 minus i sub 4 = 180, week 4. r sub 5 + o sub 5 + i sub 4 minus i sub 5 = 150, week 5. r sub 6 + o sub 6 + i sub 5 = 250, week 6. r sub j, comma, o sub j, comma, i sub j is greater than or equal to 0. "/>
          <p:cNvGraphicFramePr>
            <a:graphicFrameLocks noChangeAspect="1"/>
          </p:cNvGraphicFramePr>
          <p:nvPr>
            <p:extLst>
              <p:ext uri="{D42A27DB-BD31-4B8C-83A1-F6EECF244321}">
                <p14:modId xmlns:p14="http://schemas.microsoft.com/office/powerpoint/2010/main" val="1766096180"/>
              </p:ext>
            </p:extLst>
          </p:nvPr>
        </p:nvGraphicFramePr>
        <p:xfrm>
          <a:off x="1921362" y="2609771"/>
          <a:ext cx="5910876" cy="3815603"/>
        </p:xfrm>
        <a:graphic>
          <a:graphicData uri="http://schemas.openxmlformats.org/presentationml/2006/ole">
            <mc:AlternateContent xmlns:mc="http://schemas.openxmlformats.org/markup-compatibility/2006">
              <mc:Choice xmlns:v="urn:schemas-microsoft-com:vml" Requires="v">
                <p:oleObj spid="_x0000_s11971" name="Equation" r:id="rId5" imgW="3403440" imgH="2197080" progId="Equation.DSMT4">
                  <p:embed/>
                </p:oleObj>
              </mc:Choice>
              <mc:Fallback>
                <p:oleObj name="Equation" r:id="rId5" imgW="3403440" imgH="2197080" progId="Equation.DSMT4">
                  <p:embed/>
                  <p:pic>
                    <p:nvPicPr>
                      <p:cNvPr id="0" name="Picture 703" descr="r sub j is less than or equal to 160 computers in week j, left parenthesis j = 1, 2, 3, 4, 5, 6 right parenthesis. o sub j is less than or equal to 150 computers in week j, left parenthesis j = 1, 2, 3, 4, 5, 6 right parenthesis. r sub 1 + o sub 1 minus i sub 1 = 105, week 1. r sub 2 + o sub 2 + i sub 1 minus i sub 2 = 170, week 2. r sub 3 + o sub 3 + i sub 2 minus i sub 3 = 230, week 3. r sub 4 + o sub 4 + i sub 3 minus i sub 4 = 180, week 4. r sub 5 + o sub 5 + i sub 4 minus i sub 5 = 150, week 5. r sub 6 + o sub 6 + i sub 5 = 250, week 6. r sub j, comma, o sub j, comma, i sub j is greater than or equal to 0.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21362" y="2609771"/>
                        <a:ext cx="5910876" cy="38156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901467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a:t>
            </a:r>
            <a:r>
              <a:rPr lang="en-US" dirty="0" smtClean="0"/>
              <a:t>Excel 4</a:t>
            </a:r>
            <a:endParaRPr lang="en-US" dirty="0"/>
          </a:p>
        </p:txBody>
      </p:sp>
      <p:sp>
        <p:nvSpPr>
          <p:cNvPr id="3" name="Text Placeholder 2"/>
          <p:cNvSpPr>
            <a:spLocks noGrp="1"/>
          </p:cNvSpPr>
          <p:nvPr>
            <p:ph type="body" idx="1"/>
          </p:nvPr>
        </p:nvSpPr>
        <p:spPr>
          <a:xfrm>
            <a:off x="457200" y="1600200"/>
            <a:ext cx="1908629" cy="504371"/>
          </a:xfrm>
        </p:spPr>
        <p:txBody>
          <a:bodyPr/>
          <a:lstStyle/>
          <a:p>
            <a:pPr marL="0" indent="0">
              <a:buNone/>
            </a:pPr>
            <a:r>
              <a:rPr lang="en-US" sz="2400" b="1" dirty="0">
                <a:latin typeface="+mn-lt"/>
              </a:rPr>
              <a:t>Exhibit </a:t>
            </a:r>
            <a:r>
              <a:rPr lang="en-US" sz="2400" b="1" dirty="0" smtClean="0">
                <a:latin typeface="+mn-lt"/>
              </a:rPr>
              <a:t>4.20</a:t>
            </a:r>
            <a:endParaRPr lang="en-US" sz="2400" b="1" dirty="0">
              <a:latin typeface="+mn-lt"/>
            </a:endParaRPr>
          </a:p>
        </p:txBody>
      </p:sp>
      <p:pic>
        <p:nvPicPr>
          <p:cNvPr id="4" name="Picture 3" descr="An Excel sheet of data for the multiperiod scheduling example and displays a data table, with columns summarized as follows: Column A, week number, 1 through 6. Column B, regular production. Column C, regular capacity. Column D, overtime production. Column E, overtime capacity. Column F, total production. Column G, computers available. Column H, computer orders. Column I, inventory. Other features of the table are summarized as follows: The total cost, in dollars, is in cell C 13, as 216,300. The decision variables for regular production are those values in cells B 6 through B 11. The decision variables for overtime production are those values in cells D 6 through D 11. The formula for computers available for week 2, in cell G 7, is = B 7 + D 7 + I 6. Or regular production + overtime production + inventory from previous week. The formula for the inventory value for week 2, in cell I 7, is = G 7 minus H 7. Or computers available minus computer orders. The objective function formula is = 190 asterisk SUM left parenthesis B 6 colon B 11 right parenthesis + 260 asterisk SUM left parenthesis D 6 colon D 11 right parenthesis + 10 asterisk SUM left parenthesis I 6 colon I 10 right parenthesi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5595" y="2241400"/>
            <a:ext cx="7072811" cy="4058858"/>
          </a:xfrm>
          <a:prstGeom prst="rect">
            <a:avLst/>
          </a:prstGeom>
        </p:spPr>
      </p:pic>
    </p:spTree>
    <p:extLst>
      <p:ext uri="{BB962C8B-B14F-4D97-AF65-F5344CB8AC3E}">
        <p14:creationId xmlns:p14="http://schemas.microsoft.com/office/powerpoint/2010/main" val="46123201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 with Solver </a:t>
            </a:r>
            <a:r>
              <a:rPr lang="en-US" dirty="0" smtClean="0"/>
              <a:t>Window 3 </a:t>
            </a:r>
            <a:r>
              <a:rPr lang="en-US" sz="2000" b="0" dirty="0" smtClean="0"/>
              <a:t>(1 of 3)</a:t>
            </a:r>
            <a:endParaRPr lang="en-US" sz="2000" b="0" dirty="0"/>
          </a:p>
        </p:txBody>
      </p:sp>
      <p:sp>
        <p:nvSpPr>
          <p:cNvPr id="3" name="Text Placeholder 2"/>
          <p:cNvSpPr>
            <a:spLocks noGrp="1"/>
          </p:cNvSpPr>
          <p:nvPr>
            <p:ph type="body" idx="1"/>
          </p:nvPr>
        </p:nvSpPr>
        <p:spPr>
          <a:xfrm>
            <a:off x="457200" y="1600200"/>
            <a:ext cx="1908629" cy="504371"/>
          </a:xfrm>
        </p:spPr>
        <p:txBody>
          <a:bodyPr/>
          <a:lstStyle/>
          <a:p>
            <a:pPr marL="0" indent="0">
              <a:buNone/>
            </a:pPr>
            <a:r>
              <a:rPr lang="en-US" sz="2400" b="1" dirty="0">
                <a:latin typeface="+mn-lt"/>
              </a:rPr>
              <a:t>Exhibit </a:t>
            </a:r>
            <a:r>
              <a:rPr lang="en-US" sz="2400" b="1" dirty="0" smtClean="0">
                <a:latin typeface="+mn-lt"/>
              </a:rPr>
              <a:t>4.21</a:t>
            </a:r>
            <a:endParaRPr lang="en-US" sz="2400" b="1" dirty="0">
              <a:latin typeface="+mn-lt"/>
            </a:endParaRPr>
          </a:p>
        </p:txBody>
      </p:sp>
      <p:pic>
        <p:nvPicPr>
          <p:cNvPr id="5" name="Picture 4" descr="A solver parameters screen is filled in with data as follows: Set objective, C 13. To, Min. By changing variable cells, B 6 through B 11, D 6 through D 11. Subject to the constraints, with 3 listed, provided after this list. Make unconstrained variable non-negative selected. Select a solving method, simplex L P. The 3 constraints listed are as follows: B 6 through B 11 is less than or equal to 160. G 6 through G 11 is greater than or equal to H 6 through H 11. D 6 through D 11 is less than or equal to 50.">
            <a:extLst>
              <a:ext uri="{FF2B5EF4-FFF2-40B4-BE49-F238E27FC236}">
                <a16:creationId xmlns:a16="http://schemas.microsoft.com/office/drawing/2014/main" id="{082A61A4-C6B9-4A2D-A50F-E940659AFDD8}"/>
              </a:ext>
            </a:extLst>
          </p:cNvPr>
          <p:cNvPicPr>
            <a:picLocks noChangeAspect="1"/>
          </p:cNvPicPr>
          <p:nvPr/>
        </p:nvPicPr>
        <p:blipFill>
          <a:blip r:embed="rId2"/>
          <a:stretch>
            <a:fillRect/>
          </a:stretch>
        </p:blipFill>
        <p:spPr>
          <a:xfrm>
            <a:off x="1895704" y="2513909"/>
            <a:ext cx="4169412" cy="3889928"/>
          </a:xfrm>
          <a:prstGeom prst="rect">
            <a:avLst/>
          </a:prstGeom>
        </p:spPr>
      </p:pic>
    </p:spTree>
    <p:extLst>
      <p:ext uri="{BB962C8B-B14F-4D97-AF65-F5344CB8AC3E}">
        <p14:creationId xmlns:p14="http://schemas.microsoft.com/office/powerpoint/2010/main" val="14919283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1"/>
            <a:ext cx="8229600" cy="1097279"/>
          </a:xfrm>
        </p:spPr>
        <p:txBody>
          <a:bodyPr/>
          <a:lstStyle/>
          <a:p>
            <a:r>
              <a:rPr lang="en-US" dirty="0"/>
              <a:t>Solution with Solver </a:t>
            </a:r>
            <a:r>
              <a:rPr lang="en-US" dirty="0" smtClean="0"/>
              <a:t>Window 3 </a:t>
            </a:r>
            <a:r>
              <a:rPr lang="en-US" sz="2000" b="0" dirty="0" smtClean="0"/>
              <a:t>(2 of 3)</a:t>
            </a:r>
            <a:endParaRPr lang="en-US" sz="2000" b="0" dirty="0"/>
          </a:p>
        </p:txBody>
      </p:sp>
      <p:sp>
        <p:nvSpPr>
          <p:cNvPr id="3" name="Text Placeholder 2"/>
          <p:cNvSpPr>
            <a:spLocks noGrp="1"/>
          </p:cNvSpPr>
          <p:nvPr>
            <p:ph type="body" idx="1"/>
          </p:nvPr>
        </p:nvSpPr>
        <p:spPr>
          <a:xfrm>
            <a:off x="457200" y="1600200"/>
            <a:ext cx="8229600" cy="4525963"/>
          </a:xfrm>
        </p:spPr>
        <p:txBody>
          <a:bodyPr/>
          <a:lstStyle/>
          <a:p>
            <a:pPr marL="0" indent="0">
              <a:buNone/>
            </a:pPr>
            <a:r>
              <a:rPr lang="en-US" sz="2400" i="1" dirty="0">
                <a:latin typeface="+mn-lt"/>
              </a:rPr>
              <a:t>r</a:t>
            </a:r>
            <a:r>
              <a:rPr lang="en-US" sz="2400" baseline="-25000" dirty="0">
                <a:latin typeface="+mn-lt"/>
              </a:rPr>
              <a:t>1</a:t>
            </a:r>
            <a:r>
              <a:rPr lang="en-US" sz="2400" dirty="0">
                <a:latin typeface="+mn-lt"/>
              </a:rPr>
              <a:t>=160 computers produced in regular time in week 1</a:t>
            </a:r>
          </a:p>
          <a:p>
            <a:pPr marL="0" indent="0">
              <a:buNone/>
            </a:pPr>
            <a:r>
              <a:rPr lang="en-US" sz="2400" i="1" dirty="0">
                <a:latin typeface="+mn-lt"/>
              </a:rPr>
              <a:t>r</a:t>
            </a:r>
            <a:r>
              <a:rPr lang="en-US" sz="2400" baseline="-25000" dirty="0">
                <a:latin typeface="+mn-lt"/>
              </a:rPr>
              <a:t>2</a:t>
            </a:r>
            <a:r>
              <a:rPr lang="en-US" sz="2400" dirty="0">
                <a:latin typeface="+mn-lt"/>
              </a:rPr>
              <a:t>=160 computers produced in regular time in week 2</a:t>
            </a:r>
          </a:p>
          <a:p>
            <a:pPr marL="0" indent="0">
              <a:buNone/>
            </a:pPr>
            <a:r>
              <a:rPr lang="en-US" sz="2400" i="1" dirty="0">
                <a:latin typeface="+mn-lt"/>
              </a:rPr>
              <a:t>r</a:t>
            </a:r>
            <a:r>
              <a:rPr lang="en-US" sz="2400" baseline="-25000" dirty="0">
                <a:latin typeface="+mn-lt"/>
              </a:rPr>
              <a:t>3</a:t>
            </a:r>
            <a:r>
              <a:rPr lang="en-US" sz="2400" dirty="0">
                <a:latin typeface="+mn-lt"/>
              </a:rPr>
              <a:t>=160 computers produced in regular time in week 3</a:t>
            </a:r>
          </a:p>
          <a:p>
            <a:pPr marL="0" indent="0">
              <a:buNone/>
            </a:pPr>
            <a:r>
              <a:rPr lang="en-US" sz="2400" i="1" dirty="0">
                <a:latin typeface="+mn-lt"/>
              </a:rPr>
              <a:t>r</a:t>
            </a:r>
            <a:r>
              <a:rPr lang="en-US" sz="2400" baseline="-25000" dirty="0">
                <a:latin typeface="+mn-lt"/>
              </a:rPr>
              <a:t>4</a:t>
            </a:r>
            <a:r>
              <a:rPr lang="en-US" sz="2400" dirty="0">
                <a:latin typeface="+mn-lt"/>
              </a:rPr>
              <a:t>=160 computers produced in regular time in week 4</a:t>
            </a:r>
          </a:p>
          <a:p>
            <a:pPr marL="0" indent="0">
              <a:buNone/>
            </a:pPr>
            <a:r>
              <a:rPr lang="en-US" sz="2400" i="1" dirty="0">
                <a:latin typeface="+mn-lt"/>
              </a:rPr>
              <a:t>r</a:t>
            </a:r>
            <a:r>
              <a:rPr lang="en-US" sz="2400" baseline="-25000" dirty="0">
                <a:latin typeface="+mn-lt"/>
              </a:rPr>
              <a:t>5</a:t>
            </a:r>
            <a:r>
              <a:rPr lang="en-US" sz="2400" dirty="0">
                <a:latin typeface="+mn-lt"/>
              </a:rPr>
              <a:t>=160 computers produced in regular time in week 5</a:t>
            </a:r>
          </a:p>
          <a:p>
            <a:pPr marL="0" indent="0">
              <a:buNone/>
            </a:pPr>
            <a:r>
              <a:rPr lang="en-US" sz="2400" i="1" dirty="0">
                <a:latin typeface="+mn-lt"/>
              </a:rPr>
              <a:t>r</a:t>
            </a:r>
            <a:r>
              <a:rPr lang="en-US" sz="2400" baseline="-25000" dirty="0">
                <a:latin typeface="+mn-lt"/>
              </a:rPr>
              <a:t>6</a:t>
            </a:r>
            <a:r>
              <a:rPr lang="en-US" sz="2400" dirty="0">
                <a:latin typeface="+mn-lt"/>
              </a:rPr>
              <a:t>=160 computers produced in regular time in week </a:t>
            </a:r>
            <a:r>
              <a:rPr lang="en-US" sz="2400" dirty="0" smtClean="0">
                <a:latin typeface="+mn-lt"/>
              </a:rPr>
              <a:t>6</a:t>
            </a:r>
            <a:endParaRPr lang="en-US" sz="2400" dirty="0">
              <a:latin typeface="+mn-lt"/>
            </a:endParaRPr>
          </a:p>
        </p:txBody>
      </p:sp>
    </p:spTree>
    <p:extLst>
      <p:ext uri="{BB962C8B-B14F-4D97-AF65-F5344CB8AC3E}">
        <p14:creationId xmlns:p14="http://schemas.microsoft.com/office/powerpoint/2010/main" val="206888423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1"/>
            <a:ext cx="8229600" cy="1097279"/>
          </a:xfrm>
        </p:spPr>
        <p:txBody>
          <a:bodyPr/>
          <a:lstStyle/>
          <a:p>
            <a:r>
              <a:rPr lang="en-US" dirty="0"/>
              <a:t>Solution with Solver </a:t>
            </a:r>
            <a:r>
              <a:rPr lang="en-US" dirty="0" smtClean="0"/>
              <a:t>Window 3 </a:t>
            </a:r>
            <a:r>
              <a:rPr lang="en-US" sz="2000" b="0" dirty="0" smtClean="0"/>
              <a:t>(3 of 3)</a:t>
            </a:r>
            <a:endParaRPr lang="en-US" sz="2000" b="0" dirty="0"/>
          </a:p>
        </p:txBody>
      </p:sp>
      <p:sp>
        <p:nvSpPr>
          <p:cNvPr id="3" name="Text Placeholder 2"/>
          <p:cNvSpPr>
            <a:spLocks noGrp="1"/>
          </p:cNvSpPr>
          <p:nvPr>
            <p:ph type="body" idx="1"/>
          </p:nvPr>
        </p:nvSpPr>
        <p:spPr/>
        <p:txBody>
          <a:bodyPr/>
          <a:lstStyle/>
          <a:p>
            <a:pPr marL="0" indent="0">
              <a:buNone/>
            </a:pPr>
            <a:r>
              <a:rPr lang="en-US" sz="2400" i="1" dirty="0"/>
              <a:t>o</a:t>
            </a:r>
            <a:r>
              <a:rPr lang="en-US" sz="2400" baseline="-25000" dirty="0"/>
              <a:t>3</a:t>
            </a:r>
            <a:r>
              <a:rPr lang="en-US" sz="2400" dirty="0"/>
              <a:t>=25 computers produced with overtime in week </a:t>
            </a:r>
            <a:r>
              <a:rPr lang="en-US" sz="2400" dirty="0" smtClean="0"/>
              <a:t>3</a:t>
            </a:r>
            <a:endParaRPr lang="en-US" sz="2400" i="1" dirty="0" smtClean="0">
              <a:latin typeface="+mn-lt"/>
            </a:endParaRPr>
          </a:p>
          <a:p>
            <a:pPr marL="0" indent="0">
              <a:buNone/>
            </a:pPr>
            <a:r>
              <a:rPr lang="en-US" sz="2400" i="1" dirty="0" smtClean="0">
                <a:latin typeface="+mn-lt"/>
              </a:rPr>
              <a:t>o</a:t>
            </a:r>
            <a:r>
              <a:rPr lang="en-US" sz="2400" baseline="-25000" dirty="0" smtClean="0">
                <a:latin typeface="+mn-lt"/>
              </a:rPr>
              <a:t>3</a:t>
            </a:r>
            <a:r>
              <a:rPr lang="en-US" sz="2400" dirty="0" smtClean="0">
                <a:latin typeface="+mn-lt"/>
              </a:rPr>
              <a:t>=20 </a:t>
            </a:r>
            <a:r>
              <a:rPr lang="en-US" sz="2400" dirty="0">
                <a:latin typeface="+mn-lt"/>
              </a:rPr>
              <a:t>computers produced with overtime in week 4</a:t>
            </a:r>
          </a:p>
          <a:p>
            <a:pPr marL="0" indent="0">
              <a:buNone/>
            </a:pPr>
            <a:r>
              <a:rPr lang="en-US" sz="2400" i="1" dirty="0" smtClean="0">
                <a:latin typeface="+mn-lt"/>
              </a:rPr>
              <a:t>o</a:t>
            </a:r>
            <a:r>
              <a:rPr lang="en-US" sz="2400" baseline="-25000" dirty="0" smtClean="0">
                <a:latin typeface="+mn-lt"/>
              </a:rPr>
              <a:t>3</a:t>
            </a:r>
            <a:r>
              <a:rPr lang="en-US" sz="2400" dirty="0" smtClean="0">
                <a:latin typeface="+mn-lt"/>
              </a:rPr>
              <a:t>=30 </a:t>
            </a:r>
            <a:r>
              <a:rPr lang="en-US" sz="2400" dirty="0">
                <a:latin typeface="+mn-lt"/>
              </a:rPr>
              <a:t>computers produced with overtime in week 5</a:t>
            </a:r>
          </a:p>
          <a:p>
            <a:pPr marL="0" indent="0">
              <a:buNone/>
            </a:pPr>
            <a:r>
              <a:rPr lang="en-US" sz="2400" i="1" dirty="0">
                <a:latin typeface="+mn-lt"/>
              </a:rPr>
              <a:t>o</a:t>
            </a:r>
            <a:r>
              <a:rPr lang="en-US" sz="2400" baseline="-25000" dirty="0">
                <a:latin typeface="+mn-lt"/>
              </a:rPr>
              <a:t>3</a:t>
            </a:r>
            <a:r>
              <a:rPr lang="en-US" sz="2400" dirty="0">
                <a:latin typeface="+mn-lt"/>
              </a:rPr>
              <a:t>=50 computers produced with overtime in week 6</a:t>
            </a:r>
          </a:p>
          <a:p>
            <a:pPr marL="0" indent="0">
              <a:buNone/>
            </a:pPr>
            <a:r>
              <a:rPr lang="en-US" sz="2400" i="1" dirty="0">
                <a:latin typeface="+mn-lt"/>
              </a:rPr>
              <a:t>i</a:t>
            </a:r>
            <a:r>
              <a:rPr lang="en-US" sz="2400" baseline="-25000" dirty="0">
                <a:latin typeface="+mn-lt"/>
              </a:rPr>
              <a:t>1</a:t>
            </a:r>
            <a:r>
              <a:rPr lang="en-US" sz="2400" dirty="0">
                <a:latin typeface="+mn-lt"/>
              </a:rPr>
              <a:t>=55 computers carried over in inventory in week 1</a:t>
            </a:r>
          </a:p>
          <a:p>
            <a:pPr marL="0" indent="0">
              <a:buNone/>
            </a:pPr>
            <a:r>
              <a:rPr lang="en-US" sz="2400" i="1" dirty="0">
                <a:latin typeface="+mn-lt"/>
              </a:rPr>
              <a:t>i</a:t>
            </a:r>
            <a:r>
              <a:rPr lang="en-US" sz="2400" baseline="-25000" dirty="0">
                <a:latin typeface="+mn-lt"/>
              </a:rPr>
              <a:t>1</a:t>
            </a:r>
            <a:r>
              <a:rPr lang="en-US" sz="2400" dirty="0">
                <a:latin typeface="+mn-lt"/>
              </a:rPr>
              <a:t>=45 computers carried over in inventory in week 2</a:t>
            </a:r>
          </a:p>
          <a:p>
            <a:pPr marL="0" indent="0">
              <a:buNone/>
            </a:pPr>
            <a:r>
              <a:rPr lang="en-US" sz="2400" i="1" dirty="0">
                <a:latin typeface="+mn-lt"/>
              </a:rPr>
              <a:t>i</a:t>
            </a:r>
            <a:r>
              <a:rPr lang="en-US" sz="2400" baseline="-25000" dirty="0">
                <a:latin typeface="+mn-lt"/>
              </a:rPr>
              <a:t>1</a:t>
            </a:r>
            <a:r>
              <a:rPr lang="en-US" sz="2400" dirty="0">
                <a:latin typeface="+mn-lt"/>
              </a:rPr>
              <a:t>=40 computers carried over in inventory in week </a:t>
            </a:r>
            <a:r>
              <a:rPr lang="en-US" sz="2400" dirty="0" smtClean="0">
                <a:latin typeface="+mn-lt"/>
              </a:rPr>
              <a:t>5</a:t>
            </a:r>
            <a:endParaRPr lang="en-US" sz="2400" dirty="0">
              <a:latin typeface="+mn-lt"/>
            </a:endParaRPr>
          </a:p>
        </p:txBody>
      </p:sp>
    </p:spTree>
    <p:extLst>
      <p:ext uri="{BB962C8B-B14F-4D97-AF65-F5344CB8AC3E}">
        <p14:creationId xmlns:p14="http://schemas.microsoft.com/office/powerpoint/2010/main" val="18431176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Learning Objective 4.8</a:t>
            </a:r>
            <a:endParaRPr lang="en-IN" dirty="0"/>
          </a:p>
        </p:txBody>
      </p:sp>
      <p:sp>
        <p:nvSpPr>
          <p:cNvPr id="3" name="Text Placeholder 2"/>
          <p:cNvSpPr>
            <a:spLocks noGrp="1"/>
          </p:cNvSpPr>
          <p:nvPr>
            <p:ph type="body" idx="1"/>
          </p:nvPr>
        </p:nvSpPr>
        <p:spPr/>
        <p:txBody>
          <a:bodyPr/>
          <a:lstStyle/>
          <a:p>
            <a:r>
              <a:rPr lang="en-US" sz="2400" dirty="0">
                <a:latin typeface="+mn-lt"/>
              </a:rPr>
              <a:t>A Data Envelopment Analysis </a:t>
            </a:r>
            <a:r>
              <a:rPr lang="en-US" sz="2400" dirty="0" smtClean="0">
                <a:latin typeface="+mn-lt"/>
              </a:rPr>
              <a:t>Example</a:t>
            </a:r>
            <a:endParaRPr lang="en-US" sz="2400" dirty="0">
              <a:latin typeface="+mn-lt"/>
            </a:endParaRPr>
          </a:p>
        </p:txBody>
      </p:sp>
    </p:spTree>
    <p:extLst>
      <p:ext uri="{BB962C8B-B14F-4D97-AF65-F5344CB8AC3E}">
        <p14:creationId xmlns:p14="http://schemas.microsoft.com/office/powerpoint/2010/main" val="13851983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a:t>
            </a:r>
            <a:r>
              <a:rPr lang="en-US" dirty="0" smtClean="0"/>
              <a:t>Definition 2</a:t>
            </a:r>
            <a:endParaRPr lang="en-US" sz="2000" b="0" dirty="0"/>
          </a:p>
        </p:txBody>
      </p:sp>
      <p:sp>
        <p:nvSpPr>
          <p:cNvPr id="3" name="Text Placeholder 2"/>
          <p:cNvSpPr>
            <a:spLocks noGrp="1"/>
          </p:cNvSpPr>
          <p:nvPr>
            <p:ph type="body" idx="1"/>
          </p:nvPr>
        </p:nvSpPr>
        <p:spPr>
          <a:xfrm>
            <a:off x="457200" y="1600200"/>
            <a:ext cx="8229600" cy="4640943"/>
          </a:xfrm>
        </p:spPr>
        <p:txBody>
          <a:bodyPr/>
          <a:lstStyle/>
          <a:p>
            <a:pPr marL="0" indent="0" eaLnBrk="0" hangingPunct="0">
              <a:buNone/>
              <a:tabLst>
                <a:tab pos="971550" algn="l"/>
              </a:tabLst>
            </a:pPr>
            <a:r>
              <a:rPr lang="en-US" sz="2400" dirty="0" smtClean="0">
                <a:latin typeface="+mn-lt"/>
              </a:rPr>
              <a:t>D</a:t>
            </a:r>
            <a:r>
              <a:rPr lang="en-US" sz="100" dirty="0" smtClean="0">
                <a:latin typeface="+mn-lt"/>
              </a:rPr>
              <a:t> </a:t>
            </a:r>
            <a:r>
              <a:rPr lang="en-US" sz="2400" dirty="0" smtClean="0">
                <a:latin typeface="+mn-lt"/>
              </a:rPr>
              <a:t>E</a:t>
            </a:r>
            <a:r>
              <a:rPr lang="en-US" sz="100" dirty="0" smtClean="0">
                <a:latin typeface="+mn-lt"/>
              </a:rPr>
              <a:t> </a:t>
            </a:r>
            <a:r>
              <a:rPr lang="en-US" sz="2400" dirty="0" smtClean="0">
                <a:latin typeface="+mn-lt"/>
              </a:rPr>
              <a:t>A </a:t>
            </a:r>
            <a:r>
              <a:rPr lang="en-US" sz="2400" dirty="0">
                <a:latin typeface="+mn-lt"/>
              </a:rPr>
              <a:t>compares a number of service units of the same type based on their inputs (resources) and outputs</a:t>
            </a:r>
            <a:r>
              <a:rPr lang="en-US" sz="2400" dirty="0" smtClean="0">
                <a:latin typeface="+mn-lt"/>
              </a:rPr>
              <a:t>. The </a:t>
            </a:r>
            <a:r>
              <a:rPr lang="en-US" sz="2400" dirty="0">
                <a:latin typeface="+mn-lt"/>
              </a:rPr>
              <a:t>result indicates if a particular unit is less productive, or efficient, than other units.</a:t>
            </a:r>
          </a:p>
          <a:p>
            <a:pPr marL="0" indent="0" eaLnBrk="0" hangingPunct="0">
              <a:spcBef>
                <a:spcPct val="35000"/>
              </a:spcBef>
              <a:buNone/>
              <a:tabLst>
                <a:tab pos="971550" algn="l"/>
              </a:tabLst>
            </a:pPr>
            <a:r>
              <a:rPr lang="en-US" sz="2400" b="1" dirty="0">
                <a:latin typeface="+mn-lt"/>
              </a:rPr>
              <a:t>Elementary school comparison:</a:t>
            </a:r>
          </a:p>
          <a:p>
            <a:pPr marL="0" indent="0" eaLnBrk="0" hangingPunct="0">
              <a:spcBef>
                <a:spcPct val="35000"/>
              </a:spcBef>
              <a:buNone/>
              <a:tabLst>
                <a:tab pos="971550" algn="l"/>
              </a:tabLst>
            </a:pPr>
            <a:r>
              <a:rPr lang="en-US" sz="2400" dirty="0" smtClean="0">
                <a:latin typeface="+mn-lt"/>
              </a:rPr>
              <a:t> Input </a:t>
            </a:r>
            <a:r>
              <a:rPr lang="en-US" sz="2400" dirty="0">
                <a:latin typeface="+mn-lt"/>
              </a:rPr>
              <a:t>1 = teacher to student ratio</a:t>
            </a:r>
          </a:p>
          <a:p>
            <a:pPr marL="0" indent="0" eaLnBrk="0" hangingPunct="0">
              <a:spcBef>
                <a:spcPts val="0"/>
              </a:spcBef>
              <a:buNone/>
              <a:tabLst>
                <a:tab pos="971550" algn="l"/>
              </a:tabLst>
            </a:pPr>
            <a:r>
              <a:rPr lang="en-US" sz="2400" dirty="0" smtClean="0">
                <a:latin typeface="+mn-lt"/>
              </a:rPr>
              <a:t> Input </a:t>
            </a:r>
            <a:r>
              <a:rPr lang="en-US" sz="2400" dirty="0">
                <a:latin typeface="+mn-lt"/>
              </a:rPr>
              <a:t>2 = supplementary funds/student</a:t>
            </a:r>
          </a:p>
          <a:p>
            <a:pPr marL="0" indent="0" eaLnBrk="0" hangingPunct="0">
              <a:spcBef>
                <a:spcPts val="0"/>
              </a:spcBef>
              <a:buNone/>
              <a:tabLst>
                <a:tab pos="971550" algn="l"/>
              </a:tabLst>
            </a:pPr>
            <a:r>
              <a:rPr lang="en-US" sz="2400" dirty="0" smtClean="0">
                <a:latin typeface="+mn-lt"/>
              </a:rPr>
              <a:t> Input </a:t>
            </a:r>
            <a:r>
              <a:rPr lang="en-US" sz="2400" dirty="0">
                <a:latin typeface="+mn-lt"/>
              </a:rPr>
              <a:t>3 = average educational level of </a:t>
            </a:r>
            <a:r>
              <a:rPr lang="en-US" sz="2400" dirty="0" smtClean="0">
                <a:latin typeface="+mn-lt"/>
              </a:rPr>
              <a:t>parents</a:t>
            </a:r>
          </a:p>
          <a:p>
            <a:pPr marL="0" indent="0" eaLnBrk="0" hangingPunct="0">
              <a:buNone/>
              <a:tabLst>
                <a:tab pos="971550" algn="l"/>
              </a:tabLst>
            </a:pPr>
            <a:r>
              <a:rPr lang="en-US" sz="2400" dirty="0" smtClean="0">
                <a:latin typeface="+mn-lt"/>
              </a:rPr>
              <a:t> Output </a:t>
            </a:r>
            <a:r>
              <a:rPr lang="en-US" sz="2400" dirty="0">
                <a:latin typeface="+mn-lt"/>
              </a:rPr>
              <a:t>1 = average reading S</a:t>
            </a:r>
            <a:r>
              <a:rPr lang="en-US" sz="100" dirty="0">
                <a:latin typeface="+mn-lt"/>
              </a:rPr>
              <a:t> </a:t>
            </a:r>
            <a:r>
              <a:rPr lang="en-US" sz="2400" dirty="0">
                <a:latin typeface="+mn-lt"/>
              </a:rPr>
              <a:t>O</a:t>
            </a:r>
            <a:r>
              <a:rPr lang="en-US" sz="100" dirty="0">
                <a:latin typeface="+mn-lt"/>
              </a:rPr>
              <a:t> </a:t>
            </a:r>
            <a:r>
              <a:rPr lang="en-US" sz="2400" dirty="0">
                <a:latin typeface="+mn-lt"/>
              </a:rPr>
              <a:t>L score</a:t>
            </a:r>
          </a:p>
          <a:p>
            <a:pPr marL="0" indent="0" eaLnBrk="0" hangingPunct="0">
              <a:spcBef>
                <a:spcPts val="0"/>
              </a:spcBef>
              <a:buNone/>
              <a:tabLst>
                <a:tab pos="971550" algn="l"/>
              </a:tabLst>
            </a:pPr>
            <a:r>
              <a:rPr lang="en-US" sz="2400" dirty="0" smtClean="0">
                <a:latin typeface="+mn-lt"/>
              </a:rPr>
              <a:t> Output </a:t>
            </a:r>
            <a:r>
              <a:rPr lang="en-US" sz="2400" dirty="0">
                <a:latin typeface="+mn-lt"/>
              </a:rPr>
              <a:t>2 = average math S</a:t>
            </a:r>
            <a:r>
              <a:rPr lang="en-US" sz="100" dirty="0">
                <a:latin typeface="+mn-lt"/>
              </a:rPr>
              <a:t> </a:t>
            </a:r>
            <a:r>
              <a:rPr lang="en-US" sz="2400" dirty="0">
                <a:latin typeface="+mn-lt"/>
              </a:rPr>
              <a:t>O</a:t>
            </a:r>
            <a:r>
              <a:rPr lang="en-US" sz="100" dirty="0">
                <a:latin typeface="+mn-lt"/>
              </a:rPr>
              <a:t> </a:t>
            </a:r>
            <a:r>
              <a:rPr lang="en-US" sz="2400" dirty="0">
                <a:latin typeface="+mn-lt"/>
              </a:rPr>
              <a:t>L score</a:t>
            </a:r>
          </a:p>
          <a:p>
            <a:pPr marL="0" indent="0" eaLnBrk="0" hangingPunct="0">
              <a:spcBef>
                <a:spcPts val="0"/>
              </a:spcBef>
              <a:buNone/>
              <a:tabLst>
                <a:tab pos="971550" algn="l"/>
              </a:tabLst>
            </a:pPr>
            <a:r>
              <a:rPr lang="en-US" sz="2400" dirty="0" smtClean="0">
                <a:latin typeface="+mn-lt"/>
              </a:rPr>
              <a:t> Output </a:t>
            </a:r>
            <a:r>
              <a:rPr lang="en-US" sz="2400" dirty="0">
                <a:latin typeface="+mn-lt"/>
              </a:rPr>
              <a:t>3 = average history S</a:t>
            </a:r>
            <a:r>
              <a:rPr lang="en-US" sz="100" dirty="0">
                <a:latin typeface="+mn-lt"/>
              </a:rPr>
              <a:t> </a:t>
            </a:r>
            <a:r>
              <a:rPr lang="en-US" sz="2400" dirty="0">
                <a:latin typeface="+mn-lt"/>
              </a:rPr>
              <a:t>O</a:t>
            </a:r>
            <a:r>
              <a:rPr lang="en-US" sz="100" dirty="0">
                <a:latin typeface="+mn-lt"/>
              </a:rPr>
              <a:t> </a:t>
            </a:r>
            <a:r>
              <a:rPr lang="en-US" sz="2400" dirty="0">
                <a:latin typeface="+mn-lt"/>
              </a:rPr>
              <a:t>L </a:t>
            </a:r>
            <a:r>
              <a:rPr lang="en-US" sz="2400" dirty="0" smtClean="0">
                <a:latin typeface="+mn-lt"/>
              </a:rPr>
              <a:t>score</a:t>
            </a:r>
            <a:endParaRPr lang="en-US" sz="2400" dirty="0">
              <a:latin typeface="+mn-lt"/>
            </a:endParaRPr>
          </a:p>
        </p:txBody>
      </p:sp>
    </p:spTree>
    <p:extLst>
      <p:ext uri="{BB962C8B-B14F-4D97-AF65-F5344CB8AC3E}">
        <p14:creationId xmlns:p14="http://schemas.microsoft.com/office/powerpoint/2010/main" val="40876293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Problem Data Summary</a:t>
            </a:r>
          </a:p>
        </p:txBody>
      </p:sp>
      <p:graphicFrame>
        <p:nvGraphicFramePr>
          <p:cNvPr id="4" name="Table 3"/>
          <p:cNvGraphicFramePr>
            <a:graphicFrameLocks noGrp="1"/>
          </p:cNvGraphicFramePr>
          <p:nvPr>
            <p:extLst>
              <p:ext uri="{D42A27DB-BD31-4B8C-83A1-F6EECF244321}">
                <p14:modId xmlns:p14="http://schemas.microsoft.com/office/powerpoint/2010/main" val="4282053688"/>
              </p:ext>
            </p:extLst>
          </p:nvPr>
        </p:nvGraphicFramePr>
        <p:xfrm>
          <a:off x="638628" y="1794690"/>
          <a:ext cx="7910285" cy="2318868"/>
        </p:xfrm>
        <a:graphic>
          <a:graphicData uri="http://schemas.openxmlformats.org/drawingml/2006/table">
            <a:tbl>
              <a:tblPr firstRow="1" bandRow="1">
                <a:tableStyleId>{2D5ABB26-0587-4C30-8999-92F81FD0307C}</a:tableStyleId>
              </a:tblPr>
              <a:tblGrid>
                <a:gridCol w="1242792">
                  <a:extLst>
                    <a:ext uri="{9D8B030D-6E8A-4147-A177-3AD203B41FA5}">
                      <a16:colId xmlns:a16="http://schemas.microsoft.com/office/drawing/2014/main" val="202495584"/>
                    </a:ext>
                  </a:extLst>
                </a:gridCol>
                <a:gridCol w="1062388">
                  <a:extLst>
                    <a:ext uri="{9D8B030D-6E8A-4147-A177-3AD203B41FA5}">
                      <a16:colId xmlns:a16="http://schemas.microsoft.com/office/drawing/2014/main" val="781842268"/>
                    </a:ext>
                  </a:extLst>
                </a:gridCol>
                <a:gridCol w="998015">
                  <a:extLst>
                    <a:ext uri="{9D8B030D-6E8A-4147-A177-3AD203B41FA5}">
                      <a16:colId xmlns:a16="http://schemas.microsoft.com/office/drawing/2014/main" val="992230363"/>
                    </a:ext>
                  </a:extLst>
                </a:gridCol>
                <a:gridCol w="1043115">
                  <a:extLst>
                    <a:ext uri="{9D8B030D-6E8A-4147-A177-3AD203B41FA5}">
                      <a16:colId xmlns:a16="http://schemas.microsoft.com/office/drawing/2014/main" val="121558558"/>
                    </a:ext>
                  </a:extLst>
                </a:gridCol>
                <a:gridCol w="1147427">
                  <a:extLst>
                    <a:ext uri="{9D8B030D-6E8A-4147-A177-3AD203B41FA5}">
                      <a16:colId xmlns:a16="http://schemas.microsoft.com/office/drawing/2014/main" val="3926103056"/>
                    </a:ext>
                  </a:extLst>
                </a:gridCol>
                <a:gridCol w="1199582">
                  <a:extLst>
                    <a:ext uri="{9D8B030D-6E8A-4147-A177-3AD203B41FA5}">
                      <a16:colId xmlns:a16="http://schemas.microsoft.com/office/drawing/2014/main" val="2441277389"/>
                    </a:ext>
                  </a:extLst>
                </a:gridCol>
                <a:gridCol w="1216966">
                  <a:extLst>
                    <a:ext uri="{9D8B030D-6E8A-4147-A177-3AD203B41FA5}">
                      <a16:colId xmlns:a16="http://schemas.microsoft.com/office/drawing/2014/main" val="2467393890"/>
                    </a:ext>
                  </a:extLst>
                </a:gridCol>
              </a:tblGrid>
              <a:tr h="556624">
                <a:tc>
                  <a:txBody>
                    <a:bodyPr/>
                    <a:lstStyle/>
                    <a:p>
                      <a:pPr algn="l"/>
                      <a:r>
                        <a:rPr lang="en-US" sz="1800" b="1" i="0" u="none" strike="noStrike" cap="none" baseline="0" dirty="0" smtClean="0">
                          <a:solidFill>
                            <a:schemeClr val="tx1"/>
                          </a:solidFill>
                          <a:latin typeface="+mn-lt"/>
                          <a:ea typeface="+mn-ea"/>
                          <a:cs typeface="+mn-cs"/>
                          <a:sym typeface="Arial"/>
                        </a:rPr>
                        <a:t>School</a:t>
                      </a:r>
                      <a:endParaRPr lang="en-US" sz="1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u="none" strike="noStrike" cap="none" baseline="0" dirty="0" smtClean="0">
                          <a:solidFill>
                            <a:schemeClr val="tx1"/>
                          </a:solidFill>
                          <a:latin typeface="+mn-lt"/>
                          <a:ea typeface="+mn-ea"/>
                          <a:cs typeface="+mn-cs"/>
                          <a:sym typeface="Arial"/>
                        </a:rPr>
                        <a:t>Input 1</a:t>
                      </a:r>
                      <a:endParaRPr lang="en-US" sz="1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u="none" strike="noStrike" cap="none" baseline="0" dirty="0" smtClean="0">
                          <a:solidFill>
                            <a:schemeClr val="tx1"/>
                          </a:solidFill>
                          <a:latin typeface="+mn-lt"/>
                          <a:ea typeface="+mn-ea"/>
                          <a:cs typeface="+mn-cs"/>
                          <a:sym typeface="Arial"/>
                        </a:rPr>
                        <a:t>Input 2</a:t>
                      </a:r>
                      <a:endParaRPr lang="en-US" sz="1800" b="1" dirty="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cap="none" baseline="0" dirty="0" smtClean="0">
                          <a:solidFill>
                            <a:schemeClr val="tx1"/>
                          </a:solidFill>
                          <a:latin typeface="+mn-lt"/>
                          <a:ea typeface="+mn-ea"/>
                          <a:cs typeface="+mn-cs"/>
                          <a:sym typeface="Arial"/>
                        </a:rPr>
                        <a:t>Input 3</a:t>
                      </a:r>
                      <a:endParaRPr lang="en-US" sz="1800" b="1" dirty="0" smtClean="0">
                        <a:latin typeface="+mn-lt"/>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1" i="0" u="none" strike="noStrike" cap="none" baseline="0" dirty="0" smtClean="0">
                          <a:solidFill>
                            <a:schemeClr val="tx1"/>
                          </a:solidFill>
                          <a:latin typeface="+mn-lt"/>
                          <a:ea typeface="+mn-ea"/>
                          <a:cs typeface="+mn-cs"/>
                          <a:sym typeface="Arial"/>
                        </a:rPr>
                        <a:t>Output 1</a:t>
                      </a:r>
                      <a:endParaRPr lang="en-US" sz="1800" b="1" dirty="0">
                        <a:latin typeface="+mn-lt"/>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cap="none" baseline="0" dirty="0" smtClean="0">
                          <a:solidFill>
                            <a:schemeClr val="tx1"/>
                          </a:solidFill>
                          <a:latin typeface="+mn-lt"/>
                          <a:ea typeface="+mn-ea"/>
                          <a:cs typeface="+mn-cs"/>
                          <a:sym typeface="Arial"/>
                        </a:rPr>
                        <a:t>Output 2</a:t>
                      </a:r>
                      <a:endParaRPr lang="en-US" sz="1800" b="1"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i="0" u="none" strike="noStrike" cap="none" baseline="0" dirty="0" smtClean="0">
                          <a:solidFill>
                            <a:schemeClr val="tx1"/>
                          </a:solidFill>
                          <a:latin typeface="+mn-lt"/>
                          <a:ea typeface="+mn-ea"/>
                          <a:cs typeface="+mn-cs"/>
                          <a:sym typeface="Arial"/>
                        </a:rPr>
                        <a:t>Output 3</a:t>
                      </a:r>
                      <a:endParaRPr lang="en-US" sz="1800" b="1" dirty="0" smtClean="0">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78167913"/>
                  </a:ext>
                </a:extLst>
              </a:tr>
              <a:tr h="401118">
                <a:tc>
                  <a:txBody>
                    <a:bodyPr/>
                    <a:lstStyle/>
                    <a:p>
                      <a:pPr algn="l">
                        <a:spcAft>
                          <a:spcPts val="0"/>
                        </a:spcAft>
                      </a:pPr>
                      <a:r>
                        <a:rPr lang="en-US" sz="1800" b="0" dirty="0">
                          <a:solidFill>
                            <a:srgbClr val="000000"/>
                          </a:solidFill>
                          <a:effectLst/>
                          <a:latin typeface="+mn-lt"/>
                          <a:ea typeface="Times New Roman" panose="02020603050405020304" pitchFamily="18" charset="0"/>
                        </a:rPr>
                        <a:t>Alton</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.06</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$260</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11.3</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86</a:t>
                      </a:r>
                      <a:endParaRPr lang="en-US" sz="1800" b="0"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75</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71</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74737377"/>
                  </a:ext>
                </a:extLst>
              </a:tr>
              <a:tr h="401118">
                <a:tc>
                  <a:txBody>
                    <a:bodyPr/>
                    <a:lstStyle/>
                    <a:p>
                      <a:pPr algn="l">
                        <a:spcAft>
                          <a:spcPts val="0"/>
                        </a:spcAft>
                      </a:pPr>
                      <a:r>
                        <a:rPr lang="en-US" sz="1800" b="0" dirty="0">
                          <a:solidFill>
                            <a:srgbClr val="000000"/>
                          </a:solidFill>
                          <a:effectLst/>
                          <a:latin typeface="+mn-lt"/>
                          <a:ea typeface="Times New Roman" panose="02020603050405020304" pitchFamily="18" charset="0"/>
                        </a:rPr>
                        <a:t>Beeks</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.05</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320</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10.5</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82</a:t>
                      </a:r>
                      <a:endParaRPr lang="en-US" sz="1800" b="0"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72</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a:solidFill>
                            <a:srgbClr val="000000"/>
                          </a:solidFill>
                          <a:effectLst/>
                          <a:latin typeface="+mn-lt"/>
                          <a:ea typeface="Times New Roman" panose="02020603050405020304" pitchFamily="18" charset="0"/>
                        </a:rPr>
                        <a:t>67</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8690626"/>
                  </a:ext>
                </a:extLst>
              </a:tr>
              <a:tr h="511410">
                <a:tc>
                  <a:txBody>
                    <a:bodyPr/>
                    <a:lstStyle/>
                    <a:p>
                      <a:pPr algn="l">
                        <a:spcAft>
                          <a:spcPts val="0"/>
                        </a:spcAft>
                      </a:pPr>
                      <a:r>
                        <a:rPr lang="en-US" sz="1800" b="0" dirty="0">
                          <a:solidFill>
                            <a:srgbClr val="000000"/>
                          </a:solidFill>
                          <a:effectLst/>
                          <a:latin typeface="+mn-lt"/>
                          <a:ea typeface="Times New Roman" panose="02020603050405020304" pitchFamily="18" charset="0"/>
                        </a:rPr>
                        <a:t>Carey</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.08</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340</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12.0</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81</a:t>
                      </a:r>
                      <a:endParaRPr lang="en-US" sz="1800" b="0"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79</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80</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178206330"/>
                  </a:ext>
                </a:extLst>
              </a:tr>
              <a:tr h="448598">
                <a:tc>
                  <a:txBody>
                    <a:bodyPr/>
                    <a:lstStyle/>
                    <a:p>
                      <a:pPr algn="l">
                        <a:spcAft>
                          <a:spcPts val="0"/>
                        </a:spcAft>
                      </a:pPr>
                      <a:r>
                        <a:rPr lang="en-US" sz="1800" b="0" dirty="0">
                          <a:solidFill>
                            <a:srgbClr val="000000"/>
                          </a:solidFill>
                          <a:effectLst/>
                          <a:latin typeface="+mn-lt"/>
                          <a:ea typeface="Times New Roman" panose="02020603050405020304" pitchFamily="18" charset="0"/>
                        </a:rPr>
                        <a:t>Delancey</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a:t>
                      </a:r>
                      <a:r>
                        <a:rPr lang="en-US" sz="1800" b="0" dirty="0">
                          <a:solidFill>
                            <a:srgbClr val="000000"/>
                          </a:solidFill>
                          <a:effectLst/>
                          <a:latin typeface="+mn-lt"/>
                          <a:ea typeface="Times New Roman" panose="02020603050405020304" pitchFamily="18" charset="0"/>
                        </a:rPr>
                        <a:t>06</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460</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13.1</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81</a:t>
                      </a:r>
                      <a:endParaRPr lang="en-US" sz="1800" b="0" dirty="0">
                        <a:effectLst/>
                        <a:latin typeface="+mn-lt"/>
                        <a:ea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73</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800" b="0" dirty="0" smtClean="0">
                          <a:solidFill>
                            <a:srgbClr val="000000"/>
                          </a:solidFill>
                          <a:effectLst/>
                          <a:latin typeface="+mn-lt"/>
                          <a:ea typeface="Times New Roman" panose="02020603050405020304" pitchFamily="18" charset="0"/>
                        </a:rPr>
                        <a:t>69</a:t>
                      </a:r>
                      <a:endParaRPr lang="en-US" sz="1800" b="0" dirty="0">
                        <a:effectLst/>
                        <a:latin typeface="+mn-lt"/>
                        <a:ea typeface="Times New Roman" panose="02020603050405020304" pitchFamily="18" charset="0"/>
                      </a:endParaRPr>
                    </a:p>
                  </a:txBody>
                  <a:tcPr marL="68580" marR="6858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7952661"/>
                  </a:ext>
                </a:extLst>
              </a:tr>
            </a:tbl>
          </a:graphicData>
        </a:graphic>
      </p:graphicFrame>
    </p:spTree>
    <p:extLst>
      <p:ext uri="{BB962C8B-B14F-4D97-AF65-F5344CB8AC3E}">
        <p14:creationId xmlns:p14="http://schemas.microsoft.com/office/powerpoint/2010/main" val="69044644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Variables and Model Summary</a:t>
            </a:r>
          </a:p>
        </p:txBody>
      </p:sp>
      <p:sp>
        <p:nvSpPr>
          <p:cNvPr id="3" name="Text Placeholder 2"/>
          <p:cNvSpPr>
            <a:spLocks noGrp="1"/>
          </p:cNvSpPr>
          <p:nvPr>
            <p:ph type="body" idx="1"/>
          </p:nvPr>
        </p:nvSpPr>
        <p:spPr>
          <a:xfrm>
            <a:off x="457200" y="1600200"/>
            <a:ext cx="8229600" cy="1607457"/>
          </a:xfrm>
        </p:spPr>
        <p:txBody>
          <a:bodyPr/>
          <a:lstStyle/>
          <a:p>
            <a:pPr marL="0" indent="0" eaLnBrk="0" hangingPunct="0">
              <a:buNone/>
              <a:tabLst>
                <a:tab pos="457200" algn="l"/>
              </a:tabLst>
            </a:pPr>
            <a:r>
              <a:rPr lang="en-US" sz="2200" b="1" dirty="0">
                <a:latin typeface="+mn-lt"/>
              </a:rPr>
              <a:t>Decision Variables:</a:t>
            </a:r>
          </a:p>
          <a:p>
            <a:pPr marL="536575" indent="0" eaLnBrk="0" hangingPunct="0">
              <a:spcBef>
                <a:spcPct val="35000"/>
              </a:spcBef>
              <a:buNone/>
              <a:tabLst>
                <a:tab pos="457200" algn="l"/>
              </a:tabLst>
            </a:pPr>
            <a:r>
              <a:rPr lang="en-US" sz="2200" i="1" dirty="0" smtClean="0">
                <a:latin typeface="+mn-lt"/>
              </a:rPr>
              <a:t>x</a:t>
            </a:r>
            <a:r>
              <a:rPr lang="en-US" sz="2200" i="1" baseline="-25000" dirty="0" smtClean="0">
                <a:latin typeface="+mn-lt"/>
              </a:rPr>
              <a:t>i</a:t>
            </a:r>
            <a:r>
              <a:rPr lang="en-US" sz="2200" dirty="0" smtClean="0">
                <a:latin typeface="+mn-lt"/>
              </a:rPr>
              <a:t> </a:t>
            </a:r>
            <a:r>
              <a:rPr lang="en-US" sz="2200" dirty="0">
                <a:latin typeface="+mn-lt"/>
              </a:rPr>
              <a:t>= a price per unit of each output where </a:t>
            </a:r>
            <a:r>
              <a:rPr lang="en-US" sz="2200" i="1" dirty="0">
                <a:latin typeface="+mn-lt"/>
              </a:rPr>
              <a:t>i </a:t>
            </a:r>
            <a:r>
              <a:rPr lang="en-US" sz="2200" dirty="0">
                <a:latin typeface="+mn-lt"/>
              </a:rPr>
              <a:t>= 1, 2, </a:t>
            </a:r>
            <a:r>
              <a:rPr lang="en-US" sz="2200" dirty="0" smtClean="0">
                <a:latin typeface="+mn-lt"/>
              </a:rPr>
              <a:t>3</a:t>
            </a:r>
            <a:br>
              <a:rPr lang="en-US" sz="2200" dirty="0" smtClean="0">
                <a:latin typeface="+mn-lt"/>
              </a:rPr>
            </a:br>
            <a:r>
              <a:rPr lang="en-US" sz="2200" i="1" dirty="0" smtClean="0">
                <a:latin typeface="+mn-lt"/>
              </a:rPr>
              <a:t>y</a:t>
            </a:r>
            <a:r>
              <a:rPr lang="en-US" sz="2200" i="1" baseline="-25000" dirty="0" smtClean="0">
                <a:latin typeface="+mn-lt"/>
              </a:rPr>
              <a:t>i</a:t>
            </a:r>
            <a:r>
              <a:rPr lang="en-US" sz="2200" dirty="0" smtClean="0">
                <a:latin typeface="+mn-lt"/>
              </a:rPr>
              <a:t> </a:t>
            </a:r>
            <a:r>
              <a:rPr lang="en-US" sz="2200" dirty="0">
                <a:latin typeface="+mn-lt"/>
              </a:rPr>
              <a:t>= a price per unit of each input where </a:t>
            </a:r>
            <a:r>
              <a:rPr lang="en-US" sz="2200" i="1" dirty="0">
                <a:latin typeface="+mn-lt"/>
              </a:rPr>
              <a:t>i</a:t>
            </a:r>
            <a:r>
              <a:rPr lang="en-US" sz="2200" dirty="0">
                <a:latin typeface="+mn-lt"/>
              </a:rPr>
              <a:t> = 1, 2, 3</a:t>
            </a:r>
          </a:p>
          <a:p>
            <a:pPr marL="0" indent="0" eaLnBrk="0" hangingPunct="0">
              <a:spcBef>
                <a:spcPct val="35000"/>
              </a:spcBef>
              <a:buNone/>
              <a:tabLst>
                <a:tab pos="457200" algn="l"/>
              </a:tabLst>
            </a:pPr>
            <a:r>
              <a:rPr lang="en-US" sz="2200" b="1" dirty="0">
                <a:latin typeface="+mn-lt"/>
              </a:rPr>
              <a:t>Model Summary</a:t>
            </a:r>
            <a:r>
              <a:rPr lang="en-US" sz="2200" b="1" dirty="0" smtClean="0">
                <a:latin typeface="+mn-lt"/>
              </a:rPr>
              <a:t>:</a:t>
            </a:r>
            <a:endParaRPr lang="en-US" sz="2200" b="1" dirty="0">
              <a:latin typeface="+mn-lt"/>
            </a:endParaRPr>
          </a:p>
        </p:txBody>
      </p:sp>
      <p:graphicFrame>
        <p:nvGraphicFramePr>
          <p:cNvPr id="5" name="Object 4" descr="Maximize Z = 81 x sub 1 + 73 x sub 2 + 69 x sub 3."/>
          <p:cNvGraphicFramePr>
            <a:graphicFrameLocks noChangeAspect="1"/>
          </p:cNvGraphicFramePr>
          <p:nvPr>
            <p:extLst>
              <p:ext uri="{D42A27DB-BD31-4B8C-83A1-F6EECF244321}">
                <p14:modId xmlns:p14="http://schemas.microsoft.com/office/powerpoint/2010/main" val="6311079"/>
              </p:ext>
            </p:extLst>
          </p:nvPr>
        </p:nvGraphicFramePr>
        <p:xfrm>
          <a:off x="1260714" y="3383533"/>
          <a:ext cx="3831483" cy="400969"/>
        </p:xfrm>
        <a:graphic>
          <a:graphicData uri="http://schemas.openxmlformats.org/presentationml/2006/ole">
            <mc:AlternateContent xmlns:mc="http://schemas.openxmlformats.org/markup-compatibility/2006">
              <mc:Choice xmlns:v="urn:schemas-microsoft-com:vml" Requires="v">
                <p:oleObj spid="_x0000_s12942" name="Equation" r:id="rId3" imgW="2184120" imgH="228600" progId="Equation.DSMT4">
                  <p:embed/>
                </p:oleObj>
              </mc:Choice>
              <mc:Fallback>
                <p:oleObj name="Equation" r:id="rId3" imgW="2184120" imgH="228600" progId="Equation.DSMT4">
                  <p:embed/>
                  <p:pic>
                    <p:nvPicPr>
                      <p:cNvPr id="0" name="Picture 650" descr="Maximize Z = 81 x sub 1 + 73 x sub 2 + 69 x sub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0714" y="3383533"/>
                        <a:ext cx="3831483" cy="40096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idx="2"/>
          </p:nvPr>
        </p:nvSpPr>
        <p:spPr>
          <a:xfrm>
            <a:off x="746184" y="3919404"/>
            <a:ext cx="1473200" cy="449943"/>
          </a:xfrm>
        </p:spPr>
        <p:txBody>
          <a:bodyPr/>
          <a:lstStyle/>
          <a:p>
            <a:pPr marL="0" indent="0">
              <a:buNone/>
            </a:pPr>
            <a:r>
              <a:rPr lang="en-US" sz="2200" dirty="0">
                <a:latin typeface="+mn-lt"/>
              </a:rPr>
              <a:t>subject to</a:t>
            </a:r>
            <a:r>
              <a:rPr lang="en-US" sz="2200" dirty="0" smtClean="0">
                <a:latin typeface="+mn-lt"/>
              </a:rPr>
              <a:t>:</a:t>
            </a:r>
            <a:endParaRPr lang="en-US" sz="2200" dirty="0">
              <a:latin typeface="+mn-lt"/>
            </a:endParaRPr>
          </a:p>
        </p:txBody>
      </p:sp>
      <p:graphicFrame>
        <p:nvGraphicFramePr>
          <p:cNvPr id="6" name="Object 5" descr="0.06 y sub 1 + 460 y sub 2 + 13.1 y sub 3 = 1. 86 x sub 1 + 75 x sub 2 + 71 x sub 3 is less than or equal to 0.06 y sub 1 + 260 y sub 2 + 11.3 y sub 3. 82 x sub 1 + 72 x sub 2 + 67 x sub 3 is less than or equal to 0.05 y sub 1 + 320 y sub 2 + 10.5 y sub 3. 81 x sub 1 + 79 x sub 2 + 80 x sub 3 is less than or equal to 0.08 y sub 1 + 340 y sub 2 + 12.0 y sub 3. 81 x sub 1 + 73 x sub 2 + 69 x sub 3 is less than or equal to 0.06 y sub 1 + 460 y sub 2 + 13.1 y sub 3. x sub i, comma, y sub i is greater than or equal to 0."/>
          <p:cNvGraphicFramePr>
            <a:graphicFrameLocks noChangeAspect="1"/>
          </p:cNvGraphicFramePr>
          <p:nvPr>
            <p:extLst>
              <p:ext uri="{D42A27DB-BD31-4B8C-83A1-F6EECF244321}">
                <p14:modId xmlns:p14="http://schemas.microsoft.com/office/powerpoint/2010/main" val="3936707748"/>
              </p:ext>
            </p:extLst>
          </p:nvPr>
        </p:nvGraphicFramePr>
        <p:xfrm>
          <a:off x="2491194" y="4204730"/>
          <a:ext cx="4683846" cy="2270336"/>
        </p:xfrm>
        <a:graphic>
          <a:graphicData uri="http://schemas.openxmlformats.org/presentationml/2006/ole">
            <mc:AlternateContent xmlns:mc="http://schemas.openxmlformats.org/markup-compatibility/2006">
              <mc:Choice xmlns:v="urn:schemas-microsoft-com:vml" Requires="v">
                <p:oleObj spid="_x0000_s12943" name="Equation" r:id="rId5" imgW="2908080" imgH="1409400" progId="Equation.DSMT4">
                  <p:embed/>
                </p:oleObj>
              </mc:Choice>
              <mc:Fallback>
                <p:oleObj name="Equation" r:id="rId5" imgW="2908080" imgH="1409400" progId="Equation.DSMT4">
                  <p:embed/>
                  <p:pic>
                    <p:nvPicPr>
                      <p:cNvPr id="0" name="Picture 651" descr="0.06 y sub 1 + 460 y sub 2 + 13.1 y sub 3 = 1. 86 x sub 1 + 75 x sub 2 + 71 x sub 3 is less than or equal to 0.06 y sub 1 + 260 y sub 2 + 11.3 y sub 3. 82 x sub 1 + 72 x sub 2 + 67 x sub 3 is less than or equal to 0.05 y sub 1 + 320 y sub 2 + 10.5 y sub 3. 81 x sub 1 + 79 x sub 2 + 80 x sub 3 is less than or equal to 0.08 y sub 1 + 340 y sub 2 + 12.0 y sub 3. 81 x sub 1 + 73 x sub 2 + 69 x sub 3 is less than or equal to 0.06 y sub 1 + 460 y sub 2 + 13.1 y sub 3. x sub i, comma, y sub i is greater than or equal to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91194" y="4204730"/>
                        <a:ext cx="4683846" cy="22703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56548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Solution with </a:t>
            </a:r>
            <a:r>
              <a:rPr lang="en-US" dirty="0" smtClean="0"/>
              <a:t>Excel 5</a:t>
            </a:r>
            <a:endParaRPr lang="en-US" dirty="0"/>
          </a:p>
        </p:txBody>
      </p:sp>
      <p:sp>
        <p:nvSpPr>
          <p:cNvPr id="6" name="Text Placeholder 5"/>
          <p:cNvSpPr>
            <a:spLocks noGrp="1"/>
          </p:cNvSpPr>
          <p:nvPr>
            <p:ph type="body" idx="1"/>
          </p:nvPr>
        </p:nvSpPr>
        <p:spPr>
          <a:xfrm>
            <a:off x="457200" y="1600201"/>
            <a:ext cx="1923143" cy="518886"/>
          </a:xfrm>
        </p:spPr>
        <p:txBody>
          <a:bodyPr/>
          <a:lstStyle/>
          <a:p>
            <a:pPr marL="0" indent="0">
              <a:buNone/>
            </a:pPr>
            <a:r>
              <a:rPr lang="en-US" sz="2400" b="1" dirty="0">
                <a:latin typeface="+mn-lt"/>
              </a:rPr>
              <a:t>Exhibit </a:t>
            </a:r>
            <a:r>
              <a:rPr lang="en-US" sz="2400" b="1" dirty="0" smtClean="0">
                <a:latin typeface="+mn-lt"/>
              </a:rPr>
              <a:t>4.22</a:t>
            </a:r>
            <a:endParaRPr lang="en-US" sz="2400" b="1" dirty="0">
              <a:latin typeface="+mn-lt"/>
            </a:endParaRPr>
          </a:p>
        </p:txBody>
      </p:sp>
      <p:pic>
        <p:nvPicPr>
          <p:cNvPr id="8" name="Picture 7" descr="An Excel sheet of data for the D E A example displays data, with the general layout summarized as follows: Schools Alton, Beeks, Carey, and Delancey listed in column A, rows 5 through 8, respectively. Outputs X 1 through X 3 for the schools listed in columns B through D, respectively. Inputs Y 1 through Y 3 for the schools listed in columns E through G, respectively. Value of outputs in column H. Constraints in column I. Value of inputs in column J. Output prices listed in cells B 12 through B 14. Input prices listed in cells D 12 through D 14. Efficiency, or z, value in cell C 16. This value is 0.8582, which is the same value for value of outputs for Delancey, in cell H 8. The formula for the output value for Alton, in cell H 5, is = B 5 asterisk B 12 + C 5 asterisk B 13 + D 5 asterisk B 14. The formula for the value of inputs for Delancey, in cell J 8, is = E 8 asterisk D 12 + F 8 asterisk D 13 + G 8 asterisk D 14. Or sum of input value times input price for the 3 inputs for Delance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223" y="2183868"/>
            <a:ext cx="7063555" cy="4173920"/>
          </a:xfrm>
          <a:prstGeom prst="rect">
            <a:avLst/>
          </a:prstGeom>
        </p:spPr>
      </p:pic>
    </p:spTree>
    <p:extLst>
      <p:ext uri="{BB962C8B-B14F-4D97-AF65-F5344CB8AC3E}">
        <p14:creationId xmlns:p14="http://schemas.microsoft.com/office/powerpoint/2010/main" val="25300430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sp>
        <p:nvSpPr>
          <p:cNvPr id="3" name="Text Placeholder 2"/>
          <p:cNvSpPr>
            <a:spLocks noGrp="1"/>
          </p:cNvSpPr>
          <p:nvPr>
            <p:ph type="body" idx="1"/>
          </p:nvPr>
        </p:nvSpPr>
        <p:spPr>
          <a:xfrm>
            <a:off x="457200" y="1600201"/>
            <a:ext cx="8229600" cy="501316"/>
          </a:xfrm>
        </p:spPr>
        <p:txBody>
          <a:bodyPr/>
          <a:lstStyle/>
          <a:p>
            <a:pPr marL="0" indent="0">
              <a:buNone/>
            </a:pPr>
            <a:r>
              <a:rPr lang="en-US" sz="2400" dirty="0">
                <a:latin typeface="+mn-lt"/>
              </a:rPr>
              <a:t>Resource requirements for the product mix example</a:t>
            </a:r>
            <a:r>
              <a:rPr lang="en-US" sz="2400" dirty="0" smtClean="0">
                <a:latin typeface="+mn-lt"/>
              </a:rPr>
              <a:t>.</a:t>
            </a:r>
            <a:endParaRPr lang="en-US" sz="24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805995785"/>
              </p:ext>
            </p:extLst>
          </p:nvPr>
        </p:nvGraphicFramePr>
        <p:xfrm>
          <a:off x="1098884" y="2389068"/>
          <a:ext cx="6946232" cy="2103120"/>
        </p:xfrm>
        <a:graphic>
          <a:graphicData uri="http://schemas.openxmlformats.org/drawingml/2006/table">
            <a:tbl>
              <a:tblPr firstRow="1" bandRow="1">
                <a:tableStyleId>{2D5ABB26-0587-4C30-8999-92F81FD0307C}</a:tableStyleId>
              </a:tblPr>
              <a:tblGrid>
                <a:gridCol w="1892969">
                  <a:extLst>
                    <a:ext uri="{9D8B030D-6E8A-4147-A177-3AD203B41FA5}">
                      <a16:colId xmlns:a16="http://schemas.microsoft.com/office/drawing/2014/main" val="1948388485"/>
                    </a:ext>
                  </a:extLst>
                </a:gridCol>
                <a:gridCol w="2174507">
                  <a:extLst>
                    <a:ext uri="{9D8B030D-6E8A-4147-A177-3AD203B41FA5}">
                      <a16:colId xmlns:a16="http://schemas.microsoft.com/office/drawing/2014/main" val="2221531661"/>
                    </a:ext>
                  </a:extLst>
                </a:gridCol>
                <a:gridCol w="1402080">
                  <a:extLst>
                    <a:ext uri="{9D8B030D-6E8A-4147-A177-3AD203B41FA5}">
                      <a16:colId xmlns:a16="http://schemas.microsoft.com/office/drawing/2014/main" val="3573074839"/>
                    </a:ext>
                  </a:extLst>
                </a:gridCol>
                <a:gridCol w="1476676">
                  <a:extLst>
                    <a:ext uri="{9D8B030D-6E8A-4147-A177-3AD203B41FA5}">
                      <a16:colId xmlns:a16="http://schemas.microsoft.com/office/drawing/2014/main" val="2431493829"/>
                    </a:ext>
                  </a:extLst>
                </a:gridCol>
              </a:tblGrid>
              <a:tr h="0">
                <a:tc>
                  <a:txBody>
                    <a:bodyPr/>
                    <a:lstStyle/>
                    <a:p>
                      <a:r>
                        <a:rPr lang="en-US" sz="1800" b="1" dirty="0" smtClean="0">
                          <a:solidFill>
                            <a:schemeClr val="bg1"/>
                          </a:solidFill>
                        </a:rPr>
                        <a:t>Blank</a:t>
                      </a:r>
                      <a:endParaRPr lang="en-US" sz="1800" b="1"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cap="none" baseline="0" dirty="0" smtClean="0">
                          <a:solidFill>
                            <a:schemeClr val="tx1"/>
                          </a:solidFill>
                          <a:latin typeface="+mn-lt"/>
                          <a:ea typeface="+mn-ea"/>
                          <a:cs typeface="+mn-cs"/>
                          <a:sym typeface="Arial"/>
                        </a:rPr>
                        <a:t>Processing Time (h</a:t>
                      </a:r>
                      <a:r>
                        <a:rPr lang="en-US" sz="100" b="1" i="0" u="none" strike="noStrike" cap="none" baseline="0" dirty="0" smtClean="0">
                          <a:solidFill>
                            <a:schemeClr val="bg1"/>
                          </a:solidFill>
                          <a:latin typeface="+mn-lt"/>
                          <a:ea typeface="+mn-ea"/>
                          <a:cs typeface="+mn-cs"/>
                          <a:sym typeface="Arial"/>
                        </a:rPr>
                        <a:t>ou</a:t>
                      </a:r>
                      <a:r>
                        <a:rPr lang="en-US" sz="1800" b="1" i="0" u="none" strike="noStrike" cap="none" baseline="0" dirty="0" smtClean="0">
                          <a:solidFill>
                            <a:schemeClr val="tx1"/>
                          </a:solidFill>
                          <a:latin typeface="+mn-lt"/>
                          <a:ea typeface="+mn-ea"/>
                          <a:cs typeface="+mn-cs"/>
                          <a:sym typeface="Arial"/>
                        </a:rPr>
                        <a:t>r) per dozen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cap="none" baseline="0" dirty="0" smtClean="0">
                          <a:solidFill>
                            <a:schemeClr val="tx1"/>
                          </a:solidFill>
                          <a:latin typeface="+mn-lt"/>
                          <a:ea typeface="+mn-ea"/>
                          <a:cs typeface="+mn-cs"/>
                          <a:sym typeface="Arial"/>
                        </a:rPr>
                        <a:t>Cost($)</a:t>
                      </a:r>
                    </a:p>
                    <a:p>
                      <a:r>
                        <a:rPr lang="en-US" sz="1800" b="1" i="0" u="none" strike="noStrike" cap="none" baseline="0" dirty="0" smtClean="0">
                          <a:solidFill>
                            <a:schemeClr val="tx1"/>
                          </a:solidFill>
                          <a:latin typeface="+mn-lt"/>
                          <a:ea typeface="+mn-ea"/>
                          <a:cs typeface="+mn-cs"/>
                          <a:sym typeface="Arial"/>
                        </a:rPr>
                        <a:t>per Dozen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1" i="0" u="none" strike="noStrike" cap="none" baseline="0" dirty="0" smtClean="0">
                          <a:solidFill>
                            <a:schemeClr val="tx1"/>
                          </a:solidFill>
                          <a:latin typeface="+mn-lt"/>
                          <a:ea typeface="+mn-ea"/>
                          <a:cs typeface="+mn-cs"/>
                          <a:sym typeface="Arial"/>
                        </a:rPr>
                        <a:t>Profit ($)</a:t>
                      </a:r>
                    </a:p>
                    <a:p>
                      <a:r>
                        <a:rPr lang="en-US" sz="1800" b="1" i="0" u="none" strike="noStrike" cap="none" baseline="0" dirty="0" smtClean="0">
                          <a:solidFill>
                            <a:schemeClr val="tx1"/>
                          </a:solidFill>
                          <a:latin typeface="+mn-lt"/>
                          <a:ea typeface="+mn-ea"/>
                          <a:cs typeface="+mn-cs"/>
                          <a:sym typeface="Arial"/>
                        </a:rPr>
                        <a:t>per Dozen</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881049"/>
                  </a:ext>
                </a:extLst>
              </a:tr>
              <a:tr h="0">
                <a:tc>
                  <a:txBody>
                    <a:bodyPr/>
                    <a:lstStyle/>
                    <a:p>
                      <a:r>
                        <a:rPr lang="en-US" sz="1800" b="0" i="0" u="none" strike="noStrike" cap="none" baseline="0" dirty="0" smtClean="0">
                          <a:solidFill>
                            <a:schemeClr val="tx1"/>
                          </a:solidFill>
                          <a:latin typeface="+mn-lt"/>
                          <a:ea typeface="+mn-ea"/>
                          <a:cs typeface="+mn-cs"/>
                          <a:sym typeface="Arial"/>
                        </a:rPr>
                        <a:t>Sweatshirt—F</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0.10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$36</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$90</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4915048"/>
                  </a:ext>
                </a:extLst>
              </a:tr>
              <a:tr h="0">
                <a:tc>
                  <a:txBody>
                    <a:bodyPr/>
                    <a:lstStyle/>
                    <a:p>
                      <a:r>
                        <a:rPr lang="en-US" sz="1800" b="0" i="0" u="none" strike="noStrike" cap="none" baseline="0" dirty="0" smtClean="0">
                          <a:solidFill>
                            <a:schemeClr val="tx1"/>
                          </a:solidFill>
                          <a:latin typeface="+mn-lt"/>
                          <a:ea typeface="+mn-ea"/>
                          <a:cs typeface="+mn-cs"/>
                          <a:sym typeface="Arial"/>
                        </a:rPr>
                        <a:t>Sweatshirt—B/F</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0.25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48</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125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45289067"/>
                  </a:ext>
                </a:extLst>
              </a:tr>
              <a:tr h="0">
                <a:tc>
                  <a:txBody>
                    <a:bodyPr/>
                    <a:lstStyle/>
                    <a:p>
                      <a:r>
                        <a:rPr lang="en-US" sz="1800" b="0" i="0" u="none" strike="noStrike" cap="none" baseline="0" dirty="0" smtClean="0">
                          <a:solidFill>
                            <a:schemeClr val="tx1"/>
                          </a:solidFill>
                          <a:latin typeface="+mn-lt"/>
                          <a:ea typeface="+mn-ea"/>
                          <a:cs typeface="+mn-cs"/>
                          <a:sym typeface="Arial"/>
                        </a:rPr>
                        <a:t>T-shirt—F</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0.08</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25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45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6204409"/>
                  </a:ext>
                </a:extLst>
              </a:tr>
              <a:tr h="0">
                <a:tc>
                  <a:txBody>
                    <a:bodyPr/>
                    <a:lstStyle/>
                    <a:p>
                      <a:r>
                        <a:rPr lang="en-US" sz="1800" b="0" i="0" u="none" strike="noStrike" cap="none" baseline="0" dirty="0" smtClean="0">
                          <a:solidFill>
                            <a:schemeClr val="tx1"/>
                          </a:solidFill>
                          <a:latin typeface="+mn-lt"/>
                          <a:ea typeface="+mn-ea"/>
                          <a:cs typeface="+mn-cs"/>
                          <a:sym typeface="Arial"/>
                        </a:rPr>
                        <a:t>T-shirt—B/F</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0.21</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35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none" strike="noStrike" cap="none" baseline="0" dirty="0" smtClean="0">
                          <a:solidFill>
                            <a:schemeClr val="tx1"/>
                          </a:solidFill>
                          <a:latin typeface="+mn-lt"/>
                          <a:ea typeface="+mn-ea"/>
                          <a:cs typeface="+mn-cs"/>
                          <a:sym typeface="Arial"/>
                        </a:rPr>
                        <a:t>65</a:t>
                      </a:r>
                      <a:endParaRPr lang="en-US" sz="18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6195731"/>
                  </a:ext>
                </a:extLst>
              </a:tr>
            </a:tbl>
          </a:graphicData>
        </a:graphic>
      </p:graphicFrame>
    </p:spTree>
    <p:extLst>
      <p:ext uri="{BB962C8B-B14F-4D97-AF65-F5344CB8AC3E}">
        <p14:creationId xmlns:p14="http://schemas.microsoft.com/office/powerpoint/2010/main" val="418777037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Solution with Solver </a:t>
            </a:r>
            <a:r>
              <a:rPr lang="en-US" dirty="0" smtClean="0"/>
              <a:t>Window 4</a:t>
            </a:r>
            <a:endParaRPr lang="en-US" dirty="0"/>
          </a:p>
        </p:txBody>
      </p:sp>
      <p:sp>
        <p:nvSpPr>
          <p:cNvPr id="6" name="Text Placeholder 5"/>
          <p:cNvSpPr>
            <a:spLocks noGrp="1"/>
          </p:cNvSpPr>
          <p:nvPr>
            <p:ph type="body" idx="1"/>
          </p:nvPr>
        </p:nvSpPr>
        <p:spPr>
          <a:xfrm>
            <a:off x="457200" y="1600201"/>
            <a:ext cx="1923143" cy="518886"/>
          </a:xfrm>
        </p:spPr>
        <p:txBody>
          <a:bodyPr/>
          <a:lstStyle/>
          <a:p>
            <a:pPr marL="0" indent="0">
              <a:buNone/>
            </a:pPr>
            <a:r>
              <a:rPr lang="en-US" sz="2400" b="1" dirty="0">
                <a:latin typeface="+mn-lt"/>
              </a:rPr>
              <a:t>Exhibit </a:t>
            </a:r>
            <a:r>
              <a:rPr lang="en-US" sz="2400" b="1" dirty="0" smtClean="0">
                <a:latin typeface="+mn-lt"/>
              </a:rPr>
              <a:t>4.23</a:t>
            </a:r>
            <a:endParaRPr lang="en-US" sz="2400" b="1" dirty="0">
              <a:latin typeface="+mn-lt"/>
            </a:endParaRPr>
          </a:p>
        </p:txBody>
      </p:sp>
      <p:pic>
        <p:nvPicPr>
          <p:cNvPr id="2" name="Picture 1" descr="A solver parameters screen is filled in with data as follows: Set objective, C 16. To, Max. By changing variable cells, B 12 through B 14, D 12 through D 14. Subject to the constraints, with 2 listed, as follows: Scaling constraint, J 8 = 1. Constraints for outputs less than or equal to inputs, H 5 through H 8 is less than or equal to J 5 through J 8. Make unconstrained variable non-negative selected. Select a solving method, simplex L P. The 6 constraints listed are as follows: H 6 to H 8 is less than or equal to J 6 to J 8. H 10 is less than or equal to J 10. H 9 = J 9. H 11 is greater than or equal to J 11. H 13 to H 17 is greater than or equal to J 13 to J 17. H 12 is less than or equal to J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552" y="2279766"/>
            <a:ext cx="6508896" cy="4070660"/>
          </a:xfrm>
          <a:prstGeom prst="rect">
            <a:avLst/>
          </a:prstGeom>
        </p:spPr>
      </p:pic>
    </p:spTree>
    <p:extLst>
      <p:ext uri="{BB962C8B-B14F-4D97-AF65-F5344CB8AC3E}">
        <p14:creationId xmlns:p14="http://schemas.microsoft.com/office/powerpoint/2010/main" val="14856772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Problem </a:t>
            </a:r>
            <a:r>
              <a:rPr lang="en-US" dirty="0" smtClean="0"/>
              <a:t>Solution: Problem </a:t>
            </a:r>
            <a:r>
              <a:rPr lang="en-US" dirty="0"/>
              <a:t>Statement and Data</a:t>
            </a:r>
          </a:p>
        </p:txBody>
      </p:sp>
      <p:sp>
        <p:nvSpPr>
          <p:cNvPr id="3" name="Text Placeholder 2"/>
          <p:cNvSpPr>
            <a:spLocks noGrp="1"/>
          </p:cNvSpPr>
          <p:nvPr>
            <p:ph type="body" idx="1"/>
          </p:nvPr>
        </p:nvSpPr>
        <p:spPr>
          <a:xfrm>
            <a:off x="457200" y="1600200"/>
            <a:ext cx="8229600" cy="4699000"/>
          </a:xfrm>
        </p:spPr>
        <p:txBody>
          <a:bodyPr/>
          <a:lstStyle/>
          <a:p>
            <a:pPr marL="0" indent="0">
              <a:buNone/>
            </a:pPr>
            <a:r>
              <a:rPr lang="en-US" sz="2200" dirty="0" smtClean="0">
                <a:latin typeface="+mn-lt"/>
              </a:rPr>
              <a:t>Canned cat food, Meow Chow; dog food, Bow Chow.</a:t>
            </a:r>
          </a:p>
          <a:p>
            <a:pPr eaLnBrk="0" hangingPunct="0">
              <a:buClr>
                <a:schemeClr val="tx2"/>
              </a:buClr>
            </a:pPr>
            <a:r>
              <a:rPr lang="en-US" sz="2200" dirty="0">
                <a:latin typeface="+mn-lt"/>
              </a:rPr>
              <a:t>Ingredients/week: 600 lb. horse meat; 800 lb. fish; 1,000 lb. cereal.</a:t>
            </a:r>
          </a:p>
          <a:p>
            <a:pPr eaLnBrk="0" hangingPunct="0">
              <a:buClr>
                <a:schemeClr val="tx2"/>
              </a:buClr>
            </a:pPr>
            <a:r>
              <a:rPr lang="en-US" sz="2200" dirty="0">
                <a:latin typeface="+mn-lt"/>
              </a:rPr>
              <a:t>Recipe requirement: Meow Chow at least half </a:t>
            </a:r>
            <a:r>
              <a:rPr lang="en-US" sz="2200" dirty="0" smtClean="0">
                <a:latin typeface="+mn-lt"/>
              </a:rPr>
              <a:t>fish</a:t>
            </a:r>
          </a:p>
          <a:p>
            <a:pPr marL="2873375" indent="0" eaLnBrk="0" hangingPunct="0">
              <a:buClr>
                <a:schemeClr val="tx2"/>
              </a:buClr>
              <a:buNone/>
            </a:pPr>
            <a:r>
              <a:rPr lang="en-US" sz="2200" dirty="0" smtClean="0">
                <a:latin typeface="+mn-lt"/>
              </a:rPr>
              <a:t>Bow Chow at least half horse meat.</a:t>
            </a:r>
          </a:p>
          <a:p>
            <a:pPr eaLnBrk="0" hangingPunct="0">
              <a:buClr>
                <a:schemeClr val="tx2"/>
              </a:buClr>
            </a:pPr>
            <a:r>
              <a:rPr lang="en-US" sz="2200" dirty="0">
                <a:latin typeface="+mn-lt"/>
              </a:rPr>
              <a:t>2,250 sixteen-ounce cans available each week.</a:t>
            </a:r>
          </a:p>
          <a:p>
            <a:pPr eaLnBrk="0" hangingPunct="0">
              <a:buClr>
                <a:schemeClr val="tx2"/>
              </a:buClr>
            </a:pPr>
            <a:r>
              <a:rPr lang="en-US" sz="2200" dirty="0">
                <a:latin typeface="+mn-lt"/>
              </a:rPr>
              <a:t>Profit /can: Meow Chow $0.80</a:t>
            </a:r>
          </a:p>
          <a:p>
            <a:pPr marL="1371600" lvl="3" indent="327025" eaLnBrk="0" hangingPunct="0">
              <a:spcBef>
                <a:spcPts val="1500"/>
              </a:spcBef>
              <a:buClr>
                <a:schemeClr val="tx2"/>
              </a:buClr>
              <a:buNone/>
              <a:tabLst>
                <a:tab pos="1800225" algn="l"/>
              </a:tabLst>
            </a:pPr>
            <a:r>
              <a:rPr lang="en-US" sz="2200" dirty="0" smtClean="0">
                <a:latin typeface="+mn-lt"/>
              </a:rPr>
              <a:t>Bow </a:t>
            </a:r>
            <a:r>
              <a:rPr lang="en-US" sz="2200" dirty="0">
                <a:latin typeface="+mn-lt"/>
              </a:rPr>
              <a:t>Chow $0.96</a:t>
            </a:r>
            <a:r>
              <a:rPr lang="en-US" sz="2200" dirty="0" smtClean="0">
                <a:latin typeface="+mn-lt"/>
              </a:rPr>
              <a:t>.</a:t>
            </a:r>
          </a:p>
          <a:p>
            <a:pPr marL="0" lvl="3" indent="0" eaLnBrk="0" hangingPunct="0">
              <a:spcBef>
                <a:spcPct val="35000"/>
              </a:spcBef>
              <a:buClr>
                <a:schemeClr val="tx2"/>
              </a:buClr>
              <a:buNone/>
              <a:tabLst>
                <a:tab pos="1800225" algn="l"/>
              </a:tabLst>
            </a:pPr>
            <a:r>
              <a:rPr lang="en-US" sz="2200" b="1" dirty="0">
                <a:latin typeface="+mn-lt"/>
              </a:rPr>
              <a:t>How many cans of Bow Chow and Meow Chow should be produced each week in order to maximize profit</a:t>
            </a:r>
            <a:r>
              <a:rPr lang="en-US" sz="2200" b="1" dirty="0" smtClean="0">
                <a:latin typeface="+mn-lt"/>
              </a:rPr>
              <a:t>?</a:t>
            </a:r>
            <a:endParaRPr lang="en-US" sz="2200" b="1" dirty="0">
              <a:latin typeface="+mn-lt"/>
            </a:endParaRPr>
          </a:p>
        </p:txBody>
      </p:sp>
    </p:spTree>
    <p:extLst>
      <p:ext uri="{BB962C8B-B14F-4D97-AF65-F5344CB8AC3E}">
        <p14:creationId xmlns:p14="http://schemas.microsoft.com/office/powerpoint/2010/main" val="319941653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Problem </a:t>
            </a:r>
            <a:r>
              <a:rPr lang="en-US" dirty="0" smtClean="0"/>
              <a:t>Solution: Model Formulation </a:t>
            </a:r>
            <a:r>
              <a:rPr lang="en-US" sz="2000" b="0" dirty="0" smtClean="0"/>
              <a:t>(1 of 3)</a:t>
            </a:r>
            <a:endParaRPr lang="en-US" sz="2000" b="0" dirty="0"/>
          </a:p>
        </p:txBody>
      </p:sp>
      <p:sp>
        <p:nvSpPr>
          <p:cNvPr id="3" name="Text Placeholder 2"/>
          <p:cNvSpPr>
            <a:spLocks noGrp="1"/>
          </p:cNvSpPr>
          <p:nvPr>
            <p:ph type="body" idx="1"/>
          </p:nvPr>
        </p:nvSpPr>
        <p:spPr>
          <a:xfrm>
            <a:off x="457200" y="1600200"/>
            <a:ext cx="8229600" cy="2439537"/>
          </a:xfrm>
        </p:spPr>
        <p:txBody>
          <a:bodyPr/>
          <a:lstStyle/>
          <a:p>
            <a:pPr marL="0" indent="0">
              <a:buNone/>
            </a:pPr>
            <a:r>
              <a:rPr lang="en-US" sz="2400" b="1" dirty="0">
                <a:latin typeface="+mn-lt"/>
              </a:rPr>
              <a:t>Step 1: </a:t>
            </a:r>
            <a:r>
              <a:rPr lang="en-US" sz="2400" b="1" dirty="0" smtClean="0">
                <a:latin typeface="+mn-lt"/>
              </a:rPr>
              <a:t>Define </a:t>
            </a:r>
            <a:r>
              <a:rPr lang="en-US" sz="2400" b="1" dirty="0">
                <a:latin typeface="+mn-lt"/>
              </a:rPr>
              <a:t>the Decision </a:t>
            </a:r>
            <a:r>
              <a:rPr lang="en-US" sz="2400" b="1" dirty="0" smtClean="0">
                <a:latin typeface="+mn-lt"/>
              </a:rPr>
              <a:t>Variables</a:t>
            </a:r>
          </a:p>
          <a:p>
            <a:pPr marL="0" indent="0" eaLnBrk="0" hangingPunct="0">
              <a:spcBef>
                <a:spcPct val="35000"/>
              </a:spcBef>
              <a:buNone/>
            </a:pPr>
            <a:r>
              <a:rPr lang="en-US" sz="2400" i="1" dirty="0">
                <a:latin typeface="+mn-lt"/>
              </a:rPr>
              <a:t>x</a:t>
            </a:r>
            <a:r>
              <a:rPr lang="en-US" sz="2400" i="1" baseline="-25000" dirty="0">
                <a:latin typeface="+mn-lt"/>
              </a:rPr>
              <a:t>ij</a:t>
            </a:r>
            <a:r>
              <a:rPr lang="en-US" sz="2400" dirty="0">
                <a:latin typeface="+mn-lt"/>
              </a:rPr>
              <a:t> = ounces of ingredient </a:t>
            </a:r>
            <a:r>
              <a:rPr lang="en-US" sz="2400" i="1" dirty="0">
                <a:latin typeface="+mn-lt"/>
              </a:rPr>
              <a:t>i</a:t>
            </a:r>
            <a:r>
              <a:rPr lang="en-US" sz="2400" dirty="0">
                <a:latin typeface="+mn-lt"/>
              </a:rPr>
              <a:t> in pet food </a:t>
            </a:r>
            <a:r>
              <a:rPr lang="en-US" sz="2400" i="1" dirty="0">
                <a:latin typeface="+mn-lt"/>
              </a:rPr>
              <a:t>j</a:t>
            </a:r>
            <a:r>
              <a:rPr lang="en-US" sz="2400" dirty="0">
                <a:latin typeface="+mn-lt"/>
              </a:rPr>
              <a:t> per week, </a:t>
            </a:r>
          </a:p>
          <a:p>
            <a:pPr marL="531813" indent="95250" eaLnBrk="0" hangingPunct="0">
              <a:spcBef>
                <a:spcPct val="35000"/>
              </a:spcBef>
              <a:buNone/>
            </a:pPr>
            <a:r>
              <a:rPr lang="en-US" sz="2400" dirty="0" smtClean="0">
                <a:latin typeface="+mn-lt"/>
              </a:rPr>
              <a:t>where </a:t>
            </a:r>
            <a:r>
              <a:rPr lang="en-US" sz="2400" i="1" dirty="0">
                <a:latin typeface="+mn-lt"/>
              </a:rPr>
              <a:t>i</a:t>
            </a:r>
            <a:r>
              <a:rPr lang="en-US" sz="2400" dirty="0">
                <a:latin typeface="+mn-lt"/>
              </a:rPr>
              <a:t> = </a:t>
            </a:r>
            <a:r>
              <a:rPr lang="en-US" sz="2400" i="1" dirty="0">
                <a:latin typeface="+mn-lt"/>
              </a:rPr>
              <a:t>h</a:t>
            </a:r>
            <a:r>
              <a:rPr lang="en-US" sz="2400" dirty="0">
                <a:latin typeface="+mn-lt"/>
              </a:rPr>
              <a:t> (horse meat), </a:t>
            </a:r>
            <a:r>
              <a:rPr lang="en-US" sz="2400" i="1" dirty="0">
                <a:latin typeface="+mn-lt"/>
              </a:rPr>
              <a:t>f</a:t>
            </a:r>
            <a:r>
              <a:rPr lang="en-US" sz="2400" dirty="0">
                <a:latin typeface="+mn-lt"/>
              </a:rPr>
              <a:t> (fish) and </a:t>
            </a:r>
            <a:r>
              <a:rPr lang="en-US" sz="2400" i="1" dirty="0" smtClean="0">
                <a:latin typeface="+mn-lt"/>
              </a:rPr>
              <a:t>c</a:t>
            </a:r>
            <a:r>
              <a:rPr lang="en-US" sz="2400" dirty="0" smtClean="0">
                <a:latin typeface="+mn-lt"/>
              </a:rPr>
              <a:t> (</a:t>
            </a:r>
            <a:r>
              <a:rPr lang="en-US" sz="2400" dirty="0">
                <a:latin typeface="+mn-lt"/>
              </a:rPr>
              <a:t>cereal), </a:t>
            </a:r>
          </a:p>
          <a:p>
            <a:pPr marL="0" indent="627063" eaLnBrk="0" hangingPunct="0">
              <a:spcBef>
                <a:spcPct val="35000"/>
              </a:spcBef>
              <a:buNone/>
            </a:pPr>
            <a:r>
              <a:rPr lang="en-US" sz="2400" dirty="0" smtClean="0">
                <a:latin typeface="+mn-lt"/>
              </a:rPr>
              <a:t>and </a:t>
            </a:r>
            <a:r>
              <a:rPr lang="en-US" sz="2400" i="1" dirty="0">
                <a:latin typeface="+mn-lt"/>
              </a:rPr>
              <a:t>j</a:t>
            </a:r>
            <a:r>
              <a:rPr lang="en-US" sz="2400" dirty="0">
                <a:latin typeface="+mn-lt"/>
              </a:rPr>
              <a:t> = </a:t>
            </a:r>
            <a:r>
              <a:rPr lang="en-US" sz="2400" i="1" dirty="0">
                <a:latin typeface="+mn-lt"/>
              </a:rPr>
              <a:t>m</a:t>
            </a:r>
            <a:r>
              <a:rPr lang="en-US" sz="2400" dirty="0">
                <a:latin typeface="+mn-lt"/>
              </a:rPr>
              <a:t> (Meow chow) and </a:t>
            </a:r>
            <a:r>
              <a:rPr lang="en-US" sz="2400" i="1" dirty="0">
                <a:latin typeface="+mn-lt"/>
              </a:rPr>
              <a:t>b</a:t>
            </a:r>
            <a:r>
              <a:rPr lang="en-US" sz="2400" dirty="0">
                <a:latin typeface="+mn-lt"/>
              </a:rPr>
              <a:t> (Bow Chow</a:t>
            </a:r>
            <a:r>
              <a:rPr lang="en-US" sz="2400" dirty="0" smtClean="0">
                <a:latin typeface="+mn-lt"/>
              </a:rPr>
              <a:t>).</a:t>
            </a:r>
          </a:p>
          <a:p>
            <a:pPr marL="0" indent="0" eaLnBrk="0" hangingPunct="0">
              <a:spcBef>
                <a:spcPct val="35000"/>
              </a:spcBef>
              <a:buNone/>
            </a:pPr>
            <a:r>
              <a:rPr lang="en-US" sz="2400" b="1" dirty="0">
                <a:latin typeface="+mn-lt"/>
              </a:rPr>
              <a:t>Step 2: Formulate the Objective </a:t>
            </a:r>
            <a:r>
              <a:rPr lang="en-US" sz="2400" b="1" dirty="0" smtClean="0">
                <a:latin typeface="+mn-lt"/>
              </a:rPr>
              <a:t>Function</a:t>
            </a:r>
          </a:p>
        </p:txBody>
      </p:sp>
      <p:graphicFrame>
        <p:nvGraphicFramePr>
          <p:cNvPr id="4" name="Object 3" descr="Maximize Z = $0.05 left parenthesis x sub h m + x sub f m + x sub c m right parenthesis + 0.06 left parenthesis x sub h b + x sub f b + x sub c b right parenthesis. "/>
          <p:cNvGraphicFramePr>
            <a:graphicFrameLocks noChangeAspect="1"/>
          </p:cNvGraphicFramePr>
          <p:nvPr>
            <p:extLst>
              <p:ext uri="{D42A27DB-BD31-4B8C-83A1-F6EECF244321}">
                <p14:modId xmlns:p14="http://schemas.microsoft.com/office/powerpoint/2010/main" val="1890907800"/>
              </p:ext>
            </p:extLst>
          </p:nvPr>
        </p:nvGraphicFramePr>
        <p:xfrm>
          <a:off x="508000" y="4117976"/>
          <a:ext cx="6818313" cy="404812"/>
        </p:xfrm>
        <a:graphic>
          <a:graphicData uri="http://schemas.openxmlformats.org/presentationml/2006/ole">
            <mc:AlternateContent xmlns:mc="http://schemas.openxmlformats.org/markup-compatibility/2006">
              <mc:Choice xmlns:v="urn:schemas-microsoft-com:vml" Requires="v">
                <p:oleObj spid="_x0000_s13628" name="Equation" r:id="rId3" imgW="3848040" imgH="228600" progId="Equation.DSMT4">
                  <p:embed/>
                </p:oleObj>
              </mc:Choice>
              <mc:Fallback>
                <p:oleObj name="Equation" r:id="rId3" imgW="3848040" imgH="228600" progId="Equation.DSMT4">
                  <p:embed/>
                  <p:pic>
                    <p:nvPicPr>
                      <p:cNvPr id="0" name="Picture 314" descr="Maximize Z = $0.05 left parenthesis x sub h m + x sub f m + x sub c m right parenthesis + 0.06 left parenthesis x sub h b + x sub f b + x sub c b right parenthesi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000" y="4117976"/>
                        <a:ext cx="6818313" cy="4048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6341956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457200" y="215371"/>
            <a:ext cx="8229600" cy="1097279"/>
          </a:xfrm>
        </p:spPr>
        <p:txBody>
          <a:bodyPr/>
          <a:lstStyle/>
          <a:p>
            <a:r>
              <a:rPr lang="en-US" dirty="0"/>
              <a:t>Example Problem </a:t>
            </a:r>
            <a:r>
              <a:rPr lang="en-US" dirty="0" smtClean="0"/>
              <a:t>Solution: Model Formulation </a:t>
            </a:r>
            <a:r>
              <a:rPr lang="en-US" sz="2000" b="0" dirty="0" smtClean="0"/>
              <a:t>(2 of 3)</a:t>
            </a:r>
            <a:endParaRPr lang="en-US" sz="2000" b="0" dirty="0"/>
          </a:p>
        </p:txBody>
      </p:sp>
      <p:sp>
        <p:nvSpPr>
          <p:cNvPr id="4" name="Text Placeholder 3"/>
          <p:cNvSpPr>
            <a:spLocks noGrp="1"/>
          </p:cNvSpPr>
          <p:nvPr>
            <p:ph type="body" idx="1"/>
          </p:nvPr>
        </p:nvSpPr>
        <p:spPr>
          <a:xfrm>
            <a:off x="457200" y="1600201"/>
            <a:ext cx="7438571" cy="905568"/>
          </a:xfrm>
        </p:spPr>
        <p:txBody>
          <a:bodyPr/>
          <a:lstStyle/>
          <a:p>
            <a:pPr marL="0" indent="0" eaLnBrk="0" hangingPunct="0">
              <a:spcBef>
                <a:spcPts val="600"/>
              </a:spcBef>
              <a:buNone/>
            </a:pPr>
            <a:r>
              <a:rPr lang="en-US" sz="2400" b="1" dirty="0">
                <a:latin typeface="+mn-lt"/>
              </a:rPr>
              <a:t>Step 3: Formulate the Model Constraints</a:t>
            </a:r>
          </a:p>
          <a:p>
            <a:pPr marL="0" indent="0" eaLnBrk="0" hangingPunct="0">
              <a:spcBef>
                <a:spcPts val="600"/>
              </a:spcBef>
              <a:buNone/>
            </a:pPr>
            <a:r>
              <a:rPr lang="en-US" sz="2400" dirty="0">
                <a:latin typeface="+mn-lt"/>
              </a:rPr>
              <a:t>Amount of each ingredient available each week</a:t>
            </a:r>
            <a:r>
              <a:rPr lang="en-US" sz="2400" dirty="0" smtClean="0">
                <a:latin typeface="+mn-lt"/>
              </a:rPr>
              <a:t>:</a:t>
            </a:r>
            <a:endParaRPr lang="en-US" sz="2400" dirty="0">
              <a:latin typeface="+mn-lt"/>
            </a:endParaRPr>
          </a:p>
        </p:txBody>
      </p:sp>
      <p:graphicFrame>
        <p:nvGraphicFramePr>
          <p:cNvPr id="6" name="Object 5" descr="x sub h m + x sub h b is less than or equal to 9,600 ounces of horse meat. x sub f m + x sub f b is less than or equal to 12,800 ounces of fish. x sub c m + x sub c b is less than or equal to 16,000 ounces of cereal additive. "/>
          <p:cNvGraphicFramePr>
            <a:graphicFrameLocks noChangeAspect="1"/>
          </p:cNvGraphicFramePr>
          <p:nvPr>
            <p:extLst>
              <p:ext uri="{D42A27DB-BD31-4B8C-83A1-F6EECF244321}">
                <p14:modId xmlns:p14="http://schemas.microsoft.com/office/powerpoint/2010/main" val="1891042698"/>
              </p:ext>
            </p:extLst>
          </p:nvPr>
        </p:nvGraphicFramePr>
        <p:xfrm>
          <a:off x="960762" y="2542705"/>
          <a:ext cx="5709867" cy="1342063"/>
        </p:xfrm>
        <a:graphic>
          <a:graphicData uri="http://schemas.openxmlformats.org/presentationml/2006/ole">
            <mc:AlternateContent xmlns:mc="http://schemas.openxmlformats.org/markup-compatibility/2006">
              <mc:Choice xmlns:v="urn:schemas-microsoft-com:vml" Requires="v">
                <p:oleObj spid="_x0000_s17637" name="Equation" r:id="rId3" imgW="2971800" imgH="698400" progId="Equation.DSMT4">
                  <p:embed/>
                </p:oleObj>
              </mc:Choice>
              <mc:Fallback>
                <p:oleObj name="Equation" r:id="rId3" imgW="2971800" imgH="698400" progId="Equation.DSMT4">
                  <p:embed/>
                  <p:pic>
                    <p:nvPicPr>
                      <p:cNvPr id="0" name="Picture 1245" descr="x sub h m + x sub h b is less than or equal to 9,600 ounces of horse meat. x sub f m + x sub f b is less than or equal to 12,800 ounces of fish. x sub c m + x sub c b is less than or equal to 16,000 ounces of cereal additive.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0762" y="2542705"/>
                        <a:ext cx="5709867" cy="1342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idx="2"/>
          </p:nvPr>
        </p:nvSpPr>
        <p:spPr>
          <a:xfrm>
            <a:off x="457199" y="3944171"/>
            <a:ext cx="3534229" cy="317508"/>
          </a:xfrm>
        </p:spPr>
        <p:txBody>
          <a:bodyPr anchor="ctr"/>
          <a:lstStyle/>
          <a:p>
            <a:pPr marL="0" indent="0">
              <a:buNone/>
            </a:pPr>
            <a:r>
              <a:rPr lang="en-US" sz="2400" b="1" dirty="0">
                <a:latin typeface="+mn-lt"/>
              </a:rPr>
              <a:t>Recipe requirements</a:t>
            </a:r>
            <a:r>
              <a:rPr lang="en-US" sz="2400" b="1" dirty="0" smtClean="0">
                <a:latin typeface="+mn-lt"/>
              </a:rPr>
              <a:t>:</a:t>
            </a:r>
            <a:endParaRPr lang="en-US" sz="2400" b="1" dirty="0">
              <a:latin typeface="+mn-lt"/>
            </a:endParaRPr>
          </a:p>
        </p:txBody>
      </p:sp>
      <p:graphicFrame>
        <p:nvGraphicFramePr>
          <p:cNvPr id="7" name="Object 6" descr="Meow Chow: start fraction x sub f m over left parenthesis x sub h m + x sub f m + x sub c m right parenthesis end fraction is greater than or equal to one half or negative x sub h m + x sub f m minus x sub c m is greater than or equal to 0."/>
          <p:cNvGraphicFramePr>
            <a:graphicFrameLocks noChangeAspect="1"/>
          </p:cNvGraphicFramePr>
          <p:nvPr>
            <p:extLst>
              <p:ext uri="{D42A27DB-BD31-4B8C-83A1-F6EECF244321}">
                <p14:modId xmlns:p14="http://schemas.microsoft.com/office/powerpoint/2010/main" val="1951121512"/>
              </p:ext>
            </p:extLst>
          </p:nvPr>
        </p:nvGraphicFramePr>
        <p:xfrm>
          <a:off x="457953" y="4225044"/>
          <a:ext cx="7343548" cy="837213"/>
        </p:xfrm>
        <a:graphic>
          <a:graphicData uri="http://schemas.openxmlformats.org/presentationml/2006/ole">
            <mc:AlternateContent xmlns:mc="http://schemas.openxmlformats.org/markup-compatibility/2006">
              <mc:Choice xmlns:v="urn:schemas-microsoft-com:vml" Requires="v">
                <p:oleObj spid="_x0000_s17638" name="Equation" r:id="rId5" imgW="3898800" imgH="444240" progId="Equation.DSMT4">
                  <p:embed/>
                </p:oleObj>
              </mc:Choice>
              <mc:Fallback>
                <p:oleObj name="Equation" r:id="rId5" imgW="3898800" imgH="444240" progId="Equation.DSMT4">
                  <p:embed/>
                  <p:pic>
                    <p:nvPicPr>
                      <p:cNvPr id="0" name="Picture 1246" descr="Meow Chow: start fraction x sub f m over left parenthesis x sub h m + x sub f m + x sub c m right parenthesis end fraction is greater than or equal to one half or negative x sub h m + x sub f m minus x sub c m is greater than or equal to 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953" y="4225044"/>
                        <a:ext cx="7343548" cy="83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7" descr="Bow Chow: start fraction x sub h b over left parenthesis x sub h b + x sub f b + x sub c b right parenthesis end fraction is greater than or equal to one half or x sub h b minus x sub f b minus x sub c b is greater than or equal to 0. "/>
          <p:cNvGraphicFramePr>
            <a:graphicFrameLocks noChangeAspect="1"/>
          </p:cNvGraphicFramePr>
          <p:nvPr>
            <p:extLst>
              <p:ext uri="{D42A27DB-BD31-4B8C-83A1-F6EECF244321}">
                <p14:modId xmlns:p14="http://schemas.microsoft.com/office/powerpoint/2010/main" val="2872100657"/>
              </p:ext>
            </p:extLst>
          </p:nvPr>
        </p:nvGraphicFramePr>
        <p:xfrm>
          <a:off x="463447" y="5070352"/>
          <a:ext cx="6578094" cy="837213"/>
        </p:xfrm>
        <a:graphic>
          <a:graphicData uri="http://schemas.openxmlformats.org/presentationml/2006/ole">
            <mc:AlternateContent xmlns:mc="http://schemas.openxmlformats.org/markup-compatibility/2006">
              <mc:Choice xmlns:v="urn:schemas-microsoft-com:vml" Requires="v">
                <p:oleObj spid="_x0000_s17639" name="Equation" r:id="rId7" imgW="3492360" imgH="444240" progId="Equation.DSMT4">
                  <p:embed/>
                </p:oleObj>
              </mc:Choice>
              <mc:Fallback>
                <p:oleObj name="Equation" r:id="rId7" imgW="3492360" imgH="444240" progId="Equation.DSMT4">
                  <p:embed/>
                  <p:pic>
                    <p:nvPicPr>
                      <p:cNvPr id="0" name="Picture 1247" descr="Bow Chow: start fraction x sub h b over left parenthesis x sub h b + x sub f b + x sub c b right parenthesis end fraction is greater than or equal to one half or x sub h b minus x sub f b minus x sub c b is greater than or equal to 0.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447" y="5070352"/>
                        <a:ext cx="6578094" cy="8372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descr="Can content: x sub h m + x sub f m + x sub c m + x sub h b + x sub f b + x sub c b is less than or equal to 36,000 ounces. "/>
          <p:cNvGraphicFramePr>
            <a:graphicFrameLocks noChangeAspect="1"/>
          </p:cNvGraphicFramePr>
          <p:nvPr>
            <p:extLst>
              <p:ext uri="{D42A27DB-BD31-4B8C-83A1-F6EECF244321}">
                <p14:modId xmlns:p14="http://schemas.microsoft.com/office/powerpoint/2010/main" val="3684695986"/>
              </p:ext>
            </p:extLst>
          </p:nvPr>
        </p:nvGraphicFramePr>
        <p:xfrm>
          <a:off x="459590" y="5926500"/>
          <a:ext cx="8018582" cy="445477"/>
        </p:xfrm>
        <a:graphic>
          <a:graphicData uri="http://schemas.openxmlformats.org/presentationml/2006/ole">
            <mc:AlternateContent xmlns:mc="http://schemas.openxmlformats.org/markup-compatibility/2006">
              <mc:Choice xmlns:v="urn:schemas-microsoft-com:vml" Requires="v">
                <p:oleObj spid="_x0000_s17640" name="Equation" r:id="rId9" imgW="4114800" imgH="228600" progId="Equation.DSMT4">
                  <p:embed/>
                </p:oleObj>
              </mc:Choice>
              <mc:Fallback>
                <p:oleObj name="Equation" r:id="rId9" imgW="4114800" imgH="228600" progId="Equation.DSMT4">
                  <p:embed/>
                  <p:pic>
                    <p:nvPicPr>
                      <p:cNvPr id="0" name="Picture 1248" descr="Can content: x sub h m + x sub f m + x sub c m + x sub h b + x sub f b + x sub c b is less than or equal to 36,000 ounces. "/>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9590" y="5926500"/>
                        <a:ext cx="8018582" cy="445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1575846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215371"/>
            <a:ext cx="8229600" cy="1097279"/>
          </a:xfrm>
        </p:spPr>
        <p:txBody>
          <a:bodyPr/>
          <a:lstStyle/>
          <a:p>
            <a:r>
              <a:rPr lang="en-US" dirty="0"/>
              <a:t>Example Problem </a:t>
            </a:r>
            <a:r>
              <a:rPr lang="en-US" dirty="0" smtClean="0"/>
              <a:t>Solution: Model Formulation </a:t>
            </a:r>
            <a:r>
              <a:rPr lang="en-US" sz="2000" b="0" dirty="0" smtClean="0"/>
              <a:t>(3 of 3)</a:t>
            </a:r>
            <a:endParaRPr lang="en-US" sz="2000" b="0" dirty="0"/>
          </a:p>
        </p:txBody>
      </p:sp>
      <p:sp>
        <p:nvSpPr>
          <p:cNvPr id="3" name="Text Placeholder 2"/>
          <p:cNvSpPr>
            <a:spLocks noGrp="1"/>
          </p:cNvSpPr>
          <p:nvPr>
            <p:ph type="body" idx="1"/>
          </p:nvPr>
        </p:nvSpPr>
        <p:spPr>
          <a:xfrm>
            <a:off x="457200" y="1600201"/>
            <a:ext cx="4027714" cy="456416"/>
          </a:xfrm>
        </p:spPr>
        <p:txBody>
          <a:bodyPr/>
          <a:lstStyle/>
          <a:p>
            <a:pPr marL="0" indent="0">
              <a:buNone/>
            </a:pPr>
            <a:r>
              <a:rPr lang="en-US" sz="2400" b="1" dirty="0">
                <a:latin typeface="+mn-lt"/>
              </a:rPr>
              <a:t>Step 4: Model </a:t>
            </a:r>
            <a:r>
              <a:rPr lang="en-US" sz="2400" b="1" dirty="0" smtClean="0">
                <a:latin typeface="+mn-lt"/>
              </a:rPr>
              <a:t>Summary</a:t>
            </a:r>
            <a:endParaRPr lang="en-US" sz="2400" b="1" dirty="0">
              <a:latin typeface="+mn-lt"/>
            </a:endParaRPr>
          </a:p>
        </p:txBody>
      </p:sp>
      <p:graphicFrame>
        <p:nvGraphicFramePr>
          <p:cNvPr id="5" name="Object 4" descr="Maximize Z = $0.05 x sub h m + $0.05 x sub f m + $0.05 x sub c m + $0.06 x sub h b + 0.06 x sub f b + 0.06 x sub c b."/>
          <p:cNvGraphicFramePr>
            <a:graphicFrameLocks noChangeAspect="1"/>
          </p:cNvGraphicFramePr>
          <p:nvPr>
            <p:extLst>
              <p:ext uri="{D42A27DB-BD31-4B8C-83A1-F6EECF244321}">
                <p14:modId xmlns:p14="http://schemas.microsoft.com/office/powerpoint/2010/main" val="4150133276"/>
              </p:ext>
            </p:extLst>
          </p:nvPr>
        </p:nvGraphicFramePr>
        <p:xfrm>
          <a:off x="465619" y="2174473"/>
          <a:ext cx="6793821" cy="818363"/>
        </p:xfrm>
        <a:graphic>
          <a:graphicData uri="http://schemas.openxmlformats.org/presentationml/2006/ole">
            <mc:AlternateContent xmlns:mc="http://schemas.openxmlformats.org/markup-compatibility/2006">
              <mc:Choice xmlns:v="urn:schemas-microsoft-com:vml" Requires="v">
                <p:oleObj spid="_x0000_s15980" name="Equation" r:id="rId3" imgW="3797280" imgH="457200" progId="Equation.DSMT4">
                  <p:embed/>
                </p:oleObj>
              </mc:Choice>
              <mc:Fallback>
                <p:oleObj name="Equation" r:id="rId3" imgW="3797280" imgH="457200" progId="Equation.DSMT4">
                  <p:embed/>
                  <p:pic>
                    <p:nvPicPr>
                      <p:cNvPr id="0" name="Picture 616" descr="Maximize Z = $0.05 x sub h m + $0.05 x sub f m + $0.05 x sub c m + $0.06 x sub h b + 0.06 x sub f b + 0.06 x sub c 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19" y="2174473"/>
                        <a:ext cx="6793821" cy="818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 Placeholder 3"/>
          <p:cNvSpPr>
            <a:spLocks noGrp="1"/>
          </p:cNvSpPr>
          <p:nvPr>
            <p:ph type="body" idx="2"/>
          </p:nvPr>
        </p:nvSpPr>
        <p:spPr>
          <a:xfrm>
            <a:off x="457201" y="3022599"/>
            <a:ext cx="1618342" cy="351114"/>
          </a:xfrm>
        </p:spPr>
        <p:txBody>
          <a:bodyPr anchor="ctr"/>
          <a:lstStyle/>
          <a:p>
            <a:pPr marL="0" indent="0">
              <a:buNone/>
            </a:pPr>
            <a:r>
              <a:rPr lang="en-US" sz="2400" dirty="0">
                <a:latin typeface="+mn-lt"/>
              </a:rPr>
              <a:t>subject to</a:t>
            </a:r>
            <a:r>
              <a:rPr lang="en-US" sz="2400" dirty="0" smtClean="0">
                <a:latin typeface="+mn-lt"/>
              </a:rPr>
              <a:t>:</a:t>
            </a:r>
            <a:endParaRPr lang="en-US" sz="2400" dirty="0">
              <a:latin typeface="+mn-lt"/>
            </a:endParaRPr>
          </a:p>
        </p:txBody>
      </p:sp>
      <p:graphicFrame>
        <p:nvGraphicFramePr>
          <p:cNvPr id="6" name="Object 5" descr="x sub h m + x sub h b is less than or equal to 9,600 ounces of horse meat. x sub f m + x sub f b is less than or equal to 12,800 ounces of fish. x sub c m + x sub c b is less than or equal to 16,000 ounces of cereal additive. Negative x sub h m + x sub f m minus x sub c m is greater than or equal 0. x sub h b minus x sub f b minus x sub c b is greater than or equal to 0. x sub h m + x sub f m + x sub c m + x sub h b + x sub f b + x sub c b is less than or equal to 36,000 ounces. x sub i j is greater than or equal to 0. "/>
          <p:cNvGraphicFramePr>
            <a:graphicFrameLocks noChangeAspect="1"/>
          </p:cNvGraphicFramePr>
          <p:nvPr>
            <p:extLst>
              <p:ext uri="{D42A27DB-BD31-4B8C-83A1-F6EECF244321}">
                <p14:modId xmlns:p14="http://schemas.microsoft.com/office/powerpoint/2010/main" val="3662145946"/>
              </p:ext>
            </p:extLst>
          </p:nvPr>
        </p:nvGraphicFramePr>
        <p:xfrm>
          <a:off x="2103265" y="3308364"/>
          <a:ext cx="5981193" cy="3146732"/>
        </p:xfrm>
        <a:graphic>
          <a:graphicData uri="http://schemas.openxmlformats.org/presentationml/2006/ole">
            <mc:AlternateContent xmlns:mc="http://schemas.openxmlformats.org/markup-compatibility/2006">
              <mc:Choice xmlns:v="urn:schemas-microsoft-com:vml" Requires="v">
                <p:oleObj spid="_x0000_s15981" name="Equation" r:id="rId5" imgW="3162240" imgH="1663560" progId="Equation.DSMT4">
                  <p:embed/>
                </p:oleObj>
              </mc:Choice>
              <mc:Fallback>
                <p:oleObj name="Equation" r:id="rId5" imgW="3162240" imgH="1663560" progId="Equation.DSMT4">
                  <p:embed/>
                  <p:pic>
                    <p:nvPicPr>
                      <p:cNvPr id="0" name="Picture 617" descr="x sub h m + x sub h b is less than or equal to 9,600 ounces of horse meat. x sub f m + x sub f b is less than or equal to 12,800 ounces of fish. x sub c m + x sub c b is less than or equal to 16,000 ounces of cereal additive. Negative x sub h m + x sub f m minus x sub c m is greater than or equal 0. x sub h b minus x sub f b minus x sub c b is greater than or equal to 0. x sub h m + x sub f m + x sub c m + x sub h b + x sub f b + x sub c b is less than or equal to 36,000 ounces. x sub i j is greater than or equal to 0.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3265" y="3308364"/>
                        <a:ext cx="5981193" cy="31467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35098547"/>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Problem </a:t>
            </a:r>
            <a:r>
              <a:rPr lang="en-US" dirty="0" smtClean="0"/>
              <a:t>Solution: Solution </a:t>
            </a:r>
            <a:r>
              <a:rPr lang="en-US" dirty="0"/>
              <a:t>with </a:t>
            </a:r>
            <a:r>
              <a:rPr lang="en-US" dirty="0" smtClean="0"/>
              <a:t>Q</a:t>
            </a:r>
            <a:r>
              <a:rPr lang="en-US" sz="100" dirty="0" smtClean="0"/>
              <a:t> </a:t>
            </a:r>
            <a:r>
              <a:rPr lang="en-US" dirty="0" smtClean="0"/>
              <a:t>M </a:t>
            </a:r>
            <a:r>
              <a:rPr lang="en-US" dirty="0"/>
              <a:t>for </a:t>
            </a:r>
            <a:r>
              <a:rPr lang="en-US" dirty="0" smtClean="0"/>
              <a:t>Windows </a:t>
            </a:r>
            <a:r>
              <a:rPr lang="en-US" sz="2000" b="0" dirty="0"/>
              <a:t>(1 of 2)</a:t>
            </a:r>
            <a:endParaRPr lang="en-US" sz="2000" dirty="0"/>
          </a:p>
        </p:txBody>
      </p:sp>
      <p:pic>
        <p:nvPicPr>
          <p:cNvPr id="15" name="Picture 14" descr="A linear programming results screen displays a data table, summarized as follows: Rows for maximize, each ingredient, the 2 recipes, cans, and solution. Columns for X h m, X f m, X c m, X h b, X f b, X c b, equation symbol, R H S, and dual. The table is reproduced as follows: A table titled, Example Production Solution, has 8 rows and 10 columns. The columns have the following headings from left to right. Category, X h m, X f m, X c m, X h b, X f b, X c b, Equation Symbol, R H S, Dual. The row entries are as follows. Row 1. Maximize, 0.05, 0.05, 0.05, 0.06, 0.06, 0.06, Blank, Blank, Blank. Row 2. Horse meat, ounces, 1, 0, 0, 1, 0, 0, Less than or equal to, 9600, 0.02. Row 3. Fish, ounces, 0, 1, 0, 0, 1, 0, Less than or equal to, 12800, 0. Row 4. Cereal additive, ounces, 0, 0, 1, 0, 0, 1, Less than or equal to, 16000, 0. Row 5. Meow Chow recipe, Negative 1, 1, Negative 1, 0, 0, 0, Greater than or equal to, 0, 0. Row 6. Bow Chow recipe, 0, 0, 0, 1, Negative 1, Negative 1, Greater than or equal to, 0, Negative 0.01. Row 7. Cans, ounces, 1, 1, 1, 1, 1, 1, Less than or equal to, 36000, 0.05. Row 8. Solution, 0, 8400, 8400, 9600, 4400, 5200, blank, 1992, blank. ">
            <a:extLst>
              <a:ext uri="{FF2B5EF4-FFF2-40B4-BE49-F238E27FC236}">
                <a16:creationId xmlns:a16="http://schemas.microsoft.com/office/drawing/2014/main" id="{9B9CDA34-704B-4343-A0B8-F3A0FE5CCB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484" y="1860729"/>
            <a:ext cx="7872471" cy="2078160"/>
          </a:xfrm>
          <a:prstGeom prst="rect">
            <a:avLst/>
          </a:prstGeom>
        </p:spPr>
      </p:pic>
      <p:sp>
        <p:nvSpPr>
          <p:cNvPr id="5" name="Text Placeholder 4"/>
          <p:cNvSpPr>
            <a:spLocks noGrp="1"/>
          </p:cNvSpPr>
          <p:nvPr>
            <p:ph type="body" idx="1"/>
          </p:nvPr>
        </p:nvSpPr>
        <p:spPr>
          <a:xfrm>
            <a:off x="457200" y="4227501"/>
            <a:ext cx="8017755" cy="1665297"/>
          </a:xfrm>
        </p:spPr>
        <p:txBody>
          <a:bodyPr/>
          <a:lstStyle/>
          <a:p>
            <a:pPr marL="0" indent="0" eaLnBrk="0" hangingPunct="0">
              <a:spcBef>
                <a:spcPts val="0"/>
              </a:spcBef>
              <a:buNone/>
            </a:pPr>
            <a:r>
              <a:rPr lang="en-US" sz="2400" dirty="0">
                <a:latin typeface="+mn-lt"/>
              </a:rPr>
              <a:t>Solution to the Bark’s Pet Food Company problem using </a:t>
            </a:r>
            <a:r>
              <a:rPr lang="en-US" sz="2400" dirty="0" smtClean="0">
                <a:latin typeface="+mn-lt"/>
              </a:rPr>
              <a:t>Q</a:t>
            </a:r>
            <a:r>
              <a:rPr lang="en-US" sz="100" dirty="0" smtClean="0">
                <a:latin typeface="+mn-lt"/>
              </a:rPr>
              <a:t> </a:t>
            </a:r>
            <a:r>
              <a:rPr lang="en-US" sz="2400" dirty="0" smtClean="0">
                <a:latin typeface="+mn-lt"/>
              </a:rPr>
              <a:t>M for Windows</a:t>
            </a:r>
            <a:r>
              <a:rPr lang="en-US" sz="2400" dirty="0">
                <a:latin typeface="+mn-lt"/>
              </a:rPr>
              <a:t>. To determine the number of cans of each flavor, we must sum the ingredient amounts for each and divide by 16 ounces (the size of a can</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386698477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Problem </a:t>
            </a:r>
            <a:r>
              <a:rPr lang="en-US" dirty="0" smtClean="0"/>
              <a:t>Solution: Solution </a:t>
            </a:r>
            <a:r>
              <a:rPr lang="en-US" dirty="0"/>
              <a:t>with </a:t>
            </a:r>
            <a:r>
              <a:rPr lang="en-US" dirty="0" smtClean="0"/>
              <a:t>Q</a:t>
            </a:r>
            <a:r>
              <a:rPr lang="en-US" sz="100" dirty="0" smtClean="0"/>
              <a:t> </a:t>
            </a:r>
            <a:r>
              <a:rPr lang="en-US" dirty="0" smtClean="0"/>
              <a:t>M </a:t>
            </a:r>
            <a:r>
              <a:rPr lang="en-US" dirty="0"/>
              <a:t>for </a:t>
            </a:r>
            <a:r>
              <a:rPr lang="en-US" dirty="0" smtClean="0"/>
              <a:t>Windows </a:t>
            </a:r>
            <a:r>
              <a:rPr lang="en-US" sz="2000" b="0" dirty="0" smtClean="0"/>
              <a:t>(2 of 2)</a:t>
            </a:r>
            <a:endParaRPr lang="en-US" sz="2000" b="0" dirty="0"/>
          </a:p>
        </p:txBody>
      </p:sp>
      <p:graphicFrame>
        <p:nvGraphicFramePr>
          <p:cNvPr id="3" name="Object 2" descr="x sub h m + x sub f m + x sub c m = 0 + 8,400 + 8,400 = 16,800 ounces"/>
          <p:cNvGraphicFramePr>
            <a:graphicFrameLocks noChangeAspect="1"/>
          </p:cNvGraphicFramePr>
          <p:nvPr>
            <p:extLst>
              <p:ext uri="{D42A27DB-BD31-4B8C-83A1-F6EECF244321}">
                <p14:modId xmlns:p14="http://schemas.microsoft.com/office/powerpoint/2010/main" val="878985664"/>
              </p:ext>
            </p:extLst>
          </p:nvPr>
        </p:nvGraphicFramePr>
        <p:xfrm>
          <a:off x="488261" y="1644269"/>
          <a:ext cx="5793390" cy="425637"/>
        </p:xfrm>
        <a:graphic>
          <a:graphicData uri="http://schemas.openxmlformats.org/presentationml/2006/ole">
            <mc:AlternateContent xmlns:mc="http://schemas.openxmlformats.org/markup-compatibility/2006">
              <mc:Choice xmlns:v="urn:schemas-microsoft-com:vml" Requires="v">
                <p:oleObj spid="_x0000_s17187" name="Equation" r:id="rId3" imgW="3111480" imgH="228600" progId="Equation.DSMT4">
                  <p:embed/>
                </p:oleObj>
              </mc:Choice>
              <mc:Fallback>
                <p:oleObj name="Equation" r:id="rId3" imgW="3111480" imgH="228600" progId="Equation.DSMT4">
                  <p:embed/>
                  <p:pic>
                    <p:nvPicPr>
                      <p:cNvPr id="0" name="Picture 795" descr="x sub h m + x sub f m + x sub c m = 0 + 8,400 + 8,400 = 16,800 oun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261" y="1644269"/>
                        <a:ext cx="5793390" cy="425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idx="1"/>
          </p:nvPr>
        </p:nvSpPr>
        <p:spPr>
          <a:xfrm>
            <a:off x="6309360" y="1569721"/>
            <a:ext cx="2377440" cy="515202"/>
          </a:xfrm>
        </p:spPr>
        <p:txBody>
          <a:bodyPr/>
          <a:lstStyle/>
          <a:p>
            <a:pPr marL="0" indent="0" eaLnBrk="0" hangingPunct="0">
              <a:buNone/>
            </a:pPr>
            <a:r>
              <a:rPr lang="en-US" sz="2400" dirty="0" smtClean="0">
                <a:latin typeface="+mn-lt"/>
              </a:rPr>
              <a:t>of </a:t>
            </a:r>
            <a:r>
              <a:rPr lang="en-US" sz="2400" dirty="0">
                <a:latin typeface="+mn-lt"/>
              </a:rPr>
              <a:t>Meow </a:t>
            </a:r>
            <a:r>
              <a:rPr lang="en-US" sz="2400" dirty="0" smtClean="0">
                <a:latin typeface="+mn-lt"/>
              </a:rPr>
              <a:t>Chow</a:t>
            </a:r>
            <a:endParaRPr lang="en-US" sz="2400" dirty="0">
              <a:latin typeface="+mn-lt"/>
            </a:endParaRPr>
          </a:p>
        </p:txBody>
      </p:sp>
      <p:graphicFrame>
        <p:nvGraphicFramePr>
          <p:cNvPr id="13" name="Object 12" descr="Start fraction 16,800 over 16 end fraction"/>
          <p:cNvGraphicFramePr>
            <a:graphicFrameLocks noChangeAspect="1"/>
          </p:cNvGraphicFramePr>
          <p:nvPr>
            <p:extLst>
              <p:ext uri="{D42A27DB-BD31-4B8C-83A1-F6EECF244321}">
                <p14:modId xmlns:p14="http://schemas.microsoft.com/office/powerpoint/2010/main" val="1726555822"/>
              </p:ext>
            </p:extLst>
          </p:nvPr>
        </p:nvGraphicFramePr>
        <p:xfrm>
          <a:off x="469591" y="2286448"/>
          <a:ext cx="955891" cy="722747"/>
        </p:xfrm>
        <a:graphic>
          <a:graphicData uri="http://schemas.openxmlformats.org/presentationml/2006/ole">
            <mc:AlternateContent xmlns:mc="http://schemas.openxmlformats.org/markup-compatibility/2006">
              <mc:Choice xmlns:v="urn:schemas-microsoft-com:vml" Requires="v">
                <p:oleObj spid="_x0000_s17188" name="Equation" r:id="rId5" imgW="520560" imgH="393480" progId="Equation.DSMT4">
                  <p:embed/>
                </p:oleObj>
              </mc:Choice>
              <mc:Fallback>
                <p:oleObj name="Equation" r:id="rId5" imgW="520560" imgH="393480" progId="Equation.DSMT4">
                  <p:embed/>
                  <p:pic>
                    <p:nvPicPr>
                      <p:cNvPr id="0" name="Picture 796" descr="Start fraction 16,800 over 16 end fract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9591" y="2286448"/>
                        <a:ext cx="955891" cy="7227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Content Placeholder 5"/>
          <p:cNvSpPr>
            <a:spLocks noGrp="1"/>
          </p:cNvSpPr>
          <p:nvPr>
            <p:ph sz="quarter" idx="13"/>
          </p:nvPr>
        </p:nvSpPr>
        <p:spPr>
          <a:xfrm>
            <a:off x="1532928" y="2388668"/>
            <a:ext cx="4073031" cy="399542"/>
          </a:xfrm>
        </p:spPr>
        <p:txBody>
          <a:bodyPr/>
          <a:lstStyle/>
          <a:p>
            <a:pPr marL="432" indent="0">
              <a:buNone/>
            </a:pPr>
            <a:r>
              <a:rPr lang="en-US" sz="2400" dirty="0">
                <a:latin typeface="+mn-lt"/>
              </a:rPr>
              <a:t>= 1,050 cans of Meow </a:t>
            </a:r>
            <a:r>
              <a:rPr lang="en-US" sz="2400" dirty="0" smtClean="0">
                <a:latin typeface="+mn-lt"/>
              </a:rPr>
              <a:t>Chow</a:t>
            </a:r>
            <a:endParaRPr lang="en-US" sz="2400" dirty="0">
              <a:latin typeface="+mn-lt"/>
            </a:endParaRPr>
          </a:p>
        </p:txBody>
      </p:sp>
      <p:graphicFrame>
        <p:nvGraphicFramePr>
          <p:cNvPr id="4" name="Object 3" descr="x sub h b + x sub f b + x sub c b = 9,600 + 4,400 + 5,200 = 19,200"/>
          <p:cNvGraphicFramePr>
            <a:graphicFrameLocks noChangeAspect="1"/>
          </p:cNvGraphicFramePr>
          <p:nvPr>
            <p:extLst>
              <p:ext uri="{D42A27DB-BD31-4B8C-83A1-F6EECF244321}">
                <p14:modId xmlns:p14="http://schemas.microsoft.com/office/powerpoint/2010/main" val="1177727054"/>
              </p:ext>
            </p:extLst>
          </p:nvPr>
        </p:nvGraphicFramePr>
        <p:xfrm>
          <a:off x="467914" y="3182770"/>
          <a:ext cx="5917190" cy="404979"/>
        </p:xfrm>
        <a:graphic>
          <a:graphicData uri="http://schemas.openxmlformats.org/presentationml/2006/ole">
            <mc:AlternateContent xmlns:mc="http://schemas.openxmlformats.org/markup-compatibility/2006">
              <mc:Choice xmlns:v="urn:schemas-microsoft-com:vml" Requires="v">
                <p:oleObj spid="_x0000_s17189" name="Equation" r:id="rId7" imgW="3340080" imgH="228600" progId="Equation.DSMT4">
                  <p:embed/>
                </p:oleObj>
              </mc:Choice>
              <mc:Fallback>
                <p:oleObj name="Equation" r:id="rId7" imgW="3340080" imgH="228600" progId="Equation.DSMT4">
                  <p:embed/>
                  <p:pic>
                    <p:nvPicPr>
                      <p:cNvPr id="0" name="Picture 797" descr="x sub h b + x sub f b + x sub c b = 9,600 + 4,400 + 5,200 = 19,2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7914" y="3182770"/>
                        <a:ext cx="5917190" cy="40497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Content Placeholder 6"/>
          <p:cNvSpPr>
            <a:spLocks noGrp="1"/>
          </p:cNvSpPr>
          <p:nvPr>
            <p:ph sz="quarter" idx="14"/>
          </p:nvPr>
        </p:nvSpPr>
        <p:spPr>
          <a:xfrm>
            <a:off x="6370321" y="3098099"/>
            <a:ext cx="2026920" cy="542297"/>
          </a:xfrm>
        </p:spPr>
        <p:txBody>
          <a:bodyPr/>
          <a:lstStyle/>
          <a:p>
            <a:pPr marL="432" indent="0">
              <a:buNone/>
            </a:pPr>
            <a:r>
              <a:rPr lang="en-US" sz="2400" dirty="0" smtClean="0">
                <a:latin typeface="+mn-lt"/>
              </a:rPr>
              <a:t>of </a:t>
            </a:r>
            <a:r>
              <a:rPr lang="en-US" sz="2400" dirty="0">
                <a:latin typeface="+mn-lt"/>
              </a:rPr>
              <a:t>Bow </a:t>
            </a:r>
            <a:r>
              <a:rPr lang="en-US" sz="2400" dirty="0" smtClean="0">
                <a:latin typeface="+mn-lt"/>
              </a:rPr>
              <a:t>Chow</a:t>
            </a:r>
            <a:endParaRPr lang="en-US" sz="2400" dirty="0">
              <a:latin typeface="+mn-lt"/>
            </a:endParaRPr>
          </a:p>
        </p:txBody>
      </p:sp>
      <p:graphicFrame>
        <p:nvGraphicFramePr>
          <p:cNvPr id="12" name="Object 11" descr="Start fraction 19,200 over 16 end fraction"/>
          <p:cNvGraphicFramePr>
            <a:graphicFrameLocks noChangeAspect="1"/>
          </p:cNvGraphicFramePr>
          <p:nvPr>
            <p:extLst>
              <p:ext uri="{D42A27DB-BD31-4B8C-83A1-F6EECF244321}">
                <p14:modId xmlns:p14="http://schemas.microsoft.com/office/powerpoint/2010/main" val="150599795"/>
              </p:ext>
            </p:extLst>
          </p:nvPr>
        </p:nvGraphicFramePr>
        <p:xfrm>
          <a:off x="479235" y="3823438"/>
          <a:ext cx="979647" cy="724171"/>
        </p:xfrm>
        <a:graphic>
          <a:graphicData uri="http://schemas.openxmlformats.org/presentationml/2006/ole">
            <mc:AlternateContent xmlns:mc="http://schemas.openxmlformats.org/markup-compatibility/2006">
              <mc:Choice xmlns:v="urn:schemas-microsoft-com:vml" Requires="v">
                <p:oleObj spid="_x0000_s17190" name="Equation" r:id="rId9" imgW="533160" imgH="393480" progId="Equation.DSMT4">
                  <p:embed/>
                </p:oleObj>
              </mc:Choice>
              <mc:Fallback>
                <p:oleObj name="Equation" r:id="rId9" imgW="533160" imgH="393480" progId="Equation.DSMT4">
                  <p:embed/>
                  <p:pic>
                    <p:nvPicPr>
                      <p:cNvPr id="0" name="Picture 798" descr="Start fraction 19,200 over 16 end fraction"/>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9235" y="3823438"/>
                        <a:ext cx="979647" cy="72417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Content Placeholder 7"/>
          <p:cNvSpPr>
            <a:spLocks noGrp="1"/>
          </p:cNvSpPr>
          <p:nvPr>
            <p:ph sz="quarter" idx="15"/>
          </p:nvPr>
        </p:nvSpPr>
        <p:spPr>
          <a:xfrm>
            <a:off x="1529485" y="3884306"/>
            <a:ext cx="4058516" cy="435966"/>
          </a:xfrm>
        </p:spPr>
        <p:txBody>
          <a:bodyPr/>
          <a:lstStyle/>
          <a:p>
            <a:pPr marL="0" indent="0">
              <a:buNone/>
            </a:pPr>
            <a:r>
              <a:rPr lang="en-US" sz="2400" dirty="0">
                <a:latin typeface="+mn-lt"/>
              </a:rPr>
              <a:t>= 1,200 cans of Bow </a:t>
            </a:r>
            <a:r>
              <a:rPr lang="en-US" sz="2400" dirty="0" smtClean="0">
                <a:latin typeface="+mn-lt"/>
              </a:rPr>
              <a:t>Chow</a:t>
            </a:r>
            <a:endParaRPr lang="en-US" sz="2400" dirty="0">
              <a:latin typeface="+mn-lt"/>
            </a:endParaRPr>
          </a:p>
        </p:txBody>
      </p:sp>
      <p:sp>
        <p:nvSpPr>
          <p:cNvPr id="9" name="Content Placeholder 8"/>
          <p:cNvSpPr>
            <a:spLocks noGrp="1"/>
          </p:cNvSpPr>
          <p:nvPr>
            <p:ph sz="quarter" idx="16"/>
          </p:nvPr>
        </p:nvSpPr>
        <p:spPr>
          <a:xfrm>
            <a:off x="457200" y="4714030"/>
            <a:ext cx="8229600" cy="477024"/>
          </a:xfrm>
        </p:spPr>
        <p:txBody>
          <a:bodyPr/>
          <a:lstStyle/>
          <a:p>
            <a:pPr marL="0" indent="0">
              <a:buNone/>
            </a:pPr>
            <a:r>
              <a:rPr lang="en-US" sz="2400" dirty="0">
                <a:latin typeface="+mn-lt"/>
              </a:rPr>
              <a:t>Note that there are multiple optimal solutions to this model</a:t>
            </a:r>
            <a:r>
              <a:rPr lang="en-US" sz="2400" dirty="0" smtClean="0">
                <a:latin typeface="+mn-lt"/>
              </a:rPr>
              <a:t>.</a:t>
            </a:r>
            <a:endParaRPr lang="en-US" sz="2400" dirty="0">
              <a:latin typeface="+mn-lt"/>
            </a:endParaRPr>
          </a:p>
        </p:txBody>
      </p:sp>
    </p:spTree>
    <p:extLst>
      <p:ext uri="{BB962C8B-B14F-4D97-AF65-F5344CB8AC3E}">
        <p14:creationId xmlns:p14="http://schemas.microsoft.com/office/powerpoint/2010/main" val="3549763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a:t>
            </a:r>
            <a:r>
              <a:rPr lang="en-US" dirty="0" smtClean="0"/>
              <a:t>Construction </a:t>
            </a:r>
            <a:r>
              <a:rPr lang="en-US" sz="2000" b="0" dirty="0" smtClean="0"/>
              <a:t>(1 of 2)</a:t>
            </a:r>
            <a:endParaRPr lang="en-US" sz="2000" b="0" dirty="0"/>
          </a:p>
        </p:txBody>
      </p:sp>
      <p:sp>
        <p:nvSpPr>
          <p:cNvPr id="3" name="Text Placeholder 2"/>
          <p:cNvSpPr>
            <a:spLocks noGrp="1"/>
          </p:cNvSpPr>
          <p:nvPr>
            <p:ph type="body" idx="1"/>
          </p:nvPr>
        </p:nvSpPr>
        <p:spPr>
          <a:xfrm>
            <a:off x="457200" y="1600201"/>
            <a:ext cx="8229600" cy="3244516"/>
          </a:xfrm>
        </p:spPr>
        <p:txBody>
          <a:bodyPr/>
          <a:lstStyle/>
          <a:p>
            <a:pPr marL="0" indent="0" eaLnBrk="0" hangingPunct="0">
              <a:buNone/>
            </a:pPr>
            <a:r>
              <a:rPr lang="en-US" sz="2400" b="1" dirty="0">
                <a:latin typeface="+mn-lt"/>
              </a:rPr>
              <a:t>Decision Variables:</a:t>
            </a:r>
          </a:p>
          <a:p>
            <a:pPr marL="0" indent="0" eaLnBrk="0" hangingPunct="0">
              <a:buNone/>
            </a:pPr>
            <a:r>
              <a:rPr lang="en-US" sz="2400" i="1" dirty="0" smtClean="0">
                <a:latin typeface="+mn-lt"/>
              </a:rPr>
              <a:t> x</a:t>
            </a:r>
            <a:r>
              <a:rPr lang="en-US" sz="2400" baseline="-25000" dirty="0" smtClean="0">
                <a:latin typeface="+mn-lt"/>
              </a:rPr>
              <a:t>1</a:t>
            </a:r>
            <a:r>
              <a:rPr lang="en-US" sz="2400" dirty="0" smtClean="0">
                <a:latin typeface="+mn-lt"/>
              </a:rPr>
              <a:t> </a:t>
            </a:r>
            <a:r>
              <a:rPr lang="en-US" sz="2400" dirty="0">
                <a:latin typeface="+mn-lt"/>
              </a:rPr>
              <a:t>= </a:t>
            </a:r>
            <a:r>
              <a:rPr lang="en-US" sz="2400" dirty="0" smtClean="0">
                <a:latin typeface="+mn-lt"/>
              </a:rPr>
              <a:t># of sweatshirts</a:t>
            </a:r>
            <a:r>
              <a:rPr lang="en-US" sz="2400" dirty="0">
                <a:latin typeface="+mn-lt"/>
              </a:rPr>
              <a:t>, </a:t>
            </a:r>
            <a:r>
              <a:rPr lang="en-US" sz="2400" dirty="0" smtClean="0">
                <a:latin typeface="+mn-lt"/>
              </a:rPr>
              <a:t>front </a:t>
            </a:r>
            <a:r>
              <a:rPr lang="en-US" sz="2400" dirty="0">
                <a:latin typeface="+mn-lt"/>
              </a:rPr>
              <a:t>printing</a:t>
            </a:r>
          </a:p>
          <a:p>
            <a:pPr marL="0" indent="0" eaLnBrk="0" hangingPunct="0">
              <a:buNone/>
            </a:pPr>
            <a:r>
              <a:rPr lang="en-US" sz="2400" i="1" dirty="0" smtClean="0">
                <a:latin typeface="+mn-lt"/>
              </a:rPr>
              <a:t> x</a:t>
            </a:r>
            <a:r>
              <a:rPr lang="en-US" sz="2400" baseline="-25000" dirty="0" smtClean="0">
                <a:latin typeface="+mn-lt"/>
              </a:rPr>
              <a:t>2</a:t>
            </a:r>
            <a:r>
              <a:rPr lang="en-US" sz="2400" dirty="0" smtClean="0">
                <a:latin typeface="+mn-lt"/>
              </a:rPr>
              <a:t> </a:t>
            </a:r>
            <a:r>
              <a:rPr lang="en-US" sz="2400" dirty="0">
                <a:latin typeface="+mn-lt"/>
              </a:rPr>
              <a:t>= </a:t>
            </a:r>
            <a:r>
              <a:rPr lang="en-US" sz="2400" dirty="0" smtClean="0">
                <a:latin typeface="+mn-lt"/>
              </a:rPr>
              <a:t># of sweatshirts</a:t>
            </a:r>
            <a:r>
              <a:rPr lang="en-US" sz="2400" dirty="0">
                <a:latin typeface="+mn-lt"/>
              </a:rPr>
              <a:t>, back and front printing</a:t>
            </a:r>
          </a:p>
          <a:p>
            <a:pPr marL="0" indent="0" eaLnBrk="0" hangingPunct="0">
              <a:buNone/>
            </a:pPr>
            <a:r>
              <a:rPr lang="en-US" sz="2400" i="1" dirty="0" smtClean="0">
                <a:latin typeface="+mn-lt"/>
              </a:rPr>
              <a:t> x</a:t>
            </a:r>
            <a:r>
              <a:rPr lang="en-US" sz="2400" baseline="-25000" dirty="0" smtClean="0">
                <a:latin typeface="+mn-lt"/>
              </a:rPr>
              <a:t>3</a:t>
            </a:r>
            <a:r>
              <a:rPr lang="en-US" sz="2400" dirty="0" smtClean="0">
                <a:latin typeface="+mn-lt"/>
              </a:rPr>
              <a:t> </a:t>
            </a:r>
            <a:r>
              <a:rPr lang="en-US" sz="2400" dirty="0">
                <a:latin typeface="+mn-lt"/>
              </a:rPr>
              <a:t>= </a:t>
            </a:r>
            <a:r>
              <a:rPr lang="en-US" sz="2400" dirty="0" smtClean="0">
                <a:latin typeface="+mn-lt"/>
              </a:rPr>
              <a:t># of T-shirts</a:t>
            </a:r>
            <a:r>
              <a:rPr lang="en-US" sz="2400" dirty="0">
                <a:latin typeface="+mn-lt"/>
              </a:rPr>
              <a:t>, front </a:t>
            </a:r>
            <a:r>
              <a:rPr lang="en-US" sz="2400" dirty="0" smtClean="0">
                <a:latin typeface="+mn-lt"/>
              </a:rPr>
              <a:t>printing</a:t>
            </a:r>
          </a:p>
          <a:p>
            <a:pPr marL="0" indent="0" eaLnBrk="0" hangingPunct="0">
              <a:buNone/>
            </a:pPr>
            <a:r>
              <a:rPr lang="en-US" sz="2400" i="1" dirty="0">
                <a:latin typeface="+mn-lt"/>
              </a:rPr>
              <a:t> </a:t>
            </a:r>
            <a:r>
              <a:rPr lang="en-US" sz="2400" i="1" dirty="0" smtClean="0">
                <a:latin typeface="+mn-lt"/>
              </a:rPr>
              <a:t>x</a:t>
            </a:r>
            <a:r>
              <a:rPr lang="en-US" sz="2400" baseline="-25000" dirty="0" smtClean="0">
                <a:latin typeface="+mn-lt"/>
              </a:rPr>
              <a:t>4</a:t>
            </a:r>
            <a:r>
              <a:rPr lang="en-US" sz="2400" dirty="0" smtClean="0">
                <a:latin typeface="+mn-lt"/>
              </a:rPr>
              <a:t> = </a:t>
            </a:r>
            <a:r>
              <a:rPr lang="en-US" sz="2400" dirty="0" smtClean="0">
                <a:latin typeface="+mn-lt"/>
              </a:rPr>
              <a:t># of T-shirts</a:t>
            </a:r>
            <a:r>
              <a:rPr lang="en-US" sz="2400" dirty="0">
                <a:latin typeface="+mn-lt"/>
              </a:rPr>
              <a:t>, back and front </a:t>
            </a:r>
            <a:r>
              <a:rPr lang="en-US" sz="2400" dirty="0" smtClean="0">
                <a:latin typeface="+mn-lt"/>
              </a:rPr>
              <a:t>printing</a:t>
            </a:r>
          </a:p>
          <a:p>
            <a:pPr marL="0" indent="0" eaLnBrk="0" hangingPunct="0">
              <a:buNone/>
            </a:pPr>
            <a:r>
              <a:rPr lang="en-US" sz="2400" b="1" dirty="0" smtClean="0">
                <a:latin typeface="+mn-lt"/>
              </a:rPr>
              <a:t>Objective Function:</a:t>
            </a:r>
            <a:endParaRPr lang="en-US" sz="2400" dirty="0">
              <a:latin typeface="+mn-lt"/>
            </a:endParaRPr>
          </a:p>
        </p:txBody>
      </p:sp>
      <p:graphicFrame>
        <p:nvGraphicFramePr>
          <p:cNvPr id="4" name="Object 3" descr="Maximize Z = $90 x sub 1 + $125 x sub 2 + $45 x sub 3 + $65 x sub 4."/>
          <p:cNvGraphicFramePr>
            <a:graphicFrameLocks noChangeAspect="1"/>
          </p:cNvGraphicFramePr>
          <p:nvPr>
            <p:extLst>
              <p:ext uri="{D42A27DB-BD31-4B8C-83A1-F6EECF244321}">
                <p14:modId xmlns:p14="http://schemas.microsoft.com/office/powerpoint/2010/main" val="1661900378"/>
              </p:ext>
            </p:extLst>
          </p:nvPr>
        </p:nvGraphicFramePr>
        <p:xfrm>
          <a:off x="1408280" y="5067147"/>
          <a:ext cx="6038684" cy="445477"/>
        </p:xfrm>
        <a:graphic>
          <a:graphicData uri="http://schemas.openxmlformats.org/presentationml/2006/ole">
            <mc:AlternateContent xmlns:mc="http://schemas.openxmlformats.org/markup-compatibility/2006">
              <mc:Choice xmlns:v="urn:schemas-microsoft-com:vml" Requires="v">
                <p:oleObj spid="_x0000_s1536" name="Equation" r:id="rId3" imgW="3098520" imgH="228600" progId="Equation.DSMT4">
                  <p:embed/>
                </p:oleObj>
              </mc:Choice>
              <mc:Fallback>
                <p:oleObj name="Equation" r:id="rId3" imgW="3098520" imgH="228600" progId="Equation.DSMT4">
                  <p:embed/>
                  <p:pic>
                    <p:nvPicPr>
                      <p:cNvPr id="0" name="Picture 510" descr="Maximize Z = $90 x sub 1 + $125 x sub 2 + $45 x sub 3 + $65 x sub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8280" y="5067147"/>
                        <a:ext cx="6038684" cy="4454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881469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1"/>
            <a:ext cx="8229600" cy="1097279"/>
          </a:xfrm>
        </p:spPr>
        <p:txBody>
          <a:bodyPr/>
          <a:lstStyle/>
          <a:p>
            <a:r>
              <a:rPr lang="en-US" dirty="0"/>
              <a:t>Model </a:t>
            </a:r>
            <a:r>
              <a:rPr lang="en-US" dirty="0" smtClean="0"/>
              <a:t>Construction </a:t>
            </a:r>
            <a:r>
              <a:rPr lang="en-US" sz="2000" b="0" dirty="0" smtClean="0"/>
              <a:t>(2 of 2)</a:t>
            </a:r>
            <a:endParaRPr lang="en-US" sz="2000" b="0" dirty="0"/>
          </a:p>
        </p:txBody>
      </p:sp>
      <p:sp>
        <p:nvSpPr>
          <p:cNvPr id="3" name="Text Placeholder 2"/>
          <p:cNvSpPr>
            <a:spLocks noGrp="1"/>
          </p:cNvSpPr>
          <p:nvPr>
            <p:ph type="body" idx="1"/>
          </p:nvPr>
        </p:nvSpPr>
        <p:spPr>
          <a:xfrm>
            <a:off x="457200" y="1600200"/>
            <a:ext cx="3039979" cy="453189"/>
          </a:xfrm>
        </p:spPr>
        <p:txBody>
          <a:bodyPr/>
          <a:lstStyle/>
          <a:p>
            <a:pPr marL="0" indent="0">
              <a:buNone/>
            </a:pPr>
            <a:r>
              <a:rPr lang="en-US" sz="2400" b="1" dirty="0">
                <a:latin typeface="+mn-lt"/>
              </a:rPr>
              <a:t>Model Constraints</a:t>
            </a:r>
            <a:r>
              <a:rPr lang="en-US" sz="2400" b="1" dirty="0" smtClean="0">
                <a:latin typeface="+mn-lt"/>
              </a:rPr>
              <a:t>:</a:t>
            </a:r>
            <a:endParaRPr lang="en-US" sz="2400" b="1" dirty="0">
              <a:latin typeface="+mn-lt"/>
            </a:endParaRPr>
          </a:p>
        </p:txBody>
      </p:sp>
      <p:graphicFrame>
        <p:nvGraphicFramePr>
          <p:cNvPr id="4" name="Object 3" descr="0.10 x sub 1 + 0.25 x sub 2 + 0.08 x sub 3 + 0.21 x sub 4 is less than or equal to 72 hours. 3 x sub 1 + 3 x sub 2 + x sub 3 + x sub 4 is less than or equal to 1,200 boxes. $36 x sub 1 + $48 x sub 2 + $25 x sub 3 + $35 x sub 4 is less than or equal to $25,000. x sub 1 + x sub 2 is less than or equal to 500 dozen sweatshirts. x sub 3 + x sub 4 is less than or equal to 500 dozen t-shirts. "/>
          <p:cNvGraphicFramePr>
            <a:graphicFrameLocks noChangeAspect="1"/>
          </p:cNvGraphicFramePr>
          <p:nvPr>
            <p:extLst>
              <p:ext uri="{D42A27DB-BD31-4B8C-83A1-F6EECF244321}">
                <p14:modId xmlns:p14="http://schemas.microsoft.com/office/powerpoint/2010/main" val="1998272636"/>
              </p:ext>
            </p:extLst>
          </p:nvPr>
        </p:nvGraphicFramePr>
        <p:xfrm>
          <a:off x="640857" y="2291198"/>
          <a:ext cx="7960712" cy="2340693"/>
        </p:xfrm>
        <a:graphic>
          <a:graphicData uri="http://schemas.openxmlformats.org/presentationml/2006/ole">
            <mc:AlternateContent xmlns:mc="http://schemas.openxmlformats.org/markup-compatibility/2006">
              <mc:Choice xmlns:v="urn:schemas-microsoft-com:vml" Requires="v">
                <p:oleObj spid="_x0000_s2553" name="Equation" r:id="rId3" imgW="3886200" imgH="1143000" progId="Equation.DSMT4">
                  <p:embed/>
                </p:oleObj>
              </mc:Choice>
              <mc:Fallback>
                <p:oleObj name="Equation" r:id="rId3" imgW="3886200" imgH="1143000" progId="Equation.DSMT4">
                  <p:embed/>
                  <p:pic>
                    <p:nvPicPr>
                      <p:cNvPr id="0" name="Picture 503" descr="0.10 x sub 1 + 0.25 x sub 2 + 0.08 x sub 3 + 0.21 x sub 4 is less than or equal to 72 hours. 3 x sub 1 + 3 x sub 2 + x sub 3 + x sub 4 is less than or equal to 1,200 boxes. $36 x sub 1 + $48 x sub 2 + $25 x sub 3 + $35 x sub 4 is less than or equal to $25,000. x sub 1 + x sub 2 is less than or equal to 500 dozen sweatshirts. x sub 3 + x sub 4 is less than or equal to 500 dozen t-shirt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857" y="2291198"/>
                        <a:ext cx="7960712" cy="234069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6186046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Computer Solution with </a:t>
            </a:r>
            <a:r>
              <a:rPr lang="en-US" dirty="0" smtClean="0"/>
              <a:t>Excel 1</a:t>
            </a:r>
            <a:endParaRPr lang="en-US" dirty="0"/>
          </a:p>
        </p:txBody>
      </p:sp>
      <p:sp>
        <p:nvSpPr>
          <p:cNvPr id="3" name="Text Placeholder 2"/>
          <p:cNvSpPr>
            <a:spLocks noGrp="1"/>
          </p:cNvSpPr>
          <p:nvPr>
            <p:ph type="body" idx="1"/>
          </p:nvPr>
        </p:nvSpPr>
        <p:spPr>
          <a:xfrm>
            <a:off x="457200" y="1600201"/>
            <a:ext cx="8229600" cy="431800"/>
          </a:xfrm>
        </p:spPr>
        <p:txBody>
          <a:bodyPr/>
          <a:lstStyle/>
          <a:p>
            <a:pPr marL="0" indent="0">
              <a:buNone/>
            </a:pPr>
            <a:r>
              <a:rPr lang="en-US" sz="2400" b="1" dirty="0">
                <a:latin typeface="+mn-lt"/>
              </a:rPr>
              <a:t>Exhibit </a:t>
            </a:r>
            <a:r>
              <a:rPr lang="en-US" sz="2400" b="1" dirty="0" smtClean="0">
                <a:latin typeface="+mn-lt"/>
              </a:rPr>
              <a:t>4.1</a:t>
            </a:r>
            <a:endParaRPr lang="en-US" sz="2400" b="1" dirty="0">
              <a:latin typeface="+mn-lt"/>
            </a:endParaRPr>
          </a:p>
        </p:txBody>
      </p:sp>
      <p:pic>
        <p:nvPicPr>
          <p:cNvPr id="4" name="Picture 3" descr="An Excel sheet of data, for the product mix example, lists cost data for the product mix example. The general layout is summarized as follows: Products, X 1 through X 4, in row 4, columns D through G, respectively. Explanations of the products are provided next to production values, in cells C 14 through C 17. X 1 is sweatshirts, front printing. X 2 is sweatshirts, back and front printing. X 3 is t-shirts, front printing. X 4 is t-shirts, back and front printing. Profit per box in row 5, columns D through G. Resources listed in rows 7 through 11, column A, with respective data in the same rows under the products in columns D through G. Usage, constraints, available, and left over resources data in rows 7 through 11, columns H through K, respectively. The less than or equal to symbols in the constraints column have no effect, they are added for cosmetic purposes. Production values in cells B 14 through B 17. Profit in cell B 18. The formula for usage for processing time, in cell H 7, is = D 7 asterisk B 14 + E 7 asterisk B 15 + F 7 asterisk B 16 + G 7 asterisk B 17. Or the sum of processing time times production value for the 4 products. The formula for left over for processing time, in cell K 7, is = J 7 minus H 7, or available minus usage. The formula for usage for blank t-shifts, in cell H 11, is = F 11 asterisk B 16 + G 11 asterisk B 17. Or sum of processing time times production value for products X 3 and X 4. A box on the sheet summarizes the objective value and constraints. This is a model formulation included on all Excel files on the companion Web site. The formulation states maximize z = 90 x sub 1 + 125 x sub 2 + 45 x sub 3 + 65 x sub 4, subject to the following 5 constraints: 0.1 x sub 1 + 0.25 x sub 2 + 0.08 x sub 3 + 0.21 x sub 4 is less than or equal to 72. 3 x sub 1 + 3 x sub 2 + x sub 3 + x sub 4 is less than or equal to 1200. 36 x sub 1 + 48 x sub 2 + 25 x sub 3 + 35 x sub 4 is less than or equal to 25,000. X sub 1 + x sub 2 is less than or equal to 500. X sub 3 + x sub 4 is less than or equal to 500. X sub 1, x sub 2, x sub 3, x sub 4 is greater than or equal to 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0688" y="2203411"/>
            <a:ext cx="6262624" cy="4075855"/>
          </a:xfrm>
          <a:prstGeom prst="rect">
            <a:avLst/>
          </a:prstGeom>
        </p:spPr>
      </p:pic>
    </p:spTree>
    <p:extLst>
      <p:ext uri="{BB962C8B-B14F-4D97-AF65-F5344CB8AC3E}">
        <p14:creationId xmlns:p14="http://schemas.microsoft.com/office/powerpoint/2010/main" val="446699447"/>
      </p:ext>
    </p:extLst>
  </p:cSld>
  <p:clrMapOvr>
    <a:masterClrMapping/>
  </p:clrMapOvr>
  <p:timing>
    <p:tnLst>
      <p:par>
        <p:cTn id="1" dur="indefinite" restart="never" nodeType="tmRoot"/>
      </p:par>
    </p:tnLst>
  </p:timing>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10733</TotalTime>
  <Words>2154</Words>
  <Application>Microsoft Office PowerPoint</Application>
  <PresentationFormat>On-screen Show (4:3)</PresentationFormat>
  <Paragraphs>491</Paragraphs>
  <Slides>66</Slides>
  <Notes>1</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66</vt:i4>
      </vt:variant>
    </vt:vector>
  </HeadingPairs>
  <TitlesOfParts>
    <vt:vector size="73" baseType="lpstr">
      <vt:lpstr>Arial</vt:lpstr>
      <vt:lpstr>Noto Sans Symbols</vt:lpstr>
      <vt:lpstr>Times New Roman</vt:lpstr>
      <vt:lpstr>Verdana</vt:lpstr>
      <vt:lpstr>508 Lecture</vt:lpstr>
      <vt:lpstr>1_508 Lecture</vt:lpstr>
      <vt:lpstr>Equation</vt:lpstr>
      <vt:lpstr>Introduction to Management Science</vt:lpstr>
      <vt:lpstr>Learning Objectives</vt:lpstr>
      <vt:lpstr>Learning Objective 4.1</vt:lpstr>
      <vt:lpstr>Problem Definition 1</vt:lpstr>
      <vt:lpstr>Figure 4.1 Quick-Screen Shirts</vt:lpstr>
      <vt:lpstr>Data</vt:lpstr>
      <vt:lpstr>Model Construction (1 of 2)</vt:lpstr>
      <vt:lpstr>Model Construction (2 of 2)</vt:lpstr>
      <vt:lpstr>Computer Solution with Excel 1</vt:lpstr>
      <vt:lpstr>Solution with Excel Solver Window 1</vt:lpstr>
      <vt:lpstr>Solution with Q M for Windows (1 of 2)</vt:lpstr>
      <vt:lpstr>Solution with Q M for Windows (2 of 2)</vt:lpstr>
      <vt:lpstr>Learning Objective 4.2</vt:lpstr>
      <vt:lpstr>Data and Problem Definition 1</vt:lpstr>
      <vt:lpstr>Model Construction – Decision Variables</vt:lpstr>
      <vt:lpstr>Model Summary 1</vt:lpstr>
      <vt:lpstr>Computer Solution with Excel 2</vt:lpstr>
      <vt:lpstr>Solution with Excel Solver Window 2</vt:lpstr>
      <vt:lpstr>Learning Objective 4.3</vt:lpstr>
      <vt:lpstr>Model Summary 2 (1 of 2)</vt:lpstr>
      <vt:lpstr>Model Summary 2 (2 of 2)</vt:lpstr>
      <vt:lpstr>Computer Solution with Excel 3</vt:lpstr>
      <vt:lpstr>Solution with Excel Solver Window 3</vt:lpstr>
      <vt:lpstr>Sensitivity Report 1</vt:lpstr>
      <vt:lpstr>Learning Objective 4.4</vt:lpstr>
      <vt:lpstr>Data and Problem Definition 2</vt:lpstr>
      <vt:lpstr>Model Summary 3</vt:lpstr>
      <vt:lpstr>Solution with Excel 1</vt:lpstr>
      <vt:lpstr>Solution with Excel Solver Window 4</vt:lpstr>
      <vt:lpstr>Integer Solution with Excel (1 of 3)</vt:lpstr>
      <vt:lpstr>Integer Solution with Excel (2 of 3)</vt:lpstr>
      <vt:lpstr>Integer Solution with Excel (3 of 3)</vt:lpstr>
      <vt:lpstr>Learning Objective 4.5</vt:lpstr>
      <vt:lpstr>Problem Definition and Data 1</vt:lpstr>
      <vt:lpstr>Model Summary 4</vt:lpstr>
      <vt:lpstr>Solution with Excel 2</vt:lpstr>
      <vt:lpstr>Solution with Solver Window 1</vt:lpstr>
      <vt:lpstr>Learning Objective 4.6</vt:lpstr>
      <vt:lpstr>Problem Definition and Data 2</vt:lpstr>
      <vt:lpstr>Problem Statement and Variables 1</vt:lpstr>
      <vt:lpstr>Problem Statement and Variables 2</vt:lpstr>
      <vt:lpstr>Model Summary 5 (1 of 2)</vt:lpstr>
      <vt:lpstr>Model Summary 5 (2 of 2)</vt:lpstr>
      <vt:lpstr>Solution with Excel 3</vt:lpstr>
      <vt:lpstr>Solution with Solver Window 2</vt:lpstr>
      <vt:lpstr>Sensitivity Report 2</vt:lpstr>
      <vt:lpstr>Learning Objective 4.7</vt:lpstr>
      <vt:lpstr>Problem Definition and Data 3</vt:lpstr>
      <vt:lpstr>Decision Variables</vt:lpstr>
      <vt:lpstr>Model Summary 6</vt:lpstr>
      <vt:lpstr>Solution with Excel 4</vt:lpstr>
      <vt:lpstr>Solution with Solver Window 3 (1 of 3)</vt:lpstr>
      <vt:lpstr>Solution with Solver Window 3 (2 of 3)</vt:lpstr>
      <vt:lpstr>Solution with Solver Window 3 (3 of 3)</vt:lpstr>
      <vt:lpstr>Learning Objective 4.8</vt:lpstr>
      <vt:lpstr>Problem Definition 2</vt:lpstr>
      <vt:lpstr>Problem Data Summary</vt:lpstr>
      <vt:lpstr>Decision Variables and Model Summary</vt:lpstr>
      <vt:lpstr>Solution with Excel 5</vt:lpstr>
      <vt:lpstr>Solution with Solver Window 4</vt:lpstr>
      <vt:lpstr>Example Problem Solution: Problem Statement and Data</vt:lpstr>
      <vt:lpstr>Example Problem Solution: Model Formulation (1 of 3)</vt:lpstr>
      <vt:lpstr>Example Problem Solution: Model Formulation (2 of 3)</vt:lpstr>
      <vt:lpstr>Example Problem Solution: Model Formulation (3 of 3)</vt:lpstr>
      <vt:lpstr>Example Problem Solution: Solution with Q M for Windows (1 of 2)</vt:lpstr>
      <vt:lpstr>Example Problem Solution: Solution with Q M for Windows (2 of 2)</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Management Science, 13e</dc:title>
  <dc:subject>Operations Management</dc:subject>
  <dc:creator>Taylor</dc:creator>
  <cp:keywords>Introduction to Management Science</cp:keywords>
  <cp:lastModifiedBy>albaraa altassan</cp:lastModifiedBy>
  <cp:revision>1378</cp:revision>
  <dcterms:modified xsi:type="dcterms:W3CDTF">2021-02-24T10:04:46Z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ies>
</file>