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68" r:id="rId4"/>
    <p:sldId id="271" r:id="rId5"/>
    <p:sldId id="272" r:id="rId6"/>
    <p:sldId id="273" r:id="rId7"/>
    <p:sldId id="276" r:id="rId8"/>
    <p:sldId id="277" r:id="rId9"/>
    <p:sldId id="279" r:id="rId10"/>
    <p:sldId id="280" r:id="rId11"/>
    <p:sldId id="293" r:id="rId12"/>
    <p:sldId id="295" r:id="rId13"/>
    <p:sldId id="269" r:id="rId14"/>
    <p:sldId id="285" r:id="rId15"/>
    <p:sldId id="294" r:id="rId16"/>
    <p:sldId id="284" r:id="rId17"/>
    <p:sldId id="289" r:id="rId18"/>
    <p:sldId id="287" r:id="rId19"/>
    <p:sldId id="288" r:id="rId20"/>
    <p:sldId id="290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CC"/>
    <a:srgbClr val="AD159B"/>
    <a:srgbClr val="660066"/>
    <a:srgbClr val="00CC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sa/imgres?imgurl=http://enews.ksu.edu.sa/wp-content/uploads/2012/05/genome-research-chair.jpg&amp;imgrefurl=http://enews.ksu.edu.sa/2012/05/13/genome-research-chair-welcomes-immunology-expert-dr-mahmoud-rouabhia/&amp;usg=__eXndrqNZPb8P_safx01M4XM4Vgw=&amp;h=175&amp;w=175&amp;sz=23&amp;hl=en&amp;start=3&amp;sig2=S10ZM4OX-mPyXcJvps3xUQ&amp;zoom=1&amp;tbnid=m1WytDjK0zvDEM:&amp;tbnh=100&amp;tbnw=100&amp;ei=2rB5UO3kE4ah0QX2r4DoCg&amp;um=1&amp;itb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.sa/imgres?imgurl=http://upload.wikimedia.org/wikipedia/commons/c/ca/KSU_Logo_COLORED.jpg&amp;imgrefurl=http://en.wikipedia.org/wiki/File:KSU_Logo_COLORED.jpg&amp;usg=__4SmBDyC_bx8dkon9aphfQRrswac=&amp;h=945&amp;w=945&amp;sz=310&amp;hl=en&amp;start=3&amp;sig2=0UJ5UmmUh6jx8rPtM8MwQg&amp;zoom=1&amp;tbnid=dM7S1hIhrq4blM:&amp;tbnh=148&amp;tbnw=148&amp;ei=P7F5UIuENOfI0AW3jIGoDQ&amp;um=1&amp;itbs=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enews.ksu.edu.sa/wp-content/uploads/2012/05/genome-research-chair.jpg&amp;imgrefurl=http://enews.ksu.edu.sa/2012/05/13/genome-research-chair-welcomes-immunology-expert-dr-mahmoud-rouabhia/&amp;usg=__eXndrqNZPb8P_safx01M4XM4Vgw=&amp;h=175&amp;w=175&amp;sz=23&amp;hl=en&amp;start=3&amp;sig2=S10ZM4OX-mPyXcJvps3xUQ&amp;zoom=1&amp;tbnid=m1WytDjK0zvDEM:&amp;tbnh=100&amp;tbnw=100&amp;ei=2rB5UO3kE4ah0QX2r4DoCg&amp;um=1&amp;itbs=1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enews.ksu.edu.sa/wp-content/uploads/2012/05/genome-research-chair.jpg&amp;imgrefurl=http://enews.ksu.edu.sa/2012/05/13/genome-research-chair-welcomes-immunology-expert-dr-mahmoud-rouabhia/&amp;usg=__eXndrqNZPb8P_safx01M4XM4Vgw=&amp;h=175&amp;w=175&amp;sz=23&amp;hl=en&amp;start=3&amp;sig2=S10ZM4OX-mPyXcJvps3xUQ&amp;zoom=1&amp;tbnid=m1WytDjK0zvDEM:&amp;tbnh=100&amp;tbnw=100&amp;ei=2rB5UO3kE4ah0QX2r4DoCg&amp;um=1&amp;itbs=1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//upload.wikimedia.org/wikipedia/en/0/07/Taqman.pn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enews.ksu.edu.sa/wp-content/uploads/2012/05/genome-research-chair.jpg&amp;imgrefurl=http://enews.ksu.edu.sa/2012/05/13/genome-research-chair-welcomes-immunology-expert-dr-mahmoud-rouabhia/&amp;usg=__eXndrqNZPb8P_safx01M4XM4Vgw=&amp;h=175&amp;w=175&amp;sz=23&amp;hl=en&amp;start=3&amp;sig2=S10ZM4OX-mPyXcJvps3xUQ&amp;zoom=1&amp;tbnid=m1WytDjK0zvDEM:&amp;tbnh=100&amp;tbnw=100&amp;ei=2rB5UO3kE4ah0QX2r4DoCg&amp;um=1&amp;itbs=1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sa/imgres?imgurl=http://enews.ksu.edu.sa/wp-content/uploads/2012/05/genome-research-chair.jpg&amp;imgrefurl=http://enews.ksu.edu.sa/2012/05/13/genome-research-chair-welcomes-immunology-expert-dr-mahmoud-rouabhia/&amp;usg=__eXndrqNZPb8P_safx01M4XM4Vgw=&amp;h=175&amp;w=175&amp;sz=23&amp;hl=en&amp;start=3&amp;sig2=S10ZM4OX-mPyXcJvps3xUQ&amp;zoom=1&amp;tbnid=m1WytDjK0zvDEM:&amp;tbnh=100&amp;tbnw=100&amp;ei=2rB5UO3kE4ah0QX2r4DoCg&amp;um=1&amp;itbs=1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enews.ksu.edu.sa/wp-content/uploads/2012/05/genome-research-chair.jpg&amp;imgrefurl=http://enews.ksu.edu.sa/2012/05/13/genome-research-chair-welcomes-immunology-expert-dr-mahmoud-rouabhia/&amp;usg=__eXndrqNZPb8P_safx01M4XM4Vgw=&amp;h=175&amp;w=175&amp;sz=23&amp;hl=en&amp;start=3&amp;sig2=S10ZM4OX-mPyXcJvps3xUQ&amp;zoom=1&amp;tbnid=m1WytDjK0zvDEM:&amp;tbnh=100&amp;tbnw=100&amp;ei=2rB5UO3kE4ah0QX2r4DoCg&amp;um=1&amp;itbs=1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enews.ksu.edu.sa/wp-content/uploads/2012/05/genome-research-chair.jpg&amp;imgrefurl=http://enews.ksu.edu.sa/2012/05/13/genome-research-chair-welcomes-immunology-expert-dr-mahmoud-rouabhia/&amp;usg=__eXndrqNZPb8P_safx01M4XM4Vgw=&amp;h=175&amp;w=175&amp;sz=23&amp;hl=en&amp;start=3&amp;sig2=S10ZM4OX-mPyXcJvps3xUQ&amp;zoom=1&amp;tbnid=m1WytDjK0zvDEM:&amp;tbnh=100&amp;tbnw=100&amp;ei=2rB5UO3kE4ah0QX2r4DoCg&amp;um=1&amp;itbs=1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enews.ksu.edu.sa/wp-content/uploads/2012/05/genome-research-chair.jpg&amp;imgrefurl=http://enews.ksu.edu.sa/2012/05/13/genome-research-chair-welcomes-immunology-expert-dr-mahmoud-rouabhia/&amp;usg=__eXndrqNZPb8P_safx01M4XM4Vgw=&amp;h=175&amp;w=175&amp;sz=23&amp;hl=en&amp;start=3&amp;sig2=S10ZM4OX-mPyXcJvps3xUQ&amp;zoom=1&amp;tbnid=m1WytDjK0zvDEM:&amp;tbnh=100&amp;tbnw=100&amp;ei=2rB5UO3kE4ah0QX2r4DoCg&amp;um=1&amp;itbs=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enews.ksu.edu.sa/wp-content/uploads/2012/05/genome-research-chair.jpg&amp;imgrefurl=http://enews.ksu.edu.sa/2012/05/13/genome-research-chair-welcomes-immunology-expert-dr-mahmoud-rouabhia/&amp;usg=__eXndrqNZPb8P_safx01M4XM4Vgw=&amp;h=175&amp;w=175&amp;sz=23&amp;hl=en&amp;start=3&amp;sig2=S10ZM4OX-mPyXcJvps3xUQ&amp;zoom=1&amp;tbnid=m1WytDjK0zvDEM:&amp;tbnh=100&amp;tbnw=100&amp;ei=2rB5UO3kE4ah0QX2r4DoCg&amp;um=1&amp;itbs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presentermedia.com/files/animsp/00002000/2483/carrying_question_pa_md_wm.gi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1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hyperlink" Target="http://www.google.com.sa/imgres?imgurl=http://enews.ksu.edu.sa/wp-content/uploads/2012/05/genome-research-chair.jpg&amp;imgrefurl=http://enews.ksu.edu.sa/2012/05/13/genome-research-chair-welcomes-immunology-expert-dr-mahmoud-rouabhia/&amp;usg=__eXndrqNZPb8P_safx01M4XM4Vgw=&amp;h=175&amp;w=175&amp;sz=23&amp;hl=en&amp;start=3&amp;sig2=S10ZM4OX-mPyXcJvps3xUQ&amp;zoom=1&amp;tbnid=m1WytDjK0zvDEM:&amp;tbnh=100&amp;tbnw=100&amp;ei=2rB5UO3kE4ah0QX2r4DoCg&amp;um=1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sa/imgres?imgurl=http://enews.ksu.edu.sa/wp-content/uploads/2012/05/genome-research-chair.jpg&amp;imgrefurl=http://enews.ksu.edu.sa/2012/05/13/genome-research-chair-welcomes-immunology-expert-dr-mahmoud-rouabhia/&amp;usg=__eXndrqNZPb8P_safx01M4XM4Vgw=&amp;h=175&amp;w=175&amp;sz=23&amp;hl=en&amp;start=3&amp;sig2=S10ZM4OX-mPyXcJvps3xUQ&amp;zoom=1&amp;tbnid=m1WytDjK0zvDEM:&amp;tbnh=100&amp;tbnw=100&amp;ei=2rB5UO3kE4ah0QX2r4DoCg&amp;um=1&amp;itbs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enews.ksu.edu.sa/wp-content/uploads/2012/05/genome-research-chair.jpg&amp;imgrefurl=http://enews.ksu.edu.sa/2012/05/13/genome-research-chair-welcomes-immunology-expert-dr-mahmoud-rouabhia/&amp;usg=__eXndrqNZPb8P_safx01M4XM4Vgw=&amp;h=175&amp;w=175&amp;sz=23&amp;hl=en&amp;start=3&amp;sig2=S10ZM4OX-mPyXcJvps3xUQ&amp;zoom=1&amp;tbnid=m1WytDjK0zvDEM:&amp;tbnh=100&amp;tbnw=100&amp;ei=2rB5UO3kE4ah0QX2r4DoCg&amp;um=1&amp;itbs=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enews.ksu.edu.sa/wp-content/uploads/2012/05/genome-research-chair.jpg&amp;imgrefurl=http://enews.ksu.edu.sa/2012/05/13/genome-research-chair-welcomes-immunology-expert-dr-mahmoud-rouabhia/&amp;usg=__eXndrqNZPb8P_safx01M4XM4Vgw=&amp;h=175&amp;w=175&amp;sz=23&amp;hl=en&amp;start=3&amp;sig2=S10ZM4OX-mPyXcJvps3xUQ&amp;zoom=1&amp;tbnid=m1WytDjK0zvDEM:&amp;tbnh=100&amp;tbnw=100&amp;ei=2rB5UO3kE4ah0QX2r4DoCg&amp;um=1&amp;itbs=1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sa/imgres?imgurl=http://enews.ksu.edu.sa/wp-content/uploads/2012/05/genome-research-chair.jpg&amp;imgrefurl=http://enews.ksu.edu.sa/2012/05/13/genome-research-chair-welcomes-immunology-expert-dr-mahmoud-rouabhia/&amp;usg=__eXndrqNZPb8P_safx01M4XM4Vgw=&amp;h=175&amp;w=175&amp;sz=23&amp;hl=en&amp;start=3&amp;sig2=S10ZM4OX-mPyXcJvps3xUQ&amp;zoom=1&amp;tbnid=m1WytDjK0zvDEM:&amp;tbnh=100&amp;tbnw=100&amp;ei=2rB5UO3kE4ah0QX2r4DoCg&amp;um=1&amp;itbs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172200"/>
            <a:ext cx="82296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rgbClr val="7030A0"/>
                </a:solidFill>
                <a:latin typeface="Book Antiqua" pitchFamily="18" charset="0"/>
              </a:rPr>
              <a:t>‘‘5’-nuclease Allelic Discrimination Assay’’</a:t>
            </a:r>
            <a:endParaRPr lang="en-US" sz="2000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28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7030A0"/>
                </a:solidFill>
                <a:latin typeface="Book Antiqua" pitchFamily="18" charset="0"/>
              </a:rPr>
              <a:t>“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TaqMan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genotyping Assay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’’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6" name="Picture 4" descr="https://encrypted-tbn2.gstatic.com/images?q=tbn:ANd9GcSDByvK868P8vqZGd-vkku-VeWUdK1-a5dTeAsM-4jWpWjHaxynPQU_z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9700" cy="140970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TN_tiB534_UcrQRNhPsbPNIUvIijPkJEFYLtg6BnU-RMK6yGXdz8SEPkO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4300" y="0"/>
            <a:ext cx="1409700" cy="14097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24200" y="3962400"/>
            <a:ext cx="2736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Book Antiqua" pitchFamily="18" charset="0"/>
              </a:rPr>
              <a:t>Dr. Reddy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</a:rPr>
              <a:t>Genome Research Chair</a:t>
            </a:r>
          </a:p>
          <a:p>
            <a:pPr algn="ctr"/>
            <a:r>
              <a:rPr lang="en-US" b="1" dirty="0" smtClean="0">
                <a:solidFill>
                  <a:srgbClr val="003399"/>
                </a:solidFill>
                <a:latin typeface="Book Antiqua" pitchFamily="18" charset="0"/>
              </a:rPr>
              <a:t>nparine@ksu.edu.sa</a:t>
            </a:r>
            <a:endParaRPr lang="en-US" b="1" dirty="0">
              <a:solidFill>
                <a:srgbClr val="0033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" y="1371600"/>
            <a:ext cx="35369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2" name="Picture 4" descr="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19200"/>
            <a:ext cx="33845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0000CC"/>
                </a:solidFill>
                <a:latin typeface="Book Antiqua" pitchFamily="18" charset="0"/>
              </a:rPr>
              <a:t>Populations Based on SNPs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/>
          </p:nvPr>
        </p:nvSpPr>
        <p:spPr>
          <a:xfrm>
            <a:off x="5543346" y="836614"/>
            <a:ext cx="3600655" cy="2663825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00CC"/>
                </a:solidFill>
                <a:latin typeface="Book Antiqua" pitchFamily="18" charset="0"/>
                <a:cs typeface="Times New Roman" pitchFamily="18" charset="0"/>
              </a:rPr>
              <a:t>TaqMan SNP Genotyping Assays Protocol</a:t>
            </a:r>
            <a:endParaRPr lang="ar-SA" i="1" dirty="0" smtClean="0">
              <a:solidFill>
                <a:srgbClr val="0000CC"/>
              </a:solidFill>
              <a:latin typeface="Book Antiqua" pitchFamily="18" charset="0"/>
            </a:endParaRP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/>
          <a:srcRect l="36530" t="10454" r="15321" b="6250"/>
          <a:stretch>
            <a:fillRect/>
          </a:stretch>
        </p:blipFill>
        <p:spPr bwMode="auto">
          <a:xfrm>
            <a:off x="229294" y="260350"/>
            <a:ext cx="5228382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1CA2E-B96A-4FA5-9E4E-B267D09CDA1C}" type="datetime1">
              <a:rPr lang="en-US" smtClean="0"/>
              <a:pPr>
                <a:defRPr/>
              </a:pPr>
              <a:t>11/15/2012</a:t>
            </a:fld>
            <a:endParaRPr lang="ar-SA" dirty="0"/>
          </a:p>
        </p:txBody>
      </p:sp>
      <p:pic>
        <p:nvPicPr>
          <p:cNvPr id="5" name="Picture 4" descr="https://encrypted-tbn2.gstatic.com/images?q=tbn:ANd9GcSDByvK868P8vqZGd-vkku-VeWUdK1-a5dTeAsM-4jWpWjHaxynPQU_z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907268"/>
            <a:ext cx="70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Book Antiqua" pitchFamily="18" charset="0"/>
            </a:endParaRPr>
          </a:p>
          <a:p>
            <a:endParaRPr lang="en-US" dirty="0" smtClean="0">
              <a:latin typeface="Book Antiqua" pitchFamily="18" charset="0"/>
            </a:endParaRPr>
          </a:p>
          <a:p>
            <a:r>
              <a:rPr lang="en-US" b="1" dirty="0" smtClean="0">
                <a:solidFill>
                  <a:srgbClr val="660066"/>
                </a:solidFill>
                <a:latin typeface="Book Antiqua" pitchFamily="18" charset="0"/>
              </a:rPr>
              <a:t>Two </a:t>
            </a:r>
            <a:r>
              <a:rPr lang="en-US" b="1" dirty="0" err="1" smtClean="0">
                <a:solidFill>
                  <a:srgbClr val="660066"/>
                </a:solidFill>
                <a:latin typeface="Book Antiqua" pitchFamily="18" charset="0"/>
              </a:rPr>
              <a:t>TaqMan</a:t>
            </a:r>
            <a:r>
              <a:rPr lang="en-US" b="1" dirty="0" smtClean="0">
                <a:solidFill>
                  <a:srgbClr val="660066"/>
                </a:solidFill>
                <a:latin typeface="Book Antiqua" pitchFamily="18" charset="0"/>
              </a:rPr>
              <a:t>® MGB probes</a:t>
            </a:r>
            <a:r>
              <a:rPr lang="en-US" b="1" dirty="0" smtClean="0">
                <a:latin typeface="Book Antiqua" pitchFamily="18" charset="0"/>
              </a:rPr>
              <a:t>:</a:t>
            </a:r>
          </a:p>
          <a:p>
            <a:endParaRPr lang="en-US" b="1" dirty="0" smtClean="0">
              <a:latin typeface="Book Antiqua" pitchFamily="18" charset="0"/>
            </a:endParaRPr>
          </a:p>
          <a:p>
            <a:r>
              <a:rPr lang="en-US" dirty="0" smtClean="0">
                <a:latin typeface="Book Antiqua" pitchFamily="18" charset="0"/>
              </a:rPr>
              <a:t>–One probe labeled with VIC® dye detects the Allele 1 sequence</a:t>
            </a:r>
          </a:p>
          <a:p>
            <a:r>
              <a:rPr lang="en-US" dirty="0" smtClean="0">
                <a:latin typeface="Book Antiqua" pitchFamily="18" charset="0"/>
              </a:rPr>
              <a:t>–One probe labeled with FAM™ dye detects the Allele 2 sequence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9906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AD159B"/>
                </a:solidFill>
                <a:latin typeface="Book Antiqua" pitchFamily="18" charset="0"/>
              </a:rPr>
              <a:t>Require only three components</a:t>
            </a:r>
            <a:r>
              <a:rPr lang="en-US" b="1" dirty="0" smtClean="0">
                <a:latin typeface="Book Antiqua" pitchFamily="18" charset="0"/>
              </a:rPr>
              <a:t>:</a:t>
            </a:r>
          </a:p>
          <a:p>
            <a:endParaRPr lang="en-US" b="1" dirty="0" smtClean="0">
              <a:latin typeface="Book Antiqua" pitchFamily="18" charset="0"/>
            </a:endParaRPr>
          </a:p>
          <a:p>
            <a:r>
              <a:rPr lang="en-US" dirty="0" smtClean="0">
                <a:latin typeface="Book Antiqua" pitchFamily="18" charset="0"/>
              </a:rPr>
              <a:t>– 1 to 20 </a:t>
            </a:r>
            <a:r>
              <a:rPr lang="en-US" dirty="0" err="1" smtClean="0">
                <a:latin typeface="Book Antiqua" pitchFamily="18" charset="0"/>
              </a:rPr>
              <a:t>ng</a:t>
            </a:r>
            <a:r>
              <a:rPr lang="en-US" dirty="0" smtClean="0">
                <a:latin typeface="Book Antiqua" pitchFamily="18" charset="0"/>
              </a:rPr>
              <a:t> of purified </a:t>
            </a:r>
            <a:r>
              <a:rPr lang="en-US" dirty="0" err="1" smtClean="0">
                <a:latin typeface="Book Antiqua" pitchFamily="18" charset="0"/>
              </a:rPr>
              <a:t>gDNA</a:t>
            </a:r>
            <a:r>
              <a:rPr lang="en-US" dirty="0" smtClean="0">
                <a:latin typeface="Book Antiqua" pitchFamily="18" charset="0"/>
              </a:rPr>
              <a:t> sample per well</a:t>
            </a:r>
          </a:p>
          <a:p>
            <a:r>
              <a:rPr lang="en-US" dirty="0" smtClean="0">
                <a:latin typeface="Book Antiqua" pitchFamily="18" charset="0"/>
              </a:rPr>
              <a:t>– 20✕, 40✕, or 80✕ SNP Genotyping Assay (depending on</a:t>
            </a:r>
          </a:p>
          <a:p>
            <a:r>
              <a:rPr lang="en-US" dirty="0" smtClean="0">
                <a:latin typeface="Book Antiqua" pitchFamily="18" charset="0"/>
              </a:rPr>
              <a:t>   product and assay scale)</a:t>
            </a:r>
          </a:p>
          <a:p>
            <a:endParaRPr lang="en-US" dirty="0" smtClean="0">
              <a:latin typeface="Book Antiqua" pitchFamily="18" charset="0"/>
            </a:endParaRPr>
          </a:p>
          <a:p>
            <a:r>
              <a:rPr lang="en-US" dirty="0" smtClean="0">
                <a:latin typeface="Book Antiqua" pitchFamily="18" charset="0"/>
              </a:rPr>
              <a:t>– </a:t>
            </a:r>
            <a:r>
              <a:rPr lang="en-US" dirty="0" err="1" smtClean="0">
                <a:latin typeface="Book Antiqua" pitchFamily="18" charset="0"/>
              </a:rPr>
              <a:t>TaqMan</a:t>
            </a:r>
            <a:r>
              <a:rPr lang="en-US" dirty="0" smtClean="0">
                <a:latin typeface="Book Antiqua" pitchFamily="18" charset="0"/>
              </a:rPr>
              <a:t>® Universal PCR Master  </a:t>
            </a:r>
          </a:p>
          <a:p>
            <a:r>
              <a:rPr lang="en-US" dirty="0" smtClean="0">
                <a:latin typeface="Book Antiqua" pitchFamily="18" charset="0"/>
              </a:rPr>
              <a:t> 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736068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Book Antiqua" pitchFamily="18" charset="0"/>
              </a:rPr>
              <a:t>TaqMan</a:t>
            </a:r>
            <a:r>
              <a:rPr lang="en-US" dirty="0" smtClean="0">
                <a:latin typeface="Book Antiqua" pitchFamily="18" charset="0"/>
              </a:rPr>
              <a:t> minor groove binder (MGB) probes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228600"/>
            <a:ext cx="4171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</a:rPr>
              <a:t>What’s the procedure</a:t>
            </a:r>
            <a:endParaRPr lang="en-US" sz="32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pic>
        <p:nvPicPr>
          <p:cNvPr id="11266" name="Picture 2" descr="http://www.registerkbc67.com/wp-content/uploads/2012/05/kbc-6-28th-may-ques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04800"/>
            <a:ext cx="1782393" cy="1646238"/>
          </a:xfrm>
          <a:prstGeom prst="rect">
            <a:avLst/>
          </a:prstGeom>
          <a:noFill/>
        </p:spPr>
      </p:pic>
      <p:pic>
        <p:nvPicPr>
          <p:cNvPr id="8" name="Picture 7" descr="https://encrypted-tbn2.gstatic.com/images?q=tbn:ANd9GcSDByvK868P8vqZGd-vkku-VeWUdK1-a5dTeAsM-4jWpWjHaxynPQU_z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Taqma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4419600" cy="5791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207288"/>
            <a:ext cx="4953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Book Antiqua" pitchFamily="18" charset="0"/>
              </a:rPr>
              <a:t>Biallelic</a:t>
            </a:r>
            <a:r>
              <a:rPr lang="en-US" dirty="0" smtClean="0">
                <a:latin typeface="Book Antiqua" pitchFamily="18" charset="0"/>
              </a:rPr>
              <a:t> SNP is located in the middle third of the probe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Book Antiqua" pitchFamily="18" charset="0"/>
              </a:rPr>
              <a:t>Each allele-specific is labeled with a fluorescent reporter dye a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 FAM </a:t>
            </a:r>
            <a:r>
              <a:rPr lang="en-US" dirty="0" smtClean="0">
                <a:latin typeface="Book Antiqua" pitchFamily="18" charset="0"/>
              </a:rPr>
              <a:t>or a </a:t>
            </a:r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VIC (</a:t>
            </a:r>
            <a:r>
              <a:rPr lang="en-US" dirty="0" err="1" smtClean="0">
                <a:solidFill>
                  <a:srgbClr val="FF0000"/>
                </a:solidFill>
                <a:latin typeface="Book Antiqua" pitchFamily="18" charset="0"/>
              </a:rPr>
              <a:t>reporte</a:t>
            </a:r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 molecule) at 5’ </a:t>
            </a:r>
            <a:r>
              <a:rPr lang="en-US" dirty="0" smtClean="0">
                <a:latin typeface="Book Antiqua" pitchFamily="18" charset="0"/>
              </a:rPr>
              <a:t>and is attached with a </a:t>
            </a:r>
            <a:r>
              <a:rPr lang="en-US" b="1" dirty="0" smtClean="0">
                <a:latin typeface="Book Antiqua" pitchFamily="18" charset="0"/>
              </a:rPr>
              <a:t>fluorescence quencher at 3’ end</a:t>
            </a:r>
            <a:r>
              <a:rPr lang="en-US" dirty="0" smtClean="0">
                <a:latin typeface="Book Antiqua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Book Antiqua" pitchFamily="18" charset="0"/>
              </a:rPr>
              <a:t>a probe specifically  binds with its target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Book Antiqua" pitchFamily="18" charset="0"/>
              </a:rPr>
              <a:t>Taq</a:t>
            </a:r>
            <a:r>
              <a:rPr lang="en-US" dirty="0" smtClean="0">
                <a:latin typeface="Book Antiqua" pitchFamily="18" charset="0"/>
              </a:rPr>
              <a:t> DNA polymerase cleaves the reporter dye (</a:t>
            </a:r>
            <a:r>
              <a:rPr lang="en-US" dirty="0" smtClean="0">
                <a:solidFill>
                  <a:srgbClr val="00B050"/>
                </a:solidFill>
                <a:latin typeface="Book Antiqua" pitchFamily="18" charset="0"/>
              </a:rPr>
              <a:t>FAM</a:t>
            </a:r>
            <a:r>
              <a:rPr lang="en-US" dirty="0" smtClean="0">
                <a:latin typeface="Book Antiqua" pitchFamily="18" charset="0"/>
              </a:rPr>
              <a:t> or </a:t>
            </a:r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VIC</a:t>
            </a:r>
            <a:r>
              <a:rPr lang="en-US" dirty="0" smtClean="0">
                <a:latin typeface="Book Antiqua" pitchFamily="18" charset="0"/>
              </a:rPr>
              <a:t>) from an probe that is completely hybridized to the DNA strand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i="1" dirty="0" err="1" smtClean="0">
                <a:latin typeface="Book Antiqua" pitchFamily="18" charset="0"/>
              </a:rPr>
              <a:t>Taq</a:t>
            </a:r>
            <a:r>
              <a:rPr lang="en-US" dirty="0" smtClean="0">
                <a:latin typeface="Book Antiqua" pitchFamily="18" charset="0"/>
              </a:rPr>
              <a:t> DNA polymerase encounters a probe at its target and unwinds it  and cleaves the partially unwound probe and liberates the reporter </a:t>
            </a:r>
            <a:r>
              <a:rPr lang="en-US" dirty="0" err="1" smtClean="0">
                <a:latin typeface="Book Antiqua" pitchFamily="18" charset="0"/>
              </a:rPr>
              <a:t>fluor</a:t>
            </a:r>
            <a:r>
              <a:rPr lang="en-US" dirty="0" smtClean="0">
                <a:latin typeface="Book Antiqua" pitchFamily="18" charset="0"/>
              </a:rPr>
              <a:t> from the quencher</a:t>
            </a:r>
            <a:endParaRPr lang="en-US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Book Antiqua" pitchFamily="18" charset="0"/>
              </a:rPr>
              <a:t>For the intact probe, the reporter dye is</a:t>
            </a:r>
          </a:p>
          <a:p>
            <a:r>
              <a:rPr lang="en-US" dirty="0" smtClean="0">
                <a:latin typeface="Book Antiqua" pitchFamily="18" charset="0"/>
              </a:rPr>
              <a:t> Quenched (no fluorescence)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Book Antiqua" pitchFamily="18" charset="0"/>
            </a:endParaRPr>
          </a:p>
          <a:p>
            <a:endParaRPr lang="en-US" dirty="0" smtClean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6172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Book Antiqua" pitchFamily="18" charset="0"/>
              </a:rPr>
              <a:t>Principle</a:t>
            </a:r>
            <a:endParaRPr lang="en-US" sz="28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ell\Desktop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599"/>
            <a:ext cx="6629400" cy="47124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5124271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An increase in either FAM or VIC dye fluorescence indicates homozygosity for FAM- or VIC specific alleles (X:X or Y:Y)</a:t>
            </a:r>
          </a:p>
          <a:p>
            <a:endParaRPr lang="en-US" dirty="0" smtClean="0">
              <a:latin typeface="Book Antiqua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</a:rPr>
              <a:t>An increase in the fluorescence of both dyes indicates heterozygosity (X:Y)</a:t>
            </a:r>
            <a:endParaRPr lang="en-US" b="1" dirty="0">
              <a:solidFill>
                <a:srgbClr val="00B05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  <a:latin typeface="Book Antiqua" pitchFamily="18" charset="0"/>
              </a:rPr>
              <a:t>Preparation</a:t>
            </a:r>
            <a:endParaRPr lang="en-US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6172200"/>
            <a:ext cx="2244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protected from light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524000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Recommended</a:t>
            </a:r>
            <a:r>
              <a:rPr lang="en-US" b="1" dirty="0" smtClean="0">
                <a:latin typeface="Book Antiqua" pitchFamily="18" charset="0"/>
              </a:rPr>
              <a:t>:</a:t>
            </a:r>
          </a:p>
          <a:p>
            <a:r>
              <a:rPr lang="en-US" dirty="0" err="1" smtClean="0">
                <a:latin typeface="Book Antiqua" pitchFamily="18" charset="0"/>
              </a:rPr>
              <a:t>TaqMan</a:t>
            </a:r>
            <a:r>
              <a:rPr lang="en-US" dirty="0" smtClean="0">
                <a:latin typeface="Book Antiqua" pitchFamily="18" charset="0"/>
              </a:rPr>
              <a:t> Universal PCR Master Mix (2✕) : 12.50</a:t>
            </a:r>
          </a:p>
          <a:p>
            <a:r>
              <a:rPr lang="en-US" dirty="0" smtClean="0">
                <a:latin typeface="Book Antiqua" pitchFamily="18" charset="0"/>
              </a:rPr>
              <a:t>                      20✕ SNP Genotyping assay :  1.25</a:t>
            </a:r>
          </a:p>
          <a:p>
            <a:r>
              <a:rPr lang="en-US" dirty="0" smtClean="0">
                <a:latin typeface="Book Antiqua" pitchFamily="18" charset="0"/>
              </a:rPr>
              <a:t>                               </a:t>
            </a:r>
            <a:r>
              <a:rPr lang="en-US" b="1" dirty="0" smtClean="0">
                <a:latin typeface="Book Antiqua" pitchFamily="18" charset="0"/>
              </a:rPr>
              <a:t>Total Volume per Well</a:t>
            </a:r>
            <a:r>
              <a:rPr lang="en-US" dirty="0" smtClean="0">
                <a:latin typeface="Book Antiqua" pitchFamily="18" charset="0"/>
              </a:rPr>
              <a:t> : </a:t>
            </a:r>
            <a:r>
              <a:rPr lang="en-US" b="1" dirty="0" smtClean="0">
                <a:latin typeface="Book Antiqua" pitchFamily="18" charset="0"/>
              </a:rPr>
              <a:t>13.75</a:t>
            </a:r>
            <a:r>
              <a:rPr lang="en-US" dirty="0" smtClean="0">
                <a:latin typeface="Book Antiqua" pitchFamily="18" charset="0"/>
              </a:rPr>
              <a:t>                  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2732" y="2990671"/>
            <a:ext cx="678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Standardized</a:t>
            </a:r>
            <a:r>
              <a:rPr lang="en-US" b="1" dirty="0" smtClean="0">
                <a:latin typeface="Book Antiqua" pitchFamily="18" charset="0"/>
              </a:rPr>
              <a:t>:</a:t>
            </a:r>
          </a:p>
          <a:p>
            <a:r>
              <a:rPr lang="en-US" dirty="0" err="1" smtClean="0">
                <a:latin typeface="Book Antiqua" pitchFamily="18" charset="0"/>
              </a:rPr>
              <a:t>TaqMan</a:t>
            </a:r>
            <a:r>
              <a:rPr lang="en-US" dirty="0" smtClean="0">
                <a:latin typeface="Book Antiqua" pitchFamily="18" charset="0"/>
              </a:rPr>
              <a:t> Universal PCR Master Mix (2✕) : 5.6</a:t>
            </a:r>
          </a:p>
          <a:p>
            <a:r>
              <a:rPr lang="en-US" dirty="0" smtClean="0">
                <a:latin typeface="Book Antiqua" pitchFamily="18" charset="0"/>
              </a:rPr>
              <a:t>                      20✕ SNP Genotyping assay :  0.28</a:t>
            </a:r>
          </a:p>
          <a:p>
            <a:r>
              <a:rPr lang="en-US" dirty="0" smtClean="0">
                <a:latin typeface="Book Antiqua" pitchFamily="18" charset="0"/>
              </a:rPr>
              <a:t>                                        </a:t>
            </a:r>
            <a:r>
              <a:rPr lang="en-US" dirty="0" err="1" smtClean="0">
                <a:latin typeface="Book Antiqua" pitchFamily="18" charset="0"/>
              </a:rPr>
              <a:t>DNAse</a:t>
            </a:r>
            <a:r>
              <a:rPr lang="en-US" dirty="0" smtClean="0">
                <a:latin typeface="Book Antiqua" pitchFamily="18" charset="0"/>
              </a:rPr>
              <a:t> free water :  3.12</a:t>
            </a:r>
          </a:p>
          <a:p>
            <a:r>
              <a:rPr lang="en-US" dirty="0" smtClean="0">
                <a:latin typeface="Book Antiqua" pitchFamily="18" charset="0"/>
              </a:rPr>
              <a:t>                               </a:t>
            </a:r>
            <a:r>
              <a:rPr lang="en-US" b="1" dirty="0" smtClean="0">
                <a:latin typeface="Book Antiqua" pitchFamily="18" charset="0"/>
              </a:rPr>
              <a:t>Total Volume per Well</a:t>
            </a:r>
            <a:r>
              <a:rPr lang="en-US" dirty="0" smtClean="0">
                <a:latin typeface="Book Antiqua" pitchFamily="18" charset="0"/>
              </a:rPr>
              <a:t> :   </a:t>
            </a:r>
            <a:r>
              <a:rPr lang="en-US" b="1" dirty="0" smtClean="0">
                <a:latin typeface="Book Antiqua" pitchFamily="18" charset="0"/>
              </a:rPr>
              <a:t>9</a:t>
            </a:r>
          </a:p>
          <a:p>
            <a:r>
              <a:rPr lang="en-US" dirty="0" smtClean="0">
                <a:latin typeface="Book Antiqua" pitchFamily="18" charset="0"/>
              </a:rPr>
              <a:t>                  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3074" name="Picture 2" descr="http://www.labhoo.com/PressImage/PR003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3050" y="4476750"/>
            <a:ext cx="3790950" cy="2381250"/>
          </a:xfrm>
          <a:prstGeom prst="rect">
            <a:avLst/>
          </a:prstGeom>
          <a:noFill/>
        </p:spPr>
      </p:pic>
      <p:pic>
        <p:nvPicPr>
          <p:cNvPr id="7" name="Picture 6" descr="https://encrypted-tbn2.gstatic.com/images?q=tbn:ANd9GcSDByvK868P8vqZGd-vkku-VeWUdK1-a5dTeAsM-4jWpWjHaxynPQU_z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</a:rPr>
              <a:t>Conditions</a:t>
            </a:r>
            <a:endParaRPr lang="en-US" sz="36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05000" y="2286000"/>
          <a:ext cx="52578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838200"/>
                <a:gridCol w="22098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Time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Temp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Step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Cycles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10 min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95 C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Hold (enzyme activation)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15 sec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92 C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Denatuaration (DNA)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b="1" dirty="0" smtClean="0">
                        <a:solidFill>
                          <a:srgbClr val="FF0000"/>
                        </a:solidFill>
                        <a:latin typeface="Book Antiqua" pitchFamily="18" charset="0"/>
                      </a:endParaRP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40 Cycles</a:t>
                      </a:r>
                      <a:endParaRPr lang="en-US" b="1" dirty="0">
                        <a:solidFill>
                          <a:srgbClr val="FF000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1 min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60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ook Antiqua" pitchFamily="18" charset="0"/>
                        </a:rPr>
                        <a:t>Anneal/Extension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https://encrypted-tbn2.gstatic.com/images?q=tbn:ANd9GcSDByvK868P8vqZGd-vkku-VeWUdK1-a5dTeAsM-4jWpWjHaxynPQU_z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aromatase\Allelic Discrimination P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14400"/>
            <a:ext cx="4766904" cy="5943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304800"/>
            <a:ext cx="4976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Book Antiqua" pitchFamily="18" charset="0"/>
              </a:rPr>
              <a:t>TAQMAN Genotyping assay</a:t>
            </a:r>
            <a:endParaRPr lang="en-US" sz="28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76600" y="1219200"/>
            <a:ext cx="6096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81600" y="2514600"/>
            <a:ext cx="1066800" cy="8382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77000" y="5105400"/>
            <a:ext cx="533400" cy="457200"/>
          </a:xfrm>
          <a:prstGeom prst="ellipse">
            <a:avLst/>
          </a:prstGeom>
          <a:noFill/>
          <a:ln>
            <a:solidFill>
              <a:srgbClr val="AD1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24400" y="5193268"/>
            <a:ext cx="180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AA- Homozygous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2221468"/>
            <a:ext cx="187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CC00"/>
                </a:solidFill>
              </a:rPr>
              <a:t>AB- Heterozygous</a:t>
            </a:r>
            <a:endParaRPr lang="en-US" b="1" dirty="0">
              <a:solidFill>
                <a:srgbClr val="00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1143000"/>
            <a:ext cx="1787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BB- Homozygous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10" name="Picture 9" descr="https://encrypted-tbn2.gstatic.com/images?q=tbn:ANd9GcSDByvK868P8vqZGd-vkku-VeWUdK1-a5dTeAsM-4jWpWjHaxynPQU_z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 descr="RS11615 contro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5091608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2534355" y="342900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>
            <a:off x="4495800" y="2819400"/>
            <a:ext cx="1981200" cy="2209800"/>
            <a:chOff x="4495800" y="2819400"/>
            <a:chExt cx="1981200" cy="2209800"/>
          </a:xfrm>
        </p:grpSpPr>
        <p:sp>
          <p:nvSpPr>
            <p:cNvPr id="5" name="Rectangle 4"/>
            <p:cNvSpPr/>
            <p:nvPr/>
          </p:nvSpPr>
          <p:spPr>
            <a:xfrm>
              <a:off x="5181600" y="4648200"/>
              <a:ext cx="1295400" cy="381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495800" y="2819400"/>
              <a:ext cx="1600200" cy="838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172200" y="2895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Based on amplification </a:t>
            </a:r>
          </a:p>
          <a:p>
            <a:r>
              <a:rPr lang="en-US" dirty="0" smtClean="0">
                <a:solidFill>
                  <a:srgbClr val="FF0000"/>
                </a:solidFill>
                <a:latin typeface="Book Antiqua" pitchFamily="18" charset="0"/>
              </a:rPr>
              <a:t>and copy number </a:t>
            </a:r>
            <a:endParaRPr lang="en-US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8" name="Picture 7" descr="https://encrypted-tbn2.gstatic.com/images?q=tbn:ANd9GcSDByvK868P8vqZGd-vkku-VeWUdK1-a5dTeAsM-4jWpWjHaxynPQU_z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  <a:latin typeface="Book Antiqua" pitchFamily="18" charset="0"/>
              </a:rPr>
              <a:t>SNPs - 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Book Antiqua" pitchFamily="18" charset="0"/>
              </a:rPr>
              <a:t>Single Nucleotide </a:t>
            </a:r>
            <a:r>
              <a:rPr lang="en-US" sz="2000" dirty="0" smtClean="0">
                <a:latin typeface="Book Antiqua" pitchFamily="18" charset="0"/>
              </a:rPr>
              <a:t>Polymorphism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>
                <a:latin typeface="Book Antiqua" pitchFamily="18" charset="0"/>
              </a:rPr>
              <a:t>Occurs </a:t>
            </a:r>
            <a:r>
              <a:rPr lang="en-US" sz="2000" b="1" i="1" dirty="0">
                <a:latin typeface="Book Antiqua" pitchFamily="18" charset="0"/>
              </a:rPr>
              <a:t>once</a:t>
            </a:r>
            <a:r>
              <a:rPr lang="en-US" sz="2000" dirty="0">
                <a:latin typeface="Book Antiqua" pitchFamily="18" charset="0"/>
              </a:rPr>
              <a:t> in human </a:t>
            </a:r>
            <a:r>
              <a:rPr lang="en-US" sz="2000" dirty="0" smtClean="0">
                <a:latin typeface="Book Antiqua" pitchFamily="18" charset="0"/>
              </a:rPr>
              <a:t>evolution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>
                <a:latin typeface="Book Antiqua" pitchFamily="18" charset="0"/>
              </a:rPr>
              <a:t>Estimate of 1 </a:t>
            </a:r>
            <a:r>
              <a:rPr lang="en-US" sz="2000" dirty="0" err="1">
                <a:latin typeface="Book Antiqua" pitchFamily="18" charset="0"/>
              </a:rPr>
              <a:t>bp</a:t>
            </a:r>
            <a:r>
              <a:rPr lang="en-US" sz="2000" dirty="0">
                <a:latin typeface="Book Antiqua" pitchFamily="18" charset="0"/>
              </a:rPr>
              <a:t> in 600 – 1000 </a:t>
            </a:r>
            <a:r>
              <a:rPr lang="en-US" sz="2000" dirty="0" err="1" smtClean="0">
                <a:latin typeface="Book Antiqua" pitchFamily="18" charset="0"/>
              </a:rPr>
              <a:t>bp</a:t>
            </a:r>
            <a:endParaRPr lang="en-US" sz="2000" dirty="0" smtClean="0">
              <a:latin typeface="Book Antiqua" pitchFamily="18" charset="0"/>
            </a:endParaRP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>
                <a:latin typeface="Book Antiqua" pitchFamily="18" charset="0"/>
              </a:rPr>
              <a:t>Occur mostly in </a:t>
            </a:r>
            <a:r>
              <a:rPr lang="en-US" sz="2000" dirty="0" err="1">
                <a:latin typeface="Book Antiqua" pitchFamily="18" charset="0"/>
              </a:rPr>
              <a:t>introns</a:t>
            </a:r>
            <a:r>
              <a:rPr lang="en-US" sz="2000" dirty="0">
                <a:latin typeface="Book Antiqua" pitchFamily="18" charset="0"/>
              </a:rPr>
              <a:t> (2/3)</a:t>
            </a:r>
          </a:p>
          <a:p>
            <a:pPr lvl="1"/>
            <a:r>
              <a:rPr lang="en-US" sz="2000" dirty="0">
                <a:latin typeface="Book Antiqua" pitchFamily="18" charset="0"/>
              </a:rPr>
              <a:t>Regulatory regions, leading to </a:t>
            </a:r>
            <a:r>
              <a:rPr lang="en-US" sz="2000" dirty="0" smtClean="0">
                <a:latin typeface="Book Antiqua" pitchFamily="18" charset="0"/>
              </a:rPr>
              <a:t>cancer</a:t>
            </a:r>
          </a:p>
          <a:p>
            <a:pPr lvl="1"/>
            <a:endParaRPr lang="en-US" sz="2000" dirty="0">
              <a:latin typeface="Book Antiqua" pitchFamily="18" charset="0"/>
            </a:endParaRPr>
          </a:p>
          <a:p>
            <a:r>
              <a:rPr lang="en-US" sz="2000" dirty="0">
                <a:latin typeface="Book Antiqua" pitchFamily="18" charset="0"/>
              </a:rPr>
              <a:t>Often lethal when in </a:t>
            </a:r>
            <a:r>
              <a:rPr lang="en-US" sz="2000" dirty="0" err="1">
                <a:latin typeface="Book Antiqua" pitchFamily="18" charset="0"/>
              </a:rPr>
              <a:t>exons</a:t>
            </a:r>
            <a:r>
              <a:rPr lang="en-US" sz="2000" dirty="0">
                <a:latin typeface="Book Antiqua" pitchFamily="18" charset="0"/>
              </a:rPr>
              <a:t> (1/3</a:t>
            </a:r>
            <a:r>
              <a:rPr lang="en-US" sz="2000" dirty="0" smtClean="0">
                <a:latin typeface="Book Antiqua" pitchFamily="18" charset="0"/>
              </a:rPr>
              <a:t>)</a:t>
            </a:r>
            <a:endParaRPr lang="en-US" sz="2000" dirty="0">
              <a:latin typeface="Book Antiqua" pitchFamily="18" charset="0"/>
            </a:endParaRPr>
          </a:p>
          <a:p>
            <a:pPr lvl="1"/>
            <a:r>
              <a:rPr lang="en-US" sz="2000" dirty="0">
                <a:latin typeface="Book Antiqua" pitchFamily="18" charset="0"/>
              </a:rPr>
              <a:t>Leading to a fatal amino acid substitution</a:t>
            </a:r>
          </a:p>
        </p:txBody>
      </p:sp>
      <p:pic>
        <p:nvPicPr>
          <p:cNvPr id="29698" name="Picture 2" descr="http://www.dnabaser.com/articles/SNP/SNP-Single-nucleotide-polymorphis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371600"/>
            <a:ext cx="2895600" cy="2952751"/>
          </a:xfrm>
          <a:prstGeom prst="rect">
            <a:avLst/>
          </a:prstGeom>
          <a:noFill/>
        </p:spPr>
      </p:pic>
      <p:pic>
        <p:nvPicPr>
          <p:cNvPr id="5" name="Picture 4" descr="https://encrypted-tbn2.gstatic.com/images?q=tbn:ANd9GcSDByvK868P8vqZGd-vkku-VeWUdK1-a5dTeAsM-4jWpWjHaxynPQU_z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2955925" y="5843588"/>
            <a:ext cx="40544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b="1">
                <a:solidFill>
                  <a:srgbClr val="FFFF00"/>
                </a:solidFill>
                <a:latin typeface="Lucida Calligraphy" pitchFamily="66" charset="0"/>
              </a:rPr>
              <a:t>Thank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theemployable.com/wp-content/uploads/2012/02/ques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609600"/>
            <a:ext cx="3581400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pf-web.harvard.edu/rmas/images/bigstockphoto_Question_Symbol_2045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-76200"/>
            <a:ext cx="2743200" cy="2057400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0000CC"/>
                </a:solidFill>
                <a:latin typeface="Book Antiqua" pitchFamily="18" charset="0"/>
              </a:rPr>
              <a:t>What are Single Nucleotide Polymorphisms (SNPs</a:t>
            </a:r>
            <a:r>
              <a:rPr lang="en-GB" sz="4000" dirty="0" smtClean="0">
                <a:solidFill>
                  <a:srgbClr val="0000CC"/>
                </a:solidFill>
                <a:latin typeface="Book Antiqua" pitchFamily="18" charset="0"/>
              </a:rPr>
              <a:t>)</a:t>
            </a:r>
            <a:r>
              <a:rPr lang="en-GB" dirty="0" smtClean="0">
                <a:solidFill>
                  <a:srgbClr val="0000CC"/>
                </a:solidFill>
                <a:latin typeface="Book Antiqua" pitchFamily="18" charset="0"/>
              </a:rPr>
              <a:t> </a:t>
            </a:r>
            <a:endParaRPr lang="en-GB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09800"/>
            <a:ext cx="8001000" cy="40386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endParaRPr lang="en-GB" sz="2800" dirty="0">
              <a:latin typeface="Book Antiqua" pitchFamily="18" charset="0"/>
            </a:endParaRPr>
          </a:p>
          <a:p>
            <a:pPr>
              <a:buFontTx/>
              <a:buNone/>
            </a:pPr>
            <a:r>
              <a:rPr lang="en-GB" sz="2800" dirty="0">
                <a:latin typeface="Book Antiqua" pitchFamily="18" charset="0"/>
              </a:rPr>
              <a:t>	 </a:t>
            </a:r>
            <a:r>
              <a:rPr lang="en-GB" sz="2800" b="1" dirty="0">
                <a:latin typeface="Book Antiqua" pitchFamily="18" charset="0"/>
              </a:rPr>
              <a:t>ATGGTAA</a:t>
            </a:r>
            <a:r>
              <a:rPr lang="en-GB" sz="2800" b="1" dirty="0">
                <a:solidFill>
                  <a:srgbClr val="FF0000"/>
                </a:solidFill>
                <a:latin typeface="Book Antiqua" pitchFamily="18" charset="0"/>
              </a:rPr>
              <a:t>G</a:t>
            </a:r>
            <a:r>
              <a:rPr lang="en-GB" sz="2800" b="1" dirty="0">
                <a:latin typeface="Book Antiqua" pitchFamily="18" charset="0"/>
              </a:rPr>
              <a:t>CCTGAG</a:t>
            </a:r>
            <a:r>
              <a:rPr lang="en-GB" sz="2800" b="1" dirty="0">
                <a:solidFill>
                  <a:srgbClr val="0000FF"/>
                </a:solidFill>
                <a:latin typeface="Book Antiqua" pitchFamily="18" charset="0"/>
              </a:rPr>
              <a:t>C</a:t>
            </a:r>
            <a:r>
              <a:rPr lang="en-GB" sz="2800" b="1" dirty="0">
                <a:latin typeface="Book Antiqua" pitchFamily="18" charset="0"/>
              </a:rPr>
              <a:t>TGACTTAGCGT-AT</a:t>
            </a:r>
          </a:p>
          <a:p>
            <a:pPr>
              <a:buFontTx/>
              <a:buNone/>
            </a:pPr>
            <a:r>
              <a:rPr lang="en-GB" sz="2800" b="1" dirty="0">
                <a:latin typeface="Book Antiqua" pitchFamily="18" charset="0"/>
              </a:rPr>
              <a:t>	 ATGGTAA</a:t>
            </a:r>
            <a:r>
              <a:rPr lang="en-GB" sz="2800" b="1" dirty="0">
                <a:solidFill>
                  <a:srgbClr val="0000FF"/>
                </a:solidFill>
                <a:latin typeface="Book Antiqua" pitchFamily="18" charset="0"/>
              </a:rPr>
              <a:t>A</a:t>
            </a:r>
            <a:r>
              <a:rPr lang="en-GB" sz="2800" b="1" dirty="0">
                <a:latin typeface="Book Antiqua" pitchFamily="18" charset="0"/>
              </a:rPr>
              <a:t>CCTGAG</a:t>
            </a:r>
            <a:r>
              <a:rPr lang="en-GB" sz="2800" b="1" dirty="0">
                <a:solidFill>
                  <a:srgbClr val="FF0000"/>
                </a:solidFill>
                <a:latin typeface="Book Antiqua" pitchFamily="18" charset="0"/>
              </a:rPr>
              <a:t>T</a:t>
            </a:r>
            <a:r>
              <a:rPr lang="en-GB" sz="2800" b="1" dirty="0">
                <a:latin typeface="Book Antiqua" pitchFamily="18" charset="0"/>
              </a:rPr>
              <a:t>TGACTTAGCGTCAT</a:t>
            </a:r>
          </a:p>
          <a:p>
            <a:pPr>
              <a:buFontTx/>
              <a:buNone/>
            </a:pPr>
            <a:r>
              <a:rPr lang="en-GB" sz="2800" dirty="0">
                <a:latin typeface="Book Antiqua" pitchFamily="18" charset="0"/>
              </a:rPr>
              <a:t>      	</a:t>
            </a:r>
            <a:r>
              <a:rPr lang="en-GB" sz="2800" dirty="0" smtClean="0">
                <a:latin typeface="Book Antiqua" pitchFamily="18" charset="0"/>
              </a:rPr>
              <a:t>               </a:t>
            </a:r>
            <a:r>
              <a:rPr lang="en-GB" sz="2800" b="1" dirty="0">
                <a:latin typeface="Book Antiqua" pitchFamily="18" charset="0"/>
                <a:sym typeface="Symbol" pitchFamily="18" charset="2"/>
              </a:rPr>
              <a:t>      </a:t>
            </a:r>
            <a:r>
              <a:rPr lang="en-GB" sz="2800" b="1" dirty="0" smtClean="0">
                <a:latin typeface="Book Antiqua" pitchFamily="18" charset="0"/>
                <a:sym typeface="Symbol" pitchFamily="18" charset="2"/>
              </a:rPr>
              <a:t>             </a:t>
            </a:r>
            <a:endParaRPr lang="en-GB" sz="2800" b="1" dirty="0">
              <a:latin typeface="Book Antiqua" pitchFamily="18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en-GB" sz="2800" b="1" dirty="0">
                <a:latin typeface="Book Antiqua" pitchFamily="18" charset="0"/>
                <a:sym typeface="Symbol" pitchFamily="18" charset="2"/>
              </a:rPr>
              <a:t>        </a:t>
            </a:r>
            <a:r>
              <a:rPr lang="en-GB" sz="2800" b="1" dirty="0" smtClean="0">
                <a:latin typeface="Book Antiqua" pitchFamily="18" charset="0"/>
                <a:sym typeface="Symbol" pitchFamily="18" charset="2"/>
              </a:rPr>
              <a:t>               SNP              </a:t>
            </a:r>
            <a:r>
              <a:rPr lang="en-GB" sz="2800" b="1" dirty="0" err="1" smtClean="0">
                <a:latin typeface="Book Antiqua" pitchFamily="18" charset="0"/>
                <a:sym typeface="Symbol" pitchFamily="18" charset="2"/>
              </a:rPr>
              <a:t>SNP</a:t>
            </a:r>
            <a:r>
              <a:rPr lang="en-GB" sz="2800" b="1" dirty="0" smtClean="0">
                <a:latin typeface="Book Antiqua" pitchFamily="18" charset="0"/>
                <a:sym typeface="Symbol" pitchFamily="18" charset="2"/>
              </a:rPr>
              <a:t>        </a:t>
            </a:r>
            <a:endParaRPr lang="en-GB" sz="2800" b="1" dirty="0">
              <a:latin typeface="Book Antiqua" pitchFamily="18" charset="0"/>
              <a:sym typeface="Symbol" pitchFamily="18" charset="2"/>
            </a:endParaRPr>
          </a:p>
          <a:p>
            <a:pPr>
              <a:buFontTx/>
              <a:buNone/>
            </a:pPr>
            <a:endParaRPr lang="en-GB" sz="2800" dirty="0">
              <a:latin typeface="Book Antiqua" pitchFamily="18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en-GB" sz="2400" dirty="0" smtClean="0">
                <a:solidFill>
                  <a:srgbClr val="7030A0"/>
                </a:solidFill>
                <a:latin typeface="Book Antiqua" pitchFamily="18" charset="0"/>
                <a:sym typeface="Symbol" pitchFamily="18" charset="2"/>
              </a:rPr>
              <a:t>    SNPs </a:t>
            </a:r>
            <a:r>
              <a:rPr lang="en-GB" sz="2400" dirty="0">
                <a:solidFill>
                  <a:srgbClr val="7030A0"/>
                </a:solidFill>
                <a:latin typeface="Book Antiqua" pitchFamily="18" charset="0"/>
                <a:sym typeface="Symbol" pitchFamily="18" charset="2"/>
              </a:rPr>
              <a:t>result from replication errors and DNA damage</a:t>
            </a:r>
          </a:p>
          <a:p>
            <a:pPr>
              <a:buFontTx/>
              <a:buNone/>
            </a:pPr>
            <a:r>
              <a:rPr lang="en-GB" sz="2400" dirty="0" smtClean="0">
                <a:latin typeface="Book Antiqua" pitchFamily="18" charset="0"/>
              </a:rPr>
              <a:t> </a:t>
            </a:r>
            <a:endParaRPr lang="en-GB" sz="2800" i="1" dirty="0">
              <a:latin typeface="Book Antiqua" pitchFamily="18" charset="0"/>
            </a:endParaRPr>
          </a:p>
        </p:txBody>
      </p:sp>
      <p:pic>
        <p:nvPicPr>
          <p:cNvPr id="5" name="Picture 4" descr="https://encrypted-tbn2.gstatic.com/images?q=tbn:ANd9GcSDByvK868P8vqZGd-vkku-VeWUdK1-a5dTeAsM-4jWpWjHaxynPQU_z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65125" y="1258888"/>
            <a:ext cx="1847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GB">
              <a:latin typeface="Book Antiqua" pitchFamily="18" charset="0"/>
            </a:endParaRPr>
          </a:p>
          <a:p>
            <a:pPr eaLnBrk="0" hangingPunct="0"/>
            <a:endParaRPr lang="en-GB">
              <a:latin typeface="Book Antiqua" pitchFamily="18" charset="0"/>
            </a:endParaRPr>
          </a:p>
          <a:p>
            <a:pPr eaLnBrk="0" hangingPunct="0"/>
            <a:endParaRPr lang="en-GB">
              <a:latin typeface="Book Antiqua" pitchFamily="18" charset="0"/>
            </a:endParaRPr>
          </a:p>
          <a:p>
            <a:pPr eaLnBrk="0" hangingPunct="0"/>
            <a:endParaRPr lang="en-GB">
              <a:latin typeface="Book Antiqua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0000CC"/>
                </a:solidFill>
                <a:latin typeface="Book Antiqua" pitchFamily="18" charset="0"/>
              </a:rPr>
              <a:t>Why are ‘SNP’ Polymorphisms Useful?</a:t>
            </a:r>
            <a:endParaRPr lang="en-US" sz="4000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05800" cy="4114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sz="2800" dirty="0">
                <a:latin typeface="Book Antiqua" pitchFamily="18" charset="0"/>
              </a:rPr>
              <a:t>It’s sometimes possible to </a:t>
            </a:r>
            <a:r>
              <a:rPr lang="en-GB" sz="2800" b="1" dirty="0">
                <a:latin typeface="Book Antiqua" pitchFamily="18" charset="0"/>
              </a:rPr>
              <a:t>correlate a </a:t>
            </a:r>
            <a:r>
              <a:rPr lang="en-GB" sz="2800" b="1" dirty="0" smtClean="0">
                <a:latin typeface="Book Antiqua" pitchFamily="18" charset="0"/>
              </a:rPr>
              <a:t>SNP</a:t>
            </a:r>
            <a:r>
              <a:rPr lang="en-GB" sz="2800" dirty="0" smtClean="0">
                <a:latin typeface="Book Antiqua" pitchFamily="18" charset="0"/>
              </a:rPr>
              <a:t> </a:t>
            </a:r>
            <a:r>
              <a:rPr lang="en-GB" sz="2800" dirty="0">
                <a:latin typeface="Book Antiqua" pitchFamily="18" charset="0"/>
              </a:rPr>
              <a:t>with a particular trait or disease</a:t>
            </a:r>
          </a:p>
          <a:p>
            <a:pPr lvl="1">
              <a:spcBef>
                <a:spcPct val="0"/>
              </a:spcBef>
            </a:pPr>
            <a:r>
              <a:rPr lang="en-GB" sz="2400" dirty="0">
                <a:latin typeface="Book Antiqua" pitchFamily="18" charset="0"/>
              </a:rPr>
              <a:t>This is known as </a:t>
            </a:r>
            <a:r>
              <a:rPr lang="en-GB" sz="2400" b="1" dirty="0">
                <a:latin typeface="Book Antiqua" pitchFamily="18" charset="0"/>
              </a:rPr>
              <a:t>association </a:t>
            </a:r>
            <a:r>
              <a:rPr lang="en-GB" sz="2400" b="1" dirty="0" smtClean="0">
                <a:latin typeface="Book Antiqua" pitchFamily="18" charset="0"/>
              </a:rPr>
              <a:t>genetics</a:t>
            </a:r>
          </a:p>
          <a:p>
            <a:pPr lvl="1">
              <a:spcBef>
                <a:spcPct val="0"/>
              </a:spcBef>
            </a:pPr>
            <a:endParaRPr lang="en-GB" sz="2400" b="1" dirty="0">
              <a:latin typeface="Book Antiqua" pitchFamily="18" charset="0"/>
            </a:endParaRPr>
          </a:p>
          <a:p>
            <a:pPr>
              <a:spcBef>
                <a:spcPct val="0"/>
              </a:spcBef>
            </a:pPr>
            <a:r>
              <a:rPr lang="en-GB" sz="2800" b="1" i="1" dirty="0">
                <a:latin typeface="Book Antiqua" pitchFamily="18" charset="0"/>
              </a:rPr>
              <a:t>Susceptibility to disease</a:t>
            </a:r>
            <a:r>
              <a:rPr lang="en-GB" sz="2800" dirty="0">
                <a:latin typeface="Book Antiqua" pitchFamily="18" charset="0"/>
              </a:rPr>
              <a:t> may also be described as an </a:t>
            </a:r>
            <a:r>
              <a:rPr lang="en-GB" sz="2800" b="1" i="1" dirty="0">
                <a:latin typeface="Book Antiqua" pitchFamily="18" charset="0"/>
              </a:rPr>
              <a:t>‘unfortunate trait</a:t>
            </a:r>
            <a:r>
              <a:rPr lang="en-GB" sz="2800" b="1" i="1" dirty="0" smtClean="0">
                <a:latin typeface="Book Antiqua" pitchFamily="18" charset="0"/>
              </a:rPr>
              <a:t>’</a:t>
            </a:r>
          </a:p>
          <a:p>
            <a:pPr>
              <a:spcBef>
                <a:spcPct val="0"/>
              </a:spcBef>
            </a:pPr>
            <a:endParaRPr lang="en-GB" sz="2800" b="1" i="1" dirty="0">
              <a:latin typeface="Book Antiqua" pitchFamily="18" charset="0"/>
            </a:endParaRPr>
          </a:p>
          <a:p>
            <a:pPr>
              <a:spcBef>
                <a:spcPct val="0"/>
              </a:spcBef>
            </a:pPr>
            <a:r>
              <a:rPr lang="en-US" sz="2800" dirty="0" smtClean="0">
                <a:latin typeface="Book Antiqua" pitchFamily="18" charset="0"/>
              </a:rPr>
              <a:t>SNPs </a:t>
            </a:r>
            <a:r>
              <a:rPr lang="en-US" sz="2800" dirty="0">
                <a:latin typeface="Book Antiqua" pitchFamily="18" charset="0"/>
              </a:rPr>
              <a:t>in (regulatory) </a:t>
            </a:r>
            <a:r>
              <a:rPr lang="en-US" sz="2800" dirty="0" err="1">
                <a:latin typeface="Book Antiqua" pitchFamily="18" charset="0"/>
              </a:rPr>
              <a:t>introgenic</a:t>
            </a:r>
            <a:r>
              <a:rPr lang="en-US" sz="2800" dirty="0">
                <a:latin typeface="Book Antiqua" pitchFamily="18" charset="0"/>
              </a:rPr>
              <a:t> regions may be as important as (coding) </a:t>
            </a:r>
            <a:r>
              <a:rPr lang="en-US" sz="2800" dirty="0" err="1">
                <a:latin typeface="Book Antiqua" pitchFamily="18" charset="0"/>
              </a:rPr>
              <a:t>exons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5" name="Picture 2" descr="Carrying Question Mark Powerpoint animatio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685800"/>
            <a:ext cx="1047750" cy="104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2613" y="304800"/>
            <a:ext cx="7646988" cy="2273300"/>
            <a:chOff x="415" y="144"/>
            <a:chExt cx="4817" cy="143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768" y="144"/>
              <a:ext cx="1152" cy="1152"/>
              <a:chOff x="528" y="144"/>
              <a:chExt cx="1152" cy="1152"/>
            </a:xfrm>
          </p:grpSpPr>
          <p:pic>
            <p:nvPicPr>
              <p:cNvPr id="30724" name="Picture 4" descr="simppub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8" y="144"/>
                <a:ext cx="384" cy="384"/>
              </a:xfrm>
              <a:prstGeom prst="rect">
                <a:avLst/>
              </a:prstGeom>
              <a:noFill/>
            </p:spPr>
          </p:pic>
          <p:pic>
            <p:nvPicPr>
              <p:cNvPr id="30725" name="Picture 5" descr="simppub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12" y="144"/>
                <a:ext cx="384" cy="384"/>
              </a:xfrm>
              <a:prstGeom prst="rect">
                <a:avLst/>
              </a:prstGeom>
              <a:noFill/>
            </p:spPr>
          </p:pic>
          <p:pic>
            <p:nvPicPr>
              <p:cNvPr id="30726" name="Picture 6" descr="simppub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96" y="144"/>
                <a:ext cx="384" cy="384"/>
              </a:xfrm>
              <a:prstGeom prst="rect">
                <a:avLst/>
              </a:prstGeom>
              <a:noFill/>
            </p:spPr>
          </p:pic>
          <p:pic>
            <p:nvPicPr>
              <p:cNvPr id="30727" name="Picture 7" descr="simppub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12" y="528"/>
                <a:ext cx="384" cy="384"/>
              </a:xfrm>
              <a:prstGeom prst="rect">
                <a:avLst/>
              </a:prstGeom>
              <a:noFill/>
            </p:spPr>
          </p:pic>
          <p:pic>
            <p:nvPicPr>
              <p:cNvPr id="30728" name="Picture 8" descr="simppub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96" y="528"/>
                <a:ext cx="384" cy="384"/>
              </a:xfrm>
              <a:prstGeom prst="rect">
                <a:avLst/>
              </a:prstGeom>
              <a:noFill/>
            </p:spPr>
          </p:pic>
          <p:pic>
            <p:nvPicPr>
              <p:cNvPr id="30729" name="Picture 9" descr="simppub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28" y="912"/>
                <a:ext cx="384" cy="384"/>
              </a:xfrm>
              <a:prstGeom prst="rect">
                <a:avLst/>
              </a:prstGeom>
              <a:noFill/>
            </p:spPr>
          </p:pic>
          <p:pic>
            <p:nvPicPr>
              <p:cNvPr id="30730" name="Picture 10" descr="simppub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12" y="912"/>
                <a:ext cx="384" cy="384"/>
              </a:xfrm>
              <a:prstGeom prst="rect">
                <a:avLst/>
              </a:prstGeom>
              <a:noFill/>
            </p:spPr>
          </p:pic>
          <p:pic>
            <p:nvPicPr>
              <p:cNvPr id="30731" name="Picture 11" descr="simppub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296" y="912"/>
                <a:ext cx="384" cy="384"/>
              </a:xfrm>
              <a:prstGeom prst="rect">
                <a:avLst/>
              </a:prstGeom>
              <a:noFill/>
            </p:spPr>
          </p:pic>
          <p:pic>
            <p:nvPicPr>
              <p:cNvPr id="30732" name="Picture 12" descr="simppub8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28" y="528"/>
                <a:ext cx="384" cy="38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600" y="144"/>
              <a:ext cx="1152" cy="1152"/>
              <a:chOff x="3504" y="144"/>
              <a:chExt cx="1152" cy="1152"/>
            </a:xfrm>
          </p:grpSpPr>
          <p:pic>
            <p:nvPicPr>
              <p:cNvPr id="30734" name="Picture 14" descr="simpschool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504" y="144"/>
                <a:ext cx="384" cy="384"/>
              </a:xfrm>
              <a:prstGeom prst="rect">
                <a:avLst/>
              </a:prstGeom>
              <a:noFill/>
            </p:spPr>
          </p:pic>
          <p:pic>
            <p:nvPicPr>
              <p:cNvPr id="30735" name="Picture 15" descr="simpschool10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888" y="144"/>
                <a:ext cx="384" cy="384"/>
              </a:xfrm>
              <a:prstGeom prst="rect">
                <a:avLst/>
              </a:prstGeom>
              <a:noFill/>
            </p:spPr>
          </p:pic>
          <p:pic>
            <p:nvPicPr>
              <p:cNvPr id="30736" name="Picture 16" descr="simpschool1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272" y="144"/>
                <a:ext cx="384" cy="384"/>
              </a:xfrm>
              <a:prstGeom prst="rect">
                <a:avLst/>
              </a:prstGeom>
              <a:noFill/>
            </p:spPr>
          </p:pic>
          <p:pic>
            <p:nvPicPr>
              <p:cNvPr id="30737" name="Picture 17" descr="simpschool1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504" y="528"/>
                <a:ext cx="384" cy="384"/>
              </a:xfrm>
              <a:prstGeom prst="rect">
                <a:avLst/>
              </a:prstGeom>
              <a:noFill/>
            </p:spPr>
          </p:pic>
          <p:pic>
            <p:nvPicPr>
              <p:cNvPr id="30738" name="Picture 18" descr="simpschool2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888" y="528"/>
                <a:ext cx="384" cy="384"/>
              </a:xfrm>
              <a:prstGeom prst="rect">
                <a:avLst/>
              </a:prstGeom>
              <a:noFill/>
            </p:spPr>
          </p:pic>
          <p:pic>
            <p:nvPicPr>
              <p:cNvPr id="30739" name="Picture 19" descr="simpschool3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272" y="528"/>
                <a:ext cx="384" cy="384"/>
              </a:xfrm>
              <a:prstGeom prst="rect">
                <a:avLst/>
              </a:prstGeom>
              <a:noFill/>
            </p:spPr>
          </p:pic>
          <p:pic>
            <p:nvPicPr>
              <p:cNvPr id="30740" name="Picture 20" descr="simpschool4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3504" y="912"/>
                <a:ext cx="384" cy="384"/>
              </a:xfrm>
              <a:prstGeom prst="rect">
                <a:avLst/>
              </a:prstGeom>
              <a:noFill/>
            </p:spPr>
          </p:pic>
          <p:pic>
            <p:nvPicPr>
              <p:cNvPr id="30741" name="Picture 21" descr="simpschool5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888" y="912"/>
                <a:ext cx="384" cy="384"/>
              </a:xfrm>
              <a:prstGeom prst="rect">
                <a:avLst/>
              </a:prstGeom>
              <a:noFill/>
            </p:spPr>
          </p:pic>
          <p:pic>
            <p:nvPicPr>
              <p:cNvPr id="30742" name="Picture 22" descr="simpschool9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272" y="912"/>
                <a:ext cx="384" cy="384"/>
              </a:xfrm>
              <a:prstGeom prst="rect">
                <a:avLst/>
              </a:prstGeom>
              <a:noFill/>
            </p:spPr>
          </p:pic>
        </p:grpSp>
        <p:sp>
          <p:nvSpPr>
            <p:cNvPr id="30743" name="Text Box 23"/>
            <p:cNvSpPr txBox="1">
              <a:spLocks noChangeArrowheads="1"/>
            </p:cNvSpPr>
            <p:nvPr/>
          </p:nvSpPr>
          <p:spPr bwMode="auto">
            <a:xfrm>
              <a:off x="415" y="1343"/>
              <a:ext cx="19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dirty="0">
                  <a:latin typeface="Book Antiqua" pitchFamily="18" charset="0"/>
                </a:rPr>
                <a:t>Disease resistant population</a:t>
              </a:r>
            </a:p>
          </p:txBody>
        </p:sp>
        <p:sp>
          <p:nvSpPr>
            <p:cNvPr id="30744" name="Text Box 24"/>
            <p:cNvSpPr txBox="1">
              <a:spLocks noChangeArrowheads="1"/>
            </p:cNvSpPr>
            <p:nvPr/>
          </p:nvSpPr>
          <p:spPr bwMode="auto">
            <a:xfrm>
              <a:off x="3124" y="1343"/>
              <a:ext cx="21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dirty="0">
                  <a:latin typeface="Book Antiqua" pitchFamily="18" charset="0"/>
                </a:rPr>
                <a:t>Disease susceptible population</a:t>
              </a:r>
            </a:p>
          </p:txBody>
        </p:sp>
      </p:grp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1675252" y="5654675"/>
            <a:ext cx="57855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dirty="0">
                <a:latin typeface="Book Antiqua" pitchFamily="18" charset="0"/>
              </a:rPr>
              <a:t>Resistant people all have an ‘</a:t>
            </a:r>
            <a:r>
              <a:rPr lang="en-GB" b="1" dirty="0">
                <a:solidFill>
                  <a:srgbClr val="CC00CC"/>
                </a:solidFill>
                <a:latin typeface="Book Antiqua" pitchFamily="18" charset="0"/>
              </a:rPr>
              <a:t>A</a:t>
            </a:r>
            <a:r>
              <a:rPr lang="en-GB" dirty="0">
                <a:latin typeface="Book Antiqua" pitchFamily="18" charset="0"/>
              </a:rPr>
              <a:t>’ at position 4 in </a:t>
            </a:r>
            <a:r>
              <a:rPr lang="en-GB" i="1" dirty="0" err="1">
                <a:latin typeface="Book Antiqua" pitchFamily="18" charset="0"/>
              </a:rPr>
              <a:t>geneX</a:t>
            </a:r>
            <a:r>
              <a:rPr lang="en-GB" dirty="0">
                <a:latin typeface="Book Antiqua" pitchFamily="18" charset="0"/>
              </a:rPr>
              <a:t>, </a:t>
            </a:r>
          </a:p>
          <a:p>
            <a:pPr algn="ctr" eaLnBrk="0" hangingPunct="0"/>
            <a:r>
              <a:rPr lang="en-GB" dirty="0">
                <a:latin typeface="Book Antiqua" pitchFamily="18" charset="0"/>
              </a:rPr>
              <a:t>while susceptible people have a ‘</a:t>
            </a:r>
            <a:r>
              <a:rPr lang="en-GB" b="1" dirty="0">
                <a:solidFill>
                  <a:srgbClr val="CC00CC"/>
                </a:solidFill>
                <a:latin typeface="Book Antiqua" pitchFamily="18" charset="0"/>
              </a:rPr>
              <a:t>T</a:t>
            </a:r>
            <a:r>
              <a:rPr lang="en-GB" dirty="0">
                <a:latin typeface="Book Antiqua" pitchFamily="18" charset="0"/>
              </a:rPr>
              <a:t>’ (A/T are the SNPs)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990600" y="2659064"/>
            <a:ext cx="7086600" cy="2425700"/>
            <a:chOff x="384" y="1632"/>
            <a:chExt cx="4464" cy="1528"/>
          </a:xfrm>
        </p:grpSpPr>
        <p:sp>
          <p:nvSpPr>
            <p:cNvPr id="30747" name="Text Box 27"/>
            <p:cNvSpPr txBox="1">
              <a:spLocks noChangeArrowheads="1"/>
            </p:cNvSpPr>
            <p:nvPr/>
          </p:nvSpPr>
          <p:spPr bwMode="auto">
            <a:xfrm>
              <a:off x="384" y="2016"/>
              <a:ext cx="4464" cy="233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dirty="0">
                  <a:latin typeface="Book Antiqua" pitchFamily="18" charset="0"/>
                </a:rPr>
                <a:t>Genotype all individuals for thousands of SNPs</a:t>
              </a:r>
            </a:p>
          </p:txBody>
        </p:sp>
        <p:sp>
          <p:nvSpPr>
            <p:cNvPr id="30748" name="Text Box 28"/>
            <p:cNvSpPr txBox="1">
              <a:spLocks noChangeArrowheads="1"/>
            </p:cNvSpPr>
            <p:nvPr/>
          </p:nvSpPr>
          <p:spPr bwMode="auto">
            <a:xfrm>
              <a:off x="384" y="2927"/>
              <a:ext cx="1146" cy="23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dirty="0">
                  <a:latin typeface="Book Antiqua" pitchFamily="18" charset="0"/>
                </a:rPr>
                <a:t>ATG</a:t>
              </a:r>
              <a:r>
                <a:rPr lang="en-GB" b="1" dirty="0">
                  <a:solidFill>
                    <a:srgbClr val="FF3399"/>
                  </a:solidFill>
                  <a:latin typeface="Book Antiqua" pitchFamily="18" charset="0"/>
                </a:rPr>
                <a:t>A</a:t>
              </a:r>
              <a:r>
                <a:rPr lang="en-GB" dirty="0">
                  <a:latin typeface="Book Antiqua" pitchFamily="18" charset="0"/>
                </a:rPr>
                <a:t>TTATAG</a:t>
              </a:r>
            </a:p>
          </p:txBody>
        </p:sp>
        <p:sp>
          <p:nvSpPr>
            <p:cNvPr id="30749" name="Text Box 29"/>
            <p:cNvSpPr txBox="1">
              <a:spLocks noChangeArrowheads="1"/>
            </p:cNvSpPr>
            <p:nvPr/>
          </p:nvSpPr>
          <p:spPr bwMode="auto">
            <a:xfrm>
              <a:off x="3264" y="2927"/>
              <a:ext cx="1122" cy="233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dirty="0">
                  <a:latin typeface="Book Antiqua" pitchFamily="18" charset="0"/>
                </a:rPr>
                <a:t>ATG</a:t>
              </a:r>
              <a:r>
                <a:rPr lang="en-GB" b="1" dirty="0">
                  <a:solidFill>
                    <a:srgbClr val="AD159B"/>
                  </a:solidFill>
                  <a:latin typeface="Book Antiqua" pitchFamily="18" charset="0"/>
                </a:rPr>
                <a:t>T</a:t>
              </a:r>
              <a:r>
                <a:rPr lang="en-GB" dirty="0">
                  <a:latin typeface="Book Antiqua" pitchFamily="18" charset="0"/>
                </a:rPr>
                <a:t>TTATAG</a:t>
              </a:r>
            </a:p>
          </p:txBody>
        </p:sp>
        <p:sp>
          <p:nvSpPr>
            <p:cNvPr id="30750" name="Line 30"/>
            <p:cNvSpPr>
              <a:spLocks noChangeShapeType="1"/>
            </p:cNvSpPr>
            <p:nvPr/>
          </p:nvSpPr>
          <p:spPr bwMode="auto">
            <a:xfrm>
              <a:off x="1104" y="16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0751" name="Line 31"/>
            <p:cNvSpPr>
              <a:spLocks noChangeShapeType="1"/>
            </p:cNvSpPr>
            <p:nvPr/>
          </p:nvSpPr>
          <p:spPr bwMode="auto">
            <a:xfrm>
              <a:off x="4032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0752" name="Text Box 32"/>
            <p:cNvSpPr txBox="1">
              <a:spLocks noChangeArrowheads="1"/>
            </p:cNvSpPr>
            <p:nvPr/>
          </p:nvSpPr>
          <p:spPr bwMode="auto">
            <a:xfrm>
              <a:off x="2208" y="2927"/>
              <a:ext cx="4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i="1">
                  <a:latin typeface="Book Antiqua" pitchFamily="18" charset="0"/>
                </a:rPr>
                <a:t>gene</a:t>
              </a:r>
              <a:r>
                <a:rPr lang="en-GB">
                  <a:latin typeface="Book Antiqua" pitchFamily="18" charset="0"/>
                </a:rPr>
                <a:t>X</a:t>
              </a:r>
            </a:p>
          </p:txBody>
        </p:sp>
        <p:sp>
          <p:nvSpPr>
            <p:cNvPr id="30753" name="Line 33"/>
            <p:cNvSpPr>
              <a:spLocks noChangeShapeType="1"/>
            </p:cNvSpPr>
            <p:nvPr/>
          </p:nvSpPr>
          <p:spPr bwMode="auto">
            <a:xfrm>
              <a:off x="1104" y="235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  <p:sp>
          <p:nvSpPr>
            <p:cNvPr id="30754" name="Line 34"/>
            <p:cNvSpPr>
              <a:spLocks noChangeShapeType="1"/>
            </p:cNvSpPr>
            <p:nvPr/>
          </p:nvSpPr>
          <p:spPr bwMode="auto">
            <a:xfrm>
              <a:off x="4032" y="235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pic>
        <p:nvPicPr>
          <p:cNvPr id="35" name="Picture 34" descr="https://encrypted-tbn2.gstatic.com/images?q=tbn:ANd9GcSDByvK868P8vqZGd-vkku-VeWUdK1-a5dTeAsM-4jWpWjHaxynPQU_z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CC"/>
                </a:solidFill>
                <a:latin typeface="Book Antiqua" pitchFamily="18" charset="0"/>
              </a:rPr>
              <a:t>SNP Applications in Medicine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Book Antiqua" pitchFamily="18" charset="0"/>
              </a:rPr>
              <a:t>Gene discovery and allele mapping</a:t>
            </a:r>
          </a:p>
          <a:p>
            <a:r>
              <a:rPr lang="en-US">
                <a:latin typeface="Book Antiqua" pitchFamily="18" charset="0"/>
              </a:rPr>
              <a:t>Association-based (drug) candidate</a:t>
            </a:r>
          </a:p>
          <a:p>
            <a:pPr lvl="1"/>
            <a:r>
              <a:rPr lang="en-US">
                <a:latin typeface="Book Antiqua" pitchFamily="18" charset="0"/>
              </a:rPr>
              <a:t>polymorphism testing of a trait pool</a:t>
            </a:r>
          </a:p>
          <a:p>
            <a:r>
              <a:rPr lang="en-US">
                <a:latin typeface="Book Antiqua" pitchFamily="18" charset="0"/>
              </a:rPr>
              <a:t>Diagnostics / risk profiling</a:t>
            </a:r>
          </a:p>
          <a:p>
            <a:r>
              <a:rPr lang="en-US">
                <a:latin typeface="Book Antiqua" pitchFamily="18" charset="0"/>
              </a:rPr>
              <a:t>Drug response prediction</a:t>
            </a:r>
          </a:p>
          <a:p>
            <a:r>
              <a:rPr lang="en-US">
                <a:latin typeface="Book Antiqua" pitchFamily="18" charset="0"/>
              </a:rPr>
              <a:t>Homogeneity testing / study design</a:t>
            </a:r>
          </a:p>
          <a:p>
            <a:r>
              <a:rPr lang="en-US">
                <a:latin typeface="Book Antiqua" pitchFamily="18" charset="0"/>
              </a:rPr>
              <a:t>Gene function identification</a:t>
            </a:r>
          </a:p>
        </p:txBody>
      </p:sp>
      <p:pic>
        <p:nvPicPr>
          <p:cNvPr id="4" name="Picture 3" descr="https://encrypted-tbn2.gstatic.com/images?q=tbn:ANd9GcSDByvK868P8vqZGd-vkku-VeWUdK1-a5dTeAsM-4jWpWjHaxynPQU_z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00CC"/>
                </a:solidFill>
                <a:latin typeface="Book Antiqua" pitchFamily="18" charset="0"/>
              </a:rPr>
              <a:t>Coding Region SNPs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447800"/>
            <a:ext cx="66294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Book Antiqua" pitchFamily="18" charset="0"/>
              </a:rPr>
              <a:t>Types of coding region SNPs: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Book Antiqu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000" b="1" dirty="0">
                <a:latin typeface="Book Antiqua" pitchFamily="18" charset="0"/>
              </a:rPr>
              <a:t>Synonymous</a:t>
            </a:r>
            <a:r>
              <a:rPr lang="en-US" sz="2000" dirty="0">
                <a:latin typeface="Book Antiqua" pitchFamily="18" charset="0"/>
              </a:rPr>
              <a:t>: the substitution causes no amino acid change to the protein it produces. This is also called a </a:t>
            </a:r>
            <a:r>
              <a:rPr lang="en-US" sz="2000" b="1" dirty="0">
                <a:latin typeface="Book Antiqua" pitchFamily="18" charset="0"/>
              </a:rPr>
              <a:t>silent</a:t>
            </a:r>
            <a:r>
              <a:rPr lang="en-US" sz="2000" dirty="0">
                <a:latin typeface="Book Antiqua" pitchFamily="18" charset="0"/>
              </a:rPr>
              <a:t> mutation.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latin typeface="Book Antiqua" pitchFamily="18" charset="0"/>
              </a:rPr>
              <a:t>Non-Synonymous</a:t>
            </a:r>
            <a:r>
              <a:rPr lang="en-US" sz="2000" dirty="0">
                <a:latin typeface="Book Antiqua" pitchFamily="18" charset="0"/>
              </a:rPr>
              <a:t>: the substitution results in an alteration of the encoded amino acid. A </a:t>
            </a:r>
            <a:r>
              <a:rPr lang="en-US" sz="2000" b="1" dirty="0">
                <a:latin typeface="Book Antiqua" pitchFamily="18" charset="0"/>
              </a:rPr>
              <a:t>missense</a:t>
            </a:r>
            <a:r>
              <a:rPr lang="en-US" sz="2000" dirty="0">
                <a:latin typeface="Book Antiqua" pitchFamily="18" charset="0"/>
              </a:rPr>
              <a:t> mutation changes the protein by causing a change of </a:t>
            </a:r>
            <a:r>
              <a:rPr lang="en-US" sz="2000" dirty="0" err="1">
                <a:latin typeface="Book Antiqua" pitchFamily="18" charset="0"/>
              </a:rPr>
              <a:t>codon</a:t>
            </a:r>
            <a:r>
              <a:rPr lang="en-US" sz="2000" dirty="0">
                <a:latin typeface="Book Antiqua" pitchFamily="18" charset="0"/>
              </a:rPr>
              <a:t>. A </a:t>
            </a:r>
            <a:r>
              <a:rPr lang="en-US" sz="2000" b="1" dirty="0">
                <a:latin typeface="Book Antiqua" pitchFamily="18" charset="0"/>
              </a:rPr>
              <a:t>nonsense</a:t>
            </a:r>
            <a:r>
              <a:rPr lang="en-US" sz="2000" dirty="0">
                <a:latin typeface="Book Antiqua" pitchFamily="18" charset="0"/>
              </a:rPr>
              <a:t> mutation results in a misplaced termination.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Book Antiqua" pitchFamily="18" charset="0"/>
              </a:rPr>
              <a:t>One half of all </a:t>
            </a:r>
            <a:r>
              <a:rPr lang="en-US" sz="2000" b="1" dirty="0">
                <a:latin typeface="Book Antiqua" pitchFamily="18" charset="0"/>
              </a:rPr>
              <a:t>coding sequence SNPs</a:t>
            </a:r>
            <a:r>
              <a:rPr lang="en-US" sz="2000" dirty="0">
                <a:latin typeface="Book Antiqua" pitchFamily="18" charset="0"/>
              </a:rPr>
              <a:t> result in </a:t>
            </a:r>
            <a:r>
              <a:rPr lang="en-US" sz="2000" b="1" dirty="0">
                <a:latin typeface="Book Antiqua" pitchFamily="18" charset="0"/>
              </a:rPr>
              <a:t>non-synonymous </a:t>
            </a:r>
            <a:r>
              <a:rPr lang="en-US" sz="2000" b="1" dirty="0" err="1">
                <a:latin typeface="Book Antiqua" pitchFamily="18" charset="0"/>
              </a:rPr>
              <a:t>codon</a:t>
            </a:r>
            <a:r>
              <a:rPr lang="en-US" sz="2000" b="1" dirty="0">
                <a:latin typeface="Book Antiqua" pitchFamily="18" charset="0"/>
              </a:rPr>
              <a:t> changes</a:t>
            </a:r>
            <a:r>
              <a:rPr lang="en-US" sz="2000" dirty="0">
                <a:latin typeface="Book Antiqua" pitchFamily="18" charset="0"/>
              </a:rPr>
              <a:t>. </a:t>
            </a:r>
            <a:r>
              <a:rPr lang="en-US" sz="2000" dirty="0" smtClean="0">
                <a:latin typeface="Book Antiqua" pitchFamily="18" charset="0"/>
              </a:rPr>
              <a:t> </a:t>
            </a:r>
            <a:endParaRPr lang="en-US" sz="2000" dirty="0">
              <a:latin typeface="Book Antiqua" pitchFamily="18" charset="0"/>
            </a:endParaRPr>
          </a:p>
        </p:txBody>
      </p:sp>
      <p:pic>
        <p:nvPicPr>
          <p:cNvPr id="4" name="Picture 2" descr="snp_mut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371600"/>
            <a:ext cx="2400300" cy="5397500"/>
          </a:xfrm>
          <a:prstGeom prst="rect">
            <a:avLst/>
          </a:prstGeom>
          <a:noFill/>
        </p:spPr>
      </p:pic>
      <p:pic>
        <p:nvPicPr>
          <p:cNvPr id="5" name="Picture 4" descr="https://encrypted-tbn2.gstatic.com/images?q=tbn:ANd9GcSDByvK868P8vqZGd-vkku-VeWUdK1-a5dTeAsM-4jWpWjHaxynPQU_z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/>
          <a:lstStyle/>
          <a:p>
            <a:r>
              <a:rPr lang="en-US" dirty="0">
                <a:solidFill>
                  <a:srgbClr val="0000CC"/>
                </a:solidFill>
                <a:latin typeface="Book Antiqua" pitchFamily="18" charset="0"/>
              </a:rPr>
              <a:t>SNPs and Protein Structure</a:t>
            </a:r>
          </a:p>
        </p:txBody>
      </p:sp>
      <p:pic>
        <p:nvPicPr>
          <p:cNvPr id="61443" name="Picture 1027" descr="2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133600" y="1676400"/>
            <a:ext cx="46482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https://encrypted-tbn2.gstatic.com/images?q=tbn:ANd9GcSDByvK868P8vqZGd-vkku-VeWUdK1-a5dTeAsM-4jWpWjHaxynPQU_z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  <a:latin typeface="Book Antiqua" pitchFamily="18" charset="0"/>
              </a:rPr>
              <a:t>Why Create SNP Profiles?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Book Antiqua" pitchFamily="18" charset="0"/>
              </a:rPr>
              <a:t>Genome of each individual contains a </a:t>
            </a:r>
            <a:r>
              <a:rPr lang="en-US" sz="2400" i="1" dirty="0">
                <a:latin typeface="Book Antiqua" pitchFamily="18" charset="0"/>
              </a:rPr>
              <a:t>distinct SNP pattern</a:t>
            </a:r>
            <a:r>
              <a:rPr lang="en-US" sz="2400" dirty="0">
                <a:latin typeface="Book Antiqua" pitchFamily="18" charset="0"/>
              </a:rPr>
              <a:t> (</a:t>
            </a:r>
            <a:r>
              <a:rPr lang="en-US" sz="2400" dirty="0" err="1">
                <a:latin typeface="Book Antiqua" pitchFamily="18" charset="0"/>
              </a:rPr>
              <a:t>haplotype</a:t>
            </a:r>
            <a:r>
              <a:rPr lang="en-US" sz="2400" dirty="0">
                <a:latin typeface="Book Antiqua" pitchFamily="18" charset="0"/>
              </a:rPr>
              <a:t> block</a:t>
            </a:r>
            <a:r>
              <a:rPr lang="en-US" sz="2400" dirty="0" smtClean="0">
                <a:latin typeface="Book Antiqua" pitchFamily="18" charset="0"/>
              </a:rPr>
              <a:t>).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Book Antiqua" pitchFamily="18" charset="0"/>
              </a:rPr>
              <a:t>People can be grouped based on their SNP profiles (</a:t>
            </a:r>
            <a:r>
              <a:rPr lang="en-US" sz="2400" i="1" dirty="0">
                <a:latin typeface="Book Antiqua" pitchFamily="18" charset="0"/>
              </a:rPr>
              <a:t>association studies</a:t>
            </a:r>
            <a:r>
              <a:rPr lang="en-US" sz="2400" dirty="0" smtClean="0">
                <a:latin typeface="Book Antiqua" pitchFamily="18" charset="0"/>
              </a:rPr>
              <a:t>).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Book Antiqua" pitchFamily="18" charset="0"/>
              </a:rPr>
              <a:t>SNP profiles may be important for identifying response to drug therapy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Book Antiqua" pitchFamily="18" charset="0"/>
              </a:rPr>
              <a:t>Correlations might </a:t>
            </a:r>
            <a:r>
              <a:rPr lang="en-US" sz="2400" dirty="0" smtClean="0">
                <a:latin typeface="Book Antiqua" pitchFamily="18" charset="0"/>
              </a:rPr>
              <a:t>emerge </a:t>
            </a:r>
            <a:r>
              <a:rPr lang="en-US" sz="2400" dirty="0">
                <a:latin typeface="Book Antiqua" pitchFamily="18" charset="0"/>
              </a:rPr>
              <a:t>between certain SNP profiles and specific responses to treatment (good and bad).</a:t>
            </a:r>
          </a:p>
        </p:txBody>
      </p:sp>
      <p:pic>
        <p:nvPicPr>
          <p:cNvPr id="4" name="Picture 3" descr="https://encrypted-tbn2.gstatic.com/images?q=tbn:ANd9GcSDByvK868P8vqZGd-vkku-VeWUdK1-a5dTeAsM-4jWpWjHaxynPQU_z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717</Words>
  <Application>Microsoft Office PowerPoint</Application>
  <PresentationFormat>On-screen Show (4:3)</PresentationFormat>
  <Paragraphs>137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SNPs - Introduction</vt:lpstr>
      <vt:lpstr>What are Single Nucleotide Polymorphisms (SNPs) </vt:lpstr>
      <vt:lpstr>Why are ‘SNP’ Polymorphisms Useful?</vt:lpstr>
      <vt:lpstr>Slide 5</vt:lpstr>
      <vt:lpstr>SNP Applications in Medicine</vt:lpstr>
      <vt:lpstr>Coding Region SNPs</vt:lpstr>
      <vt:lpstr>SNPs and Protein Structure</vt:lpstr>
      <vt:lpstr>Why Create SNP Profiles?</vt:lpstr>
      <vt:lpstr>Populations Based on SNPs</vt:lpstr>
      <vt:lpstr>TaqMan SNP Genotyping Assays Protocol</vt:lpstr>
      <vt:lpstr>Slide 12</vt:lpstr>
      <vt:lpstr>Slide 13</vt:lpstr>
      <vt:lpstr>Slide 14</vt:lpstr>
      <vt:lpstr>Preparation</vt:lpstr>
      <vt:lpstr>Slide 16</vt:lpstr>
      <vt:lpstr>Conditions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98</cp:revision>
  <dcterms:created xsi:type="dcterms:W3CDTF">2006-08-16T00:00:00Z</dcterms:created>
  <dcterms:modified xsi:type="dcterms:W3CDTF">2012-11-15T07:16:49Z</dcterms:modified>
</cp:coreProperties>
</file>