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55"/>
  </p:normalViewPr>
  <p:slideViewPr>
    <p:cSldViewPr snapToGrid="0" snapToObjects="1">
      <p:cViewPr>
        <p:scale>
          <a:sx n="46" d="100"/>
          <a:sy n="46" d="100"/>
        </p:scale>
        <p:origin x="-73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9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3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9C2F-FE75-EC42-B271-EB6F2F851B07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4BB2-2EC6-A444-8CFB-7099E5049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33176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History Taking </a:t>
            </a:r>
            <a:br>
              <a:rPr lang="en-US" sz="8800" b="1" dirty="0" smtClean="0">
                <a:solidFill>
                  <a:srgbClr val="C00000"/>
                </a:solidFill>
              </a:rPr>
            </a:br>
            <a:endParaRPr lang="en-US" sz="8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00587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Prepared 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by T/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Nawal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Alsulami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03" y="3484179"/>
            <a:ext cx="6984125" cy="31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825625"/>
            <a:ext cx="1103990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chemeClr val="accent6">
                    <a:lumMod val="50000"/>
                  </a:schemeClr>
                </a:solidFill>
              </a:rPr>
              <a:t>Birth details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Expected date of </a:t>
            </a:r>
            <a:r>
              <a:rPr lang="en-US" dirty="0" smtClean="0"/>
              <a:t>delivery.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Place </a:t>
            </a:r>
            <a:r>
              <a:rPr lang="en-US" dirty="0"/>
              <a:t>of </a:t>
            </a:r>
            <a:r>
              <a:rPr lang="en-US" dirty="0" smtClean="0"/>
              <a:t>delivery.</a:t>
            </a:r>
          </a:p>
          <a:p>
            <a:pPr marL="0" indent="0">
              <a:buNone/>
            </a:pPr>
            <a:r>
              <a:rPr lang="en-US" dirty="0" smtClean="0"/>
              <a:t>3.Labour _ </a:t>
            </a:r>
            <a:r>
              <a:rPr lang="en-US" dirty="0"/>
              <a:t>spontaneous or induced; duration </a:t>
            </a:r>
            <a:r>
              <a:rPr lang="en-US" dirty="0" smtClean="0"/>
              <a:t>and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intensity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Analgesia or anesthesia.</a:t>
            </a:r>
          </a:p>
          <a:p>
            <a:pPr marL="0" indent="0">
              <a:buNone/>
            </a:pPr>
            <a:r>
              <a:rPr lang="en-US" dirty="0"/>
              <a:t>5. Presentation - vaginal, breech, or </a:t>
            </a:r>
            <a:r>
              <a:rPr lang="en-US" dirty="0" smtClean="0"/>
              <a:t>vertex, caesarean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delivery</a:t>
            </a:r>
            <a:r>
              <a:rPr lang="en-US" dirty="0"/>
              <a:t>, forceps.</a:t>
            </a:r>
          </a:p>
          <a:p>
            <a:pPr marL="0" indent="0">
              <a:buNone/>
            </a:pPr>
            <a:r>
              <a:rPr lang="en-US" dirty="0"/>
              <a:t>6. Episiotomy.</a:t>
            </a:r>
          </a:p>
          <a:p>
            <a:pPr marL="0" indent="0">
              <a:buNone/>
            </a:pPr>
            <a:r>
              <a:rPr lang="en-US" dirty="0"/>
              <a:t>7. Complications (e.g., need for blood transfusion</a:t>
            </a:r>
          </a:p>
          <a:p>
            <a:pPr marL="0" indent="0">
              <a:buNone/>
            </a:pPr>
            <a:r>
              <a:rPr lang="en-US" dirty="0"/>
              <a:t>delay in delivery, etc.).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7" y="1027906"/>
            <a:ext cx="3578773" cy="48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Neonatal</a:t>
            </a:r>
          </a:p>
          <a:p>
            <a:pPr marL="0" indent="0">
              <a:buNone/>
            </a:pPr>
            <a:r>
              <a:rPr lang="en-US" dirty="0"/>
              <a:t>1. Condition of infant.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(if seen) at delivery,</a:t>
            </a:r>
          </a:p>
          <a:p>
            <a:pPr marL="0" indent="0">
              <a:buNone/>
            </a:pPr>
            <a:r>
              <a:rPr lang="en-US" dirty="0"/>
              <a:t>3. Activity of infant.</a:t>
            </a:r>
          </a:p>
          <a:p>
            <a:pPr marL="0" indent="0">
              <a:buNone/>
            </a:pPr>
            <a:r>
              <a:rPr lang="en-US" dirty="0"/>
              <a:t>4. Crying heard.</a:t>
            </a:r>
          </a:p>
          <a:p>
            <a:pPr marL="0" indent="0">
              <a:buNone/>
            </a:pPr>
            <a:r>
              <a:rPr lang="en-US" dirty="0"/>
              <a:t>5. Breathing abnormality.</a:t>
            </a:r>
          </a:p>
          <a:p>
            <a:pPr marL="0" indent="0">
              <a:buNone/>
            </a:pPr>
            <a:r>
              <a:rPr lang="en-US" dirty="0"/>
              <a:t>6. Birth weight and length.</a:t>
            </a:r>
          </a:p>
          <a:p>
            <a:pPr marL="0" indent="0">
              <a:buNone/>
            </a:pPr>
            <a:r>
              <a:rPr lang="en-US" dirty="0"/>
              <a:t>7. Problems occurring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9" y="1690687"/>
            <a:ext cx="5675586" cy="42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6">
                    <a:lumMod val="50000"/>
                  </a:schemeClr>
                </a:solidFill>
              </a:rPr>
              <a:t>Postnatal</a:t>
            </a:r>
          </a:p>
          <a:p>
            <a:pPr marL="0" indent="0">
              <a:buNone/>
            </a:pPr>
            <a:r>
              <a:rPr lang="en-US" dirty="0"/>
              <a:t>1. Duration of hospitalization of the mother and</a:t>
            </a:r>
          </a:p>
          <a:p>
            <a:pPr marL="0" indent="0">
              <a:buNone/>
            </a:pPr>
            <a:r>
              <a:rPr lang="en-US" dirty="0"/>
              <a:t>infant.</a:t>
            </a:r>
          </a:p>
          <a:p>
            <a:pPr marL="0" indent="0">
              <a:buNone/>
            </a:pPr>
            <a:r>
              <a:rPr lang="en-US" dirty="0"/>
              <a:t>2. Problems with baby' s breathing or feeding.</a:t>
            </a:r>
          </a:p>
          <a:p>
            <a:pPr marL="0" indent="0">
              <a:buNone/>
            </a:pPr>
            <a:r>
              <a:rPr lang="en-US" dirty="0"/>
              <a:t>3. Need of supportive care (e.g., oxygen, incubator,</a:t>
            </a:r>
          </a:p>
          <a:p>
            <a:pPr marL="0" indent="0">
              <a:buNone/>
            </a:pPr>
            <a:r>
              <a:rPr lang="en-US" dirty="0"/>
              <a:t>special care nursery, isolation, medications).</a:t>
            </a:r>
          </a:p>
          <a:p>
            <a:pPr marL="0" indent="0">
              <a:buNone/>
            </a:pPr>
            <a:r>
              <a:rPr lang="en-US" dirty="0"/>
              <a:t>4. Weight changes, weight at discharge if known.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Colour</a:t>
            </a:r>
            <a:r>
              <a:rPr lang="en-US" dirty="0"/>
              <a:t> - cyanosis or jaundice.</a:t>
            </a:r>
          </a:p>
          <a:p>
            <a:pPr marL="0" indent="0">
              <a:buNone/>
            </a:pPr>
            <a:r>
              <a:rPr lang="en-US" dirty="0"/>
              <a:t>6. Bowel movements _ when</a:t>
            </a:r>
          </a:p>
          <a:p>
            <a:pPr marL="0" indent="0">
              <a:buNone/>
            </a:pPr>
            <a:r>
              <a:rPr lang="en-US" dirty="0"/>
              <a:t>7. Problems-seizures, d </a:t>
            </a:r>
            <a:r>
              <a:rPr lang="en-US" dirty="0" err="1" smtClean="0"/>
              <a:t>formities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28" y="1410138"/>
            <a:ext cx="3720662" cy="45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dirty="0" smtClean="0">
                <a:solidFill>
                  <a:schemeClr val="accent6">
                    <a:lumMod val="50000"/>
                  </a:schemeClr>
                </a:solidFill>
              </a:rPr>
              <a:t>Nutrition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1-Breast or </a:t>
            </a:r>
            <a:r>
              <a:rPr lang="en-US" dirty="0"/>
              <a:t>bottle-fed; what formula?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Amounts offered and consumed.</a:t>
            </a:r>
          </a:p>
          <a:p>
            <a:pPr marL="0" indent="0">
              <a:buNone/>
            </a:pPr>
            <a:r>
              <a:rPr lang="en-US" dirty="0"/>
              <a:t>3. Frequency of feeding; weight gain.</a:t>
            </a:r>
          </a:p>
          <a:p>
            <a:pPr marL="0" indent="0">
              <a:buNone/>
            </a:pPr>
            <a:r>
              <a:rPr lang="en-US" dirty="0"/>
              <a:t>4. Addition of juice and/or solid foods.</a:t>
            </a:r>
          </a:p>
          <a:p>
            <a:pPr marL="0" indent="0">
              <a:buNone/>
            </a:pPr>
            <a:r>
              <a:rPr lang="en-US" dirty="0"/>
              <a:t>5. Food preferences or allergies.</a:t>
            </a:r>
          </a:p>
          <a:p>
            <a:pPr marL="0" indent="0">
              <a:buNone/>
            </a:pPr>
            <a:r>
              <a:rPr lang="en-US" dirty="0"/>
              <a:t>6. Feeding problems - variations in appetite.</a:t>
            </a:r>
          </a:p>
          <a:p>
            <a:pPr marL="0" indent="0">
              <a:buNone/>
            </a:pPr>
            <a:r>
              <a:rPr lang="en-US" dirty="0"/>
              <a:t>7. Age of weaning.</a:t>
            </a:r>
          </a:p>
          <a:p>
            <a:pPr marL="0" indent="0">
              <a:buNone/>
            </a:pPr>
            <a:r>
              <a:rPr lang="en-US" dirty="0"/>
              <a:t>8. Vitamins - type, amount, regularity.</a:t>
            </a:r>
          </a:p>
          <a:p>
            <a:pPr marL="0" indent="0">
              <a:buNone/>
            </a:pPr>
            <a:r>
              <a:rPr lang="en-US" dirty="0"/>
              <a:t>9. Pattern of weight gain.</a:t>
            </a:r>
          </a:p>
          <a:p>
            <a:pPr marL="0" indent="0">
              <a:buNone/>
            </a:pPr>
            <a:r>
              <a:rPr lang="en-US" dirty="0"/>
              <a:t>10. Current diet; frequency and content of meals.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9" y="1261678"/>
            <a:ext cx="4070131" cy="46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28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3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Growth and development</a:t>
            </a:r>
          </a:p>
          <a:p>
            <a:pPr marL="0" indent="0">
              <a:buNone/>
            </a:pPr>
            <a:r>
              <a:rPr lang="en-US" dirty="0"/>
              <a:t>1. Past weights and lengths if available.</a:t>
            </a:r>
          </a:p>
          <a:p>
            <a:pPr marL="0" indent="0">
              <a:buNone/>
            </a:pPr>
            <a:r>
              <a:rPr lang="en-US" dirty="0"/>
              <a:t>2. Milestones - sat alone unsupported; walked</a:t>
            </a:r>
          </a:p>
          <a:p>
            <a:pPr marL="0" indent="0">
              <a:buNone/>
            </a:pPr>
            <a:r>
              <a:rPr lang="en-US" dirty="0"/>
              <a:t>alone; used words, then sentences.</a:t>
            </a:r>
          </a:p>
          <a:p>
            <a:pPr marL="0" indent="0">
              <a:buNone/>
            </a:pPr>
            <a:r>
              <a:rPr lang="en-US" dirty="0"/>
              <a:t>3. Teeth </a:t>
            </a:r>
            <a:r>
              <a:rPr lang="en-US" dirty="0" smtClean="0"/>
              <a:t>-eruption</a:t>
            </a:r>
            <a:r>
              <a:rPr lang="en-US" dirty="0"/>
              <a:t>, difficulty, cavities.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Toilet </a:t>
            </a:r>
            <a:r>
              <a:rPr lang="en-US" dirty="0"/>
              <a:t>training.</a:t>
            </a:r>
          </a:p>
          <a:p>
            <a:pPr marL="0" indent="0">
              <a:buNone/>
            </a:pPr>
            <a:r>
              <a:rPr lang="en-US" dirty="0"/>
              <a:t>5. Current motor, social, and language skills.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0" y="1473199"/>
            <a:ext cx="4729655" cy="3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74723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6">
                    <a:lumMod val="50000"/>
                  </a:schemeClr>
                </a:solidFill>
              </a:rPr>
              <a:t>Health maintenance</a:t>
            </a:r>
          </a:p>
          <a:p>
            <a:pPr marL="0" indent="0">
              <a:buNone/>
            </a:pPr>
            <a:r>
              <a:rPr lang="en-US" dirty="0" smtClean="0"/>
              <a:t>1.Immunizations </a:t>
            </a:r>
            <a:r>
              <a:rPr lang="en-US" dirty="0"/>
              <a:t>rubella, measles, mumps,</a:t>
            </a:r>
          </a:p>
          <a:p>
            <a:pPr marL="0" indent="0">
              <a:buNone/>
            </a:pPr>
            <a:r>
              <a:rPr lang="en-US" dirty="0" smtClean="0"/>
              <a:t> polio</a:t>
            </a:r>
            <a:r>
              <a:rPr lang="en-US" dirty="0"/>
              <a:t>, diphtheria, pertussis, tetanus toroid,</a:t>
            </a:r>
          </a:p>
          <a:p>
            <a:pPr marL="0" indent="0">
              <a:buNone/>
            </a:pPr>
            <a:r>
              <a:rPr lang="en-US" dirty="0"/>
              <a:t>Bacillus of </a:t>
            </a:r>
            <a:r>
              <a:rPr lang="en-US" dirty="0" err="1"/>
              <a:t>Calmette-Guérin</a:t>
            </a:r>
            <a:r>
              <a:rPr lang="en-US" dirty="0"/>
              <a:t> (BCG). Indicate</a:t>
            </a:r>
          </a:p>
          <a:p>
            <a:pPr marL="0" indent="0">
              <a:buNone/>
            </a:pPr>
            <a:r>
              <a:rPr lang="en-US" dirty="0"/>
              <a:t>number and dates.</a:t>
            </a:r>
          </a:p>
          <a:p>
            <a:pPr marL="0" indent="0">
              <a:buNone/>
            </a:pPr>
            <a:r>
              <a:rPr lang="en-US" dirty="0"/>
              <a:t>2. Screening procedures - tuberculin testing; visual</a:t>
            </a:r>
          </a:p>
          <a:p>
            <a:pPr marL="0" indent="0">
              <a:buNone/>
            </a:pPr>
            <a:r>
              <a:rPr lang="en-US" dirty="0"/>
              <a:t>and auditory acuity; Guthrie test.</a:t>
            </a:r>
          </a:p>
          <a:p>
            <a:pPr marL="0" indent="0">
              <a:buNone/>
            </a:pPr>
            <a:r>
              <a:rPr lang="en-US" dirty="0"/>
              <a:t>3. Name of health visitor, if known.</a:t>
            </a:r>
          </a:p>
          <a:p>
            <a:pPr marL="0" indent="0">
              <a:buNone/>
            </a:pPr>
            <a:r>
              <a:rPr lang="en-US" dirty="0"/>
              <a:t>4. Dental care - source and frequency of care,</a:t>
            </a:r>
          </a:p>
          <a:p>
            <a:pPr marL="0" indent="0">
              <a:buNone/>
            </a:pPr>
            <a:r>
              <a:rPr lang="en-US" dirty="0"/>
              <a:t>fillings or extractions.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1753393"/>
            <a:ext cx="3894083" cy="37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76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Acute infectious diseases</a:t>
            </a:r>
          </a:p>
          <a:p>
            <a:pPr marL="0" indent="0">
              <a:buNone/>
            </a:pPr>
            <a:r>
              <a:rPr lang="en-US" dirty="0"/>
              <a:t>Rubella, measles, mumps, chickenpox, scarlet fever,</a:t>
            </a:r>
          </a:p>
          <a:p>
            <a:pPr marL="0" indent="0">
              <a:buNone/>
            </a:pPr>
            <a:r>
              <a:rPr lang="en-US" dirty="0"/>
              <a:t>rheumatic fever, hepatitis, infectious </a:t>
            </a:r>
            <a:r>
              <a:rPr lang="en-US" dirty="0" err="1"/>
              <a:t>mononucleo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sis, sexually transmitted disease, tuberculosis.</a:t>
            </a:r>
          </a:p>
          <a:p>
            <a:pPr marL="0" indent="0">
              <a:buNone/>
            </a:pPr>
            <a:r>
              <a:rPr lang="en-US" dirty="0"/>
              <a:t>Recent exposure to communicable disease.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3468414"/>
            <a:ext cx="10344807" cy="27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Hospitalizations and operations</a:t>
            </a:r>
          </a:p>
          <a:p>
            <a:pPr marL="0" indent="0">
              <a:buNone/>
            </a:pPr>
            <a:r>
              <a:rPr lang="en-US" dirty="0" smtClean="0"/>
              <a:t>1. Dates</a:t>
            </a:r>
            <a:r>
              <a:rPr lang="en-US" dirty="0"/>
              <a:t>, </a:t>
            </a:r>
            <a:r>
              <a:rPr lang="en-US" dirty="0" smtClean="0"/>
              <a:t>hospital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Indications</a:t>
            </a:r>
            <a:r>
              <a:rPr lang="en-US" dirty="0"/>
              <a:t>, diagnosis, procedures.</a:t>
            </a:r>
          </a:p>
          <a:p>
            <a:pPr marL="0" indent="0">
              <a:buNone/>
            </a:pPr>
            <a:r>
              <a:rPr lang="en-US" dirty="0" smtClean="0"/>
              <a:t>3. Complications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59" y="871538"/>
            <a:ext cx="5171089" cy="46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Injuries</a:t>
            </a:r>
          </a:p>
          <a:p>
            <a:pPr marL="0" indent="0">
              <a:buNone/>
            </a:pPr>
            <a:r>
              <a:rPr lang="en-US" dirty="0"/>
              <a:t>1. Accident and emergency department visits</a:t>
            </a:r>
          </a:p>
          <a:p>
            <a:pPr marL="0" indent="0">
              <a:buNone/>
            </a:pPr>
            <a:r>
              <a:rPr lang="en-US" dirty="0"/>
              <a:t>frequency and diagnosis.</a:t>
            </a:r>
          </a:p>
          <a:p>
            <a:pPr marL="0" indent="0">
              <a:buNone/>
            </a:pPr>
            <a:r>
              <a:rPr lang="en-US" dirty="0"/>
              <a:t>2. Fractures - location and treatment.</a:t>
            </a:r>
          </a:p>
          <a:p>
            <a:pPr marL="0" indent="0">
              <a:buNone/>
            </a:pPr>
            <a:r>
              <a:rPr lang="en-US" dirty="0"/>
              <a:t>3. Trauma, </a:t>
            </a:r>
            <a:r>
              <a:rPr lang="en-US" dirty="0" smtClean="0"/>
              <a:t>burns</a:t>
            </a:r>
            <a:r>
              <a:rPr lang="en-US" dirty="0"/>
              <a:t>, bruises.</a:t>
            </a:r>
          </a:p>
          <a:p>
            <a:pPr marL="0" indent="0">
              <a:buNone/>
            </a:pPr>
            <a:r>
              <a:rPr lang="en-US" dirty="0"/>
              <a:t>4. Ingestions.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67" y="835025"/>
            <a:ext cx="3925612" cy="46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Medications</a:t>
            </a:r>
          </a:p>
          <a:p>
            <a:pPr marL="0" indent="0">
              <a:buNone/>
            </a:pPr>
            <a:r>
              <a:rPr lang="en-US" dirty="0"/>
              <a:t>1. For general use such as vitamins, antihistamines,</a:t>
            </a:r>
          </a:p>
          <a:p>
            <a:pPr marL="0" indent="0">
              <a:buNone/>
            </a:pPr>
            <a:r>
              <a:rPr lang="en-US" dirty="0"/>
              <a:t>laxatives.</a:t>
            </a:r>
          </a:p>
          <a:p>
            <a:pPr marL="0" indent="0">
              <a:buNone/>
            </a:pPr>
            <a:r>
              <a:rPr lang="en-US" dirty="0"/>
              <a:t>2. Special </a:t>
            </a:r>
            <a:r>
              <a:rPr lang="en-US" dirty="0" smtClean="0"/>
              <a:t> </a:t>
            </a:r>
            <a:r>
              <a:rPr lang="en-US" dirty="0"/>
              <a:t>diets.</a:t>
            </a:r>
          </a:p>
          <a:p>
            <a:pPr marL="0" indent="0">
              <a:buNone/>
            </a:pPr>
            <a:r>
              <a:rPr lang="en-US" dirty="0"/>
              <a:t>3. Recent antibiotics.</a:t>
            </a:r>
          </a:p>
          <a:p>
            <a:pPr marL="0" indent="0">
              <a:buNone/>
            </a:pPr>
            <a:r>
              <a:rPr lang="en-US" dirty="0"/>
              <a:t>4. Routine use of aspirin.</a:t>
            </a:r>
          </a:p>
          <a:p>
            <a:pPr marL="0" indent="0">
              <a:buNone/>
            </a:pPr>
            <a:r>
              <a:rPr lang="en-US" dirty="0"/>
              <a:t>5. Oral contraceptives - types and dose, duration.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35" y="1690688"/>
            <a:ext cx="3225800" cy="36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3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Information about a child is elicited for several reasons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60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 To establish relationship with a child and family.</a:t>
            </a:r>
          </a:p>
          <a:p>
            <a:pPr marL="0" indent="0">
              <a:buNone/>
            </a:pPr>
            <a:r>
              <a:rPr lang="en-US" dirty="0" smtClean="0"/>
              <a:t>2- To assess what a family understands about their child health.</a:t>
            </a:r>
          </a:p>
          <a:p>
            <a:pPr marL="0" indent="0">
              <a:buNone/>
            </a:pPr>
            <a:r>
              <a:rPr lang="en-US" dirty="0" smtClean="0"/>
              <a:t>3- To formulate an individual plan of care.</a:t>
            </a:r>
          </a:p>
          <a:p>
            <a:pPr marL="0" indent="0">
              <a:buNone/>
            </a:pPr>
            <a:r>
              <a:rPr lang="en-US" dirty="0" smtClean="0"/>
              <a:t>4- To correct any misinformation the family may have.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93" y="1403131"/>
            <a:ext cx="4635500" cy="49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0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4489395"/>
          </a:xfrm>
        </p:spPr>
      </p:pic>
    </p:spTree>
    <p:extLst>
      <p:ext uri="{BB962C8B-B14F-4D97-AF65-F5344CB8AC3E}">
        <p14:creationId xmlns:p14="http://schemas.microsoft.com/office/powerpoint/2010/main" val="53819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>
                <a:solidFill>
                  <a:srgbClr val="C00000"/>
                </a:solidFill>
              </a:rPr>
              <a:t>IDENTIFYING INFORMATION</a:t>
            </a:r>
            <a:br>
              <a:rPr lang="ar-SA" dirty="0" smtClean="0">
                <a:solidFill>
                  <a:srgbClr val="C00000"/>
                </a:solidFill>
              </a:rPr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06" y="1566317"/>
            <a:ext cx="7464580" cy="4351338"/>
          </a:xfrm>
        </p:spPr>
        <p:txBody>
          <a:bodyPr>
            <a:normAutofit fontScale="92500" lnSpcReduction="20000"/>
          </a:bodyPr>
          <a:lstStyle/>
          <a:p>
            <a:pPr marL="0" indent="0" rtl="1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Type of information needed</a:t>
            </a:r>
          </a:p>
          <a:p>
            <a:pPr marL="0" indent="0" rtl="1">
              <a:buNone/>
            </a:pPr>
            <a:r>
              <a:rPr lang="en-US" dirty="0"/>
              <a:t>1. Date and time.</a:t>
            </a:r>
          </a:p>
          <a:p>
            <a:pPr marL="0" indent="0" rtl="1">
              <a:buNone/>
            </a:pPr>
            <a:r>
              <a:rPr lang="en-US" dirty="0"/>
              <a:t>2. Hospital name, registration number and tele-</a:t>
            </a:r>
          </a:p>
          <a:p>
            <a:pPr marL="0" indent="0" rtl="1">
              <a:buNone/>
            </a:pPr>
            <a:r>
              <a:rPr lang="en-US" dirty="0"/>
              <a:t>phone number, if known.</a:t>
            </a:r>
          </a:p>
          <a:p>
            <a:pPr marL="0" indent="0" rtl="1">
              <a:buNone/>
            </a:pPr>
            <a:r>
              <a:rPr lang="en-US" dirty="0"/>
              <a:t>3. Patient's name, address, telephone number,</a:t>
            </a:r>
          </a:p>
          <a:p>
            <a:pPr marL="0" indent="0" rtl="1">
              <a:buNone/>
            </a:pPr>
            <a:r>
              <a:rPr lang="en-US" dirty="0"/>
              <a:t>birth date.</a:t>
            </a:r>
          </a:p>
          <a:p>
            <a:pPr marL="0" indent="0" rtl="1">
              <a:buNone/>
            </a:pPr>
            <a:r>
              <a:rPr lang="en-US" dirty="0" smtClean="0"/>
              <a:t>4</a:t>
            </a:r>
            <a:r>
              <a:rPr lang="en-US" dirty="0"/>
              <a:t>. Referring agency, general practitioner, accident</a:t>
            </a:r>
          </a:p>
          <a:p>
            <a:pPr marL="0" indent="0" rtl="1">
              <a:buNone/>
            </a:pPr>
            <a:r>
              <a:rPr lang="en-US" dirty="0"/>
              <a:t>and emergency</a:t>
            </a:r>
          </a:p>
          <a:p>
            <a:pPr marL="0" indent="0" rt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86" y="1027906"/>
            <a:ext cx="3743042" cy="43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Method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recording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</a:t>
            </a:r>
            <a:r>
              <a:rPr lang="en-US" dirty="0"/>
              <a:t>an exact description of the concern.</a:t>
            </a:r>
          </a:p>
          <a:p>
            <a:pPr marL="514350" indent="-514350">
              <a:buAutoNum type="arabicPeriod"/>
            </a:pPr>
            <a:r>
              <a:rPr lang="en-US" dirty="0" smtClean="0"/>
              <a:t>Quotation </a:t>
            </a:r>
            <a:r>
              <a:rPr lang="en-US" dirty="0"/>
              <a:t>of the parent's or care person's exact</a:t>
            </a:r>
          </a:p>
          <a:p>
            <a:pPr marL="0" indent="0">
              <a:buNone/>
            </a:pPr>
            <a:r>
              <a:rPr lang="en-US" dirty="0" smtClean="0"/>
              <a:t>Words.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72" y="1825625"/>
            <a:ext cx="2477814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805218"/>
            <a:ext cx="10876128" cy="586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_ Begin with a helpful </a:t>
            </a:r>
            <a:r>
              <a:rPr lang="en-US" dirty="0">
                <a:solidFill>
                  <a:srgbClr val="FF0000"/>
                </a:solidFill>
              </a:rPr>
              <a:t>open-ended question</a:t>
            </a:r>
            <a:r>
              <a:rPr lang="en-US" dirty="0"/>
              <a:t>. That</a:t>
            </a:r>
          </a:p>
          <a:p>
            <a:pPr marL="0" indent="0">
              <a:buNone/>
            </a:pPr>
            <a:r>
              <a:rPr lang="en-US" dirty="0"/>
              <a:t>is the first overture made to dis patient.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'How may I help you? '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b. 'Please tell me the reason for your coming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here today.'</a:t>
            </a:r>
          </a:p>
          <a:p>
            <a:pPr marL="0" indent="0">
              <a:buNone/>
            </a:pPr>
            <a:r>
              <a:rPr lang="en-US" dirty="0" smtClean="0"/>
              <a:t>c. 'What </a:t>
            </a:r>
            <a:r>
              <a:rPr lang="en-US" dirty="0"/>
              <a:t>do you think is wrong with the baby? '</a:t>
            </a:r>
          </a:p>
          <a:p>
            <a:pPr marL="0" indent="0">
              <a:buNone/>
            </a:pPr>
            <a:r>
              <a:rPr lang="en-US" dirty="0" smtClean="0"/>
              <a:t>2_ </a:t>
            </a:r>
            <a:r>
              <a:rPr lang="en-US" dirty="0"/>
              <a:t>Avoid </a:t>
            </a:r>
            <a:r>
              <a:rPr lang="en-US" dirty="0">
                <a:solidFill>
                  <a:srgbClr val="FF0000"/>
                </a:solidFill>
              </a:rPr>
              <a:t>confusing questions </a:t>
            </a:r>
            <a:r>
              <a:rPr lang="en-US" dirty="0"/>
              <a:t>that may elicit </a:t>
            </a:r>
            <a:r>
              <a:rPr lang="en-US" dirty="0" smtClean="0"/>
              <a:t>funny-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sounding or 'smart' answers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a. 'What </a:t>
            </a:r>
            <a:r>
              <a:rPr lang="en-US" dirty="0">
                <a:solidFill>
                  <a:srgbClr val="FF0000"/>
                </a:solidFill>
              </a:rPr>
              <a:t>brings you here?' (Answer: 'The bus.')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b. ' </a:t>
            </a:r>
            <a:r>
              <a:rPr lang="en-US" dirty="0">
                <a:solidFill>
                  <a:srgbClr val="FF0000"/>
                </a:solidFill>
              </a:rPr>
              <a:t>'Why are you here'?' ('That's what I came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 out.')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6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Chife</a:t>
            </a:r>
            <a:r>
              <a:rPr lang="en-US" dirty="0" smtClean="0">
                <a:solidFill>
                  <a:srgbClr val="C00000"/>
                </a:solidFill>
              </a:rPr>
              <a:t> complaint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367"/>
            <a:ext cx="10515600" cy="5268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  Chief complaint is the medical term used to describe the primary problem of the patient that led the patient to seek medical attention and of which they are most concerned.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46" y="2744930"/>
            <a:ext cx="4820307" cy="34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HISTORY OF PRESENT ILLNESS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201003"/>
            <a:ext cx="11217322" cy="550004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Body location - of pain, itching, weakness, etc.</a:t>
            </a:r>
          </a:p>
          <a:p>
            <a:pPr marL="0" indent="0">
              <a:buNone/>
            </a:pPr>
            <a:r>
              <a:rPr lang="en-US" dirty="0"/>
              <a:t>2. Quality of complaint - both type (a burning pain)</a:t>
            </a:r>
          </a:p>
          <a:p>
            <a:pPr marL="0" indent="0">
              <a:buNone/>
            </a:pPr>
            <a:r>
              <a:rPr lang="en-US" dirty="0"/>
              <a:t>and severity (knife-like, comes and goes).</a:t>
            </a:r>
          </a:p>
          <a:p>
            <a:pPr marL="0" indent="0">
              <a:buNone/>
            </a:pPr>
            <a:r>
              <a:rPr lang="en-US" dirty="0"/>
              <a:t>3. Degree of symptom - e.g., pain, how severe,</a:t>
            </a:r>
          </a:p>
          <a:p>
            <a:pPr marL="0" indent="0">
              <a:buNone/>
            </a:pPr>
            <a:r>
              <a:rPr lang="en-US" dirty="0"/>
              <a:t>cough, day and night; eye drainage, how much.</a:t>
            </a:r>
          </a:p>
          <a:p>
            <a:pPr marL="0" indent="0">
              <a:buNone/>
            </a:pPr>
            <a:r>
              <a:rPr lang="en-US" dirty="0"/>
              <a:t>4. Chronology - indicate time sequence and whether</a:t>
            </a:r>
          </a:p>
          <a:p>
            <a:pPr marL="0" indent="0">
              <a:buNone/>
            </a:pPr>
            <a:r>
              <a:rPr lang="en-US" dirty="0"/>
              <a:t>problem is episodic (lasts for a while and then</a:t>
            </a:r>
          </a:p>
          <a:p>
            <a:pPr marL="0" indent="0">
              <a:buNone/>
            </a:pPr>
            <a:r>
              <a:rPr lang="en-US" dirty="0"/>
              <a:t>clears up completely).</a:t>
            </a:r>
          </a:p>
          <a:p>
            <a:pPr marL="0" indent="0">
              <a:buNone/>
            </a:pPr>
            <a:r>
              <a:rPr lang="en-US" dirty="0"/>
              <a:t>5. Environment or setting - where and when the</a:t>
            </a:r>
          </a:p>
          <a:p>
            <a:pPr marL="0" indent="0">
              <a:buNone/>
            </a:pPr>
            <a:r>
              <a:rPr lang="en-US" dirty="0"/>
              <a:t>symptoms occur,</a:t>
            </a:r>
          </a:p>
          <a:p>
            <a:pPr marL="0" indent="0">
              <a:buNone/>
            </a:pPr>
            <a:r>
              <a:rPr lang="en-US" dirty="0"/>
              <a:t>6. Aggravating and alleviating factors ... what</a:t>
            </a:r>
          </a:p>
          <a:p>
            <a:pPr marL="0" indent="0">
              <a:buNone/>
            </a:pPr>
            <a:r>
              <a:rPr lang="en-US" dirty="0"/>
              <a:t>makes the pain worse or better?</a:t>
            </a:r>
          </a:p>
          <a:p>
            <a:pPr marL="0" indent="0">
              <a:buNone/>
            </a:pPr>
            <a:r>
              <a:rPr lang="en-US" dirty="0"/>
              <a:t>7. Associated manifestations or symptoms </a:t>
            </a:r>
            <a:r>
              <a:rPr lang="en-US" dirty="0" smtClean="0"/>
              <a:t> accompanied </a:t>
            </a:r>
            <a:r>
              <a:rPr lang="en-US" dirty="0"/>
              <a:t>by vomiting, blurred vision,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95" y="1201003"/>
            <a:ext cx="4519605" cy="45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3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PAST HISTORY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825625"/>
            <a:ext cx="1155965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Antenatal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/>
              <a:t>Pregnancy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'Were </a:t>
            </a:r>
            <a:r>
              <a:rPr lang="en-US" dirty="0"/>
              <a:t>there any unusual problems related to</a:t>
            </a:r>
          </a:p>
          <a:p>
            <a:pPr marL="0" indent="0">
              <a:buNone/>
            </a:pPr>
            <a:r>
              <a:rPr lang="en-US" dirty="0"/>
              <a:t>your Pregnancy or delivery? '</a:t>
            </a:r>
          </a:p>
          <a:p>
            <a:pPr marL="0" indent="0">
              <a:buNone/>
            </a:pPr>
            <a:r>
              <a:rPr lang="en-US" dirty="0"/>
              <a:t>2. Maternal health .- includes illnesses and dates,</a:t>
            </a:r>
          </a:p>
          <a:p>
            <a:pPr marL="0" indent="0">
              <a:buNone/>
            </a:pPr>
            <a:r>
              <a:rPr lang="en-US" dirty="0"/>
              <a:t>abnormal symptoms (e.g., fever, rash, vaginal</a:t>
            </a:r>
          </a:p>
          <a:p>
            <a:pPr marL="0" indent="0">
              <a:buNone/>
            </a:pPr>
            <a:r>
              <a:rPr lang="en-US" dirty="0"/>
              <a:t>bleeding, edema, hypertension, urine </a:t>
            </a:r>
            <a:r>
              <a:rPr lang="en-US" dirty="0" err="1"/>
              <a:t>abnor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 err="1"/>
              <a:t>malities</a:t>
            </a:r>
            <a:r>
              <a:rPr lang="en-US" dirty="0"/>
              <a:t>, sexually transmitted disease). Any</a:t>
            </a:r>
          </a:p>
          <a:p>
            <a:pPr marL="0" indent="0">
              <a:buNone/>
            </a:pPr>
            <a:r>
              <a:rPr lang="en-US" dirty="0"/>
              <a:t>family history of diabetes, </a:t>
            </a:r>
            <a:r>
              <a:rPr lang="en-US" dirty="0" smtClean="0"/>
              <a:t>tuberculosis.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1" y="1334375"/>
            <a:ext cx="3499945" cy="45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3-Medicines </a:t>
            </a:r>
            <a:r>
              <a:rPr lang="en-US" dirty="0"/>
              <a:t>taken - e.g. vitamins, iron, calcium,</a:t>
            </a:r>
          </a:p>
          <a:p>
            <a:pPr marL="0" indent="0">
              <a:buNone/>
            </a:pPr>
            <a:r>
              <a:rPr lang="en-US" dirty="0"/>
              <a:t>aspirin, cold preparations, tranquillizes (nerve</a:t>
            </a:r>
          </a:p>
          <a:p>
            <a:pPr marL="0" indent="0">
              <a:buNone/>
            </a:pPr>
            <a:r>
              <a:rPr lang="en-US" dirty="0"/>
              <a:t>medicine), antibiotics; use of ointments, </a:t>
            </a:r>
            <a:r>
              <a:rPr lang="en-US" dirty="0" err="1"/>
              <a:t>hor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 err="1"/>
              <a:t>mones</a:t>
            </a:r>
            <a:r>
              <a:rPr lang="en-US" dirty="0"/>
              <a:t>, injections during pregnancy, special or</a:t>
            </a:r>
          </a:p>
          <a:p>
            <a:pPr marL="0" indent="0">
              <a:buNone/>
            </a:pPr>
            <a:r>
              <a:rPr lang="en-US" dirty="0"/>
              <a:t>unusual diet, radiation exposure, stenography,</a:t>
            </a:r>
          </a:p>
          <a:p>
            <a:pPr marL="0" indent="0">
              <a:buNone/>
            </a:pPr>
            <a:r>
              <a:rPr lang="en-US" dirty="0"/>
              <a:t>amniocentesis.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841391"/>
            <a:ext cx="3276600" cy="26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8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943</Words>
  <Application>Microsoft Office PowerPoint</Application>
  <PresentationFormat>مخصص</PresentationFormat>
  <Paragraphs>148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History Taking  </vt:lpstr>
      <vt:lpstr>Information about a child is elicited for several reasons</vt:lpstr>
      <vt:lpstr>   IDENTIFYING INFORMATION   </vt:lpstr>
      <vt:lpstr> </vt:lpstr>
      <vt:lpstr>عرض تقديمي في PowerPoint</vt:lpstr>
      <vt:lpstr>Chife complaint </vt:lpstr>
      <vt:lpstr>HISTORY OF PRESENT ILLNESS</vt:lpstr>
      <vt:lpstr>PAST HISTORY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 </dc:title>
  <dc:creator>Nwal Alselmi</dc:creator>
  <cp:lastModifiedBy>hp8</cp:lastModifiedBy>
  <cp:revision>13</cp:revision>
  <dcterms:created xsi:type="dcterms:W3CDTF">2016-09-27T13:21:23Z</dcterms:created>
  <dcterms:modified xsi:type="dcterms:W3CDTF">2016-09-30T14:34:00Z</dcterms:modified>
</cp:coreProperties>
</file>