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82" r:id="rId12"/>
    <p:sldId id="283" r:id="rId13"/>
    <p:sldId id="284" r:id="rId14"/>
    <p:sldId id="265" r:id="rId15"/>
    <p:sldId id="266" r:id="rId16"/>
    <p:sldId id="285" r:id="rId17"/>
    <p:sldId id="286" r:id="rId18"/>
    <p:sldId id="287" r:id="rId19"/>
    <p:sldId id="267" r:id="rId20"/>
    <p:sldId id="277" r:id="rId21"/>
    <p:sldId id="268" r:id="rId22"/>
    <p:sldId id="269" r:id="rId23"/>
    <p:sldId id="270" r:id="rId24"/>
    <p:sldId id="271" r:id="rId25"/>
    <p:sldId id="272" r:id="rId26"/>
    <p:sldId id="279" r:id="rId27"/>
    <p:sldId id="278" r:id="rId28"/>
    <p:sldId id="280" r:id="rId29"/>
    <p:sldId id="273" r:id="rId30"/>
    <p:sldId id="274" r:id="rId31"/>
    <p:sldId id="275" r:id="rId32"/>
    <p:sldId id="27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B352C3-8292-422B-BE83-910C3788E9B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549C28-0BC4-4A5C-8EDC-59E6D5422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Tablets coating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029200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534400" cy="627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3622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010400" y="6488668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Accela</a:t>
            </a:r>
            <a:r>
              <a:rPr lang="en-US" b="1" dirty="0" smtClean="0"/>
              <a:t> </a:t>
            </a:r>
            <a:r>
              <a:rPr lang="en-US" b="1" dirty="0" err="1" smtClean="0"/>
              <a:t>Cota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33079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5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4"/>
            <a:ext cx="9060942" cy="65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58416" cy="606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61070" cy="594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781800" y="3124200"/>
            <a:ext cx="2209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06562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53200" y="3352800"/>
            <a:ext cx="2133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5"/>
            <a:ext cx="8991594" cy="679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Reasons for coating: (WHY? Coating)</a:t>
            </a:r>
          </a:p>
          <a:p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/>
              <a:t>Protection of the drug from the </a:t>
            </a:r>
            <a:r>
              <a:rPr lang="en-US" dirty="0" smtClean="0"/>
              <a:t>surrounding (environment</a:t>
            </a:r>
            <a:r>
              <a:rPr lang="en-US" dirty="0"/>
              <a:t>) (air, light and moisture) and </a:t>
            </a:r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improve </a:t>
            </a:r>
            <a:r>
              <a:rPr lang="en-US" dirty="0">
                <a:solidFill>
                  <a:srgbClr val="FF0000"/>
                </a:solidFill>
              </a:rPr>
              <a:t>stability</a:t>
            </a:r>
            <a:r>
              <a:rPr lang="en-US" dirty="0"/>
              <a:t>.</a:t>
            </a:r>
          </a:p>
          <a:p>
            <a:r>
              <a:rPr lang="en-US" dirty="0"/>
              <a:t>2- Modifying drug release, as in </a:t>
            </a:r>
            <a:r>
              <a:rPr lang="en-US" dirty="0">
                <a:solidFill>
                  <a:srgbClr val="FF0000"/>
                </a:solidFill>
              </a:rPr>
              <a:t>enteric coating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extended-release</a:t>
            </a:r>
            <a:r>
              <a:rPr lang="en-US" dirty="0" smtClean="0"/>
              <a:t> </a:t>
            </a:r>
            <a:r>
              <a:rPr lang="en-US" dirty="0"/>
              <a:t>formulation.</a:t>
            </a:r>
          </a:p>
          <a:p>
            <a:r>
              <a:rPr lang="en-US" dirty="0"/>
              <a:t>3- Masking unpleasant taste or </a:t>
            </a:r>
            <a:r>
              <a:rPr lang="en-US" dirty="0" err="1"/>
              <a:t>odour</a:t>
            </a:r>
            <a:r>
              <a:rPr lang="en-US" dirty="0"/>
              <a:t> of the drug.</a:t>
            </a:r>
          </a:p>
          <a:p>
            <a:r>
              <a:rPr lang="en-US" dirty="0"/>
              <a:t>4- Improving product appearance and helping in </a:t>
            </a:r>
            <a:r>
              <a:rPr lang="en-US" dirty="0" smtClean="0"/>
              <a:t>brand identification</a:t>
            </a:r>
            <a:r>
              <a:rPr lang="en-US" dirty="0"/>
              <a:t>.</a:t>
            </a:r>
          </a:p>
          <a:p>
            <a:r>
              <a:rPr lang="en-US" dirty="0"/>
              <a:t>5- Facilitating rapid identification by the </a:t>
            </a:r>
            <a:r>
              <a:rPr lang="en-US" dirty="0" smtClean="0"/>
              <a:t>manufacturer, the </a:t>
            </a:r>
            <a:r>
              <a:rPr lang="en-US" dirty="0"/>
              <a:t>pharmacist and the patient (mostly colored).</a:t>
            </a:r>
          </a:p>
          <a:p>
            <a:r>
              <a:rPr lang="en-US" dirty="0"/>
              <a:t>6- Increasing the mechanical strength of the product.</a:t>
            </a:r>
          </a:p>
          <a:p>
            <a:r>
              <a:rPr lang="en-US" dirty="0"/>
              <a:t>7- Masking batch differences in the appearance of </a:t>
            </a:r>
            <a:r>
              <a:rPr lang="en-US" dirty="0" smtClean="0"/>
              <a:t>raw materials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429000"/>
            <a:ext cx="86868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To </a:t>
            </a:r>
            <a:r>
              <a:rPr lang="en-US" b="1" dirty="0" err="1" smtClean="0"/>
              <a:t>minimise</a:t>
            </a:r>
            <a:r>
              <a:rPr lang="en-US" b="1" dirty="0" smtClean="0"/>
              <a:t> irritation of the </a:t>
            </a:r>
            <a:r>
              <a:rPr lang="en-US" b="1" dirty="0" err="1" smtClean="0"/>
              <a:t>oesophagus</a:t>
            </a:r>
            <a:r>
              <a:rPr lang="en-US" b="1" dirty="0" smtClean="0"/>
              <a:t> and stomach.</a:t>
            </a:r>
          </a:p>
          <a:p>
            <a:r>
              <a:rPr lang="en-US" dirty="0" smtClean="0"/>
              <a:t>• </a:t>
            </a:r>
            <a:r>
              <a:rPr lang="en-US" b="1" dirty="0" err="1" smtClean="0"/>
              <a:t>Minimise</a:t>
            </a:r>
            <a:r>
              <a:rPr lang="en-US" b="1" dirty="0" smtClean="0"/>
              <a:t> inactivation in the stomach.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Improve drug effectiveness.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Improve patient compliance e.g. easier to </a:t>
            </a:r>
            <a:r>
              <a:rPr lang="en-US" b="1" dirty="0" smtClean="0"/>
              <a:t>swallow, masks </a:t>
            </a:r>
            <a:r>
              <a:rPr lang="en-US" b="1" dirty="0" smtClean="0"/>
              <a:t>unpleasant taste.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648200"/>
            <a:ext cx="88392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• </a:t>
            </a:r>
            <a:r>
              <a:rPr lang="en-US" sz="1600" b="1" dirty="0" err="1" smtClean="0"/>
              <a:t>Minimise</a:t>
            </a:r>
            <a:r>
              <a:rPr lang="en-US" sz="1600" b="1" dirty="0" smtClean="0"/>
              <a:t> dust formation and contamination with </a:t>
            </a:r>
            <a:r>
              <a:rPr lang="en-US" sz="1600" b="1" dirty="0" smtClean="0"/>
              <a:t>respect to </a:t>
            </a:r>
            <a:r>
              <a:rPr lang="en-US" sz="1600" b="1" dirty="0" smtClean="0"/>
              <a:t>tablets.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Masks batch differences in the appearance of </a:t>
            </a:r>
            <a:r>
              <a:rPr lang="en-US" sz="1600" b="1" dirty="0" smtClean="0"/>
              <a:t>raw materials</a:t>
            </a:r>
            <a:r>
              <a:rPr lang="en-US" sz="1600" b="1" dirty="0" smtClean="0"/>
              <a:t>.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Facilitates their handling on high speed automated </a:t>
            </a:r>
            <a:r>
              <a:rPr lang="en-US" sz="1600" b="1" dirty="0" smtClean="0"/>
              <a:t>filling and </a:t>
            </a:r>
            <a:r>
              <a:rPr lang="en-US" sz="1600" b="1" dirty="0" smtClean="0"/>
              <a:t>packaging equipment</a:t>
            </a:r>
            <a:r>
              <a:rPr lang="en-US" sz="1600" b="1" dirty="0" smtClean="0"/>
              <a:t>.</a:t>
            </a:r>
          </a:p>
          <a:p>
            <a:r>
              <a:rPr lang="en-US" sz="1600" dirty="0" smtClean="0"/>
              <a:t>• </a:t>
            </a:r>
            <a:r>
              <a:rPr lang="en-US" sz="1600" b="1" dirty="0" smtClean="0"/>
              <a:t>Improves </a:t>
            </a:r>
            <a:r>
              <a:rPr lang="en-US" sz="1600" b="1" dirty="0" smtClean="0"/>
              <a:t>drug stability e.g. Protection of active ingredient</a:t>
            </a:r>
          </a:p>
          <a:p>
            <a:r>
              <a:rPr lang="en-US" sz="1600" b="1" dirty="0" smtClean="0"/>
              <a:t>from environment such as sunlight, moisture.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67600" y="3505200"/>
            <a:ext cx="1371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Therapy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15200" y="5562600"/>
            <a:ext cx="1600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Multistage process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Sealing tablet core- application of a water </a:t>
            </a:r>
            <a:r>
              <a:rPr lang="en-US" dirty="0" smtClean="0"/>
              <a:t>impermeable polymer </a:t>
            </a:r>
            <a:r>
              <a:rPr lang="en-US" dirty="0" smtClean="0"/>
              <a:t>such as Shellac, cellulose acetate phthalate </a:t>
            </a:r>
            <a:r>
              <a:rPr lang="en-US" dirty="0" smtClean="0"/>
              <a:t>and polyvinyl </a:t>
            </a:r>
            <a:r>
              <a:rPr lang="en-US" dirty="0" smtClean="0"/>
              <a:t>acetate phthalate, which protects the core </a:t>
            </a:r>
            <a:r>
              <a:rPr lang="en-US" dirty="0" smtClean="0"/>
              <a:t>from moisture</a:t>
            </a:r>
            <a:r>
              <a:rPr lang="en-US" dirty="0" smtClean="0"/>
              <a:t>, increasing its shelf life.</a:t>
            </a:r>
          </a:p>
          <a:p>
            <a:r>
              <a:rPr lang="en-US" dirty="0" smtClean="0"/>
              <a:t>2. Sub coating -by adding bulking agents such as </a:t>
            </a:r>
            <a:r>
              <a:rPr lang="en-US" dirty="0" smtClean="0"/>
              <a:t>calcium carbonate </a:t>
            </a:r>
            <a:r>
              <a:rPr lang="en-US" dirty="0" smtClean="0"/>
              <a:t>or talc in combination with sucrose solution.</a:t>
            </a:r>
          </a:p>
          <a:p>
            <a:r>
              <a:rPr lang="en-US" dirty="0" smtClean="0"/>
              <a:t>3. Smoothing process -remove rough layers formed in </a:t>
            </a:r>
            <a:r>
              <a:rPr lang="en-US" dirty="0" smtClean="0"/>
              <a:t>step 2 </a:t>
            </a:r>
            <a:r>
              <a:rPr lang="en-US" dirty="0" smtClean="0"/>
              <a:t>with the application of sucrose syrup.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895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Colouring</a:t>
            </a:r>
            <a:r>
              <a:rPr lang="en-US" dirty="0" smtClean="0"/>
              <a:t> - for aesthetic purposes often titanium </a:t>
            </a:r>
            <a:r>
              <a:rPr lang="en-US" dirty="0" smtClean="0"/>
              <a:t>based pigments </a:t>
            </a:r>
            <a:r>
              <a:rPr lang="en-US" dirty="0" smtClean="0"/>
              <a:t>are included.</a:t>
            </a:r>
          </a:p>
          <a:p>
            <a:r>
              <a:rPr lang="en-US" dirty="0" smtClean="0"/>
              <a:t>5. Polishing - effectively polished to give </a:t>
            </a:r>
            <a:r>
              <a:rPr lang="en-US" dirty="0" smtClean="0"/>
              <a:t>characteristic shine</a:t>
            </a:r>
            <a:r>
              <a:rPr lang="en-US" dirty="0" smtClean="0"/>
              <a:t>, commonly using beeswax, carnauba wax.</a:t>
            </a:r>
          </a:p>
          <a:p>
            <a:r>
              <a:rPr lang="en-US" dirty="0" smtClean="0"/>
              <a:t>6. Printing -permanent ink for characterization.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505200"/>
            <a:ext cx="1912144" cy="30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95600" y="5181600"/>
            <a:ext cx="391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Sugar coating Pans (drum coating)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7738"/>
            <a:ext cx="8991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04838"/>
            <a:ext cx="81438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224528" cy="25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91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219825"/>
            <a:ext cx="8458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8915399" cy="678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"/>
            <a:ext cx="8991600" cy="65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5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4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467600" y="4267200"/>
            <a:ext cx="1447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0" y="4038600"/>
            <a:ext cx="1295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458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• </a:t>
            </a:r>
            <a:r>
              <a:rPr lang="en-US" sz="2400" b="1" i="1" dirty="0" smtClean="0">
                <a:solidFill>
                  <a:srgbClr val="FF0000"/>
                </a:solidFill>
              </a:rPr>
              <a:t>Ideal properties of sugar coating</a:t>
            </a:r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smtClean="0"/>
              <a:t>Perfect smooth rounded </a:t>
            </a:r>
            <a:r>
              <a:rPr lang="en-US" dirty="0" err="1" smtClean="0"/>
              <a:t>countour</a:t>
            </a:r>
            <a:endParaRPr lang="en-US" dirty="0" smtClean="0"/>
          </a:p>
          <a:p>
            <a:r>
              <a:rPr lang="en-US" dirty="0" smtClean="0"/>
              <a:t>- Even </a:t>
            </a:r>
            <a:r>
              <a:rPr lang="en-US" dirty="0" err="1" smtClean="0"/>
              <a:t>colour</a:t>
            </a:r>
            <a:r>
              <a:rPr lang="en-US" dirty="0" smtClean="0"/>
              <a:t> coverage</a:t>
            </a:r>
          </a:p>
          <a:p>
            <a:r>
              <a:rPr lang="en-US" dirty="0" smtClean="0"/>
              <a:t>- Polish to high gloss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Coating faults</a:t>
            </a:r>
          </a:p>
          <a:p>
            <a:r>
              <a:rPr lang="en-US" dirty="0" smtClean="0"/>
              <a:t>• Coat splitting caused by inadequate drying </a:t>
            </a:r>
            <a:r>
              <a:rPr lang="en-US" dirty="0" smtClean="0"/>
              <a:t>of coat </a:t>
            </a:r>
            <a:r>
              <a:rPr lang="en-US" dirty="0" smtClean="0"/>
              <a:t>during application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81000"/>
            <a:ext cx="1714500" cy="17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"/>
            <a:ext cx="8991600" cy="67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19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Types of coating processes:</a:t>
            </a:r>
          </a:p>
          <a:p>
            <a:endParaRPr lang="en-US" dirty="0" smtClean="0"/>
          </a:p>
          <a:p>
            <a:r>
              <a:rPr lang="en-US" sz="2800" dirty="0" smtClean="0"/>
              <a:t>Three </a:t>
            </a:r>
            <a:r>
              <a:rPr lang="en-US" sz="2800" dirty="0"/>
              <a:t>main types are used in the pharmaceutical industry</a:t>
            </a:r>
          </a:p>
          <a:p>
            <a:r>
              <a:rPr lang="en-US" sz="2800" dirty="0"/>
              <a:t>today;</a:t>
            </a:r>
          </a:p>
          <a:p>
            <a:r>
              <a:rPr lang="en-US" sz="2800" dirty="0"/>
              <a:t>- Film coating</a:t>
            </a:r>
          </a:p>
          <a:p>
            <a:r>
              <a:rPr lang="en-US" sz="2800" dirty="0"/>
              <a:t>- Sugar coating</a:t>
            </a:r>
          </a:p>
          <a:p>
            <a:r>
              <a:rPr lang="en-US" sz="2800" dirty="0"/>
              <a:t>- Compression coating</a:t>
            </a:r>
          </a:p>
          <a:p>
            <a:r>
              <a:rPr lang="en-US" sz="2800" dirty="0"/>
              <a:t>- Gelatin coating (not common)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Aid sales appeal as </a:t>
            </a:r>
            <a:r>
              <a:rPr lang="en-US" b="1" dirty="0" smtClean="0"/>
              <a:t>improved appearance </a:t>
            </a:r>
            <a:r>
              <a:rPr lang="en-US" b="1" dirty="0" smtClean="0"/>
              <a:t>and acceptability </a:t>
            </a:r>
            <a:r>
              <a:rPr lang="en-US" b="1" dirty="0" smtClean="0"/>
              <a:t>with respect </a:t>
            </a:r>
            <a:r>
              <a:rPr lang="en-US" b="1" dirty="0" smtClean="0"/>
              <a:t>to gloss and </a:t>
            </a:r>
            <a:r>
              <a:rPr lang="en-US" b="1" dirty="0" err="1" smtClean="0"/>
              <a:t>colouration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Mask unpleasant taste.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Improve product identity.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62800" y="533400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Marketing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Definition</a:t>
            </a:r>
          </a:p>
          <a:p>
            <a:r>
              <a:rPr lang="en-US" dirty="0" smtClean="0"/>
              <a:t>• Coated tablets are defined </a:t>
            </a:r>
            <a:r>
              <a:rPr lang="en-US" dirty="0" smtClean="0"/>
              <a:t>as tablets </a:t>
            </a:r>
            <a:r>
              <a:rPr lang="en-US" dirty="0" smtClean="0"/>
              <a:t>covered with one </a:t>
            </a:r>
            <a:r>
              <a:rPr lang="en-US" dirty="0" smtClean="0"/>
              <a:t>or more </a:t>
            </a:r>
            <a:r>
              <a:rPr lang="en-US" dirty="0" smtClean="0"/>
              <a:t>layers of mixture of</a:t>
            </a:r>
          </a:p>
          <a:p>
            <a:r>
              <a:rPr lang="en-US" dirty="0" smtClean="0"/>
              <a:t>various substances with </a:t>
            </a:r>
            <a:r>
              <a:rPr lang="en-US" dirty="0" smtClean="0"/>
              <a:t>the intention </a:t>
            </a:r>
            <a:r>
              <a:rPr lang="en-US" dirty="0" smtClean="0"/>
              <a:t>of (adding) </a:t>
            </a:r>
            <a:r>
              <a:rPr lang="en-US" dirty="0" smtClean="0"/>
              <a:t>conferring benefits </a:t>
            </a:r>
            <a:r>
              <a:rPr lang="en-US" dirty="0" smtClean="0"/>
              <a:t>and properties to </a:t>
            </a:r>
            <a:r>
              <a:rPr lang="en-US" dirty="0" smtClean="0"/>
              <a:t>the dosage </a:t>
            </a:r>
            <a:r>
              <a:rPr lang="en-US" dirty="0" smtClean="0"/>
              <a:t>form over </a:t>
            </a:r>
            <a:r>
              <a:rPr lang="en-US" dirty="0" smtClean="0"/>
              <a:t>the uncoated </a:t>
            </a:r>
            <a:r>
              <a:rPr lang="en-US" dirty="0" smtClean="0"/>
              <a:t>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8915400" cy="658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"/>
            <a:ext cx="8839200" cy="67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863"/>
            <a:ext cx="86106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Press coating</a:t>
            </a:r>
          </a:p>
          <a:p>
            <a:r>
              <a:rPr lang="en-US" dirty="0" smtClean="0"/>
              <a:t>Press coating process involves compaction of coating material around a preformed</a:t>
            </a:r>
          </a:p>
          <a:p>
            <a:r>
              <a:rPr lang="en-US" dirty="0" smtClean="0"/>
              <a:t>core. The technique differs from sugar and film coating process.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 smtClean="0"/>
              <a:t>This coating process enables incompatible materials to be formulated together, such</a:t>
            </a:r>
          </a:p>
          <a:p>
            <a:r>
              <a:rPr lang="en-US" dirty="0" smtClean="0"/>
              <a:t>that one chemical or more is placed in the core and the other (s) in the coating</a:t>
            </a:r>
          </a:p>
          <a:p>
            <a:r>
              <a:rPr lang="en-US" dirty="0" smtClean="0"/>
              <a:t>material.</a:t>
            </a:r>
          </a:p>
          <a:p>
            <a:r>
              <a:rPr lang="en-US" b="1" i="1" dirty="0" smtClean="0"/>
              <a:t>Disadvantages</a:t>
            </a:r>
          </a:p>
          <a:p>
            <a:r>
              <a:rPr lang="en-US" dirty="0" smtClean="0"/>
              <a:t>Formulation and processing of the coating layer requires some care and </a:t>
            </a:r>
            <a:r>
              <a:rPr lang="en-US" dirty="0" smtClean="0"/>
              <a:t>relative complexities </a:t>
            </a:r>
            <a:r>
              <a:rPr lang="en-US" dirty="0" smtClean="0"/>
              <a:t>of the mechanism used in the compressing equipment.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352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Functional coatings</a:t>
            </a:r>
          </a:p>
          <a:p>
            <a:r>
              <a:rPr lang="en-US" dirty="0" smtClean="0"/>
              <a:t>Functional coatings are coatings, which perform </a:t>
            </a:r>
            <a:r>
              <a:rPr lang="en-US" dirty="0" smtClean="0"/>
              <a:t>a pharmaceutical </a:t>
            </a:r>
            <a:r>
              <a:rPr lang="en-US" dirty="0" smtClean="0"/>
              <a:t>function.</a:t>
            </a:r>
          </a:p>
          <a:p>
            <a:r>
              <a:rPr lang="en-US" dirty="0" smtClean="0"/>
              <a:t>These include;</a:t>
            </a:r>
          </a:p>
          <a:p>
            <a:r>
              <a:rPr lang="en-US" dirty="0" smtClean="0"/>
              <a:t>• Enteric coating</a:t>
            </a:r>
          </a:p>
          <a:p>
            <a:r>
              <a:rPr lang="en-US" dirty="0" smtClean="0"/>
              <a:t>• Controlled release coating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Enteric coating</a:t>
            </a:r>
          </a:p>
          <a:p>
            <a:r>
              <a:rPr lang="en-US" dirty="0" smtClean="0"/>
              <a:t>The technique involved in enteric coating is protection of </a:t>
            </a:r>
            <a:r>
              <a:rPr lang="en-US" dirty="0" smtClean="0"/>
              <a:t>the tablet </a:t>
            </a:r>
            <a:r>
              <a:rPr lang="en-US" dirty="0" smtClean="0"/>
              <a:t>core from disintegration in the acidic environment of </a:t>
            </a:r>
            <a:r>
              <a:rPr lang="en-US" dirty="0" smtClean="0"/>
              <a:t>the stomach </a:t>
            </a:r>
            <a:r>
              <a:rPr lang="en-US" dirty="0" smtClean="0"/>
              <a:t>by employing pH sensitive polymer, which swell </a:t>
            </a:r>
            <a:r>
              <a:rPr lang="en-US" dirty="0" smtClean="0"/>
              <a:t>or </a:t>
            </a:r>
            <a:r>
              <a:rPr lang="en-US" dirty="0" err="1" smtClean="0"/>
              <a:t>solubilize</a:t>
            </a:r>
            <a:r>
              <a:rPr lang="en-US" dirty="0" smtClean="0"/>
              <a:t> </a:t>
            </a:r>
            <a:r>
              <a:rPr lang="en-US" dirty="0" smtClean="0"/>
              <a:t>in response to an increase in pH to release the drug.</a:t>
            </a:r>
          </a:p>
          <a:p>
            <a:r>
              <a:rPr lang="en-US" b="1" dirty="0" smtClean="0"/>
              <a:t>Aims of Enteric protection:</a:t>
            </a:r>
          </a:p>
          <a:p>
            <a:r>
              <a:rPr lang="en-US" dirty="0" smtClean="0"/>
              <a:t> Protection of active ingredients, from the acidic environment </a:t>
            </a:r>
            <a:r>
              <a:rPr lang="en-US" dirty="0" smtClean="0"/>
              <a:t>of the </a:t>
            </a:r>
            <a:r>
              <a:rPr lang="en-US" dirty="0" smtClean="0"/>
              <a:t>stomach.</a:t>
            </a:r>
          </a:p>
          <a:p>
            <a:r>
              <a:rPr lang="en-US" dirty="0" smtClean="0"/>
              <a:t> Protection from local irritation of the stomach mucosa.</a:t>
            </a:r>
          </a:p>
          <a:p>
            <a:r>
              <a:rPr lang="en-US" dirty="0" smtClean="0"/>
              <a:t> Release of active ingredient in specific target area </a:t>
            </a:r>
            <a:r>
              <a:rPr lang="en-US" dirty="0" smtClean="0"/>
              <a:t>within gastrointestinal </a:t>
            </a:r>
            <a:r>
              <a:rPr lang="en-US" dirty="0" smtClean="0"/>
              <a:t>tract.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• </a:t>
            </a:r>
            <a:r>
              <a:rPr lang="en-US" b="1" i="1" dirty="0" smtClean="0">
                <a:solidFill>
                  <a:srgbClr val="FF0000"/>
                </a:solidFill>
              </a:rPr>
              <a:t>Enteric coating</a:t>
            </a:r>
          </a:p>
          <a:p>
            <a:r>
              <a:rPr lang="en-US" dirty="0" smtClean="0"/>
              <a:t>• An </a:t>
            </a:r>
            <a:r>
              <a:rPr lang="en-US" b="1" dirty="0" smtClean="0"/>
              <a:t>enteric coating is a </a:t>
            </a:r>
            <a:r>
              <a:rPr lang="en-US" b="1" dirty="0" smtClean="0"/>
              <a:t>barrier </a:t>
            </a:r>
            <a:r>
              <a:rPr lang="en-US" dirty="0" smtClean="0"/>
              <a:t>applied </a:t>
            </a:r>
            <a:r>
              <a:rPr lang="en-US" dirty="0" smtClean="0"/>
              <a:t>to oral medication </a:t>
            </a:r>
            <a:r>
              <a:rPr lang="en-US" dirty="0" smtClean="0"/>
              <a:t>that controls </a:t>
            </a:r>
            <a:r>
              <a:rPr lang="en-US" dirty="0" smtClean="0"/>
              <a:t>the location in </a:t>
            </a:r>
            <a:r>
              <a:rPr lang="en-US" dirty="0" smtClean="0"/>
              <a:t>the digestive </a:t>
            </a:r>
            <a:r>
              <a:rPr lang="en-US" dirty="0" smtClean="0"/>
              <a:t>system where it </a:t>
            </a:r>
            <a:r>
              <a:rPr lang="en-US" dirty="0" smtClean="0"/>
              <a:t>is absorbed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• </a:t>
            </a:r>
            <a:r>
              <a:rPr lang="en-US" i="1" dirty="0" smtClean="0"/>
              <a:t>Enteric refers to the </a:t>
            </a:r>
            <a:r>
              <a:rPr lang="en-US" i="1" dirty="0" smtClean="0"/>
              <a:t>small </a:t>
            </a:r>
            <a:r>
              <a:rPr lang="en-US" dirty="0" smtClean="0"/>
              <a:t>intestine</a:t>
            </a:r>
            <a:r>
              <a:rPr lang="en-US" dirty="0" smtClean="0"/>
              <a:t>, therefore </a:t>
            </a:r>
            <a:r>
              <a:rPr lang="en-US" dirty="0" smtClean="0"/>
              <a:t>enteric coatings </a:t>
            </a:r>
            <a:r>
              <a:rPr lang="en-US" dirty="0" smtClean="0"/>
              <a:t>prevent release of</a:t>
            </a:r>
          </a:p>
          <a:p>
            <a:r>
              <a:rPr lang="en-US" dirty="0" smtClean="0"/>
              <a:t>medication before it </a:t>
            </a:r>
            <a:r>
              <a:rPr lang="en-US" dirty="0" smtClean="0"/>
              <a:t>reaches the </a:t>
            </a:r>
            <a:r>
              <a:rPr lang="en-US" dirty="0" smtClean="0"/>
              <a:t>small intestine.</a:t>
            </a:r>
          </a:p>
          <a:p>
            <a:r>
              <a:rPr lang="en-US" dirty="0" smtClean="0"/>
              <a:t>• used for drugs that </a:t>
            </a:r>
            <a:r>
              <a:rPr lang="en-US" dirty="0" smtClean="0"/>
              <a:t>are </a:t>
            </a:r>
            <a:r>
              <a:rPr lang="en-US" b="1" dirty="0" smtClean="0"/>
              <a:t>unstable</a:t>
            </a:r>
            <a:r>
              <a:rPr lang="en-US" b="1" dirty="0" smtClean="0"/>
              <a:t>, irritating to stomach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8006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Examples of enteric coated OTC products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Enteric coated aspirin E.g.</a:t>
            </a:r>
          </a:p>
          <a:p>
            <a:r>
              <a:rPr lang="en-US" b="1" dirty="0" err="1" smtClean="0"/>
              <a:t>Micropirin</a:t>
            </a:r>
            <a:r>
              <a:rPr lang="en-US" b="1" dirty="0" smtClean="0"/>
              <a:t>® 75mg EC</a:t>
            </a:r>
          </a:p>
          <a:p>
            <a:r>
              <a:rPr lang="en-US" b="1" dirty="0" smtClean="0"/>
              <a:t>tablets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Enteric coated peppermint</a:t>
            </a:r>
          </a:p>
          <a:p>
            <a:r>
              <a:rPr lang="en-US" b="1" dirty="0" smtClean="0"/>
              <a:t>oil E.g. </a:t>
            </a:r>
            <a:r>
              <a:rPr lang="en-US" b="1" dirty="0" err="1" smtClean="0"/>
              <a:t>Colpermin</a:t>
            </a:r>
            <a:r>
              <a:rPr lang="en-US" b="1" dirty="0" smtClean="0"/>
              <a:t>®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4953000"/>
            <a:ext cx="2952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40674" cy="607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Quality control testing for coated tablets:</a:t>
            </a:r>
          </a:p>
          <a:p>
            <a:r>
              <a:rPr lang="en-US" dirty="0" smtClean="0"/>
              <a:t>1- Irrespective to the method used in coating, all </a:t>
            </a:r>
            <a:r>
              <a:rPr lang="en-US" dirty="0" smtClean="0"/>
              <a:t>tablets are </a:t>
            </a:r>
            <a:r>
              <a:rPr lang="en-US" dirty="0" smtClean="0"/>
              <a:t>visually or electronically inspected for </a:t>
            </a:r>
            <a:r>
              <a:rPr lang="en-US" dirty="0" smtClean="0"/>
              <a:t>physical imperfection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Drug availability is also tested.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124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209927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3276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Explosion of the sugar coated tablet (Caused by insufficient drying or </a:t>
            </a:r>
            <a:r>
              <a:rPr lang="en-US" dirty="0" smtClean="0"/>
              <a:t>bad insulation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3200400"/>
            <a:ext cx="212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Color is not uniform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1- Film coating (the most popular today)</a:t>
            </a:r>
          </a:p>
          <a:p>
            <a:r>
              <a:rPr lang="en-US" dirty="0"/>
              <a:t>It involves the deposition, usually by spraying method, of a </a:t>
            </a:r>
            <a:r>
              <a:rPr lang="en-US" dirty="0" smtClean="0"/>
              <a:t>thin uniform </a:t>
            </a:r>
            <a:r>
              <a:rPr lang="en-US" dirty="0"/>
              <a:t>film of a polymer formulation surrounding a tablet.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010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95400"/>
            <a:ext cx="3762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2743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2- Sugar coating (traditional)</a:t>
            </a:r>
          </a:p>
          <a:p>
            <a:r>
              <a:rPr lang="en-US" dirty="0"/>
              <a:t>It involves successive application of sucrose-based </a:t>
            </a:r>
            <a:r>
              <a:rPr lang="en-US" dirty="0" smtClean="0"/>
              <a:t>coating formulations </a:t>
            </a:r>
            <a:r>
              <a:rPr lang="en-US" dirty="0"/>
              <a:t>to tablet cores, in suitable coating equipment. </a:t>
            </a:r>
            <a:r>
              <a:rPr lang="en-US" dirty="0" smtClean="0"/>
              <a:t>Water evaporates </a:t>
            </a:r>
            <a:r>
              <a:rPr lang="en-US" dirty="0"/>
              <a:t>from the syrup leaving a thick sugar </a:t>
            </a:r>
            <a:r>
              <a:rPr lang="en-US" dirty="0" smtClean="0"/>
              <a:t>layer around each tablet</a:t>
            </a:r>
            <a:r>
              <a:rPr lang="en-US" dirty="0"/>
              <a:t>. Sugar coats are often shiny and highly colored.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886200"/>
            <a:ext cx="4324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8953" y="762000"/>
            <a:ext cx="1515047" cy="14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2850" y="350520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Traditionally sugar coatings formed the bulk of coated tablets but </a:t>
            </a:r>
            <a:r>
              <a:rPr lang="en-US" dirty="0" smtClean="0"/>
              <a:t>today film </a:t>
            </a:r>
            <a:r>
              <a:rPr lang="en-US" dirty="0" smtClean="0"/>
              <a:t>coatings are the more modern technology in tablet coating.</a:t>
            </a:r>
          </a:p>
          <a:p>
            <a:r>
              <a:rPr lang="en-US" dirty="0" smtClean="0"/>
              <a:t>• Description of tablets: Smooth, rounded and polished to a high gloss.</a:t>
            </a:r>
          </a:p>
          <a:p>
            <a:r>
              <a:rPr lang="en-US" dirty="0" smtClean="0"/>
              <a:t>• Process: Multistage process involving 6 separate operations.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3- Compression coating (less popular)</a:t>
            </a:r>
          </a:p>
          <a:p>
            <a:r>
              <a:rPr lang="en-US" dirty="0"/>
              <a:t>Although less popular, it gained increased interest in the recent </a:t>
            </a:r>
            <a:r>
              <a:rPr lang="en-US" dirty="0" smtClean="0"/>
              <a:t>years for </a:t>
            </a:r>
            <a:r>
              <a:rPr lang="en-US" dirty="0"/>
              <a:t>creating </a:t>
            </a:r>
            <a:r>
              <a:rPr lang="en-US" dirty="0" smtClean="0"/>
              <a:t>modified released </a:t>
            </a:r>
            <a:r>
              <a:rPr lang="en-US" dirty="0"/>
              <a:t>products. It involves </a:t>
            </a:r>
            <a:r>
              <a:rPr lang="en-US" dirty="0">
                <a:solidFill>
                  <a:srgbClr val="C00000"/>
                </a:solidFill>
              </a:rPr>
              <a:t>the compaction </a:t>
            </a:r>
            <a:r>
              <a:rPr lang="en-US" dirty="0" smtClean="0">
                <a:solidFill>
                  <a:srgbClr val="C00000"/>
                </a:solidFill>
              </a:rPr>
              <a:t>of granular </a:t>
            </a:r>
            <a:r>
              <a:rPr lang="en-US" dirty="0">
                <a:solidFill>
                  <a:srgbClr val="C00000"/>
                </a:solidFill>
              </a:rPr>
              <a:t>materials around a preformed tablet core </a:t>
            </a:r>
            <a:r>
              <a:rPr lang="en-US" dirty="0"/>
              <a:t>using </a:t>
            </a:r>
            <a:r>
              <a:rPr lang="en-US" dirty="0" smtClean="0"/>
              <a:t>specially designed </a:t>
            </a:r>
            <a:r>
              <a:rPr lang="en-US" dirty="0" err="1"/>
              <a:t>tableting</a:t>
            </a:r>
            <a:r>
              <a:rPr lang="en-US" dirty="0"/>
              <a:t> equipment. Compression coating is a dry process.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2333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3200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4- Gelatin-coated tablets</a:t>
            </a:r>
          </a:p>
          <a:p>
            <a:r>
              <a:rPr lang="en-US" dirty="0"/>
              <a:t>The innovator product, the </a:t>
            </a:r>
            <a:r>
              <a:rPr lang="en-US" dirty="0" err="1"/>
              <a:t>gelcap</a:t>
            </a:r>
            <a:r>
              <a:rPr lang="en-US" dirty="0"/>
              <a:t>, is a capsule </a:t>
            </a:r>
            <a:r>
              <a:rPr lang="en-US" dirty="0" smtClean="0"/>
              <a:t>shaped compressed </a:t>
            </a:r>
            <a:r>
              <a:rPr lang="en-US" dirty="0"/>
              <a:t>tablet coated with gelatin layer.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91000"/>
            <a:ext cx="2057400" cy="168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12845"/>
            <a:ext cx="8763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1- Film coating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the deposition, usually by spraying method, of </a:t>
            </a:r>
            <a:r>
              <a:rPr lang="en-US" dirty="0" smtClean="0"/>
              <a:t>a thin </a:t>
            </a:r>
            <a:r>
              <a:rPr lang="en-US" dirty="0"/>
              <a:t>uniform film of a polymer formulation surrounding </a:t>
            </a:r>
            <a:r>
              <a:rPr lang="en-US" dirty="0" smtClean="0"/>
              <a:t>a tablet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9900"/>
                </a:solidFill>
              </a:rPr>
              <a:t>Types </a:t>
            </a:r>
            <a:r>
              <a:rPr lang="en-US" sz="2000" dirty="0">
                <a:solidFill>
                  <a:srgbClr val="009900"/>
                </a:solidFill>
              </a:rPr>
              <a:t>of film coating:</a:t>
            </a:r>
          </a:p>
          <a:p>
            <a:endParaRPr lang="en-US" dirty="0" smtClean="0"/>
          </a:p>
          <a:p>
            <a:r>
              <a:rPr lang="en-US" dirty="0" smtClean="0"/>
              <a:t>1- </a:t>
            </a:r>
            <a:r>
              <a:rPr lang="en-US" dirty="0"/>
              <a:t>Immediate-release (non-functional) film coating:</a:t>
            </a:r>
          </a:p>
          <a:p>
            <a:r>
              <a:rPr lang="en-US" dirty="0"/>
              <a:t>They do not affect the biopharmaceutical properties </a:t>
            </a:r>
            <a:r>
              <a:rPr lang="en-US" dirty="0" smtClean="0"/>
              <a:t>of the </a:t>
            </a:r>
            <a:r>
              <a:rPr lang="en-US" dirty="0"/>
              <a:t>tablet. They are readily soluble in water.</a:t>
            </a:r>
          </a:p>
          <a:p>
            <a:r>
              <a:rPr lang="en-US" dirty="0"/>
              <a:t>2- Modified-release (functional) film coating:</a:t>
            </a:r>
          </a:p>
          <a:p>
            <a:r>
              <a:rPr lang="en-US" dirty="0"/>
              <a:t>They allow the drug to be delivered in a </a:t>
            </a:r>
            <a:r>
              <a:rPr lang="en-US" dirty="0" smtClean="0"/>
              <a:t>specific manner</a:t>
            </a:r>
            <a:r>
              <a:rPr lang="en-US" dirty="0"/>
              <a:t>; i.e. they affect drug release behavior. </a:t>
            </a:r>
            <a:r>
              <a:rPr lang="en-US" dirty="0" smtClean="0"/>
              <a:t>Modified release </a:t>
            </a:r>
            <a:r>
              <a:rPr lang="en-US" dirty="0"/>
              <a:t>film coatings are sub-classified into;</a:t>
            </a:r>
          </a:p>
          <a:p>
            <a:r>
              <a:rPr lang="en-US" dirty="0"/>
              <a:t>- Delayed-release coating (enteric coating)</a:t>
            </a:r>
          </a:p>
          <a:p>
            <a:r>
              <a:rPr lang="en-US" dirty="0"/>
              <a:t>- Extended-release coating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Film coating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Modern approach to coating tablets, capsules, or pellets </a:t>
            </a:r>
            <a:r>
              <a:rPr lang="en-US" b="1" dirty="0" smtClean="0"/>
              <a:t>by surrounding </a:t>
            </a:r>
            <a:r>
              <a:rPr lang="en-US" b="1" dirty="0" smtClean="0"/>
              <a:t>them with a thin layer of polymeric material.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Description of tablets: Shape dictated by contour of original core.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Process: Single stage process, which involves spraying a </a:t>
            </a:r>
            <a:r>
              <a:rPr lang="en-US" b="1" dirty="0" smtClean="0"/>
              <a:t>coating solution </a:t>
            </a:r>
            <a:r>
              <a:rPr lang="en-US" b="1" dirty="0" smtClean="0"/>
              <a:t>containing the following;</a:t>
            </a:r>
          </a:p>
          <a:p>
            <a:r>
              <a:rPr lang="en-US" b="1" dirty="0" smtClean="0"/>
              <a:t>1. Polymer</a:t>
            </a:r>
          </a:p>
          <a:p>
            <a:r>
              <a:rPr lang="en-US" b="1" dirty="0" smtClean="0"/>
              <a:t>2. Solvent</a:t>
            </a:r>
          </a:p>
          <a:p>
            <a:r>
              <a:rPr lang="en-US" b="1" dirty="0" smtClean="0"/>
              <a:t>3. Plasticizer</a:t>
            </a:r>
          </a:p>
          <a:p>
            <a:r>
              <a:rPr lang="en-US" b="1" dirty="0" smtClean="0"/>
              <a:t>4. </a:t>
            </a:r>
            <a:r>
              <a:rPr lang="en-US" b="1" dirty="0" err="1" smtClean="0"/>
              <a:t>Colourant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smtClean="0"/>
              <a:t>solution is sprayed onto a rotating tablet bed </a:t>
            </a:r>
            <a:r>
              <a:rPr lang="en-US" b="1" dirty="0" smtClean="0"/>
              <a:t>followed by </a:t>
            </a:r>
            <a:r>
              <a:rPr lang="en-US" b="1" dirty="0" smtClean="0"/>
              <a:t>drying, which facilitates the removal of the </a:t>
            </a:r>
            <a:r>
              <a:rPr lang="en-US" b="1" dirty="0" smtClean="0"/>
              <a:t>solvent leaving </a:t>
            </a:r>
            <a:r>
              <a:rPr lang="en-US" b="1" dirty="0" smtClean="0"/>
              <a:t>behind the deposition of thin film of </a:t>
            </a:r>
            <a:r>
              <a:rPr lang="en-US" b="1" dirty="0" smtClean="0"/>
              <a:t>coating materials </a:t>
            </a:r>
            <a:r>
              <a:rPr lang="en-US" b="1" dirty="0" smtClean="0"/>
              <a:t>around each tablet.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4876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Advantages</a:t>
            </a:r>
          </a:p>
          <a:p>
            <a:r>
              <a:rPr lang="en-US" dirty="0" smtClean="0"/>
              <a:t>Produce tablets in a single </a:t>
            </a:r>
            <a:r>
              <a:rPr lang="en-US" dirty="0" smtClean="0"/>
              <a:t>step process </a:t>
            </a:r>
            <a:r>
              <a:rPr lang="en-US" dirty="0" smtClean="0"/>
              <a:t>in relatively short period </a:t>
            </a:r>
            <a:r>
              <a:rPr lang="en-US" dirty="0" smtClean="0"/>
              <a:t>of time</a:t>
            </a:r>
            <a:r>
              <a:rPr lang="en-US" dirty="0" smtClean="0"/>
              <a:t>. Process enables </a:t>
            </a:r>
            <a:r>
              <a:rPr lang="en-US" dirty="0" smtClean="0"/>
              <a:t>functional coatings </a:t>
            </a:r>
            <a:r>
              <a:rPr lang="en-US" dirty="0" smtClean="0"/>
              <a:t>to be incorporated into </a:t>
            </a:r>
            <a:r>
              <a:rPr lang="en-US" dirty="0" smtClean="0"/>
              <a:t>the dosage </a:t>
            </a:r>
            <a:r>
              <a:rPr lang="en-US" dirty="0" smtClean="0"/>
              <a:t>form.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US" dirty="0" smtClean="0"/>
              <a:t>There are environmental and </a:t>
            </a:r>
            <a:r>
              <a:rPr lang="en-US" dirty="0" smtClean="0"/>
              <a:t>safety implications </a:t>
            </a:r>
            <a:r>
              <a:rPr lang="en-US" dirty="0" smtClean="0"/>
              <a:t>of using organic </a:t>
            </a:r>
            <a:r>
              <a:rPr lang="en-US" dirty="0" smtClean="0"/>
              <a:t>solvents as </a:t>
            </a:r>
            <a:r>
              <a:rPr lang="en-US" dirty="0" smtClean="0"/>
              <a:t>well as their financial expense.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771525"/>
            <a:ext cx="8686801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</TotalTime>
  <Words>1229</Words>
  <Application>Microsoft Office PowerPoint</Application>
  <PresentationFormat>On-screen Show (4:3)</PresentationFormat>
  <Paragraphs>128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Tablets coating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win</cp:lastModifiedBy>
  <cp:revision>79</cp:revision>
  <dcterms:created xsi:type="dcterms:W3CDTF">2012-11-20T10:07:25Z</dcterms:created>
  <dcterms:modified xsi:type="dcterms:W3CDTF">2012-11-21T08:45:03Z</dcterms:modified>
</cp:coreProperties>
</file>