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9" r:id="rId3"/>
    <p:sldId id="258" r:id="rId4"/>
    <p:sldId id="268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0FF8B0-88C3-411A-B878-60F97E3E3D01}" type="doc">
      <dgm:prSet loTypeId="urn:microsoft.com/office/officeart/2005/8/layout/pyramid4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8F7115B2-748E-4412-9F2D-79321415DCDC}">
      <dgm:prSet phldrT="[نص]"/>
      <dgm:spPr/>
      <dgm:t>
        <a:bodyPr/>
        <a:lstStyle/>
        <a:p>
          <a:pPr rtl="1"/>
          <a:r>
            <a:rPr lang="ar-SA" dirty="0" smtClean="0"/>
            <a:t>مباشرة</a:t>
          </a:r>
          <a:endParaRPr lang="ar-SA" dirty="0"/>
        </a:p>
      </dgm:t>
    </dgm:pt>
    <dgm:pt modelId="{425CBED9-563B-4757-8271-F13CBEC500D5}" type="parTrans" cxnId="{C679436B-7FF2-41F9-B8BC-6E21C974016A}">
      <dgm:prSet/>
      <dgm:spPr/>
      <dgm:t>
        <a:bodyPr/>
        <a:lstStyle/>
        <a:p>
          <a:pPr rtl="1"/>
          <a:endParaRPr lang="ar-SA"/>
        </a:p>
      </dgm:t>
    </dgm:pt>
    <dgm:pt modelId="{BEAFCBB9-16F4-42AC-8B1B-BB395A078720}" type="sibTrans" cxnId="{C679436B-7FF2-41F9-B8BC-6E21C974016A}">
      <dgm:prSet/>
      <dgm:spPr/>
      <dgm:t>
        <a:bodyPr/>
        <a:lstStyle/>
        <a:p>
          <a:pPr rtl="1"/>
          <a:endParaRPr lang="ar-SA"/>
        </a:p>
      </dgm:t>
    </dgm:pt>
    <dgm:pt modelId="{BFD7CF52-8701-458C-9E5B-0363699D6C2D}">
      <dgm:prSet phldrT="[نص]"/>
      <dgm:spPr/>
      <dgm:t>
        <a:bodyPr/>
        <a:lstStyle/>
        <a:p>
          <a:pPr rtl="1"/>
          <a:r>
            <a:rPr lang="ar-SA" dirty="0" smtClean="0"/>
            <a:t>خفية </a:t>
          </a:r>
          <a:endParaRPr lang="ar-SA" dirty="0"/>
        </a:p>
      </dgm:t>
    </dgm:pt>
    <dgm:pt modelId="{130738E5-548F-4C96-A4E1-A5E422D20D34}" type="parTrans" cxnId="{B6B711C4-7D77-4B35-A60B-2CBA3C49AE32}">
      <dgm:prSet/>
      <dgm:spPr/>
      <dgm:t>
        <a:bodyPr/>
        <a:lstStyle/>
        <a:p>
          <a:pPr rtl="1"/>
          <a:endParaRPr lang="ar-SA"/>
        </a:p>
      </dgm:t>
    </dgm:pt>
    <dgm:pt modelId="{F15F66DF-87CA-43F6-88A2-58CD4A675C5E}" type="sibTrans" cxnId="{B6B711C4-7D77-4B35-A60B-2CBA3C49AE32}">
      <dgm:prSet/>
      <dgm:spPr/>
      <dgm:t>
        <a:bodyPr/>
        <a:lstStyle/>
        <a:p>
          <a:pPr rtl="1"/>
          <a:endParaRPr lang="ar-SA"/>
        </a:p>
      </dgm:t>
    </dgm:pt>
    <dgm:pt modelId="{181D54E7-1C9C-4347-9BB0-1C288CD1C332}">
      <dgm:prSet phldrT="[نص]"/>
      <dgm:spPr/>
      <dgm:t>
        <a:bodyPr/>
        <a:lstStyle/>
        <a:p>
          <a:pPr rtl="1"/>
          <a:r>
            <a:rPr lang="ar-SA" dirty="0" smtClean="0"/>
            <a:t>غير مباشرة </a:t>
          </a:r>
          <a:endParaRPr lang="ar-SA" dirty="0"/>
        </a:p>
      </dgm:t>
    </dgm:pt>
    <dgm:pt modelId="{3AF535FB-B6B5-4DC4-AE93-225A42F9DE68}" type="parTrans" cxnId="{2FBD9A02-2AF6-4A48-8568-511F0CA02BE1}">
      <dgm:prSet/>
      <dgm:spPr/>
      <dgm:t>
        <a:bodyPr/>
        <a:lstStyle/>
        <a:p>
          <a:pPr rtl="1"/>
          <a:endParaRPr lang="ar-SA"/>
        </a:p>
      </dgm:t>
    </dgm:pt>
    <dgm:pt modelId="{55B01996-6442-4C02-BDBB-93ADB6AB0405}" type="sibTrans" cxnId="{2FBD9A02-2AF6-4A48-8568-511F0CA02BE1}">
      <dgm:prSet/>
      <dgm:spPr/>
      <dgm:t>
        <a:bodyPr/>
        <a:lstStyle/>
        <a:p>
          <a:pPr rtl="1"/>
          <a:endParaRPr lang="ar-SA"/>
        </a:p>
      </dgm:t>
    </dgm:pt>
    <dgm:pt modelId="{B9C82CBC-4F9C-45B4-B0D5-1F15C220DFA0}">
      <dgm:prSet phldrT="[نص]"/>
      <dgm:spPr/>
      <dgm:t>
        <a:bodyPr/>
        <a:lstStyle/>
        <a:p>
          <a:pPr rtl="1"/>
          <a:r>
            <a:rPr lang="ar-SA" dirty="0" smtClean="0"/>
            <a:t>ظاهرة </a:t>
          </a:r>
          <a:endParaRPr lang="ar-SA" dirty="0"/>
        </a:p>
      </dgm:t>
    </dgm:pt>
    <dgm:pt modelId="{29F440AF-989A-4246-A5C5-508A330A957F}" type="parTrans" cxnId="{6388CE1D-51EC-4B72-B006-367E40692794}">
      <dgm:prSet/>
      <dgm:spPr/>
      <dgm:t>
        <a:bodyPr/>
        <a:lstStyle/>
        <a:p>
          <a:pPr rtl="1"/>
          <a:endParaRPr lang="ar-SA"/>
        </a:p>
      </dgm:t>
    </dgm:pt>
    <dgm:pt modelId="{F9A26F79-4601-4C5C-BF53-3F042A039990}" type="sibTrans" cxnId="{6388CE1D-51EC-4B72-B006-367E40692794}">
      <dgm:prSet/>
      <dgm:spPr/>
      <dgm:t>
        <a:bodyPr/>
        <a:lstStyle/>
        <a:p>
          <a:pPr rtl="1"/>
          <a:endParaRPr lang="ar-SA"/>
        </a:p>
      </dgm:t>
    </dgm:pt>
    <dgm:pt modelId="{676EF258-F5ED-4FE3-8F8B-4B396307F325}" type="pres">
      <dgm:prSet presAssocID="{160FF8B0-88C3-411A-B878-60F97E3E3D01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F7DBA883-716A-4CBB-A091-89000D303B22}" type="pres">
      <dgm:prSet presAssocID="{160FF8B0-88C3-411A-B878-60F97E3E3D01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FBF5BEF-FBBB-473D-887D-E3634A6DB19B}" type="pres">
      <dgm:prSet presAssocID="{160FF8B0-88C3-411A-B878-60F97E3E3D01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5E7782E-0BCC-4C0D-9652-7DE1B5465B5B}" type="pres">
      <dgm:prSet presAssocID="{160FF8B0-88C3-411A-B878-60F97E3E3D01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74FA725-6B12-45FB-82C7-947F7A58EDB2}" type="pres">
      <dgm:prSet presAssocID="{160FF8B0-88C3-411A-B878-60F97E3E3D01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679436B-7FF2-41F9-B8BC-6E21C974016A}" srcId="{160FF8B0-88C3-411A-B878-60F97E3E3D01}" destId="{8F7115B2-748E-4412-9F2D-79321415DCDC}" srcOrd="0" destOrd="0" parTransId="{425CBED9-563B-4757-8271-F13CBEC500D5}" sibTransId="{BEAFCBB9-16F4-42AC-8B1B-BB395A078720}"/>
    <dgm:cxn modelId="{6388CE1D-51EC-4B72-B006-367E40692794}" srcId="{160FF8B0-88C3-411A-B878-60F97E3E3D01}" destId="{B9C82CBC-4F9C-45B4-B0D5-1F15C220DFA0}" srcOrd="3" destOrd="0" parTransId="{29F440AF-989A-4246-A5C5-508A330A957F}" sibTransId="{F9A26F79-4601-4C5C-BF53-3F042A039990}"/>
    <dgm:cxn modelId="{B6B711C4-7D77-4B35-A60B-2CBA3C49AE32}" srcId="{160FF8B0-88C3-411A-B878-60F97E3E3D01}" destId="{BFD7CF52-8701-458C-9E5B-0363699D6C2D}" srcOrd="1" destOrd="0" parTransId="{130738E5-548F-4C96-A4E1-A5E422D20D34}" sibTransId="{F15F66DF-87CA-43F6-88A2-58CD4A675C5E}"/>
    <dgm:cxn modelId="{CFAE08AA-2AAE-4DDB-82CF-898ECFB66B29}" type="presOf" srcId="{160FF8B0-88C3-411A-B878-60F97E3E3D01}" destId="{676EF258-F5ED-4FE3-8F8B-4B396307F325}" srcOrd="0" destOrd="0" presId="urn:microsoft.com/office/officeart/2005/8/layout/pyramid4"/>
    <dgm:cxn modelId="{10A5F4EF-923A-4EE3-A832-296193AE0275}" type="presOf" srcId="{181D54E7-1C9C-4347-9BB0-1C288CD1C332}" destId="{E5E7782E-0BCC-4C0D-9652-7DE1B5465B5B}" srcOrd="0" destOrd="0" presId="urn:microsoft.com/office/officeart/2005/8/layout/pyramid4"/>
    <dgm:cxn modelId="{2FBD9A02-2AF6-4A48-8568-511F0CA02BE1}" srcId="{160FF8B0-88C3-411A-B878-60F97E3E3D01}" destId="{181D54E7-1C9C-4347-9BB0-1C288CD1C332}" srcOrd="2" destOrd="0" parTransId="{3AF535FB-B6B5-4DC4-AE93-225A42F9DE68}" sibTransId="{55B01996-6442-4C02-BDBB-93ADB6AB0405}"/>
    <dgm:cxn modelId="{E65BF6D2-8C0F-43C6-AB9F-07C9ACAA120C}" type="presOf" srcId="{BFD7CF52-8701-458C-9E5B-0363699D6C2D}" destId="{5FBF5BEF-FBBB-473D-887D-E3634A6DB19B}" srcOrd="0" destOrd="0" presId="urn:microsoft.com/office/officeart/2005/8/layout/pyramid4"/>
    <dgm:cxn modelId="{2975116C-D1B4-4645-8B3C-4F732D01623F}" type="presOf" srcId="{B9C82CBC-4F9C-45B4-B0D5-1F15C220DFA0}" destId="{C74FA725-6B12-45FB-82C7-947F7A58EDB2}" srcOrd="0" destOrd="0" presId="urn:microsoft.com/office/officeart/2005/8/layout/pyramid4"/>
    <dgm:cxn modelId="{072F2E67-B633-4B54-A4B1-695025CDAB66}" type="presOf" srcId="{8F7115B2-748E-4412-9F2D-79321415DCDC}" destId="{F7DBA883-716A-4CBB-A091-89000D303B22}" srcOrd="0" destOrd="0" presId="urn:microsoft.com/office/officeart/2005/8/layout/pyramid4"/>
    <dgm:cxn modelId="{CBA1CAD2-DBBE-41CE-AA80-F703FCA0789B}" type="presParOf" srcId="{676EF258-F5ED-4FE3-8F8B-4B396307F325}" destId="{F7DBA883-716A-4CBB-A091-89000D303B22}" srcOrd="0" destOrd="0" presId="urn:microsoft.com/office/officeart/2005/8/layout/pyramid4"/>
    <dgm:cxn modelId="{B3E42B59-AF22-49C3-9E95-E0DB5EA9BF07}" type="presParOf" srcId="{676EF258-F5ED-4FE3-8F8B-4B396307F325}" destId="{5FBF5BEF-FBBB-473D-887D-E3634A6DB19B}" srcOrd="1" destOrd="0" presId="urn:microsoft.com/office/officeart/2005/8/layout/pyramid4"/>
    <dgm:cxn modelId="{742B1F8F-4DF6-45A5-9AF1-A08105C90F4E}" type="presParOf" srcId="{676EF258-F5ED-4FE3-8F8B-4B396307F325}" destId="{E5E7782E-0BCC-4C0D-9652-7DE1B5465B5B}" srcOrd="2" destOrd="0" presId="urn:microsoft.com/office/officeart/2005/8/layout/pyramid4"/>
    <dgm:cxn modelId="{2C537FD1-473F-4660-8C60-B40F1C685390}" type="presParOf" srcId="{676EF258-F5ED-4FE3-8F8B-4B396307F325}" destId="{C74FA725-6B12-45FB-82C7-947F7A58EDB2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DBA883-716A-4CBB-A091-89000D303B22}">
      <dsp:nvSpPr>
        <dsp:cNvPr id="0" name=""/>
        <dsp:cNvSpPr/>
      </dsp:nvSpPr>
      <dsp:spPr>
        <a:xfrm>
          <a:off x="2002249" y="0"/>
          <a:ext cx="1567665" cy="15676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مباشرة</a:t>
          </a:r>
          <a:endParaRPr lang="ar-SA" sz="2200" kern="1200" dirty="0"/>
        </a:p>
      </dsp:txBody>
      <dsp:txXfrm>
        <a:off x="2394165" y="783833"/>
        <a:ext cx="783833" cy="783832"/>
      </dsp:txXfrm>
    </dsp:sp>
    <dsp:sp modelId="{5FBF5BEF-FBBB-473D-887D-E3634A6DB19B}">
      <dsp:nvSpPr>
        <dsp:cNvPr id="0" name=""/>
        <dsp:cNvSpPr/>
      </dsp:nvSpPr>
      <dsp:spPr>
        <a:xfrm>
          <a:off x="1218416" y="1567665"/>
          <a:ext cx="1567665" cy="15676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خفية </a:t>
          </a:r>
          <a:endParaRPr lang="ar-SA" sz="2200" kern="1200" dirty="0"/>
        </a:p>
      </dsp:txBody>
      <dsp:txXfrm>
        <a:off x="1610332" y="2351498"/>
        <a:ext cx="783833" cy="783832"/>
      </dsp:txXfrm>
    </dsp:sp>
    <dsp:sp modelId="{E5E7782E-0BCC-4C0D-9652-7DE1B5465B5B}">
      <dsp:nvSpPr>
        <dsp:cNvPr id="0" name=""/>
        <dsp:cNvSpPr/>
      </dsp:nvSpPr>
      <dsp:spPr>
        <a:xfrm rot="10800000">
          <a:off x="2002249" y="1567665"/>
          <a:ext cx="1567665" cy="15676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غير مباشرة </a:t>
          </a:r>
          <a:endParaRPr lang="ar-SA" sz="2200" kern="1200" dirty="0"/>
        </a:p>
      </dsp:txBody>
      <dsp:txXfrm rot="10800000">
        <a:off x="2394165" y="1567665"/>
        <a:ext cx="783833" cy="783832"/>
      </dsp:txXfrm>
    </dsp:sp>
    <dsp:sp modelId="{C74FA725-6B12-45FB-82C7-947F7A58EDB2}">
      <dsp:nvSpPr>
        <dsp:cNvPr id="0" name=""/>
        <dsp:cNvSpPr/>
      </dsp:nvSpPr>
      <dsp:spPr>
        <a:xfrm>
          <a:off x="2786082" y="1567665"/>
          <a:ext cx="1567665" cy="1567665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ظاهرة </a:t>
          </a:r>
          <a:endParaRPr lang="ar-SA" sz="2200" kern="1200" dirty="0"/>
        </a:p>
      </dsp:txBody>
      <dsp:txXfrm>
        <a:off x="3177998" y="2351498"/>
        <a:ext cx="783833" cy="7838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مستطيل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مستطيل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مستطيل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مستطيل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رابط مستقيم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مثلث متساوي الساقين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رابط مستقيم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صر نائب للمحتوى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مستطيل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عنصر نائب للمحتوى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عنصر نائب للمحتوى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13" name="عنصر نائب للمحتوى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5" name="رابط مستقيم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مثلث متساوي الساقين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رابط مستقيم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عنصر نائب للمحتوى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رابط مستقيم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مثلث متساوي الساقين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مستطيل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083D86-32E9-409D-A3A9-C586109C2706}" type="datetimeFigureOut">
              <a:rPr lang="ar-SA" smtClean="0"/>
              <a:pPr/>
              <a:t>16/05/35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2DCAF0-661F-40E3-83CF-358C00113A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8" name="رابط مستقيم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رابط مستقيم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مثلث متساوي الساقين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r" rtl="1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r" rtl="1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hyperlink" Target="http://www.,,,,,,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4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www.youtube.com/watch?v=AIBHRFU3wYU" TargetMode="External"/><Relationship Id="rId3" Type="http://schemas.openxmlformats.org/officeDocument/2006/relationships/image" Target="../media/image10.jpeg"/><Relationship Id="rId7" Type="http://schemas.openxmlformats.org/officeDocument/2006/relationships/hyperlink" Target="http://www.youtube.com/watch?v=_JuUUojjkcY&amp;list=PLE515BB0C41F8E54D" TargetMode="Externa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outube.com/watch?v=B9MIpCaV2pM&amp;list=PLE515BB0C41F8E54D" TargetMode="External"/><Relationship Id="rId5" Type="http://schemas.openxmlformats.org/officeDocument/2006/relationships/hyperlink" Target="http://www.youtube.com/watch?v=O9uPR-IgN24" TargetMode="External"/><Relationship Id="rId4" Type="http://schemas.openxmlformats.org/officeDocument/2006/relationships/hyperlink" Target="http://www.youtube.com/watch?v=38U00NZ3qH8" TargetMode="Externa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arabiya.net/" TargetMode="External"/><Relationship Id="rId3" Type="http://schemas.openxmlformats.org/officeDocument/2006/relationships/image" Target="../media/image12.jpg"/><Relationship Id="rId7" Type="http://schemas.openxmlformats.org/officeDocument/2006/relationships/hyperlink" Target="http://www.aljazeera.net/portal" TargetMode="Externa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lriyadh.com/2014/03/17/article918728.html" TargetMode="Externa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lriyadh.com/2008/12/01/article391681.html" TargetMode="External"/><Relationship Id="rId2" Type="http://schemas.openxmlformats.org/officeDocument/2006/relationships/hyperlink" Target="http://www.alwatan.com.sa/Articles/Detail.aspx?ArticleID=20551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D9%85%D8%B3%D8%A7%D8%A1%D8%A7%D9%8B-.ht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hyperlink" Target="http://www.youtube.com/watch?v=CHbT94uwOqQ" TargetMode="External"/><Relationship Id="rId4" Type="http://schemas.openxmlformats.org/officeDocument/2006/relationships/hyperlink" Target="http://www.youtube.com/watch?v=gaU5rBjcDu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983872" y="500042"/>
            <a:ext cx="4701993" cy="446276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أيديولوجيا النص : </a:t>
            </a:r>
          </a:p>
          <a:p>
            <a:endParaRPr lang="ar-SA" sz="2000" dirty="0"/>
          </a:p>
          <a:p>
            <a:r>
              <a:rPr lang="ar-SA" sz="2000" dirty="0" smtClean="0"/>
              <a:t>تختلف أنواع النص الإعلامي باختلاف الوسيلة الناقلة له </a:t>
            </a:r>
          </a:p>
          <a:p>
            <a:endParaRPr lang="ar-SA" sz="2000" dirty="0"/>
          </a:p>
          <a:p>
            <a:r>
              <a:rPr lang="ar-SA" sz="2000" dirty="0" smtClean="0"/>
              <a:t>1- النص المقروء    </a:t>
            </a:r>
          </a:p>
          <a:p>
            <a:endParaRPr lang="ar-SA" sz="2000" dirty="0"/>
          </a:p>
          <a:p>
            <a:r>
              <a:rPr lang="ar-SA" sz="2000" dirty="0" smtClean="0"/>
              <a:t>2- النص الالكتروني  </a:t>
            </a:r>
            <a:r>
              <a:rPr lang="en-US" sz="2000" dirty="0" smtClean="0">
                <a:hlinkClick r:id="rId2"/>
              </a:rPr>
              <a:t>www.,,,,,,.com</a:t>
            </a:r>
            <a:r>
              <a:rPr lang="en-US" sz="2000" dirty="0" smtClean="0"/>
              <a:t> </a:t>
            </a:r>
            <a:endParaRPr lang="ar-SA" sz="2000" dirty="0" smtClean="0"/>
          </a:p>
          <a:p>
            <a:endParaRPr lang="ar-SA" sz="2000" dirty="0"/>
          </a:p>
          <a:p>
            <a:r>
              <a:rPr lang="ar-SA" sz="2000" dirty="0" smtClean="0"/>
              <a:t>3- النص المسموع </a:t>
            </a:r>
          </a:p>
          <a:p>
            <a:endParaRPr lang="ar-SA" sz="2000" dirty="0"/>
          </a:p>
          <a:p>
            <a:r>
              <a:rPr lang="ar-SA" sz="2000" dirty="0" smtClean="0"/>
              <a:t>4- النص المسموع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المرئي 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/>
              <a:t>النص الإعلامي  يتضمن أيديولوجيا </a:t>
            </a:r>
            <a:endParaRPr lang="ar-SA" sz="2000" dirty="0"/>
          </a:p>
        </p:txBody>
      </p:sp>
      <p:graphicFrame>
        <p:nvGraphicFramePr>
          <p:cNvPr id="3" name="رسم تخطيطي 2"/>
          <p:cNvGraphicFramePr/>
          <p:nvPr/>
        </p:nvGraphicFramePr>
        <p:xfrm>
          <a:off x="214282" y="3429000"/>
          <a:ext cx="5572164" cy="3135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صورة 3" descr="تنزيل (10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57686" y="1500174"/>
            <a:ext cx="1285884" cy="963172"/>
          </a:xfrm>
          <a:prstGeom prst="rect">
            <a:avLst/>
          </a:prstGeom>
        </p:spPr>
      </p:pic>
      <p:pic>
        <p:nvPicPr>
          <p:cNvPr id="5" name="صورة 4" descr="تنزيل (9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57686" y="3143248"/>
            <a:ext cx="1628779" cy="1456967"/>
          </a:xfrm>
          <a:prstGeom prst="rect">
            <a:avLst/>
          </a:prstGeom>
        </p:spPr>
      </p:pic>
      <p:pic>
        <p:nvPicPr>
          <p:cNvPr id="6" name="صورة 5" descr="تنزيل (8)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786446" y="2714620"/>
            <a:ext cx="1214446" cy="81554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زيل (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202" y="571480"/>
            <a:ext cx="4506583" cy="2500330"/>
          </a:xfrm>
          <a:prstGeom prst="rect">
            <a:avLst/>
          </a:prstGeom>
        </p:spPr>
      </p:pic>
      <p:pic>
        <p:nvPicPr>
          <p:cNvPr id="3" name="صورة 2" descr="تنزيل (8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20" y="571480"/>
            <a:ext cx="3273587" cy="214314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3786182" y="307181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4"/>
              </a:rPr>
              <a:t>http://www.youtube.com/watch?v=38U00NZ3qH8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5" name="مستطيل 4"/>
          <p:cNvSpPr/>
          <p:nvPr/>
        </p:nvSpPr>
        <p:spPr>
          <a:xfrm>
            <a:off x="357158" y="2857496"/>
            <a:ext cx="321471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5"/>
              </a:rPr>
              <a:t>http://www.youtube.com/watch?v=O9uPR-IgN24</a:t>
            </a:r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6"/>
              </a:rPr>
              <a:t>http://www.youtube.com/watch?v=B9MIpCaV2pM&amp;list=PLE515BB0C41F8E54D</a:t>
            </a:r>
            <a:endParaRPr lang="ar-SA" dirty="0" smtClean="0"/>
          </a:p>
          <a:p>
            <a:endParaRPr lang="ar-SA" dirty="0"/>
          </a:p>
          <a:p>
            <a:r>
              <a:rPr lang="en-US" dirty="0" smtClean="0">
                <a:hlinkClick r:id="rId7"/>
              </a:rPr>
              <a:t>http://www.youtube.com/watch?v=_JuUUojjkcY&amp;list=PLE515BB0C41F8E54D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6" name="مستطيل 5"/>
          <p:cNvSpPr/>
          <p:nvPr/>
        </p:nvSpPr>
        <p:spPr>
          <a:xfrm>
            <a:off x="3786182" y="564357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hlinkClick r:id="rId8"/>
              </a:rPr>
              <a:t>http://www.youtube.com/watch?v=AIBHRFU3wYU</a:t>
            </a:r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863461" y="357166"/>
            <a:ext cx="8251041" cy="163121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>
                <a:solidFill>
                  <a:srgbClr val="FF0000"/>
                </a:solidFill>
              </a:rPr>
              <a:t> </a:t>
            </a:r>
            <a:r>
              <a:rPr lang="ar-SA" sz="2000" b="1" u="sng" dirty="0" smtClean="0">
                <a:solidFill>
                  <a:srgbClr val="FF0000"/>
                </a:solidFill>
              </a:rPr>
              <a:t>تبقى الصورة ضعيفة الأثر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ان</a:t>
            </a:r>
            <a:r>
              <a:rPr lang="ar-SA" sz="2000" b="1" u="sng" dirty="0" smtClean="0">
                <a:solidFill>
                  <a:srgbClr val="FF0000"/>
                </a:solidFill>
              </a:rPr>
              <a:t> خلت من إيديولوجيا تمنحها الرمز والدلالة حتى وان نجحت في تقنية</a:t>
            </a:r>
          </a:p>
          <a:p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sz="2000" b="1" u="sng" dirty="0" smtClean="0">
                <a:solidFill>
                  <a:srgbClr val="FF0000"/>
                </a:solidFill>
              </a:rPr>
              <a:t> الاتصال وصناعة  الصورة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الاعلامية</a:t>
            </a:r>
            <a:r>
              <a:rPr lang="ar-SA" sz="2000" b="1" u="sng" dirty="0" smtClean="0">
                <a:solidFill>
                  <a:srgbClr val="FF0000"/>
                </a:solidFill>
              </a:rPr>
              <a:t>  بكل احترافية </a:t>
            </a:r>
            <a:r>
              <a:rPr lang="ar-SA" sz="20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000" b="1" u="sng" dirty="0" smtClean="0">
                <a:solidFill>
                  <a:srgbClr val="FF0000"/>
                </a:solidFill>
              </a:rPr>
              <a:t> مهنية </a:t>
            </a:r>
          </a:p>
          <a:p>
            <a:endParaRPr lang="ar-SA" sz="2000" b="1" u="sng" dirty="0">
              <a:solidFill>
                <a:srgbClr val="FF0000"/>
              </a:solidFill>
            </a:endParaRPr>
          </a:p>
          <a:p>
            <a:endParaRPr lang="ar-SA" sz="2000" b="1" u="sng" dirty="0">
              <a:solidFill>
                <a:srgbClr val="FF0000"/>
              </a:solidFill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1772816"/>
            <a:ext cx="2857500" cy="1600200"/>
          </a:xfrm>
          <a:prstGeom prst="rect">
            <a:avLst/>
          </a:prstGeom>
        </p:spPr>
      </p:pic>
      <p:pic>
        <p:nvPicPr>
          <p:cNvPr id="4" name="صورة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68760"/>
            <a:ext cx="2619375" cy="1743075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362" y="2171700"/>
            <a:ext cx="1819275" cy="2514600"/>
          </a:xfrm>
          <a:prstGeom prst="rect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032" y="4221088"/>
            <a:ext cx="2476500" cy="1847850"/>
          </a:xfrm>
          <a:prstGeom prst="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4579360" y="4437112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hlinkClick r:id="rId6"/>
              </a:rPr>
              <a:t>http://</a:t>
            </a:r>
            <a:r>
              <a:rPr lang="en-US" dirty="0" smtClean="0">
                <a:hlinkClick r:id="rId6"/>
              </a:rPr>
              <a:t>www.alriyadh.com/2014/03/17/article918728.html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8" name="مستطيل 7"/>
          <p:cNvSpPr/>
          <p:nvPr/>
        </p:nvSpPr>
        <p:spPr>
          <a:xfrm>
            <a:off x="5867941" y="5378752"/>
            <a:ext cx="3073727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7"/>
              </a:rPr>
              <a:t>http://</a:t>
            </a:r>
            <a:r>
              <a:rPr lang="en-US" dirty="0" smtClean="0">
                <a:hlinkClick r:id="rId7"/>
              </a:rPr>
              <a:t>www.aljazeera.net/portal</a:t>
            </a:r>
            <a:endParaRPr lang="ar-SA" dirty="0" smtClean="0"/>
          </a:p>
          <a:p>
            <a:endParaRPr lang="ar-SA" dirty="0"/>
          </a:p>
          <a:p>
            <a:r>
              <a:rPr lang="en-US" dirty="0">
                <a:hlinkClick r:id="rId8"/>
              </a:rPr>
              <a:t>http://www.alarabiya.net</a:t>
            </a:r>
            <a:r>
              <a:rPr lang="en-US" dirty="0" smtClean="0">
                <a:hlinkClick r:id="rId8"/>
              </a:rPr>
              <a:t>/</a:t>
            </a:r>
            <a:endParaRPr lang="ar-SA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500034" y="357166"/>
            <a:ext cx="8400107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أيديولوجيا النص : </a:t>
            </a:r>
          </a:p>
          <a:p>
            <a:endParaRPr lang="ar-SA" sz="2400" dirty="0"/>
          </a:p>
          <a:p>
            <a:r>
              <a:rPr lang="ar-SA" sz="2400" dirty="0" smtClean="0"/>
              <a:t>يتم فهمها من خلال : 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سياق المعنى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من خلال بعض مفرداته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endParaRPr lang="ar-SA" sz="2400" dirty="0" smtClean="0"/>
          </a:p>
          <a:p>
            <a:r>
              <a:rPr lang="ar-SA" sz="2400" dirty="0" err="1" smtClean="0"/>
              <a:t>ايديولوجيا</a:t>
            </a:r>
            <a:r>
              <a:rPr lang="ar-SA" sz="2400" dirty="0" smtClean="0"/>
              <a:t> النص الإعلامي تكون مباشرة وظاهرة من خلال ( افتتاحية الصحف – </a:t>
            </a:r>
          </a:p>
          <a:p>
            <a:endParaRPr lang="ar-SA" sz="2400" dirty="0" smtClean="0"/>
          </a:p>
          <a:p>
            <a:r>
              <a:rPr lang="ar-SA" sz="2400" dirty="0" smtClean="0"/>
              <a:t>مقالات الكتاب – صفحات الرأي ) </a:t>
            </a:r>
          </a:p>
          <a:p>
            <a:endParaRPr lang="ar-SA" sz="2400" dirty="0" smtClean="0"/>
          </a:p>
          <a:p>
            <a:r>
              <a:rPr lang="ar-SA" sz="2400" dirty="0" smtClean="0"/>
              <a:t>بينما تكون </a:t>
            </a:r>
            <a:r>
              <a:rPr lang="ar-SA" sz="2400" dirty="0" err="1" smtClean="0"/>
              <a:t>ايديولوجيا</a:t>
            </a:r>
            <a:r>
              <a:rPr lang="ar-SA" sz="2400" dirty="0" smtClean="0"/>
              <a:t> النص غير مباشرة من خلال توظيف نصوص المواد الإعلامية </a:t>
            </a:r>
          </a:p>
          <a:p>
            <a:endParaRPr lang="ar-SA" sz="2400" dirty="0" smtClean="0"/>
          </a:p>
          <a:p>
            <a:r>
              <a:rPr lang="ar-SA" sz="2400" dirty="0" smtClean="0"/>
              <a:t>بطريقة غير مباشرة لا يشعر الجمهور بصراحتها .</a:t>
            </a:r>
          </a:p>
          <a:p>
            <a:endParaRPr lang="ar-SA" sz="2400" dirty="0"/>
          </a:p>
          <a:p>
            <a:r>
              <a:rPr lang="ar-SA" sz="2400" dirty="0" smtClean="0"/>
              <a:t> </a:t>
            </a:r>
            <a:endParaRPr lang="ar-SA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16457" y="285728"/>
            <a:ext cx="8722323" cy="575542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أيديولوجيا النص: </a:t>
            </a:r>
          </a:p>
          <a:p>
            <a:endParaRPr lang="ar-SA" sz="2000" dirty="0"/>
          </a:p>
          <a:p>
            <a:r>
              <a:rPr lang="ar-SA" sz="2000" dirty="0" smtClean="0"/>
              <a:t>قيم </a:t>
            </a:r>
            <a:r>
              <a:rPr lang="ar-SA" sz="2000" dirty="0" err="1" smtClean="0"/>
              <a:t>و</a:t>
            </a:r>
            <a:r>
              <a:rPr lang="ar-SA" sz="2000" dirty="0" smtClean="0"/>
              <a:t> أفكار تكون إما انعكاس لمعتقدات القائم بالاتصال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المؤسسة الإعلامية أو المجتمع الذي توجهه </a:t>
            </a:r>
            <a:r>
              <a:rPr lang="ar-SA" sz="2000" dirty="0" err="1" smtClean="0"/>
              <a:t>الية</a:t>
            </a:r>
            <a:endParaRPr lang="ar-SA" sz="2000" dirty="0" smtClean="0"/>
          </a:p>
          <a:p>
            <a:r>
              <a:rPr lang="ar-SA" sz="2000" dirty="0" smtClean="0"/>
              <a:t> </a:t>
            </a:r>
          </a:p>
          <a:p>
            <a:r>
              <a:rPr lang="ar-SA" sz="2000" dirty="0" smtClean="0"/>
              <a:t>الرسالة الإعلامية .</a:t>
            </a:r>
          </a:p>
          <a:p>
            <a:endParaRPr lang="ar-SA" sz="2000" dirty="0"/>
          </a:p>
          <a:p>
            <a:r>
              <a:rPr lang="ar-SA" sz="2000" dirty="0" smtClean="0"/>
              <a:t> </a:t>
            </a:r>
          </a:p>
          <a:p>
            <a:r>
              <a:rPr lang="ar-SA" sz="2400" b="1" u="sng" dirty="0" smtClean="0">
                <a:solidFill>
                  <a:srgbClr val="FF0000"/>
                </a:solidFill>
              </a:rPr>
              <a:t>هناك عوامل مهينة تعزز من وجود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الايديولوجيا</a:t>
            </a:r>
            <a:r>
              <a:rPr lang="ar-SA" sz="2400" b="1" u="sng" dirty="0" smtClean="0">
                <a:solidFill>
                  <a:srgbClr val="FF0000"/>
                </a:solidFill>
              </a:rPr>
              <a:t>  وظهورها في النص ( المطبوع ) : </a:t>
            </a:r>
          </a:p>
          <a:p>
            <a:endParaRPr lang="ar-SA" sz="2000" dirty="0"/>
          </a:p>
          <a:p>
            <a:r>
              <a:rPr lang="ar-SA" sz="2000" dirty="0" smtClean="0"/>
              <a:t>استخدام وسائل الإبراز في الصحف مثل الصور – العناوين – نوع الخط – حجم الحرف – مكان النص في </a:t>
            </a:r>
          </a:p>
          <a:p>
            <a:endParaRPr lang="ar-SA" sz="2000" dirty="0"/>
          </a:p>
          <a:p>
            <a:r>
              <a:rPr lang="ar-SA" sz="2000" dirty="0" smtClean="0"/>
              <a:t>الصحيفة وغيرها. </a:t>
            </a:r>
          </a:p>
          <a:p>
            <a:endParaRPr lang="ar-SA" sz="2000" dirty="0" smtClean="0"/>
          </a:p>
          <a:p>
            <a:r>
              <a:rPr lang="ar-SA" sz="2000" dirty="0" smtClean="0"/>
              <a:t>كثير من القراء يحكم على </a:t>
            </a:r>
            <a:r>
              <a:rPr lang="ar-SA" sz="2000" dirty="0" err="1" smtClean="0"/>
              <a:t>ايديولوجيا</a:t>
            </a:r>
            <a:r>
              <a:rPr lang="ar-SA" sz="2000" dirty="0" smtClean="0"/>
              <a:t> المؤسسات الصحفية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القائمين عليها من خلال نوع المعالجة </a:t>
            </a:r>
          </a:p>
          <a:p>
            <a:endParaRPr lang="ar-SA" sz="2000" dirty="0" smtClean="0"/>
          </a:p>
          <a:p>
            <a:r>
              <a:rPr lang="ar-SA" sz="2000" dirty="0" smtClean="0"/>
              <a:t>الصحفية للأحداث السياسية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القضايا الاجتماعية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من خلال كتاب الزوايا الثابتين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من معرفة معايير</a:t>
            </a:r>
          </a:p>
          <a:p>
            <a:endParaRPr lang="ar-SA" sz="2000" dirty="0" smtClean="0"/>
          </a:p>
          <a:p>
            <a:r>
              <a:rPr lang="ar-SA" sz="2000" dirty="0" smtClean="0"/>
              <a:t> ما ينشر وما لا ينشر في صفحات الرأي و بريد القراء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428604"/>
            <a:ext cx="87154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http://www.alwatan.com.sa/Articles/Detail.aspx?ArticleID=20551</a:t>
            </a:r>
            <a:endParaRPr lang="ar-SA" dirty="0" smtClean="0"/>
          </a:p>
          <a:p>
            <a:endParaRPr lang="ar-SA" dirty="0" smtClean="0"/>
          </a:p>
          <a:p>
            <a:r>
              <a:rPr lang="en-US" dirty="0" smtClean="0">
                <a:hlinkClick r:id="rId3"/>
              </a:rPr>
              <a:t>http://www.alriyadh.com/2008/12/01/article391681.html</a:t>
            </a:r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r>
              <a:rPr lang="en-US" dirty="0" smtClean="0"/>
              <a:t>http://www.alarabiya.net/ar/saudi-today/2014/03/13/%D8%A5%D8%BA%D9%84%D8%A7%D9%82-%D8%A7%D9%84%D9%85%D8%AD%D8%A7%D9%84-%D9%81%D9%8A-%D8%A7%D9%84%D8%B3%D8%B9%D9%88%D8%AF%D9%8A%D8%A9-%D8%B9%D9%86%D8%AF-%D8%A7%D9%84%D8%AA%D8%A7%D8%B3%D8%B9%D8%A9-%</a:t>
            </a:r>
            <a:r>
              <a:rPr lang="en-US" dirty="0" smtClean="0">
                <a:hlinkClick r:id="rId4" action="ppaction://hlinkfile"/>
              </a:rPr>
              <a:t>D9%85%D8%B3%D8%A7%D8%A1%D8%A7%D9%8B-.html</a:t>
            </a:r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14282" y="285728"/>
            <a:ext cx="8715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هناك عوامل مهينة تعزز من وجود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الايديولوجيا</a:t>
            </a:r>
            <a:r>
              <a:rPr lang="ar-SA" sz="2400" b="1" u="sng" dirty="0" smtClean="0">
                <a:solidFill>
                  <a:srgbClr val="FF0000"/>
                </a:solidFill>
              </a:rPr>
              <a:t>  وظهورها في النص ( المسموع </a:t>
            </a:r>
            <a:r>
              <a:rPr lang="ar-SA" sz="2400" b="1" u="sng" dirty="0" err="1" smtClean="0">
                <a:solidFill>
                  <a:srgbClr val="FF0000"/>
                </a:solidFill>
              </a:rPr>
              <a:t>و</a:t>
            </a:r>
            <a:r>
              <a:rPr lang="ar-SA" sz="2400" b="1" u="sng" dirty="0" smtClean="0">
                <a:solidFill>
                  <a:srgbClr val="FF0000"/>
                </a:solidFill>
              </a:rPr>
              <a:t> المرئي ) : </a:t>
            </a:r>
          </a:p>
          <a:p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البرامج الحوارية ( اختيار قضية الحوار – الضيوف المتحدثين فيها – الوقت الممنوح لكل ضيف – مدى تنوع مداخلات المشاهدين – كيفية تعامل القائم بالاتصال ( مقدم البرنامج) مع هذه المداخلات والردود. 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smtClean="0"/>
              <a:t>أن  أيديولوجيا النص تتضمن </a:t>
            </a:r>
            <a:r>
              <a:rPr lang="ar-SA" sz="2400" dirty="0"/>
              <a:t>معانٍ </a:t>
            </a:r>
            <a:r>
              <a:rPr lang="ar-SA" sz="2400" dirty="0" smtClean="0"/>
              <a:t>وقصصاً إخبارية</a:t>
            </a:r>
            <a:r>
              <a:rPr lang="ar-SA" sz="2400" dirty="0"/>
              <a:t> </a:t>
            </a:r>
            <a:r>
              <a:rPr lang="ar-SA" sz="2400" dirty="0" smtClean="0"/>
              <a:t>تشير إلى </a:t>
            </a:r>
            <a:r>
              <a:rPr lang="ar-SA" sz="2400" dirty="0"/>
              <a:t>كون </a:t>
            </a:r>
            <a:r>
              <a:rPr lang="ar-SA" sz="2400" dirty="0" smtClean="0"/>
              <a:t>الشيء </a:t>
            </a:r>
            <a:r>
              <a:rPr lang="ar-SA" sz="2400" dirty="0"/>
              <a:t>يحمل قيماً </a:t>
            </a:r>
            <a:r>
              <a:rPr lang="ar-SA" sz="2400" dirty="0" smtClean="0"/>
              <a:t>يؤمن </a:t>
            </a:r>
            <a:r>
              <a:rPr lang="ar-SA" sz="2400" dirty="0" err="1"/>
              <a:t>بها</a:t>
            </a:r>
            <a:r>
              <a:rPr lang="ar-SA" sz="2400" dirty="0"/>
              <a:t> القائم </a:t>
            </a:r>
            <a:r>
              <a:rPr lang="ar-SA" sz="2400" dirty="0" smtClean="0"/>
              <a:t>بالاتصال أو </a:t>
            </a:r>
            <a:r>
              <a:rPr lang="ar-SA" sz="2400" dirty="0"/>
              <a:t>الجمهور</a:t>
            </a:r>
            <a:r>
              <a:rPr lang="ar-SA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b="1" u="sng" dirty="0">
                <a:solidFill>
                  <a:srgbClr val="FF0000"/>
                </a:solidFill>
              </a:rPr>
              <a:t>وحتى يَحْدُث </a:t>
            </a:r>
            <a:r>
              <a:rPr lang="ar-SA" sz="2400" b="1" u="sng" dirty="0" smtClean="0">
                <a:solidFill>
                  <a:srgbClr val="FF0000"/>
                </a:solidFill>
              </a:rPr>
              <a:t>التأثير </a:t>
            </a:r>
            <a:r>
              <a:rPr lang="ar-SA" sz="2400" b="1" u="sng" dirty="0">
                <a:solidFill>
                  <a:srgbClr val="FF0000"/>
                </a:solidFill>
              </a:rPr>
              <a:t>المطلوب </a:t>
            </a:r>
            <a:r>
              <a:rPr lang="ar-SA" sz="2400" b="1" u="sng" dirty="0" smtClean="0">
                <a:solidFill>
                  <a:srgbClr val="FF0000"/>
                </a:solidFill>
              </a:rPr>
              <a:t>فإن صياغة النص </a:t>
            </a:r>
            <a:r>
              <a:rPr lang="ar-SA" sz="2400" b="1" u="sng" dirty="0">
                <a:solidFill>
                  <a:srgbClr val="FF0000"/>
                </a:solidFill>
              </a:rPr>
              <a:t>تتطلب خطوات </a:t>
            </a:r>
            <a:r>
              <a:rPr lang="ar-SA" sz="2400" b="1" u="sng" dirty="0" smtClean="0">
                <a:solidFill>
                  <a:srgbClr val="FF0000"/>
                </a:solidFill>
              </a:rPr>
              <a:t>عملية:</a:t>
            </a:r>
          </a:p>
          <a:p>
            <a:pPr>
              <a:buFont typeface="Arial" pitchFamily="34" charset="0"/>
              <a:buChar char="•"/>
            </a:pPr>
            <a:endParaRPr lang="ar-SA" sz="2400" dirty="0"/>
          </a:p>
          <a:p>
            <a:pPr>
              <a:buFont typeface="Arial" pitchFamily="34" charset="0"/>
              <a:buChar char="•"/>
            </a:pPr>
            <a:r>
              <a:rPr lang="ar-SA" sz="2400" dirty="0" err="1" smtClean="0"/>
              <a:t>يتو</a:t>
            </a:r>
            <a:r>
              <a:rPr lang="en-US" sz="2400" dirty="0" smtClean="0"/>
              <a:t>ّ</a:t>
            </a:r>
            <a:r>
              <a:rPr lang="ar-SA" sz="2400" dirty="0"/>
              <a:t>صل القارئ </a:t>
            </a:r>
            <a:r>
              <a:rPr lang="ar-SA" sz="2400" dirty="0" smtClean="0"/>
              <a:t>أو المستمع أو المشاهد إلى الحكم على النص بالرؤية </a:t>
            </a:r>
            <a:r>
              <a:rPr lang="ar-SA" sz="2400" dirty="0"/>
              <a:t>التي يريدها القائم </a:t>
            </a:r>
            <a:r>
              <a:rPr lang="ar-SA" sz="2400" dirty="0" smtClean="0"/>
              <a:t>بالاتصال</a:t>
            </a:r>
            <a:r>
              <a:rPr lang="ar-SA" sz="2400" dirty="0"/>
              <a:t>، هذه </a:t>
            </a:r>
            <a:r>
              <a:rPr lang="ar-SA" sz="2400" dirty="0" smtClean="0"/>
              <a:t>الرؤية إما</a:t>
            </a:r>
            <a:r>
              <a:rPr lang="ar-SA" sz="2400" dirty="0"/>
              <a:t> </a:t>
            </a:r>
            <a:r>
              <a:rPr lang="ar-SA" sz="2400" dirty="0" smtClean="0"/>
              <a:t>أن </a:t>
            </a:r>
            <a:r>
              <a:rPr lang="ar-SA" sz="2400" dirty="0"/>
              <a:t>تكون معبّرة عن </a:t>
            </a:r>
            <a:r>
              <a:rPr lang="ar-SA" sz="2400" dirty="0" smtClean="0"/>
              <a:t>أيديولوجيا </a:t>
            </a:r>
            <a:r>
              <a:rPr lang="ar-SA" sz="2400" dirty="0"/>
              <a:t>القائم </a:t>
            </a:r>
            <a:r>
              <a:rPr lang="ar-SA" sz="2400" dirty="0" smtClean="0"/>
              <a:t>بالاتصال نفسه</a:t>
            </a:r>
            <a:r>
              <a:rPr lang="ar-SA" sz="2400" dirty="0"/>
              <a:t>، </a:t>
            </a:r>
            <a:r>
              <a:rPr lang="ar-SA" sz="2400" dirty="0" smtClean="0"/>
              <a:t>أو المؤسسة</a:t>
            </a:r>
            <a:r>
              <a:rPr lang="ar-SA" sz="2400" dirty="0"/>
              <a:t> </a:t>
            </a:r>
            <a:r>
              <a:rPr lang="ar-SA" sz="2400" dirty="0" smtClean="0"/>
              <a:t>الإعلامية</a:t>
            </a:r>
            <a:r>
              <a:rPr lang="ar-SA" sz="2400" dirty="0"/>
              <a:t>، </a:t>
            </a:r>
            <a:r>
              <a:rPr lang="ar-SA" sz="2400" dirty="0" smtClean="0"/>
              <a:t>أو </a:t>
            </a:r>
            <a:r>
              <a:rPr lang="ar-SA" sz="2400" dirty="0"/>
              <a:t>المجتمع </a:t>
            </a:r>
            <a:r>
              <a:rPr lang="ar-SA" sz="2400" dirty="0" smtClean="0"/>
              <a:t>بشكل </a:t>
            </a:r>
            <a:r>
              <a:rPr lang="ar-SA" sz="2400" dirty="0"/>
              <a:t>عام.</a:t>
            </a:r>
            <a:endParaRPr lang="ar-SA" sz="24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5720" y="285728"/>
            <a:ext cx="8614421" cy="200054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0000"/>
                </a:solidFill>
              </a:rPr>
              <a:t>أيديولوجيا الصورة : </a:t>
            </a:r>
          </a:p>
          <a:p>
            <a:endParaRPr lang="ar-SA" sz="2000" dirty="0"/>
          </a:p>
          <a:p>
            <a:r>
              <a:rPr lang="ar-SA" sz="2000" dirty="0" smtClean="0"/>
              <a:t>الصورة الإعلامية :       الساكنة                                          المتحركة  </a:t>
            </a:r>
          </a:p>
          <a:p>
            <a:endParaRPr lang="ar-SA" sz="2000" dirty="0"/>
          </a:p>
          <a:p>
            <a:endParaRPr lang="ar-SA" sz="2000" dirty="0"/>
          </a:p>
          <a:p>
            <a:endParaRPr lang="ar-SA" sz="2000" dirty="0"/>
          </a:p>
        </p:txBody>
      </p:sp>
      <p:pic>
        <p:nvPicPr>
          <p:cNvPr id="3" name="صورة 2" descr="تنزيل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4942" y="1428736"/>
            <a:ext cx="2524125" cy="180975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251758" y="3380125"/>
            <a:ext cx="8892242" cy="34778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عنصر رئيسي في صناعة الرسالة الإعلامية وصياغتها لتكون مكملة للنص الإعلامي </a:t>
            </a:r>
            <a:r>
              <a:rPr lang="ar-SA" sz="2000" dirty="0" err="1" smtClean="0"/>
              <a:t>او</a:t>
            </a:r>
            <a:r>
              <a:rPr lang="ar-SA" sz="2000" dirty="0" smtClean="0"/>
              <a:t> مستقلة له في عملية </a:t>
            </a:r>
          </a:p>
          <a:p>
            <a:endParaRPr lang="ar-SA" sz="2000" dirty="0" smtClean="0"/>
          </a:p>
          <a:p>
            <a:r>
              <a:rPr lang="ar-SA" sz="2000" dirty="0" smtClean="0"/>
              <a:t>الإقناع والتأثير فيه .</a:t>
            </a:r>
          </a:p>
          <a:p>
            <a:endParaRPr lang="ar-SA" sz="2000" dirty="0"/>
          </a:p>
          <a:p>
            <a:r>
              <a:rPr lang="ar-SA" sz="2000" dirty="0" smtClean="0"/>
              <a:t>منذ حرب الخليج الثانية 1990-1991 أصبح التلفزيون </a:t>
            </a:r>
            <a:r>
              <a:rPr lang="ar-SA" sz="2000" dirty="0" err="1" smtClean="0"/>
              <a:t>و</a:t>
            </a:r>
            <a:r>
              <a:rPr lang="ar-SA" sz="2000" dirty="0" smtClean="0"/>
              <a:t> معه الصورة أداة حرب فاعلة </a:t>
            </a:r>
            <a:r>
              <a:rPr lang="ar-SA" sz="2000" dirty="0" err="1" smtClean="0"/>
              <a:t>و</a:t>
            </a:r>
            <a:r>
              <a:rPr lang="ar-SA" sz="2000" dirty="0" smtClean="0"/>
              <a:t> مؤثرة </a:t>
            </a:r>
          </a:p>
          <a:p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اثر الصورة على الرأي العام .</a:t>
            </a:r>
          </a:p>
          <a:p>
            <a:pPr>
              <a:buFont typeface="Arial" pitchFamily="34" charset="0"/>
              <a:buChar char="•"/>
            </a:pPr>
            <a:endParaRPr lang="ar-SA" sz="2000" dirty="0"/>
          </a:p>
          <a:p>
            <a:pPr>
              <a:buFont typeface="Arial" pitchFamily="34" charset="0"/>
              <a:buChar char="•"/>
            </a:pPr>
            <a:r>
              <a:rPr lang="ar-SA" sz="2000" dirty="0" smtClean="0"/>
              <a:t> قدرة الساسة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الإعلاميين على صياغته وفق  الايدولوجيا التي يريدونها .</a:t>
            </a:r>
          </a:p>
          <a:p>
            <a:endParaRPr lang="ar-SA" sz="2000" dirty="0"/>
          </a:p>
          <a:p>
            <a:endParaRPr lang="ar-SA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-127713" y="214290"/>
            <a:ext cx="9108647" cy="569386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أيديولوجيا الصورة الإعلامية تصل </a:t>
            </a:r>
            <a:r>
              <a:rPr lang="ar-SA" sz="2000" dirty="0" err="1" smtClean="0"/>
              <a:t>الى</a:t>
            </a:r>
            <a:r>
              <a:rPr lang="ar-SA" sz="2000" dirty="0" smtClean="0"/>
              <a:t> وعي الجمهور بطريقة أسهل </a:t>
            </a:r>
            <a:r>
              <a:rPr lang="ar-SA" sz="2000" dirty="0" err="1" smtClean="0"/>
              <a:t>و</a:t>
            </a:r>
            <a:r>
              <a:rPr lang="ar-SA" sz="2000" dirty="0" smtClean="0"/>
              <a:t> أيسر من </a:t>
            </a:r>
            <a:r>
              <a:rPr lang="ar-SA" sz="2000" dirty="0" err="1" smtClean="0"/>
              <a:t>ايديولوجيا</a:t>
            </a:r>
            <a:r>
              <a:rPr lang="ar-SA" sz="2000" dirty="0" smtClean="0"/>
              <a:t> النص المكتوب </a:t>
            </a:r>
          </a:p>
          <a:p>
            <a:endParaRPr lang="ar-SA" sz="2000" dirty="0" smtClean="0"/>
          </a:p>
          <a:p>
            <a:r>
              <a:rPr lang="ar-SA" sz="2000" dirty="0" err="1" smtClean="0"/>
              <a:t>او</a:t>
            </a:r>
            <a:r>
              <a:rPr lang="ar-SA" sz="2000" dirty="0" smtClean="0"/>
              <a:t> المسموع  </a:t>
            </a:r>
            <a:r>
              <a:rPr lang="ar-SA" sz="2400" dirty="0" smtClean="0">
                <a:solidFill>
                  <a:srgbClr val="FF0000"/>
                </a:solidFill>
              </a:rPr>
              <a:t>السبب ؟؟؟</a:t>
            </a:r>
          </a:p>
          <a:p>
            <a:endParaRPr lang="ar-SA" sz="2000" dirty="0"/>
          </a:p>
          <a:p>
            <a:r>
              <a:rPr lang="ar-SA" sz="2000" dirty="0" smtClean="0"/>
              <a:t>1- تخاطب شرائح المجتمع المختلفة بكل مستوياتها التعليمية .</a:t>
            </a:r>
          </a:p>
          <a:p>
            <a:endParaRPr lang="ar-SA" sz="2000" dirty="0"/>
          </a:p>
          <a:p>
            <a:r>
              <a:rPr lang="ar-SA" sz="2000" dirty="0" smtClean="0"/>
              <a:t>2- هذه الشمولية في الخطاب تساهم في الإقناع بالحقيقة الموضوعية </a:t>
            </a:r>
            <a:r>
              <a:rPr lang="ar-SA" sz="2000" dirty="0" err="1" smtClean="0"/>
              <a:t>او</a:t>
            </a:r>
            <a:r>
              <a:rPr lang="ar-SA" sz="2000" dirty="0" smtClean="0"/>
              <a:t> بالمعاني الرمزية التي تحملها .</a:t>
            </a:r>
          </a:p>
          <a:p>
            <a:endParaRPr lang="ar-SA" sz="2000" dirty="0"/>
          </a:p>
          <a:p>
            <a:r>
              <a:rPr lang="ar-SA" sz="2000" dirty="0" smtClean="0"/>
              <a:t>3- الصورة لا تحتاج </a:t>
            </a:r>
            <a:r>
              <a:rPr lang="ar-SA" sz="2000" dirty="0" err="1" smtClean="0"/>
              <a:t>الا</a:t>
            </a:r>
            <a:r>
              <a:rPr lang="ar-SA" sz="2000" dirty="0" smtClean="0"/>
              <a:t> إلى التأمل بالطريقة التي قصدها صانع الصورة </a:t>
            </a:r>
            <a:r>
              <a:rPr lang="ar-SA" sz="2000" dirty="0" err="1" smtClean="0"/>
              <a:t>و</a:t>
            </a:r>
            <a:r>
              <a:rPr lang="ar-SA" sz="2000" dirty="0" smtClean="0"/>
              <a:t> منتجها .</a:t>
            </a:r>
          </a:p>
          <a:p>
            <a:endParaRPr lang="ar-SA" sz="2000" dirty="0"/>
          </a:p>
          <a:p>
            <a:r>
              <a:rPr lang="ar-SA" sz="2000" dirty="0" smtClean="0"/>
              <a:t>4- أصبحت وسائل الإعلام تتسابق في نشر الصورة التي تسترعي انتباه الجمهور </a:t>
            </a:r>
            <a:r>
              <a:rPr lang="ar-SA" sz="2000" dirty="0" err="1" smtClean="0"/>
              <a:t>و</a:t>
            </a:r>
            <a:r>
              <a:rPr lang="ar-SA" sz="2000" dirty="0" smtClean="0"/>
              <a:t> تشده إلى الرسالة الإعلامية </a:t>
            </a:r>
          </a:p>
          <a:p>
            <a:endParaRPr lang="ar-SA" sz="2000" dirty="0"/>
          </a:p>
          <a:p>
            <a:r>
              <a:rPr lang="ar-SA" sz="2000" dirty="0" smtClean="0"/>
              <a:t>لتسهل عليها عملية إقناعه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التأثير فيه .</a:t>
            </a:r>
          </a:p>
          <a:p>
            <a:endParaRPr lang="ar-SA" sz="2000" dirty="0"/>
          </a:p>
          <a:p>
            <a:endParaRPr lang="ar-SA" sz="2000" dirty="0" smtClean="0"/>
          </a:p>
          <a:p>
            <a:r>
              <a:rPr lang="ar-SA" sz="2000" dirty="0" smtClean="0"/>
              <a:t>أيديولوجيا الصورة </a:t>
            </a:r>
            <a:r>
              <a:rPr lang="ar-SA" sz="2000" dirty="0" err="1" smtClean="0"/>
              <a:t>الاعلامية</a:t>
            </a:r>
            <a:r>
              <a:rPr lang="ar-SA" sz="2000" dirty="0" smtClean="0"/>
              <a:t> أثارت اهتمام الحكومات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الأحزاب و المؤسسات الإعلامية على حد سواء </a:t>
            </a:r>
          </a:p>
          <a:p>
            <a:endParaRPr lang="ar-SA" sz="2000" dirty="0"/>
          </a:p>
          <a:p>
            <a:r>
              <a:rPr lang="ar-SA" sz="2000" dirty="0" smtClean="0"/>
              <a:t>( القدرة على الجمع بين تفاصيل الحقيقة وإبداع الخيال ) </a:t>
            </a:r>
            <a:endParaRPr lang="ar-SA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89380" y="714356"/>
            <a:ext cx="8682249" cy="31700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dirty="0" smtClean="0"/>
              <a:t>التسويق الإعلامي للرموز السياسية في مواسم الانتخابات تعتمد على الصورة بدلالاتها المختلفة سياسية , </a:t>
            </a:r>
            <a:r>
              <a:rPr lang="ar-SA" sz="2000" dirty="0" err="1" smtClean="0"/>
              <a:t>و</a:t>
            </a:r>
            <a:endParaRPr lang="ar-SA" sz="2000" dirty="0" smtClean="0"/>
          </a:p>
          <a:p>
            <a:endParaRPr lang="ar-SA" sz="2000" dirty="0" smtClean="0"/>
          </a:p>
          <a:p>
            <a:r>
              <a:rPr lang="ar-SA" sz="2000" dirty="0" smtClean="0"/>
              <a:t> الاقتصادية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الإنسانية و الشعبية لإقناع الناخب بتفضيله على غيره من المرشحين  ومن ثم التصويت له .</a:t>
            </a:r>
          </a:p>
          <a:p>
            <a:endParaRPr lang="ar-SA" sz="2000" dirty="0"/>
          </a:p>
          <a:p>
            <a:r>
              <a:rPr lang="ar-SA" sz="2000" dirty="0" smtClean="0"/>
              <a:t>الصورة أصبحت  محور في الرسالة الإعلامية </a:t>
            </a:r>
          </a:p>
          <a:p>
            <a:endParaRPr lang="ar-SA" sz="2000" dirty="0"/>
          </a:p>
          <a:p>
            <a:r>
              <a:rPr lang="ar-SA" sz="2000" dirty="0" smtClean="0"/>
              <a:t>هيمنة الصورة على الرسالة الإعلامية </a:t>
            </a:r>
            <a:r>
              <a:rPr lang="ar-SA" sz="2000" dirty="0" err="1" smtClean="0"/>
              <a:t>و</a:t>
            </a:r>
            <a:r>
              <a:rPr lang="ar-SA" sz="2000" dirty="0" smtClean="0"/>
              <a:t> تأثيرها في الجمهور تنبع من الايدولوجيا التي تتضمنها </a:t>
            </a:r>
            <a:r>
              <a:rPr lang="ar-SA" sz="2000" dirty="0" err="1" smtClean="0"/>
              <a:t>و</a:t>
            </a:r>
            <a:r>
              <a:rPr lang="ar-SA" sz="2000" dirty="0" smtClean="0"/>
              <a:t> </a:t>
            </a:r>
          </a:p>
          <a:p>
            <a:endParaRPr lang="ar-SA" sz="2000" dirty="0" smtClean="0"/>
          </a:p>
          <a:p>
            <a:r>
              <a:rPr lang="ar-SA" sz="2000" dirty="0" smtClean="0"/>
              <a:t>الأفكار والمعاني التي تحملها .</a:t>
            </a:r>
          </a:p>
          <a:p>
            <a:endParaRPr lang="ar-SA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تنزيل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500042"/>
            <a:ext cx="2524125" cy="1809750"/>
          </a:xfrm>
          <a:prstGeom prst="rect">
            <a:avLst/>
          </a:prstGeom>
        </p:spPr>
      </p:pic>
      <p:pic>
        <p:nvPicPr>
          <p:cNvPr id="3" name="صورة 2" descr="تنزيل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3174" y="571480"/>
            <a:ext cx="2400300" cy="1905000"/>
          </a:xfrm>
          <a:prstGeom prst="rect">
            <a:avLst/>
          </a:prstGeom>
        </p:spPr>
      </p:pic>
      <p:sp>
        <p:nvSpPr>
          <p:cNvPr id="4" name="مستطيل 3"/>
          <p:cNvSpPr/>
          <p:nvPr/>
        </p:nvSpPr>
        <p:spPr>
          <a:xfrm>
            <a:off x="1142976" y="5286388"/>
            <a:ext cx="68580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4"/>
              </a:rPr>
              <a:t>http://www.youtube.com/watch?v=gaU5rBjcDus</a:t>
            </a:r>
            <a:endParaRPr lang="en-US" dirty="0" smtClean="0"/>
          </a:p>
          <a:p>
            <a:endParaRPr lang="ar-SA" dirty="0" smtClean="0"/>
          </a:p>
          <a:p>
            <a:r>
              <a:rPr lang="en-US" dirty="0" smtClean="0">
                <a:hlinkClick r:id="rId5"/>
              </a:rPr>
              <a:t>http://www.youtube.com/watch?v=CHbT94uwOqQ</a:t>
            </a:r>
            <a:endParaRPr lang="ar-SA" dirty="0" smtClean="0"/>
          </a:p>
          <a:p>
            <a:endParaRPr lang="ar-SA" dirty="0" smtClean="0"/>
          </a:p>
          <a:p>
            <a:endParaRPr lang="ar-SA" dirty="0"/>
          </a:p>
        </p:txBody>
      </p:sp>
      <p:pic>
        <p:nvPicPr>
          <p:cNvPr id="5" name="صورة 4" descr="تنزيل (6)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6380" y="2500306"/>
            <a:ext cx="3282558" cy="2571768"/>
          </a:xfrm>
          <a:prstGeom prst="rect">
            <a:avLst/>
          </a:prstGeom>
        </p:spPr>
      </p:pic>
      <p:pic>
        <p:nvPicPr>
          <p:cNvPr id="6" name="صورة 5" descr="تنزيل (4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0034" y="2714620"/>
            <a:ext cx="3487302" cy="250033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صل">
  <a:themeElements>
    <a:clrScheme name="أصل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أصل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أصل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307</TotalTime>
  <Words>628</Words>
  <Application>Microsoft Office PowerPoint</Application>
  <PresentationFormat>عرض على الشاشة (3:4)‏</PresentationFormat>
  <Paragraphs>128</Paragraphs>
  <Slides>11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2" baseType="lpstr">
      <vt:lpstr>أصل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aljawhara</cp:lastModifiedBy>
  <cp:revision>31</cp:revision>
  <dcterms:created xsi:type="dcterms:W3CDTF">2014-03-16T18:33:23Z</dcterms:created>
  <dcterms:modified xsi:type="dcterms:W3CDTF">2014-03-17T11:08:03Z</dcterms:modified>
</cp:coreProperties>
</file>