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7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8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18" r:id="rId2"/>
    <p:sldMasterId id="2147483730" r:id="rId3"/>
    <p:sldMasterId id="2147483742" r:id="rId4"/>
    <p:sldMasterId id="2147483754" r:id="rId5"/>
    <p:sldMasterId id="2147483766" r:id="rId6"/>
    <p:sldMasterId id="2147483778" r:id="rId7"/>
    <p:sldMasterId id="2147483790" r:id="rId8"/>
    <p:sldMasterId id="2147483802" r:id="rId9"/>
    <p:sldMasterId id="2147483814" r:id="rId10"/>
    <p:sldMasterId id="2147483826" r:id="rId11"/>
    <p:sldMasterId id="2147483838" r:id="rId12"/>
    <p:sldMasterId id="2147483850" r:id="rId13"/>
    <p:sldMasterId id="2147483862" r:id="rId14"/>
    <p:sldMasterId id="2147483874" r:id="rId15"/>
    <p:sldMasterId id="2147483886" r:id="rId16"/>
    <p:sldMasterId id="2147483898" r:id="rId17"/>
    <p:sldMasterId id="2147483910" r:id="rId18"/>
    <p:sldMasterId id="2147483922" r:id="rId19"/>
  </p:sldMasterIdLst>
  <p:notesMasterIdLst>
    <p:notesMasterId r:id="rId56"/>
  </p:notesMasterIdLst>
  <p:handoutMasterIdLst>
    <p:handoutMasterId r:id="rId57"/>
  </p:handoutMasterIdLst>
  <p:sldIdLst>
    <p:sldId id="256" r:id="rId20"/>
    <p:sldId id="349" r:id="rId21"/>
    <p:sldId id="303" r:id="rId22"/>
    <p:sldId id="341" r:id="rId23"/>
    <p:sldId id="350" r:id="rId24"/>
    <p:sldId id="351" r:id="rId25"/>
    <p:sldId id="257" r:id="rId26"/>
    <p:sldId id="338" r:id="rId27"/>
    <p:sldId id="340" r:id="rId28"/>
    <p:sldId id="343" r:id="rId29"/>
    <p:sldId id="344" r:id="rId30"/>
    <p:sldId id="261" r:id="rId31"/>
    <p:sldId id="264" r:id="rId32"/>
    <p:sldId id="265" r:id="rId33"/>
    <p:sldId id="316" r:id="rId34"/>
    <p:sldId id="267" r:id="rId35"/>
    <p:sldId id="273" r:id="rId36"/>
    <p:sldId id="272" r:id="rId37"/>
    <p:sldId id="274" r:id="rId38"/>
    <p:sldId id="345" r:id="rId39"/>
    <p:sldId id="269" r:id="rId40"/>
    <p:sldId id="318" r:id="rId41"/>
    <p:sldId id="346" r:id="rId42"/>
    <p:sldId id="342" r:id="rId43"/>
    <p:sldId id="300" r:id="rId44"/>
    <p:sldId id="317" r:id="rId45"/>
    <p:sldId id="304" r:id="rId46"/>
    <p:sldId id="321" r:id="rId47"/>
    <p:sldId id="323" r:id="rId48"/>
    <p:sldId id="280" r:id="rId49"/>
    <p:sldId id="281" r:id="rId50"/>
    <p:sldId id="325" r:id="rId51"/>
    <p:sldId id="324" r:id="rId52"/>
    <p:sldId id="294" r:id="rId53"/>
    <p:sldId id="295" r:id="rId54"/>
    <p:sldId id="333" r:id="rId55"/>
  </p:sldIdLst>
  <p:sldSz cx="9144000" cy="6858000" type="screen4x3"/>
  <p:notesSz cx="7099300" cy="10234613"/>
  <p:defaultTextStyle>
    <a:defPPr>
      <a:defRPr lang="en-CA"/>
    </a:defPPr>
    <a:lvl1pPr algn="l" rtl="0" fontAlgn="base" latinLnBrk="1">
      <a:spcBef>
        <a:spcPct val="0"/>
      </a:spcBef>
      <a:spcAft>
        <a:spcPct val="0"/>
      </a:spcAft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 latinLnBrk="1">
      <a:spcBef>
        <a:spcPct val="0"/>
      </a:spcBef>
      <a:spcAft>
        <a:spcPct val="0"/>
      </a:spcAft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 latinLnBrk="1">
      <a:spcBef>
        <a:spcPct val="0"/>
      </a:spcBef>
      <a:spcAft>
        <a:spcPct val="0"/>
      </a:spcAft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 latinLnBrk="1">
      <a:spcBef>
        <a:spcPct val="0"/>
      </a:spcBef>
      <a:spcAft>
        <a:spcPct val="0"/>
      </a:spcAft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 latinLnBrk="1">
      <a:spcBef>
        <a:spcPct val="0"/>
      </a:spcBef>
      <a:spcAft>
        <a:spcPct val="0"/>
      </a:spcAft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sz="5900" kern="1200">
        <a:solidFill>
          <a:srgbClr val="FFFF00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D3"/>
    <a:srgbClr val="E6E3D0"/>
    <a:srgbClr val="E1DEC5"/>
    <a:srgbClr val="8F6D58"/>
    <a:srgbClr val="906D58"/>
    <a:srgbClr val="FFFF66"/>
    <a:srgbClr val="00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6535" autoAdjust="0"/>
  </p:normalViewPr>
  <p:slideViewPr>
    <p:cSldViewPr snapToGrid="0">
      <p:cViewPr varScale="1">
        <p:scale>
          <a:sx n="64" d="100"/>
          <a:sy n="6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06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viewProps" Target="view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2EAA6-D6FA-4853-8B0A-3EEFF414AA3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665ECC67-528C-4FD4-BB92-A6F56F9A75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Antibiotics Categories</a:t>
          </a:r>
        </a:p>
      </dgm:t>
    </dgm:pt>
    <dgm:pt modelId="{EFAE9591-B19B-4A45-B6CE-59C5DB336381}" type="parTrans" cxnId="{543996DD-8B48-4D28-A0C6-C694D14E4DA9}">
      <dgm:prSet/>
      <dgm:spPr/>
      <dgm:t>
        <a:bodyPr/>
        <a:lstStyle/>
        <a:p>
          <a:endParaRPr lang="en-US"/>
        </a:p>
      </dgm:t>
    </dgm:pt>
    <dgm:pt modelId="{CAD14130-CD73-4DE9-A191-93099BDCEADD}" type="sibTrans" cxnId="{543996DD-8B48-4D28-A0C6-C694D14E4DA9}">
      <dgm:prSet/>
      <dgm:spPr/>
      <dgm:t>
        <a:bodyPr/>
        <a:lstStyle/>
        <a:p>
          <a:endParaRPr lang="en-US"/>
        </a:p>
      </dgm:t>
    </dgm:pt>
    <dgm:pt modelId="{00B4C9A2-31F6-4FC9-876B-A4908F510C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Bactericidal</a:t>
          </a:r>
        </a:p>
      </dgm:t>
    </dgm:pt>
    <dgm:pt modelId="{45B9BB9E-C7DD-40D4-A092-EB657E27D518}" type="parTrans" cxnId="{F6CFE3D0-A8A9-43D3-B17A-E6BF896D1774}">
      <dgm:prSet/>
      <dgm:spPr/>
      <dgm:t>
        <a:bodyPr/>
        <a:lstStyle/>
        <a:p>
          <a:endParaRPr lang="en-US"/>
        </a:p>
      </dgm:t>
    </dgm:pt>
    <dgm:pt modelId="{3CE8FFFD-01AB-497C-B9F7-B74C29849072}" type="sibTrans" cxnId="{F6CFE3D0-A8A9-43D3-B17A-E6BF896D1774}">
      <dgm:prSet/>
      <dgm:spPr/>
      <dgm:t>
        <a:bodyPr/>
        <a:lstStyle/>
        <a:p>
          <a:endParaRPr lang="en-US"/>
        </a:p>
      </dgm:t>
    </dgm:pt>
    <dgm:pt modelId="{3013A976-0884-4C05-8E4A-240054886A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Inhibition Cell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Wall Synthesis</a:t>
          </a:r>
        </a:p>
      </dgm:t>
    </dgm:pt>
    <dgm:pt modelId="{98EA7690-682E-4A9B-9947-49904D5543BB}" type="parTrans" cxnId="{FA56642A-E58E-48F6-A8D2-7DA282F8CCA9}">
      <dgm:prSet/>
      <dgm:spPr/>
      <dgm:t>
        <a:bodyPr/>
        <a:lstStyle/>
        <a:p>
          <a:endParaRPr lang="en-US"/>
        </a:p>
      </dgm:t>
    </dgm:pt>
    <dgm:pt modelId="{A7C92D49-1827-4E20-8860-0E4E12BBEEAF}" type="sibTrans" cxnId="{FA56642A-E58E-48F6-A8D2-7DA282F8CCA9}">
      <dgm:prSet/>
      <dgm:spPr/>
      <dgm:t>
        <a:bodyPr/>
        <a:lstStyle/>
        <a:p>
          <a:endParaRPr lang="en-US"/>
        </a:p>
      </dgm:t>
    </dgm:pt>
    <dgm:pt modelId="{E07FC30F-7D28-4333-972F-8F95CA3F8A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Interfere with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Cell Membrane</a:t>
          </a:r>
        </a:p>
      </dgm:t>
    </dgm:pt>
    <dgm:pt modelId="{5CE492A6-30AC-4246-B682-1E3A83E06121}" type="parTrans" cxnId="{FA78FDB5-63C7-4B83-A0C6-4634CBC0E58C}">
      <dgm:prSet/>
      <dgm:spPr/>
      <dgm:t>
        <a:bodyPr/>
        <a:lstStyle/>
        <a:p>
          <a:endParaRPr lang="en-US"/>
        </a:p>
      </dgm:t>
    </dgm:pt>
    <dgm:pt modelId="{F4ED401F-F729-41FD-86DB-9D3B182D627C}" type="sibTrans" cxnId="{FA78FDB5-63C7-4B83-A0C6-4634CBC0E58C}">
      <dgm:prSet/>
      <dgm:spPr/>
      <dgm:t>
        <a:bodyPr/>
        <a:lstStyle/>
        <a:p>
          <a:endParaRPr lang="en-US"/>
        </a:p>
      </dgm:t>
    </dgm:pt>
    <dgm:pt modelId="{086805B6-3994-46E3-8B70-F25345731A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Bacteriostatic</a:t>
          </a:r>
        </a:p>
      </dgm:t>
    </dgm:pt>
    <dgm:pt modelId="{B9AD8AE0-C10F-49CC-BF15-DC653E653074}" type="parTrans" cxnId="{CBDFF7DC-7AA1-4FB9-BE57-F09B94DB13C9}">
      <dgm:prSet/>
      <dgm:spPr/>
      <dgm:t>
        <a:bodyPr/>
        <a:lstStyle/>
        <a:p>
          <a:endParaRPr lang="en-US"/>
        </a:p>
      </dgm:t>
    </dgm:pt>
    <dgm:pt modelId="{BC05C361-A3AF-429A-9777-E721D5D14E9C}" type="sibTrans" cxnId="{CBDFF7DC-7AA1-4FB9-BE57-F09B94DB13C9}">
      <dgm:prSet/>
      <dgm:spPr/>
      <dgm:t>
        <a:bodyPr/>
        <a:lstStyle/>
        <a:p>
          <a:endParaRPr lang="en-US"/>
        </a:p>
      </dgm:t>
    </dgm:pt>
    <dgm:pt modelId="{19B60ADE-604A-417D-A8AA-6A2635C469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Interfere with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Protein Synthesis</a:t>
          </a:r>
        </a:p>
      </dgm:t>
    </dgm:pt>
    <dgm:pt modelId="{E1283DD6-054C-40A3-93BB-AA62B9AD92B3}" type="parTrans" cxnId="{AC620E88-E94B-4C32-B262-BE092A3343D3}">
      <dgm:prSet/>
      <dgm:spPr/>
      <dgm:t>
        <a:bodyPr/>
        <a:lstStyle/>
        <a:p>
          <a:endParaRPr lang="en-US"/>
        </a:p>
      </dgm:t>
    </dgm:pt>
    <dgm:pt modelId="{D59C147A-03F7-40E1-B035-408787450983}" type="sibTrans" cxnId="{AC620E88-E94B-4C32-B262-BE092A3343D3}">
      <dgm:prSet/>
      <dgm:spPr/>
      <dgm:t>
        <a:bodyPr/>
        <a:lstStyle/>
        <a:p>
          <a:endParaRPr lang="en-US"/>
        </a:p>
      </dgm:t>
    </dgm:pt>
    <dgm:pt modelId="{43FB7A9F-662E-423E-AFAF-7C4AE58C0F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Interfere with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Nucleic Synthesis </a:t>
          </a:r>
        </a:p>
      </dgm:t>
    </dgm:pt>
    <dgm:pt modelId="{4EF649F1-A83D-4E98-92A2-EDF174DBBBF3}" type="parTrans" cxnId="{5E758F52-1AAA-47DC-9935-47C19C783FF8}">
      <dgm:prSet/>
      <dgm:spPr/>
      <dgm:t>
        <a:bodyPr/>
        <a:lstStyle/>
        <a:p>
          <a:endParaRPr lang="en-US"/>
        </a:p>
      </dgm:t>
    </dgm:pt>
    <dgm:pt modelId="{CD34BE5B-B9B0-4F4B-84BE-7F4BE69D54C6}" type="sibTrans" cxnId="{5E758F52-1AAA-47DC-9935-47C19C783FF8}">
      <dgm:prSet/>
      <dgm:spPr/>
      <dgm:t>
        <a:bodyPr/>
        <a:lstStyle/>
        <a:p>
          <a:endParaRPr lang="en-US"/>
        </a:p>
      </dgm:t>
    </dgm:pt>
    <dgm:pt modelId="{055CAC58-BD89-407B-85E9-775A23F24C66}" type="pres">
      <dgm:prSet presAssocID="{0312EAA6-D6FA-4853-8B0A-3EEFF414AA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EE5A72-2874-4AD6-91B9-ADF8D5B748B7}" type="pres">
      <dgm:prSet presAssocID="{665ECC67-528C-4FD4-BB92-A6F56F9A751B}" presName="hierRoot1" presStyleCnt="0">
        <dgm:presLayoutVars>
          <dgm:hierBranch/>
        </dgm:presLayoutVars>
      </dgm:prSet>
      <dgm:spPr/>
    </dgm:pt>
    <dgm:pt modelId="{50D8CD6A-1A9F-4A3B-8699-978064FC8746}" type="pres">
      <dgm:prSet presAssocID="{665ECC67-528C-4FD4-BB92-A6F56F9A751B}" presName="rootComposite1" presStyleCnt="0"/>
      <dgm:spPr/>
    </dgm:pt>
    <dgm:pt modelId="{A89657A1-C0FE-42A3-99FE-3A46F3E9BF35}" type="pres">
      <dgm:prSet presAssocID="{665ECC67-528C-4FD4-BB92-A6F56F9A751B}" presName="rootText1" presStyleLbl="node0" presStyleIdx="0" presStyleCnt="1" custScaleX="132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DC2B5-1C0E-4D85-8DE1-256A53514044}" type="pres">
      <dgm:prSet presAssocID="{665ECC67-528C-4FD4-BB92-A6F56F9A751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743994C-1219-41F2-AFF3-CCD0858CF185}" type="pres">
      <dgm:prSet presAssocID="{665ECC67-528C-4FD4-BB92-A6F56F9A751B}" presName="hierChild2" presStyleCnt="0"/>
      <dgm:spPr/>
    </dgm:pt>
    <dgm:pt modelId="{B9172EF0-9BCA-4EF8-9D83-4EB1C3A5BD3C}" type="pres">
      <dgm:prSet presAssocID="{45B9BB9E-C7DD-40D4-A092-EB657E27D518}" presName="Name35" presStyleLbl="parChTrans1D2" presStyleIdx="0" presStyleCnt="2"/>
      <dgm:spPr/>
      <dgm:t>
        <a:bodyPr/>
        <a:lstStyle/>
        <a:p>
          <a:endParaRPr lang="en-US"/>
        </a:p>
      </dgm:t>
    </dgm:pt>
    <dgm:pt modelId="{908FD92D-9BE6-4A57-B958-75FB8FD76470}" type="pres">
      <dgm:prSet presAssocID="{00B4C9A2-31F6-4FC9-876B-A4908F510C7D}" presName="hierRoot2" presStyleCnt="0">
        <dgm:presLayoutVars>
          <dgm:hierBranch/>
        </dgm:presLayoutVars>
      </dgm:prSet>
      <dgm:spPr/>
    </dgm:pt>
    <dgm:pt modelId="{263F87EA-0B4B-4BCC-B033-7EFA2F1B7EF0}" type="pres">
      <dgm:prSet presAssocID="{00B4C9A2-31F6-4FC9-876B-A4908F510C7D}" presName="rootComposite" presStyleCnt="0"/>
      <dgm:spPr/>
    </dgm:pt>
    <dgm:pt modelId="{5516CFFE-EDC0-4C26-8299-FF51F5BF2B65}" type="pres">
      <dgm:prSet presAssocID="{00B4C9A2-31F6-4FC9-876B-A4908F510C7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9B5C11-4B13-42A2-A0BC-D763CA38A833}" type="pres">
      <dgm:prSet presAssocID="{00B4C9A2-31F6-4FC9-876B-A4908F510C7D}" presName="rootConnector" presStyleLbl="node2" presStyleIdx="0" presStyleCnt="2"/>
      <dgm:spPr/>
      <dgm:t>
        <a:bodyPr/>
        <a:lstStyle/>
        <a:p>
          <a:endParaRPr lang="en-US"/>
        </a:p>
      </dgm:t>
    </dgm:pt>
    <dgm:pt modelId="{372F2791-9A12-44BD-B957-DFEB171861DB}" type="pres">
      <dgm:prSet presAssocID="{00B4C9A2-31F6-4FC9-876B-A4908F510C7D}" presName="hierChild4" presStyleCnt="0"/>
      <dgm:spPr/>
    </dgm:pt>
    <dgm:pt modelId="{965F43BD-4C4B-4019-B544-7EA6E0BC4DFB}" type="pres">
      <dgm:prSet presAssocID="{98EA7690-682E-4A9B-9947-49904D5543BB}" presName="Name35" presStyleLbl="parChTrans1D3" presStyleIdx="0" presStyleCnt="4"/>
      <dgm:spPr/>
      <dgm:t>
        <a:bodyPr/>
        <a:lstStyle/>
        <a:p>
          <a:endParaRPr lang="en-US"/>
        </a:p>
      </dgm:t>
    </dgm:pt>
    <dgm:pt modelId="{86D0D22D-6B07-42DF-A387-216D9DB93BE1}" type="pres">
      <dgm:prSet presAssocID="{3013A976-0884-4C05-8E4A-240054886ABC}" presName="hierRoot2" presStyleCnt="0">
        <dgm:presLayoutVars>
          <dgm:hierBranch val="r"/>
        </dgm:presLayoutVars>
      </dgm:prSet>
      <dgm:spPr/>
    </dgm:pt>
    <dgm:pt modelId="{241C4E49-774C-4B6A-A9A0-1F6FD8E78E0B}" type="pres">
      <dgm:prSet presAssocID="{3013A976-0884-4C05-8E4A-240054886ABC}" presName="rootComposite" presStyleCnt="0"/>
      <dgm:spPr/>
    </dgm:pt>
    <dgm:pt modelId="{B9B1AD60-D5FA-4F91-94D0-5D6554ED95B0}" type="pres">
      <dgm:prSet presAssocID="{3013A976-0884-4C05-8E4A-240054886AB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31FE2-30A5-49DE-B2FB-4C0DABCE5163}" type="pres">
      <dgm:prSet presAssocID="{3013A976-0884-4C05-8E4A-240054886ABC}" presName="rootConnector" presStyleLbl="node3" presStyleIdx="0" presStyleCnt="4"/>
      <dgm:spPr/>
      <dgm:t>
        <a:bodyPr/>
        <a:lstStyle/>
        <a:p>
          <a:endParaRPr lang="en-US"/>
        </a:p>
      </dgm:t>
    </dgm:pt>
    <dgm:pt modelId="{C631740D-2923-45FF-A253-4D17D5D2A7EB}" type="pres">
      <dgm:prSet presAssocID="{3013A976-0884-4C05-8E4A-240054886ABC}" presName="hierChild4" presStyleCnt="0"/>
      <dgm:spPr/>
    </dgm:pt>
    <dgm:pt modelId="{2D45B4DC-E434-4775-AEBD-D87036E99C67}" type="pres">
      <dgm:prSet presAssocID="{3013A976-0884-4C05-8E4A-240054886ABC}" presName="hierChild5" presStyleCnt="0"/>
      <dgm:spPr/>
    </dgm:pt>
    <dgm:pt modelId="{5664D872-81BD-4077-A482-2C6F3DEA9EA4}" type="pres">
      <dgm:prSet presAssocID="{5CE492A6-30AC-4246-B682-1E3A83E06121}" presName="Name35" presStyleLbl="parChTrans1D3" presStyleIdx="1" presStyleCnt="4"/>
      <dgm:spPr/>
      <dgm:t>
        <a:bodyPr/>
        <a:lstStyle/>
        <a:p>
          <a:endParaRPr lang="en-US"/>
        </a:p>
      </dgm:t>
    </dgm:pt>
    <dgm:pt modelId="{361669D9-4B16-4E0E-A8B7-CFA6274DC3E7}" type="pres">
      <dgm:prSet presAssocID="{E07FC30F-7D28-4333-972F-8F95CA3F8A9E}" presName="hierRoot2" presStyleCnt="0">
        <dgm:presLayoutVars>
          <dgm:hierBranch val="r"/>
        </dgm:presLayoutVars>
      </dgm:prSet>
      <dgm:spPr/>
    </dgm:pt>
    <dgm:pt modelId="{11805822-649D-4A6F-85AD-3CFBC00711E0}" type="pres">
      <dgm:prSet presAssocID="{E07FC30F-7D28-4333-972F-8F95CA3F8A9E}" presName="rootComposite" presStyleCnt="0"/>
      <dgm:spPr/>
    </dgm:pt>
    <dgm:pt modelId="{D0782ABF-B069-4A81-8F36-CE5D0C42E804}" type="pres">
      <dgm:prSet presAssocID="{E07FC30F-7D28-4333-972F-8F95CA3F8A9E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31EEA4-BD49-4861-9B05-E3F4D092DAE3}" type="pres">
      <dgm:prSet presAssocID="{E07FC30F-7D28-4333-972F-8F95CA3F8A9E}" presName="rootConnector" presStyleLbl="node3" presStyleIdx="1" presStyleCnt="4"/>
      <dgm:spPr/>
      <dgm:t>
        <a:bodyPr/>
        <a:lstStyle/>
        <a:p>
          <a:endParaRPr lang="en-US"/>
        </a:p>
      </dgm:t>
    </dgm:pt>
    <dgm:pt modelId="{08B6AE23-1A6C-41A2-86F8-1ED8E8DB2FA0}" type="pres">
      <dgm:prSet presAssocID="{E07FC30F-7D28-4333-972F-8F95CA3F8A9E}" presName="hierChild4" presStyleCnt="0"/>
      <dgm:spPr/>
    </dgm:pt>
    <dgm:pt modelId="{5427F80E-6E9C-4F4C-91EE-F33AD0CA79E9}" type="pres">
      <dgm:prSet presAssocID="{E07FC30F-7D28-4333-972F-8F95CA3F8A9E}" presName="hierChild5" presStyleCnt="0"/>
      <dgm:spPr/>
    </dgm:pt>
    <dgm:pt modelId="{56DDD966-308F-481E-B17D-6001D5FED9D0}" type="pres">
      <dgm:prSet presAssocID="{00B4C9A2-31F6-4FC9-876B-A4908F510C7D}" presName="hierChild5" presStyleCnt="0"/>
      <dgm:spPr/>
    </dgm:pt>
    <dgm:pt modelId="{FF51B8A4-CA7B-4E43-BA26-2564C418262E}" type="pres">
      <dgm:prSet presAssocID="{B9AD8AE0-C10F-49CC-BF15-DC653E653074}" presName="Name35" presStyleLbl="parChTrans1D2" presStyleIdx="1" presStyleCnt="2"/>
      <dgm:spPr/>
      <dgm:t>
        <a:bodyPr/>
        <a:lstStyle/>
        <a:p>
          <a:endParaRPr lang="en-US"/>
        </a:p>
      </dgm:t>
    </dgm:pt>
    <dgm:pt modelId="{0963F5CE-01EC-4A27-8277-95D10E414F31}" type="pres">
      <dgm:prSet presAssocID="{086805B6-3994-46E3-8B70-F25345731A5C}" presName="hierRoot2" presStyleCnt="0">
        <dgm:presLayoutVars>
          <dgm:hierBranch/>
        </dgm:presLayoutVars>
      </dgm:prSet>
      <dgm:spPr/>
    </dgm:pt>
    <dgm:pt modelId="{434E2226-0EC2-4086-9FF9-D6BB67B67793}" type="pres">
      <dgm:prSet presAssocID="{086805B6-3994-46E3-8B70-F25345731A5C}" presName="rootComposite" presStyleCnt="0"/>
      <dgm:spPr/>
    </dgm:pt>
    <dgm:pt modelId="{4FC074F1-7C67-4E6F-A70C-F55766F22FC9}" type="pres">
      <dgm:prSet presAssocID="{086805B6-3994-46E3-8B70-F25345731A5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8B717-9958-4888-A9EC-7B12D96EF534}" type="pres">
      <dgm:prSet presAssocID="{086805B6-3994-46E3-8B70-F25345731A5C}" presName="rootConnector" presStyleLbl="node2" presStyleIdx="1" presStyleCnt="2"/>
      <dgm:spPr/>
      <dgm:t>
        <a:bodyPr/>
        <a:lstStyle/>
        <a:p>
          <a:endParaRPr lang="en-US"/>
        </a:p>
      </dgm:t>
    </dgm:pt>
    <dgm:pt modelId="{529169CB-A547-48F4-AEAF-43E427697BBB}" type="pres">
      <dgm:prSet presAssocID="{086805B6-3994-46E3-8B70-F25345731A5C}" presName="hierChild4" presStyleCnt="0"/>
      <dgm:spPr/>
    </dgm:pt>
    <dgm:pt modelId="{4145534F-7BBF-4F65-A9E3-B2C793858310}" type="pres">
      <dgm:prSet presAssocID="{E1283DD6-054C-40A3-93BB-AA62B9AD92B3}" presName="Name35" presStyleLbl="parChTrans1D3" presStyleIdx="2" presStyleCnt="4"/>
      <dgm:spPr/>
      <dgm:t>
        <a:bodyPr/>
        <a:lstStyle/>
        <a:p>
          <a:endParaRPr lang="en-US"/>
        </a:p>
      </dgm:t>
    </dgm:pt>
    <dgm:pt modelId="{A580A8C2-168D-42DB-8280-81748E05B9DA}" type="pres">
      <dgm:prSet presAssocID="{19B60ADE-604A-417D-A8AA-6A2635C46972}" presName="hierRoot2" presStyleCnt="0">
        <dgm:presLayoutVars>
          <dgm:hierBranch val="r"/>
        </dgm:presLayoutVars>
      </dgm:prSet>
      <dgm:spPr/>
    </dgm:pt>
    <dgm:pt modelId="{2D3EE328-C3EF-46FD-BA84-68B13965D179}" type="pres">
      <dgm:prSet presAssocID="{19B60ADE-604A-417D-A8AA-6A2635C46972}" presName="rootComposite" presStyleCnt="0"/>
      <dgm:spPr/>
    </dgm:pt>
    <dgm:pt modelId="{FA8EFCC2-55A8-4D40-BEEE-948587131F1D}" type="pres">
      <dgm:prSet presAssocID="{19B60ADE-604A-417D-A8AA-6A2635C4697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2B5C9-BD24-4775-808B-93239104649B}" type="pres">
      <dgm:prSet presAssocID="{19B60ADE-604A-417D-A8AA-6A2635C46972}" presName="rootConnector" presStyleLbl="node3" presStyleIdx="2" presStyleCnt="4"/>
      <dgm:spPr/>
      <dgm:t>
        <a:bodyPr/>
        <a:lstStyle/>
        <a:p>
          <a:endParaRPr lang="en-US"/>
        </a:p>
      </dgm:t>
    </dgm:pt>
    <dgm:pt modelId="{B09317FD-42F5-41B9-8F16-DA1A2D77F179}" type="pres">
      <dgm:prSet presAssocID="{19B60ADE-604A-417D-A8AA-6A2635C46972}" presName="hierChild4" presStyleCnt="0"/>
      <dgm:spPr/>
    </dgm:pt>
    <dgm:pt modelId="{08B6FFCD-4ED7-4302-A30C-173159DA0654}" type="pres">
      <dgm:prSet presAssocID="{19B60ADE-604A-417D-A8AA-6A2635C46972}" presName="hierChild5" presStyleCnt="0"/>
      <dgm:spPr/>
    </dgm:pt>
    <dgm:pt modelId="{95D3FA3C-1809-4E88-BEE0-D6E267BA8103}" type="pres">
      <dgm:prSet presAssocID="{4EF649F1-A83D-4E98-92A2-EDF174DBBBF3}" presName="Name35" presStyleLbl="parChTrans1D3" presStyleIdx="3" presStyleCnt="4"/>
      <dgm:spPr/>
      <dgm:t>
        <a:bodyPr/>
        <a:lstStyle/>
        <a:p>
          <a:endParaRPr lang="en-US"/>
        </a:p>
      </dgm:t>
    </dgm:pt>
    <dgm:pt modelId="{0CCE2905-CD98-4F49-B75C-4819472FA4BA}" type="pres">
      <dgm:prSet presAssocID="{43FB7A9F-662E-423E-AFAF-7C4AE58C0F91}" presName="hierRoot2" presStyleCnt="0">
        <dgm:presLayoutVars>
          <dgm:hierBranch val="r"/>
        </dgm:presLayoutVars>
      </dgm:prSet>
      <dgm:spPr/>
    </dgm:pt>
    <dgm:pt modelId="{79EE9D7E-81A8-4621-BAFE-3DC33CD5595F}" type="pres">
      <dgm:prSet presAssocID="{43FB7A9F-662E-423E-AFAF-7C4AE58C0F91}" presName="rootComposite" presStyleCnt="0"/>
      <dgm:spPr/>
    </dgm:pt>
    <dgm:pt modelId="{CDEEAC01-FDC6-4147-BCF5-6D1AAA462649}" type="pres">
      <dgm:prSet presAssocID="{43FB7A9F-662E-423E-AFAF-7C4AE58C0F91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28F6A-C726-4CE5-AEAD-08F2EE3F0DD4}" type="pres">
      <dgm:prSet presAssocID="{43FB7A9F-662E-423E-AFAF-7C4AE58C0F91}" presName="rootConnector" presStyleLbl="node3" presStyleIdx="3" presStyleCnt="4"/>
      <dgm:spPr/>
      <dgm:t>
        <a:bodyPr/>
        <a:lstStyle/>
        <a:p>
          <a:endParaRPr lang="en-US"/>
        </a:p>
      </dgm:t>
    </dgm:pt>
    <dgm:pt modelId="{A4CEA27E-1216-49D2-8B80-E152A1CA0F8E}" type="pres">
      <dgm:prSet presAssocID="{43FB7A9F-662E-423E-AFAF-7C4AE58C0F91}" presName="hierChild4" presStyleCnt="0"/>
      <dgm:spPr/>
    </dgm:pt>
    <dgm:pt modelId="{8298EA0F-FA97-4537-8E55-9D9DF8478639}" type="pres">
      <dgm:prSet presAssocID="{43FB7A9F-662E-423E-AFAF-7C4AE58C0F91}" presName="hierChild5" presStyleCnt="0"/>
      <dgm:spPr/>
    </dgm:pt>
    <dgm:pt modelId="{3F7A3A05-5DAE-4573-9BBF-24D8CC6DC3DA}" type="pres">
      <dgm:prSet presAssocID="{086805B6-3994-46E3-8B70-F25345731A5C}" presName="hierChild5" presStyleCnt="0"/>
      <dgm:spPr/>
    </dgm:pt>
    <dgm:pt modelId="{1A41214D-8E4D-47E6-B87F-D37A6F89C03A}" type="pres">
      <dgm:prSet presAssocID="{665ECC67-528C-4FD4-BB92-A6F56F9A751B}" presName="hierChild3" presStyleCnt="0"/>
      <dgm:spPr/>
    </dgm:pt>
  </dgm:ptLst>
  <dgm:cxnLst>
    <dgm:cxn modelId="{9DA91DE3-8EA9-495B-9911-70625C3FE6F1}" type="presOf" srcId="{3013A976-0884-4C05-8E4A-240054886ABC}" destId="{B9B1AD60-D5FA-4F91-94D0-5D6554ED95B0}" srcOrd="0" destOrd="0" presId="urn:microsoft.com/office/officeart/2005/8/layout/orgChart1"/>
    <dgm:cxn modelId="{FA78FDB5-63C7-4B83-A0C6-4634CBC0E58C}" srcId="{00B4C9A2-31F6-4FC9-876B-A4908F510C7D}" destId="{E07FC30F-7D28-4333-972F-8F95CA3F8A9E}" srcOrd="1" destOrd="0" parTransId="{5CE492A6-30AC-4246-B682-1E3A83E06121}" sibTransId="{F4ED401F-F729-41FD-86DB-9D3B182D627C}"/>
    <dgm:cxn modelId="{CBDFF7DC-7AA1-4FB9-BE57-F09B94DB13C9}" srcId="{665ECC67-528C-4FD4-BB92-A6F56F9A751B}" destId="{086805B6-3994-46E3-8B70-F25345731A5C}" srcOrd="1" destOrd="0" parTransId="{B9AD8AE0-C10F-49CC-BF15-DC653E653074}" sibTransId="{BC05C361-A3AF-429A-9777-E721D5D14E9C}"/>
    <dgm:cxn modelId="{CAC17213-F311-4231-A4CF-AD23101013A4}" type="presOf" srcId="{086805B6-3994-46E3-8B70-F25345731A5C}" destId="{FF98B717-9958-4888-A9EC-7B12D96EF534}" srcOrd="1" destOrd="0" presId="urn:microsoft.com/office/officeart/2005/8/layout/orgChart1"/>
    <dgm:cxn modelId="{C85C60FF-D054-44CF-BB8A-ECDE6AAF7426}" type="presOf" srcId="{E07FC30F-7D28-4333-972F-8F95CA3F8A9E}" destId="{D0782ABF-B069-4A81-8F36-CE5D0C42E804}" srcOrd="0" destOrd="0" presId="urn:microsoft.com/office/officeart/2005/8/layout/orgChart1"/>
    <dgm:cxn modelId="{24D5BF84-08DF-4789-93C5-FB31A612FD9F}" type="presOf" srcId="{086805B6-3994-46E3-8B70-F25345731A5C}" destId="{4FC074F1-7C67-4E6F-A70C-F55766F22FC9}" srcOrd="0" destOrd="0" presId="urn:microsoft.com/office/officeart/2005/8/layout/orgChart1"/>
    <dgm:cxn modelId="{505915BC-CA76-4A99-9039-3ACE88000E2A}" type="presOf" srcId="{665ECC67-528C-4FD4-BB92-A6F56F9A751B}" destId="{A89657A1-C0FE-42A3-99FE-3A46F3E9BF35}" srcOrd="0" destOrd="0" presId="urn:microsoft.com/office/officeart/2005/8/layout/orgChart1"/>
    <dgm:cxn modelId="{B0A9E041-4272-4B0B-B39C-777F07DA9726}" type="presOf" srcId="{98EA7690-682E-4A9B-9947-49904D5543BB}" destId="{965F43BD-4C4B-4019-B544-7EA6E0BC4DFB}" srcOrd="0" destOrd="0" presId="urn:microsoft.com/office/officeart/2005/8/layout/orgChart1"/>
    <dgm:cxn modelId="{0B8A1515-3D95-4E79-9AA2-6416C5897069}" type="presOf" srcId="{665ECC67-528C-4FD4-BB92-A6F56F9A751B}" destId="{BB0DC2B5-1C0E-4D85-8DE1-256A53514044}" srcOrd="1" destOrd="0" presId="urn:microsoft.com/office/officeart/2005/8/layout/orgChart1"/>
    <dgm:cxn modelId="{2770368F-B117-4B7C-91BD-3B78D69BB17B}" type="presOf" srcId="{43FB7A9F-662E-423E-AFAF-7C4AE58C0F91}" destId="{CDEEAC01-FDC6-4147-BCF5-6D1AAA462649}" srcOrd="0" destOrd="0" presId="urn:microsoft.com/office/officeart/2005/8/layout/orgChart1"/>
    <dgm:cxn modelId="{21AFF99E-002E-43FD-A797-8D7283C49E46}" type="presOf" srcId="{45B9BB9E-C7DD-40D4-A092-EB657E27D518}" destId="{B9172EF0-9BCA-4EF8-9D83-4EB1C3A5BD3C}" srcOrd="0" destOrd="0" presId="urn:microsoft.com/office/officeart/2005/8/layout/orgChart1"/>
    <dgm:cxn modelId="{FA56642A-E58E-48F6-A8D2-7DA282F8CCA9}" srcId="{00B4C9A2-31F6-4FC9-876B-A4908F510C7D}" destId="{3013A976-0884-4C05-8E4A-240054886ABC}" srcOrd="0" destOrd="0" parTransId="{98EA7690-682E-4A9B-9947-49904D5543BB}" sibTransId="{A7C92D49-1827-4E20-8860-0E4E12BBEEAF}"/>
    <dgm:cxn modelId="{83B19FB4-34E2-42DE-B2A6-ABF732E606A3}" type="presOf" srcId="{0312EAA6-D6FA-4853-8B0A-3EEFF414AA3B}" destId="{055CAC58-BD89-407B-85E9-775A23F24C66}" srcOrd="0" destOrd="0" presId="urn:microsoft.com/office/officeart/2005/8/layout/orgChart1"/>
    <dgm:cxn modelId="{8AAEF9E9-5BF9-4ABF-A9E5-64B040CB0C69}" type="presOf" srcId="{E1283DD6-054C-40A3-93BB-AA62B9AD92B3}" destId="{4145534F-7BBF-4F65-A9E3-B2C793858310}" srcOrd="0" destOrd="0" presId="urn:microsoft.com/office/officeart/2005/8/layout/orgChart1"/>
    <dgm:cxn modelId="{D7EEDB0D-DCA7-4B10-926C-9CC0CA44D938}" type="presOf" srcId="{19B60ADE-604A-417D-A8AA-6A2635C46972}" destId="{FA8EFCC2-55A8-4D40-BEEE-948587131F1D}" srcOrd="0" destOrd="0" presId="urn:microsoft.com/office/officeart/2005/8/layout/orgChart1"/>
    <dgm:cxn modelId="{F0D3A09D-D925-4931-8105-6EB38500A559}" type="presOf" srcId="{43FB7A9F-662E-423E-AFAF-7C4AE58C0F91}" destId="{BF228F6A-C726-4CE5-AEAD-08F2EE3F0DD4}" srcOrd="1" destOrd="0" presId="urn:microsoft.com/office/officeart/2005/8/layout/orgChart1"/>
    <dgm:cxn modelId="{F6CFE3D0-A8A9-43D3-B17A-E6BF896D1774}" srcId="{665ECC67-528C-4FD4-BB92-A6F56F9A751B}" destId="{00B4C9A2-31F6-4FC9-876B-A4908F510C7D}" srcOrd="0" destOrd="0" parTransId="{45B9BB9E-C7DD-40D4-A092-EB657E27D518}" sibTransId="{3CE8FFFD-01AB-497C-B9F7-B74C29849072}"/>
    <dgm:cxn modelId="{543996DD-8B48-4D28-A0C6-C694D14E4DA9}" srcId="{0312EAA6-D6FA-4853-8B0A-3EEFF414AA3B}" destId="{665ECC67-528C-4FD4-BB92-A6F56F9A751B}" srcOrd="0" destOrd="0" parTransId="{EFAE9591-B19B-4A45-B6CE-59C5DB336381}" sibTransId="{CAD14130-CD73-4DE9-A191-93099BDCEADD}"/>
    <dgm:cxn modelId="{48C7FCF8-745D-4C65-8C66-6872439CE5FD}" type="presOf" srcId="{5CE492A6-30AC-4246-B682-1E3A83E06121}" destId="{5664D872-81BD-4077-A482-2C6F3DEA9EA4}" srcOrd="0" destOrd="0" presId="urn:microsoft.com/office/officeart/2005/8/layout/orgChart1"/>
    <dgm:cxn modelId="{C82993A7-AF76-459B-B15C-7CBD80FCAD53}" type="presOf" srcId="{4EF649F1-A83D-4E98-92A2-EDF174DBBBF3}" destId="{95D3FA3C-1809-4E88-BEE0-D6E267BA8103}" srcOrd="0" destOrd="0" presId="urn:microsoft.com/office/officeart/2005/8/layout/orgChart1"/>
    <dgm:cxn modelId="{ABEE19E8-0DFD-4463-91A6-86E11881A037}" type="presOf" srcId="{B9AD8AE0-C10F-49CC-BF15-DC653E653074}" destId="{FF51B8A4-CA7B-4E43-BA26-2564C418262E}" srcOrd="0" destOrd="0" presId="urn:microsoft.com/office/officeart/2005/8/layout/orgChart1"/>
    <dgm:cxn modelId="{90D15371-F54D-422F-930E-34AA1653732C}" type="presOf" srcId="{19B60ADE-604A-417D-A8AA-6A2635C46972}" destId="{6E82B5C9-BD24-4775-808B-93239104649B}" srcOrd="1" destOrd="0" presId="urn:microsoft.com/office/officeart/2005/8/layout/orgChart1"/>
    <dgm:cxn modelId="{B2988C6D-A1F1-4359-B09F-0E5D40CCD2D4}" type="presOf" srcId="{E07FC30F-7D28-4333-972F-8F95CA3F8A9E}" destId="{CD31EEA4-BD49-4861-9B05-E3F4D092DAE3}" srcOrd="1" destOrd="0" presId="urn:microsoft.com/office/officeart/2005/8/layout/orgChart1"/>
    <dgm:cxn modelId="{5E758F52-1AAA-47DC-9935-47C19C783FF8}" srcId="{086805B6-3994-46E3-8B70-F25345731A5C}" destId="{43FB7A9F-662E-423E-AFAF-7C4AE58C0F91}" srcOrd="1" destOrd="0" parTransId="{4EF649F1-A83D-4E98-92A2-EDF174DBBBF3}" sibTransId="{CD34BE5B-B9B0-4F4B-84BE-7F4BE69D54C6}"/>
    <dgm:cxn modelId="{662294E5-95C3-4491-B20C-7A0955A8AA85}" type="presOf" srcId="{00B4C9A2-31F6-4FC9-876B-A4908F510C7D}" destId="{5516CFFE-EDC0-4C26-8299-FF51F5BF2B65}" srcOrd="0" destOrd="0" presId="urn:microsoft.com/office/officeart/2005/8/layout/orgChart1"/>
    <dgm:cxn modelId="{AC620E88-E94B-4C32-B262-BE092A3343D3}" srcId="{086805B6-3994-46E3-8B70-F25345731A5C}" destId="{19B60ADE-604A-417D-A8AA-6A2635C46972}" srcOrd="0" destOrd="0" parTransId="{E1283DD6-054C-40A3-93BB-AA62B9AD92B3}" sibTransId="{D59C147A-03F7-40E1-B035-408787450983}"/>
    <dgm:cxn modelId="{A08A3A19-F45F-4AF8-A681-D5CDD88C5B12}" type="presOf" srcId="{00B4C9A2-31F6-4FC9-876B-A4908F510C7D}" destId="{4E9B5C11-4B13-42A2-A0BC-D763CA38A833}" srcOrd="1" destOrd="0" presId="urn:microsoft.com/office/officeart/2005/8/layout/orgChart1"/>
    <dgm:cxn modelId="{5235315A-42D6-4F91-880F-54E73B897CBE}" type="presOf" srcId="{3013A976-0884-4C05-8E4A-240054886ABC}" destId="{4DD31FE2-30A5-49DE-B2FB-4C0DABCE5163}" srcOrd="1" destOrd="0" presId="urn:microsoft.com/office/officeart/2005/8/layout/orgChart1"/>
    <dgm:cxn modelId="{4C617596-603A-4C17-B3D7-8FA9A24C0DFF}" type="presParOf" srcId="{055CAC58-BD89-407B-85E9-775A23F24C66}" destId="{0CEE5A72-2874-4AD6-91B9-ADF8D5B748B7}" srcOrd="0" destOrd="0" presId="urn:microsoft.com/office/officeart/2005/8/layout/orgChart1"/>
    <dgm:cxn modelId="{8DFAC11F-1B2B-444E-B69C-8949CF0B8770}" type="presParOf" srcId="{0CEE5A72-2874-4AD6-91B9-ADF8D5B748B7}" destId="{50D8CD6A-1A9F-4A3B-8699-978064FC8746}" srcOrd="0" destOrd="0" presId="urn:microsoft.com/office/officeart/2005/8/layout/orgChart1"/>
    <dgm:cxn modelId="{BC43C0DA-8AD9-47D5-8270-0B3DFDAA2434}" type="presParOf" srcId="{50D8CD6A-1A9F-4A3B-8699-978064FC8746}" destId="{A89657A1-C0FE-42A3-99FE-3A46F3E9BF35}" srcOrd="0" destOrd="0" presId="urn:microsoft.com/office/officeart/2005/8/layout/orgChart1"/>
    <dgm:cxn modelId="{435B24A9-A639-4F04-A01A-BC7353B603A4}" type="presParOf" srcId="{50D8CD6A-1A9F-4A3B-8699-978064FC8746}" destId="{BB0DC2B5-1C0E-4D85-8DE1-256A53514044}" srcOrd="1" destOrd="0" presId="urn:microsoft.com/office/officeart/2005/8/layout/orgChart1"/>
    <dgm:cxn modelId="{14F2265A-471B-4235-9BB3-EA67319C3BD3}" type="presParOf" srcId="{0CEE5A72-2874-4AD6-91B9-ADF8D5B748B7}" destId="{8743994C-1219-41F2-AFF3-CCD0858CF185}" srcOrd="1" destOrd="0" presId="urn:microsoft.com/office/officeart/2005/8/layout/orgChart1"/>
    <dgm:cxn modelId="{C033D1C4-65D2-4807-8F70-AA35F63E9EBF}" type="presParOf" srcId="{8743994C-1219-41F2-AFF3-CCD0858CF185}" destId="{B9172EF0-9BCA-4EF8-9D83-4EB1C3A5BD3C}" srcOrd="0" destOrd="0" presId="urn:microsoft.com/office/officeart/2005/8/layout/orgChart1"/>
    <dgm:cxn modelId="{56A72F02-4EEE-4786-88D6-0F43049F2690}" type="presParOf" srcId="{8743994C-1219-41F2-AFF3-CCD0858CF185}" destId="{908FD92D-9BE6-4A57-B958-75FB8FD76470}" srcOrd="1" destOrd="0" presId="urn:microsoft.com/office/officeart/2005/8/layout/orgChart1"/>
    <dgm:cxn modelId="{734BD100-2229-4384-898E-43604FF420B1}" type="presParOf" srcId="{908FD92D-9BE6-4A57-B958-75FB8FD76470}" destId="{263F87EA-0B4B-4BCC-B033-7EFA2F1B7EF0}" srcOrd="0" destOrd="0" presId="urn:microsoft.com/office/officeart/2005/8/layout/orgChart1"/>
    <dgm:cxn modelId="{1EB3F4EE-FFE5-4764-81A4-BE93339AC515}" type="presParOf" srcId="{263F87EA-0B4B-4BCC-B033-7EFA2F1B7EF0}" destId="{5516CFFE-EDC0-4C26-8299-FF51F5BF2B65}" srcOrd="0" destOrd="0" presId="urn:microsoft.com/office/officeart/2005/8/layout/orgChart1"/>
    <dgm:cxn modelId="{1D1D587F-7DC2-4ADB-B23C-C5131D526886}" type="presParOf" srcId="{263F87EA-0B4B-4BCC-B033-7EFA2F1B7EF0}" destId="{4E9B5C11-4B13-42A2-A0BC-D763CA38A833}" srcOrd="1" destOrd="0" presId="urn:microsoft.com/office/officeart/2005/8/layout/orgChart1"/>
    <dgm:cxn modelId="{C0E37616-FDBA-4214-B366-E4FE4382F861}" type="presParOf" srcId="{908FD92D-9BE6-4A57-B958-75FB8FD76470}" destId="{372F2791-9A12-44BD-B957-DFEB171861DB}" srcOrd="1" destOrd="0" presId="urn:microsoft.com/office/officeart/2005/8/layout/orgChart1"/>
    <dgm:cxn modelId="{BFFC3181-8A02-4310-BC9D-5E7AE17BA159}" type="presParOf" srcId="{372F2791-9A12-44BD-B957-DFEB171861DB}" destId="{965F43BD-4C4B-4019-B544-7EA6E0BC4DFB}" srcOrd="0" destOrd="0" presId="urn:microsoft.com/office/officeart/2005/8/layout/orgChart1"/>
    <dgm:cxn modelId="{B6B47540-1230-4E04-8BE6-EC10ADB7C73C}" type="presParOf" srcId="{372F2791-9A12-44BD-B957-DFEB171861DB}" destId="{86D0D22D-6B07-42DF-A387-216D9DB93BE1}" srcOrd="1" destOrd="0" presId="urn:microsoft.com/office/officeart/2005/8/layout/orgChart1"/>
    <dgm:cxn modelId="{CD503480-6DAD-48CF-9C31-C70849310DAA}" type="presParOf" srcId="{86D0D22D-6B07-42DF-A387-216D9DB93BE1}" destId="{241C4E49-774C-4B6A-A9A0-1F6FD8E78E0B}" srcOrd="0" destOrd="0" presId="urn:microsoft.com/office/officeart/2005/8/layout/orgChart1"/>
    <dgm:cxn modelId="{E95EE0C5-4C2C-4C15-A595-E7708D0CFD43}" type="presParOf" srcId="{241C4E49-774C-4B6A-A9A0-1F6FD8E78E0B}" destId="{B9B1AD60-D5FA-4F91-94D0-5D6554ED95B0}" srcOrd="0" destOrd="0" presId="urn:microsoft.com/office/officeart/2005/8/layout/orgChart1"/>
    <dgm:cxn modelId="{65A58EC5-E5EA-4C9A-8555-64295D197332}" type="presParOf" srcId="{241C4E49-774C-4B6A-A9A0-1F6FD8E78E0B}" destId="{4DD31FE2-30A5-49DE-B2FB-4C0DABCE5163}" srcOrd="1" destOrd="0" presId="urn:microsoft.com/office/officeart/2005/8/layout/orgChart1"/>
    <dgm:cxn modelId="{4ABB7CEB-476E-4219-83F9-A06733E2ADE1}" type="presParOf" srcId="{86D0D22D-6B07-42DF-A387-216D9DB93BE1}" destId="{C631740D-2923-45FF-A253-4D17D5D2A7EB}" srcOrd="1" destOrd="0" presId="urn:microsoft.com/office/officeart/2005/8/layout/orgChart1"/>
    <dgm:cxn modelId="{3198A0AB-CCA1-4331-A46F-D43B7F15EFEA}" type="presParOf" srcId="{86D0D22D-6B07-42DF-A387-216D9DB93BE1}" destId="{2D45B4DC-E434-4775-AEBD-D87036E99C67}" srcOrd="2" destOrd="0" presId="urn:microsoft.com/office/officeart/2005/8/layout/orgChart1"/>
    <dgm:cxn modelId="{C93B4686-8F38-499E-A211-7F6F8ACAEF72}" type="presParOf" srcId="{372F2791-9A12-44BD-B957-DFEB171861DB}" destId="{5664D872-81BD-4077-A482-2C6F3DEA9EA4}" srcOrd="2" destOrd="0" presId="urn:microsoft.com/office/officeart/2005/8/layout/orgChart1"/>
    <dgm:cxn modelId="{AF1E02B1-753A-471B-A286-055ECB4FBF9E}" type="presParOf" srcId="{372F2791-9A12-44BD-B957-DFEB171861DB}" destId="{361669D9-4B16-4E0E-A8B7-CFA6274DC3E7}" srcOrd="3" destOrd="0" presId="urn:microsoft.com/office/officeart/2005/8/layout/orgChart1"/>
    <dgm:cxn modelId="{794922CB-7DCD-4393-82BC-BBF2AC50EB28}" type="presParOf" srcId="{361669D9-4B16-4E0E-A8B7-CFA6274DC3E7}" destId="{11805822-649D-4A6F-85AD-3CFBC00711E0}" srcOrd="0" destOrd="0" presId="urn:microsoft.com/office/officeart/2005/8/layout/orgChart1"/>
    <dgm:cxn modelId="{44B25952-6C81-4C56-9C4F-12B730E0A480}" type="presParOf" srcId="{11805822-649D-4A6F-85AD-3CFBC00711E0}" destId="{D0782ABF-B069-4A81-8F36-CE5D0C42E804}" srcOrd="0" destOrd="0" presId="urn:microsoft.com/office/officeart/2005/8/layout/orgChart1"/>
    <dgm:cxn modelId="{269D2466-92F9-4719-B3DC-578C6AC5F33B}" type="presParOf" srcId="{11805822-649D-4A6F-85AD-3CFBC00711E0}" destId="{CD31EEA4-BD49-4861-9B05-E3F4D092DAE3}" srcOrd="1" destOrd="0" presId="urn:microsoft.com/office/officeart/2005/8/layout/orgChart1"/>
    <dgm:cxn modelId="{BB6552FF-548C-4D72-AA2F-23E7A79971BF}" type="presParOf" srcId="{361669D9-4B16-4E0E-A8B7-CFA6274DC3E7}" destId="{08B6AE23-1A6C-41A2-86F8-1ED8E8DB2FA0}" srcOrd="1" destOrd="0" presId="urn:microsoft.com/office/officeart/2005/8/layout/orgChart1"/>
    <dgm:cxn modelId="{5C9A5C6F-2071-4324-94CA-F9BC47032F1A}" type="presParOf" srcId="{361669D9-4B16-4E0E-A8B7-CFA6274DC3E7}" destId="{5427F80E-6E9C-4F4C-91EE-F33AD0CA79E9}" srcOrd="2" destOrd="0" presId="urn:microsoft.com/office/officeart/2005/8/layout/orgChart1"/>
    <dgm:cxn modelId="{25A26099-7FD1-4F59-B78E-CDB9AC89FA3A}" type="presParOf" srcId="{908FD92D-9BE6-4A57-B958-75FB8FD76470}" destId="{56DDD966-308F-481E-B17D-6001D5FED9D0}" srcOrd="2" destOrd="0" presId="urn:microsoft.com/office/officeart/2005/8/layout/orgChart1"/>
    <dgm:cxn modelId="{647FA86F-B5C4-4087-845A-51C59C5FC3B2}" type="presParOf" srcId="{8743994C-1219-41F2-AFF3-CCD0858CF185}" destId="{FF51B8A4-CA7B-4E43-BA26-2564C418262E}" srcOrd="2" destOrd="0" presId="urn:microsoft.com/office/officeart/2005/8/layout/orgChart1"/>
    <dgm:cxn modelId="{8BEB744F-1138-4A1A-B2A9-8664D8B02DB0}" type="presParOf" srcId="{8743994C-1219-41F2-AFF3-CCD0858CF185}" destId="{0963F5CE-01EC-4A27-8277-95D10E414F31}" srcOrd="3" destOrd="0" presId="urn:microsoft.com/office/officeart/2005/8/layout/orgChart1"/>
    <dgm:cxn modelId="{3BFC5895-542A-4160-8343-47ED10DCC630}" type="presParOf" srcId="{0963F5CE-01EC-4A27-8277-95D10E414F31}" destId="{434E2226-0EC2-4086-9FF9-D6BB67B67793}" srcOrd="0" destOrd="0" presId="urn:microsoft.com/office/officeart/2005/8/layout/orgChart1"/>
    <dgm:cxn modelId="{38992F62-A7BE-41CB-AA14-50FD8411F3CA}" type="presParOf" srcId="{434E2226-0EC2-4086-9FF9-D6BB67B67793}" destId="{4FC074F1-7C67-4E6F-A70C-F55766F22FC9}" srcOrd="0" destOrd="0" presId="urn:microsoft.com/office/officeart/2005/8/layout/orgChart1"/>
    <dgm:cxn modelId="{1BFABF3D-0574-4813-8500-E83EC6C18143}" type="presParOf" srcId="{434E2226-0EC2-4086-9FF9-D6BB67B67793}" destId="{FF98B717-9958-4888-A9EC-7B12D96EF534}" srcOrd="1" destOrd="0" presId="urn:microsoft.com/office/officeart/2005/8/layout/orgChart1"/>
    <dgm:cxn modelId="{2807F8E8-1AE2-4540-AD3D-E19F204C4AEA}" type="presParOf" srcId="{0963F5CE-01EC-4A27-8277-95D10E414F31}" destId="{529169CB-A547-48F4-AEAF-43E427697BBB}" srcOrd="1" destOrd="0" presId="urn:microsoft.com/office/officeart/2005/8/layout/orgChart1"/>
    <dgm:cxn modelId="{75BB533F-B620-42A2-A4C2-B6255A81D3DC}" type="presParOf" srcId="{529169CB-A547-48F4-AEAF-43E427697BBB}" destId="{4145534F-7BBF-4F65-A9E3-B2C793858310}" srcOrd="0" destOrd="0" presId="urn:microsoft.com/office/officeart/2005/8/layout/orgChart1"/>
    <dgm:cxn modelId="{0BB345BF-27C5-46C7-980A-24C027EA7975}" type="presParOf" srcId="{529169CB-A547-48F4-AEAF-43E427697BBB}" destId="{A580A8C2-168D-42DB-8280-81748E05B9DA}" srcOrd="1" destOrd="0" presId="urn:microsoft.com/office/officeart/2005/8/layout/orgChart1"/>
    <dgm:cxn modelId="{01CA876D-6BC7-44C5-BA59-36A93AB48AA4}" type="presParOf" srcId="{A580A8C2-168D-42DB-8280-81748E05B9DA}" destId="{2D3EE328-C3EF-46FD-BA84-68B13965D179}" srcOrd="0" destOrd="0" presId="urn:microsoft.com/office/officeart/2005/8/layout/orgChart1"/>
    <dgm:cxn modelId="{26CAA130-87E9-4208-B8D0-91D9104670E8}" type="presParOf" srcId="{2D3EE328-C3EF-46FD-BA84-68B13965D179}" destId="{FA8EFCC2-55A8-4D40-BEEE-948587131F1D}" srcOrd="0" destOrd="0" presId="urn:microsoft.com/office/officeart/2005/8/layout/orgChart1"/>
    <dgm:cxn modelId="{1773DD41-CB74-495D-84CC-38662E7D6896}" type="presParOf" srcId="{2D3EE328-C3EF-46FD-BA84-68B13965D179}" destId="{6E82B5C9-BD24-4775-808B-93239104649B}" srcOrd="1" destOrd="0" presId="urn:microsoft.com/office/officeart/2005/8/layout/orgChart1"/>
    <dgm:cxn modelId="{A7173C1A-8E19-4F4A-8128-04E6CA611316}" type="presParOf" srcId="{A580A8C2-168D-42DB-8280-81748E05B9DA}" destId="{B09317FD-42F5-41B9-8F16-DA1A2D77F179}" srcOrd="1" destOrd="0" presId="urn:microsoft.com/office/officeart/2005/8/layout/orgChart1"/>
    <dgm:cxn modelId="{DF63DFCC-E021-42C5-89E9-1AB425EEA590}" type="presParOf" srcId="{A580A8C2-168D-42DB-8280-81748E05B9DA}" destId="{08B6FFCD-4ED7-4302-A30C-173159DA0654}" srcOrd="2" destOrd="0" presId="urn:microsoft.com/office/officeart/2005/8/layout/orgChart1"/>
    <dgm:cxn modelId="{656FB35C-E007-4EA9-8D3B-9F67224D67BA}" type="presParOf" srcId="{529169CB-A547-48F4-AEAF-43E427697BBB}" destId="{95D3FA3C-1809-4E88-BEE0-D6E267BA8103}" srcOrd="2" destOrd="0" presId="urn:microsoft.com/office/officeart/2005/8/layout/orgChart1"/>
    <dgm:cxn modelId="{35B1B0BD-79A5-4BFE-AFC0-299299B9785C}" type="presParOf" srcId="{529169CB-A547-48F4-AEAF-43E427697BBB}" destId="{0CCE2905-CD98-4F49-B75C-4819472FA4BA}" srcOrd="3" destOrd="0" presId="urn:microsoft.com/office/officeart/2005/8/layout/orgChart1"/>
    <dgm:cxn modelId="{8E1B9EB4-01AD-453C-B0AA-C0C921A3332E}" type="presParOf" srcId="{0CCE2905-CD98-4F49-B75C-4819472FA4BA}" destId="{79EE9D7E-81A8-4621-BAFE-3DC33CD5595F}" srcOrd="0" destOrd="0" presId="urn:microsoft.com/office/officeart/2005/8/layout/orgChart1"/>
    <dgm:cxn modelId="{AECC32D8-737E-487F-AAF6-76574FBE1B59}" type="presParOf" srcId="{79EE9D7E-81A8-4621-BAFE-3DC33CD5595F}" destId="{CDEEAC01-FDC6-4147-BCF5-6D1AAA462649}" srcOrd="0" destOrd="0" presId="urn:microsoft.com/office/officeart/2005/8/layout/orgChart1"/>
    <dgm:cxn modelId="{0EC49E1A-FA93-46F0-99D5-BBF839F873FA}" type="presParOf" srcId="{79EE9D7E-81A8-4621-BAFE-3DC33CD5595F}" destId="{BF228F6A-C726-4CE5-AEAD-08F2EE3F0DD4}" srcOrd="1" destOrd="0" presId="urn:microsoft.com/office/officeart/2005/8/layout/orgChart1"/>
    <dgm:cxn modelId="{80DC96AA-8947-4FE0-A4D9-83147A56A93D}" type="presParOf" srcId="{0CCE2905-CD98-4F49-B75C-4819472FA4BA}" destId="{A4CEA27E-1216-49D2-8B80-E152A1CA0F8E}" srcOrd="1" destOrd="0" presId="urn:microsoft.com/office/officeart/2005/8/layout/orgChart1"/>
    <dgm:cxn modelId="{E2040AD6-2D35-48DE-84EE-16F69096CBED}" type="presParOf" srcId="{0CCE2905-CD98-4F49-B75C-4819472FA4BA}" destId="{8298EA0F-FA97-4537-8E55-9D9DF8478639}" srcOrd="2" destOrd="0" presId="urn:microsoft.com/office/officeart/2005/8/layout/orgChart1"/>
    <dgm:cxn modelId="{6282B6DF-B877-4F51-9024-5156C2E3AA5A}" type="presParOf" srcId="{0963F5CE-01EC-4A27-8277-95D10E414F31}" destId="{3F7A3A05-5DAE-4573-9BBF-24D8CC6DC3DA}" srcOrd="2" destOrd="0" presId="urn:microsoft.com/office/officeart/2005/8/layout/orgChart1"/>
    <dgm:cxn modelId="{157153C6-2CBB-4193-A87F-AE801BB2F954}" type="presParOf" srcId="{0CEE5A72-2874-4AD6-91B9-ADF8D5B748B7}" destId="{1A41214D-8E4D-47E6-B87F-D37A6F89C0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FA3C-1809-4E88-BEE0-D6E267BA8103}">
      <dsp:nvSpPr>
        <dsp:cNvPr id="0" name=""/>
        <dsp:cNvSpPr/>
      </dsp:nvSpPr>
      <dsp:spPr>
        <a:xfrm>
          <a:off x="6465108" y="3026430"/>
          <a:ext cx="1108860" cy="38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46"/>
              </a:lnTo>
              <a:lnTo>
                <a:pt x="1108860" y="192446"/>
              </a:lnTo>
              <a:lnTo>
                <a:pt x="1108860" y="384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5534F-7BBF-4F65-A9E3-B2C793858310}">
      <dsp:nvSpPr>
        <dsp:cNvPr id="0" name=""/>
        <dsp:cNvSpPr/>
      </dsp:nvSpPr>
      <dsp:spPr>
        <a:xfrm>
          <a:off x="5356248" y="3026430"/>
          <a:ext cx="1108860" cy="384893"/>
        </a:xfrm>
        <a:custGeom>
          <a:avLst/>
          <a:gdLst/>
          <a:ahLst/>
          <a:cxnLst/>
          <a:rect l="0" t="0" r="0" b="0"/>
          <a:pathLst>
            <a:path>
              <a:moveTo>
                <a:pt x="1108860" y="0"/>
              </a:moveTo>
              <a:lnTo>
                <a:pt x="1108860" y="192446"/>
              </a:lnTo>
              <a:lnTo>
                <a:pt x="0" y="192446"/>
              </a:lnTo>
              <a:lnTo>
                <a:pt x="0" y="384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1B8A4-CA7B-4E43-BA26-2564C418262E}">
      <dsp:nvSpPr>
        <dsp:cNvPr id="0" name=""/>
        <dsp:cNvSpPr/>
      </dsp:nvSpPr>
      <dsp:spPr>
        <a:xfrm>
          <a:off x="4247388" y="1725123"/>
          <a:ext cx="2217720" cy="38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46"/>
              </a:lnTo>
              <a:lnTo>
                <a:pt x="2217720" y="192446"/>
              </a:lnTo>
              <a:lnTo>
                <a:pt x="2217720" y="384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D872-81BD-4077-A482-2C6F3DEA9EA4}">
      <dsp:nvSpPr>
        <dsp:cNvPr id="0" name=""/>
        <dsp:cNvSpPr/>
      </dsp:nvSpPr>
      <dsp:spPr>
        <a:xfrm>
          <a:off x="2029667" y="3026430"/>
          <a:ext cx="1108860" cy="38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46"/>
              </a:lnTo>
              <a:lnTo>
                <a:pt x="1108860" y="192446"/>
              </a:lnTo>
              <a:lnTo>
                <a:pt x="1108860" y="384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F43BD-4C4B-4019-B544-7EA6E0BC4DFB}">
      <dsp:nvSpPr>
        <dsp:cNvPr id="0" name=""/>
        <dsp:cNvSpPr/>
      </dsp:nvSpPr>
      <dsp:spPr>
        <a:xfrm>
          <a:off x="920807" y="3026430"/>
          <a:ext cx="1108860" cy="384893"/>
        </a:xfrm>
        <a:custGeom>
          <a:avLst/>
          <a:gdLst/>
          <a:ahLst/>
          <a:cxnLst/>
          <a:rect l="0" t="0" r="0" b="0"/>
          <a:pathLst>
            <a:path>
              <a:moveTo>
                <a:pt x="1108860" y="0"/>
              </a:moveTo>
              <a:lnTo>
                <a:pt x="1108860" y="192446"/>
              </a:lnTo>
              <a:lnTo>
                <a:pt x="0" y="192446"/>
              </a:lnTo>
              <a:lnTo>
                <a:pt x="0" y="384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72EF0-9BCA-4EF8-9D83-4EB1C3A5BD3C}">
      <dsp:nvSpPr>
        <dsp:cNvPr id="0" name=""/>
        <dsp:cNvSpPr/>
      </dsp:nvSpPr>
      <dsp:spPr>
        <a:xfrm>
          <a:off x="2029667" y="1725123"/>
          <a:ext cx="2217720" cy="384893"/>
        </a:xfrm>
        <a:custGeom>
          <a:avLst/>
          <a:gdLst/>
          <a:ahLst/>
          <a:cxnLst/>
          <a:rect l="0" t="0" r="0" b="0"/>
          <a:pathLst>
            <a:path>
              <a:moveTo>
                <a:pt x="2217720" y="0"/>
              </a:moveTo>
              <a:lnTo>
                <a:pt x="2217720" y="192446"/>
              </a:lnTo>
              <a:lnTo>
                <a:pt x="0" y="192446"/>
              </a:lnTo>
              <a:lnTo>
                <a:pt x="0" y="384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657A1-C0FE-42A3-99FE-3A46F3E9BF35}">
      <dsp:nvSpPr>
        <dsp:cNvPr id="0" name=""/>
        <dsp:cNvSpPr/>
      </dsp:nvSpPr>
      <dsp:spPr>
        <a:xfrm>
          <a:off x="3031325" y="808710"/>
          <a:ext cx="2432124" cy="91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Antibiotics Categories</a:t>
          </a:r>
        </a:p>
      </dsp:txBody>
      <dsp:txXfrm>
        <a:off x="3031325" y="808710"/>
        <a:ext cx="2432124" cy="916413"/>
      </dsp:txXfrm>
    </dsp:sp>
    <dsp:sp modelId="{5516CFFE-EDC0-4C26-8299-FF51F5BF2B65}">
      <dsp:nvSpPr>
        <dsp:cNvPr id="0" name=""/>
        <dsp:cNvSpPr/>
      </dsp:nvSpPr>
      <dsp:spPr>
        <a:xfrm>
          <a:off x="1113254" y="2110017"/>
          <a:ext cx="1832826" cy="91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Bactericidal</a:t>
          </a:r>
        </a:p>
      </dsp:txBody>
      <dsp:txXfrm>
        <a:off x="1113254" y="2110017"/>
        <a:ext cx="1832826" cy="916413"/>
      </dsp:txXfrm>
    </dsp:sp>
    <dsp:sp modelId="{B9B1AD60-D5FA-4F91-94D0-5D6554ED95B0}">
      <dsp:nvSpPr>
        <dsp:cNvPr id="0" name=""/>
        <dsp:cNvSpPr/>
      </dsp:nvSpPr>
      <dsp:spPr>
        <a:xfrm>
          <a:off x="4394" y="3411324"/>
          <a:ext cx="1832826" cy="91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Inhibition Cell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Wall Synthesis</a:t>
          </a:r>
        </a:p>
      </dsp:txBody>
      <dsp:txXfrm>
        <a:off x="4394" y="3411324"/>
        <a:ext cx="1832826" cy="916413"/>
      </dsp:txXfrm>
    </dsp:sp>
    <dsp:sp modelId="{D0782ABF-B069-4A81-8F36-CE5D0C42E804}">
      <dsp:nvSpPr>
        <dsp:cNvPr id="0" name=""/>
        <dsp:cNvSpPr/>
      </dsp:nvSpPr>
      <dsp:spPr>
        <a:xfrm>
          <a:off x="2222114" y="3411324"/>
          <a:ext cx="1832826" cy="91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Interfere with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Cell Membrane</a:t>
          </a:r>
        </a:p>
      </dsp:txBody>
      <dsp:txXfrm>
        <a:off x="2222114" y="3411324"/>
        <a:ext cx="1832826" cy="916413"/>
      </dsp:txXfrm>
    </dsp:sp>
    <dsp:sp modelId="{4FC074F1-7C67-4E6F-A70C-F55766F22FC9}">
      <dsp:nvSpPr>
        <dsp:cNvPr id="0" name=""/>
        <dsp:cNvSpPr/>
      </dsp:nvSpPr>
      <dsp:spPr>
        <a:xfrm>
          <a:off x="5548694" y="2110017"/>
          <a:ext cx="1832826" cy="91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Bacteriostatic</a:t>
          </a:r>
        </a:p>
      </dsp:txBody>
      <dsp:txXfrm>
        <a:off x="5548694" y="2110017"/>
        <a:ext cx="1832826" cy="916413"/>
      </dsp:txXfrm>
    </dsp:sp>
    <dsp:sp modelId="{FA8EFCC2-55A8-4D40-BEEE-948587131F1D}">
      <dsp:nvSpPr>
        <dsp:cNvPr id="0" name=""/>
        <dsp:cNvSpPr/>
      </dsp:nvSpPr>
      <dsp:spPr>
        <a:xfrm>
          <a:off x="4439834" y="3411324"/>
          <a:ext cx="1832826" cy="91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Interfere with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Protein Synthesis</a:t>
          </a:r>
        </a:p>
      </dsp:txBody>
      <dsp:txXfrm>
        <a:off x="4439834" y="3411324"/>
        <a:ext cx="1832826" cy="916413"/>
      </dsp:txXfrm>
    </dsp:sp>
    <dsp:sp modelId="{CDEEAC01-FDC6-4147-BCF5-6D1AAA462649}">
      <dsp:nvSpPr>
        <dsp:cNvPr id="0" name=""/>
        <dsp:cNvSpPr/>
      </dsp:nvSpPr>
      <dsp:spPr>
        <a:xfrm>
          <a:off x="6657555" y="3411324"/>
          <a:ext cx="1832826" cy="91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Interfere with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Nucleic Synthesis </a:t>
          </a:r>
        </a:p>
      </dsp:txBody>
      <dsp:txXfrm>
        <a:off x="6657555" y="3411324"/>
        <a:ext cx="1832826" cy="91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8" y="9722883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E26882F-F41D-478C-9908-FF4BAB752C8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253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CA"/>
              <a:t>Control of Microorganism by Antibiotics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0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CA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6" y="4861441"/>
            <a:ext cx="520615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CA"/>
              <a:t>Soft Tissue Management  DEN4361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3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686779F-8DB1-484F-B4E8-033CF930C77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0714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54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1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3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8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7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9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0"/>
            <a:ext cx="7848600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257800"/>
            <a:ext cx="6858000" cy="685800"/>
          </a:xfrm>
        </p:spPr>
        <p:txBody>
          <a:bodyPr/>
          <a:lstStyle>
            <a:lvl1pPr marL="0" indent="0" algn="r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A9AC72-371D-4D84-A96A-89252B86CE0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8952A-459F-4B95-86A6-DC2B300DC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7B94-7A9E-4B24-AD9E-69617C9EB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A39B-B8F8-4D7E-9068-B3E1D7F74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0BD5-F2F3-4267-A22B-965E37ADC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55DF9-CFB0-4A32-8B4A-35E2D0F16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FBB34-979F-4492-AFD8-22CE63B3E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9FA6-E719-45BF-82C5-86C552E8A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9C9D3-E6E0-4860-8148-ACE8D5660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BC299-D5EE-463D-A126-C3A49B9E0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DAB6-2EDE-4BED-B703-68F8AF99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8952A-459F-4B95-86A6-DC2B300DC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377B-03CE-4CE3-9F9B-1955F2F59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377B-03CE-4CE3-9F9B-1955F2F59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9852-C953-484E-B4AA-A41E6C790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2A4F-7667-4939-BD7B-DD258648A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CF89E-F5AA-40BB-A8E2-0AE12367A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F60D-2978-4778-9AB2-5263FE98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DC00E-4F67-4BAE-BA3B-7217C60C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C25F6-B7A0-407B-BD36-A94D9B934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53E4D-0675-466B-AAA9-3FBB04811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D3A4-E773-484B-B159-62E0CDFFC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D0D8E-EAA1-4A61-B2B4-0425A67DE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9852-C953-484E-B4AA-A41E6C790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499A8-81CB-4B6C-A5A2-EF8F208C7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5CBE5-926F-40EB-95BD-6707B642C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44C92-7DCC-4529-BA8D-F861BE2C8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7430-2C05-4276-8D66-BE6CE5F1F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15BCB-0F4E-4998-8B12-019DC3DED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B5AB-5FB3-4403-9BE0-9650E3A29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AD036-D776-48B0-A1D8-7E391B6ED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9BCD-43A9-430B-A440-456388BDA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4CFB-18EE-48A1-8962-15F0CF6B4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91D6D-D583-42EA-9D86-B5125E30A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2A4F-7667-4939-BD7B-DD258648A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D83B-B6B9-4F1A-9295-F55923CE1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8B3B9-D2A4-40B1-8862-EC2BC356D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F6D6E-FA49-40B4-A072-1BC8D0A2A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2F4B-9298-4F0D-B1A2-65DFBD842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03F05-0291-4357-9621-3353DE30A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A6374-F2FB-4D20-BE4A-CDBEC9A11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D70B5-D801-4F2F-9D42-E84B0B061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B48C4-AC4F-4C05-8784-2DE45CD6C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93F3-2B14-49F0-B2D6-8BDBE7270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2428D-C03D-4517-BD04-EF9D9C057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CF89E-F5AA-40BB-A8E2-0AE12367A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3D970-E625-4217-8ABE-9A7A92F2B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37652-7F4B-4BD3-8B5C-911A6CD35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30F70-1B88-499D-ABA9-36080EC97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6D66-E1AD-4BBC-B4C1-4E3EC5D05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953D6-F666-4C63-8A85-A375FDE15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2328E-D971-499A-A537-45E0B0786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ECF44-AEBB-4980-9C18-7D5F3DEB8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C0E03-71DB-47C0-9F1A-47BDF92DF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C551-29DE-4171-ABD5-F7D90502B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F7609-CEC5-40C2-82D5-92089985CE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F60D-2978-4778-9AB2-5263FE98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A96D9-2B51-4B7B-BB7D-347D8942C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EA20-9885-492C-847A-5BEDA2913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B3EA2-9D4A-4AF9-9CBA-C71EB3FA6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761C9-1676-4F2A-BFA2-7C8C65727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EE7E0-181E-4D34-AEA2-8FAB6CA70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D8AD-AE61-4D7A-951A-347E199A6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8A93A-00CA-431A-940F-BABBE84CB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7647-6F72-47F7-BE00-DBAF6927B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6A41-9D1C-429E-898B-800994C71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0819-B1C6-4394-8C90-8314E2484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DC00E-4F67-4BAE-BA3B-7217C60C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1D96-85E5-4ACF-BA41-2F55E873B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63169-F8B9-40B4-B95E-98C7EDA15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1875-D5FF-429D-AA18-C1F133AEE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A2F9-CA66-4627-8DC3-D55D447B3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21A9-2BDE-40B9-94A1-AD6091F02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7F5A3-DBCF-4112-BB0E-DD7282A0E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E501-8965-462E-9B0F-7B9A277C1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C49A8-A211-4F33-939C-25E25042B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E655-8F29-4AA8-A52C-CF62B2354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FB18-EA10-4042-AF40-8B54D62AB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C25F6-B7A0-407B-BD36-A94D9B934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A30A6-DE5D-434A-AA34-54367A2A1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0A47A-863F-49BF-B46B-503512F08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C348A-6F75-4683-B851-3C8927D12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A6B0-16B9-4FB0-87C5-60B1200F0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D6261-F793-4CC2-8EE3-045EA6094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091B-32AA-4D85-BA9F-BCE33F6CC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864F-E663-41A3-B082-6412DC1CB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07CDB-F10C-4DB3-8271-F9B359958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F4D80-A272-4C5A-8BB9-26AAD9636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C324-7B8A-46AE-BB77-82A9A060B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53E4D-0675-466B-AAA9-3FBB04811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8130-ED69-49BC-B1A9-F3DE1DC54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EF64-65DC-464F-B6FF-9EB1F9D6F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488D-C5D3-4A37-AA6B-1C37B4BE5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9F034-5C12-4950-BFE4-2DF8E9D47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B44E-E073-4449-AB30-C0276C724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04DD-4BDA-43BD-985C-02C5D86DE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A6A3-9D34-4BA1-9364-CE0A890AA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7FDC9-3C39-4AEE-9C84-67EA196E6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FB825-5B43-4A46-9339-24BB21E0C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4615-6099-49B0-AA7A-56B6659DF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D3A4-E773-484B-B159-62E0CDFFC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91A5-430E-4769-82DD-DEBB02D70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627A0-22C2-4C92-A2CB-F14CC9888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7C9CB-0740-4F1A-9B9F-33141B5EE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2FF7A-AE1A-44AB-B664-E54D1E3BF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3A9F-E667-49D3-944C-4676C1FD4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F0CEA-B7CE-4840-884E-45AAC20FC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8F8ED-A7C3-4AC4-95B9-9EE5C1068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7DDB-5580-4ABC-9602-5941D5C0F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A4C6-AE70-41A1-8BBE-62B65454C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7B94-7A9E-4B24-AD9E-69617C9EB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C:\Users\Administrator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5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>
            <a:lvl1pPr>
              <a:defRPr>
                <a:latin typeface="ITC Avant Garde Std Bk C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00600"/>
          </a:xfrm>
        </p:spPr>
        <p:txBody>
          <a:bodyPr/>
          <a:lstStyle>
            <a:lvl1pPr>
              <a:defRPr>
                <a:latin typeface="ITC Avant Garde Std Bk Cn" pitchFamily="34" charset="0"/>
              </a:defRPr>
            </a:lvl1pPr>
            <a:lvl2pPr>
              <a:defRPr>
                <a:latin typeface="ITC Avant Garde Std Bk Cn" pitchFamily="34" charset="0"/>
              </a:defRPr>
            </a:lvl2pPr>
            <a:lvl3pPr>
              <a:defRPr>
                <a:latin typeface="ITC Avant Garde Std Bk Cn" pitchFamily="34" charset="0"/>
              </a:defRPr>
            </a:lvl3pPr>
            <a:lvl4pPr>
              <a:defRPr>
                <a:latin typeface="ITC Avant Garde Std Bk Cn" pitchFamily="34" charset="0"/>
              </a:defRPr>
            </a:lvl4pPr>
            <a:lvl5pPr>
              <a:defRPr>
                <a:latin typeface="ITC Avant Garde Std Bk Cn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84DA5-6EBC-4C50-941A-3BF77B2827E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D0D8E-EAA1-4A61-B2B4-0425A67DE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A39B-B8F8-4D7E-9068-B3E1D7F74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0BD5-F2F3-4267-A22B-965E37ADC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55DF9-CFB0-4A32-8B4A-35E2D0F16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FBB34-979F-4492-AFD8-22CE63B3E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9FA6-E719-45BF-82C5-86C552E8A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499A8-81CB-4B6C-A5A2-EF8F208C7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5CBE5-926F-40EB-95BD-6707B642C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44C92-7DCC-4529-BA8D-F861BE2C8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7430-2C05-4276-8D66-BE6CE5F1F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15BCB-0F4E-4998-8B12-019DC3DED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B5AB-5FB3-4403-9BE0-9650E3A29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AD036-D776-48B0-A1D8-7E391B6ED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9BCD-43A9-430B-A440-456388BDA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4CFB-18EE-48A1-8962-15F0CF6B4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8CBD2-9C7C-475B-AEE7-E306647032B6}" type="slidenum">
              <a:rPr lang="en-US" altLang="ko-KR" smtClean="0"/>
              <a:pPr/>
              <a:t>‹#›</a:t>
            </a:fld>
            <a:endParaRPr lang="en-US" altLang="ko-KR"/>
          </a:p>
        </p:txBody>
      </p:sp>
      <p:pic>
        <p:nvPicPr>
          <p:cNvPr id="209922" name="Picture 2" descr="C:\Users\Administrator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91D6D-D583-42EA-9D86-B5125E30A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D83B-B6B9-4F1A-9295-F55923CE1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8B3B9-D2A4-40B1-8862-EC2BC356D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F6D6E-FA49-40B4-A072-1BC8D0A2A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2F4B-9298-4F0D-B1A2-65DFBD842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03F05-0291-4357-9621-3353DE30A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A6374-F2FB-4D20-BE4A-CDBEC9A11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D70B5-D801-4F2F-9D42-E84B0B061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B48C4-AC4F-4C05-8784-2DE45CD6C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93F3-2B14-49F0-B2D6-8BDBE7270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495800"/>
          </a:xfrm>
        </p:spPr>
        <p:txBody>
          <a:bodyPr/>
          <a:lstStyle>
            <a:lvl1pPr>
              <a:defRPr sz="2800">
                <a:latin typeface="ITC Avant Garde Std Bk Cn" pitchFamily="34" charset="0"/>
              </a:defRPr>
            </a:lvl1pPr>
            <a:lvl2pPr>
              <a:defRPr sz="2400">
                <a:latin typeface="ITC Avant Garde Std Bk Cn" pitchFamily="34" charset="0"/>
              </a:defRPr>
            </a:lvl2pPr>
            <a:lvl3pPr>
              <a:defRPr sz="2000">
                <a:latin typeface="ITC Avant Garde Std Bk Cn" pitchFamily="34" charset="0"/>
              </a:defRPr>
            </a:lvl3pPr>
            <a:lvl4pPr>
              <a:defRPr sz="1800">
                <a:latin typeface="ITC Avant Garde Std Bk Cn" pitchFamily="34" charset="0"/>
              </a:defRPr>
            </a:lvl4pPr>
            <a:lvl5pPr>
              <a:defRPr sz="1800">
                <a:latin typeface="ITC Avant Garde Std Bk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495800"/>
          </a:xfrm>
        </p:spPr>
        <p:txBody>
          <a:bodyPr/>
          <a:lstStyle>
            <a:lvl1pPr>
              <a:defRPr sz="2800">
                <a:latin typeface="ITC Avant Garde Std Bk Cn" pitchFamily="34" charset="0"/>
              </a:defRPr>
            </a:lvl1pPr>
            <a:lvl2pPr>
              <a:defRPr sz="2400">
                <a:latin typeface="ITC Avant Garde Std Bk Cn" pitchFamily="34" charset="0"/>
              </a:defRPr>
            </a:lvl2pPr>
            <a:lvl3pPr>
              <a:defRPr sz="2000">
                <a:latin typeface="ITC Avant Garde Std Bk Cn" pitchFamily="34" charset="0"/>
              </a:defRPr>
            </a:lvl3pPr>
            <a:lvl4pPr>
              <a:defRPr sz="1800">
                <a:latin typeface="ITC Avant Garde Std Bk Cn" pitchFamily="34" charset="0"/>
              </a:defRPr>
            </a:lvl4pPr>
            <a:lvl5pPr>
              <a:defRPr sz="1800">
                <a:latin typeface="ITC Avant Garde Std Bk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FDA3-A872-4F09-BCAE-1153AFAA942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pic>
        <p:nvPicPr>
          <p:cNvPr id="8" name="Picture 2" descr="C:\Users\Administrator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2428D-C03D-4517-BD04-EF9D9C057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3D970-E625-4217-8ABE-9A7A92F2B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37652-7F4B-4BD3-8B5C-911A6CD35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30F70-1B88-499D-ABA9-36080EC97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6D66-E1AD-4BBC-B4C1-4E3EC5D05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953D6-F666-4C63-8A85-A375FDE15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2328E-D971-499A-A537-45E0B0786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ECF44-AEBB-4980-9C18-7D5F3DEB8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C0E03-71DB-47C0-9F1A-47BDF92DF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C551-29DE-4171-ABD5-F7D90502B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03616-680E-4177-B3AD-98CEF8E695F1}" type="slidenum">
              <a:rPr lang="en-US" altLang="ko-KR" smtClean="0"/>
              <a:pPr/>
              <a:t>‹#›</a:t>
            </a:fld>
            <a:endParaRPr lang="en-US" altLang="ko-KR"/>
          </a:p>
        </p:txBody>
      </p:sp>
      <p:pic>
        <p:nvPicPr>
          <p:cNvPr id="6" name="Picture 2" descr="C:\Users\Administrator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F7609-CEC5-40C2-82D5-92089985CE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A96D9-2B51-4B7B-BB7D-347D8942C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EA20-9885-492C-847A-5BEDA2913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B3EA2-9D4A-4AF9-9CBA-C71EB3FA6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761C9-1676-4F2A-BFA2-7C8C65727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EE7E0-181E-4D34-AEA2-8FAB6CA70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D8AD-AE61-4D7A-951A-347E199A6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8A93A-00CA-431A-940F-BABBE84CB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7647-6F72-47F7-BE00-DBAF6927B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6A41-9D1C-429E-898B-800994C71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009AB-2CB7-417C-8597-0CE3F8A926DD}" type="slidenum">
              <a:rPr lang="en-US" altLang="ko-KR" smtClean="0"/>
              <a:pPr/>
              <a:t>‹#›</a:t>
            </a:fld>
            <a:endParaRPr lang="en-US" altLang="ko-KR"/>
          </a:p>
        </p:txBody>
      </p:sp>
      <p:pic>
        <p:nvPicPr>
          <p:cNvPr id="5" name="Picture 2" descr="C:\Users\Administrator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5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0819-B1C6-4394-8C90-8314E2484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C1D96-85E5-4ACF-BA41-2F55E873B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63169-F8B9-40B4-B95E-98C7EDA15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1875-D5FF-429D-AA18-C1F133AEE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A2F9-CA66-4627-8DC3-D55D447B3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21A9-2BDE-40B9-94A1-AD6091F02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7F5A3-DBCF-4112-BB0E-DD7282A0E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E501-8965-462E-9B0F-7B9A277C1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C49A8-A211-4F33-939C-25E25042B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E655-8F29-4AA8-A52C-CF62B2354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9C9D3-E6E0-4860-8148-ACE8D5660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FB18-EA10-4042-AF40-8B54D62AB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A30A6-DE5D-434A-AA34-54367A2A1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0A47A-863F-49BF-B46B-503512F08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C348A-6F75-4683-B851-3C8927D12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A6B0-16B9-4FB0-87C5-60B1200F0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D6261-F793-4CC2-8EE3-045EA6094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091B-32AA-4D85-BA9F-BCE33F6CC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864F-E663-41A3-B082-6412DC1CB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07CDB-F10C-4DB3-8271-F9B359958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F4D80-A272-4C5A-8BB9-26AAD9636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BC299-D5EE-463D-A126-C3A49B9E0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C324-7B8A-46AE-BB77-82A9A060B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8130-ED69-49BC-B1A9-F3DE1DC54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EF64-65DC-464F-B6FF-9EB1F9D6F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488D-C5D3-4A37-AA6B-1C37B4BE5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9F034-5C12-4950-BFE4-2DF8E9D47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B44E-E073-4449-AB30-C0276C724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04DD-4BDA-43BD-985C-02C5D86DE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A6A3-9D34-4BA1-9364-CE0A890AA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7FDC9-3C39-4AEE-9C84-67EA196E6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FB825-5B43-4A46-9339-24BB21E0C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DAB6-2EDE-4BED-B703-68F8AF99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4615-6099-49B0-AA7A-56B6659DF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91A5-430E-4769-82DD-DEBB02D70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627A0-22C2-4C92-A2CB-F14CC9888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7C9CB-0740-4F1A-9B9F-33141B5EE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2FF7A-AE1A-44AB-B664-E54D1E3BF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3A9F-E667-49D3-944C-4676C1FD4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F0CEA-B7CE-4840-884E-45AAC20FC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8F8ED-A7C3-4AC4-95B9-9EE5C1068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7DDB-5580-4ABC-9602-5941D5C0F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A4C6-AE70-41A1-8BBE-62B65454C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2910AD-7E28-4D36-899C-54BF17B44482}" type="slidenum">
              <a:rPr lang="en-US" altLang="ko-KR" smtClean="0"/>
              <a:pPr/>
              <a:t>‹#›</a:t>
            </a:fld>
            <a:endParaRPr lang="en-US" altLang="ko-KR"/>
          </a:p>
        </p:txBody>
      </p:sp>
      <p:pic>
        <p:nvPicPr>
          <p:cNvPr id="7" name="Picture 2" descr="C:\Users\Administrator\Desktop\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76199"/>
            <a:ext cx="9144000" cy="99059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6D0B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A742F-BAA9-4C24-A79F-D3A15EDF5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E05C8-410B-494C-993E-F49AF1C28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80C0CC-3205-42B2-8476-2F0110FEF5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FC2A0-5207-4EF1-9031-5EBA03A744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2AF318-3AC6-4817-951B-D68E4459C7A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727DC0-F280-4FFA-8E3E-8B19D8C939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3FA003-17AF-4097-A096-B07BE8E4B3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89055C-D7D3-4611-819C-D48D9C08A60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F49CEB-78F3-41EF-AA4B-758ECCB3DA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A742F-BAA9-4C24-A79F-D3A15EDF5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E05C8-410B-494C-993E-F49AF1C28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80C0CC-3205-42B2-8476-2F0110FEF5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FC2A0-5207-4EF1-9031-5EBA03A744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2AF318-3AC6-4817-951B-D68E4459C7A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727DC0-F280-4FFA-8E3E-8B19D8C939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3FA003-17AF-4097-A096-B07BE8E4B3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89055C-D7D3-4611-819C-D48D9C08A60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F49CEB-78F3-41EF-AA4B-758ECCB3DA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lalotaibi@ksu.edu.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cteriostati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naerobe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phalosporin" TargetMode="External"/><Relationship Id="rId2" Type="http://schemas.openxmlformats.org/officeDocument/2006/relationships/hyperlink" Target="http://en.wikipedia.org/wiki/Penicilli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Oxygen" TargetMode="External"/><Relationship Id="rId5" Type="http://schemas.openxmlformats.org/officeDocument/2006/relationships/hyperlink" Target="http://en.wikipedia.org/wiki/Organism" TargetMode="External"/><Relationship Id="rId4" Type="http://schemas.openxmlformats.org/officeDocument/2006/relationships/hyperlink" Target="http://en.wikipedia.org/wiki/Polymyxi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am-positive" TargetMode="External"/><Relationship Id="rId2" Type="http://schemas.openxmlformats.org/officeDocument/2006/relationships/hyperlink" Target="http://en.wikipedia.org/wiki/Gram-negative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75106"/>
            <a:ext cx="9144000" cy="1565782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Systemic and </a:t>
            </a: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local</a:t>
            </a:r>
            <a:r>
              <a:rPr lang="en-US" sz="4000" b="1" i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antimicrobial </a:t>
            </a:r>
            <a:r>
              <a:rPr lang="en-US" sz="4000" b="1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agents </a:t>
            </a: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4000" b="1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Periodontal </a:t>
            </a: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Therapy</a:t>
            </a:r>
            <a:b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n-CA" sz="4000" b="1" dirty="0">
              <a:solidFill>
                <a:schemeClr val="tx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9928" y="4716002"/>
            <a:ext cx="5804451" cy="114872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Arial Narrow" pitchFamily="34" charset="0"/>
              </a:rPr>
              <a:t>Dalal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 Narrow" pitchFamily="34" charset="0"/>
              </a:rPr>
              <a:t>Alotaibi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. BDS,MDS, PhD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Dalalotaibi@ksu.edu.sa</a:t>
            </a:r>
            <a:endParaRPr lang="en-US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Division of Periodontics</a:t>
            </a:r>
            <a:endParaRPr lang="en-CA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Narrow" pitchFamily="34" charset="0"/>
              </a:rPr>
              <a:t>Antibiotics in Periodontics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Specific for periodontal pathogens, allogenic, nontoxic, and    inexpensive.</a:t>
            </a:r>
          </a:p>
          <a:p>
            <a:pPr>
              <a:buFont typeface="Arial" pitchFamily="34" charset="0"/>
              <a:buChar char="•"/>
            </a:pPr>
            <a:endParaRPr lang="en-US" sz="2800" baseline="300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aseline="300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No single antibiotic at concentrations achieved in body fluids inhibits all putative periodontal pathogens.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 A combination of antibiotics may be necessary to eliminate all putative pathogens from some periodontal pockets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7152" y="694944"/>
            <a:ext cx="7010400" cy="838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Commonly prescribed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Antibiotics in Periodontal therapy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475425" y="2454784"/>
            <a:ext cx="7394575" cy="3635121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800" dirty="0" smtClean="0">
                <a:latin typeface="Arial Narrow" pitchFamily="34" charset="0"/>
              </a:rPr>
              <a:t>Tetracycline's </a:t>
            </a:r>
            <a:r>
              <a:rPr lang="en-US" sz="2800" dirty="0">
                <a:latin typeface="Arial Narrow" pitchFamily="34" charset="0"/>
              </a:rPr>
              <a:t>– Minocycline, </a:t>
            </a:r>
            <a:r>
              <a:rPr lang="en-US" sz="2800" dirty="0" smtClean="0">
                <a:latin typeface="Arial Narrow" pitchFamily="34" charset="0"/>
              </a:rPr>
              <a:t>Doxycycline</a:t>
            </a:r>
            <a:endParaRPr lang="en-US" sz="2800" dirty="0">
              <a:latin typeface="Arial Narrow" pitchFamily="34" charset="0"/>
            </a:endParaRPr>
          </a:p>
          <a:p>
            <a:pPr>
              <a:spcBef>
                <a:spcPct val="15000"/>
              </a:spcBef>
            </a:pPr>
            <a:r>
              <a:rPr lang="en-US" sz="2800" dirty="0">
                <a:latin typeface="Arial Narrow" pitchFamily="34" charset="0"/>
              </a:rPr>
              <a:t>Metronidazole</a:t>
            </a:r>
          </a:p>
          <a:p>
            <a:pPr>
              <a:spcBef>
                <a:spcPct val="15000"/>
              </a:spcBef>
            </a:pPr>
            <a:r>
              <a:rPr lang="en-US" sz="2800" dirty="0" smtClean="0">
                <a:latin typeface="Arial Narrow" pitchFamily="34" charset="0"/>
              </a:rPr>
              <a:t>Amoxicillin, Augmentin </a:t>
            </a:r>
            <a:endParaRPr lang="en-US" sz="2800" dirty="0">
              <a:latin typeface="Arial Narrow" pitchFamily="34" charset="0"/>
            </a:endParaRPr>
          </a:p>
          <a:p>
            <a:pPr>
              <a:spcBef>
                <a:spcPct val="15000"/>
              </a:spcBef>
            </a:pPr>
            <a:r>
              <a:rPr lang="en-US" sz="2800" dirty="0" smtClean="0">
                <a:latin typeface="Arial Narrow" pitchFamily="34" charset="0"/>
              </a:rPr>
              <a:t>Ciprofloxacin</a:t>
            </a:r>
            <a:endParaRPr lang="en-US" sz="2800" dirty="0">
              <a:latin typeface="Arial Narrow" pitchFamily="34" charset="0"/>
            </a:endParaRPr>
          </a:p>
          <a:p>
            <a:pPr>
              <a:spcBef>
                <a:spcPct val="15000"/>
              </a:spcBef>
            </a:pPr>
            <a:r>
              <a:rPr lang="en-US" sz="2800" dirty="0">
                <a:latin typeface="Arial Narrow" pitchFamily="34" charset="0"/>
              </a:rPr>
              <a:t>Clindamycin</a:t>
            </a:r>
          </a:p>
          <a:p>
            <a:pPr>
              <a:spcBef>
                <a:spcPct val="15000"/>
              </a:spcBef>
            </a:pPr>
            <a:r>
              <a:rPr lang="en-US" sz="2800" dirty="0" smtClean="0">
                <a:latin typeface="Arial Narrow" pitchFamily="34" charset="0"/>
              </a:rPr>
              <a:t>Doxycycline</a:t>
            </a:r>
          </a:p>
          <a:p>
            <a:pPr>
              <a:spcBef>
                <a:spcPct val="15000"/>
              </a:spcBef>
            </a:pPr>
            <a:r>
              <a:rPr lang="en-US" sz="2800" dirty="0" smtClean="0">
                <a:latin typeface="Arial Narrow" pitchFamily="34" charset="0"/>
              </a:rPr>
              <a:t>Azithromycin</a:t>
            </a:r>
            <a:endParaRPr lang="en-CA" sz="2800" dirty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344" y="813816"/>
            <a:ext cx="6620256" cy="685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Tetracycline</a:t>
            </a:r>
            <a:endParaRPr lang="en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331025" y="2402237"/>
            <a:ext cx="7581900" cy="3608991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Arial Narrow" pitchFamily="34" charset="0"/>
              </a:rPr>
              <a:t>Clinical Use:</a:t>
            </a:r>
          </a:p>
          <a:p>
            <a:pPr lvl="1">
              <a:buNone/>
            </a:pPr>
            <a:r>
              <a:rPr lang="en-US" sz="2800" dirty="0">
                <a:latin typeface="Arial Narrow" pitchFamily="34" charset="0"/>
              </a:rPr>
              <a:t>Refractory periodontitis</a:t>
            </a:r>
          </a:p>
          <a:p>
            <a:pPr lvl="1">
              <a:buNone/>
            </a:pPr>
            <a:r>
              <a:rPr lang="en-US" sz="2800" dirty="0">
                <a:latin typeface="Arial Narrow" pitchFamily="34" charset="0"/>
              </a:rPr>
              <a:t>Localized aggressive periodontitis</a:t>
            </a:r>
          </a:p>
          <a:p>
            <a:pPr lvl="1">
              <a:buNone/>
            </a:pPr>
            <a:r>
              <a:rPr lang="en-US" sz="2800" dirty="0">
                <a:latin typeface="Arial Narrow" pitchFamily="34" charset="0"/>
              </a:rPr>
              <a:t>Use in combination therapies – more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8581" y="0"/>
            <a:ext cx="4440393" cy="697422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Tetracycline</a:t>
            </a:r>
            <a:endParaRPr lang="en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94049" y="697422"/>
            <a:ext cx="8549951" cy="5664631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FF66"/>
                </a:solidFill>
                <a:latin typeface="Arial Narrow" pitchFamily="34" charset="0"/>
              </a:rPr>
              <a:t>Mechanism of action: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</a:rPr>
              <a:t>Bacteriostatic, broad spectrum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</a:rPr>
              <a:t>More effective against gram + positive </a:t>
            </a:r>
            <a:r>
              <a:rPr lang="en-US" sz="2400" dirty="0" smtClean="0">
                <a:latin typeface="Arial Narrow" pitchFamily="34" charset="0"/>
              </a:rPr>
              <a:t>bacteria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Concentration in the gingival crevice is 2 to 10 times that in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sz="2400" dirty="0" smtClean="0">
                <a:latin typeface="Arial Narrow" pitchFamily="34" charset="0"/>
              </a:rPr>
              <a:t>    serum allowing a high drug concentration to be delivered into periodontal pockets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Inhibit the growth of </a:t>
            </a:r>
            <a:r>
              <a:rPr lang="en-US" sz="2400" b="1" i="1" dirty="0" err="1">
                <a:solidFill>
                  <a:srgbClr val="FFFF00"/>
                </a:solidFill>
              </a:rPr>
              <a:t>Aggregatibacter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actinomycetemcomitans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Inhibits </a:t>
            </a:r>
            <a:r>
              <a:rPr lang="en-US" sz="2400" dirty="0">
                <a:latin typeface="Arial Narrow" pitchFamily="34" charset="0"/>
              </a:rPr>
              <a:t>production &amp; secretion of collagenase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Inhibits </a:t>
            </a:r>
            <a:r>
              <a:rPr lang="en-US" sz="2400" dirty="0">
                <a:latin typeface="Arial Narrow" pitchFamily="34" charset="0"/>
              </a:rPr>
              <a:t>bone resorption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sz="2800" dirty="0">
                <a:solidFill>
                  <a:srgbClr val="FFFF66"/>
                </a:solidFill>
                <a:latin typeface="Arial Narrow" pitchFamily="34" charset="0"/>
              </a:rPr>
              <a:t>Dosage</a:t>
            </a:r>
          </a:p>
          <a:p>
            <a:pPr>
              <a:buFontTx/>
              <a:buNone/>
            </a:pPr>
            <a:r>
              <a:rPr lang="en-US" sz="2800" b="1" dirty="0"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rgbClr val="CCFF33"/>
                </a:solidFill>
                <a:latin typeface="Arial Narrow" pitchFamily="34" charset="0"/>
              </a:rPr>
              <a:t>250 mg capsules 4 times a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day (qid)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  <a:p>
            <a:pPr lvl="1">
              <a:buFontTx/>
              <a:buNone/>
            </a:pPr>
            <a:endParaRPr lang="en-US" b="1" dirty="0"/>
          </a:p>
          <a:p>
            <a:pPr>
              <a:buFontTx/>
              <a:buNone/>
            </a:pPr>
            <a:endParaRPr lang="en-CA" dirty="0"/>
          </a:p>
        </p:txBody>
      </p:sp>
      <p:pic>
        <p:nvPicPr>
          <p:cNvPr id="36868" name="Picture 4" descr="pic of bottle of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611" y="4445876"/>
            <a:ext cx="2844309" cy="213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681" y="779082"/>
            <a:ext cx="5860567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Tetracycline – Side Effects</a:t>
            </a:r>
            <a:endParaRPr lang="en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5851" y="2428241"/>
            <a:ext cx="7848600" cy="37338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900" dirty="0">
                <a:latin typeface="Arial Narrow" pitchFamily="34" charset="0"/>
              </a:rPr>
              <a:t>Intrinsic </a:t>
            </a:r>
            <a:r>
              <a:rPr lang="en-US" sz="2900" dirty="0">
                <a:solidFill>
                  <a:srgbClr val="FFFF00"/>
                </a:solidFill>
                <a:latin typeface="Arial Narrow" pitchFamily="34" charset="0"/>
              </a:rPr>
              <a:t>tooth staining</a:t>
            </a:r>
          </a:p>
          <a:p>
            <a:pPr>
              <a:spcBef>
                <a:spcPct val="10000"/>
              </a:spcBef>
            </a:pPr>
            <a:r>
              <a:rPr lang="en-US" sz="2900" dirty="0">
                <a:latin typeface="Arial Narrow" pitchFamily="34" charset="0"/>
              </a:rPr>
              <a:t>GI upset, abdominal pain</a:t>
            </a:r>
          </a:p>
          <a:p>
            <a:pPr>
              <a:spcBef>
                <a:spcPct val="10000"/>
              </a:spcBef>
            </a:pPr>
            <a:r>
              <a:rPr lang="en-US" sz="2900" dirty="0">
                <a:latin typeface="Arial Narrow" pitchFamily="34" charset="0"/>
              </a:rPr>
              <a:t>Diarrhea, vomiting</a:t>
            </a:r>
          </a:p>
          <a:p>
            <a:pPr>
              <a:spcBef>
                <a:spcPct val="10000"/>
              </a:spcBef>
            </a:pPr>
            <a:r>
              <a:rPr lang="en-US" sz="2900" dirty="0">
                <a:latin typeface="Arial Narrow" pitchFamily="34" charset="0"/>
              </a:rPr>
              <a:t>Fungal overgrowth</a:t>
            </a:r>
          </a:p>
          <a:p>
            <a:pPr>
              <a:spcBef>
                <a:spcPct val="10000"/>
              </a:spcBef>
            </a:pPr>
            <a:r>
              <a:rPr lang="en-US" sz="2900" dirty="0">
                <a:latin typeface="Arial Narrow" pitchFamily="34" charset="0"/>
              </a:rPr>
              <a:t>Resistant bacterial strains</a:t>
            </a:r>
          </a:p>
          <a:p>
            <a:pPr>
              <a:spcBef>
                <a:spcPct val="10000"/>
              </a:spcBef>
            </a:pPr>
            <a:r>
              <a:rPr lang="en-US" sz="2900" dirty="0">
                <a:latin typeface="Arial Narrow" pitchFamily="34" charset="0"/>
              </a:rPr>
              <a:t>Interferes with bactericidal activity of penicillin's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2900" dirty="0">
                <a:latin typeface="Arial Narrow" pitchFamily="34" charset="0"/>
              </a:rPr>
              <a:t>    &amp; </a:t>
            </a:r>
            <a:r>
              <a:rPr lang="en-US" sz="2900" dirty="0" smtClean="0">
                <a:latin typeface="Arial Narrow" pitchFamily="34" charset="0"/>
              </a:rPr>
              <a:t>Cephalosporin</a:t>
            </a:r>
            <a:endParaRPr lang="en-US" sz="29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561" y="156507"/>
            <a:ext cx="4516439" cy="960895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Minocycline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836909" y="1265525"/>
            <a:ext cx="8007184" cy="3899801"/>
          </a:xfrm>
        </p:spPr>
        <p:txBody>
          <a:bodyPr/>
          <a:lstStyle/>
          <a:p>
            <a:r>
              <a:rPr lang="en-US" sz="2800" dirty="0"/>
              <a:t>B</a:t>
            </a:r>
            <a:r>
              <a:rPr lang="en-US" sz="2800" dirty="0" smtClean="0"/>
              <a:t>road-spectrum tetracycline antibiotic</a:t>
            </a:r>
          </a:p>
          <a:p>
            <a:r>
              <a:rPr lang="en-US" sz="2800" dirty="0" smtClean="0"/>
              <a:t>It is a </a:t>
            </a:r>
            <a:r>
              <a:rPr lang="en-US" sz="2800" dirty="0" smtClean="0">
                <a:hlinkClick r:id="rId3" tooltip="Bacteriostatic"/>
              </a:rPr>
              <a:t>bacteriostatic</a:t>
            </a:r>
            <a:r>
              <a:rPr lang="en-US" sz="2800" dirty="0" smtClean="0"/>
              <a:t> antibiotic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suppresses </a:t>
            </a:r>
            <a:r>
              <a:rPr lang="en-US" sz="2800" dirty="0" smtClean="0"/>
              <a:t>spirochetes and motile rods as effectively as scaling and root planing, up to 3 months after therapy </a:t>
            </a:r>
            <a:endParaRPr lang="en-US" sz="2800" dirty="0"/>
          </a:p>
          <a:p>
            <a:r>
              <a:rPr lang="en-US" sz="2800" dirty="0"/>
              <a:t>Dose : </a:t>
            </a:r>
            <a:r>
              <a:rPr lang="en-US" sz="2800" dirty="0">
                <a:solidFill>
                  <a:srgbClr val="CCFF33"/>
                </a:solidFill>
              </a:rPr>
              <a:t>200 mg </a:t>
            </a:r>
            <a:r>
              <a:rPr lang="en-US" sz="2800" dirty="0" smtClean="0">
                <a:solidFill>
                  <a:srgbClr val="CCFF33"/>
                </a:solidFill>
              </a:rPr>
              <a:t>twice daily (bid)</a:t>
            </a:r>
            <a:endParaRPr lang="en-US" sz="2800" dirty="0">
              <a:solidFill>
                <a:srgbClr val="CCFF33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C00000"/>
                </a:solidFill>
              </a:rPr>
              <a:t>Adverse Effect: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may cause reversible vertigo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It is the only tetracycline that can discolor permanently erupted teeth and gingival tissue when administered orally.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8302" y="266076"/>
            <a:ext cx="3828491" cy="741363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Doxycycline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idx="1"/>
          </p:nvPr>
        </p:nvSpPr>
        <p:spPr>
          <a:xfrm>
            <a:off x="661600" y="1427164"/>
            <a:ext cx="5169574" cy="35464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Broad-spectrum </a:t>
            </a:r>
            <a:r>
              <a:rPr lang="en-US" sz="2800" dirty="0"/>
              <a:t>tetracycline antibiotic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Same </a:t>
            </a:r>
            <a:r>
              <a:rPr lang="en-US" sz="2800" dirty="0"/>
              <a:t>spectrum of activity as minocycline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It can be given </a:t>
            </a:r>
            <a:r>
              <a:rPr lang="en-US" sz="2800" dirty="0" smtClean="0">
                <a:solidFill>
                  <a:srgbClr val="CCFF33"/>
                </a:solidFill>
              </a:rPr>
              <a:t>once </a:t>
            </a:r>
            <a:r>
              <a:rPr lang="en-US" sz="2800" dirty="0">
                <a:solidFill>
                  <a:srgbClr val="CCFF33"/>
                </a:solidFill>
              </a:rPr>
              <a:t>daily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Absorption from the GIT is not altered </a:t>
            </a:r>
            <a:r>
              <a:rPr lang="en-US" sz="2800" dirty="0" smtClean="0"/>
              <a:t>by</a:t>
            </a:r>
          </a:p>
          <a:p>
            <a:pPr>
              <a:buNone/>
            </a:pPr>
            <a:r>
              <a:rPr lang="en-US" sz="2800" dirty="0" smtClean="0"/>
              <a:t>     calcium, metal </a:t>
            </a:r>
            <a:r>
              <a:rPr lang="en-US" sz="2800" dirty="0"/>
              <a:t>ions, or antacids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Dosage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CCFF33"/>
                </a:solidFill>
              </a:rPr>
              <a:t>100 mg daily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74" y="2084401"/>
            <a:ext cx="2848957" cy="252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632" y="3272"/>
            <a:ext cx="5399045" cy="877888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Metronidazole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39753" y="847667"/>
            <a:ext cx="7770929" cy="352107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dirty="0"/>
              <a:t>Mechanism of action: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Bactericidal/Bacteriostatic</a:t>
            </a:r>
            <a:r>
              <a:rPr lang="en-US" sz="2400" dirty="0" smtClean="0"/>
              <a:t> antimicrobial</a:t>
            </a:r>
          </a:p>
          <a:p>
            <a:pPr lvl="1"/>
            <a:r>
              <a:rPr lang="en-US" sz="2400" dirty="0"/>
              <a:t>used particularly for </a:t>
            </a:r>
            <a:r>
              <a:rPr lang="en-US" sz="2400" dirty="0">
                <a:hlinkClick r:id="rId2" tooltip="Anaerobe"/>
              </a:rPr>
              <a:t>anaerobic</a:t>
            </a:r>
            <a:r>
              <a:rPr lang="en-US" sz="2400" dirty="0"/>
              <a:t> bacteria</a:t>
            </a:r>
          </a:p>
          <a:p>
            <a:pPr lvl="1"/>
            <a:r>
              <a:rPr lang="en-US" sz="2400" dirty="0"/>
              <a:t>Disrupts DNA synthesis leading to cell death</a:t>
            </a:r>
          </a:p>
          <a:p>
            <a:pPr lvl="1"/>
            <a:r>
              <a:rPr lang="en-US" sz="2400" dirty="0"/>
              <a:t>Selectively kills bacterial associated with periodontal </a:t>
            </a:r>
            <a:r>
              <a:rPr lang="en-US" sz="2400" dirty="0" smtClean="0"/>
              <a:t>disease</a:t>
            </a:r>
          </a:p>
          <a:p>
            <a:pPr lvl="1"/>
            <a:r>
              <a:rPr lang="en-US" sz="2400" dirty="0" smtClean="0"/>
              <a:t>Used as monotherapy and also in combination with both root planing and surgery or with other antibiotics</a:t>
            </a:r>
            <a:endParaRPr lang="en-US" sz="2400" dirty="0"/>
          </a:p>
          <a:p>
            <a:pPr lvl="1"/>
            <a:endParaRPr lang="en-US" sz="2400" b="1" i="1" dirty="0"/>
          </a:p>
          <a:p>
            <a:pPr>
              <a:buFontTx/>
              <a:buNone/>
            </a:pPr>
            <a:r>
              <a:rPr lang="en-US" sz="2400" dirty="0"/>
              <a:t>Dosage: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99FF33"/>
                </a:solidFill>
              </a:rPr>
              <a:t>250 mg tid for 7-10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436" y="146109"/>
            <a:ext cx="5333473" cy="949325"/>
          </a:xfrm>
        </p:spPr>
        <p:txBody>
          <a:bodyPr/>
          <a:lstStyle/>
          <a:p>
            <a:r>
              <a:rPr lang="en-US" sz="4000" dirty="0">
                <a:latin typeface="Arial Narrow" pitchFamily="34" charset="0"/>
              </a:rPr>
              <a:t>Metronidazole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18599" y="1539160"/>
            <a:ext cx="5692260" cy="389818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66"/>
                </a:solidFill>
                <a:latin typeface="Arial Narrow" pitchFamily="34" charset="0"/>
              </a:rPr>
              <a:t>Clinical use: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Refractory periodontitis </a:t>
            </a:r>
            <a:endParaRPr lang="en-US" sz="2800" dirty="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(in combination with </a:t>
            </a:r>
            <a:r>
              <a:rPr lang="en-US" sz="2800" dirty="0" smtClean="0">
                <a:latin typeface="Arial Narrow" pitchFamily="34" charset="0"/>
              </a:rPr>
              <a:t>amoxicillin/ </a:t>
            </a:r>
            <a:r>
              <a:rPr lang="en-US" dirty="0">
                <a:latin typeface="Arial Narrow" pitchFamily="34" charset="0"/>
              </a:rPr>
              <a:t>a</a:t>
            </a:r>
            <a:r>
              <a:rPr lang="en-US" sz="2800" dirty="0" smtClean="0">
                <a:latin typeface="Arial Narrow" pitchFamily="34" charset="0"/>
              </a:rPr>
              <a:t>ugmentin</a:t>
            </a:r>
            <a:r>
              <a:rPr lang="en-US" sz="2800" dirty="0">
                <a:latin typeface="Arial Narrow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Necrotizing ulcerative gingivitis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Moderate – severe periodontitis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Aggressive </a:t>
            </a:r>
            <a:r>
              <a:rPr lang="en-US" sz="2800" dirty="0" smtClean="0">
                <a:latin typeface="Arial Narrow" pitchFamily="34" charset="0"/>
              </a:rPr>
              <a:t>periodontitis</a:t>
            </a:r>
            <a:endParaRPr lang="en-US" sz="28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Following periodontal  surgery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7" y="2252506"/>
            <a:ext cx="2930343" cy="293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5516" y="612648"/>
            <a:ext cx="4494582" cy="981012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Metronidazole</a:t>
            </a:r>
            <a:r>
              <a:rPr lang="en-US" sz="4000" dirty="0">
                <a:latin typeface="Arial" charset="0"/>
              </a:rPr>
              <a:t> </a:t>
            </a:r>
            <a:endParaRPr lang="en-US" sz="40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47471" y="2316735"/>
            <a:ext cx="7573963" cy="3459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Side Effects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pitchFamily="34" charset="0"/>
              </a:rPr>
              <a:t>GI disturbances, Nausea, diarrhea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pitchFamily="34" charset="0"/>
              </a:rPr>
              <a:t>Head ache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pitchFamily="34" charset="0"/>
              </a:rPr>
              <a:t>Metallic taste, Dry mouth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pitchFamily="34" charset="0"/>
              </a:rPr>
              <a:t>Candida infections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pitchFamily="34" charset="0"/>
              </a:rPr>
              <a:t>Adverse interaction with  alcohol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5416"/>
            <a:ext cx="8229600" cy="45259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Comprehend the systemic administration of antibiotics in periodontal diseases </a:t>
            </a:r>
          </a:p>
          <a:p>
            <a:r>
              <a:rPr lang="en-US" sz="2800" dirty="0" smtClean="0"/>
              <a:t>Judge </a:t>
            </a:r>
            <a:r>
              <a:rPr lang="en-US" sz="2800" dirty="0"/>
              <a:t>when to apply single or combination of antibiotic therapy </a:t>
            </a:r>
          </a:p>
          <a:p>
            <a:r>
              <a:rPr lang="en-US" sz="2800" dirty="0" smtClean="0"/>
              <a:t>Apply </a:t>
            </a:r>
            <a:r>
              <a:rPr lang="en-US" sz="2800" dirty="0"/>
              <a:t>local delivery of antibiotics </a:t>
            </a:r>
          </a:p>
          <a:p>
            <a:r>
              <a:rPr lang="en-US" sz="2800" dirty="0" smtClean="0"/>
              <a:t>Apply </a:t>
            </a:r>
            <a:r>
              <a:rPr lang="en-US" sz="2800" dirty="0"/>
              <a:t>local delivery of antiseptic agent. </a:t>
            </a:r>
          </a:p>
          <a:p>
            <a:endParaRPr lang="en-US" sz="2800" dirty="0"/>
          </a:p>
          <a:p>
            <a:r>
              <a:rPr lang="en-US" sz="2800" dirty="0"/>
              <a:t>REFERENCE: </a:t>
            </a:r>
            <a:r>
              <a:rPr lang="en-US" sz="2800" b="1" i="1" dirty="0"/>
              <a:t>CARRANZA’s Clinical Periodontology 11th </a:t>
            </a:r>
            <a:r>
              <a:rPr lang="en-US" sz="2800" b="1" i="1" dirty="0" smtClean="0"/>
              <a:t>Edition. </a:t>
            </a:r>
            <a:r>
              <a:rPr lang="en-US" sz="3600" b="1" dirty="0" err="1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Antiinfective</a:t>
            </a:r>
            <a:r>
              <a:rPr lang="en-US" sz="3600" b="1" dirty="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therapy.</a:t>
            </a:r>
            <a:r>
              <a:rPr lang="en-US" sz="2800" b="1" i="1" dirty="0" err="1" smtClean="0"/>
              <a:t>Chapter</a:t>
            </a:r>
            <a:r>
              <a:rPr lang="en-US" sz="2800" b="1" i="1" dirty="0" smtClean="0"/>
              <a:t> 47 </a:t>
            </a:r>
            <a:r>
              <a:rPr lang="en-US" sz="2800" b="1" i="1" dirty="0" err="1"/>
              <a:t>pg</a:t>
            </a:r>
            <a:r>
              <a:rPr lang="en-US" sz="2800" b="1" i="1" dirty="0"/>
              <a:t> </a:t>
            </a:r>
            <a:r>
              <a:rPr lang="en-US" sz="2800" b="1" i="1" dirty="0" smtClean="0"/>
              <a:t>482</a:t>
            </a:r>
            <a:r>
              <a:rPr lang="en-US" sz="2800" dirty="0"/>
              <a:t>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2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Narrow" pitchFamily="34" charset="0"/>
              </a:rPr>
              <a:t>Clindamycin &amp; Ciprofloxacin</a:t>
            </a:r>
            <a:endParaRPr lang="en-US" sz="40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Arial Narrow" pitchFamily="34" charset="0"/>
              </a:rPr>
              <a:t> Clindamycin</a:t>
            </a:r>
          </a:p>
          <a:p>
            <a:r>
              <a:rPr lang="en-US" sz="2400" dirty="0" smtClean="0">
                <a:latin typeface="Arial Narrow" pitchFamily="34" charset="0"/>
              </a:rPr>
              <a:t>Clindamycin is effective against anaerobic bacteria and has a strong affinity for osseous tissue.</a:t>
            </a:r>
            <a:endParaRPr lang="en-US" sz="2400" baseline="300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It is effective in situations in which the patient is allergic to penicillin</a:t>
            </a:r>
          </a:p>
          <a:p>
            <a:r>
              <a:rPr lang="en-US" sz="2400" dirty="0" smtClean="0">
                <a:latin typeface="Arial Narrow" pitchFamily="34" charset="0"/>
              </a:rPr>
              <a:t>Dosage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: 150 mg qid for 10 days.</a:t>
            </a:r>
          </a:p>
          <a:p>
            <a:pPr>
              <a:buNone/>
            </a:pPr>
            <a:r>
              <a:rPr lang="en-US" sz="2800" dirty="0" smtClean="0">
                <a:latin typeface="Arial Narrow" pitchFamily="34" charset="0"/>
              </a:rPr>
              <a:t> Ciprofloxacin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Ciprofloxacin is active against gram-negative rods and anaerobic putative periodontal pathogens.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Ciprofloxacin is the only antibiotic in  which all strains of </a:t>
            </a:r>
            <a:r>
              <a:rPr lang="en-US" sz="2400" i="1" dirty="0" smtClean="0">
                <a:latin typeface="Arial Narrow" pitchFamily="34" charset="0"/>
              </a:rPr>
              <a:t>A. actinomycetemcomitans</a:t>
            </a:r>
            <a:r>
              <a:rPr lang="en-US" sz="2400" dirty="0" smtClean="0">
                <a:latin typeface="Arial Narrow" pitchFamily="34" charset="0"/>
              </a:rPr>
              <a:t> are susceptible.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Dosage :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500mg bid for 8 days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254" y="509016"/>
            <a:ext cx="4952333" cy="1143000"/>
          </a:xfrm>
        </p:spPr>
        <p:txBody>
          <a:bodyPr/>
          <a:lstStyle/>
          <a:p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Amoxicillin</a:t>
            </a:r>
            <a:endParaRPr lang="en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32688" y="1870842"/>
            <a:ext cx="7559671" cy="294804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Is </a:t>
            </a:r>
            <a:r>
              <a:rPr lang="en-US" dirty="0">
                <a:latin typeface="Arial Narrow" pitchFamily="34" charset="0"/>
              </a:rPr>
              <a:t>a </a:t>
            </a:r>
            <a:r>
              <a:rPr lang="en-US" dirty="0" smtClean="0">
                <a:latin typeface="Arial Narrow" pitchFamily="34" charset="0"/>
              </a:rPr>
              <a:t>semi synthetic </a:t>
            </a:r>
            <a:r>
              <a:rPr lang="en-US" dirty="0">
                <a:latin typeface="Arial Narrow" pitchFamily="34" charset="0"/>
              </a:rPr>
              <a:t>penicillin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Broad spectrum – gram positive and negative bacteria.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Excellent absorption after oral administration.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Management of patients with aggressive periodontitis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Dosage : </a:t>
            </a:r>
            <a:r>
              <a:rPr lang="en-US" b="1" dirty="0">
                <a:solidFill>
                  <a:srgbClr val="FFC000"/>
                </a:solidFill>
                <a:latin typeface="Arial Narrow" pitchFamily="34" charset="0"/>
              </a:rPr>
              <a:t>500</a:t>
            </a:r>
            <a:r>
              <a:rPr lang="en-US" dirty="0">
                <a:solidFill>
                  <a:srgbClr val="FFC000"/>
                </a:solidFill>
                <a:latin typeface="Arial Narrow" pitchFamily="34" charset="0"/>
              </a:rPr>
              <a:t> mg tid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28" y="4604400"/>
            <a:ext cx="24288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858" y="598361"/>
            <a:ext cx="7306114" cy="852487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Amoxicillin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Clavulanate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Augmentin)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635431" y="1933903"/>
            <a:ext cx="5532894" cy="3097901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The combination of </a:t>
            </a:r>
            <a:r>
              <a:rPr lang="en-US" dirty="0" smtClean="0">
                <a:latin typeface="Arial Narrow" pitchFamily="34" charset="0"/>
              </a:rPr>
              <a:t>amoxicillin </a:t>
            </a:r>
            <a:r>
              <a:rPr lang="en-US" dirty="0">
                <a:latin typeface="Arial Narrow" pitchFamily="34" charset="0"/>
              </a:rPr>
              <a:t>with </a:t>
            </a:r>
            <a:r>
              <a:rPr lang="en-US" dirty="0" smtClean="0">
                <a:latin typeface="Arial Narrow" pitchFamily="34" charset="0"/>
              </a:rPr>
              <a:t>Clavulanate potassium makes </a:t>
            </a:r>
            <a:r>
              <a:rPr lang="en-US" dirty="0">
                <a:latin typeface="Arial Narrow" pitchFamily="34" charset="0"/>
              </a:rPr>
              <a:t>Augmentin resistant to penicillinase enzymes  produced by some bacteria.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Useful in the management of patients with refractory or </a:t>
            </a:r>
            <a:r>
              <a:rPr lang="en-US" dirty="0" smtClean="0">
                <a:latin typeface="Arial Narrow" pitchFamily="34" charset="0"/>
              </a:rPr>
              <a:t>localized aggressive  periodontitis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Dosage: </a:t>
            </a:r>
            <a:r>
              <a:rPr lang="en-US" dirty="0" smtClean="0">
                <a:solidFill>
                  <a:srgbClr val="FFC000"/>
                </a:solidFill>
                <a:latin typeface="Arial Narrow" pitchFamily="34" charset="0"/>
              </a:rPr>
              <a:t>375-625mg tid for 7 days</a:t>
            </a:r>
            <a:endParaRPr lang="en-US" dirty="0">
              <a:solidFill>
                <a:srgbClr val="FFC000"/>
              </a:solidFill>
              <a:latin typeface="Arial Narrow" pitchFamily="34" charset="0"/>
            </a:endParaRPr>
          </a:p>
          <a:p>
            <a:pPr lvl="1">
              <a:buFontTx/>
              <a:buNone/>
            </a:pPr>
            <a:endParaRPr lang="en-US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5" y="1933903"/>
            <a:ext cx="2457450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2" y="4117404"/>
            <a:ext cx="2286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9245"/>
            <a:ext cx="8229600" cy="1571222"/>
          </a:xfrm>
        </p:spPr>
        <p:txBody>
          <a:bodyPr/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Azithromycin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794"/>
            <a:ext cx="6214056" cy="5666705"/>
          </a:xfrm>
        </p:spPr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Azithromycin is a macrolide antibiotic 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effective against the most common </a:t>
            </a:r>
            <a:r>
              <a:rPr lang="en-US" sz="2400" dirty="0" smtClean="0">
                <a:latin typeface="Arial Narrow" panose="020B0606020202030204" pitchFamily="34" charset="0"/>
              </a:rPr>
              <a:t>periodontopathogens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Azithromycin </a:t>
            </a:r>
            <a:r>
              <a:rPr lang="en-US" sz="2400" dirty="0" smtClean="0">
                <a:latin typeface="Arial Narrow" panose="020B0606020202030204" pitchFamily="34" charset="0"/>
              </a:rPr>
              <a:t>have </a:t>
            </a:r>
            <a:r>
              <a:rPr lang="en-US" sz="2400" dirty="0">
                <a:latin typeface="Arial Narrow" panose="020B0606020202030204" pitchFamily="34" charset="0"/>
              </a:rPr>
              <a:t>a triple role in the treatment and resolution of periodontal diseases: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  -suppressing </a:t>
            </a:r>
            <a:r>
              <a:rPr lang="en-US" sz="2400" dirty="0">
                <a:latin typeface="Arial Narrow" panose="020B0606020202030204" pitchFamily="34" charset="0"/>
              </a:rPr>
              <a:t>periodontopathogens,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  -anti-inflammatory </a:t>
            </a:r>
            <a:r>
              <a:rPr lang="en-US" sz="2400" dirty="0">
                <a:latin typeface="Arial Narrow" panose="020B0606020202030204" pitchFamily="34" charset="0"/>
              </a:rPr>
              <a:t>activity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  -healing </a:t>
            </a:r>
            <a:r>
              <a:rPr lang="en-US" sz="2400" dirty="0">
                <a:latin typeface="Arial Narrow" panose="020B0606020202030204" pitchFamily="34" charset="0"/>
              </a:rPr>
              <a:t>through persistence at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      low levels in macrophages and  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      fibroblasts  in periodontal 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      tissues, even </a:t>
            </a:r>
            <a:r>
              <a:rPr lang="en-US" sz="2400" dirty="0">
                <a:latin typeface="Arial Narrow" panose="020B0606020202030204" pitchFamily="34" charset="0"/>
              </a:rPr>
              <a:t>after a 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single 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course </a:t>
            </a:r>
            <a:r>
              <a:rPr lang="en-US" sz="2400" dirty="0" smtClean="0">
                <a:latin typeface="Arial Narrow" panose="020B0606020202030204" pitchFamily="34" charset="0"/>
              </a:rPr>
              <a:t>of </a:t>
            </a:r>
            <a:r>
              <a:rPr lang="en-US" sz="2400" dirty="0">
                <a:latin typeface="Arial Narrow" panose="020B0606020202030204" pitchFamily="34" charset="0"/>
              </a:rPr>
              <a:t>three </a:t>
            </a:r>
            <a:r>
              <a:rPr lang="en-US" sz="2400" dirty="0" smtClean="0">
                <a:latin typeface="Arial Narrow" panose="020B0606020202030204" pitchFamily="34" charset="0"/>
              </a:rPr>
              <a:t>tablets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   Dosage: </a:t>
            </a:r>
            <a:r>
              <a:rPr lang="en-US" sz="24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500mg once daily</a:t>
            </a:r>
            <a:endParaRPr lang="en-US" sz="2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preetha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47" y="3116686"/>
            <a:ext cx="4080645" cy="3078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37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rial Narrow" pitchFamily="34" charset="0"/>
              </a:rPr>
              <a:t>Common Antibiotic Regimens Used to Treat Periodontal Diseases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98" y="1267737"/>
            <a:ext cx="8229600" cy="4498841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Single Agent</a:t>
            </a:r>
          </a:p>
          <a:p>
            <a:pPr>
              <a:buNone/>
            </a:pPr>
            <a:r>
              <a:rPr lang="en-US" sz="2000" dirty="0" smtClean="0"/>
              <a:t>    Amoxicillin      500 mg Three times daily for 8 days</a:t>
            </a:r>
          </a:p>
          <a:p>
            <a:pPr>
              <a:buNone/>
            </a:pPr>
            <a:r>
              <a:rPr lang="en-US" sz="2000" dirty="0" smtClean="0"/>
              <a:t>    Azithromycin   500 mg Once daily for 3–7 days</a:t>
            </a:r>
          </a:p>
          <a:p>
            <a:pPr>
              <a:buNone/>
            </a:pPr>
            <a:r>
              <a:rPr lang="en-US" sz="2000" dirty="0" smtClean="0"/>
              <a:t>    Ciprofloxacin   500 mg Twice daily for 8 days </a:t>
            </a:r>
          </a:p>
          <a:p>
            <a:pPr>
              <a:buNone/>
            </a:pPr>
            <a:r>
              <a:rPr lang="en-US" sz="2000" dirty="0" smtClean="0"/>
              <a:t>    Clindamycin    300 mg Three times daily 10 days </a:t>
            </a:r>
          </a:p>
          <a:p>
            <a:pPr>
              <a:buNone/>
            </a:pPr>
            <a:r>
              <a:rPr lang="en-US" sz="2000" dirty="0" smtClean="0"/>
              <a:t>    Doxycycline    100–200 mg Once daily for 21 days </a:t>
            </a:r>
          </a:p>
          <a:p>
            <a:pPr>
              <a:buNone/>
            </a:pPr>
            <a:r>
              <a:rPr lang="en-US" sz="2000" dirty="0" smtClean="0"/>
              <a:t>    Metronidazole 500 mg Three times daily for 8 days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b="1" dirty="0" smtClean="0"/>
              <a:t>Combination Therapy*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/>
              <a:t>Amoxicillin-metronidazole (250 mg amoxicillin-375 mg metronidazole, 3 times daily for 8 days) is the most common antibiotic combination in </a:t>
            </a:r>
            <a:r>
              <a:rPr lang="en-US" sz="2400" dirty="0" smtClean="0"/>
              <a:t>periodontics.</a:t>
            </a:r>
            <a:endParaRPr lang="en-US" sz="2400" baseline="30000" dirty="0"/>
          </a:p>
          <a:p>
            <a:pPr>
              <a:buNone/>
            </a:pPr>
            <a:r>
              <a:rPr lang="en-US" sz="2400" dirty="0" smtClean="0"/>
              <a:t>Ciprofloxacin-metronidazole </a:t>
            </a:r>
            <a:r>
              <a:rPr lang="en-US" sz="2400" dirty="0"/>
              <a:t>(500 mg of each, twice daily for 8 days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1600" dirty="0" smtClean="0"/>
              <a:t>* Slots </a:t>
            </a:r>
            <a:r>
              <a:rPr lang="en-US" sz="1600" dirty="0"/>
              <a:t>J. Systemic antibiotics in periodontics. J </a:t>
            </a:r>
            <a:r>
              <a:rPr lang="en-US" sz="1600" dirty="0" err="1"/>
              <a:t>Periodontol</a:t>
            </a:r>
            <a:r>
              <a:rPr lang="en-US" sz="1600" dirty="0"/>
              <a:t>. 2004:75;1553-1565.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326" y="742950"/>
            <a:ext cx="6412558" cy="89535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Controlled Release Agents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latin typeface="Arial Narrow" pitchFamily="34" charset="0"/>
              </a:rPr>
              <a:t>(local delivery systems)</a:t>
            </a:r>
            <a:endParaRPr lang="en-CA" sz="3200" dirty="0">
              <a:latin typeface="Arial Narrow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756745" y="2464182"/>
            <a:ext cx="8101442" cy="3062288"/>
          </a:xfrm>
        </p:spPr>
        <p:txBody>
          <a:bodyPr/>
          <a:lstStyle/>
          <a:p>
            <a:pPr>
              <a:buFontTx/>
              <a:buNone/>
            </a:pPr>
            <a:endParaRPr lang="en-US" sz="2900" b="1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Suppressing destructive enzymes produced 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during inflammatory process 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or by suppressing </a:t>
            </a:r>
            <a:r>
              <a:rPr lang="en-US" sz="2800" dirty="0" smtClean="0">
                <a:latin typeface="Arial Narrow" pitchFamily="34" charset="0"/>
              </a:rPr>
              <a:t>microbes</a:t>
            </a:r>
          </a:p>
          <a:p>
            <a:pPr>
              <a:buFontTx/>
              <a:buNone/>
            </a:pPr>
            <a:endParaRPr lang="en-US" sz="2800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rial Narrow" pitchFamily="34" charset="0"/>
              </a:rPr>
              <a:t> Considered </a:t>
            </a:r>
            <a:r>
              <a:rPr lang="en-US" sz="2800" dirty="0">
                <a:latin typeface="Arial Narrow" pitchFamily="34" charset="0"/>
              </a:rPr>
              <a:t>mainly for localized periodontitis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4426" y="553531"/>
            <a:ext cx="6091906" cy="935037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Advantages of local drug delivery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840828" y="2564524"/>
            <a:ext cx="7231117" cy="3004173"/>
          </a:xfrm>
        </p:spPr>
        <p:txBody>
          <a:bodyPr/>
          <a:lstStyle/>
          <a:p>
            <a:pPr marL="609600" indent="-609600">
              <a:buSzPct val="82000"/>
              <a:buFont typeface="Tahoma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Concentration achievable locally is higher </a:t>
            </a:r>
          </a:p>
          <a:p>
            <a:pPr marL="609600" indent="-609600">
              <a:buSzPct val="82000"/>
              <a:buFont typeface="Tahoma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Better patient compliance</a:t>
            </a:r>
          </a:p>
          <a:p>
            <a:pPr marL="609600" indent="-609600">
              <a:buSzPct val="82000"/>
              <a:buFont typeface="Tahoma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GCF concentration greater than serum levels</a:t>
            </a:r>
          </a:p>
          <a:p>
            <a:pPr marL="609600" indent="-609600">
              <a:buSzPct val="82000"/>
              <a:buFont typeface="Tahoma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Delivery is localized – reduces systemic effects</a:t>
            </a:r>
          </a:p>
          <a:p>
            <a:pPr marL="609600" indent="-609600">
              <a:buSzPct val="82000"/>
              <a:buFont typeface="Tahoma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No systemic drug resistance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648" y="589218"/>
            <a:ext cx="6589566" cy="85248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Currently  available Systems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454025" y="2281873"/>
            <a:ext cx="7489825" cy="40560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latin typeface="Arial Narrow" pitchFamily="34" charset="0"/>
              </a:rPr>
              <a:t>Actisite (</a:t>
            </a:r>
            <a:r>
              <a:rPr lang="en-US" sz="2800" i="1" dirty="0">
                <a:solidFill>
                  <a:srgbClr val="99FF33"/>
                </a:solidFill>
                <a:latin typeface="Arial Narrow" pitchFamily="34" charset="0"/>
              </a:rPr>
              <a:t>tetracycline</a:t>
            </a:r>
            <a:r>
              <a:rPr lang="en-US" sz="2800" i="1" dirty="0">
                <a:latin typeface="Arial Narrow" pitchFamily="34" charset="0"/>
              </a:rPr>
              <a:t> fiber</a:t>
            </a:r>
            <a:r>
              <a:rPr lang="en-US" sz="2800" dirty="0">
                <a:latin typeface="Arial Narrow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latin typeface="Arial Narrow" pitchFamily="34" charset="0"/>
              </a:rPr>
              <a:t>Atridox  (</a:t>
            </a:r>
            <a:r>
              <a:rPr lang="en-US" sz="2800" i="1" dirty="0">
                <a:solidFill>
                  <a:srgbClr val="99FF33"/>
                </a:solidFill>
                <a:latin typeface="Arial Narrow" pitchFamily="34" charset="0"/>
              </a:rPr>
              <a:t>doxycycline</a:t>
            </a:r>
            <a:r>
              <a:rPr lang="en-US" sz="2800" i="1" dirty="0">
                <a:latin typeface="Arial Narrow" pitchFamily="34" charset="0"/>
              </a:rPr>
              <a:t> gel</a:t>
            </a:r>
            <a:r>
              <a:rPr lang="en-US" sz="2800" dirty="0">
                <a:latin typeface="Arial Narrow" pitchFamily="34" charset="0"/>
              </a:rPr>
              <a:t>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2800" dirty="0" err="1">
                <a:latin typeface="Arial Narrow" pitchFamily="34" charset="0"/>
              </a:rPr>
              <a:t>Arestin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(</a:t>
            </a:r>
            <a:r>
              <a:rPr lang="en-US" sz="2800" i="1" dirty="0">
                <a:solidFill>
                  <a:srgbClr val="99FF33"/>
                </a:solidFill>
                <a:latin typeface="Arial Narrow" pitchFamily="34" charset="0"/>
              </a:rPr>
              <a:t>minocycline HCl 1mg</a:t>
            </a:r>
            <a:r>
              <a:rPr lang="en-US" sz="2800" i="1" dirty="0">
                <a:latin typeface="Arial Narrow" pitchFamily="34" charset="0"/>
              </a:rPr>
              <a:t>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2800" i="1" dirty="0">
                <a:latin typeface="Arial Narrow" pitchFamily="34" charset="0"/>
              </a:rPr>
              <a:t>Dentamycin (</a:t>
            </a:r>
            <a:r>
              <a:rPr lang="en-US" sz="2800" i="1" dirty="0">
                <a:solidFill>
                  <a:srgbClr val="00FF00"/>
                </a:solidFill>
                <a:latin typeface="Arial Narrow" pitchFamily="34" charset="0"/>
              </a:rPr>
              <a:t>2% minocycline hydrochloride</a:t>
            </a:r>
            <a:r>
              <a:rPr lang="en-US" sz="2800" i="1" dirty="0">
                <a:latin typeface="Arial Narrow" pitchFamily="34" charset="0"/>
              </a:rPr>
              <a:t>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2800" i="1" dirty="0">
                <a:latin typeface="Arial Narrow" pitchFamily="34" charset="0"/>
              </a:rPr>
              <a:t>PerioCline (</a:t>
            </a:r>
            <a:r>
              <a:rPr lang="en-US" sz="2800" i="1" dirty="0">
                <a:solidFill>
                  <a:srgbClr val="99FF33"/>
                </a:solidFill>
                <a:latin typeface="Arial Narrow" pitchFamily="34" charset="0"/>
              </a:rPr>
              <a:t>2% minocycline hydrochloride</a:t>
            </a:r>
            <a:r>
              <a:rPr lang="en-US" sz="2800" i="1" dirty="0">
                <a:latin typeface="Arial Narrow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 sz="2800" i="1" dirty="0">
                <a:latin typeface="Arial Narrow" pitchFamily="34" charset="0"/>
              </a:rPr>
              <a:t>Elyzol (</a:t>
            </a:r>
            <a:r>
              <a:rPr lang="en-US" sz="2800" i="1" dirty="0">
                <a:solidFill>
                  <a:srgbClr val="99FF33"/>
                </a:solidFill>
                <a:latin typeface="Arial Narrow" pitchFamily="34" charset="0"/>
              </a:rPr>
              <a:t>25 % </a:t>
            </a:r>
            <a:r>
              <a:rPr lang="en-US" sz="2800" i="1" dirty="0" smtClean="0">
                <a:solidFill>
                  <a:srgbClr val="99FF33"/>
                </a:solidFill>
                <a:latin typeface="Arial Narrow" pitchFamily="34" charset="0"/>
              </a:rPr>
              <a:t>Metronidazole </a:t>
            </a:r>
            <a:r>
              <a:rPr lang="en-US" sz="2800" i="1" dirty="0">
                <a:solidFill>
                  <a:srgbClr val="99FF33"/>
                </a:solidFill>
                <a:latin typeface="Arial Narrow" pitchFamily="34" charset="0"/>
              </a:rPr>
              <a:t>gel</a:t>
            </a:r>
            <a:r>
              <a:rPr lang="en-US" sz="2800" i="1" dirty="0">
                <a:latin typeface="Arial Narrow" pitchFamily="34" charset="0"/>
              </a:rPr>
              <a:t>)</a:t>
            </a:r>
          </a:p>
          <a:p>
            <a:pPr>
              <a:buNone/>
            </a:pPr>
            <a:r>
              <a:rPr lang="en-US" sz="2800" i="1" dirty="0" err="1">
                <a:latin typeface="Arial Narrow" pitchFamily="34" charset="0"/>
              </a:rPr>
              <a:t>Periochip</a:t>
            </a:r>
            <a:r>
              <a:rPr lang="en-US" sz="2800" i="1" dirty="0">
                <a:latin typeface="Arial Narrow" pitchFamily="34" charset="0"/>
              </a:rPr>
              <a:t> (</a:t>
            </a:r>
            <a:r>
              <a:rPr lang="en-US" sz="2800" i="1" dirty="0">
                <a:solidFill>
                  <a:srgbClr val="99FF33"/>
                </a:solidFill>
                <a:latin typeface="Arial Narrow" pitchFamily="34" charset="0"/>
              </a:rPr>
              <a:t>2.5 mg of Chlorhexidine gluconate</a:t>
            </a:r>
            <a:r>
              <a:rPr lang="en-US" sz="2800" i="1" dirty="0"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443789" y="472886"/>
            <a:ext cx="72765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567560" y="1411705"/>
            <a:ext cx="4726336" cy="4711727"/>
          </a:xfrm>
        </p:spPr>
        <p:txBody>
          <a:bodyPr/>
          <a:lstStyle/>
          <a:p>
            <a:r>
              <a:rPr lang="en-US" sz="2800" dirty="0">
                <a:solidFill>
                  <a:srgbClr val="FFFF99"/>
                </a:solidFill>
                <a:latin typeface="Arial Narrow" pitchFamily="34" charset="0"/>
              </a:rPr>
              <a:t>Ethylene / vinyl acetate copolymer fiber, diameter 0.5 mm, containing </a:t>
            </a:r>
            <a:r>
              <a:rPr lang="en-US" sz="2800" dirty="0" smtClean="0">
                <a:solidFill>
                  <a:srgbClr val="FFFF99"/>
                </a:solidFill>
                <a:latin typeface="Arial Narrow" pitchFamily="34" charset="0"/>
              </a:rPr>
              <a:t>tetracycline (</a:t>
            </a:r>
            <a:r>
              <a:rPr lang="en-US" sz="2800" dirty="0" smtClean="0">
                <a:solidFill>
                  <a:srgbClr val="CCFF33"/>
                </a:solidFill>
                <a:latin typeface="Arial Narrow" pitchFamily="34" charset="0"/>
              </a:rPr>
              <a:t>12.7 mg)</a:t>
            </a:r>
            <a:r>
              <a:rPr lang="en-US" sz="2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endParaRPr lang="en-US" sz="2800" dirty="0">
              <a:solidFill>
                <a:srgbClr val="FFFF99"/>
              </a:solidFill>
              <a:latin typeface="Arial Narrow" pitchFamily="34" charset="0"/>
            </a:endParaRPr>
          </a:p>
          <a:p>
            <a:r>
              <a:rPr lang="en-US" altLang="ko-KR" sz="2800" dirty="0">
                <a:solidFill>
                  <a:srgbClr val="FFFF99"/>
                </a:solidFill>
                <a:latin typeface="Arial Narrow" pitchFamily="34" charset="0"/>
              </a:rPr>
              <a:t>releases tetracycline concentrations exceeding </a:t>
            </a:r>
            <a:r>
              <a:rPr lang="en-US" altLang="ko-KR" sz="2800" dirty="0">
                <a:solidFill>
                  <a:srgbClr val="CCFF33"/>
                </a:solidFill>
                <a:latin typeface="Arial Narrow" pitchFamily="34" charset="0"/>
              </a:rPr>
              <a:t>1300 </a:t>
            </a:r>
            <a:r>
              <a:rPr lang="en-US" altLang="ko-KR" sz="2800" i="1" dirty="0">
                <a:solidFill>
                  <a:srgbClr val="CCFF33"/>
                </a:solidFill>
                <a:latin typeface="Arial Narrow" pitchFamily="34" charset="0"/>
              </a:rPr>
              <a:t>µ</a:t>
            </a:r>
            <a:r>
              <a:rPr lang="en-US" altLang="ko-KR" sz="2800" dirty="0">
                <a:solidFill>
                  <a:srgbClr val="CCFF33"/>
                </a:solidFill>
                <a:latin typeface="Arial Narrow" pitchFamily="34" charset="0"/>
              </a:rPr>
              <a:t>g/ml </a:t>
            </a:r>
          </a:p>
          <a:p>
            <a:r>
              <a:rPr lang="en-US" altLang="ko-KR" sz="2800" dirty="0">
                <a:solidFill>
                  <a:srgbClr val="FFFF99"/>
                </a:solidFill>
                <a:latin typeface="Arial Narrow" pitchFamily="34" charset="0"/>
              </a:rPr>
              <a:t>Fiber inserted into the pocket </a:t>
            </a:r>
          </a:p>
          <a:p>
            <a:r>
              <a:rPr lang="en-US" altLang="ko-KR" sz="2800" dirty="0">
                <a:solidFill>
                  <a:srgbClr val="FFFF99"/>
                </a:solidFill>
                <a:latin typeface="Arial Narrow" pitchFamily="34" charset="0"/>
              </a:rPr>
              <a:t>Removed after 7 to 10 days after placement</a:t>
            </a:r>
          </a:p>
          <a:p>
            <a:endParaRPr lang="en-US" sz="2800" dirty="0">
              <a:latin typeface="Arial Narrow" pitchFamily="34" charset="0"/>
            </a:endParaRPr>
          </a:p>
        </p:txBody>
      </p:sp>
      <p:pic>
        <p:nvPicPr>
          <p:cNvPr id="4" name="Picture 3" descr="acrisit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923" y="1404431"/>
            <a:ext cx="3059971" cy="2393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crisit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999" y="4183609"/>
            <a:ext cx="3166149" cy="2345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06905" y="272716"/>
            <a:ext cx="7363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Actisite</a:t>
            </a:r>
            <a:r>
              <a:rPr lang="en-US" sz="3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Periodontal Fiber (Tetracycline)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664" y="408432"/>
            <a:ext cx="3759634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Actisite</a:t>
            </a:r>
            <a:endParaRPr lang="en-CA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714704" y="1723697"/>
            <a:ext cx="7315199" cy="4997905"/>
          </a:xfrm>
        </p:spPr>
        <p:txBody>
          <a:bodyPr/>
          <a:lstStyle/>
          <a:p>
            <a:pPr>
              <a:buFontTx/>
              <a:buNone/>
            </a:pPr>
            <a:r>
              <a:rPr lang="en-US" sz="2100" dirty="0"/>
              <a:t>    </a:t>
            </a:r>
            <a:r>
              <a:rPr lang="en-US" sz="3000" dirty="0">
                <a:solidFill>
                  <a:srgbClr val="66FF33"/>
                </a:solidFill>
                <a:latin typeface="Arial Narrow" pitchFamily="34" charset="0"/>
              </a:rPr>
              <a:t>Clinical Efficacy</a:t>
            </a:r>
            <a:r>
              <a:rPr lang="en-US" sz="3000" dirty="0">
                <a:latin typeface="Arial Narrow" pitchFamily="34" charset="0"/>
              </a:rPr>
              <a:t>: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Reduction in bleeding on probing and pocket depth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Reduction in periodontal pathogens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rgbClr val="CCFF33"/>
                </a:solidFill>
                <a:latin typeface="Arial Narrow" pitchFamily="34" charset="0"/>
              </a:rPr>
              <a:t>Adverse effects: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Discomfort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Local erythema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Occasional systemic reaction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Oral Candidiasis</a:t>
            </a:r>
            <a:endParaRPr lang="en-CA" sz="2400" dirty="0">
              <a:latin typeface="Arial Narrow" pitchFamily="34" charset="0"/>
            </a:endParaRPr>
          </a:p>
          <a:p>
            <a:pPr lvl="2">
              <a:buFontTx/>
              <a:buNone/>
            </a:pPr>
            <a:endParaRPr lang="en-CA" sz="2000" dirty="0">
              <a:latin typeface="Arial Narrow" pitchFamily="34" charset="0"/>
            </a:endParaRPr>
          </a:p>
        </p:txBody>
      </p:sp>
      <p:pic>
        <p:nvPicPr>
          <p:cNvPr id="118788" name="Picture 4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491" y="3794235"/>
            <a:ext cx="3359172" cy="2418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049" y="1094931"/>
            <a:ext cx="6930455" cy="609600"/>
          </a:xfrm>
        </p:spPr>
        <p:txBody>
          <a:bodyPr/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Outline</a:t>
            </a:r>
            <a:endParaRPr lang="en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77767" y="2593404"/>
            <a:ext cx="7704081" cy="30416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SzPct val="6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latin typeface="Arial Narrow" pitchFamily="34" charset="0"/>
              </a:rPr>
              <a:t>Discuss the rationale for the use of antimicrobial </a:t>
            </a:r>
          </a:p>
          <a:p>
            <a:pPr marL="609600" indent="-609600">
              <a:lnSpc>
                <a:spcPct val="90000"/>
              </a:lnSpc>
              <a:buSzPct val="60000"/>
              <a:buFont typeface="Wingdings" pitchFamily="2" charset="2"/>
              <a:buNone/>
            </a:pPr>
            <a:r>
              <a:rPr lang="en-US" sz="2800" dirty="0">
                <a:latin typeface="Arial Narrow" pitchFamily="34" charset="0"/>
              </a:rPr>
              <a:t>      </a:t>
            </a:r>
            <a:r>
              <a:rPr lang="en-US" sz="2800" dirty="0" smtClean="0">
                <a:latin typeface="Arial Narrow" pitchFamily="34" charset="0"/>
              </a:rPr>
              <a:t>  agents </a:t>
            </a:r>
            <a:r>
              <a:rPr lang="en-US" sz="2800" dirty="0">
                <a:latin typeface="Arial Narrow" pitchFamily="34" charset="0"/>
              </a:rPr>
              <a:t>in the treatment of periodontal diseases</a:t>
            </a:r>
          </a:p>
          <a:p>
            <a:pPr marL="609600" indent="-609600">
              <a:lnSpc>
                <a:spcPct val="90000"/>
              </a:lnSpc>
              <a:buSzPct val="6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latin typeface="Arial Narrow" pitchFamily="34" charset="0"/>
              </a:rPr>
              <a:t>Advantages of the specific  antibiotics</a:t>
            </a:r>
          </a:p>
          <a:p>
            <a:pPr marL="609600" indent="-609600">
              <a:lnSpc>
                <a:spcPct val="90000"/>
              </a:lnSpc>
              <a:buSzPct val="6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latin typeface="Arial Narrow" pitchFamily="34" charset="0"/>
              </a:rPr>
              <a:t>Dosage used in treating periodontal </a:t>
            </a:r>
            <a:r>
              <a:rPr lang="en-US" sz="2800" dirty="0" smtClean="0">
                <a:latin typeface="Arial Narrow" pitchFamily="34" charset="0"/>
              </a:rPr>
              <a:t>disease</a:t>
            </a:r>
          </a:p>
          <a:p>
            <a:pPr marL="609600" indent="-609600">
              <a:lnSpc>
                <a:spcPct val="90000"/>
              </a:lnSpc>
              <a:buSzPct val="60000"/>
              <a:buFont typeface="Wingdings" pitchFamily="2" charset="2"/>
              <a:buBlip>
                <a:blip r:embed="rId2"/>
              </a:buBlip>
            </a:pPr>
            <a:r>
              <a:rPr lang="en-US" sz="2800" dirty="0" smtClean="0">
                <a:latin typeface="Arial Narrow" pitchFamily="34" charset="0"/>
              </a:rPr>
              <a:t>Types </a:t>
            </a:r>
            <a:r>
              <a:rPr lang="en-US" sz="2800" dirty="0">
                <a:latin typeface="Arial Narrow" pitchFamily="34" charset="0"/>
              </a:rPr>
              <a:t>of controlled release </a:t>
            </a:r>
            <a:r>
              <a:rPr lang="en-US" sz="2800" dirty="0" smtClean="0">
                <a:latin typeface="Arial Narrow" pitchFamily="34" charset="0"/>
              </a:rPr>
              <a:t>systems (local antibiotic)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2849" y="597854"/>
            <a:ext cx="5386130" cy="879475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Minocycline 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Arestin</a:t>
            </a:r>
            <a:endParaRPr lang="en-US" sz="3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040524" y="1671145"/>
            <a:ext cx="7419837" cy="430852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CCFF33"/>
                </a:solidFill>
                <a:latin typeface="Arial Narrow" pitchFamily="34" charset="0"/>
              </a:rPr>
              <a:t>Clinical indication</a:t>
            </a:r>
            <a:r>
              <a:rPr lang="en-US" sz="2800" dirty="0">
                <a:latin typeface="Arial Narrow" pitchFamily="34" charset="0"/>
              </a:rPr>
              <a:t>: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Periodontitis with pockets </a:t>
            </a:r>
            <a:r>
              <a:rPr lang="en-US" sz="2400" dirty="0">
                <a:latin typeface="Arial Narrow" pitchFamily="34" charset="0"/>
                <a:sym typeface="WP MathA" pitchFamily="2" charset="2"/>
              </a:rPr>
              <a:t>more than 5 </a:t>
            </a:r>
            <a:r>
              <a:rPr lang="en-US" sz="2400" dirty="0" smtClean="0">
                <a:latin typeface="Arial Narrow" pitchFamily="34" charset="0"/>
                <a:sym typeface="WP MathA" pitchFamily="2" charset="2"/>
              </a:rPr>
              <a:t>mm</a:t>
            </a:r>
          </a:p>
          <a:p>
            <a:pPr lvl="1"/>
            <a:endParaRPr lang="en-US" sz="2400" dirty="0" smtClean="0">
              <a:latin typeface="Arial Narrow" pitchFamily="34" charset="0"/>
              <a:sym typeface="WP MathA" pitchFamily="2" charset="2"/>
            </a:endParaRPr>
          </a:p>
          <a:p>
            <a:pPr lvl="1"/>
            <a:endParaRPr lang="en-US" sz="2400" dirty="0" smtClean="0">
              <a:latin typeface="Arial Narrow" pitchFamily="34" charset="0"/>
              <a:sym typeface="WP MathA" pitchFamily="2" charset="2"/>
            </a:endParaRPr>
          </a:p>
          <a:p>
            <a:pPr lvl="1"/>
            <a:endParaRPr lang="en-US" sz="2400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CCFF33"/>
                </a:solidFill>
                <a:latin typeface="Arial Narrow" pitchFamily="34" charset="0"/>
              </a:rPr>
              <a:t>Mechanism of action</a:t>
            </a:r>
            <a:r>
              <a:rPr lang="en-US" sz="2800" dirty="0" smtClean="0">
                <a:solidFill>
                  <a:srgbClr val="CCFF33"/>
                </a:solidFill>
                <a:latin typeface="Arial Narrow" pitchFamily="34" charset="0"/>
              </a:rPr>
              <a:t>:</a:t>
            </a:r>
            <a:endParaRPr lang="en-US" sz="2800" dirty="0">
              <a:solidFill>
                <a:srgbClr val="CCFF33"/>
              </a:solidFill>
              <a:latin typeface="Arial Narrow" pitchFamily="34" charset="0"/>
            </a:endParaRPr>
          </a:p>
          <a:p>
            <a:pPr lvl="1">
              <a:spcBef>
                <a:spcPct val="15000"/>
              </a:spcBef>
            </a:pPr>
            <a:r>
              <a:rPr lang="en-US" sz="2400" dirty="0">
                <a:latin typeface="Arial Narrow" pitchFamily="34" charset="0"/>
              </a:rPr>
              <a:t>Broad spectrum</a:t>
            </a:r>
          </a:p>
          <a:p>
            <a:pPr lvl="1">
              <a:spcBef>
                <a:spcPct val="15000"/>
              </a:spcBef>
            </a:pPr>
            <a:r>
              <a:rPr lang="en-US" sz="2400" dirty="0">
                <a:latin typeface="Arial Narrow" pitchFamily="34" charset="0"/>
              </a:rPr>
              <a:t>Bacteriostatic</a:t>
            </a:r>
          </a:p>
          <a:p>
            <a:pPr lvl="1">
              <a:spcBef>
                <a:spcPct val="15000"/>
              </a:spcBef>
            </a:pPr>
            <a:r>
              <a:rPr lang="en-US" sz="2400" dirty="0">
                <a:latin typeface="Arial Narrow" pitchFamily="34" charset="0"/>
              </a:rPr>
              <a:t>GCF levels maintained at high levels for at least 14 days</a:t>
            </a:r>
          </a:p>
          <a:p>
            <a:pPr lvl="1">
              <a:buFontTx/>
              <a:buNone/>
            </a:pPr>
            <a:endParaRPr lang="en-US" sz="2400" dirty="0">
              <a:latin typeface="Arial Narrow" pitchFamily="34" charset="0"/>
            </a:endParaRPr>
          </a:p>
        </p:txBody>
      </p:sp>
      <p:pic>
        <p:nvPicPr>
          <p:cNvPr id="61444" name="Picture 4" descr="m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397" y="2849977"/>
            <a:ext cx="2897465" cy="2296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519" y="467964"/>
            <a:ext cx="6502081" cy="1143000"/>
          </a:xfrm>
        </p:spPr>
        <p:txBody>
          <a:bodyPr/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Arestin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- method of 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pplication</a:t>
            </a:r>
          </a:p>
        </p:txBody>
      </p:sp>
      <p:pic>
        <p:nvPicPr>
          <p:cNvPr id="62471" name="Picture 7" descr="acti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745" y="2381151"/>
            <a:ext cx="2588832" cy="307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2548" y="681101"/>
            <a:ext cx="5067646" cy="739775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GungsuhChe" pitchFamily="49" charset="-127"/>
              </a:rPr>
              <a:t>Atridox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GungsuhChe" pitchFamily="49" charset="-127"/>
              </a:rPr>
              <a:t> (Doxycycline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GungsuhChe" pitchFamily="49" charset="-127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GungsuhChe" pitchFamily="49" charset="-127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704193" y="2858814"/>
            <a:ext cx="4974231" cy="146413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latin typeface="Arial Narrow" pitchFamily="34" charset="0"/>
              </a:rPr>
              <a:t>10% Doxycycline hyclate </a:t>
            </a:r>
          </a:p>
          <a:p>
            <a:pPr>
              <a:buFontTx/>
              <a:buNone/>
            </a:pPr>
            <a:r>
              <a:rPr lang="en-US" sz="2800" dirty="0">
                <a:latin typeface="Arial Narrow" pitchFamily="34" charset="0"/>
              </a:rPr>
              <a:t>Biodegradable –  syringe system</a:t>
            </a:r>
          </a:p>
        </p:txBody>
      </p:sp>
      <p:pic>
        <p:nvPicPr>
          <p:cNvPr id="120837" name="Picture 5" descr="adridoxp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380" y="3104966"/>
            <a:ext cx="2457261" cy="268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0524" y="667512"/>
            <a:ext cx="702091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Metronidazole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Gel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(Elyzol) </a:t>
            </a:r>
            <a:endParaRPr lang="en-US" sz="3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9811" name="Picture 3" descr="Untitled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053" y="4030986"/>
            <a:ext cx="3279437" cy="2306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122365" y="2203705"/>
            <a:ext cx="7496175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DDDDDD"/>
                </a:solidFill>
                <a:latin typeface="Arial Narrow" pitchFamily="34" charset="0"/>
              </a:rPr>
              <a:t>It is a </a:t>
            </a:r>
            <a:r>
              <a:rPr lang="en-US" sz="2800" dirty="0" smtClean="0">
                <a:solidFill>
                  <a:srgbClr val="DDDDDD"/>
                </a:solidFill>
                <a:latin typeface="Arial Narrow" pitchFamily="34" charset="0"/>
              </a:rPr>
              <a:t>bio-absorbable </a:t>
            </a:r>
            <a:r>
              <a:rPr lang="en-US" sz="2800" dirty="0">
                <a:solidFill>
                  <a:srgbClr val="DDDDDD"/>
                </a:solidFill>
                <a:latin typeface="Arial Narrow" pitchFamily="34" charset="0"/>
              </a:rPr>
              <a:t>delivery device containing 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CCFF33"/>
                </a:solidFill>
                <a:latin typeface="Arial Narrow" pitchFamily="34" charset="0"/>
              </a:rPr>
              <a:t>25% </a:t>
            </a:r>
            <a:r>
              <a:rPr lang="en-US" sz="2800" dirty="0" smtClean="0">
                <a:solidFill>
                  <a:srgbClr val="CCFF33"/>
                </a:solidFill>
                <a:latin typeface="Arial Narrow" pitchFamily="34" charset="0"/>
              </a:rPr>
              <a:t>Metronidazole</a:t>
            </a:r>
            <a:r>
              <a:rPr lang="en-US" sz="2800" dirty="0" smtClean="0">
                <a:solidFill>
                  <a:srgbClr val="DDDDDD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DDDDDD"/>
                </a:solidFill>
                <a:latin typeface="Arial Narrow" pitchFamily="34" charset="0"/>
              </a:rPr>
              <a:t>benzoate in a matrix consisting of a mixture of glyceryl monooleate and sesame oil.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7637" y="622491"/>
            <a:ext cx="3556735" cy="78263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PerioChip</a:t>
            </a:r>
            <a:endParaRPr lang="en-CA" sz="4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069660" y="1723698"/>
            <a:ext cx="7551737" cy="2436824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latin typeface="Arial Narrow" pitchFamily="34" charset="0"/>
              </a:rPr>
              <a:t>Description: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Rectangular chip, supplied in boxes of 10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Contains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2.5 mg Chlorhexidine D-gluconate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Biodegradable matrix of hydrolyzed gelatin</a:t>
            </a:r>
          </a:p>
        </p:txBody>
      </p:sp>
      <p:pic>
        <p:nvPicPr>
          <p:cNvPr id="81924" name="Picture 4" descr="Periochip"/>
          <p:cNvPicPr>
            <a:picLocks noChangeAspect="1" noChangeArrowheads="1"/>
          </p:cNvPicPr>
          <p:nvPr/>
        </p:nvPicPr>
        <p:blipFill>
          <a:blip r:embed="rId2" cstate="print"/>
          <a:srcRect l="4485" t="3048" r="7776" b="8280"/>
          <a:stretch>
            <a:fillRect/>
          </a:stretch>
        </p:blipFill>
        <p:spPr bwMode="auto">
          <a:xfrm>
            <a:off x="4869758" y="4257951"/>
            <a:ext cx="2530697" cy="2289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25" name="Picture 5" descr="periochip1"/>
          <p:cNvPicPr>
            <a:picLocks noChangeAspect="1" noChangeArrowheads="1"/>
          </p:cNvPicPr>
          <p:nvPr/>
        </p:nvPicPr>
        <p:blipFill>
          <a:blip r:embed="rId3" cstate="print"/>
          <a:srcRect l="3348" r="2964" b="2255"/>
          <a:stretch>
            <a:fillRect/>
          </a:stretch>
        </p:blipFill>
        <p:spPr bwMode="auto">
          <a:xfrm>
            <a:off x="1578758" y="4185745"/>
            <a:ext cx="2499255" cy="233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7228" y="693230"/>
            <a:ext cx="4031641" cy="823912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PerioChip</a:t>
            </a:r>
            <a:endParaRPr lang="en-CA" sz="4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134365" y="1902372"/>
            <a:ext cx="7494588" cy="4380637"/>
          </a:xfrm>
        </p:spPr>
        <p:txBody>
          <a:bodyPr/>
          <a:lstStyle/>
          <a:p>
            <a:pPr>
              <a:buFontTx/>
              <a:buNone/>
            </a:pPr>
            <a:r>
              <a:rPr lang="en-US" sz="2900" dirty="0">
                <a:solidFill>
                  <a:srgbClr val="FFFF00"/>
                </a:solidFill>
                <a:latin typeface="Arial Narrow" pitchFamily="34" charset="0"/>
              </a:rPr>
              <a:t>Mechanism of action: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Bactericidal antiseptic agent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Binds with tissue – no need for surgical dressing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Chip gradually biodegrades releasing CHX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Sustained release over period of 7-10 days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GCF concentrations vary among clients</a:t>
            </a:r>
          </a:p>
          <a:p>
            <a:pPr lvl="2"/>
            <a:r>
              <a:rPr lang="en-US" sz="2000" dirty="0">
                <a:latin typeface="Arial Narrow" pitchFamily="34" charset="0"/>
              </a:rPr>
              <a:t>Peaks at (2- 4) hours after insertion</a:t>
            </a:r>
          </a:p>
          <a:p>
            <a:pPr lvl="2"/>
            <a:r>
              <a:rPr lang="en-US" sz="2000" dirty="0">
                <a:latin typeface="Arial Narrow" pitchFamily="34" charset="0"/>
              </a:rPr>
              <a:t>Peaks again at approx. 72 hours</a:t>
            </a:r>
          </a:p>
          <a:p>
            <a:pPr lvl="2"/>
            <a:r>
              <a:rPr lang="en-US" sz="2000" dirty="0">
                <a:latin typeface="Arial Narrow" pitchFamily="34" charset="0"/>
              </a:rPr>
              <a:t>Concentrations gradually decline over 7-10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day period</a:t>
            </a:r>
            <a:endParaRPr lang="en-CA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804" y="848043"/>
            <a:ext cx="6159465" cy="609600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latin typeface="Tahoma" pitchFamily="34" charset="0"/>
              </a:rPr>
              <a:t> 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Summary </a:t>
            </a:r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Antimicrobial agents</a:t>
            </a: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97305" y="2277979"/>
            <a:ext cx="7784847" cy="3439371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SzPct val="70000"/>
              <a:buNone/>
            </a:pPr>
            <a:r>
              <a:rPr lang="en-US" sz="2800" dirty="0" smtClean="0">
                <a:latin typeface="Arial Narrow" pitchFamily="34" charset="0"/>
              </a:rPr>
              <a:t> The decision as to when to use local or systemic</a:t>
            </a:r>
          </a:p>
          <a:p>
            <a:pPr marL="609600" indent="-609600">
              <a:lnSpc>
                <a:spcPct val="90000"/>
              </a:lnSpc>
              <a:buSzPct val="70000"/>
              <a:buNone/>
            </a:pPr>
            <a:r>
              <a:rPr lang="en-US" sz="2800" dirty="0" smtClean="0">
                <a:latin typeface="Arial Narrow" pitchFamily="34" charset="0"/>
              </a:rPr>
              <a:t> antimicrobials  should be based on </a:t>
            </a:r>
          </a:p>
          <a:p>
            <a:pPr marL="609600" indent="-609600">
              <a:lnSpc>
                <a:spcPct val="90000"/>
              </a:lnSpc>
              <a:buSzPct val="70000"/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the clinicians consideration of the clinical findings </a:t>
            </a:r>
          </a:p>
          <a:p>
            <a:pPr marL="609600" indent="-609600">
              <a:lnSpc>
                <a:spcPct val="90000"/>
              </a:lnSpc>
              <a:buSzPct val="70000"/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patient's medical and dental history</a:t>
            </a:r>
          </a:p>
          <a:p>
            <a:pPr marL="609600" indent="-609600">
              <a:lnSpc>
                <a:spcPct val="90000"/>
              </a:lnSpc>
              <a:buSzPct val="70000"/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patient preferences </a:t>
            </a:r>
          </a:p>
          <a:p>
            <a:pPr marL="609600" indent="-609600">
              <a:lnSpc>
                <a:spcPct val="90000"/>
              </a:lnSpc>
              <a:buSzPct val="70000"/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benefits of adjunctive therapy with these agents.</a:t>
            </a:r>
          </a:p>
          <a:p>
            <a:pPr marL="609600" indent="-609600">
              <a:lnSpc>
                <a:spcPct val="90000"/>
              </a:lnSpc>
              <a:buSzPct val="70000"/>
              <a:buFont typeface="Wingdings" pitchFamily="2" charset="2"/>
              <a:buChar char="Ø"/>
            </a:pP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Definitions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An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antiinfective agent </a:t>
            </a:r>
            <a:r>
              <a:rPr lang="en-US" sz="2400" dirty="0" smtClean="0">
                <a:latin typeface="Arial Narrow" pitchFamily="34" charset="0"/>
              </a:rPr>
              <a:t>is a chemotherapeutic agent that acts by reducing the number of bacteria present.</a:t>
            </a:r>
          </a:p>
          <a:p>
            <a:r>
              <a:rPr lang="en-US" sz="2400" dirty="0" smtClean="0">
                <a:latin typeface="Arial Narrow" pitchFamily="34" charset="0"/>
              </a:rPr>
              <a:t> An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antibiotic</a:t>
            </a:r>
            <a:r>
              <a:rPr lang="en-US" sz="2400" dirty="0" smtClean="0">
                <a:latin typeface="Arial Narrow" pitchFamily="34" charset="0"/>
              </a:rPr>
              <a:t> is a naturally occurring, semisynthetic, or synthetic type of antiinfective agent that destroys or inhibits the growth of selective microorganisms, generally at low concentrations.</a:t>
            </a:r>
          </a:p>
          <a:p>
            <a:r>
              <a:rPr lang="en-US" sz="2400" dirty="0" smtClean="0">
                <a:latin typeface="Arial Narrow" pitchFamily="34" charset="0"/>
              </a:rPr>
              <a:t> An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antiseptic</a:t>
            </a:r>
            <a:r>
              <a:rPr lang="en-US" sz="2400" dirty="0" smtClean="0">
                <a:latin typeface="Arial Narrow" pitchFamily="34" charset="0"/>
              </a:rPr>
              <a:t> is a chemical antimicrobial agent applied topically or subgingivally to mucous membranes, wounds, or intact dermal surfaces to destroy microorganisms. </a:t>
            </a:r>
          </a:p>
          <a:p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Disinfectants</a:t>
            </a:r>
            <a:r>
              <a:rPr lang="en-US" sz="2400" dirty="0" smtClean="0">
                <a:latin typeface="Arial Narrow" pitchFamily="34" charset="0"/>
              </a:rPr>
              <a:t>, a subcategory of antiseptics, are antimicrobial agents that are generally applied to inanimate surfaces to destroy microorganisms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41" y="9144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Bactericidal</a:t>
            </a:r>
            <a:r>
              <a:rPr lang="en-US" sz="2800" dirty="0" smtClean="0"/>
              <a:t>: kill bacteria by interfering with bacterial </a:t>
            </a:r>
            <a:r>
              <a:rPr lang="en-US" sz="2800" dirty="0"/>
              <a:t>cell wall (</a:t>
            </a:r>
            <a:r>
              <a:rPr lang="en-US" sz="2800" dirty="0" err="1">
                <a:hlinkClick r:id="rId2" tooltip="Penicillin"/>
              </a:rPr>
              <a:t>penicillins</a:t>
            </a:r>
            <a:r>
              <a:rPr lang="en-US" sz="2800" dirty="0"/>
              <a:t> and </a:t>
            </a:r>
            <a:r>
              <a:rPr lang="en-US" sz="2800" dirty="0" err="1">
                <a:hlinkClick r:id="rId3" tooltip="Cephalosporin"/>
              </a:rPr>
              <a:t>cephalosporins</a:t>
            </a:r>
            <a:r>
              <a:rPr lang="en-US" sz="2800" dirty="0"/>
              <a:t>) or the cell membrane (</a:t>
            </a:r>
            <a:r>
              <a:rPr lang="en-US" sz="2800" dirty="0" err="1">
                <a:hlinkClick r:id="rId4" tooltip="Polymyxins"/>
              </a:rPr>
              <a:t>polymyxins</a:t>
            </a:r>
            <a:r>
              <a:rPr lang="en-US" sz="2800" dirty="0"/>
              <a:t>)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Bacteriostatic</a:t>
            </a:r>
            <a:r>
              <a:rPr lang="en-US" sz="2800" dirty="0" smtClean="0"/>
              <a:t>: </a:t>
            </a:r>
            <a:r>
              <a:rPr lang="en-US" sz="2800" dirty="0"/>
              <a:t>target </a:t>
            </a:r>
            <a:r>
              <a:rPr lang="en-US" sz="2800" dirty="0" smtClean="0"/>
              <a:t>protein or </a:t>
            </a:r>
            <a:r>
              <a:rPr lang="en-US" sz="2800" dirty="0" err="1" smtClean="0"/>
              <a:t>DNAsynthesis</a:t>
            </a:r>
            <a:endParaRPr lang="en-US" sz="2800" dirty="0" smtClean="0"/>
          </a:p>
          <a:p>
            <a:r>
              <a:rPr lang="en-US" sz="2800" dirty="0" smtClean="0"/>
              <a:t>Spirochetes </a:t>
            </a:r>
            <a:r>
              <a:rPr lang="en-US" sz="2800" dirty="0"/>
              <a:t>and motile </a:t>
            </a:r>
            <a:r>
              <a:rPr lang="en-US" sz="2800" dirty="0" smtClean="0"/>
              <a:t>rods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00"/>
                </a:solidFill>
              </a:rPr>
              <a:t>naerobic bacteria</a:t>
            </a:r>
            <a:r>
              <a:rPr lang="en-US" sz="2800" dirty="0" smtClean="0"/>
              <a:t>: </a:t>
            </a:r>
            <a:r>
              <a:rPr lang="en-US" sz="2800" dirty="0"/>
              <a:t>is any </a:t>
            </a:r>
            <a:r>
              <a:rPr lang="en-US" sz="2800" dirty="0">
                <a:hlinkClick r:id="rId5" tooltip="Organism"/>
              </a:rPr>
              <a:t>organism</a:t>
            </a:r>
            <a:r>
              <a:rPr lang="en-US" sz="2800" dirty="0"/>
              <a:t> that does not require </a:t>
            </a:r>
            <a:r>
              <a:rPr lang="en-US" sz="2800" dirty="0">
                <a:hlinkClick r:id="rId6" tooltip="Oxygen"/>
              </a:rPr>
              <a:t>oxygen</a:t>
            </a:r>
            <a:r>
              <a:rPr lang="en-US" sz="2800" dirty="0"/>
              <a:t> for growth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86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69" y="194870"/>
            <a:ext cx="8229600" cy="4525963"/>
          </a:xfrm>
        </p:spPr>
        <p:txBody>
          <a:bodyPr/>
          <a:lstStyle/>
          <a:p>
            <a:r>
              <a:rPr lang="en-US" sz="2800" dirty="0"/>
              <a:t>"Narrow-spectrum" antibacterial antibiotics target specific types of bacteria, such as </a:t>
            </a:r>
            <a:r>
              <a:rPr lang="en-US" sz="2800" dirty="0">
                <a:hlinkClick r:id="rId2" tooltip="Gram-negative"/>
              </a:rPr>
              <a:t>Gram-negative</a:t>
            </a:r>
            <a:r>
              <a:rPr lang="en-US" sz="2800" dirty="0"/>
              <a:t> or </a:t>
            </a:r>
            <a:r>
              <a:rPr lang="en-US" sz="2800" dirty="0">
                <a:hlinkClick r:id="rId3" tooltip="Gram-positive"/>
              </a:rPr>
              <a:t>Gram-positive</a:t>
            </a:r>
            <a:r>
              <a:rPr lang="en-US" sz="2800" dirty="0"/>
              <a:t> bacteria</a:t>
            </a:r>
          </a:p>
          <a:p>
            <a:r>
              <a:rPr lang="en-US" sz="2800" dirty="0"/>
              <a:t>broad-spectrum antibiotics affect a wide range of bacteria</a:t>
            </a:r>
          </a:p>
        </p:txBody>
      </p:sp>
    </p:spTree>
    <p:extLst>
      <p:ext uri="{BB962C8B-B14F-4D97-AF65-F5344CB8AC3E}">
        <p14:creationId xmlns:p14="http://schemas.microsoft.com/office/powerpoint/2010/main" val="386920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034" y="635763"/>
            <a:ext cx="6852745" cy="881063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Ideal requisites of an antibiotic</a:t>
            </a:r>
            <a:endParaRPr lang="en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04842" y="1976306"/>
            <a:ext cx="7388225" cy="4043680"/>
          </a:xfrm>
        </p:spPr>
        <p:txBody>
          <a:bodyPr/>
          <a:lstStyle/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en-US" sz="2800" dirty="0"/>
              <a:t>Bacterial specificity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en-US" sz="2800" dirty="0"/>
              <a:t>Should not produce resistant strains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en-US" sz="2800" dirty="0"/>
              <a:t>Does not cause allergy or toxicity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en-US" sz="2800" dirty="0"/>
              <a:t>Does not cause side effects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en-US" sz="2800" dirty="0"/>
              <a:t>Does not eliminate normal oral flora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en-US" sz="2800" dirty="0"/>
              <a:t>Cost effective</a:t>
            </a:r>
          </a:p>
          <a:p>
            <a:pPr marL="609600" indent="-609600">
              <a:buFontTx/>
              <a:buNone/>
            </a:pPr>
            <a:endParaRPr lang="en-CA" sz="3600" i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48056" y="1611824"/>
          <a:ext cx="8494776" cy="513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20198" y="681748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Mechanism of action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Antiinfective therapy in Periodontics</a:t>
            </a:r>
            <a:endParaRPr lang="en-US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 Host's own immunologic response to this bacterial infection can cause even more bone destruction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(“indirect bone loss”) </a:t>
            </a:r>
            <a:r>
              <a:rPr lang="en-US" sz="2400" dirty="0" smtClean="0">
                <a:latin typeface="Arial Narrow" pitchFamily="34" charset="0"/>
              </a:rPr>
              <a:t>than that caused by pathogenic bacteria and their by-products.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 </a:t>
            </a:r>
          </a:p>
          <a:p>
            <a:r>
              <a:rPr lang="en-US" sz="2400" dirty="0" smtClean="0">
                <a:latin typeface="Arial Narrow" pitchFamily="34" charset="0"/>
              </a:rPr>
              <a:t>Mainly  influenced by environmental (e.g., tobacco use), acquired (e.g., systemic disease), and genetic risk factors.</a:t>
            </a:r>
          </a:p>
          <a:p>
            <a:endParaRPr lang="en-US" sz="2400" baseline="300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Chemotherapeutic agents can modulate the host's immune response to bacteria and reduce the host's self-destructive immunologic response.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sahara">
  <a:themeElements>
    <a:clrScheme name="green_saha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_sah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_saha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saha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saha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saha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saha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saha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saha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saha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saha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saha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saha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saha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013">
  <a:themeElements>
    <a:clrScheme name="squar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olormaster">
  <a:themeElements>
    <a:clrScheme name="">
      <a:dk1>
        <a:srgbClr val="C0C0C0"/>
      </a:dk1>
      <a:lt1>
        <a:srgbClr val="FFFFFF"/>
      </a:lt1>
      <a:dk2>
        <a:srgbClr val="003366"/>
      </a:dk2>
      <a:lt2>
        <a:srgbClr val="CCECFF"/>
      </a:lt2>
      <a:accent1>
        <a:srgbClr val="29A329"/>
      </a:accent1>
      <a:accent2>
        <a:srgbClr val="00FFFF"/>
      </a:accent2>
      <a:accent3>
        <a:srgbClr val="AAADB8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003366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AD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3366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AD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3">
  <a:themeElements>
    <a:clrScheme name="squar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3366"/>
      </a:dk2>
      <a:lt2>
        <a:srgbClr val="CCECFF"/>
      </a:lt2>
      <a:accent1>
        <a:srgbClr val="29A329"/>
      </a:accent1>
      <a:accent2>
        <a:srgbClr val="00FFFF"/>
      </a:accent2>
      <a:accent3>
        <a:srgbClr val="AAADB8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3366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AD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3366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AD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Gingival-Enlargemet1.6</Template>
  <TotalTime>4962</TotalTime>
  <Words>1485</Words>
  <Application>Microsoft Office PowerPoint</Application>
  <PresentationFormat>On-screen Show (4:3)</PresentationFormat>
  <Paragraphs>248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36</vt:i4>
      </vt:variant>
    </vt:vector>
  </HeadingPairs>
  <TitlesOfParts>
    <vt:vector size="65" baseType="lpstr">
      <vt:lpstr>Arial Unicode MS</vt:lpstr>
      <vt:lpstr>GungsuhChe</vt:lpstr>
      <vt:lpstr>Arial</vt:lpstr>
      <vt:lpstr>Arial Narrow</vt:lpstr>
      <vt:lpstr>ITC Avant Garde Std Bk Cn</vt:lpstr>
      <vt:lpstr>Symbol</vt:lpstr>
      <vt:lpstr>Tahoma</vt:lpstr>
      <vt:lpstr>Times New Roman</vt:lpstr>
      <vt:lpstr>Wingdings</vt:lpstr>
      <vt:lpstr>WP MathA</vt:lpstr>
      <vt:lpstr>green_sahara</vt:lpstr>
      <vt:lpstr>013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1_013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Systemic and local antimicrobial agents  in Periodontal Therapy  </vt:lpstr>
      <vt:lpstr>PowerPoint Presentation</vt:lpstr>
      <vt:lpstr>Outline</vt:lpstr>
      <vt:lpstr>Definitions</vt:lpstr>
      <vt:lpstr>PowerPoint Presentation</vt:lpstr>
      <vt:lpstr>PowerPoint Presentation</vt:lpstr>
      <vt:lpstr>Ideal requisites of an antibiotic</vt:lpstr>
      <vt:lpstr>PowerPoint Presentation</vt:lpstr>
      <vt:lpstr>Antiinfective therapy in Periodontics</vt:lpstr>
      <vt:lpstr>Antibiotics in Periodontics</vt:lpstr>
      <vt:lpstr>Commonly prescribed  Antibiotics in Periodontal therapy</vt:lpstr>
      <vt:lpstr>Tetracycline</vt:lpstr>
      <vt:lpstr>Tetracycline</vt:lpstr>
      <vt:lpstr>Tetracycline – Side Effects</vt:lpstr>
      <vt:lpstr>Minocycline</vt:lpstr>
      <vt:lpstr>Doxycycline</vt:lpstr>
      <vt:lpstr>Metronidazole</vt:lpstr>
      <vt:lpstr>Metronidazole</vt:lpstr>
      <vt:lpstr>Metronidazole </vt:lpstr>
      <vt:lpstr>Clindamycin &amp; Ciprofloxacin</vt:lpstr>
      <vt:lpstr>Amoxicillin</vt:lpstr>
      <vt:lpstr>Amoxicillin - Clavulanate (Augmentin)</vt:lpstr>
      <vt:lpstr>Azithromycin</vt:lpstr>
      <vt:lpstr>Common Antibiotic Regimens Used to Treat Periodontal Diseases</vt:lpstr>
      <vt:lpstr>Controlled Release Agents (local delivery systems)</vt:lpstr>
      <vt:lpstr>Advantages of local drug delivery</vt:lpstr>
      <vt:lpstr>Currently  available Systems</vt:lpstr>
      <vt:lpstr>PowerPoint Presentation</vt:lpstr>
      <vt:lpstr>Actisite</vt:lpstr>
      <vt:lpstr>Minocycline - Arestin</vt:lpstr>
      <vt:lpstr>Arestin - method of application</vt:lpstr>
      <vt:lpstr>Atridox  (Doxycycline)</vt:lpstr>
      <vt:lpstr>Metronidazole Gel (Elyzol) </vt:lpstr>
      <vt:lpstr>PerioChip</vt:lpstr>
      <vt:lpstr>PerioChip</vt:lpstr>
      <vt:lpstr> Summary – Antimicrobial agents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Microorganisms by Antibiotics</dc:title>
  <dc:creator>ANIL</dc:creator>
  <cp:lastModifiedBy>Dalal H Alotaibi</cp:lastModifiedBy>
  <cp:revision>570</cp:revision>
  <cp:lastPrinted>1601-01-01T00:00:00Z</cp:lastPrinted>
  <dcterms:created xsi:type="dcterms:W3CDTF">2002-11-08T11:07:05Z</dcterms:created>
  <dcterms:modified xsi:type="dcterms:W3CDTF">2015-03-02T09:49:47Z</dcterms:modified>
</cp:coreProperties>
</file>