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85A9C-C505-4321-ABA7-30F691F1A9D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070A4-BE22-41EF-801B-9989C4D5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0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70A4-BE22-41EF-801B-9989C4D5E1D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9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9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1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6961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EEECE1"/>
                </a:solidFill>
              </a:rPr>
              <a:pPr/>
              <a:t>11/30/2016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96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90337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0084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69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9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290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5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EEECE1"/>
                </a:solidFill>
              </a:rPr>
              <a:pPr/>
              <a:t>11/30/2016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51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76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6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2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6134-A54E-4DB6-A0F5-62DE0554F8A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6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5AC8A2-C63C-49A4-89E9-2E4420D2ECA8}" type="datetimeFigureOut">
              <a:rPr lang="en-US" smtClean="0">
                <a:solidFill>
                  <a:srgbClr val="1F497D"/>
                </a:solidFill>
              </a:rPr>
              <a:pPr/>
              <a:t>11/30/2016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C7E049-B585-4EE6-96C0-EEB30EAA14FD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7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From Words to Major </a:t>
            </a:r>
            <a:r>
              <a:rPr lang="en-US" smtClean="0"/>
              <a:t>Phrase </a:t>
            </a:r>
            <a:r>
              <a:rPr lang="en-US" smtClean="0"/>
              <a:t>Types</a:t>
            </a:r>
            <a:br>
              <a:rPr lang="en-US" smtClean="0"/>
            </a:br>
            <a:r>
              <a:rPr lang="en-US" smtClean="0"/>
              <a:t>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ENGT 243 </a:t>
            </a:r>
          </a:p>
          <a:p>
            <a:r>
              <a:rPr lang="en-US" dirty="0"/>
              <a:t>Morphology &amp; Syntax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orphological </a:t>
            </a:r>
            <a:r>
              <a:rPr lang="en-US" dirty="0"/>
              <a:t>F</a:t>
            </a:r>
            <a:r>
              <a:rPr lang="en-US" dirty="0" smtClean="0"/>
              <a:t>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morphological properties of each lexical category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be overridden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verbs cannot have plural marking, </a:t>
            </a:r>
          </a:p>
          <a:p>
            <a:pPr marL="0" indent="0">
              <a:buNone/>
            </a:pPr>
            <a:r>
              <a:rPr lang="en-US" dirty="0" smtClean="0"/>
              <a:t>nor can adjectives have tense marking.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orphological </a:t>
            </a:r>
            <a:r>
              <a:rPr lang="en-US" dirty="0"/>
              <a:t>F</a:t>
            </a:r>
            <a:r>
              <a:rPr lang="en-US" dirty="0" smtClean="0"/>
              <a:t>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BUT </a:t>
            </a:r>
          </a:p>
          <a:p>
            <a:pPr marL="0" indent="0">
              <a:buNone/>
            </a:pPr>
            <a:r>
              <a:rPr lang="en-US" dirty="0" smtClean="0"/>
              <a:t>It turns out that these morphological criteria are also only of limited value.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Nouns like </a:t>
            </a:r>
            <a:r>
              <a:rPr lang="en-US" b="1" i="1" dirty="0" smtClean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furniture</a:t>
            </a:r>
            <a:r>
              <a:rPr lang="en-US" dirty="0" smtClean="0"/>
              <a:t> are (UC)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Nouns such as </a:t>
            </a:r>
            <a:r>
              <a:rPr lang="en-US" b="1" i="1" dirty="0" smtClean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</a:t>
            </a:r>
            <a:r>
              <a:rPr lang="en-US" dirty="0" smtClean="0"/>
              <a:t> that do not have a plural form.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Adjectives like </a:t>
            </a:r>
            <a:r>
              <a:rPr lang="en-US" b="1" i="1" dirty="0" smtClean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absent</a:t>
            </a:r>
            <a:r>
              <a:rPr lang="en-US" dirty="0" smtClean="0"/>
              <a:t> do not have comparative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 or superlative -</a:t>
            </a:r>
            <a:r>
              <a:rPr lang="en-US" dirty="0" err="1" smtClean="0"/>
              <a:t>est</a:t>
            </a:r>
            <a:r>
              <a:rPr lang="en-US" dirty="0" smtClean="0"/>
              <a:t> forms due to their meanings.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17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orphological </a:t>
            </a:r>
            <a:r>
              <a:rPr lang="en-US" dirty="0"/>
              <a:t>F</a:t>
            </a:r>
            <a:r>
              <a:rPr lang="en-US" dirty="0" smtClean="0"/>
              <a:t>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CONCLUSION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morphological (form-based) criterion reliable can be  in many cases, </a:t>
            </a:r>
          </a:p>
          <a:p>
            <a:pPr marL="0" indent="0">
              <a:buNone/>
            </a:pPr>
            <a:r>
              <a:rPr lang="en-US" dirty="0" smtClean="0"/>
              <a:t>They are not necessarily sufficient conditions for determining the type of lexical categories..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26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dirty="0" smtClean="0"/>
              <a:t> is the most reliable criterion in judging the lexical category of a word.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 us try to determine what kind of lexical categories can occur in the following environments:</a:t>
            </a:r>
          </a:p>
          <a:p>
            <a:pPr marL="0" indent="0">
              <a:buNone/>
            </a:pPr>
            <a:r>
              <a:rPr lang="en-US" dirty="0" smtClean="0"/>
              <a:t>(5) </a:t>
            </a:r>
          </a:p>
          <a:p>
            <a:pPr marL="0" indent="0">
              <a:buNone/>
            </a:pPr>
            <a:r>
              <a:rPr lang="en-US" dirty="0" smtClean="0"/>
              <a:t>a. They have no __.</a:t>
            </a:r>
          </a:p>
          <a:p>
            <a:pPr marL="0" indent="0">
              <a:buNone/>
            </a:pPr>
            <a:r>
              <a:rPr lang="en-US" dirty="0" smtClean="0"/>
              <a:t>b. They can __.</a:t>
            </a:r>
          </a:p>
          <a:p>
            <a:pPr marL="0" indent="0">
              <a:buNone/>
            </a:pPr>
            <a:r>
              <a:rPr lang="en-US" dirty="0" smtClean="0"/>
              <a:t>c. They read the __book.</a:t>
            </a:r>
          </a:p>
          <a:p>
            <a:pPr marL="0" indent="0">
              <a:buNone/>
            </a:pPr>
            <a:r>
              <a:rPr lang="en-US" dirty="0" smtClean="0"/>
              <a:t>d. He treats John very __.</a:t>
            </a:r>
          </a:p>
          <a:p>
            <a:pPr marL="0" indent="0">
              <a:buNone/>
            </a:pPr>
            <a:r>
              <a:rPr lang="en-US" dirty="0" smtClean="0"/>
              <a:t>e. He walked right __the 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49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categories that can go in the blanks are N, V, A, </a:t>
            </a:r>
            <a:r>
              <a:rPr lang="en-US" dirty="0" err="1" smtClean="0"/>
              <a:t>Adv</a:t>
            </a:r>
            <a:r>
              <a:rPr lang="en-US" dirty="0" smtClean="0"/>
              <a:t>, and P (preposition).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Only a restricted set of lexical categories can occur in each position; we can then assign a specific lexical category to these elements:</a:t>
            </a:r>
          </a:p>
          <a:p>
            <a:pPr marL="0" indent="0">
              <a:buNone/>
            </a:pPr>
            <a:r>
              <a:rPr lang="en-US" dirty="0" smtClean="0"/>
              <a:t>(11) </a:t>
            </a:r>
          </a:p>
          <a:p>
            <a:pPr marL="0" indent="0">
              <a:buNone/>
            </a:pPr>
            <a:r>
              <a:rPr lang="en-US" dirty="0" smtClean="0"/>
              <a:t>a. N: TV, car, information, friend, . . .</a:t>
            </a:r>
          </a:p>
          <a:p>
            <a:pPr marL="0" indent="0">
              <a:buNone/>
            </a:pPr>
            <a:r>
              <a:rPr lang="en-US" dirty="0" smtClean="0"/>
              <a:t>b. V: sing, run, smile, stay, cry, . . .</a:t>
            </a:r>
          </a:p>
          <a:p>
            <a:pPr marL="0" indent="0">
              <a:buNone/>
            </a:pPr>
            <a:r>
              <a:rPr lang="en-US" dirty="0" smtClean="0"/>
              <a:t>c. A: big, new, interesting, scientific, . . .</a:t>
            </a:r>
          </a:p>
          <a:p>
            <a:pPr marL="0" indent="0">
              <a:buNone/>
            </a:pPr>
            <a:r>
              <a:rPr lang="en-US" dirty="0" smtClean="0"/>
              <a:t>d. </a:t>
            </a:r>
            <a:r>
              <a:rPr lang="en-US" dirty="0" err="1" smtClean="0"/>
              <a:t>Adv</a:t>
            </a:r>
            <a:r>
              <a:rPr lang="en-US" dirty="0" smtClean="0"/>
              <a:t>: nicely, badly, kindly, . . .</a:t>
            </a:r>
          </a:p>
          <a:p>
            <a:pPr marL="0" indent="0">
              <a:buNone/>
            </a:pPr>
            <a:r>
              <a:rPr lang="en-US" dirty="0" smtClean="0"/>
              <a:t>e. P: in, into, on, under, over,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3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addition to these basic lexical categories, does English have other lexical categories? Yes </a:t>
            </a:r>
          </a:p>
          <a:p>
            <a:pPr marL="0" indent="0">
              <a:buNone/>
            </a:pPr>
            <a:r>
              <a:rPr lang="en-US" dirty="0" smtClean="0"/>
              <a:t>There are a few more.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Consider the following syntactic environments:</a:t>
            </a:r>
          </a:p>
          <a:p>
            <a:pPr marL="0" indent="0">
              <a:buNone/>
            </a:pPr>
            <a:r>
              <a:rPr lang="en-US" dirty="0" smtClean="0"/>
              <a:t>(12) </a:t>
            </a:r>
          </a:p>
          <a:p>
            <a:pPr marL="0" indent="0">
              <a:buNone/>
            </a:pPr>
            <a:r>
              <a:rPr lang="en-US" dirty="0" smtClean="0"/>
              <a:t>a. __student hits the ball.</a:t>
            </a:r>
          </a:p>
          <a:p>
            <a:pPr marL="0" indent="0">
              <a:buNone/>
            </a:pPr>
            <a:r>
              <a:rPr lang="en-US" dirty="0" smtClean="0"/>
              <a:t>b. John sang a song, __Mary played the piano.</a:t>
            </a:r>
          </a:p>
          <a:p>
            <a:pPr marL="0" indent="0">
              <a:buNone/>
            </a:pPr>
            <a:r>
              <a:rPr lang="en-US" dirty="0" smtClean="0"/>
              <a:t>c. John thinks __Bill is honest.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77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only words that can occur in the open slot in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(12a) are words like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the, a, this, that, </a:t>
            </a:r>
            <a:r>
              <a:rPr lang="en-US" dirty="0" smtClean="0"/>
              <a:t>and so</a:t>
            </a:r>
          </a:p>
          <a:p>
            <a:pPr marL="0" indent="0">
              <a:buNone/>
            </a:pPr>
            <a:r>
              <a:rPr lang="en-US" dirty="0" smtClean="0"/>
              <a:t>forth, which are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determiner (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(12b) provides a frame for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conjunctions (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 smtClean="0"/>
              <a:t>such as </a:t>
            </a:r>
            <a:r>
              <a:rPr lang="en-US" b="1" dirty="0" err="1" smtClean="0">
                <a:solidFill>
                  <a:srgbClr val="00B050"/>
                </a:solidFill>
              </a:rPr>
              <a:t>and,but</a:t>
            </a:r>
            <a:r>
              <a:rPr lang="en-US" b="1" dirty="0" smtClean="0">
                <a:solidFill>
                  <a:srgbClr val="00B050"/>
                </a:solidFill>
              </a:rPr>
              <a:t>, so, for, or, yet.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(12c), we can have the category we call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complementizer</a:t>
            </a:r>
            <a:r>
              <a:rPr lang="en-US" dirty="0" smtClean="0"/>
              <a:t>’,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353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find any supporting evidence for such lexical categorizations? 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It is not so difficult to construct environments in which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these lexical elements </a:t>
            </a:r>
            <a:r>
              <a:rPr lang="en-US" dirty="0" smtClean="0"/>
              <a:t>appear. </a:t>
            </a:r>
          </a:p>
          <a:p>
            <a:pPr marL="0" indent="0">
              <a:buNone/>
            </a:pPr>
            <a:r>
              <a:rPr lang="en-US" dirty="0" smtClean="0"/>
              <a:t>Consider the following:</a:t>
            </a:r>
          </a:p>
          <a:p>
            <a:pPr marL="0" indent="0">
              <a:buNone/>
            </a:pPr>
            <a:r>
              <a:rPr lang="en-US" dirty="0" smtClean="0"/>
              <a:t>(13) We found out that __jobs were in jeopardy.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Here we see that only words like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the, my, his, some, few, these, those</a:t>
            </a:r>
            <a:r>
              <a:rPr lang="en-US" dirty="0" smtClean="0"/>
              <a:t>, and so forth can occur</a:t>
            </a:r>
          </a:p>
          <a:p>
            <a:pPr marL="0" indent="0">
              <a:buNone/>
            </a:pPr>
            <a:r>
              <a:rPr lang="en-US" dirty="0" smtClean="0"/>
              <a:t>here.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2699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Determiners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These articles, possessives, quantifiers, and demonstratives all ‘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determine’ </a:t>
            </a:r>
            <a:r>
              <a:rPr lang="en-US" sz="2400" dirty="0" smtClean="0"/>
              <a:t>the referential</a:t>
            </a:r>
          </a:p>
          <a:p>
            <a:pPr marL="0" indent="0">
              <a:buNone/>
            </a:pPr>
            <a:r>
              <a:rPr lang="en-US" sz="2400" dirty="0" smtClean="0"/>
              <a:t>properties of jobs here, and for this reason.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They cannot occupy the same position (or occur together) at the same time:</a:t>
            </a:r>
          </a:p>
          <a:p>
            <a:pPr marL="0" indent="0">
              <a:buNone/>
            </a:pPr>
            <a:r>
              <a:rPr lang="en-US" sz="2400" dirty="0" smtClean="0"/>
              <a:t>(14) </a:t>
            </a:r>
          </a:p>
          <a:p>
            <a:pPr marL="0" indent="0">
              <a:buNone/>
            </a:pPr>
            <a:r>
              <a:rPr lang="en-US" sz="2400" dirty="0" smtClean="0"/>
              <a:t>a. *[</a:t>
            </a:r>
            <a:r>
              <a:rPr lang="en-US" sz="2400" b="1" i="1" dirty="0" smtClean="0">
                <a:solidFill>
                  <a:srgbClr val="00B050"/>
                </a:solidFill>
              </a:rPr>
              <a:t>My these </a:t>
            </a:r>
            <a:r>
              <a:rPr lang="en-US" sz="2400" dirty="0" smtClean="0"/>
              <a:t>jobs] are in jeopardy.</a:t>
            </a:r>
          </a:p>
          <a:p>
            <a:pPr marL="0" indent="0">
              <a:buNone/>
            </a:pPr>
            <a:r>
              <a:rPr lang="en-US" sz="2400" dirty="0" smtClean="0"/>
              <a:t>b. *[</a:t>
            </a:r>
            <a:r>
              <a:rPr lang="en-US" sz="2400" b="1" i="1" dirty="0" smtClean="0">
                <a:solidFill>
                  <a:srgbClr val="00B050"/>
                </a:solidFill>
              </a:rPr>
              <a:t>Some my </a:t>
            </a:r>
            <a:r>
              <a:rPr lang="en-US" sz="2400" dirty="0" smtClean="0"/>
              <a:t>jobs] are in jeopardy.</a:t>
            </a:r>
          </a:p>
          <a:p>
            <a:pPr marL="0" indent="0">
              <a:buNone/>
            </a:pPr>
            <a:r>
              <a:rPr lang="en-US" sz="2400" dirty="0" smtClean="0"/>
              <a:t>c. *[</a:t>
            </a:r>
            <a:r>
              <a:rPr lang="en-US" sz="2400" b="1" i="1" dirty="0" smtClean="0">
                <a:solidFill>
                  <a:srgbClr val="00B050"/>
                </a:solidFill>
              </a:rPr>
              <a:t>The his </a:t>
            </a:r>
            <a:r>
              <a:rPr lang="en-US" sz="2400" dirty="0" smtClean="0"/>
              <a:t>jobs] are in jeopardy.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They compete with each other for just one structural position.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319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Once again, the possible words that can occur in the specific slot in (16) are strictly limited.</a:t>
            </a:r>
          </a:p>
          <a:p>
            <a:pPr marL="0" indent="0">
              <a:buNone/>
            </a:pPr>
            <a:r>
              <a:rPr lang="en-US" sz="2400" dirty="0" smtClean="0"/>
              <a:t>(16)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a. I think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2400" dirty="0" smtClean="0">
                <a:solidFill>
                  <a:srgbClr val="002060"/>
                </a:solidFill>
              </a:rPr>
              <a:t> [learning English is not all that easy].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b. I doubt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400" dirty="0" smtClean="0">
                <a:solidFill>
                  <a:srgbClr val="002060"/>
                </a:solidFill>
              </a:rPr>
              <a:t> [you can help me in understanding this].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c. I am anxious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2400" dirty="0" smtClean="0">
                <a:solidFill>
                  <a:srgbClr val="002060"/>
                </a:solidFill>
              </a:rPr>
              <a:t> [you</a:t>
            </a:r>
            <a:r>
              <a:rPr lang="en-US" sz="2400" b="1" i="1" dirty="0" smtClean="0">
                <a:solidFill>
                  <a:srgbClr val="002060"/>
                </a:solidFill>
              </a:rPr>
              <a:t> to </a:t>
            </a:r>
            <a:r>
              <a:rPr lang="en-US" sz="2400" dirty="0" smtClean="0">
                <a:solidFill>
                  <a:srgbClr val="002060"/>
                </a:solidFill>
              </a:rPr>
              <a:t>study English grammar hard].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The italicized words introduce a complement clause.</a:t>
            </a:r>
          </a:p>
          <a:p>
            <a:pPr>
              <a:buFontTx/>
              <a:buChar char="-"/>
            </a:pPr>
            <a:r>
              <a:rPr lang="en-US" sz="2400" dirty="0" smtClean="0"/>
              <a:t>They may be sensitive to the tense of that clause.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400" dirty="0" smtClean="0"/>
              <a:t>introduce tensed clause (finite clause)  (present or</a:t>
            </a:r>
          </a:p>
          <a:p>
            <a:pPr marL="0" indent="0">
              <a:buNone/>
            </a:pPr>
            <a:r>
              <a:rPr lang="en-US" sz="2400" dirty="0" smtClean="0"/>
              <a:t>past tense).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2400" dirty="0" smtClean="0"/>
              <a:t> requires an infinitival clause marked with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690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yntax</a:t>
            </a:r>
            <a:r>
              <a:rPr lang="en-US" dirty="0" smtClean="0"/>
              <a:t> is the study of rules which generate an infinite number of grammatical sentences.</a:t>
            </a:r>
          </a:p>
          <a:p>
            <a:pPr marL="0" indent="0">
              <a:buNone/>
            </a:pPr>
            <a:r>
              <a:rPr lang="en-US" dirty="0" smtClean="0"/>
              <a:t>The main goal of syntax is building a grammar that can generate an</a:t>
            </a:r>
          </a:p>
          <a:p>
            <a:pPr marL="0" indent="0">
              <a:buNone/>
            </a:pPr>
            <a:r>
              <a:rPr lang="en-US" dirty="0" smtClean="0"/>
              <a:t>infinite set of well-formed, grammatical English sentences.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 grammatical sentences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Words (lexical categories) </a:t>
            </a:r>
            <a:r>
              <a:rPr lang="en-US" dirty="0" smtClean="0">
                <a:sym typeface="Wingdings" panose="05000000000000000000" pitchFamily="2" charset="2"/>
              </a:rPr>
              <a:t> Phrases  Clauses  Sentences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Words, or ‘lexical’ categories. </a:t>
            </a:r>
          </a:p>
          <a:p>
            <a:pPr marL="0" indent="0">
              <a:buNone/>
            </a:pPr>
            <a:r>
              <a:rPr lang="en-US" dirty="0" smtClean="0"/>
              <a:t>These lexical categories then form a larger constituent ‘phrase’</a:t>
            </a:r>
          </a:p>
          <a:p>
            <a:pPr marL="0" indent="0">
              <a:buNone/>
            </a:pPr>
            <a:r>
              <a:rPr lang="en-US" dirty="0" smtClean="0"/>
              <a:t>Phrases go together to form a ‘clause’. A clause either is, or is</a:t>
            </a:r>
          </a:p>
          <a:p>
            <a:pPr marL="0" indent="0">
              <a:buNone/>
            </a:pPr>
            <a:r>
              <a:rPr lang="en-US" dirty="0" smtClean="0"/>
              <a:t>part of, a well-formed sentence.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22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We cannot disturb these relationships:</a:t>
            </a:r>
          </a:p>
          <a:p>
            <a:pPr marL="0" indent="0">
              <a:buNone/>
            </a:pPr>
            <a:r>
              <a:rPr lang="en-US" sz="2400" dirty="0" smtClean="0"/>
              <a:t>(17)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a. *I think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2400" b="1" dirty="0" smtClean="0">
                <a:solidFill>
                  <a:srgbClr val="C00000"/>
                </a:solidFill>
              </a:rPr>
              <a:t> [learning English to be not all that easy].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b. *I doubt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400" b="1" dirty="0" smtClean="0">
                <a:solidFill>
                  <a:srgbClr val="C00000"/>
                </a:solidFill>
              </a:rPr>
              <a:t> [you to help me in understanding this].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c. *I am anxious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en-US" sz="2400" b="1" dirty="0" smtClean="0">
                <a:solidFill>
                  <a:srgbClr val="C00000"/>
                </a:solidFill>
              </a:rPr>
              <a:t>[you should study English grammar hard].</a:t>
            </a: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A 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‘complement’ </a:t>
            </a:r>
            <a:r>
              <a:rPr lang="en-US" sz="2400" b="1" dirty="0" smtClean="0"/>
              <a:t>refers to an obligatory dependent clause or phrase relative to a head.</a:t>
            </a:r>
          </a:p>
          <a:p>
            <a:pPr marL="0" indent="0">
              <a:buNone/>
            </a:pPr>
            <a:r>
              <a:rPr lang="en-US" sz="2400" b="1" dirty="0" smtClean="0"/>
              <a:t>The italicized elements in (17) introduce a clausal complement and are consequently know as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complementizers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2400" b="1" dirty="0" smtClean="0"/>
              <a:t>(abbreviated as ‘C’). </a:t>
            </a:r>
          </a:p>
          <a:p>
            <a:pPr marL="0" indent="0">
              <a:buNone/>
            </a:pPr>
            <a:r>
              <a:rPr lang="en-US" sz="2400" b="1" dirty="0" smtClean="0"/>
              <a:t>There are only a few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complementizers</a:t>
            </a:r>
            <a:r>
              <a:rPr lang="en-US" sz="2400" b="1" dirty="0" smtClean="0"/>
              <a:t> in English (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that,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for, if , </a:t>
            </a:r>
            <a:r>
              <a:rPr lang="en-US" sz="2400" dirty="0" smtClean="0"/>
              <a:t>and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whether</a:t>
            </a:r>
            <a:r>
              <a:rPr lang="en-US" sz="2400" b="1" dirty="0" smtClean="0"/>
              <a:t>),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43532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Now consider the following environments:</a:t>
            </a:r>
          </a:p>
          <a:p>
            <a:pPr marL="0" indent="0">
              <a:buNone/>
            </a:pPr>
            <a:r>
              <a:rPr lang="en-US" sz="2400" dirty="0" smtClean="0"/>
              <a:t>(18) </a:t>
            </a:r>
          </a:p>
          <a:p>
            <a:pPr marL="0" indent="0">
              <a:buNone/>
            </a:pPr>
            <a:r>
              <a:rPr lang="en-US" sz="2400" dirty="0" smtClean="0"/>
              <a:t>a. John __not leave.</a:t>
            </a:r>
          </a:p>
          <a:p>
            <a:pPr marL="0" indent="0">
              <a:buNone/>
            </a:pPr>
            <a:r>
              <a:rPr lang="en-US" sz="2400" dirty="0" smtClean="0"/>
              <a:t>b. John __drink beer last night.</a:t>
            </a:r>
          </a:p>
          <a:p>
            <a:pPr marL="0" indent="0">
              <a:buNone/>
            </a:pPr>
            <a:r>
              <a:rPr lang="en-US" sz="2400" dirty="0" smtClean="0"/>
              <a:t>c. __John leave for Seoul tomorrow?</a:t>
            </a:r>
          </a:p>
          <a:p>
            <a:pPr marL="0" indent="0">
              <a:buNone/>
            </a:pPr>
            <a:r>
              <a:rPr lang="en-US" sz="2400" dirty="0" smtClean="0"/>
              <a:t>d. John will study syntax, and Mary__ , too.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The words that can appear in the blanks are neither main verbs nor adjectives, but rather words like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will, can, shall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must.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06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Now consider the following environments:</a:t>
            </a:r>
          </a:p>
          <a:p>
            <a:pPr marL="0" indent="0">
              <a:buNone/>
            </a:pPr>
            <a:r>
              <a:rPr lang="en-US" sz="2400" dirty="0" smtClean="0"/>
              <a:t>(18) </a:t>
            </a:r>
          </a:p>
          <a:p>
            <a:pPr marL="0" indent="0">
              <a:buNone/>
            </a:pPr>
            <a:r>
              <a:rPr lang="en-US" sz="2400" dirty="0" smtClean="0"/>
              <a:t>a. John __not leave.</a:t>
            </a:r>
          </a:p>
          <a:p>
            <a:pPr marL="0" indent="0">
              <a:buNone/>
            </a:pPr>
            <a:r>
              <a:rPr lang="en-US" sz="2400" dirty="0" smtClean="0"/>
              <a:t>b. John __drink beer last night.</a:t>
            </a:r>
          </a:p>
          <a:p>
            <a:pPr marL="0" indent="0">
              <a:buNone/>
            </a:pPr>
            <a:r>
              <a:rPr lang="en-US" sz="2400" dirty="0" smtClean="0"/>
              <a:t>c. __John leave for Seoul tomorrow?</a:t>
            </a:r>
          </a:p>
          <a:p>
            <a:pPr marL="0" indent="0">
              <a:buNone/>
            </a:pPr>
            <a:r>
              <a:rPr lang="en-US" sz="2400" dirty="0" smtClean="0"/>
              <a:t>d. John will study syntax, and Mary__ , too.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(Aux) verbs are neither main verbs nor adjectives, but rather words like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will, can, shall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Note the change in the main verb form in (19b) when the negation is added:</a:t>
            </a:r>
          </a:p>
          <a:p>
            <a:pPr marL="0" indent="0">
              <a:buNone/>
            </a:pPr>
            <a:r>
              <a:rPr lang="en-US" sz="2400" dirty="0" smtClean="0"/>
              <a:t>(19) a. He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en-US" sz="2400" dirty="0" smtClean="0"/>
              <a:t>.    b. He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en-US" sz="2400" dirty="0" smtClean="0"/>
              <a:t> not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85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Consider the examples in (20) and (21):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(20) </a:t>
            </a:r>
          </a:p>
          <a:p>
            <a:pPr marL="0" indent="0">
              <a:buNone/>
            </a:pPr>
            <a:r>
              <a:rPr lang="en-US" sz="2400" dirty="0" smtClean="0"/>
              <a:t>a. Students wanted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2400" dirty="0" smtClean="0"/>
              <a:t> </a:t>
            </a:r>
            <a:r>
              <a:rPr lang="en-US" sz="2400" u="sng" dirty="0" smtClean="0"/>
              <a:t>write</a:t>
            </a:r>
            <a:r>
              <a:rPr lang="en-US" sz="2400" dirty="0" smtClean="0"/>
              <a:t> a letter.</a:t>
            </a:r>
          </a:p>
          <a:p>
            <a:pPr marL="0" indent="0">
              <a:buNone/>
            </a:pPr>
            <a:r>
              <a:rPr lang="en-US" sz="2400" dirty="0" smtClean="0"/>
              <a:t>b. Students intended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2400" u="sng" dirty="0" smtClean="0"/>
              <a:t>surprise</a:t>
            </a:r>
            <a:r>
              <a:rPr lang="en-US" sz="2400" dirty="0" smtClean="0"/>
              <a:t> the teacher.</a:t>
            </a:r>
          </a:p>
          <a:p>
            <a:pPr marL="0" indent="0">
              <a:buNone/>
            </a:pPr>
            <a:r>
              <a:rPr lang="en-US" sz="2400" dirty="0" smtClean="0"/>
              <a:t>(21) </a:t>
            </a:r>
          </a:p>
          <a:p>
            <a:pPr marL="0" indent="0">
              <a:buNone/>
            </a:pPr>
            <a:r>
              <a:rPr lang="en-US" sz="2400" dirty="0" smtClean="0"/>
              <a:t>a. Students objected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2400" u="sng" dirty="0" smtClean="0"/>
              <a:t>the teacher.</a:t>
            </a:r>
          </a:p>
          <a:p>
            <a:pPr marL="0" indent="0">
              <a:buNone/>
            </a:pPr>
            <a:r>
              <a:rPr lang="en-US" sz="2400" dirty="0" smtClean="0"/>
              <a:t>b. Students sent letters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2400" dirty="0" smtClean="0"/>
              <a:t> </a:t>
            </a:r>
            <a:r>
              <a:rPr lang="en-US" sz="2400" u="sng" dirty="0" smtClean="0"/>
              <a:t>the teacher.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516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791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It is easy to see that in (21),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dirty="0">
                <a:solidFill>
                  <a:prstClr val="black"/>
                </a:solidFill>
              </a:rPr>
              <a:t> is a preposition. 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But </a:t>
            </a:r>
            <a:r>
              <a:rPr lang="en-US" dirty="0">
                <a:solidFill>
                  <a:prstClr val="black"/>
                </a:solidFill>
              </a:rPr>
              <a:t>how about the </a:t>
            </a:r>
            <a:r>
              <a:rPr lang="en-U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infinitival marker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dirty="0">
                <a:solidFill>
                  <a:prstClr val="black"/>
                </a:solidFill>
              </a:rPr>
              <a:t> in (20</a:t>
            </a:r>
            <a:r>
              <a:rPr lang="en-US" dirty="0" smtClean="0">
                <a:solidFill>
                  <a:prstClr val="black"/>
                </a:solidFill>
              </a:rPr>
              <a:t>), followed </a:t>
            </a:r>
            <a:r>
              <a:rPr lang="en-US" dirty="0">
                <a:solidFill>
                  <a:prstClr val="black"/>
                </a:solidFill>
              </a:rPr>
              <a:t>by a base verb form? 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lexical category does it belong to? 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W</a:t>
            </a:r>
            <a:r>
              <a:rPr lang="en-US" dirty="0" smtClean="0">
                <a:solidFill>
                  <a:prstClr val="black"/>
                </a:solidFill>
              </a:rPr>
              <a:t>e </a:t>
            </a:r>
            <a:r>
              <a:rPr lang="en-US" dirty="0">
                <a:solidFill>
                  <a:prstClr val="black"/>
                </a:solidFill>
              </a:rPr>
              <a:t>treat the </a:t>
            </a:r>
            <a:r>
              <a:rPr lang="en-U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infinitival </a:t>
            </a:r>
            <a:r>
              <a:rPr lang="en-US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marker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as an auxiliary verb.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5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791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We </a:t>
            </a:r>
            <a:r>
              <a:rPr lang="en-US" dirty="0">
                <a:solidFill>
                  <a:prstClr val="black"/>
                </a:solidFill>
              </a:rPr>
              <a:t>can observe that </a:t>
            </a:r>
            <a:r>
              <a:rPr lang="en-US" b="1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dirty="0">
                <a:solidFill>
                  <a:prstClr val="black"/>
                </a:solidFill>
              </a:rPr>
              <a:t> behaves like an auxiliary verb </a:t>
            </a:r>
            <a:r>
              <a:rPr lang="en-US" b="1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(22)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a. It is crucial for John </a:t>
            </a:r>
            <a:r>
              <a:rPr lang="en-US" b="1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dirty="0">
                <a:solidFill>
                  <a:prstClr val="black"/>
                </a:solidFill>
              </a:rPr>
              <a:t> show an interest.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b. It is crucial that John </a:t>
            </a:r>
            <a:r>
              <a:rPr lang="en-US" b="1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en-US" dirty="0">
                <a:solidFill>
                  <a:prstClr val="black"/>
                </a:solidFill>
              </a:rPr>
              <a:t> show an interest.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In (22),</a:t>
            </a:r>
            <a:r>
              <a:rPr lang="en-US" b="1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b="1" i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en-US" dirty="0">
                <a:solidFill>
                  <a:prstClr val="black"/>
                </a:solidFill>
              </a:rPr>
              <a:t> introduce the clause and determines the tenseness of the clause. </a:t>
            </a: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97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791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Finally, there is one remaining category we need to consider, the </a:t>
            </a:r>
            <a:r>
              <a:rPr lang="en-US" sz="2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‘particles’ (Part), </a:t>
            </a:r>
            <a:r>
              <a:rPr lang="en-US" sz="2400" dirty="0" smtClean="0">
                <a:solidFill>
                  <a:prstClr val="black"/>
                </a:solidFill>
              </a:rPr>
              <a:t>illustrated in </a:t>
            </a:r>
            <a:r>
              <a:rPr lang="en-US" sz="2400" dirty="0">
                <a:solidFill>
                  <a:prstClr val="black"/>
                </a:solidFill>
              </a:rPr>
              <a:t>(25):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(25)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. The umpire called </a:t>
            </a:r>
            <a:r>
              <a:rPr lang="en-US" sz="2400" b="1" i="1" dirty="0">
                <a:solidFill>
                  <a:srgbClr val="C00000"/>
                </a:solidFill>
              </a:rPr>
              <a:t>off </a:t>
            </a:r>
            <a:r>
              <a:rPr lang="en-US" sz="2400" u="sng" dirty="0">
                <a:solidFill>
                  <a:prstClr val="black"/>
                </a:solidFill>
              </a:rPr>
              <a:t>the game.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b. The two boys looked 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u="sng" dirty="0">
                <a:solidFill>
                  <a:prstClr val="black"/>
                </a:solidFill>
              </a:rPr>
              <a:t>the word.</a:t>
            </a: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Words </a:t>
            </a:r>
            <a:r>
              <a:rPr lang="en-US" sz="2400" dirty="0">
                <a:solidFill>
                  <a:prstClr val="black"/>
                </a:solidFill>
              </a:rPr>
              <a:t>like </a:t>
            </a:r>
            <a:r>
              <a:rPr lang="en-US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</a:t>
            </a:r>
            <a:r>
              <a:rPr lang="en-US" sz="2400" dirty="0">
                <a:solidFill>
                  <a:prstClr val="black"/>
                </a:solidFill>
              </a:rPr>
              <a:t> and</a:t>
            </a:r>
            <a:r>
              <a:rPr lang="en-US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 </a:t>
            </a:r>
            <a:r>
              <a:rPr lang="en-US" sz="2400" dirty="0">
                <a:solidFill>
                  <a:prstClr val="black"/>
                </a:solidFill>
              </a:rPr>
              <a:t>here behave differently from </a:t>
            </a:r>
            <a:r>
              <a:rPr lang="en-US" sz="2400" dirty="0" smtClean="0">
                <a:solidFill>
                  <a:prstClr val="black"/>
                </a:solidFill>
              </a:rPr>
              <a:t>prepositions, in </a:t>
            </a:r>
            <a:r>
              <a:rPr lang="en-US" sz="2400" dirty="0">
                <a:solidFill>
                  <a:prstClr val="black"/>
                </a:solidFill>
              </a:rPr>
              <a:t>that they can occur after </a:t>
            </a:r>
            <a:r>
              <a:rPr lang="en-US" sz="2400" dirty="0" smtClean="0">
                <a:solidFill>
                  <a:prstClr val="black"/>
                </a:solidFill>
              </a:rPr>
              <a:t>the object. 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(26) 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a. The umpire called the game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</a:t>
            </a:r>
            <a:r>
              <a:rPr lang="en-US" sz="2400" dirty="0">
                <a:solidFill>
                  <a:prstClr val="black"/>
                </a:solidFill>
              </a:rPr>
              <a:t>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b. The two boys looked the word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16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791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Such </a:t>
            </a:r>
            <a:r>
              <a:rPr lang="en-US" sz="2400" dirty="0">
                <a:solidFill>
                  <a:prstClr val="black"/>
                </a:solidFill>
              </a:rPr>
              <a:t>distributional possibilities cannot be observed with true prepositions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(27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a. The umpire fell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u="sng" dirty="0">
                <a:solidFill>
                  <a:prstClr val="black"/>
                </a:solidFill>
              </a:rPr>
              <a:t>the deck.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b. The two boys looked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u="sng" dirty="0">
                <a:solidFill>
                  <a:prstClr val="black"/>
                </a:solidFill>
              </a:rPr>
              <a:t>the high stairs </a:t>
            </a:r>
            <a:r>
              <a:rPr lang="en-US" sz="2400" dirty="0">
                <a:solidFill>
                  <a:prstClr val="black"/>
                </a:solidFill>
              </a:rPr>
              <a:t>(from the floor).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(28)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. *The umpire fell the deck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</a:t>
            </a:r>
            <a:r>
              <a:rPr lang="en-US" sz="2400" dirty="0">
                <a:solidFill>
                  <a:prstClr val="black"/>
                </a:solidFill>
              </a:rPr>
              <a:t>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b. *</a:t>
            </a:r>
            <a:r>
              <a:rPr lang="en-US" sz="2400" dirty="0" smtClean="0">
                <a:solidFill>
                  <a:prstClr val="black"/>
                </a:solidFill>
              </a:rPr>
              <a:t>The </a:t>
            </a:r>
            <a:r>
              <a:rPr lang="en-US" sz="2400" dirty="0">
                <a:solidFill>
                  <a:prstClr val="black"/>
                </a:solidFill>
              </a:rPr>
              <a:t>students looked the high stairs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en-US" sz="2400" dirty="0">
                <a:solidFill>
                  <a:prstClr val="black"/>
                </a:solidFill>
              </a:rPr>
              <a:t> (from the floor</a:t>
            </a:r>
            <a:r>
              <a:rPr lang="en-US" sz="2400" dirty="0" smtClean="0">
                <a:solidFill>
                  <a:prstClr val="black"/>
                </a:solidFill>
              </a:rPr>
              <a:t>).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90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791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We </a:t>
            </a:r>
            <a:r>
              <a:rPr lang="en-US" sz="2400" dirty="0">
                <a:solidFill>
                  <a:prstClr val="black"/>
                </a:solidFill>
              </a:rPr>
              <a:t>can also find differences between particles and prepositions in combination with an </a:t>
            </a:r>
            <a:r>
              <a:rPr lang="en-US" sz="2400" dirty="0" smtClean="0">
                <a:solidFill>
                  <a:prstClr val="black"/>
                </a:solidFill>
              </a:rPr>
              <a:t>object pronoun</a:t>
            </a:r>
            <a:r>
              <a:rPr lang="en-US" sz="2400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dirty="0">
                <a:solidFill>
                  <a:prstClr val="black"/>
                </a:solidFill>
              </a:rPr>
              <a:t>29)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. The umpire called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 </a:t>
            </a:r>
            <a:r>
              <a:rPr lang="en-US" sz="2400" dirty="0">
                <a:solidFill>
                  <a:prstClr val="black"/>
                </a:solidFill>
              </a:rPr>
              <a:t>. (particle)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b. *The umpire called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(30) 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. *The umpire fell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</a:t>
            </a:r>
            <a:r>
              <a:rPr lang="en-US" sz="2400" dirty="0">
                <a:solidFill>
                  <a:prstClr val="black"/>
                </a:solidFill>
              </a:rPr>
              <a:t>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b. The umpire fell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2400" dirty="0">
                <a:solidFill>
                  <a:prstClr val="black"/>
                </a:solidFill>
              </a:rPr>
              <a:t>. (preposition)</a:t>
            </a: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The </a:t>
            </a:r>
            <a:r>
              <a:rPr lang="en-US" sz="2400" dirty="0">
                <a:solidFill>
                  <a:prstClr val="black"/>
                </a:solidFill>
              </a:rPr>
              <a:t>pronoun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</a:t>
            </a:r>
            <a:r>
              <a:rPr lang="en-US" sz="2400" dirty="0">
                <a:solidFill>
                  <a:prstClr val="black"/>
                </a:solidFill>
              </a:rPr>
              <a:t>can naturally follow the preposition as in (30b), but not the particle in (29b</a:t>
            </a:r>
            <a:r>
              <a:rPr lang="en-US" sz="2400" dirty="0" smtClean="0">
                <a:solidFill>
                  <a:prstClr val="black"/>
                </a:solidFill>
              </a:rPr>
              <a:t>).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16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740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18"/>
                </a:solidFill>
              </a:rPr>
              <a:t>Categories &amp; Structure</a:t>
            </a:r>
            <a:endParaRPr lang="en-US" sz="4000" b="1" dirty="0">
              <a:solidFill>
                <a:srgbClr val="00001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11487"/>
            <a:ext cx="8229600" cy="868907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In Syntax</a:t>
            </a:r>
            <a:r>
              <a:rPr lang="en-US" dirty="0"/>
              <a:t>, there </a:t>
            </a:r>
            <a:r>
              <a:rPr lang="en-US" dirty="0" smtClean="0"/>
              <a:t>is a system </a:t>
            </a:r>
            <a:r>
              <a:rPr lang="en-US" dirty="0"/>
              <a:t>of rules and categories that underlies sentence formation in human language</a:t>
            </a:r>
            <a:r>
              <a:rPr lang="en-US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0394"/>
            <a:ext cx="8229600" cy="417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6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A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‘clause’ </a:t>
            </a:r>
            <a:r>
              <a:rPr lang="en-US" sz="2400" dirty="0">
                <a:solidFill>
                  <a:prstClr val="black"/>
                </a:solidFill>
              </a:rPr>
              <a:t>refers to a complete sentence-like unit, but which may </a:t>
            </a:r>
            <a:r>
              <a:rPr lang="en-US" sz="2400" dirty="0" smtClean="0">
                <a:solidFill>
                  <a:prstClr val="black"/>
                </a:solidFill>
              </a:rPr>
              <a:t>be part </a:t>
            </a:r>
            <a:r>
              <a:rPr lang="en-US" sz="2400" dirty="0">
                <a:solidFill>
                  <a:prstClr val="black"/>
                </a:solidFill>
              </a:rPr>
              <a:t>of another clause, as a subordinate or adverbial clause.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Each of the sentences in (1b)–(1d) contains more than one clause, in particular, with one clause embedded inside another: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(1) </a:t>
            </a:r>
          </a:p>
          <a:p>
            <a:pPr marL="0" indent="0">
              <a:buNone/>
            </a:pPr>
            <a:r>
              <a:rPr lang="en-US" sz="2400" dirty="0" smtClean="0"/>
              <a:t>a. The weather is lovely today.</a:t>
            </a:r>
          </a:p>
          <a:p>
            <a:pPr marL="0" indent="0">
              <a:buNone/>
            </a:pPr>
            <a:r>
              <a:rPr lang="en-US" sz="2400" dirty="0" smtClean="0"/>
              <a:t>b. I am hoping [that the weather is lovely today].</a:t>
            </a:r>
          </a:p>
          <a:p>
            <a:pPr marL="0" indent="0">
              <a:buNone/>
            </a:pPr>
            <a:r>
              <a:rPr lang="en-US" sz="2400" dirty="0" smtClean="0"/>
              <a:t>c. [If the weather is lovely today] then we will go out.</a:t>
            </a:r>
          </a:p>
          <a:p>
            <a:pPr marL="0" indent="0">
              <a:buNone/>
            </a:pPr>
            <a:r>
              <a:rPr lang="en-US" sz="2400" dirty="0" smtClean="0"/>
              <a:t>d. The birds are singing [because the weather is lovely today].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7829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2.2.2 Content vs. function words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dirty="0">
                <a:solidFill>
                  <a:prstClr val="black"/>
                </a:solidFill>
              </a:rPr>
              <a:t>The lexical </a:t>
            </a:r>
            <a:r>
              <a:rPr lang="en-US" sz="4000" dirty="0" smtClean="0">
                <a:solidFill>
                  <a:prstClr val="black"/>
                </a:solidFill>
              </a:rPr>
              <a:t>categories can </a:t>
            </a:r>
            <a:r>
              <a:rPr lang="en-US" sz="4000" dirty="0">
                <a:solidFill>
                  <a:prstClr val="black"/>
                </a:solidFill>
              </a:rPr>
              <a:t>be classified </a:t>
            </a:r>
            <a:r>
              <a:rPr lang="en-US" sz="4000" dirty="0" smtClean="0">
                <a:solidFill>
                  <a:prstClr val="black"/>
                </a:solidFill>
              </a:rPr>
              <a:t>into:</a:t>
            </a:r>
            <a:endParaRPr lang="en-US" sz="4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4000" dirty="0">
                <a:solidFill>
                  <a:prstClr val="black"/>
                </a:solidFill>
              </a:rPr>
              <a:t>are those with substantive semantic </a:t>
            </a:r>
            <a:r>
              <a:rPr lang="en-US" sz="4000" dirty="0" smtClean="0">
                <a:solidFill>
                  <a:prstClr val="black"/>
                </a:solidFill>
              </a:rPr>
              <a:t>contents</a:t>
            </a:r>
          </a:p>
          <a:p>
            <a:pPr marL="0" lvl="0" indent="0">
              <a:buNone/>
            </a:pPr>
            <a:endParaRPr lang="en-US" sz="40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words </a:t>
            </a:r>
            <a:r>
              <a:rPr lang="en-US" sz="4000" dirty="0">
                <a:solidFill>
                  <a:prstClr val="black"/>
                </a:solidFill>
              </a:rPr>
              <a:t>are those primarily serving to carry grammatical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7056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2.2.2 Content vs. function words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If we </a:t>
            </a:r>
            <a:r>
              <a:rPr lang="en-US" sz="2800" dirty="0" smtClean="0">
                <a:solidFill>
                  <a:prstClr val="black"/>
                </a:solidFill>
              </a:rPr>
              <a:t>remove </a:t>
            </a:r>
            <a:r>
              <a:rPr lang="en-US" sz="2800" dirty="0" err="1" smtClean="0">
                <a:solidFill>
                  <a:prstClr val="black"/>
                </a:solidFill>
              </a:rPr>
              <a:t>Det</a:t>
            </a:r>
            <a:r>
              <a:rPr lang="en-US" sz="2800" dirty="0">
                <a:solidFill>
                  <a:prstClr val="black"/>
                </a:solidFill>
              </a:rPr>
              <a:t>, Aux, and P </a:t>
            </a:r>
            <a:r>
              <a:rPr lang="en-US" sz="2800" dirty="0" smtClean="0">
                <a:solidFill>
                  <a:prstClr val="black"/>
                </a:solidFill>
              </a:rPr>
              <a:t>from:  </a:t>
            </a:r>
          </a:p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31)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a</a:t>
            </a:r>
            <a:r>
              <a:rPr lang="en-US" sz="2800" dirty="0">
                <a:solidFill>
                  <a:prstClr val="black"/>
                </a:solidFill>
              </a:rPr>
              <a:t>. The student will take a green apple.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b. The teachers are fond of Bill.</a:t>
            </a:r>
          </a:p>
          <a:p>
            <a:pPr marL="0" lvl="0" indent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We have: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32) 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a</a:t>
            </a:r>
            <a:r>
              <a:rPr lang="en-US" sz="2800" dirty="0">
                <a:solidFill>
                  <a:prstClr val="black"/>
                </a:solidFill>
              </a:rPr>
              <a:t>. *Student take green apple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b. *Teachers fond Bill.</a:t>
            </a:r>
          </a:p>
        </p:txBody>
      </p:sp>
    </p:spTree>
    <p:extLst>
      <p:ext uri="{BB962C8B-B14F-4D97-AF65-F5344CB8AC3E}">
        <p14:creationId xmlns:p14="http://schemas.microsoft.com/office/powerpoint/2010/main" val="6675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2.2.2 Content vs. function words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Even though these are ungrammatical,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get some meaning from the strings, 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since </a:t>
            </a:r>
            <a:r>
              <a:rPr lang="en-US" sz="2400" dirty="0">
                <a:solidFill>
                  <a:prstClr val="black"/>
                </a:solidFill>
              </a:rPr>
              <a:t>the </a:t>
            </a:r>
            <a:r>
              <a:rPr lang="en-US" sz="2400" dirty="0" smtClean="0">
                <a:solidFill>
                  <a:prstClr val="black"/>
                </a:solidFill>
              </a:rPr>
              <a:t>remaining N</a:t>
            </a:r>
            <a:r>
              <a:rPr lang="en-US" sz="2400" dirty="0">
                <a:solidFill>
                  <a:prstClr val="black"/>
                </a:solidFill>
              </a:rPr>
              <a:t>, V, and A words include the core </a:t>
            </a:r>
            <a:r>
              <a:rPr lang="en-US" sz="2400" dirty="0" smtClean="0">
                <a:solidFill>
                  <a:prstClr val="black"/>
                </a:solidFill>
              </a:rPr>
              <a:t>meaning.</a:t>
            </a: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‘Content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2400" dirty="0" smtClean="0">
                <a:solidFill>
                  <a:prstClr val="black"/>
                </a:solidFill>
              </a:rPr>
              <a:t>are </a:t>
            </a:r>
            <a:r>
              <a:rPr lang="en-US" sz="2400" dirty="0">
                <a:solidFill>
                  <a:prstClr val="black"/>
                </a:solidFill>
              </a:rPr>
              <a:t>also known as ‘open class’ words since the number of such words is unlimited, and new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words can be added every day.</a:t>
            </a: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33) Content words: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a. N: computer, email, fax, Internet, . .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b. A: happy, new, large, grey, tall, exciting, . .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c. V: email, grow, hold, have, run, smile, make, . .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d. </a:t>
            </a:r>
            <a:r>
              <a:rPr lang="en-US" sz="2400" dirty="0" err="1">
                <a:solidFill>
                  <a:prstClr val="black"/>
                </a:solidFill>
              </a:rPr>
              <a:t>Adv</a:t>
            </a:r>
            <a:r>
              <a:rPr lang="en-US" sz="2400" dirty="0">
                <a:solidFill>
                  <a:prstClr val="black"/>
                </a:solidFill>
              </a:rPr>
              <a:t>: really, completely, also, well, quickly, . . .</a:t>
            </a:r>
          </a:p>
        </p:txBody>
      </p:sp>
    </p:spTree>
    <p:extLst>
      <p:ext uri="{BB962C8B-B14F-4D97-AF65-F5344CB8AC3E}">
        <p14:creationId xmlns:p14="http://schemas.microsoft.com/office/powerpoint/2010/main" val="24560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2.2.2 Content vs. function words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words </a:t>
            </a:r>
            <a:r>
              <a:rPr lang="en-US" sz="2400" dirty="0">
                <a:solidFill>
                  <a:prstClr val="black"/>
                </a:solidFill>
              </a:rPr>
              <a:t>are mainly used to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indicate the grammatical functions of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words. 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They are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‘closed class’ </a:t>
            </a:r>
            <a:r>
              <a:rPr lang="en-US" sz="2400" dirty="0">
                <a:solidFill>
                  <a:prstClr val="black"/>
                </a:solidFill>
              </a:rPr>
              <a:t>items: only about 300 function words exist in English, and </a:t>
            </a:r>
            <a:r>
              <a:rPr lang="en-US" sz="2400" dirty="0" smtClean="0">
                <a:solidFill>
                  <a:prstClr val="black"/>
                </a:solidFill>
              </a:rPr>
              <a:t>new function </a:t>
            </a:r>
            <a:r>
              <a:rPr lang="en-US" sz="2400" dirty="0">
                <a:solidFill>
                  <a:prstClr val="black"/>
                </a:solidFill>
              </a:rPr>
              <a:t>words are only very rarely added into the language</a:t>
            </a:r>
            <a:r>
              <a:rPr lang="en-US" sz="2400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(34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. P: of, at, in, without, between, . .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b. </a:t>
            </a:r>
            <a:r>
              <a:rPr lang="en-US" sz="2400" dirty="0" err="1">
                <a:solidFill>
                  <a:prstClr val="black"/>
                </a:solidFill>
              </a:rPr>
              <a:t>Det</a:t>
            </a:r>
            <a:r>
              <a:rPr lang="en-US" sz="2400" dirty="0">
                <a:solidFill>
                  <a:prstClr val="black"/>
                </a:solidFill>
              </a:rPr>
              <a:t>: the, a, that, my, more, much, . .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c. </a:t>
            </a:r>
            <a:r>
              <a:rPr lang="en-US" sz="2400" dirty="0" err="1">
                <a:solidFill>
                  <a:prstClr val="black"/>
                </a:solidFill>
              </a:rPr>
              <a:t>Conj</a:t>
            </a:r>
            <a:r>
              <a:rPr lang="en-US" sz="2400" dirty="0">
                <a:solidFill>
                  <a:prstClr val="black"/>
                </a:solidFill>
              </a:rPr>
              <a:t>: and, that, when, while, although, or, . .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d. Aux: can, must, will, should, ought, . .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e. C: for, whether, that, . . .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f. Part: away, over, off, out, . . .</a:t>
            </a:r>
          </a:p>
        </p:txBody>
      </p:sp>
    </p:spTree>
    <p:extLst>
      <p:ext uri="{BB962C8B-B14F-4D97-AF65-F5344CB8AC3E}">
        <p14:creationId xmlns:p14="http://schemas.microsoft.com/office/powerpoint/2010/main" val="32894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2.2 Lexical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basic units of syntax are words. BUT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kinds of words (also known as parts of speech, or lexical categories, or grammatical categories) does English have?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b="1" i="1" dirty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simply noun, verb, adjective, adverb, preposition, and maybe a few others?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5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2.2 Lexical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of us would not be able to come up with simple definitions to explain the categorization of words.</a:t>
            </a:r>
          </a:p>
          <a:p>
            <a:pPr marL="0" lvl="0" indent="0">
              <a:buNone/>
            </a:pPr>
            <a:endParaRPr lang="en-US" sz="25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500" dirty="0" smtClean="0">
                <a:solidFill>
                  <a:prstClr val="black"/>
                </a:solidFill>
              </a:rPr>
              <a:t>For </a:t>
            </a:r>
            <a:r>
              <a:rPr lang="en-US" sz="2500" dirty="0">
                <a:solidFill>
                  <a:prstClr val="black"/>
                </a:solidFill>
              </a:rPr>
              <a:t>instance, </a:t>
            </a:r>
            <a:r>
              <a:rPr lang="en-US" sz="25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categorize book as a noun, but kick as a verb? </a:t>
            </a:r>
          </a:p>
          <a:p>
            <a:pPr marL="0" lvl="0" indent="0">
              <a:buNone/>
            </a:pPr>
            <a:endParaRPr lang="en-US" sz="25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it more difficult</a:t>
            </a:r>
            <a:r>
              <a:rPr lang="en-US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lvl="0" indent="0">
              <a:buNone/>
            </a:pPr>
            <a:endParaRPr lang="en-US" sz="2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sz="25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know that virtue is a noun, that without is a preposition, and that well is an adverb (in one meaning)?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i="0" u="none" strike="noStrike" baseline="0" dirty="0" smtClean="0"/>
              <a:t>2.2.1 Determining the Lexical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Words can be classified into different lexical categories according to three criteria: </a:t>
            </a:r>
          </a:p>
          <a:p>
            <a:pPr marL="0" indent="0">
              <a:buNone/>
            </a:pPr>
            <a:r>
              <a:rPr lang="en-US" dirty="0" smtClean="0"/>
              <a:t>meaning,</a:t>
            </a:r>
          </a:p>
          <a:p>
            <a:pPr marL="0" indent="0">
              <a:buNone/>
            </a:pPr>
            <a:r>
              <a:rPr lang="en-US" dirty="0" smtClean="0"/>
              <a:t>morphological form, </a:t>
            </a:r>
          </a:p>
          <a:p>
            <a:pPr marL="0" indent="0">
              <a:buNone/>
            </a:pPr>
            <a:r>
              <a:rPr lang="en-US" dirty="0" smtClean="0"/>
              <a:t>and syntactic function (distribution).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3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e could have the following rough semantic criteria for </a:t>
            </a:r>
          </a:p>
          <a:p>
            <a:pPr marL="0" indent="0">
              <a:buNone/>
            </a:pPr>
            <a:r>
              <a:rPr lang="en-US" dirty="0" smtClean="0"/>
              <a:t>(2) </a:t>
            </a:r>
          </a:p>
          <a:p>
            <a:pPr marL="0" indent="0">
              <a:buNone/>
            </a:pPr>
            <a:r>
              <a:rPr lang="en-US" dirty="0" smtClean="0"/>
              <a:t>a. N: referring to an individual or entity</a:t>
            </a:r>
          </a:p>
          <a:p>
            <a:pPr marL="0" indent="0">
              <a:buNone/>
            </a:pPr>
            <a:r>
              <a:rPr lang="en-US" dirty="0" smtClean="0"/>
              <a:t>b. V: referring to an action</a:t>
            </a:r>
          </a:p>
          <a:p>
            <a:pPr marL="0" indent="0">
              <a:buNone/>
            </a:pPr>
            <a:r>
              <a:rPr lang="en-US" dirty="0" smtClean="0"/>
              <a:t>c. A: referring to a property</a:t>
            </a:r>
          </a:p>
          <a:p>
            <a:pPr marL="0" indent="0">
              <a:buNone/>
            </a:pPr>
            <a:r>
              <a:rPr lang="en-US" dirty="0" smtClean="0"/>
              <a:t>d. </a:t>
            </a:r>
            <a:r>
              <a:rPr lang="en-US" dirty="0" err="1" smtClean="0"/>
              <a:t>Adv</a:t>
            </a:r>
            <a:r>
              <a:rPr lang="en-US" dirty="0" smtClean="0"/>
              <a:t>: referring to the manner, location, time or frequency of an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1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 </a:t>
            </a:r>
            <a:r>
              <a:rPr lang="en-US" dirty="0" smtClean="0"/>
              <a:t>great number of words unaccounted for.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Words like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sincerity, happiness</a:t>
            </a:r>
            <a:r>
              <a:rPr lang="en-US" dirty="0" smtClean="0"/>
              <a:t>, and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</a:t>
            </a:r>
          </a:p>
          <a:p>
            <a:pPr marL="0" indent="0">
              <a:buNone/>
            </a:pPr>
            <a:r>
              <a:rPr lang="en-US" dirty="0" smtClean="0"/>
              <a:t>do not simply denote any individual or entity.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Absence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loss</a:t>
            </a:r>
            <a:r>
              <a:rPr lang="en-US" dirty="0" smtClean="0"/>
              <a:t> are even harder cases.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also many words whose semantic properties do not match the lexical category that they belong to.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Words like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assassination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</a:t>
            </a:r>
            <a:r>
              <a:rPr lang="en-US" dirty="0" smtClean="0"/>
              <a:t> may refer to an action</a:t>
            </a:r>
          </a:p>
          <a:p>
            <a:pPr marL="0" indent="0">
              <a:buNone/>
            </a:pPr>
            <a:r>
              <a:rPr lang="en-US" dirty="0" smtClean="0"/>
              <a:t>rather than an individual, but they are always nouns.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Words like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remain, bother, appear,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</a:t>
            </a:r>
            <a:r>
              <a:rPr lang="en-US" dirty="0" smtClean="0"/>
              <a:t> are verbs, but do not involve any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9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orphological </a:t>
            </a:r>
            <a:r>
              <a:rPr lang="en-US" dirty="0"/>
              <a:t>F</a:t>
            </a:r>
            <a:r>
              <a:rPr lang="en-US" dirty="0" smtClean="0"/>
              <a:t>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 more reliable approach is to characterize words in terms of their forms and functions. </a:t>
            </a:r>
          </a:p>
          <a:p>
            <a:pPr marL="0" indent="0">
              <a:buNone/>
            </a:pP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‘form-based’ </a:t>
            </a:r>
            <a:r>
              <a:rPr lang="en-US" dirty="0" smtClean="0"/>
              <a:t>criteria look at the morphological form of the word in question:</a:t>
            </a:r>
          </a:p>
          <a:p>
            <a:pPr marL="0" indent="0">
              <a:buNone/>
            </a:pPr>
            <a:r>
              <a:rPr lang="en-US" dirty="0" smtClean="0"/>
              <a:t>(3) </a:t>
            </a:r>
          </a:p>
          <a:p>
            <a:pPr marL="0" indent="0">
              <a:buNone/>
            </a:pPr>
            <a:r>
              <a:rPr lang="en-US" dirty="0" smtClean="0"/>
              <a:t>a. N:__ + plural morpheme -(e)s</a:t>
            </a:r>
          </a:p>
          <a:p>
            <a:pPr marL="0" indent="0">
              <a:buNone/>
            </a:pPr>
            <a:r>
              <a:rPr lang="en-US" dirty="0" smtClean="0"/>
              <a:t>b. N:__ + possessive ’s</a:t>
            </a:r>
          </a:p>
          <a:p>
            <a:pPr marL="0" indent="0">
              <a:buNone/>
            </a:pPr>
            <a:r>
              <a:rPr lang="en-US" dirty="0" smtClean="0"/>
              <a:t>c.  V:__ + past tense -</a:t>
            </a:r>
            <a:r>
              <a:rPr lang="en-US" dirty="0" err="1" smtClean="0"/>
              <a:t>ed</a:t>
            </a:r>
            <a:r>
              <a:rPr lang="en-US" dirty="0" smtClean="0"/>
              <a:t> or 3rd singular -(e)s</a:t>
            </a:r>
          </a:p>
          <a:p>
            <a:pPr marL="0" indent="0">
              <a:buNone/>
            </a:pPr>
            <a:r>
              <a:rPr lang="en-US" dirty="0" smtClean="0"/>
              <a:t>d. V:__ + 3rd singular -(e)s</a:t>
            </a:r>
          </a:p>
          <a:p>
            <a:pPr marL="0" indent="0">
              <a:buNone/>
            </a:pPr>
            <a:r>
              <a:rPr lang="en-US" dirty="0" smtClean="0"/>
              <a:t>e. A:__ + -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est</a:t>
            </a:r>
            <a:r>
              <a:rPr lang="en-US" dirty="0" smtClean="0"/>
              <a:t> (or more/most)</a:t>
            </a:r>
          </a:p>
          <a:p>
            <a:pPr marL="0" indent="0">
              <a:buNone/>
            </a:pPr>
            <a:r>
              <a:rPr lang="en-US" dirty="0" smtClean="0"/>
              <a:t>f.  A:__ + -</a:t>
            </a:r>
            <a:r>
              <a:rPr lang="en-US" dirty="0" err="1" smtClean="0"/>
              <a:t>ly</a:t>
            </a:r>
            <a:r>
              <a:rPr lang="en-US" dirty="0" smtClean="0"/>
              <a:t> (to create an adverb)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312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Custom 11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B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2466</Words>
  <Application>Microsoft Office PowerPoint</Application>
  <PresentationFormat>On-screen Show (4:3)</PresentationFormat>
  <Paragraphs>301</Paragraphs>
  <Slides>33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Origin</vt:lpstr>
      <vt:lpstr>2 From Words to Major Phrase Types Part I</vt:lpstr>
      <vt:lpstr>Syntax</vt:lpstr>
      <vt:lpstr>PowerPoint Presentation</vt:lpstr>
      <vt:lpstr>2.2 Lexical Categories</vt:lpstr>
      <vt:lpstr>2.2 Lexical Categories</vt:lpstr>
      <vt:lpstr>2.2.1 Determining the Lexical Categories</vt:lpstr>
      <vt:lpstr>Meaning</vt:lpstr>
      <vt:lpstr>Meaning</vt:lpstr>
      <vt:lpstr>Morphological Form</vt:lpstr>
      <vt:lpstr>Morphological Form</vt:lpstr>
      <vt:lpstr>Morphological Form</vt:lpstr>
      <vt:lpstr>Morphological Form</vt:lpstr>
      <vt:lpstr>Function</vt:lpstr>
      <vt:lpstr>Function</vt:lpstr>
      <vt:lpstr>Function</vt:lpstr>
      <vt:lpstr>Function</vt:lpstr>
      <vt:lpstr>Function</vt:lpstr>
      <vt:lpstr>Function</vt:lpstr>
      <vt:lpstr>Function</vt:lpstr>
      <vt:lpstr>Function</vt:lpstr>
      <vt:lpstr>Function</vt:lpstr>
      <vt:lpstr>Function</vt:lpstr>
      <vt:lpstr>Function to</vt:lpstr>
      <vt:lpstr>Function to</vt:lpstr>
      <vt:lpstr>Function to</vt:lpstr>
      <vt:lpstr>Function</vt:lpstr>
      <vt:lpstr>Function</vt:lpstr>
      <vt:lpstr>Function</vt:lpstr>
      <vt:lpstr>Categories &amp; Structure</vt:lpstr>
      <vt:lpstr>2.2.2 Content vs. function words</vt:lpstr>
      <vt:lpstr>2.2.2 Content vs. function words</vt:lpstr>
      <vt:lpstr>2.2.2 Content vs. function words</vt:lpstr>
      <vt:lpstr>2.2.2 Content vs. function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From Words to Major Phrase Types</dc:title>
  <dc:creator>AlGhamdi</dc:creator>
  <cp:lastModifiedBy>AlGhamdi</cp:lastModifiedBy>
  <cp:revision>31</cp:revision>
  <dcterms:created xsi:type="dcterms:W3CDTF">2016-03-26T13:33:04Z</dcterms:created>
  <dcterms:modified xsi:type="dcterms:W3CDTF">2016-11-30T17:33:26Z</dcterms:modified>
</cp:coreProperties>
</file>