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75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631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255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981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046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794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331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529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467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817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479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035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05950-657A-45AC-9CCB-CB151997E53D}" type="datetimeFigureOut">
              <a:rPr lang="ar-SA" smtClean="0"/>
              <a:t>11/06/39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D0FC-D06D-49EF-A6EE-BF95C17DFE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704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اضطرابات الانتباه والإدراك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علم النفس المعرفي (نفس 367)</a:t>
            </a:r>
          </a:p>
          <a:p>
            <a:endParaRPr lang="ar-SA" dirty="0"/>
          </a:p>
          <a:p>
            <a:r>
              <a:rPr lang="ar-SA" dirty="0" smtClean="0"/>
              <a:t>د.سمية النجاشي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95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دراسات علم النفس العصبي على حالة اختلاط الحواس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إحدى الدراسات التي استخدمت </a:t>
            </a:r>
            <a:r>
              <a:rPr lang="en-US" dirty="0"/>
              <a:t>fMRI</a:t>
            </a:r>
            <a:r>
              <a:rPr lang="ar-SA" dirty="0"/>
              <a:t>وجدت أن المصابين باختلاط الحواس يظهرون نشاطا في منطقة </a:t>
            </a:r>
            <a:r>
              <a:rPr lang="en-US" dirty="0"/>
              <a:t>V4</a:t>
            </a:r>
            <a:r>
              <a:rPr lang="ar-SA" dirty="0"/>
              <a:t>وهي منطقة خاصة بإدراك الألوان ، وهذا النشاط في المنطقة الخاصة بالألوان يظهر عندهم بمجردرؤية الأحرف أو الأرقام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7795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نظرية إزالة التثبيط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يحتمل أن تكون حالة اختلاط الحواس هي الأساس لأن دماغ الطفل يحمل وصلات عصبية أكثر من دماغ الراشد لكنها تبدأ بالضمور . أي أن الدماغ يبدأ بتثبيط هذه الوصلات فيقل الإحساس بالألوان مثلا عند رؤية الأحرف .</a:t>
            </a:r>
            <a:endParaRPr lang="en-US" dirty="0"/>
          </a:p>
          <a:p>
            <a:r>
              <a:rPr lang="ar-SA" dirty="0"/>
              <a:t>وجد أن تعاطي بعض المخدرات مثل </a:t>
            </a:r>
            <a:r>
              <a:rPr lang="en-US" dirty="0"/>
              <a:t>LSD</a:t>
            </a:r>
            <a:r>
              <a:rPr lang="ar-SA" dirty="0"/>
              <a:t>من شأنه أن يحدث استجابة مشابهة ،وهذا ما يجعلنانعتقد أن حالة اختلاط الحواس هي منع تثبيط الروابط بين مناطق الدماغ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48229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حالة اختلاط الحواس ميزة أم مشكلة 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كثير من الأشخاص المصابين بهذه الحالة يرونها موهبة ، ولكن في بعض الأحيان تصبح الحالة مزعجة – على سبيل المثال – عند اقتران الصور بالأصوات ، فمثل هذه الحالة قد تجعل الفرد يتجنب أي استثارة تجنبا للضوضاء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638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الوظائف التنفيذية و اضطراب الوظائف التنفيذية </a:t>
            </a:r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Executive function &amp; executive </a:t>
            </a:r>
            <a:r>
              <a:rPr lang="en-US" b="1" u="sng" dirty="0" err="1"/>
              <a:t>disfunction</a:t>
            </a:r>
            <a:r>
              <a:rPr lang="en-US" b="1" u="sng" dirty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u="sng" dirty="0"/>
              <a:t>الوظائف التنفيذية :</a:t>
            </a:r>
            <a:endParaRPr lang="en-US" dirty="0"/>
          </a:p>
          <a:p>
            <a:r>
              <a:rPr lang="ar-SA" dirty="0"/>
              <a:t>الوظائف التنفيذية هي العمليات التي تجعل أفعالك متكاملة . من خلال عملية مرنة لتنظيم وإعادة تنظيم التحكم في الانتباه للمدخلات الحسية ، والمخرجات السلوكية والذاكرة.</a:t>
            </a:r>
            <a:endParaRPr lang="en-US" dirty="0"/>
          </a:p>
          <a:p>
            <a:r>
              <a:rPr lang="ar-SA" dirty="0"/>
              <a:t>مثلا : </a:t>
            </a:r>
            <a:endParaRPr lang="ar-SA" dirty="0" smtClean="0"/>
          </a:p>
          <a:p>
            <a:r>
              <a:rPr lang="ar-SA" dirty="0" smtClean="0"/>
              <a:t>الوظائف </a:t>
            </a:r>
            <a:r>
              <a:rPr lang="ar-SA" dirty="0"/>
              <a:t>التنفيذية تفيد الطالبات في مهارات الاستذكار ، ومهارات التنظيم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1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b="1" dirty="0"/>
              <a:t>من الوظائف التنفيذية : </a:t>
            </a:r>
            <a:endParaRPr lang="en-US" dirty="0"/>
          </a:p>
          <a:p>
            <a:r>
              <a:rPr lang="ar-SA" b="1" dirty="0"/>
              <a:t>التثبيط </a:t>
            </a:r>
            <a:r>
              <a:rPr lang="en-US" b="1" dirty="0"/>
              <a:t>Inhibition</a:t>
            </a:r>
            <a:r>
              <a:rPr lang="ar-SA" b="1" dirty="0"/>
              <a:t>: </a:t>
            </a:r>
            <a:r>
              <a:rPr lang="ar-SA" dirty="0"/>
              <a:t>تجعل الفرد يلغي خطة قديمة أو عملية تلقائية ويستبدلها بخطة جديدة .</a:t>
            </a:r>
            <a:endParaRPr lang="en-US" dirty="0"/>
          </a:p>
          <a:p>
            <a:r>
              <a:rPr lang="ar-SA" b="1" dirty="0"/>
              <a:t>التبديل </a:t>
            </a:r>
            <a:r>
              <a:rPr lang="en-US" b="1" dirty="0"/>
              <a:t>Switching</a:t>
            </a:r>
            <a:r>
              <a:rPr lang="ar-SA" b="1" dirty="0"/>
              <a:t> :</a:t>
            </a:r>
            <a:r>
              <a:rPr lang="ar-SA" dirty="0"/>
              <a:t> تحويل الانتباه من مصدر لآخر حسب ما تتطلبه المهمة .</a:t>
            </a:r>
            <a:endParaRPr lang="en-US" dirty="0"/>
          </a:p>
          <a:p>
            <a:r>
              <a:rPr lang="ar-SA" b="1" dirty="0"/>
              <a:t>التخطيط </a:t>
            </a:r>
            <a:r>
              <a:rPr lang="en-US" b="1" dirty="0"/>
              <a:t>planning </a:t>
            </a:r>
            <a:r>
              <a:rPr lang="ar-SA" b="1" dirty="0"/>
              <a:t>:</a:t>
            </a:r>
            <a:r>
              <a:rPr lang="ar-SA" dirty="0"/>
              <a:t> اتباع استراتيجية مناسبة . مثلا : عندما يقوم الشخص باستدعاء كلمات تبدأ بحرف معين ، فإنه يستخدم عدة طرق للبحث في ذاكرته من أجل استدعاء أكبر عدد من الكلمات ، ولا يتوقف عند استراتيجية واحدة – مثل استدعاء كلمات من نفس الصنف .</a:t>
            </a:r>
            <a:endParaRPr lang="en-US" dirty="0"/>
          </a:p>
          <a:p>
            <a:r>
              <a:rPr lang="ar-SA" b="1" dirty="0"/>
              <a:t>تقييم الأداء </a:t>
            </a:r>
            <a:r>
              <a:rPr lang="en-US" dirty="0"/>
              <a:t>Performance monitoring</a:t>
            </a:r>
            <a:r>
              <a:rPr lang="ar-SA" b="1" dirty="0"/>
              <a:t> :</a:t>
            </a:r>
            <a:r>
              <a:rPr lang="ar-SA" dirty="0"/>
              <a:t> الوعي بالأداء من أجل تعديله وتلافي الأخطاء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01878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/>
              <a:t>نمو الوظائف التنفيذية :</a:t>
            </a:r>
            <a:endParaRPr lang="en-US" dirty="0"/>
          </a:p>
          <a:p>
            <a:r>
              <a:rPr lang="ar-SA" dirty="0"/>
              <a:t>يبدأ تطور الوظائف التنفيذية في الشهر التاسع من حياة الطفل ويستمر حتى مرحلة الرشد .</a:t>
            </a:r>
            <a:endParaRPr lang="en-US" dirty="0"/>
          </a:p>
          <a:p>
            <a:r>
              <a:rPr lang="ar-SA" dirty="0"/>
              <a:t>من أمثلة بدء تطور الوظائف التنفيذية عند الطفل : قدرته على تأخير ضغط الزر حتى يغلق الصندوق ، وهذا يمثل قدرته على التثبيط ، وقدرته على التأجيل . </a:t>
            </a:r>
            <a:endParaRPr lang="en-US" dirty="0"/>
          </a:p>
          <a:p>
            <a:r>
              <a:rPr lang="ar-SA" dirty="0"/>
              <a:t>مركز الوظائف التنفيذية يتركز في مقدم الدماغ لكنه يتصل بمناطق أخرى من الدماغ .</a:t>
            </a:r>
            <a:endParaRPr lang="en-US" dirty="0"/>
          </a:p>
          <a:p>
            <a:r>
              <a:rPr lang="ar-SA" dirty="0"/>
              <a:t>وتشمل الوظائف التنفيذية العديد من الوظائف مثل المعالجة من الأعلى للأسفل والانتباه الانتقائي ، والذاكرة العاملة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6581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من الصعوبات التي يواجهها هؤلاء الأشخاص :</a:t>
            </a:r>
            <a:endParaRPr lang="en-US" dirty="0"/>
          </a:p>
          <a:p>
            <a:r>
              <a:rPr lang="ar-SA" dirty="0"/>
              <a:t>صعوبة ضبط الذات </a:t>
            </a:r>
            <a:r>
              <a:rPr lang="en-US" dirty="0"/>
              <a:t>Self regulation </a:t>
            </a:r>
          </a:p>
          <a:p>
            <a:r>
              <a:rPr lang="ar-SA" dirty="0"/>
              <a:t>صعوبة التخطيط </a:t>
            </a:r>
            <a:endParaRPr lang="en-US" dirty="0"/>
          </a:p>
          <a:p>
            <a:r>
              <a:rPr lang="ar-SA" dirty="0"/>
              <a:t>صعوبة تطبيق ما يعرفونه </a:t>
            </a:r>
            <a:endParaRPr lang="en-US" dirty="0"/>
          </a:p>
          <a:p>
            <a:r>
              <a:rPr lang="ar-SA" dirty="0"/>
              <a:t>الاندفاعية وكثرة الأخطاء بسبب التعجل ، وعدم التأكد من ملاءمة الاستجابة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131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عسر القراءة </a:t>
            </a:r>
            <a:r>
              <a:rPr lang="en-US" b="1" dirty="0"/>
              <a:t>Dyslexia </a:t>
            </a:r>
            <a:r>
              <a:rPr lang="en-US" b="1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/>
              <a:t>كلمة دسلكسيا هي كلمة يونانية الأصل وتعني صعوبات مع الكلمات .</a:t>
            </a:r>
            <a:endParaRPr lang="en-US" dirty="0"/>
          </a:p>
          <a:p>
            <a:r>
              <a:rPr lang="ar-SA" dirty="0"/>
              <a:t>هذا الاضطراب وراثي بالدرجة الأولى ، ويصاب بها 10% من الأشخاص حول العالم (مع مراعاة الفروق الثقافية، حيث أن بعض اللغات تكون أصعب من غيرها في التعليم والتعلم).</a:t>
            </a:r>
            <a:endParaRPr lang="en-US" dirty="0"/>
          </a:p>
          <a:p>
            <a:r>
              <a:rPr lang="ar-SA" dirty="0"/>
              <a:t>ليس هناك فئة ذكاء محددة يكون أفرادها أكثر عرضة للإصابة بعسر القراءة ، فعسر القراءة يصيب مختلف الفئات .</a:t>
            </a:r>
            <a:endParaRPr lang="en-US" dirty="0"/>
          </a:p>
          <a:p>
            <a:r>
              <a:rPr lang="ar-SA" dirty="0"/>
              <a:t>هذا الاضطراب قد يحصل مع اضطرابات أخرى مصاحبة مثل : عسر الحساب ، وعسر الحركة ، وعجز الانتباه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59563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عسر الحساب </a:t>
            </a:r>
            <a:r>
              <a:rPr lang="en-US" b="1" dirty="0"/>
              <a:t>Dyscalculia</a:t>
            </a:r>
            <a:r>
              <a:rPr lang="ar-SA" b="1" dirty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/>
              <a:t>عسر الحساب </a:t>
            </a:r>
            <a:r>
              <a:rPr lang="en-US" b="1" dirty="0"/>
              <a:t>Dyscalculia</a:t>
            </a:r>
            <a:r>
              <a:rPr lang="ar-SA" b="1" dirty="0"/>
              <a:t> :</a:t>
            </a:r>
            <a:endParaRPr lang="en-US" dirty="0"/>
          </a:p>
          <a:p>
            <a:r>
              <a:rPr lang="ar-SA" dirty="0"/>
              <a:t>عدم القدرة على التعامل مع الأرقام وفهم معانيها ، وإجراء العمليات الحسابية الأساسية .</a:t>
            </a:r>
            <a:endParaRPr lang="en-US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b="1" dirty="0"/>
              <a:t>يستخدم دليل التشخيص الأمريكي الخامس </a:t>
            </a:r>
            <a:r>
              <a:rPr lang="en-US" b="1" dirty="0"/>
              <a:t>DSM5 </a:t>
            </a:r>
            <a:r>
              <a:rPr lang="ar-SA" b="1" dirty="0"/>
              <a:t>مصطلح صعوبات التعلم المحددة </a:t>
            </a:r>
            <a:r>
              <a:rPr lang="en-US" b="1" dirty="0"/>
              <a:t>SPECIFIC LEARNING DISORDER</a:t>
            </a:r>
            <a:r>
              <a:rPr lang="ar-SA" b="1" dirty="0"/>
              <a:t> ، ليكون مظلة يجمع تحته صعوبات التعلم المعروفة سابقا مثل عسر القراءة ، وعسر الحساب ، وعسر الكتابة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911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574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ar-SA" b="1" dirty="0"/>
              <a:t>يتم تشخيص صعوبات التعلم وفقا للمعايير التالية :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1-أن تستمر الأعراض لمدة ستة أشهر على الرغم من وجود برنامج تدخل لمعالجة الصعوبة الموجودة لدى المتعلم ، ومن هذه الصعوبات :</a:t>
            </a:r>
            <a:endParaRPr lang="en-US" dirty="0"/>
          </a:p>
          <a:p>
            <a:pPr lvl="0"/>
            <a:r>
              <a:rPr lang="ar-SA" dirty="0"/>
              <a:t>صعوبات في ترميز الكلمات ، والطلاقة في قراءة الكلمات .</a:t>
            </a:r>
            <a:endParaRPr lang="en-US" dirty="0"/>
          </a:p>
          <a:p>
            <a:pPr lvl="0"/>
            <a:r>
              <a:rPr lang="ar-SA" dirty="0"/>
              <a:t>صعوبات في الاستيعاب القرائي .</a:t>
            </a:r>
            <a:endParaRPr lang="en-US" dirty="0"/>
          </a:p>
          <a:p>
            <a:pPr lvl="0"/>
            <a:r>
              <a:rPr lang="ar-SA" dirty="0"/>
              <a:t>صعوبات في إملاء الكلمات .</a:t>
            </a:r>
            <a:endParaRPr lang="en-US" dirty="0"/>
          </a:p>
          <a:p>
            <a:pPr lvl="0"/>
            <a:r>
              <a:rPr lang="ar-SA" dirty="0"/>
              <a:t>صعوبات في الكتابة تشمل القواعد وعلامات الترقيم والتنظيم والوضوح . </a:t>
            </a:r>
            <a:endParaRPr lang="en-US" dirty="0"/>
          </a:p>
          <a:p>
            <a:pPr lvl="0"/>
            <a:r>
              <a:rPr lang="ar-SA" dirty="0"/>
              <a:t>صعوبات في الإحساس بمعاني الأرقام ،إجراء العمليات الحسابية .</a:t>
            </a:r>
            <a:endParaRPr lang="en-US" dirty="0"/>
          </a:p>
          <a:p>
            <a:pPr lvl="0"/>
            <a:r>
              <a:rPr lang="ar-SA" dirty="0"/>
              <a:t>صعوبات في الاستدلال الرياضي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2-المهارة الأكاديمية المتأثرة تكون أقل من المستوى المتوقع لعمر المتعلم ، وتؤثر على تحصيله الدراسي ، وعلى أنشطة حياته اليومية </a:t>
            </a:r>
            <a:r>
              <a:rPr lang="ar-SA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ar-SA" dirty="0" smtClean="0"/>
              <a:t>3-حتى لو ظهرت بعض الأعراض في مرحلة ما قبل المدرسة ، التشخيص يتم عند الالتحاق بالمدرسة .</a:t>
            </a:r>
            <a:endParaRPr lang="en-US" dirty="0" smtClean="0"/>
          </a:p>
          <a:p>
            <a:pPr marL="0" indent="0">
              <a:buNone/>
            </a:pPr>
            <a:r>
              <a:rPr lang="ar-SA" dirty="0" smtClean="0"/>
              <a:t>4-يجب </a:t>
            </a:r>
            <a:r>
              <a:rPr lang="ar-SA" dirty="0"/>
              <a:t>ألا يكون سبب اضطراب صعوبات التعلم أحد الأسباب التالية :</a:t>
            </a:r>
            <a:endParaRPr lang="en-US" dirty="0"/>
          </a:p>
          <a:p>
            <a:pPr lvl="0"/>
            <a:r>
              <a:rPr lang="ar-SA" dirty="0"/>
              <a:t>الإعاقات العقلية </a:t>
            </a:r>
            <a:endParaRPr lang="en-US" dirty="0"/>
          </a:p>
          <a:p>
            <a:pPr lvl="0"/>
            <a:r>
              <a:rPr lang="ar-SA" dirty="0"/>
              <a:t>الإعاقات السمعية والبصرية </a:t>
            </a:r>
            <a:endParaRPr lang="en-US" dirty="0"/>
          </a:p>
          <a:p>
            <a:pPr lvl="0"/>
            <a:r>
              <a:rPr lang="ar-SA" dirty="0"/>
              <a:t>الاضطرابات النفسية الشديدة مثل الاكتئاب والقلق </a:t>
            </a:r>
            <a:endParaRPr lang="en-US" dirty="0"/>
          </a:p>
          <a:p>
            <a:pPr lvl="0"/>
            <a:r>
              <a:rPr lang="ar-SA" dirty="0"/>
              <a:t>الاضطرابات العصبية </a:t>
            </a:r>
            <a:endParaRPr lang="en-US" dirty="0"/>
          </a:p>
          <a:p>
            <a:pPr lvl="0"/>
            <a:r>
              <a:rPr lang="ar-SA" dirty="0"/>
              <a:t>الصعوبات النفسية الاجتماعية (مثلا الرهابالاجتماعي)</a:t>
            </a:r>
            <a:endParaRPr lang="en-US" dirty="0"/>
          </a:p>
          <a:p>
            <a:pPr lvl="0"/>
            <a:r>
              <a:rPr lang="ar-SA" dirty="0"/>
              <a:t>التعلم بلغة مختلفة عن اللغة الأم </a:t>
            </a:r>
            <a:endParaRPr lang="en-US" dirty="0"/>
          </a:p>
          <a:p>
            <a:pPr lvl="0"/>
            <a:r>
              <a:rPr lang="ar-SA" dirty="0"/>
              <a:t>عدم وجود تعليمات واضحة للمتعلم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6342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التعريف ببعض الأمثلة على اضطرابات الانتباه والإدراك </a:t>
            </a:r>
          </a:p>
          <a:p>
            <a:r>
              <a:rPr lang="ar-SA" dirty="0" smtClean="0"/>
              <a:t>التعريف بطريقة البحث عن اضطرابات الانتباه والإدراك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78590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اضطراب عجز الانتباه وفرط النشاط الحركي </a:t>
            </a:r>
            <a:r>
              <a:rPr lang="en-US" b="1" dirty="0"/>
              <a:t>Attention deficit and hyperactivity disorder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/>
              <a:t>هذا الاضطراب هو من أكثر الاضطرابات شيوعا لدى الأطفال ومن أكثرها تأثيرا على جوانب مختلفة من حياة الطفل .</a:t>
            </a:r>
            <a:endParaRPr lang="en-US" dirty="0"/>
          </a:p>
          <a:p>
            <a:r>
              <a:rPr lang="ar-SA" dirty="0"/>
              <a:t>عادة ما يصاحب هذا الاضطراب اضطرابات أخرى .</a:t>
            </a:r>
            <a:endParaRPr lang="en-US" dirty="0"/>
          </a:p>
          <a:p>
            <a:r>
              <a:rPr lang="ar-SA" b="1" dirty="0"/>
              <a:t>يشمل اضطراب عجز الانتباه وفرط النشاط الحركي ثلاثة أعراض رئيسية :</a:t>
            </a:r>
            <a:endParaRPr lang="en-US" dirty="0"/>
          </a:p>
          <a:p>
            <a:r>
              <a:rPr lang="ar-SA" dirty="0"/>
              <a:t>1-فرط النشاط </a:t>
            </a:r>
            <a:endParaRPr lang="en-US" dirty="0"/>
          </a:p>
          <a:p>
            <a:r>
              <a:rPr lang="ar-SA" dirty="0"/>
              <a:t>2-الاندفاعية </a:t>
            </a:r>
            <a:endParaRPr lang="en-US" dirty="0"/>
          </a:p>
          <a:p>
            <a:r>
              <a:rPr lang="ar-SA" dirty="0"/>
              <a:t>3-عجز الانتباه </a:t>
            </a:r>
            <a:endParaRPr lang="en-US" dirty="0"/>
          </a:p>
          <a:p>
            <a:endParaRPr lang="ar-SA" dirty="0" smtClean="0"/>
          </a:p>
          <a:p>
            <a:r>
              <a:rPr lang="ar-SA" dirty="0"/>
              <a:t>المعلم يلعب دورا مهما في تشخيص اضطراب عجز الانتباه وفرط النشاط الحركي حيث أن الأخصائي أو الطبيب النفسي يأخذ ملاحظات المدرس لتعبئة مقاييس تقدير السلوك واستمارات الملاحظة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7473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أسباب الإصابة باضطراب عجز الانتباه وفرط النشاط الحركي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1-أسباب </a:t>
            </a:r>
            <a:r>
              <a:rPr lang="ar-SA" dirty="0"/>
              <a:t>جينية : إذا كان أحد الوالدين مصابا بالاضطراب فإن نسبة الإصابة لدى الأبناء قد تصل إلى 50%.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فالدراسات تشير إلى وجود تغيرات في دماغ الشخص المصاب بهذا الاضطرابب منها تغيير في المواد الكيميائية المسؤولة عن تنظيم الانتباه مثل : السيروتونين ، والدوبامين ،والنورابينيفرين . ومن التغيرات أيضا : زيادة النشاط في مناطق المخ المسؤولة عن الاندفاعية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22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2-أسباب بيئية مثل </a:t>
            </a:r>
            <a:endParaRPr lang="en-US" dirty="0"/>
          </a:p>
          <a:p>
            <a:r>
              <a:rPr lang="ar-SA" dirty="0"/>
              <a:t>1-التدخين للمرأة الحامل .</a:t>
            </a:r>
            <a:endParaRPr lang="en-US" dirty="0"/>
          </a:p>
          <a:p>
            <a:r>
              <a:rPr lang="ar-SA" dirty="0"/>
              <a:t>2-البيئة التي يوجد فيها الطفل تلعب دورا كبيرا في شدة الأعراض أو ضعفها .</a:t>
            </a:r>
            <a:endParaRPr lang="en-US" dirty="0"/>
          </a:p>
          <a:p>
            <a:r>
              <a:rPr lang="ar-SA" dirty="0"/>
              <a:t>3-التعرض لنسب عالية من الرصاص .</a:t>
            </a:r>
            <a:endParaRPr lang="en-US" dirty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38293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تشخيص اضطراب </a:t>
            </a:r>
            <a:r>
              <a:rPr lang="ar-SA" dirty="0"/>
              <a:t>تشخيص اضطراب </a:t>
            </a:r>
            <a:br>
              <a:rPr lang="ar-SA" dirty="0"/>
            </a:br>
            <a:r>
              <a:rPr lang="en-US" dirty="0"/>
              <a:t>ADHA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1-يجب أن تستمر الأعراض لمدة تزيد على ستة أشهر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2-يجب أن تظهر الأعراض قبل سن سبعة سنوات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3-يجب أن تظهر الأعراض في أكثر من مكان (مثل المنزل والمدرسة)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4-يجب أن يكون للأعراض أثر سلبي على حياة الطفل الأكاديمية أو الاجتماعية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5-يجب استبعاد الاضطرابات الأخرى مثل التخلف العقلي و اضطرابات المزاج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2762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تشخيص اضطراب </a:t>
            </a:r>
            <a:br>
              <a:rPr lang="ar-SA" dirty="0" smtClean="0"/>
            </a:br>
            <a:r>
              <a:rPr lang="en-US" dirty="0" smtClean="0"/>
              <a:t>ADHA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6-عجز الانتباه يشمل :</a:t>
            </a:r>
            <a:endParaRPr lang="en-US" dirty="0"/>
          </a:p>
          <a:p>
            <a:pPr lvl="0"/>
            <a:r>
              <a:rPr lang="ar-SA" dirty="0"/>
              <a:t>صعوبات في إنهاء المهمة </a:t>
            </a:r>
            <a:endParaRPr lang="en-US" dirty="0"/>
          </a:p>
          <a:p>
            <a:pPr lvl="0"/>
            <a:r>
              <a:rPr lang="ar-SA" dirty="0"/>
              <a:t> صعوبات في اتباع التعليمات</a:t>
            </a:r>
            <a:endParaRPr lang="en-US" dirty="0"/>
          </a:p>
          <a:p>
            <a:pPr lvl="0"/>
            <a:r>
              <a:rPr lang="ar-SA" dirty="0"/>
              <a:t>عدم القدرة على الانتباه للتفاصيل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4246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تشخيص اضطراب </a:t>
            </a:r>
            <a:br>
              <a:rPr lang="ar-SA" dirty="0"/>
            </a:br>
            <a:r>
              <a:rPr lang="en-US" dirty="0"/>
              <a:t>ADHA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7-فرط النشاط يشمل :</a:t>
            </a:r>
            <a:endParaRPr lang="en-US" dirty="0"/>
          </a:p>
          <a:p>
            <a:pPr lvl="0"/>
            <a:r>
              <a:rPr lang="ar-SA" dirty="0"/>
              <a:t>عدم القدرة على الجلوس في مكان واحد </a:t>
            </a:r>
            <a:endParaRPr lang="en-US" dirty="0"/>
          </a:p>
          <a:p>
            <a:pPr lvl="0"/>
            <a:r>
              <a:rPr lang="ar-SA" dirty="0"/>
              <a:t>عدم القدرة على الانتظار أو الوقوف في صف </a:t>
            </a:r>
            <a:endParaRPr lang="en-US" dirty="0"/>
          </a:p>
          <a:p>
            <a:pPr lvl="0"/>
            <a:r>
              <a:rPr lang="ar-SA" dirty="0"/>
              <a:t>الاندفاع </a:t>
            </a:r>
            <a:endParaRPr lang="en-US" dirty="0"/>
          </a:p>
          <a:p>
            <a:pPr lvl="0"/>
            <a:r>
              <a:rPr lang="ar-SA" dirty="0"/>
              <a:t>عدم القدرة على الاستماع لفترة طويلة </a:t>
            </a:r>
            <a:endParaRPr lang="en-US" dirty="0"/>
          </a:p>
          <a:p>
            <a:pPr lvl="0"/>
            <a:r>
              <a:rPr lang="ar-SA" dirty="0"/>
              <a:t>كثرة الكلام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62671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تشخيص اضطراب </a:t>
            </a:r>
            <a:br>
              <a:rPr lang="ar-SA" dirty="0" smtClean="0"/>
            </a:br>
            <a:r>
              <a:rPr lang="en-US" dirty="0" smtClean="0"/>
              <a:t>ADHD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8-ليتم تشخيص الطفل بأنه يعاني اضطراب عجز الانتباه وفرط النشاط الحركي لا بد أن تكون لديه أعراض خاصة بعجز الانتباه وأعراض خاصة بفرط النشاط الحركي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314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التدخل العلاجي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dirty="0"/>
              <a:t>يشمل التدخل العلاجي عدة جوانب :</a:t>
            </a:r>
            <a:endParaRPr lang="en-US" dirty="0"/>
          </a:p>
          <a:p>
            <a:r>
              <a:rPr lang="ar-SA" dirty="0" smtClean="0"/>
              <a:t>لابد </a:t>
            </a:r>
            <a:r>
              <a:rPr lang="ar-SA" dirty="0"/>
              <a:t>من التشخيص السليم للاضطراب .</a:t>
            </a:r>
            <a:endParaRPr lang="en-US" dirty="0"/>
          </a:p>
          <a:p>
            <a:r>
              <a:rPr lang="ar-SA" dirty="0"/>
              <a:t>يشمل التشخيص السليم التعرف على الاضطرابات المصاحبة لهذا الاضطراب ، ومنها اضطرابات صعوبات التعلم ، فمن النادر أن يتم تشخيص هذا الاضطراب منفردا .</a:t>
            </a:r>
            <a:endParaRPr lang="en-US" dirty="0"/>
          </a:p>
          <a:p>
            <a:pPr lvl="0"/>
            <a:r>
              <a:rPr lang="ar-SA" dirty="0"/>
              <a:t>تعديل سلوك الطفل بأساليب العلاج السلوكي ، مثل تعزيز السلوك المرغوب .</a:t>
            </a:r>
            <a:endParaRPr lang="en-US" dirty="0"/>
          </a:p>
          <a:p>
            <a:pPr lvl="0"/>
            <a:r>
              <a:rPr lang="ar-SA" dirty="0"/>
              <a:t>التعديل للبيئة المنزلية والصفية التي يكون فيها الطفل . كتقليل المشتتات حول الطفل ، مثل جعله يجلس بعيدا عن النوافذ.</a:t>
            </a:r>
            <a:endParaRPr lang="en-US" dirty="0"/>
          </a:p>
          <a:p>
            <a:r>
              <a:rPr lang="ar-SA" dirty="0"/>
              <a:t>-العلاج بالأدوية .</a:t>
            </a:r>
            <a:endParaRPr lang="en-US" dirty="0"/>
          </a:p>
          <a:p>
            <a:r>
              <a:rPr lang="ar-SA" dirty="0" smtClean="0"/>
              <a:t>ولا </a:t>
            </a:r>
            <a:r>
              <a:rPr lang="ar-SA" dirty="0"/>
              <a:t>بد من التقييم المستمر للطفل من قبل المنزل والمدرسة لملاحظة مدى استجابته للعلاج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9969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أعراض عجز الانتباه وفرط النشاط الحركي لدى الراشدين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مشكلات في العلاقات مع الزملاء .</a:t>
            </a:r>
            <a:endParaRPr lang="en-US" dirty="0"/>
          </a:p>
          <a:p>
            <a:pPr lvl="0"/>
            <a:r>
              <a:rPr lang="ar-SA" dirty="0"/>
              <a:t>ضعف في الأداء المهني </a:t>
            </a:r>
            <a:endParaRPr lang="en-US" dirty="0"/>
          </a:p>
          <a:p>
            <a:pPr lvl="0"/>
            <a:r>
              <a:rPr lang="ar-SA" dirty="0"/>
              <a:t>ضعف في الأداء الأكاديمي </a:t>
            </a:r>
            <a:endParaRPr lang="en-US" dirty="0"/>
          </a:p>
          <a:p>
            <a:pPr lvl="0"/>
            <a:r>
              <a:rPr lang="ar-SA" dirty="0"/>
              <a:t>الإدمان </a:t>
            </a:r>
            <a:endParaRPr lang="en-US" dirty="0"/>
          </a:p>
          <a:p>
            <a:pPr lvl="0"/>
            <a:r>
              <a:rPr lang="ar-SA" dirty="0"/>
              <a:t>كثرة التورط في حوادث المرور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44096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انتهت المحاضرة </a:t>
            </a:r>
            <a:endParaRPr lang="ar-S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128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اختلاط الإحساسات </a:t>
            </a:r>
            <a:r>
              <a:rPr lang="en-US" dirty="0" err="1" smtClean="0"/>
              <a:t>synaesthetia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تعني </a:t>
            </a:r>
            <a:r>
              <a:rPr lang="ar-SA" dirty="0"/>
              <a:t>لغويا إدراك الأشياء مع بعضها . </a:t>
            </a:r>
            <a:endParaRPr lang="en-US" dirty="0"/>
          </a:p>
          <a:p>
            <a:pPr algn="just"/>
            <a:r>
              <a:rPr lang="ar-SA" dirty="0" smtClean="0"/>
              <a:t>يحدث </a:t>
            </a:r>
            <a:r>
              <a:rPr lang="ar-SA" dirty="0"/>
              <a:t>الاختلاط بين إحساسات حاسة واحدة (السمع مثلا) أو عدة إحساسات (السمع والشم مثلا) .</a:t>
            </a:r>
            <a:endParaRPr lang="en-US" dirty="0"/>
          </a:p>
          <a:p>
            <a:pPr algn="just"/>
            <a:r>
              <a:rPr lang="ar-SA" dirty="0"/>
              <a:t>كثيرا ما يتم الجمع بين الألوان والأحرف أو الأرقام أو الكلمات . وقد يتم الجمع بين الصور والروائح أو الأصوات .</a:t>
            </a:r>
            <a:endParaRPr lang="en-US" dirty="0"/>
          </a:p>
          <a:p>
            <a:pPr algn="just"/>
            <a:r>
              <a:rPr lang="ar-SA" dirty="0" smtClean="0"/>
              <a:t>تسمى </a:t>
            </a:r>
            <a:r>
              <a:rPr lang="ar-SA" dirty="0"/>
              <a:t>المثيرات التي تثير إحساسات أخرى بالمحفزات </a:t>
            </a:r>
            <a:r>
              <a:rPr lang="en-US" dirty="0"/>
              <a:t>Inducers</a:t>
            </a:r>
            <a:r>
              <a:rPr lang="ar-SA" dirty="0"/>
              <a:t>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9423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تاريخ دراسة حالة اختلاط الحواس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أول حالة عرفت لاختلاط الإحساسات هي حالة جون ساكس التي وصفها في بحثه للدكتوراه ، وهي رؤية ألوان عند مشاهدة الأرقام . </a:t>
            </a:r>
            <a:endParaRPr lang="en-US" dirty="0"/>
          </a:p>
          <a:p>
            <a:r>
              <a:rPr lang="ar-SA" dirty="0"/>
              <a:t>في عهد المدرسة السلوكية رفضت فكرة اختلاط الحواس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7339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في نهاية الثمانين تم إجراء تجارب على الأشخاص الذين يدعون وجود هذه الحالة لديهم ،فأعطوا قوائم من الكلمات ذات المعنى والكلمات عديمة المعنى ، وسئلوا عما يرونه ، ثم بعد عشرة أسابيع ءلب منهم إعادة ذكر ما يظهر لهم من ألوان أو إحساسات عند رؤية نفس الكلمات ، فوجد أن الأداء كان متطابقا تماما . وفي المقابل كان هناك مجموعة أخرى من الأشخاص السليمين من اختلال الحواس وظهر أن أداءهم في وصف ألوان ترتبط ببعض الكلمات غير متطابق بين الاختبار الأول والاختبار الثاني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8977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معلومات عن اختلاط الحواس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عادة ما تكون حالة اختلاط الحواس ذات اتجاه واحد ، أي الحرف ينتج اللون وليس العكس . </a:t>
            </a:r>
            <a:endParaRPr lang="en-US" dirty="0"/>
          </a:p>
          <a:p>
            <a:r>
              <a:rPr lang="ar-SA" dirty="0"/>
              <a:t>غالبا ما تكون الحالة مرتبطة بإدراك المستويات الأولى مثل اللون أو الرقم ، وليس بالمثيرات المعقدة مثل الوجوه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2269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معلومات عن اختلاط الحواس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الذكور والنساء متساوين في الإصابة بالمرض .</a:t>
            </a:r>
            <a:endParaRPr lang="en-US" dirty="0"/>
          </a:p>
          <a:p>
            <a:r>
              <a:rPr lang="ar-SA" dirty="0"/>
              <a:t>اختلاط الإحساسات هي حالة وراثية ، فثلث الأشخاص الذين يعانون منها لديهم أقارب يعانون منها أيضا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984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حالات مصابة باختلاط الحواس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اختلاط الإحساسات يستمر لفترة طويلة حتى لو فقد الشخص الحاسة المسؤولة عن الاختلاط ، فمثلا بعض المكفوفين الذين كانوا يعانون من هذه الحالة قبل كف بصرهم ، أصبحوا يرون الألوان عند تحسس حروف برايل . </a:t>
            </a:r>
            <a:endParaRPr lang="en-US" dirty="0"/>
          </a:p>
          <a:p>
            <a:r>
              <a:rPr lang="ar-SA" dirty="0"/>
              <a:t>بتريشا دوفي وقصتها مع اكتشاف حالتها ، من خلال حوار مع والدها عن الأحرف والألوان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9221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تجارب علمية أجريت لدراسة اختلاط الإحساسات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يستخدم ستروب لاكتشاف اختلاط الإحساسات .</a:t>
            </a:r>
            <a:endParaRPr lang="en-US" dirty="0"/>
          </a:p>
          <a:p>
            <a:r>
              <a:rPr lang="ar-SA" dirty="0"/>
              <a:t>تجارب البحث البصري عن حرف معين بين أحرف من نفس اللون أو لون مختلف لم تجعل المصابين بحالة اختلاط الحواس أفضل أداء من الأشخاص العاديين .</a:t>
            </a:r>
            <a:endParaRPr lang="en-US" dirty="0"/>
          </a:p>
          <a:p>
            <a:r>
              <a:rPr lang="ar-SA" dirty="0"/>
              <a:t>تجارب على الحساب أجريت على المصابين باختلاط الحواس :حين يكون ناتج الجمع مطابقا للون بقعة ملونة فهذا يجعل الأداء أفضل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494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1525</Words>
  <Application>Microsoft Office PowerPoint</Application>
  <PresentationFormat>On-screen Show (4:3)</PresentationFormat>
  <Paragraphs>137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اضطرابات الانتباه والإدراك </vt:lpstr>
      <vt:lpstr>أهداف المحاضرة</vt:lpstr>
      <vt:lpstr>اختلاط الإحساسات synaesthetia</vt:lpstr>
      <vt:lpstr>تاريخ دراسة حالة اختلاط الحواس </vt:lpstr>
      <vt:lpstr>تجربة </vt:lpstr>
      <vt:lpstr>معلومات عن اختلاط الحواس </vt:lpstr>
      <vt:lpstr>معلومات عن اختلاط الحواس </vt:lpstr>
      <vt:lpstr>حالات مصابة باختلاط الحواس </vt:lpstr>
      <vt:lpstr>تجارب علمية أجريت لدراسة اختلاط الإحساسات </vt:lpstr>
      <vt:lpstr>دراسات علم النفس العصبي على حالة اختلاط الحواس </vt:lpstr>
      <vt:lpstr>نظرية إزالة التثبيط </vt:lpstr>
      <vt:lpstr>حالة اختلاط الحواس ميزة أم مشكلة ؟</vt:lpstr>
      <vt:lpstr>الوظائف التنفيذية و اضطراب الوظائف التنفيذية  Executive function &amp; executive disfunction </vt:lpstr>
      <vt:lpstr>PowerPoint Presentation</vt:lpstr>
      <vt:lpstr>PowerPoint Presentation</vt:lpstr>
      <vt:lpstr>PowerPoint Presentation</vt:lpstr>
      <vt:lpstr>عسر القراءة Dyslexia :</vt:lpstr>
      <vt:lpstr>عسر الحساب Dyscalculia </vt:lpstr>
      <vt:lpstr>PowerPoint Presentation</vt:lpstr>
      <vt:lpstr>اضطراب عجز الانتباه وفرط النشاط الحركي Attention deficit and hyperactivity disorder </vt:lpstr>
      <vt:lpstr>أسباب الإصابة باضطراب عجز الانتباه وفرط النشاط الحركي </vt:lpstr>
      <vt:lpstr>PowerPoint Presentation</vt:lpstr>
      <vt:lpstr>تشخيص اضطراب تشخيص اضطراب  ADHA</vt:lpstr>
      <vt:lpstr>تشخيص اضطراب  ADHA</vt:lpstr>
      <vt:lpstr>تشخيص اضطراب  ADHA</vt:lpstr>
      <vt:lpstr>تشخيص اضطراب  ADHD</vt:lpstr>
      <vt:lpstr>التدخل العلاجي</vt:lpstr>
      <vt:lpstr>أعراض عجز الانتباه وفرط النشاط الحركي لدى الراشدين </vt:lpstr>
      <vt:lpstr>انتهت المحاضرة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Sumyah</dc:creator>
  <cp:lastModifiedBy>Sumyah</cp:lastModifiedBy>
  <cp:revision>20</cp:revision>
  <dcterms:created xsi:type="dcterms:W3CDTF">2015-10-12T20:06:58Z</dcterms:created>
  <dcterms:modified xsi:type="dcterms:W3CDTF">2018-02-26T03:34:05Z</dcterms:modified>
</cp:coreProperties>
</file>