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39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8255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7746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5680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868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5707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3392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0777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142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605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143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5992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17914-CCA0-421D-98A2-CD21029AA3CE}" type="datetimeFigureOut">
              <a:rPr lang="ar-SA" smtClean="0"/>
              <a:pPr/>
              <a:t>22/01/1439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9903-9F29-4F69-B987-08027ADFF3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7790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301" y="692696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Introduction To Organic Chemistry</a:t>
            </a:r>
            <a:endParaRPr lang="ar-SA" sz="4000" dirty="0"/>
          </a:p>
        </p:txBody>
      </p:sp>
      <p:sp>
        <p:nvSpPr>
          <p:cNvPr id="5" name="Rectangle 4"/>
          <p:cNvSpPr/>
          <p:nvPr/>
        </p:nvSpPr>
        <p:spPr>
          <a:xfrm>
            <a:off x="827584" y="1700808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cs typeface="+mj-cs"/>
              </a:rPr>
              <a:t>Course Number and Symbol:  108 </a:t>
            </a:r>
            <a:r>
              <a:rPr lang="en-US" sz="2800" b="1" dirty="0" err="1" smtClean="0">
                <a:cs typeface="+mj-cs"/>
              </a:rPr>
              <a:t>Chem</a:t>
            </a:r>
            <a:endParaRPr lang="ar-SA" sz="2800" b="1" dirty="0" smtClean="0">
              <a:cs typeface="+mj-cs"/>
            </a:endParaRPr>
          </a:p>
          <a:p>
            <a:pPr algn="ctr"/>
            <a:r>
              <a:rPr lang="en-US" sz="2800" b="1" dirty="0" smtClean="0">
                <a:cs typeface="+mj-cs"/>
              </a:rPr>
              <a:t>Lecturer</a:t>
            </a:r>
            <a:r>
              <a:rPr lang="en-US" sz="2800" dirty="0" smtClean="0">
                <a:cs typeface="+mj-cs"/>
              </a:rPr>
              <a:t>: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   Dr. </a:t>
            </a:r>
            <a:r>
              <a:rPr lang="en-US" sz="2800" dirty="0" err="1" smtClean="0">
                <a:solidFill>
                  <a:srgbClr val="FF0000"/>
                </a:solidFill>
                <a:cs typeface="+mj-cs"/>
              </a:rPr>
              <a:t>Shatha</a:t>
            </a:r>
            <a:r>
              <a:rPr lang="en-US" sz="2800" dirty="0" smtClean="0">
                <a:solidFill>
                  <a:srgbClr val="FF0000"/>
                </a:solidFill>
                <a:cs typeface="+mj-cs"/>
              </a:rPr>
              <a:t> I </a:t>
            </a:r>
            <a:r>
              <a:rPr lang="en-US" sz="2800" dirty="0" err="1" smtClean="0">
                <a:solidFill>
                  <a:srgbClr val="FF0000"/>
                </a:solidFill>
                <a:cs typeface="+mj-cs"/>
              </a:rPr>
              <a:t>Alaqeel</a:t>
            </a:r>
            <a:endParaRPr lang="ar-SA" sz="2800" dirty="0"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442" y="2852936"/>
            <a:ext cx="77205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Office no. </a:t>
            </a:r>
            <a:r>
              <a:rPr lang="en-US" sz="2800" b="1" dirty="0" smtClean="0">
                <a:solidFill>
                  <a:srgbClr val="FF0000"/>
                </a:solidFill>
              </a:rPr>
              <a:t>190</a:t>
            </a:r>
            <a:r>
              <a:rPr lang="en-US" sz="2800" b="1" dirty="0" smtClean="0"/>
              <a:t>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</a:t>
            </a:r>
            <a:r>
              <a:rPr lang="en-US" sz="2800" b="1" dirty="0" smtClean="0"/>
              <a:t>floor </a:t>
            </a:r>
            <a:r>
              <a:rPr lang="en-US" sz="2800" b="1" dirty="0"/>
              <a:t>Building: </a:t>
            </a:r>
            <a:r>
              <a:rPr lang="en-US" sz="2800" dirty="0" smtClean="0"/>
              <a:t>5</a:t>
            </a:r>
            <a:endParaRPr lang="en-US" sz="2800" dirty="0"/>
          </a:p>
          <a:p>
            <a:pPr algn="ctr"/>
            <a:r>
              <a:rPr lang="en-US" sz="2800" b="1" dirty="0"/>
              <a:t>e-mail: </a:t>
            </a:r>
            <a:r>
              <a:rPr lang="en-US" sz="2800" dirty="0" smtClean="0"/>
              <a:t>shalaqeel@ksu.edu.sa</a:t>
            </a:r>
            <a:endParaRPr lang="en-US" sz="2800" dirty="0"/>
          </a:p>
          <a:p>
            <a:pPr algn="ctr"/>
            <a:r>
              <a:rPr lang="ar-SA" sz="2800" b="1" dirty="0" smtClean="0"/>
              <a:t>                               </a:t>
            </a:r>
            <a:r>
              <a:rPr lang="en-US" sz="2800" b="1" dirty="0" smtClean="0"/>
              <a:t>      Office </a:t>
            </a:r>
            <a:r>
              <a:rPr lang="en-US" sz="2800" b="1" dirty="0"/>
              <a:t>hours: </a:t>
            </a:r>
            <a:r>
              <a:rPr lang="en-US" sz="2800" b="1" dirty="0" smtClean="0"/>
              <a:t> </a:t>
            </a:r>
            <a:endParaRPr lang="en-US" sz="2800" dirty="0"/>
          </a:p>
          <a:p>
            <a:pPr algn="ctr"/>
            <a:r>
              <a:rPr lang="en-US" sz="2800" dirty="0"/>
              <a:t>Sunday: </a:t>
            </a:r>
            <a:r>
              <a:rPr lang="en-US" sz="2800" dirty="0" smtClean="0"/>
              <a:t>9:00-10:00</a:t>
            </a:r>
            <a:endParaRPr lang="en-US" sz="2800" dirty="0"/>
          </a:p>
          <a:p>
            <a:pPr algn="ctr"/>
            <a:r>
              <a:rPr lang="en-US" sz="2800" dirty="0" smtClean="0"/>
              <a:t>Tuesday </a:t>
            </a:r>
            <a:r>
              <a:rPr lang="en-US" sz="2800" dirty="0"/>
              <a:t>: </a:t>
            </a:r>
            <a:r>
              <a:rPr lang="en-US" sz="2800" dirty="0" smtClean="0"/>
              <a:t>9:00 </a:t>
            </a:r>
            <a:r>
              <a:rPr lang="en-US" sz="2800" dirty="0"/>
              <a:t>–</a:t>
            </a:r>
            <a:r>
              <a:rPr lang="en-US" sz="2800" dirty="0" smtClean="0"/>
              <a:t>10:00</a:t>
            </a:r>
            <a:endParaRPr lang="en-US" sz="2800" dirty="0"/>
          </a:p>
          <a:p>
            <a:pPr algn="ctr"/>
            <a:r>
              <a:rPr lang="en-US" sz="2800" smtClean="0"/>
              <a:t>Thursday: 9:00 </a:t>
            </a:r>
            <a:r>
              <a:rPr lang="en-US" sz="2800"/>
              <a:t>–</a:t>
            </a:r>
            <a:r>
              <a:rPr lang="en-US" sz="2800" smtClean="0"/>
              <a:t>10:00 </a:t>
            </a:r>
            <a:endParaRPr lang="en-US" sz="2800" dirty="0" smtClean="0"/>
          </a:p>
          <a:p>
            <a:pPr algn="ctr"/>
            <a:r>
              <a:rPr lang="en-US" sz="2800" b="1" dirty="0" smtClean="0"/>
              <a:t>Credit </a:t>
            </a:r>
            <a:r>
              <a:rPr lang="en-US" sz="2800" b="1" dirty="0"/>
              <a:t>hours: </a:t>
            </a:r>
            <a:r>
              <a:rPr lang="en-US" sz="2800" dirty="0" smtClean="0"/>
              <a:t>(3+1)</a:t>
            </a:r>
            <a:endParaRPr lang="en-US" sz="2800" dirty="0"/>
          </a:p>
          <a:p>
            <a:pPr algn="ctr"/>
            <a:r>
              <a:rPr lang="en-US" sz="2800" b="1" dirty="0"/>
              <a:t>Website: </a:t>
            </a:r>
            <a:r>
              <a:rPr lang="en-US" sz="2800" dirty="0" smtClean="0">
                <a:solidFill>
                  <a:srgbClr val="FF0000"/>
                </a:solidFill>
              </a:rPr>
              <a:t>http://fac.ksu.edu.sa/shalaqeel</a:t>
            </a:r>
            <a:endParaRPr lang="ar-S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36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Text Book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pPr lvl="4" algn="l" rtl="0"/>
            <a:r>
              <a:rPr lang="en-US" sz="3600" i="1" dirty="0" smtClean="0"/>
              <a:t>Elements of organic chemistry </a:t>
            </a:r>
            <a:r>
              <a:rPr lang="en-US" sz="3600" dirty="0" smtClean="0"/>
              <a:t>by </a:t>
            </a:r>
            <a:r>
              <a:rPr lang="en-US" sz="3600" dirty="0" err="1" smtClean="0"/>
              <a:t>Isaak</a:t>
            </a:r>
            <a:r>
              <a:rPr lang="en-US" sz="3600" dirty="0" smtClean="0"/>
              <a:t> Zimmerman and Henry Zimmerman,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edition.	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9"/>
            <a:ext cx="1944216" cy="26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2165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/>
              <a:t/>
            </a:r>
            <a:br>
              <a:rPr lang="ar-SA" dirty="0"/>
            </a:br>
            <a:r>
              <a:rPr lang="en-US" b="1" i="1" dirty="0" smtClean="0">
                <a:latin typeface="Baskerville Old Face" pitchFamily="18" charset="0"/>
              </a:rPr>
              <a:t>Distribution of marks</a:t>
            </a:r>
            <a:r>
              <a:rPr lang="ar-SA" dirty="0">
                <a:latin typeface="Baskerville Old Face" pitchFamily="18" charset="0"/>
              </a:rPr>
              <a:t/>
            </a:r>
            <a:br>
              <a:rPr lang="ar-SA" dirty="0">
                <a:latin typeface="Baskerville Old Face" pitchFamily="18" charset="0"/>
              </a:rPr>
            </a:br>
            <a:r>
              <a:rPr lang="en-US" dirty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sz="4000" b="1" dirty="0" smtClean="0">
                <a:latin typeface="Baskerville Old Face" pitchFamily="18" charset="0"/>
              </a:rPr>
              <a:t>Mid </a:t>
            </a:r>
            <a:r>
              <a:rPr lang="en-US" sz="4000" b="1" dirty="0">
                <a:latin typeface="Baskerville Old Face" pitchFamily="18" charset="0"/>
              </a:rPr>
              <a:t>I = </a:t>
            </a:r>
            <a:r>
              <a:rPr lang="en-US" sz="4000" b="1" dirty="0" smtClean="0">
                <a:latin typeface="Baskerville Old Face" pitchFamily="18" charset="0"/>
              </a:rPr>
              <a:t>12      </a:t>
            </a:r>
            <a:r>
              <a:rPr lang="en-US" sz="4000" b="1" dirty="0" smtClean="0">
                <a:latin typeface="Baskerville Old Face" pitchFamily="18" charset="0"/>
              </a:rPr>
              <a:t>23/2 </a:t>
            </a:r>
            <a:r>
              <a:rPr lang="en-US" sz="4000" b="1" dirty="0" smtClean="0">
                <a:latin typeface="Baskerville Old Face" pitchFamily="18" charset="0"/>
              </a:rPr>
              <a:t>Thursday</a:t>
            </a:r>
          </a:p>
          <a:p>
            <a:pPr marL="0" indent="0" algn="l" rtl="0">
              <a:buNone/>
            </a:pPr>
            <a:r>
              <a:rPr lang="en-US" sz="4000" b="1" dirty="0" smtClean="0">
                <a:latin typeface="Baskerville Old Face" pitchFamily="18" charset="0"/>
              </a:rPr>
              <a:t> Mid II </a:t>
            </a:r>
            <a:r>
              <a:rPr lang="en-US" sz="4000" b="1" dirty="0">
                <a:latin typeface="Baskerville Old Face" pitchFamily="18" charset="0"/>
              </a:rPr>
              <a:t>= </a:t>
            </a:r>
            <a:r>
              <a:rPr lang="en-US" sz="4000" b="1" smtClean="0">
                <a:latin typeface="Baskerville Old Face" pitchFamily="18" charset="0"/>
              </a:rPr>
              <a:t>12    </a:t>
            </a:r>
            <a:r>
              <a:rPr lang="en-US" sz="4000" b="1" smtClean="0">
                <a:latin typeface="Baskerville Old Face" pitchFamily="18" charset="0"/>
              </a:rPr>
              <a:t>12/3 </a:t>
            </a:r>
            <a:r>
              <a:rPr lang="en-US" sz="4000" b="1" dirty="0" smtClean="0">
                <a:latin typeface="Baskerville Old Face" pitchFamily="18" charset="0"/>
              </a:rPr>
              <a:t>Thursday</a:t>
            </a:r>
          </a:p>
          <a:p>
            <a:pPr marL="0" indent="0" algn="l" rtl="0">
              <a:buNone/>
            </a:pPr>
            <a:r>
              <a:rPr lang="en-US" sz="4000" b="1" dirty="0">
                <a:latin typeface="Baskerville Old Face" pitchFamily="18" charset="0"/>
              </a:rPr>
              <a:t> </a:t>
            </a:r>
            <a:r>
              <a:rPr lang="en-US" sz="4000" b="1" dirty="0" smtClean="0">
                <a:latin typeface="Baskerville Old Face" pitchFamily="18" charset="0"/>
              </a:rPr>
              <a:t>Quiz’s &amp; Homework’s </a:t>
            </a:r>
            <a:r>
              <a:rPr lang="en-US" sz="4000" b="1" dirty="0">
                <a:latin typeface="Baskerville Old Face" pitchFamily="18" charset="0"/>
              </a:rPr>
              <a:t>= </a:t>
            </a:r>
            <a:r>
              <a:rPr lang="en-US" sz="4000" b="1" dirty="0" smtClean="0">
                <a:latin typeface="Baskerville Old Face" pitchFamily="18" charset="0"/>
              </a:rPr>
              <a:t>6  </a:t>
            </a:r>
          </a:p>
          <a:p>
            <a:pPr marL="0" indent="0" algn="l" rtl="0">
              <a:buNone/>
            </a:pPr>
            <a:r>
              <a:rPr lang="en-US" sz="4000" b="1" dirty="0" smtClean="0">
                <a:latin typeface="Baskerville Old Face" pitchFamily="18" charset="0"/>
              </a:rPr>
              <a:t>Practical</a:t>
            </a:r>
            <a:r>
              <a:rPr lang="en-US" sz="4000" b="1" dirty="0">
                <a:latin typeface="Baskerville Old Face" pitchFamily="18" charset="0"/>
              </a:rPr>
              <a:t>= </a:t>
            </a:r>
            <a:r>
              <a:rPr lang="en-US" sz="4000" b="1" dirty="0" smtClean="0">
                <a:latin typeface="Baskerville Old Face" pitchFamily="18" charset="0"/>
              </a:rPr>
              <a:t>30</a:t>
            </a:r>
            <a:endParaRPr lang="ar-SA" sz="4000" b="1" dirty="0">
              <a:latin typeface="Baskerville Old Face" pitchFamily="18" charset="0"/>
            </a:endParaRPr>
          </a:p>
          <a:p>
            <a:pPr marL="0" indent="0" algn="l" rtl="0">
              <a:buNone/>
            </a:pPr>
            <a:r>
              <a:rPr lang="en-US" sz="4000" b="1" dirty="0">
                <a:latin typeface="Baskerville Old Face" pitchFamily="18" charset="0"/>
              </a:rPr>
              <a:t> Final= </a:t>
            </a:r>
            <a:r>
              <a:rPr lang="en-US" sz="4000" b="1" dirty="0" smtClean="0">
                <a:latin typeface="Baskerville Old Face" pitchFamily="18" charset="0"/>
              </a:rPr>
              <a:t>40   </a:t>
            </a:r>
            <a:endParaRPr lang="ar-SA" sz="40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750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Baskerville Old Face" pitchFamily="18" charset="0"/>
              </a:rPr>
              <a:t>Syllabus distribution</a:t>
            </a:r>
            <a:endParaRPr lang="ar-SA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1-Hydrocarbons: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Chapter </a:t>
            </a:r>
            <a:r>
              <a:rPr lang="en-US" b="1" dirty="0"/>
              <a:t>1:</a:t>
            </a:r>
            <a:r>
              <a:rPr lang="en-US" dirty="0"/>
              <a:t>Introduction to Organic </a:t>
            </a:r>
            <a:r>
              <a:rPr lang="en-US" dirty="0" smtClean="0"/>
              <a:t>Chemistry. 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   Hydrocarbons </a:t>
            </a:r>
            <a:r>
              <a:rPr lang="en-US" dirty="0">
                <a:solidFill>
                  <a:schemeClr val="tx2"/>
                </a:solidFill>
              </a:rPr>
              <a:t>compounds </a:t>
            </a:r>
          </a:p>
          <a:p>
            <a:pPr marL="0" indent="0" algn="l" rtl="0">
              <a:buNone/>
            </a:pPr>
            <a:r>
              <a:rPr lang="en-US" b="1" dirty="0" smtClean="0"/>
              <a:t>Chapter </a:t>
            </a:r>
            <a:r>
              <a:rPr lang="en-US" b="1" dirty="0"/>
              <a:t>2:</a:t>
            </a:r>
            <a:r>
              <a:rPr lang="en-US" dirty="0"/>
              <a:t>Alkane and Cycloalkane.</a:t>
            </a:r>
          </a:p>
          <a:p>
            <a:pPr marL="0" indent="0" algn="l" rtl="0">
              <a:buNone/>
            </a:pPr>
            <a:r>
              <a:rPr lang="en-US" b="1" dirty="0"/>
              <a:t>Chapter 3:</a:t>
            </a:r>
            <a:r>
              <a:rPr lang="en-US" dirty="0"/>
              <a:t>Alkene and </a:t>
            </a:r>
            <a:r>
              <a:rPr lang="en-US" dirty="0" smtClean="0"/>
              <a:t>Alkyne.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i="1" dirty="0" smtClean="0"/>
              <a:t>                  1</a:t>
            </a:r>
            <a:r>
              <a:rPr lang="en-US" sz="2800" b="1" i="1" baseline="30000" dirty="0" smtClean="0"/>
              <a:t>st</a:t>
            </a:r>
            <a:r>
              <a:rPr lang="en-US" sz="2800" b="1" i="1" dirty="0" smtClean="0"/>
              <a:t> </a:t>
            </a:r>
            <a:r>
              <a:rPr lang="en-US" b="1" i="1" dirty="0" smtClean="0"/>
              <a:t>Mid </a:t>
            </a:r>
            <a:r>
              <a:rPr lang="en-US" b="1" i="1" dirty="0"/>
              <a:t>Term Exam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6548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2-Benzene </a:t>
            </a:r>
          </a:p>
          <a:p>
            <a:pPr marL="0" indent="0" algn="l" rtl="0">
              <a:buNone/>
            </a:pPr>
            <a:r>
              <a:rPr lang="en-US" b="1" dirty="0"/>
              <a:t>Chapter 4:</a:t>
            </a:r>
            <a:r>
              <a:rPr lang="en-US" dirty="0"/>
              <a:t>Benzene &amp; Aromatic compounds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3-Halogen containing compounds</a:t>
            </a:r>
            <a:endParaRPr lang="en-US" dirty="0"/>
          </a:p>
          <a:p>
            <a:pPr marL="0" indent="0" algn="l" rtl="0">
              <a:buNone/>
            </a:pPr>
            <a:r>
              <a:rPr lang="en-US" b="1" dirty="0"/>
              <a:t>Chapter 5:</a:t>
            </a:r>
            <a:r>
              <a:rPr lang="en-US" dirty="0"/>
              <a:t>Organic Halides Compounds</a:t>
            </a:r>
            <a:r>
              <a:rPr lang="en-US" dirty="0" smtClean="0"/>
              <a:t>.        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4-Oxygen containing compounds</a:t>
            </a:r>
          </a:p>
          <a:p>
            <a:pPr marL="0" indent="0" algn="l" rtl="0">
              <a:buNone/>
            </a:pPr>
            <a:r>
              <a:rPr lang="en-US" b="1" dirty="0"/>
              <a:t>Chapter 6:</a:t>
            </a:r>
            <a:r>
              <a:rPr lang="en-US" dirty="0"/>
              <a:t>Alcohols &amp; Phenols.</a:t>
            </a:r>
          </a:p>
          <a:p>
            <a:pPr marL="0" indent="0" algn="l" rtl="0">
              <a:buNone/>
            </a:pPr>
            <a:r>
              <a:rPr lang="en-US" b="1" dirty="0"/>
              <a:t>Chapter 7:</a:t>
            </a:r>
            <a:r>
              <a:rPr lang="en-US" dirty="0"/>
              <a:t>Ethers&amp; Epoxides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i="1" dirty="0" smtClean="0"/>
              <a:t>                       2</a:t>
            </a:r>
            <a:r>
              <a:rPr lang="en-US" sz="2800" b="1" i="1" baseline="30000" dirty="0" smtClean="0"/>
              <a:t>nd</a:t>
            </a:r>
            <a:r>
              <a:rPr lang="en-US" sz="2800" b="1" i="1" dirty="0" smtClean="0"/>
              <a:t> </a:t>
            </a:r>
            <a:r>
              <a:rPr lang="en-US" b="1" i="1" dirty="0" smtClean="0"/>
              <a:t>Mid </a:t>
            </a:r>
            <a:r>
              <a:rPr lang="en-US" b="1" i="1" dirty="0"/>
              <a:t>Term Exam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73941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dirty="0"/>
              <a:t>Chapter 8:</a:t>
            </a:r>
            <a:r>
              <a:rPr lang="en-US" dirty="0"/>
              <a:t>Aldehydes &amp;</a:t>
            </a:r>
            <a:r>
              <a:rPr lang="en-US" dirty="0" err="1"/>
              <a:t>Ketons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b="1" dirty="0"/>
              <a:t>Chapter 9:</a:t>
            </a:r>
            <a:r>
              <a:rPr lang="en-US" dirty="0"/>
              <a:t>Carboxylic acids and its derivatives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5-Nitrogen-contaning </a:t>
            </a:r>
            <a:r>
              <a:rPr lang="en-US" dirty="0" smtClean="0"/>
              <a:t>compounds</a:t>
            </a:r>
          </a:p>
          <a:p>
            <a:pPr marL="0" indent="0" algn="l" rtl="0">
              <a:buNone/>
            </a:pPr>
            <a:r>
              <a:rPr lang="en-US" b="1" dirty="0"/>
              <a:t>Chapter 10:</a:t>
            </a:r>
            <a:r>
              <a:rPr lang="en-US" dirty="0"/>
              <a:t>Amines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b="1" dirty="0" smtClean="0"/>
              <a:t>Chapter 11:</a:t>
            </a:r>
            <a:r>
              <a:rPr lang="en-US" dirty="0" smtClean="0"/>
              <a:t>Carbohydrates.</a:t>
            </a:r>
          </a:p>
          <a:p>
            <a:pPr marL="0" indent="0" algn="l" rtl="0">
              <a:buNone/>
            </a:pPr>
            <a:r>
              <a:rPr lang="en-US" b="1" smtClean="0"/>
              <a:t>Chapter 12:</a:t>
            </a:r>
            <a:r>
              <a:rPr lang="en-US" smtClean="0"/>
              <a:t>Fats &amp; Oils.</a:t>
            </a:r>
            <a:endParaRPr lang="en-US" dirty="0" smtClean="0"/>
          </a:p>
          <a:p>
            <a:pPr marL="0" indent="0" algn="l" rtl="0">
              <a:buNone/>
            </a:pPr>
            <a:endParaRPr lang="en-US" b="1" i="1" dirty="0" smtClean="0"/>
          </a:p>
          <a:p>
            <a:pPr marL="0" indent="0" algn="l" rtl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         Final Exam</a:t>
            </a:r>
          </a:p>
          <a:p>
            <a:pPr marL="0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49737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192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References and Text Book</vt:lpstr>
      <vt:lpstr> Distribution of marks  </vt:lpstr>
      <vt:lpstr>Syllabus distribution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M Almarhoon</dc:creator>
  <cp:lastModifiedBy>shalaqeel</cp:lastModifiedBy>
  <cp:revision>14</cp:revision>
  <dcterms:created xsi:type="dcterms:W3CDTF">2014-09-04T05:18:30Z</dcterms:created>
  <dcterms:modified xsi:type="dcterms:W3CDTF">2017-10-12T05:36:20Z</dcterms:modified>
</cp:coreProperties>
</file>