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8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569D1-0CE0-A527-0A95-B3490C58A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C5A61B-42CE-D9BD-CED6-EBCADD030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E9CDA-F4C8-AF9D-25FE-FF1F69B21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35684-20A7-8819-733B-C7A97AC0E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A3326-0AD2-6B68-B439-9C34F76E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3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1CCB1-BC12-0C53-2ECC-89C3D419A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A05DEA-3E4F-1C99-6550-56530C28B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BD27A-2CAF-B600-AA12-5BD2CBCAB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44699-CB8D-283F-D4AD-D548AE35E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6EA11-7271-B28C-C628-8C633FCC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49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B9D01C-7DCD-D88C-FF6B-3FA23B44B9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5B2797-4299-4395-ED46-6B240A0DE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2C0F5-6E40-A823-8200-5B9EE3059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03E2A-EDC3-13F5-F31A-C72B1F38F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196FF-3B5F-52FB-B2C2-359EF4013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8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06338-2FBF-C26F-090D-54743A43F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67757-9B55-D41E-8D28-9DB843978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4AA85-849D-3F72-C4E6-5B2D9B742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4A13C-D3BC-D5F3-3EEA-4C793E6C9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73269-0DCE-F1F6-8C73-18836B78C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89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0B9DC-4B31-D256-DBF3-1D134972F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57324-74DD-25A3-D848-08E7BA86E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A28CB-A18D-F0A2-38BE-D9C37242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4A76-1B97-6AE0-405F-D710B0156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1889F-9112-A3BB-337D-D9D072440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1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EE503-D613-606D-881C-400981FE6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5E876-49C0-EC65-9EAB-B52D713DE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38C2C-E6D9-5524-86E4-A6D2827A6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8BF8B-1D8B-CE03-BE13-6D4248BC3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C77416-37C0-ECAC-9ED1-EA6350083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60E0D-CDF3-E352-7349-4E9F4F61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54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DF99F-8C7A-3305-5113-24D1A152D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1715D-5B57-7FA5-6F91-CB91CA0F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B7224-C52F-F3AE-3EC1-39445EA07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A48D-29EB-2247-7B23-DE6632850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A942B2-57A9-77C0-01AD-7B60AFABB5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A9E34C-B222-8B9D-A9D2-275E6F62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9BEBB6-284E-52E8-418F-1568413B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173F38-4780-09EC-0047-293B98AD0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9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205E-BD59-A5CD-5865-F05D80F40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0F9A45-6B08-B986-7764-F51B80E90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3C3D4E-5FC5-9BBC-42EA-C8D7A060F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F8CC93-8AA3-F3FF-C4F8-EE9F9548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8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1DA44B-5CD1-A148-E057-9B21EA2D9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8864D6-A5B1-2B70-D3C7-7D455CA87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1DFE0-74A5-D4A9-1104-22EE6C330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50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E806D-0E9F-D073-4E27-38B95B45F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8B13D-2C38-3F50-F183-44AB12304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F19C7-36C3-55FE-FA2B-6DBD1EFE3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C48B5-5D33-8E36-C688-E8D701E99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17B8C-633E-A61B-C94D-9EB6599B5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D9428-1AE7-DAC6-AC45-8AD4F79E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9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D3099-5BE5-01E6-230F-FDAF0D381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91C393-42F7-7ECC-EB9C-3043DE6B83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7EE060-B528-5CF0-CE4D-DD0E8621F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AA489-27A9-7633-BCF4-98C56AE24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2BD88-4F1B-6612-1AB9-770530EA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C64A2-B041-80E6-8D22-1291B7351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0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1A022F-F28D-0C38-EF73-E857DB804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2133B-AF8A-8A77-E865-A7FC81251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F14F9-CFEC-B4F8-F971-207BC67B8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05E1F5-C8B7-450C-B42B-D75D61376AF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5571A-1F27-F720-5406-C5DA53878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1372A-09A3-E2F4-8108-E9EBA982C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D535E0-B2AF-4877-8266-5B2BCBFF71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7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 103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(classical mechanics)</a:t>
            </a:r>
          </a:p>
        </p:txBody>
      </p:sp>
    </p:spTree>
    <p:extLst>
      <p:ext uri="{BB962C8B-B14F-4D97-AF65-F5344CB8AC3E}">
        <p14:creationId xmlns:p14="http://schemas.microsoft.com/office/powerpoint/2010/main" val="216768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F75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C3F69"/>
                </a:solidFill>
                <a:latin typeface="Aptos Display"/>
              </a:defRPr>
            </a:pPr>
            <a:r>
              <a:t>Reference and Syllabus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32688"/>
            <a:ext cx="3886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400"/>
              </a:spcAft>
              <a:defRPr sz="1100" b="1">
                <a:solidFill>
                  <a:srgbClr val="3F75AE"/>
                </a:solidFill>
                <a:latin typeface="Aptos"/>
              </a:defRPr>
            </a:pPr>
            <a:r>
              <a:t>COURSE TEXTBOOK</a:t>
            </a:r>
          </a:p>
          <a:p>
            <a:pPr>
              <a:defRPr sz="1700" b="1">
                <a:solidFill>
                  <a:srgbClr val="1E242B"/>
                </a:solidFill>
                <a:latin typeface="Aptos"/>
              </a:defRPr>
            </a:pPr>
            <a:r>
              <a:t>Physics for Scientists and Engineers</a:t>
            </a:r>
          </a:p>
          <a:p>
            <a:pPr>
              <a:defRPr sz="1150">
                <a:solidFill>
                  <a:srgbClr val="5C6774"/>
                </a:solidFill>
                <a:latin typeface="Aptos"/>
              </a:defRPr>
            </a:pPr>
            <a:r>
              <a:t>6th Edition • Raymond A. Serway &amp; John W. Jewett</a:t>
            </a:r>
          </a:p>
        </p:txBody>
      </p:sp>
      <p:pic>
        <p:nvPicPr>
          <p:cNvPr id="5" name="Picture 4" descr="serway_book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80" y="1737360"/>
            <a:ext cx="2880360" cy="4315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8368" y="6053328"/>
            <a:ext cx="28346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i="1">
                <a:solidFill>
                  <a:srgbClr val="5C6774"/>
                </a:solidFill>
                <a:latin typeface="Aptos"/>
              </a:defRPr>
            </a:pPr>
            <a:r>
              <a:t>Primary reference for lectures and problem sets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199164"/>
              </p:ext>
            </p:extLst>
          </p:nvPr>
        </p:nvGraphicFramePr>
        <p:xfrm>
          <a:off x="4282440" y="1357378"/>
          <a:ext cx="7909560" cy="5166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0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rPr dirty="0"/>
                        <a:t>Ch.</a:t>
                      </a:r>
                    </a:p>
                  </a:txBody>
                  <a:tcPr marL="54864" marR="54864" marT="27432" marB="27432" anchor="ctr">
                    <a:solidFill>
                      <a:srgbClr val="1C3F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rPr dirty="0"/>
                        <a:t>Topic</a:t>
                      </a:r>
                    </a:p>
                  </a:txBody>
                  <a:tcPr marL="54864" marR="54864" marT="27432" marB="27432" anchor="ctr">
                    <a:solidFill>
                      <a:srgbClr val="1C3F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Sections</a:t>
                      </a:r>
                    </a:p>
                  </a:txBody>
                  <a:tcPr marL="54864" marR="54864" marT="27432" marB="27432" anchor="ctr">
                    <a:solidFill>
                      <a:srgbClr val="1C3F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Suggested Problems</a:t>
                      </a:r>
                    </a:p>
                  </a:txBody>
                  <a:tcPr marL="54864" marR="54864" marT="27432" marB="27432" anchor="ctr">
                    <a:solidFill>
                      <a:srgbClr val="1C3F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1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Physics and Measurement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1.1, 1.4, 1.5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13, 15, 21, 25, 31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2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Motion in One Dimension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2.1–2.3, 2.5, 2.6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4, 5, 11, 15, 16, 20, 21, 22, 23, 25, 27, 28, 29, 32, 33, 40, 42, 43, 46, 48, 51, 52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3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Vectors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3.1</a:t>
                      </a:r>
                      <a:r>
                        <a:rPr lang="en-US" dirty="0"/>
                        <a:t> to </a:t>
                      </a:r>
                      <a:r>
                        <a:rPr dirty="0"/>
                        <a:t>3.4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1, 4, 19, 21, 27, 30, 31, 33, 39, 49, 50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4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Motion in Two Dimensions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4.1</a:t>
                      </a:r>
                      <a:r>
                        <a:rPr lang="en-US" dirty="0"/>
                        <a:t> to </a:t>
                      </a:r>
                      <a:r>
                        <a:rPr dirty="0"/>
                        <a:t>4.5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1, 3, 5, 6, 8, 14, 15, 17, 19, 20, 22, 23, 25, 29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5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The Laws of Motion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5.1</a:t>
                      </a:r>
                      <a:r>
                        <a:rPr lang="en-US" dirty="0"/>
                        <a:t> to </a:t>
                      </a:r>
                      <a:r>
                        <a:rPr dirty="0"/>
                        <a:t>5.8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3, 7, 11, 16, 18, 24, 25, 26, 28, 30, 31, 37, 41, 44, 45, 46, 68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6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Circular Motion &amp; Applications of Newton’s Laws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6.1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1, 2, 5, 7, 59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7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Energy and Energy Transfer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7.2</a:t>
                      </a:r>
                      <a:r>
                        <a:rPr lang="en-US" dirty="0"/>
                        <a:t> to </a:t>
                      </a:r>
                      <a:r>
                        <a:rPr dirty="0"/>
                        <a:t>7.8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1, 4, 7, 13, 14, 15, 16, 19, 21, 24, 25, 26, 28, 31, 32, 33, 35, 37, 40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8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Potential Energy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8.1</a:t>
                      </a:r>
                      <a:r>
                        <a:rPr lang="en-US"/>
                        <a:t> to </a:t>
                      </a:r>
                      <a:r>
                        <a:rPr dirty="0"/>
                        <a:t>8.5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2, 5, 6, 11, 13, 17, 31, 33, 36, 38, 42, 55, 57, 59, 60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9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Linear Momentum and Collisions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9.1</a:t>
                      </a:r>
                      <a:r>
                        <a:rPr lang="en-US" dirty="0"/>
                        <a:t> to </a:t>
                      </a:r>
                      <a:r>
                        <a:rPr dirty="0"/>
                        <a:t>9.4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1, 2, 4, 5, 7, 8, 9, 10, 13, 15, 16, 17, 18, 21, 25, 27, 32, 33, 35</a:t>
                      </a:r>
                    </a:p>
                  </a:txBody>
                  <a:tcPr marL="45720" marR="45720" marT="22860" marB="22860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8231">
                <a:tc>
                  <a:txBody>
                    <a:bodyPr/>
                    <a:lstStyle/>
                    <a:p>
                      <a:pPr algn="ctr">
                        <a:defRPr sz="940" b="1">
                          <a:solidFill>
                            <a:srgbClr val="1C3F69"/>
                          </a:solidFill>
                          <a:latin typeface="Aptos"/>
                        </a:defRPr>
                      </a:pPr>
                      <a:r>
                        <a:t>10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Rotation of a Rigid Object About a Fixed Axis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4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10.1</a:t>
                      </a:r>
                      <a:r>
                        <a:rPr lang="en-US" dirty="0"/>
                        <a:t> to </a:t>
                      </a:r>
                      <a:r>
                        <a:rPr dirty="0"/>
                        <a:t>10.8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860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1, 3, 5, 6, 8, 12, 13, 16, 17, 18, 20, 21, 31, 35, 37, 46, 70, 71</a:t>
                      </a:r>
                    </a:p>
                  </a:txBody>
                  <a:tcPr marL="45720" marR="45720" marT="22860" marB="22860" anchor="ctr">
                    <a:solidFill>
                      <a:srgbClr val="E8F0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58768" y="6510528"/>
            <a:ext cx="76809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C6774"/>
                </a:solidFill>
                <a:latin typeface="Aptos"/>
              </a:defRPr>
            </a:pPr>
            <a:r>
              <a:t>Course roadmap • Chapters 1–10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F75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C3F69"/>
                </a:solidFill>
                <a:latin typeface="Aptos Display"/>
              </a:defRPr>
            </a:pPr>
            <a:r>
              <a:t>Grading and Absence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32688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F75AE"/>
                </a:solidFill>
                <a:latin typeface="Aptos"/>
              </a:defRPr>
            </a:pPr>
            <a:r>
              <a:t>ASSESSMENT &amp; COURSE REQUIREMENTS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638523"/>
              </p:ext>
            </p:extLst>
          </p:nvPr>
        </p:nvGraphicFramePr>
        <p:xfrm>
          <a:off x="640080" y="1261872"/>
          <a:ext cx="6766560" cy="2249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rPr dirty="0"/>
                        <a:t>Assessment</a:t>
                      </a:r>
                    </a:p>
                  </a:txBody>
                  <a:tcPr anchor="ctr">
                    <a:solidFill>
                      <a:srgbClr val="1C3F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Mark</a:t>
                      </a:r>
                    </a:p>
                  </a:txBody>
                  <a:tcPr anchor="ctr">
                    <a:solidFill>
                      <a:srgbClr val="1C3F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Schedule</a:t>
                      </a:r>
                    </a:p>
                  </a:txBody>
                  <a:tcPr anchor="ctr">
                    <a:solidFill>
                      <a:srgbClr val="1C3F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Location</a:t>
                      </a:r>
                    </a:p>
                  </a:txBody>
                  <a:tcPr anchor="ctr">
                    <a:solidFill>
                      <a:srgbClr val="1C3F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Lab</a:t>
                      </a:r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30</a:t>
                      </a:r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Every week</a:t>
                      </a:r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Different</a:t>
                      </a:r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lang="en-US" dirty="0"/>
                        <a:t>Two </a:t>
                      </a:r>
                      <a:r>
                        <a:rPr dirty="0"/>
                        <a:t>Midterm</a:t>
                      </a:r>
                      <a:r>
                        <a:rPr lang="en-US" dirty="0"/>
                        <a:t>s</a:t>
                      </a:r>
                      <a:endParaRPr dirty="0"/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15 + 15</a:t>
                      </a:r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lang="en-US" dirty="0"/>
                        <a:t>—</a:t>
                      </a:r>
                    </a:p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endParaRPr dirty="0"/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lang="en-US" dirty="0"/>
                        <a:t>—</a:t>
                      </a:r>
                    </a:p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endParaRPr dirty="0"/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Final Exam</a:t>
                      </a:r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40</a:t>
                      </a:r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lang="en-US" dirty="0"/>
                        <a:t>—</a:t>
                      </a:r>
                    </a:p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endParaRPr dirty="0"/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lang="en-US" dirty="0"/>
                        <a:t>—</a:t>
                      </a:r>
                    </a:p>
                    <a:p>
                      <a:pPr algn="ctr">
                        <a:defRPr sz="1019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endParaRPr dirty="0"/>
                    </a:p>
                  </a:txBody>
                  <a:tcPr marL="45720" marR="45720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algn="ctr">
                        <a:defRPr sz="1019" b="1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Total</a:t>
                      </a:r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 b="1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t>100</a:t>
                      </a:r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 b="1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—</a:t>
                      </a:r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19" b="1">
                          <a:solidFill>
                            <a:srgbClr val="1E242B"/>
                          </a:solidFill>
                          <a:latin typeface="Aptos"/>
                        </a:defRPr>
                      </a:pPr>
                      <a:r>
                        <a:rPr dirty="0"/>
                        <a:t>—</a:t>
                      </a:r>
                    </a:p>
                  </a:txBody>
                  <a:tcPr marL="45720" marR="45720" anchor="ctr">
                    <a:solidFill>
                      <a:srgbClr val="E8F0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726679" y="1261872"/>
            <a:ext cx="3886200" cy="2743200"/>
          </a:xfrm>
          <a:prstGeom prst="roundRect">
            <a:avLst/>
          </a:prstGeom>
          <a:solidFill>
            <a:srgbClr val="F7F9FC"/>
          </a:solidFill>
          <a:ln>
            <a:solidFill>
              <a:srgbClr val="E8F0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973568" y="1508760"/>
            <a:ext cx="3383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C3F69"/>
                </a:solidFill>
                <a:latin typeface="Aptos"/>
              </a:defRPr>
            </a:pPr>
            <a:r>
              <a:t>Attendance Policy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73568" y="1901952"/>
            <a:ext cx="324612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har char="•"/>
              <a:defRPr sz="1200">
                <a:solidFill>
                  <a:srgbClr val="1E242B"/>
                </a:solidFill>
                <a:latin typeface="Aptos"/>
              </a:defRPr>
            </a:pPr>
            <a:r>
              <a:t>Students whose absence exceeds 25% of total course lectures will be banned from the Final Exam.</a:t>
            </a:r>
          </a:p>
          <a:p>
            <a:pPr>
              <a:buChar char="•"/>
              <a:defRPr sz="1200">
                <a:solidFill>
                  <a:srgbClr val="1E242B"/>
                </a:solidFill>
                <a:latin typeface="Aptos"/>
              </a:defRPr>
            </a:pPr>
            <a:r>
              <a:t>Attendance will be taken at the exact beginning of class.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73568" y="3401568"/>
            <a:ext cx="3246120" cy="393192"/>
          </a:xfrm>
          <a:prstGeom prst="roundRect">
            <a:avLst/>
          </a:prstGeom>
          <a:solidFill>
            <a:srgbClr val="E8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101583" y="3474720"/>
            <a:ext cx="2971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1C3F69"/>
                </a:solidFill>
                <a:latin typeface="Aptos"/>
              </a:defRPr>
            </a:pPr>
            <a:r>
              <a:t>Key threshold: absence &gt; 25%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315968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F75AE"/>
                </a:solidFill>
                <a:latin typeface="Aptos"/>
              </a:defRPr>
            </a:pPr>
            <a:r>
              <a:t>ABSENCE FROM EXAMINATIONS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645152"/>
            <a:ext cx="5257800" cy="1417320"/>
          </a:xfrm>
          <a:prstGeom prst="roundRect">
            <a:avLst/>
          </a:prstGeom>
          <a:solidFill>
            <a:srgbClr val="F7F9FC"/>
          </a:solidFill>
          <a:ln>
            <a:solidFill>
              <a:srgbClr val="E8F0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41248" y="4818888"/>
            <a:ext cx="4846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C3F69"/>
                </a:solidFill>
                <a:latin typeface="Aptos"/>
              </a:defRPr>
            </a:pPr>
            <a:r>
              <a:t>Authorized absence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5148072"/>
            <a:ext cx="48463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1E242B"/>
                </a:solidFill>
                <a:latin typeface="Aptos"/>
              </a:defRPr>
            </a:pPr>
            <a:r>
              <a:t>If you cannot attend an examination because of illness or other unavoidable circumstances, you must provide acceptable evidence of “good cause” to the competent commission. If the absence is authorized, a Makeup Exam will be granted only once.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4645152"/>
            <a:ext cx="5257800" cy="1417320"/>
          </a:xfrm>
          <a:prstGeom prst="roundRect">
            <a:avLst/>
          </a:prstGeom>
          <a:solidFill>
            <a:srgbClr val="F7F9FC"/>
          </a:solidFill>
          <a:ln>
            <a:solidFill>
              <a:srgbClr val="E8F0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73368" y="4818888"/>
            <a:ext cx="4846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C3F69"/>
                </a:solidFill>
                <a:latin typeface="Aptos"/>
              </a:defRPr>
            </a:pPr>
            <a:r>
              <a:t>Makeup exam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3368" y="5148072"/>
            <a:ext cx="48463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1E242B"/>
                </a:solidFill>
                <a:latin typeface="Aptos"/>
              </a:defRPr>
            </a:pPr>
            <a:r>
              <a:t>No other Makeup Exam will be offered in the same semester. If you miss the Makeup Exam, the exam mark will be zero.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6327648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 i="1">
                <a:solidFill>
                  <a:srgbClr val="5C6774"/>
                </a:solidFill>
                <a:latin typeface="Aptos"/>
              </a:defRPr>
            </a:pPr>
            <a:r>
              <a:t>Please refer to the official course and university regulations for final policy interpretation.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572</Words>
  <Application>Microsoft Office PowerPoint</Application>
  <PresentationFormat>Widescreen</PresentationFormat>
  <Paragraphs>84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PHYS 103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Moath Alhejji</dc:creator>
  <cp:lastModifiedBy>Moath Alhejji</cp:lastModifiedBy>
  <cp:revision>13</cp:revision>
  <dcterms:created xsi:type="dcterms:W3CDTF">2026-08-19T18:55:43Z</dcterms:created>
  <dcterms:modified xsi:type="dcterms:W3CDTF">2026-08-24T16:31:00Z</dcterms:modified>
</cp:coreProperties>
</file>