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60" r:id="rId1"/>
    <p:sldMasterId id="2147483672" r:id="rId2"/>
  </p:sldMasterIdLst>
  <p:notesMasterIdLst>
    <p:notesMasterId r:id="rId54"/>
  </p:notesMasterIdLst>
  <p:sldIdLst>
    <p:sldId id="298" r:id="rId3"/>
    <p:sldId id="300" r:id="rId4"/>
    <p:sldId id="301" r:id="rId5"/>
    <p:sldId id="299" r:id="rId6"/>
    <p:sldId id="258" r:id="rId7"/>
    <p:sldId id="263" r:id="rId8"/>
    <p:sldId id="302" r:id="rId9"/>
    <p:sldId id="264" r:id="rId10"/>
    <p:sldId id="318" r:id="rId11"/>
    <p:sldId id="303" r:id="rId12"/>
    <p:sldId id="321" r:id="rId13"/>
    <p:sldId id="319" r:id="rId14"/>
    <p:sldId id="320" r:id="rId15"/>
    <p:sldId id="304" r:id="rId16"/>
    <p:sldId id="305" r:id="rId17"/>
    <p:sldId id="306" r:id="rId18"/>
    <p:sldId id="307" r:id="rId19"/>
    <p:sldId id="308" r:id="rId20"/>
    <p:sldId id="309" r:id="rId21"/>
    <p:sldId id="310" r:id="rId22"/>
    <p:sldId id="311" r:id="rId23"/>
    <p:sldId id="312" r:id="rId24"/>
    <p:sldId id="322" r:id="rId25"/>
    <p:sldId id="323" r:id="rId26"/>
    <p:sldId id="324" r:id="rId27"/>
    <p:sldId id="325" r:id="rId28"/>
    <p:sldId id="326"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27" r:id="rId52"/>
    <p:sldId id="350"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2D24"/>
    <a:srgbClr val="FB7217"/>
    <a:srgbClr val="F29A11"/>
    <a:srgbClr val="FF6600"/>
    <a:srgbClr val="D03200"/>
    <a:srgbClr val="FFF7E1"/>
    <a:srgbClr val="FFECD9"/>
    <a:srgbClr val="FFDEBD"/>
    <a:srgbClr val="008000"/>
    <a:srgbClr val="D09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06" autoAdjust="0"/>
    <p:restoredTop sz="94660"/>
  </p:normalViewPr>
  <p:slideViewPr>
    <p:cSldViewPr>
      <p:cViewPr varScale="1">
        <p:scale>
          <a:sx n="101" d="100"/>
          <a:sy n="101" d="100"/>
        </p:scale>
        <p:origin x="-8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5CDF6-AD7E-44A5-BAC9-2766D6AD1E5D}"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pPr rtl="1"/>
          <a:endParaRPr lang="ar-SA"/>
        </a:p>
      </dgm:t>
    </dgm:pt>
    <dgm:pt modelId="{95943F9E-8B2D-4B5B-90A9-352DEC046378}">
      <dgm:prSet phldrT="[نص]"/>
      <dgm:spPr/>
      <dgm:t>
        <a:bodyPr/>
        <a:lstStyle/>
        <a:p>
          <a:pPr rtl="1"/>
          <a:r>
            <a:rPr lang="ar-SA" dirty="0" smtClean="0"/>
            <a:t>الدراسة التمهيدية</a:t>
          </a:r>
          <a:endParaRPr lang="ar-SA" dirty="0"/>
        </a:p>
      </dgm:t>
    </dgm:pt>
    <dgm:pt modelId="{08DDC8A9-4FE0-4A09-B150-561BAA853D75}" type="parTrans" cxnId="{C1ECBFA4-A132-4452-81D0-88C76D94EE8F}">
      <dgm:prSet/>
      <dgm:spPr/>
      <dgm:t>
        <a:bodyPr/>
        <a:lstStyle/>
        <a:p>
          <a:pPr rtl="1"/>
          <a:endParaRPr lang="ar-SA"/>
        </a:p>
      </dgm:t>
    </dgm:pt>
    <dgm:pt modelId="{EA0D93B9-BF99-44C5-9CC3-B80914247CF1}" type="sibTrans" cxnId="{C1ECBFA4-A132-4452-81D0-88C76D94EE8F}">
      <dgm:prSet/>
      <dgm:spPr/>
      <dgm:t>
        <a:bodyPr/>
        <a:lstStyle/>
        <a:p>
          <a:pPr rtl="1"/>
          <a:endParaRPr lang="ar-SA"/>
        </a:p>
      </dgm:t>
    </dgm:pt>
    <dgm:pt modelId="{EDE4DA77-CA16-45B4-9AC7-84BF2742D836}">
      <dgm:prSet phldrT="[نص]"/>
      <dgm:spPr>
        <a:solidFill>
          <a:srgbClr val="00B050"/>
        </a:solidFill>
      </dgm:spPr>
      <dgm:t>
        <a:bodyPr/>
        <a:lstStyle/>
        <a:p>
          <a:pPr rtl="1"/>
          <a:r>
            <a:rPr lang="ar-SA" dirty="0" smtClean="0"/>
            <a:t>الدراسة التسويقية</a:t>
          </a:r>
          <a:endParaRPr lang="ar-SA" dirty="0"/>
        </a:p>
      </dgm:t>
    </dgm:pt>
    <dgm:pt modelId="{0766BF2D-06D4-4B6A-AD3B-52B11A919E79}" type="parTrans" cxnId="{FA5A2EC8-C07C-4682-912A-C14BB6DAD171}">
      <dgm:prSet/>
      <dgm:spPr/>
      <dgm:t>
        <a:bodyPr/>
        <a:lstStyle/>
        <a:p>
          <a:pPr rtl="1"/>
          <a:endParaRPr lang="ar-SA"/>
        </a:p>
      </dgm:t>
    </dgm:pt>
    <dgm:pt modelId="{BFD36B58-241D-4811-8A8A-2AABB8DF76CD}" type="sibTrans" cxnId="{FA5A2EC8-C07C-4682-912A-C14BB6DAD171}">
      <dgm:prSet/>
      <dgm:spPr/>
      <dgm:t>
        <a:bodyPr/>
        <a:lstStyle/>
        <a:p>
          <a:pPr rtl="1"/>
          <a:endParaRPr lang="ar-SA"/>
        </a:p>
      </dgm:t>
    </dgm:pt>
    <dgm:pt modelId="{97F73797-B1E5-4928-A400-52F3B4DA1995}">
      <dgm:prSet phldrT="[نص]"/>
      <dgm:spPr>
        <a:solidFill>
          <a:srgbClr val="FFC000"/>
        </a:solidFill>
      </dgm:spPr>
      <dgm:t>
        <a:bodyPr/>
        <a:lstStyle/>
        <a:p>
          <a:pPr rtl="1"/>
          <a:r>
            <a:rPr lang="ar-SA" dirty="0" smtClean="0"/>
            <a:t>الدراسة الفنية</a:t>
          </a:r>
          <a:endParaRPr lang="ar-SA" dirty="0"/>
        </a:p>
      </dgm:t>
    </dgm:pt>
    <dgm:pt modelId="{8B63A97D-AAE7-464A-9457-04697AA35CCE}" type="parTrans" cxnId="{C7593C17-3B39-4F26-9563-49AE4348388C}">
      <dgm:prSet/>
      <dgm:spPr/>
      <dgm:t>
        <a:bodyPr/>
        <a:lstStyle/>
        <a:p>
          <a:pPr rtl="1"/>
          <a:endParaRPr lang="ar-SA"/>
        </a:p>
      </dgm:t>
    </dgm:pt>
    <dgm:pt modelId="{F0300676-7DD8-4E45-8238-BF1D101FA9A6}" type="sibTrans" cxnId="{C7593C17-3B39-4F26-9563-49AE4348388C}">
      <dgm:prSet/>
      <dgm:spPr/>
      <dgm:t>
        <a:bodyPr/>
        <a:lstStyle/>
        <a:p>
          <a:pPr rtl="1"/>
          <a:endParaRPr lang="ar-SA"/>
        </a:p>
      </dgm:t>
    </dgm:pt>
    <dgm:pt modelId="{1909ACA4-C7AB-4D66-8D20-DD0722483880}" type="pres">
      <dgm:prSet presAssocID="{F4B5CDF6-AD7E-44A5-BAC9-2766D6AD1E5D}" presName="outerComposite" presStyleCnt="0">
        <dgm:presLayoutVars>
          <dgm:chMax val="5"/>
          <dgm:dir/>
          <dgm:resizeHandles val="exact"/>
        </dgm:presLayoutVars>
      </dgm:prSet>
      <dgm:spPr/>
      <dgm:t>
        <a:bodyPr/>
        <a:lstStyle/>
        <a:p>
          <a:pPr rtl="1"/>
          <a:endParaRPr lang="ar-SA"/>
        </a:p>
      </dgm:t>
    </dgm:pt>
    <dgm:pt modelId="{1CE3F852-634B-442E-90CA-5DE07091CE6F}" type="pres">
      <dgm:prSet presAssocID="{F4B5CDF6-AD7E-44A5-BAC9-2766D6AD1E5D}" presName="dummyMaxCanvas" presStyleCnt="0">
        <dgm:presLayoutVars/>
      </dgm:prSet>
      <dgm:spPr/>
    </dgm:pt>
    <dgm:pt modelId="{B1FB0BD6-62EB-4FD0-990F-5167EC996A8E}" type="pres">
      <dgm:prSet presAssocID="{F4B5CDF6-AD7E-44A5-BAC9-2766D6AD1E5D}" presName="ThreeNodes_1" presStyleLbl="node1" presStyleIdx="0" presStyleCnt="3">
        <dgm:presLayoutVars>
          <dgm:bulletEnabled val="1"/>
        </dgm:presLayoutVars>
      </dgm:prSet>
      <dgm:spPr/>
      <dgm:t>
        <a:bodyPr/>
        <a:lstStyle/>
        <a:p>
          <a:pPr rtl="1"/>
          <a:endParaRPr lang="ar-SA"/>
        </a:p>
      </dgm:t>
    </dgm:pt>
    <dgm:pt modelId="{C53E67DD-9FB2-4136-B959-72EA704FA452}" type="pres">
      <dgm:prSet presAssocID="{F4B5CDF6-AD7E-44A5-BAC9-2766D6AD1E5D}" presName="ThreeNodes_2" presStyleLbl="node1" presStyleIdx="1" presStyleCnt="3">
        <dgm:presLayoutVars>
          <dgm:bulletEnabled val="1"/>
        </dgm:presLayoutVars>
      </dgm:prSet>
      <dgm:spPr/>
      <dgm:t>
        <a:bodyPr/>
        <a:lstStyle/>
        <a:p>
          <a:pPr rtl="1"/>
          <a:endParaRPr lang="ar-SA"/>
        </a:p>
      </dgm:t>
    </dgm:pt>
    <dgm:pt modelId="{889CDE5D-725A-4F6A-AA38-D9A0A104B784}" type="pres">
      <dgm:prSet presAssocID="{F4B5CDF6-AD7E-44A5-BAC9-2766D6AD1E5D}" presName="ThreeNodes_3" presStyleLbl="node1" presStyleIdx="2" presStyleCnt="3">
        <dgm:presLayoutVars>
          <dgm:bulletEnabled val="1"/>
        </dgm:presLayoutVars>
      </dgm:prSet>
      <dgm:spPr/>
      <dgm:t>
        <a:bodyPr/>
        <a:lstStyle/>
        <a:p>
          <a:pPr rtl="1"/>
          <a:endParaRPr lang="ar-SA"/>
        </a:p>
      </dgm:t>
    </dgm:pt>
    <dgm:pt modelId="{2DF5129D-9E08-4B6A-9A99-6C39118CEC2B}" type="pres">
      <dgm:prSet presAssocID="{F4B5CDF6-AD7E-44A5-BAC9-2766D6AD1E5D}" presName="ThreeConn_1-2" presStyleLbl="fgAccFollowNode1" presStyleIdx="0" presStyleCnt="2">
        <dgm:presLayoutVars>
          <dgm:bulletEnabled val="1"/>
        </dgm:presLayoutVars>
      </dgm:prSet>
      <dgm:spPr/>
      <dgm:t>
        <a:bodyPr/>
        <a:lstStyle/>
        <a:p>
          <a:pPr rtl="1"/>
          <a:endParaRPr lang="ar-SA"/>
        </a:p>
      </dgm:t>
    </dgm:pt>
    <dgm:pt modelId="{C4A7F1F2-E57D-4808-ABBB-8A7B1325EA27}" type="pres">
      <dgm:prSet presAssocID="{F4B5CDF6-AD7E-44A5-BAC9-2766D6AD1E5D}" presName="ThreeConn_2-3" presStyleLbl="fgAccFollowNode1" presStyleIdx="1" presStyleCnt="2">
        <dgm:presLayoutVars>
          <dgm:bulletEnabled val="1"/>
        </dgm:presLayoutVars>
      </dgm:prSet>
      <dgm:spPr/>
      <dgm:t>
        <a:bodyPr/>
        <a:lstStyle/>
        <a:p>
          <a:pPr rtl="1"/>
          <a:endParaRPr lang="ar-SA"/>
        </a:p>
      </dgm:t>
    </dgm:pt>
    <dgm:pt modelId="{5FA5E081-8447-4890-91B7-A2DCF71E7D18}" type="pres">
      <dgm:prSet presAssocID="{F4B5CDF6-AD7E-44A5-BAC9-2766D6AD1E5D}" presName="ThreeNodes_1_text" presStyleLbl="node1" presStyleIdx="2" presStyleCnt="3">
        <dgm:presLayoutVars>
          <dgm:bulletEnabled val="1"/>
        </dgm:presLayoutVars>
      </dgm:prSet>
      <dgm:spPr/>
      <dgm:t>
        <a:bodyPr/>
        <a:lstStyle/>
        <a:p>
          <a:pPr rtl="1"/>
          <a:endParaRPr lang="ar-SA"/>
        </a:p>
      </dgm:t>
    </dgm:pt>
    <dgm:pt modelId="{1C4C2D51-75AF-491C-8ABD-FAFE7EDE1607}" type="pres">
      <dgm:prSet presAssocID="{F4B5CDF6-AD7E-44A5-BAC9-2766D6AD1E5D}" presName="ThreeNodes_2_text" presStyleLbl="node1" presStyleIdx="2" presStyleCnt="3">
        <dgm:presLayoutVars>
          <dgm:bulletEnabled val="1"/>
        </dgm:presLayoutVars>
      </dgm:prSet>
      <dgm:spPr/>
      <dgm:t>
        <a:bodyPr/>
        <a:lstStyle/>
        <a:p>
          <a:pPr rtl="1"/>
          <a:endParaRPr lang="ar-SA"/>
        </a:p>
      </dgm:t>
    </dgm:pt>
    <dgm:pt modelId="{32EF1C84-22A7-45B9-97B6-5C71DA003893}" type="pres">
      <dgm:prSet presAssocID="{F4B5CDF6-AD7E-44A5-BAC9-2766D6AD1E5D}" presName="ThreeNodes_3_text" presStyleLbl="node1" presStyleIdx="2" presStyleCnt="3">
        <dgm:presLayoutVars>
          <dgm:bulletEnabled val="1"/>
        </dgm:presLayoutVars>
      </dgm:prSet>
      <dgm:spPr/>
      <dgm:t>
        <a:bodyPr/>
        <a:lstStyle/>
        <a:p>
          <a:pPr rtl="1"/>
          <a:endParaRPr lang="ar-SA"/>
        </a:p>
      </dgm:t>
    </dgm:pt>
  </dgm:ptLst>
  <dgm:cxnLst>
    <dgm:cxn modelId="{CA857F4D-D932-466B-B95D-9A13B0FB3666}" type="presOf" srcId="{97F73797-B1E5-4928-A400-52F3B4DA1995}" destId="{889CDE5D-725A-4F6A-AA38-D9A0A104B784}" srcOrd="0" destOrd="0" presId="urn:microsoft.com/office/officeart/2005/8/layout/vProcess5"/>
    <dgm:cxn modelId="{22D2A6AB-1411-480E-B617-A903159A6EF9}" type="presOf" srcId="{F4B5CDF6-AD7E-44A5-BAC9-2766D6AD1E5D}" destId="{1909ACA4-C7AB-4D66-8D20-DD0722483880}" srcOrd="0" destOrd="0" presId="urn:microsoft.com/office/officeart/2005/8/layout/vProcess5"/>
    <dgm:cxn modelId="{51DD25F9-9C2B-4C81-AB5E-3B5DE31705CE}" type="presOf" srcId="{BFD36B58-241D-4811-8A8A-2AABB8DF76CD}" destId="{C4A7F1F2-E57D-4808-ABBB-8A7B1325EA27}" srcOrd="0" destOrd="0" presId="urn:microsoft.com/office/officeart/2005/8/layout/vProcess5"/>
    <dgm:cxn modelId="{C7593C17-3B39-4F26-9563-49AE4348388C}" srcId="{F4B5CDF6-AD7E-44A5-BAC9-2766D6AD1E5D}" destId="{97F73797-B1E5-4928-A400-52F3B4DA1995}" srcOrd="2" destOrd="0" parTransId="{8B63A97D-AAE7-464A-9457-04697AA35CCE}" sibTransId="{F0300676-7DD8-4E45-8238-BF1D101FA9A6}"/>
    <dgm:cxn modelId="{FA5A2EC8-C07C-4682-912A-C14BB6DAD171}" srcId="{F4B5CDF6-AD7E-44A5-BAC9-2766D6AD1E5D}" destId="{EDE4DA77-CA16-45B4-9AC7-84BF2742D836}" srcOrd="1" destOrd="0" parTransId="{0766BF2D-06D4-4B6A-AD3B-52B11A919E79}" sibTransId="{BFD36B58-241D-4811-8A8A-2AABB8DF76CD}"/>
    <dgm:cxn modelId="{2D73A3AA-6742-4AA0-8AE9-489560046B7E}" type="presOf" srcId="{97F73797-B1E5-4928-A400-52F3B4DA1995}" destId="{32EF1C84-22A7-45B9-97B6-5C71DA003893}" srcOrd="1" destOrd="0" presId="urn:microsoft.com/office/officeart/2005/8/layout/vProcess5"/>
    <dgm:cxn modelId="{5F9C2E2F-06CF-4416-9870-4CA0D4EE62C5}" type="presOf" srcId="{EA0D93B9-BF99-44C5-9CC3-B80914247CF1}" destId="{2DF5129D-9E08-4B6A-9A99-6C39118CEC2B}" srcOrd="0" destOrd="0" presId="urn:microsoft.com/office/officeart/2005/8/layout/vProcess5"/>
    <dgm:cxn modelId="{C902ABDC-966C-480E-BFC7-4F019897DC5B}" type="presOf" srcId="{EDE4DA77-CA16-45B4-9AC7-84BF2742D836}" destId="{C53E67DD-9FB2-4136-B959-72EA704FA452}" srcOrd="0" destOrd="0" presId="urn:microsoft.com/office/officeart/2005/8/layout/vProcess5"/>
    <dgm:cxn modelId="{DB6A5EE3-CFB8-42E8-8945-E56182B9FB76}" type="presOf" srcId="{95943F9E-8B2D-4B5B-90A9-352DEC046378}" destId="{5FA5E081-8447-4890-91B7-A2DCF71E7D18}" srcOrd="1" destOrd="0" presId="urn:microsoft.com/office/officeart/2005/8/layout/vProcess5"/>
    <dgm:cxn modelId="{7EAA385C-E2AD-48AF-A76F-63BC3C19B4DC}" type="presOf" srcId="{EDE4DA77-CA16-45B4-9AC7-84BF2742D836}" destId="{1C4C2D51-75AF-491C-8ABD-FAFE7EDE1607}" srcOrd="1" destOrd="0" presId="urn:microsoft.com/office/officeart/2005/8/layout/vProcess5"/>
    <dgm:cxn modelId="{371757B5-E66F-487B-A708-1620194F3C9B}" type="presOf" srcId="{95943F9E-8B2D-4B5B-90A9-352DEC046378}" destId="{B1FB0BD6-62EB-4FD0-990F-5167EC996A8E}" srcOrd="0" destOrd="0" presId="urn:microsoft.com/office/officeart/2005/8/layout/vProcess5"/>
    <dgm:cxn modelId="{C1ECBFA4-A132-4452-81D0-88C76D94EE8F}" srcId="{F4B5CDF6-AD7E-44A5-BAC9-2766D6AD1E5D}" destId="{95943F9E-8B2D-4B5B-90A9-352DEC046378}" srcOrd="0" destOrd="0" parTransId="{08DDC8A9-4FE0-4A09-B150-561BAA853D75}" sibTransId="{EA0D93B9-BF99-44C5-9CC3-B80914247CF1}"/>
    <dgm:cxn modelId="{5A5CF16E-87C3-447A-941E-38C00026C179}" type="presParOf" srcId="{1909ACA4-C7AB-4D66-8D20-DD0722483880}" destId="{1CE3F852-634B-442E-90CA-5DE07091CE6F}" srcOrd="0" destOrd="0" presId="urn:microsoft.com/office/officeart/2005/8/layout/vProcess5"/>
    <dgm:cxn modelId="{088356B2-0A32-4CA0-80CB-4C3F9D5954F8}" type="presParOf" srcId="{1909ACA4-C7AB-4D66-8D20-DD0722483880}" destId="{B1FB0BD6-62EB-4FD0-990F-5167EC996A8E}" srcOrd="1" destOrd="0" presId="urn:microsoft.com/office/officeart/2005/8/layout/vProcess5"/>
    <dgm:cxn modelId="{74D2750E-EFA0-4CCD-A789-0DDA49DA0423}" type="presParOf" srcId="{1909ACA4-C7AB-4D66-8D20-DD0722483880}" destId="{C53E67DD-9FB2-4136-B959-72EA704FA452}" srcOrd="2" destOrd="0" presId="urn:microsoft.com/office/officeart/2005/8/layout/vProcess5"/>
    <dgm:cxn modelId="{E1C8AFEA-DBF9-4645-85F1-6A995456E3D3}" type="presParOf" srcId="{1909ACA4-C7AB-4D66-8D20-DD0722483880}" destId="{889CDE5D-725A-4F6A-AA38-D9A0A104B784}" srcOrd="3" destOrd="0" presId="urn:microsoft.com/office/officeart/2005/8/layout/vProcess5"/>
    <dgm:cxn modelId="{85843E00-DCC9-4999-B80F-E3310611D7F0}" type="presParOf" srcId="{1909ACA4-C7AB-4D66-8D20-DD0722483880}" destId="{2DF5129D-9E08-4B6A-9A99-6C39118CEC2B}" srcOrd="4" destOrd="0" presId="urn:microsoft.com/office/officeart/2005/8/layout/vProcess5"/>
    <dgm:cxn modelId="{CE914E5B-9F8D-4075-A145-E8BD53F81A66}" type="presParOf" srcId="{1909ACA4-C7AB-4D66-8D20-DD0722483880}" destId="{C4A7F1F2-E57D-4808-ABBB-8A7B1325EA27}" srcOrd="5" destOrd="0" presId="urn:microsoft.com/office/officeart/2005/8/layout/vProcess5"/>
    <dgm:cxn modelId="{E200BBDC-DCDC-4EA8-81B0-BBF733E55659}" type="presParOf" srcId="{1909ACA4-C7AB-4D66-8D20-DD0722483880}" destId="{5FA5E081-8447-4890-91B7-A2DCF71E7D18}" srcOrd="6" destOrd="0" presId="urn:microsoft.com/office/officeart/2005/8/layout/vProcess5"/>
    <dgm:cxn modelId="{367054DB-2369-4CB4-BD27-56F318CAE261}" type="presParOf" srcId="{1909ACA4-C7AB-4D66-8D20-DD0722483880}" destId="{1C4C2D51-75AF-491C-8ABD-FAFE7EDE1607}" srcOrd="7" destOrd="0" presId="urn:microsoft.com/office/officeart/2005/8/layout/vProcess5"/>
    <dgm:cxn modelId="{19D5111F-D761-4669-B4F0-F56813AC200A}" type="presParOf" srcId="{1909ACA4-C7AB-4D66-8D20-DD0722483880}" destId="{32EF1C84-22A7-45B9-97B6-5C71DA003893}"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B5CDF6-AD7E-44A5-BAC9-2766D6AD1E5D}" type="doc">
      <dgm:prSet loTypeId="urn:microsoft.com/office/officeart/2005/8/layout/vProcess5" loCatId="process" qsTypeId="urn:microsoft.com/office/officeart/2005/8/quickstyle/simple1" qsCatId="simple" csTypeId="urn:microsoft.com/office/officeart/2005/8/colors/colorful1#10" csCatId="colorful" phldr="1"/>
      <dgm:spPr/>
      <dgm:t>
        <a:bodyPr/>
        <a:lstStyle/>
        <a:p>
          <a:pPr rtl="1"/>
          <a:endParaRPr lang="ar-SA"/>
        </a:p>
      </dgm:t>
    </dgm:pt>
    <dgm:pt modelId="{95943F9E-8B2D-4B5B-90A9-352DEC046378}">
      <dgm:prSet phldrT="[نص]"/>
      <dgm:spPr/>
      <dgm:t>
        <a:bodyPr/>
        <a:lstStyle/>
        <a:p>
          <a:pPr rtl="1"/>
          <a:r>
            <a:rPr lang="ar-SA" dirty="0" smtClean="0"/>
            <a:t>الدراسة المالية</a:t>
          </a:r>
          <a:endParaRPr lang="ar-SA" dirty="0"/>
        </a:p>
      </dgm:t>
    </dgm:pt>
    <dgm:pt modelId="{08DDC8A9-4FE0-4A09-B150-561BAA853D75}" type="parTrans" cxnId="{C1ECBFA4-A132-4452-81D0-88C76D94EE8F}">
      <dgm:prSet/>
      <dgm:spPr/>
      <dgm:t>
        <a:bodyPr/>
        <a:lstStyle/>
        <a:p>
          <a:pPr rtl="1"/>
          <a:endParaRPr lang="ar-SA"/>
        </a:p>
      </dgm:t>
    </dgm:pt>
    <dgm:pt modelId="{EA0D93B9-BF99-44C5-9CC3-B80914247CF1}" type="sibTrans" cxnId="{C1ECBFA4-A132-4452-81D0-88C76D94EE8F}">
      <dgm:prSet/>
      <dgm:spPr/>
      <dgm:t>
        <a:bodyPr/>
        <a:lstStyle/>
        <a:p>
          <a:pPr rtl="1"/>
          <a:endParaRPr lang="ar-SA"/>
        </a:p>
      </dgm:t>
    </dgm:pt>
    <dgm:pt modelId="{EDE4DA77-CA16-45B4-9AC7-84BF2742D836}">
      <dgm:prSet phldrT="[نص]"/>
      <dgm:spPr>
        <a:solidFill>
          <a:srgbClr val="00B050"/>
        </a:solidFill>
      </dgm:spPr>
      <dgm:t>
        <a:bodyPr/>
        <a:lstStyle/>
        <a:p>
          <a:pPr rtl="1"/>
          <a:r>
            <a:rPr lang="ar-SA" dirty="0" smtClean="0"/>
            <a:t>الدراسة الاقتصادية</a:t>
          </a:r>
          <a:endParaRPr lang="ar-SA" dirty="0"/>
        </a:p>
      </dgm:t>
    </dgm:pt>
    <dgm:pt modelId="{0766BF2D-06D4-4B6A-AD3B-52B11A919E79}" type="parTrans" cxnId="{FA5A2EC8-C07C-4682-912A-C14BB6DAD171}">
      <dgm:prSet/>
      <dgm:spPr/>
      <dgm:t>
        <a:bodyPr/>
        <a:lstStyle/>
        <a:p>
          <a:pPr rtl="1"/>
          <a:endParaRPr lang="ar-SA"/>
        </a:p>
      </dgm:t>
    </dgm:pt>
    <dgm:pt modelId="{BFD36B58-241D-4811-8A8A-2AABB8DF76CD}" type="sibTrans" cxnId="{FA5A2EC8-C07C-4682-912A-C14BB6DAD171}">
      <dgm:prSet/>
      <dgm:spPr/>
      <dgm:t>
        <a:bodyPr/>
        <a:lstStyle/>
        <a:p>
          <a:pPr rtl="1"/>
          <a:endParaRPr lang="ar-SA"/>
        </a:p>
      </dgm:t>
    </dgm:pt>
    <dgm:pt modelId="{97F73797-B1E5-4928-A400-52F3B4DA1995}">
      <dgm:prSet phldrT="[نص]"/>
      <dgm:spPr>
        <a:solidFill>
          <a:srgbClr val="FFC000"/>
        </a:solidFill>
      </dgm:spPr>
      <dgm:t>
        <a:bodyPr/>
        <a:lstStyle/>
        <a:p>
          <a:pPr rtl="1"/>
          <a:r>
            <a:rPr lang="ar-SA" dirty="0" smtClean="0"/>
            <a:t>الدراسة الاجتماعية</a:t>
          </a:r>
          <a:endParaRPr lang="ar-SA" dirty="0"/>
        </a:p>
      </dgm:t>
    </dgm:pt>
    <dgm:pt modelId="{8B63A97D-AAE7-464A-9457-04697AA35CCE}" type="parTrans" cxnId="{C7593C17-3B39-4F26-9563-49AE4348388C}">
      <dgm:prSet/>
      <dgm:spPr/>
      <dgm:t>
        <a:bodyPr/>
        <a:lstStyle/>
        <a:p>
          <a:pPr rtl="1"/>
          <a:endParaRPr lang="ar-SA"/>
        </a:p>
      </dgm:t>
    </dgm:pt>
    <dgm:pt modelId="{F0300676-7DD8-4E45-8238-BF1D101FA9A6}" type="sibTrans" cxnId="{C7593C17-3B39-4F26-9563-49AE4348388C}">
      <dgm:prSet/>
      <dgm:spPr/>
      <dgm:t>
        <a:bodyPr/>
        <a:lstStyle/>
        <a:p>
          <a:pPr rtl="1"/>
          <a:endParaRPr lang="ar-SA"/>
        </a:p>
      </dgm:t>
    </dgm:pt>
    <dgm:pt modelId="{1909ACA4-C7AB-4D66-8D20-DD0722483880}" type="pres">
      <dgm:prSet presAssocID="{F4B5CDF6-AD7E-44A5-BAC9-2766D6AD1E5D}" presName="outerComposite" presStyleCnt="0">
        <dgm:presLayoutVars>
          <dgm:chMax val="5"/>
          <dgm:dir/>
          <dgm:resizeHandles val="exact"/>
        </dgm:presLayoutVars>
      </dgm:prSet>
      <dgm:spPr/>
      <dgm:t>
        <a:bodyPr/>
        <a:lstStyle/>
        <a:p>
          <a:pPr rtl="1"/>
          <a:endParaRPr lang="ar-SA"/>
        </a:p>
      </dgm:t>
    </dgm:pt>
    <dgm:pt modelId="{1CE3F852-634B-442E-90CA-5DE07091CE6F}" type="pres">
      <dgm:prSet presAssocID="{F4B5CDF6-AD7E-44A5-BAC9-2766D6AD1E5D}" presName="dummyMaxCanvas" presStyleCnt="0">
        <dgm:presLayoutVars/>
      </dgm:prSet>
      <dgm:spPr/>
    </dgm:pt>
    <dgm:pt modelId="{B1FB0BD6-62EB-4FD0-990F-5167EC996A8E}" type="pres">
      <dgm:prSet presAssocID="{F4B5CDF6-AD7E-44A5-BAC9-2766D6AD1E5D}" presName="ThreeNodes_1" presStyleLbl="node1" presStyleIdx="0" presStyleCnt="3">
        <dgm:presLayoutVars>
          <dgm:bulletEnabled val="1"/>
        </dgm:presLayoutVars>
      </dgm:prSet>
      <dgm:spPr/>
      <dgm:t>
        <a:bodyPr/>
        <a:lstStyle/>
        <a:p>
          <a:pPr rtl="1"/>
          <a:endParaRPr lang="ar-SA"/>
        </a:p>
      </dgm:t>
    </dgm:pt>
    <dgm:pt modelId="{C53E67DD-9FB2-4136-B959-72EA704FA452}" type="pres">
      <dgm:prSet presAssocID="{F4B5CDF6-AD7E-44A5-BAC9-2766D6AD1E5D}" presName="ThreeNodes_2" presStyleLbl="node1" presStyleIdx="1" presStyleCnt="3">
        <dgm:presLayoutVars>
          <dgm:bulletEnabled val="1"/>
        </dgm:presLayoutVars>
      </dgm:prSet>
      <dgm:spPr/>
      <dgm:t>
        <a:bodyPr/>
        <a:lstStyle/>
        <a:p>
          <a:pPr rtl="1"/>
          <a:endParaRPr lang="ar-SA"/>
        </a:p>
      </dgm:t>
    </dgm:pt>
    <dgm:pt modelId="{889CDE5D-725A-4F6A-AA38-D9A0A104B784}" type="pres">
      <dgm:prSet presAssocID="{F4B5CDF6-AD7E-44A5-BAC9-2766D6AD1E5D}" presName="ThreeNodes_3" presStyleLbl="node1" presStyleIdx="2" presStyleCnt="3">
        <dgm:presLayoutVars>
          <dgm:bulletEnabled val="1"/>
        </dgm:presLayoutVars>
      </dgm:prSet>
      <dgm:spPr/>
      <dgm:t>
        <a:bodyPr/>
        <a:lstStyle/>
        <a:p>
          <a:pPr rtl="1"/>
          <a:endParaRPr lang="ar-SA"/>
        </a:p>
      </dgm:t>
    </dgm:pt>
    <dgm:pt modelId="{2DF5129D-9E08-4B6A-9A99-6C39118CEC2B}" type="pres">
      <dgm:prSet presAssocID="{F4B5CDF6-AD7E-44A5-BAC9-2766D6AD1E5D}" presName="ThreeConn_1-2" presStyleLbl="fgAccFollowNode1" presStyleIdx="0" presStyleCnt="2">
        <dgm:presLayoutVars>
          <dgm:bulletEnabled val="1"/>
        </dgm:presLayoutVars>
      </dgm:prSet>
      <dgm:spPr/>
      <dgm:t>
        <a:bodyPr/>
        <a:lstStyle/>
        <a:p>
          <a:pPr rtl="1"/>
          <a:endParaRPr lang="ar-SA"/>
        </a:p>
      </dgm:t>
    </dgm:pt>
    <dgm:pt modelId="{C4A7F1F2-E57D-4808-ABBB-8A7B1325EA27}" type="pres">
      <dgm:prSet presAssocID="{F4B5CDF6-AD7E-44A5-BAC9-2766D6AD1E5D}" presName="ThreeConn_2-3" presStyleLbl="fgAccFollowNode1" presStyleIdx="1" presStyleCnt="2">
        <dgm:presLayoutVars>
          <dgm:bulletEnabled val="1"/>
        </dgm:presLayoutVars>
      </dgm:prSet>
      <dgm:spPr/>
      <dgm:t>
        <a:bodyPr/>
        <a:lstStyle/>
        <a:p>
          <a:pPr rtl="1"/>
          <a:endParaRPr lang="ar-SA"/>
        </a:p>
      </dgm:t>
    </dgm:pt>
    <dgm:pt modelId="{5FA5E081-8447-4890-91B7-A2DCF71E7D18}" type="pres">
      <dgm:prSet presAssocID="{F4B5CDF6-AD7E-44A5-BAC9-2766D6AD1E5D}" presName="ThreeNodes_1_text" presStyleLbl="node1" presStyleIdx="2" presStyleCnt="3">
        <dgm:presLayoutVars>
          <dgm:bulletEnabled val="1"/>
        </dgm:presLayoutVars>
      </dgm:prSet>
      <dgm:spPr/>
      <dgm:t>
        <a:bodyPr/>
        <a:lstStyle/>
        <a:p>
          <a:pPr rtl="1"/>
          <a:endParaRPr lang="ar-SA"/>
        </a:p>
      </dgm:t>
    </dgm:pt>
    <dgm:pt modelId="{1C4C2D51-75AF-491C-8ABD-FAFE7EDE1607}" type="pres">
      <dgm:prSet presAssocID="{F4B5CDF6-AD7E-44A5-BAC9-2766D6AD1E5D}" presName="ThreeNodes_2_text" presStyleLbl="node1" presStyleIdx="2" presStyleCnt="3">
        <dgm:presLayoutVars>
          <dgm:bulletEnabled val="1"/>
        </dgm:presLayoutVars>
      </dgm:prSet>
      <dgm:spPr/>
      <dgm:t>
        <a:bodyPr/>
        <a:lstStyle/>
        <a:p>
          <a:pPr rtl="1"/>
          <a:endParaRPr lang="ar-SA"/>
        </a:p>
      </dgm:t>
    </dgm:pt>
    <dgm:pt modelId="{32EF1C84-22A7-45B9-97B6-5C71DA003893}" type="pres">
      <dgm:prSet presAssocID="{F4B5CDF6-AD7E-44A5-BAC9-2766D6AD1E5D}" presName="ThreeNodes_3_text" presStyleLbl="node1" presStyleIdx="2" presStyleCnt="3">
        <dgm:presLayoutVars>
          <dgm:bulletEnabled val="1"/>
        </dgm:presLayoutVars>
      </dgm:prSet>
      <dgm:spPr/>
      <dgm:t>
        <a:bodyPr/>
        <a:lstStyle/>
        <a:p>
          <a:pPr rtl="1"/>
          <a:endParaRPr lang="ar-SA"/>
        </a:p>
      </dgm:t>
    </dgm:pt>
  </dgm:ptLst>
  <dgm:cxnLst>
    <dgm:cxn modelId="{EA14EEF2-E5DB-4DA2-89A2-F3E9125C473E}" type="presOf" srcId="{EDE4DA77-CA16-45B4-9AC7-84BF2742D836}" destId="{C53E67DD-9FB2-4136-B959-72EA704FA452}" srcOrd="0" destOrd="0" presId="urn:microsoft.com/office/officeart/2005/8/layout/vProcess5"/>
    <dgm:cxn modelId="{7B916DCA-803D-4620-8D20-850ED2707413}" type="presOf" srcId="{95943F9E-8B2D-4B5B-90A9-352DEC046378}" destId="{B1FB0BD6-62EB-4FD0-990F-5167EC996A8E}" srcOrd="0" destOrd="0" presId="urn:microsoft.com/office/officeart/2005/8/layout/vProcess5"/>
    <dgm:cxn modelId="{7D7681F1-455F-4D59-9205-5DB3BBA363B8}" type="presOf" srcId="{95943F9E-8B2D-4B5B-90A9-352DEC046378}" destId="{5FA5E081-8447-4890-91B7-A2DCF71E7D18}" srcOrd="1" destOrd="0" presId="urn:microsoft.com/office/officeart/2005/8/layout/vProcess5"/>
    <dgm:cxn modelId="{C7593C17-3B39-4F26-9563-49AE4348388C}" srcId="{F4B5CDF6-AD7E-44A5-BAC9-2766D6AD1E5D}" destId="{97F73797-B1E5-4928-A400-52F3B4DA1995}" srcOrd="2" destOrd="0" parTransId="{8B63A97D-AAE7-464A-9457-04697AA35CCE}" sibTransId="{F0300676-7DD8-4E45-8238-BF1D101FA9A6}"/>
    <dgm:cxn modelId="{6E71ADD9-215D-4E00-B7C9-5687737295A7}" type="presOf" srcId="{EDE4DA77-CA16-45B4-9AC7-84BF2742D836}" destId="{1C4C2D51-75AF-491C-8ABD-FAFE7EDE1607}" srcOrd="1" destOrd="0" presId="urn:microsoft.com/office/officeart/2005/8/layout/vProcess5"/>
    <dgm:cxn modelId="{FA5A2EC8-C07C-4682-912A-C14BB6DAD171}" srcId="{F4B5CDF6-AD7E-44A5-BAC9-2766D6AD1E5D}" destId="{EDE4DA77-CA16-45B4-9AC7-84BF2742D836}" srcOrd="1" destOrd="0" parTransId="{0766BF2D-06D4-4B6A-AD3B-52B11A919E79}" sibTransId="{BFD36B58-241D-4811-8A8A-2AABB8DF76CD}"/>
    <dgm:cxn modelId="{5F25B21B-381B-48A1-AE68-BC131FC7B12E}" type="presOf" srcId="{F4B5CDF6-AD7E-44A5-BAC9-2766D6AD1E5D}" destId="{1909ACA4-C7AB-4D66-8D20-DD0722483880}" srcOrd="0" destOrd="0" presId="urn:microsoft.com/office/officeart/2005/8/layout/vProcess5"/>
    <dgm:cxn modelId="{700DE952-339F-4982-B93A-C0B543805533}" type="presOf" srcId="{EA0D93B9-BF99-44C5-9CC3-B80914247CF1}" destId="{2DF5129D-9E08-4B6A-9A99-6C39118CEC2B}" srcOrd="0" destOrd="0" presId="urn:microsoft.com/office/officeart/2005/8/layout/vProcess5"/>
    <dgm:cxn modelId="{D51CF457-15CE-46F8-93BE-12B72F395219}" type="presOf" srcId="{97F73797-B1E5-4928-A400-52F3B4DA1995}" destId="{32EF1C84-22A7-45B9-97B6-5C71DA003893}" srcOrd="1" destOrd="0" presId="urn:microsoft.com/office/officeart/2005/8/layout/vProcess5"/>
    <dgm:cxn modelId="{49F22AE1-D47C-484B-9033-B499126749D3}" type="presOf" srcId="{97F73797-B1E5-4928-A400-52F3B4DA1995}" destId="{889CDE5D-725A-4F6A-AA38-D9A0A104B784}" srcOrd="0" destOrd="0" presId="urn:microsoft.com/office/officeart/2005/8/layout/vProcess5"/>
    <dgm:cxn modelId="{39700F16-B8E9-4B21-B658-0111070706EC}" type="presOf" srcId="{BFD36B58-241D-4811-8A8A-2AABB8DF76CD}" destId="{C4A7F1F2-E57D-4808-ABBB-8A7B1325EA27}" srcOrd="0" destOrd="0" presId="urn:microsoft.com/office/officeart/2005/8/layout/vProcess5"/>
    <dgm:cxn modelId="{C1ECBFA4-A132-4452-81D0-88C76D94EE8F}" srcId="{F4B5CDF6-AD7E-44A5-BAC9-2766D6AD1E5D}" destId="{95943F9E-8B2D-4B5B-90A9-352DEC046378}" srcOrd="0" destOrd="0" parTransId="{08DDC8A9-4FE0-4A09-B150-561BAA853D75}" sibTransId="{EA0D93B9-BF99-44C5-9CC3-B80914247CF1}"/>
    <dgm:cxn modelId="{31293A13-4220-4691-9649-66ED7B8C92D5}" type="presParOf" srcId="{1909ACA4-C7AB-4D66-8D20-DD0722483880}" destId="{1CE3F852-634B-442E-90CA-5DE07091CE6F}" srcOrd="0" destOrd="0" presId="urn:microsoft.com/office/officeart/2005/8/layout/vProcess5"/>
    <dgm:cxn modelId="{3F8621F6-3520-4FD4-86C2-FB0BF0C9257F}" type="presParOf" srcId="{1909ACA4-C7AB-4D66-8D20-DD0722483880}" destId="{B1FB0BD6-62EB-4FD0-990F-5167EC996A8E}" srcOrd="1" destOrd="0" presId="urn:microsoft.com/office/officeart/2005/8/layout/vProcess5"/>
    <dgm:cxn modelId="{DEB295BF-0696-4842-BF5B-3A3E615A76A8}" type="presParOf" srcId="{1909ACA4-C7AB-4D66-8D20-DD0722483880}" destId="{C53E67DD-9FB2-4136-B959-72EA704FA452}" srcOrd="2" destOrd="0" presId="urn:microsoft.com/office/officeart/2005/8/layout/vProcess5"/>
    <dgm:cxn modelId="{DB70DCFD-6472-4B27-985F-D5DE449B09BE}" type="presParOf" srcId="{1909ACA4-C7AB-4D66-8D20-DD0722483880}" destId="{889CDE5D-725A-4F6A-AA38-D9A0A104B784}" srcOrd="3" destOrd="0" presId="urn:microsoft.com/office/officeart/2005/8/layout/vProcess5"/>
    <dgm:cxn modelId="{68633B9B-CDE7-4290-BDE0-033871AE0C16}" type="presParOf" srcId="{1909ACA4-C7AB-4D66-8D20-DD0722483880}" destId="{2DF5129D-9E08-4B6A-9A99-6C39118CEC2B}" srcOrd="4" destOrd="0" presId="urn:microsoft.com/office/officeart/2005/8/layout/vProcess5"/>
    <dgm:cxn modelId="{5C692E94-DED4-4A6E-802B-CED3F533B73F}" type="presParOf" srcId="{1909ACA4-C7AB-4D66-8D20-DD0722483880}" destId="{C4A7F1F2-E57D-4808-ABBB-8A7B1325EA27}" srcOrd="5" destOrd="0" presId="urn:microsoft.com/office/officeart/2005/8/layout/vProcess5"/>
    <dgm:cxn modelId="{15074084-37D6-4178-88C0-473974CFE5F9}" type="presParOf" srcId="{1909ACA4-C7AB-4D66-8D20-DD0722483880}" destId="{5FA5E081-8447-4890-91B7-A2DCF71E7D18}" srcOrd="6" destOrd="0" presId="urn:microsoft.com/office/officeart/2005/8/layout/vProcess5"/>
    <dgm:cxn modelId="{86C1AC46-5EA1-4607-9CA3-34667EA175CD}" type="presParOf" srcId="{1909ACA4-C7AB-4D66-8D20-DD0722483880}" destId="{1C4C2D51-75AF-491C-8ABD-FAFE7EDE1607}" srcOrd="7" destOrd="0" presId="urn:microsoft.com/office/officeart/2005/8/layout/vProcess5"/>
    <dgm:cxn modelId="{10F316B0-8BEB-460D-B39E-7F96CD970444}" type="presParOf" srcId="{1909ACA4-C7AB-4D66-8D20-DD0722483880}" destId="{32EF1C84-22A7-45B9-97B6-5C71DA003893}"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11" csCatId="colorful" phldr="1"/>
      <dgm:spPr/>
      <dgm:t>
        <a:bodyPr/>
        <a:lstStyle/>
        <a:p>
          <a:pPr rtl="1"/>
          <a:endParaRPr lang="ar-SA"/>
        </a:p>
      </dgm:t>
    </dgm:pt>
    <dgm:pt modelId="{479E9FFF-D4BE-41C3-BF2A-C95F436FFEC5}">
      <dgm:prSet phldrT="[نص]"/>
      <dgm:spPr>
        <a:solidFill>
          <a:srgbClr val="FFCC66"/>
        </a:solidFill>
      </dgm:spPr>
      <dgm:t>
        <a:bodyPr/>
        <a:lstStyle/>
        <a:p>
          <a:pPr rtl="1"/>
          <a:r>
            <a:rPr lang="ar-SA" dirty="0" smtClean="0"/>
            <a:t>تحليل التدفقات النقدية</a:t>
          </a:r>
          <a:endParaRPr lang="ar-SA" dirty="0"/>
        </a:p>
      </dgm:t>
    </dgm:pt>
    <dgm:pt modelId="{0A608CD7-2833-4B1E-BDF7-5369E3C51E4D}" type="parTrans" cxnId="{468B931D-93F5-4E48-88A5-39FE0186123B}">
      <dgm:prSet/>
      <dgm:spPr/>
      <dgm:t>
        <a:bodyPr/>
        <a:lstStyle/>
        <a:p>
          <a:pPr rtl="1"/>
          <a:endParaRPr lang="ar-SA"/>
        </a:p>
      </dgm:t>
    </dgm:pt>
    <dgm:pt modelId="{DBB520CE-6880-45F4-8D90-8263E985A9BE}" type="sibTrans" cxnId="{468B931D-93F5-4E48-88A5-39FE0186123B}">
      <dgm:prSet/>
      <dgm:spPr/>
      <dgm:t>
        <a:bodyPr/>
        <a:lstStyle/>
        <a:p>
          <a:pPr rtl="1"/>
          <a:endParaRPr lang="ar-SA"/>
        </a:p>
      </dgm:t>
    </dgm:pt>
    <dgm:pt modelId="{D1C2F013-6B0C-487C-9A7B-AE59722BA032}">
      <dgm:prSet phldrT="[نص]"/>
      <dgm:spPr>
        <a:solidFill>
          <a:srgbClr val="92D050"/>
        </a:solidFill>
      </dgm:spPr>
      <dgm:t>
        <a:bodyPr/>
        <a:lstStyle/>
        <a:p>
          <a:pPr rtl="1"/>
          <a:r>
            <a:rPr lang="ar-SA" dirty="0" smtClean="0"/>
            <a:t>تحليل الاستثمار</a:t>
          </a:r>
          <a:endParaRPr lang="ar-SA"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2C66EC05-717E-4374-A5FB-C82CABE2A2D6}">
      <dgm:prSet phldrT="[نص]"/>
      <dgm:spPr>
        <a:solidFill>
          <a:srgbClr val="FF9900"/>
        </a:solidFill>
      </dgm:spPr>
      <dgm:t>
        <a:bodyPr/>
        <a:lstStyle/>
        <a:p>
          <a:pPr rtl="1"/>
          <a:r>
            <a:rPr lang="ar-SA" dirty="0" smtClean="0"/>
            <a:t>تحليل الدخل</a:t>
          </a:r>
          <a:endParaRPr lang="ar-SA" dirty="0"/>
        </a:p>
      </dgm:t>
    </dgm:pt>
    <dgm:pt modelId="{9A289716-4A43-433E-BA0F-670B641E52A3}" type="parTrans" cxnId="{AEDB4BFF-77D4-4242-91A1-9176C9072074}">
      <dgm:prSet/>
      <dgm:spPr/>
      <dgm:t>
        <a:bodyPr/>
        <a:lstStyle/>
        <a:p>
          <a:pPr rtl="1"/>
          <a:endParaRPr lang="ar-SA"/>
        </a:p>
      </dgm:t>
    </dgm:pt>
    <dgm:pt modelId="{11B03F75-A42B-4D92-A97F-D91BB7317EED}" type="sibTrans" cxnId="{AEDB4BFF-77D4-4242-91A1-9176C9072074}">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pt>
    <dgm:pt modelId="{21CB37BD-369A-4D4B-9100-561DB9C8E4DE}" type="pres">
      <dgm:prSet presAssocID="{88F832BA-2F11-4E3A-8C75-0D88C19504E0}" presName="cycle" presStyleCnt="0"/>
      <dgm:spPr/>
    </dgm:pt>
    <dgm:pt modelId="{341E2BD6-0070-47F9-93BE-A598329A5E69}" type="pres">
      <dgm:prSet presAssocID="{88F832BA-2F11-4E3A-8C75-0D88C19504E0}" presName="srcNode" presStyleLbl="node1" presStyleIdx="0" presStyleCnt="3"/>
      <dgm:spPr/>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3"/>
      <dgm:spPr/>
    </dgm:pt>
    <dgm:pt modelId="{806C7659-645A-4099-8BD0-74502A56FC10}" type="pres">
      <dgm:prSet presAssocID="{88F832BA-2F11-4E3A-8C75-0D88C19504E0}" presName="dstNode" presStyleLbl="node1" presStyleIdx="0" presStyleCnt="3"/>
      <dgm:spPr/>
    </dgm:pt>
    <dgm:pt modelId="{7C4808CB-E61A-4017-A072-209EB569FAFC}" type="pres">
      <dgm:prSet presAssocID="{479E9FFF-D4BE-41C3-BF2A-C95F436FFEC5}" presName="text_1" presStyleLbl="node1" presStyleIdx="0" presStyleCnt="3">
        <dgm:presLayoutVars>
          <dgm:bulletEnabled val="1"/>
        </dgm:presLayoutVars>
      </dgm:prSet>
      <dgm:spPr/>
      <dgm:t>
        <a:bodyPr/>
        <a:lstStyle/>
        <a:p>
          <a:pPr rtl="1"/>
          <a:endParaRPr lang="ar-SA"/>
        </a:p>
      </dgm:t>
    </dgm:pt>
    <dgm:pt modelId="{7DE3C6CA-97D9-4C15-BB1D-E6C10141DECE}" type="pres">
      <dgm:prSet presAssocID="{479E9FFF-D4BE-41C3-BF2A-C95F436FFEC5}" presName="accent_1" presStyleCnt="0"/>
      <dgm:spPr/>
    </dgm:pt>
    <dgm:pt modelId="{614708C0-5C92-426F-AA82-06FE0EAE0E89}" type="pres">
      <dgm:prSet presAssocID="{479E9FFF-D4BE-41C3-BF2A-C95F436FFEC5}" presName="accentRepeatNode" presStyleLbl="solidFgAcc1" presStyleIdx="0" presStyleCnt="3"/>
      <dgm:spPr>
        <a:blipFill rotWithShape="0">
          <a:blip xmlns:r="http://schemas.openxmlformats.org/officeDocument/2006/relationships" r:embed="rId1"/>
          <a:stretch>
            <a:fillRect/>
          </a:stretch>
        </a:blipFill>
      </dgm:spPr>
      <dgm:t>
        <a:bodyPr/>
        <a:lstStyle/>
        <a:p>
          <a:pPr rtl="1"/>
          <a:endParaRPr lang="ar-SA"/>
        </a:p>
      </dgm:t>
    </dgm:pt>
    <dgm:pt modelId="{707755B7-41B4-415C-9D23-66A11819EB4F}" type="pres">
      <dgm:prSet presAssocID="{D1C2F013-6B0C-487C-9A7B-AE59722BA032}" presName="text_2" presStyleLbl="node1" presStyleIdx="1" presStyleCnt="3">
        <dgm:presLayoutVars>
          <dgm:bulletEnabled val="1"/>
        </dgm:presLayoutVars>
      </dgm:prSet>
      <dgm:spPr/>
      <dgm:t>
        <a:bodyPr/>
        <a:lstStyle/>
        <a:p>
          <a:pPr rtl="1"/>
          <a:endParaRPr lang="ar-SA"/>
        </a:p>
      </dgm:t>
    </dgm:pt>
    <dgm:pt modelId="{E502C2FE-3C90-450C-A1F9-0BF79B6D3AC1}" type="pres">
      <dgm:prSet presAssocID="{D1C2F013-6B0C-487C-9A7B-AE59722BA032}" presName="accent_2" presStyleCnt="0"/>
      <dgm:spPr/>
    </dgm:pt>
    <dgm:pt modelId="{5F834A46-0866-4FA0-AB88-F3BEFDBBD0B8}" type="pres">
      <dgm:prSet presAssocID="{D1C2F013-6B0C-487C-9A7B-AE59722BA032}" presName="accentRepeatNode" presStyleLbl="solidFgAcc1" presStyleIdx="1" presStyleCnt="3" custLinFactNeighborX="-7310" custLinFactNeighborY="-3655"/>
      <dgm:spPr>
        <a:blipFill rotWithShape="0">
          <a:blip xmlns:r="http://schemas.openxmlformats.org/officeDocument/2006/relationships" r:embed="rId2"/>
          <a:stretch>
            <a:fillRect/>
          </a:stretch>
        </a:blipFill>
      </dgm:spPr>
      <dgm:t>
        <a:bodyPr/>
        <a:lstStyle/>
        <a:p>
          <a:pPr rtl="1"/>
          <a:endParaRPr lang="ar-SA"/>
        </a:p>
      </dgm:t>
    </dgm:pt>
    <dgm:pt modelId="{D9C2DAA5-EDCE-4A78-988F-EF4892F0F209}" type="pres">
      <dgm:prSet presAssocID="{2C66EC05-717E-4374-A5FB-C82CABE2A2D6}" presName="text_3" presStyleLbl="node1" presStyleIdx="2" presStyleCnt="3">
        <dgm:presLayoutVars>
          <dgm:bulletEnabled val="1"/>
        </dgm:presLayoutVars>
      </dgm:prSet>
      <dgm:spPr/>
      <dgm:t>
        <a:bodyPr/>
        <a:lstStyle/>
        <a:p>
          <a:pPr rtl="1"/>
          <a:endParaRPr lang="ar-SA"/>
        </a:p>
      </dgm:t>
    </dgm:pt>
    <dgm:pt modelId="{CA80C883-617D-4A29-81D7-972986999BAB}" type="pres">
      <dgm:prSet presAssocID="{2C66EC05-717E-4374-A5FB-C82CABE2A2D6}" presName="accent_3" presStyleCnt="0"/>
      <dgm:spPr/>
    </dgm:pt>
    <dgm:pt modelId="{4721C381-0F96-4ED6-A2B5-D704DC5DF765}" type="pres">
      <dgm:prSet presAssocID="{2C66EC05-717E-4374-A5FB-C82CABE2A2D6}" presName="accentRepeatNode" presStyleLbl="solidFgAcc1" presStyleIdx="2" presStyleCnt="3"/>
      <dgm:spPr>
        <a:blipFill rotWithShape="0">
          <a:blip xmlns:r="http://schemas.openxmlformats.org/officeDocument/2006/relationships" r:embed="rId3"/>
          <a:stretch>
            <a:fillRect/>
          </a:stretch>
        </a:blipFill>
      </dgm:spPr>
      <dgm:t>
        <a:bodyPr/>
        <a:lstStyle/>
        <a:p>
          <a:pPr rtl="1"/>
          <a:endParaRPr lang="ar-SA"/>
        </a:p>
      </dgm:t>
    </dgm:pt>
  </dgm:ptLst>
  <dgm:cxnLst>
    <dgm:cxn modelId="{468B931D-93F5-4E48-88A5-39FE0186123B}" srcId="{88F832BA-2F11-4E3A-8C75-0D88C19504E0}" destId="{479E9FFF-D4BE-41C3-BF2A-C95F436FFEC5}" srcOrd="0" destOrd="0" parTransId="{0A608CD7-2833-4B1E-BDF7-5369E3C51E4D}" sibTransId="{DBB520CE-6880-45F4-8D90-8263E985A9BE}"/>
    <dgm:cxn modelId="{B393A0E0-3277-4851-B39B-0E97DC3ED1C7}" type="presOf" srcId="{88F832BA-2F11-4E3A-8C75-0D88C19504E0}" destId="{49275E6C-6C01-49B2-8C81-97A3B14B16ED}" srcOrd="0" destOrd="0" presId="urn:microsoft.com/office/officeart/2008/layout/VerticalCurvedList"/>
    <dgm:cxn modelId="{716DEADE-E39D-47B9-A502-19A003C8CC86}" type="presOf" srcId="{2C66EC05-717E-4374-A5FB-C82CABE2A2D6}" destId="{D9C2DAA5-EDCE-4A78-988F-EF4892F0F209}" srcOrd="0" destOrd="0" presId="urn:microsoft.com/office/officeart/2008/layout/VerticalCurvedList"/>
    <dgm:cxn modelId="{76458948-1EC2-4298-81E2-CA798A1F2DCD}" srcId="{88F832BA-2F11-4E3A-8C75-0D88C19504E0}" destId="{D1C2F013-6B0C-487C-9A7B-AE59722BA032}" srcOrd="1" destOrd="0" parTransId="{EB1406B1-7278-4D1D-96D9-F29318D224E9}" sibTransId="{CD74E18A-C3E2-49CF-AFB5-C0904875A687}"/>
    <dgm:cxn modelId="{AEDB4BFF-77D4-4242-91A1-9176C9072074}" srcId="{88F832BA-2F11-4E3A-8C75-0D88C19504E0}" destId="{2C66EC05-717E-4374-A5FB-C82CABE2A2D6}" srcOrd="2" destOrd="0" parTransId="{9A289716-4A43-433E-BA0F-670B641E52A3}" sibTransId="{11B03F75-A42B-4D92-A97F-D91BB7317EED}"/>
    <dgm:cxn modelId="{16028A33-763E-4D2B-8F76-46D51B4F289C}" type="presOf" srcId="{479E9FFF-D4BE-41C3-BF2A-C95F436FFEC5}" destId="{7C4808CB-E61A-4017-A072-209EB569FAFC}" srcOrd="0" destOrd="0" presId="urn:microsoft.com/office/officeart/2008/layout/VerticalCurvedList"/>
    <dgm:cxn modelId="{50C2A6C2-A525-486E-934F-FDF0920F77AE}" type="presOf" srcId="{D1C2F013-6B0C-487C-9A7B-AE59722BA032}" destId="{707755B7-41B4-415C-9D23-66A11819EB4F}" srcOrd="0" destOrd="0" presId="urn:microsoft.com/office/officeart/2008/layout/VerticalCurvedList"/>
    <dgm:cxn modelId="{E001CF6A-EC56-44D3-B953-C685659BF7C5}" type="presOf" srcId="{DBB520CE-6880-45F4-8D90-8263E985A9BE}" destId="{9FFF57CB-E2A6-4EC8-8F0E-073E87F45C5E}" srcOrd="0" destOrd="0" presId="urn:microsoft.com/office/officeart/2008/layout/VerticalCurvedList"/>
    <dgm:cxn modelId="{71010B08-850E-48EF-B654-8A4BAC9C17BA}" type="presParOf" srcId="{49275E6C-6C01-49B2-8C81-97A3B14B16ED}" destId="{C8E48132-49E8-4C83-9161-07EACD053920}" srcOrd="0" destOrd="0" presId="urn:microsoft.com/office/officeart/2008/layout/VerticalCurvedList"/>
    <dgm:cxn modelId="{5CD7154A-EB41-4976-8511-8060A0C664A4}" type="presParOf" srcId="{C8E48132-49E8-4C83-9161-07EACD053920}" destId="{21CB37BD-369A-4D4B-9100-561DB9C8E4DE}" srcOrd="0" destOrd="0" presId="urn:microsoft.com/office/officeart/2008/layout/VerticalCurvedList"/>
    <dgm:cxn modelId="{8DEED640-4260-4BC2-A929-367F5327133B}" type="presParOf" srcId="{21CB37BD-369A-4D4B-9100-561DB9C8E4DE}" destId="{341E2BD6-0070-47F9-93BE-A598329A5E69}" srcOrd="0" destOrd="0" presId="urn:microsoft.com/office/officeart/2008/layout/VerticalCurvedList"/>
    <dgm:cxn modelId="{C104EC2B-D662-45A6-8A9D-B0633F102B45}" type="presParOf" srcId="{21CB37BD-369A-4D4B-9100-561DB9C8E4DE}" destId="{9FFF57CB-E2A6-4EC8-8F0E-073E87F45C5E}" srcOrd="1" destOrd="0" presId="urn:microsoft.com/office/officeart/2008/layout/VerticalCurvedList"/>
    <dgm:cxn modelId="{F052037E-761A-482C-B177-6365890E021B}" type="presParOf" srcId="{21CB37BD-369A-4D4B-9100-561DB9C8E4DE}" destId="{2B80DC00-3DFC-4461-882B-39A946F6DED0}" srcOrd="2" destOrd="0" presId="urn:microsoft.com/office/officeart/2008/layout/VerticalCurvedList"/>
    <dgm:cxn modelId="{B0582C29-EF56-4844-B3B6-D98BDA0A0A60}" type="presParOf" srcId="{21CB37BD-369A-4D4B-9100-561DB9C8E4DE}" destId="{806C7659-645A-4099-8BD0-74502A56FC10}" srcOrd="3" destOrd="0" presId="urn:microsoft.com/office/officeart/2008/layout/VerticalCurvedList"/>
    <dgm:cxn modelId="{D88496AB-DD77-4998-AEB5-DAC29AC02BD3}" type="presParOf" srcId="{C8E48132-49E8-4C83-9161-07EACD053920}" destId="{7C4808CB-E61A-4017-A072-209EB569FAFC}" srcOrd="1" destOrd="0" presId="urn:microsoft.com/office/officeart/2008/layout/VerticalCurvedList"/>
    <dgm:cxn modelId="{C7D052D4-A707-4BE9-BBC4-66863462D4C2}" type="presParOf" srcId="{C8E48132-49E8-4C83-9161-07EACD053920}" destId="{7DE3C6CA-97D9-4C15-BB1D-E6C10141DECE}" srcOrd="2" destOrd="0" presId="urn:microsoft.com/office/officeart/2008/layout/VerticalCurvedList"/>
    <dgm:cxn modelId="{1BE8ABB3-7450-4910-A1FE-6A2CA5211CFB}" type="presParOf" srcId="{7DE3C6CA-97D9-4C15-BB1D-E6C10141DECE}" destId="{614708C0-5C92-426F-AA82-06FE0EAE0E89}" srcOrd="0" destOrd="0" presId="urn:microsoft.com/office/officeart/2008/layout/VerticalCurvedList"/>
    <dgm:cxn modelId="{C0CDF945-3583-40C4-996C-A9B736D850AF}" type="presParOf" srcId="{C8E48132-49E8-4C83-9161-07EACD053920}" destId="{707755B7-41B4-415C-9D23-66A11819EB4F}" srcOrd="3" destOrd="0" presId="urn:microsoft.com/office/officeart/2008/layout/VerticalCurvedList"/>
    <dgm:cxn modelId="{5A8B9EFF-8CFC-4A04-B872-5C743996EF27}" type="presParOf" srcId="{C8E48132-49E8-4C83-9161-07EACD053920}" destId="{E502C2FE-3C90-450C-A1F9-0BF79B6D3AC1}" srcOrd="4" destOrd="0" presId="urn:microsoft.com/office/officeart/2008/layout/VerticalCurvedList"/>
    <dgm:cxn modelId="{E701D961-24A9-4796-88BA-B172240BF8AD}" type="presParOf" srcId="{E502C2FE-3C90-450C-A1F9-0BF79B6D3AC1}" destId="{5F834A46-0866-4FA0-AB88-F3BEFDBBD0B8}" srcOrd="0" destOrd="0" presId="urn:microsoft.com/office/officeart/2008/layout/VerticalCurvedList"/>
    <dgm:cxn modelId="{BDCEBA6C-5B76-46D8-8F39-A79AB33C541A}" type="presParOf" srcId="{C8E48132-49E8-4C83-9161-07EACD053920}" destId="{D9C2DAA5-EDCE-4A78-988F-EF4892F0F209}" srcOrd="5" destOrd="0" presId="urn:microsoft.com/office/officeart/2008/layout/VerticalCurvedList"/>
    <dgm:cxn modelId="{3D57388D-6C52-4D1E-9C44-1AECBE156EAC}" type="presParOf" srcId="{C8E48132-49E8-4C83-9161-07EACD053920}" destId="{CA80C883-617D-4A29-81D7-972986999BAB}" srcOrd="6" destOrd="0" presId="urn:microsoft.com/office/officeart/2008/layout/VerticalCurvedList"/>
    <dgm:cxn modelId="{D5FDAB80-FB16-4262-B605-1DDDD642833C}" type="presParOf" srcId="{CA80C883-617D-4A29-81D7-972986999BAB}" destId="{4721C381-0F96-4ED6-A2B5-D704DC5DF76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796B61-0164-41B4-9C2E-27DC63486D95}" type="doc">
      <dgm:prSet loTypeId="urn:microsoft.com/office/officeart/2005/8/layout/default#1" loCatId="list" qsTypeId="urn:microsoft.com/office/officeart/2005/8/quickstyle/simple1" qsCatId="simple" csTypeId="urn:microsoft.com/office/officeart/2005/8/colors/colorful1#12" csCatId="colorful" phldr="1"/>
      <dgm:spPr/>
      <dgm:t>
        <a:bodyPr/>
        <a:lstStyle/>
        <a:p>
          <a:pPr rtl="1"/>
          <a:endParaRPr lang="ar-SA"/>
        </a:p>
      </dgm:t>
    </dgm:pt>
    <dgm:pt modelId="{313FBA7B-83D1-4045-9DD5-7E99DB857D91}">
      <dgm:prSet phldrT="[نص]" custT="1"/>
      <dgm:spPr/>
      <dgm:t>
        <a:bodyPr/>
        <a:lstStyle/>
        <a:p>
          <a:pPr rtl="1"/>
          <a:r>
            <a:rPr lang="ar-SA" sz="2400" dirty="0" smtClean="0"/>
            <a:t>صافي القيمة الحالية</a:t>
          </a:r>
          <a:endParaRPr lang="ar-SA" sz="2400" dirty="0"/>
        </a:p>
      </dgm:t>
    </dgm:pt>
    <dgm:pt modelId="{0C5FF202-8861-4651-A6A9-DF9E7BFAB8B3}" type="parTrans" cxnId="{B912FD09-8F47-43EB-8721-3C9D6F66CF92}">
      <dgm:prSet/>
      <dgm:spPr/>
      <dgm:t>
        <a:bodyPr/>
        <a:lstStyle/>
        <a:p>
          <a:pPr rtl="1"/>
          <a:endParaRPr lang="ar-SA"/>
        </a:p>
      </dgm:t>
    </dgm:pt>
    <dgm:pt modelId="{7507CD5C-95CF-4580-B45F-95D6E397B694}" type="sibTrans" cxnId="{B912FD09-8F47-43EB-8721-3C9D6F66CF92}">
      <dgm:prSet/>
      <dgm:spPr/>
      <dgm:t>
        <a:bodyPr/>
        <a:lstStyle/>
        <a:p>
          <a:pPr rtl="1"/>
          <a:endParaRPr lang="ar-SA"/>
        </a:p>
      </dgm:t>
    </dgm:pt>
    <dgm:pt modelId="{7AE8FE23-286E-460D-9B2C-A4A8661C2CE7}">
      <dgm:prSet phldrT="[نص]" custT="1"/>
      <dgm:spPr/>
      <dgm:t>
        <a:bodyPr/>
        <a:lstStyle/>
        <a:p>
          <a:pPr rtl="1"/>
          <a:r>
            <a:rPr lang="ar-SA" sz="2400" dirty="0" smtClean="0"/>
            <a:t>معدل العائد الداخلي</a:t>
          </a:r>
          <a:endParaRPr lang="ar-SA" sz="2400" dirty="0"/>
        </a:p>
      </dgm:t>
    </dgm:pt>
    <dgm:pt modelId="{E0546499-BBD7-4F3A-8853-DFBCAE2037E2}" type="parTrans" cxnId="{59918B43-B77F-4A6A-9A01-BE83A64DFAFB}">
      <dgm:prSet/>
      <dgm:spPr/>
      <dgm:t>
        <a:bodyPr/>
        <a:lstStyle/>
        <a:p>
          <a:pPr rtl="1"/>
          <a:endParaRPr lang="ar-SA"/>
        </a:p>
      </dgm:t>
    </dgm:pt>
    <dgm:pt modelId="{37E975C9-DD29-47B9-9C91-5D755AEF0542}" type="sibTrans" cxnId="{59918B43-B77F-4A6A-9A01-BE83A64DFAFB}">
      <dgm:prSet/>
      <dgm:spPr/>
      <dgm:t>
        <a:bodyPr/>
        <a:lstStyle/>
        <a:p>
          <a:pPr rtl="1"/>
          <a:endParaRPr lang="ar-SA"/>
        </a:p>
      </dgm:t>
    </dgm:pt>
    <dgm:pt modelId="{33B30D3F-DA9F-4F4B-96F8-F7ACA1BEA48A}">
      <dgm:prSet phldrT="[نص]" custT="1"/>
      <dgm:spPr/>
      <dgm:t>
        <a:bodyPr/>
        <a:lstStyle/>
        <a:p>
          <a:pPr rtl="1"/>
          <a:r>
            <a:rPr lang="ar-SA" sz="2800" dirty="0" smtClean="0"/>
            <a:t>فترة </a:t>
          </a:r>
          <a:r>
            <a:rPr lang="ar-SA" sz="2400" dirty="0" smtClean="0"/>
            <a:t>الاسترداد</a:t>
          </a:r>
          <a:endParaRPr lang="ar-SA" sz="2400" dirty="0"/>
        </a:p>
      </dgm:t>
    </dgm:pt>
    <dgm:pt modelId="{E484CC94-28D5-4F6D-B225-C8C49000502A}" type="parTrans" cxnId="{68D90308-08C6-480E-A9FF-1B2377F39CB6}">
      <dgm:prSet/>
      <dgm:spPr/>
      <dgm:t>
        <a:bodyPr/>
        <a:lstStyle/>
        <a:p>
          <a:pPr rtl="1"/>
          <a:endParaRPr lang="ar-SA"/>
        </a:p>
      </dgm:t>
    </dgm:pt>
    <dgm:pt modelId="{166E5A17-BA8D-4CA4-B007-1BB81D234D1E}" type="sibTrans" cxnId="{68D90308-08C6-480E-A9FF-1B2377F39CB6}">
      <dgm:prSet/>
      <dgm:spPr/>
      <dgm:t>
        <a:bodyPr/>
        <a:lstStyle/>
        <a:p>
          <a:pPr rtl="1"/>
          <a:endParaRPr lang="ar-SA"/>
        </a:p>
      </dgm:t>
    </dgm:pt>
    <dgm:pt modelId="{D6A12A17-61D6-415C-8862-3E2B1F339CA5}">
      <dgm:prSet phldrT="[نص]" custT="1"/>
      <dgm:spPr/>
      <dgm:t>
        <a:bodyPr/>
        <a:lstStyle/>
        <a:p>
          <a:pPr rtl="1"/>
          <a:r>
            <a:rPr lang="ar-SA" sz="2400" dirty="0" smtClean="0"/>
            <a:t>تحليل التعادل</a:t>
          </a:r>
          <a:endParaRPr lang="ar-SA" sz="2400" dirty="0"/>
        </a:p>
      </dgm:t>
    </dgm:pt>
    <dgm:pt modelId="{07E0E8F8-83E1-4AD4-B062-630BBF1BDF68}" type="parTrans" cxnId="{C3D23B50-E5CB-47CB-B3E7-1163ACF1ECD7}">
      <dgm:prSet/>
      <dgm:spPr/>
      <dgm:t>
        <a:bodyPr/>
        <a:lstStyle/>
        <a:p>
          <a:pPr rtl="1"/>
          <a:endParaRPr lang="ar-SA"/>
        </a:p>
      </dgm:t>
    </dgm:pt>
    <dgm:pt modelId="{6C8CB991-FB6E-406B-908B-7EAAB152FD9A}" type="sibTrans" cxnId="{C3D23B50-E5CB-47CB-B3E7-1163ACF1ECD7}">
      <dgm:prSet/>
      <dgm:spPr/>
      <dgm:t>
        <a:bodyPr/>
        <a:lstStyle/>
        <a:p>
          <a:pPr rtl="1"/>
          <a:endParaRPr lang="ar-SA"/>
        </a:p>
      </dgm:t>
    </dgm:pt>
    <dgm:pt modelId="{50A032A1-2D19-406D-BAC1-05787E540A51}">
      <dgm:prSet phldrT="[نص]" custT="1"/>
      <dgm:spPr/>
      <dgm:t>
        <a:bodyPr/>
        <a:lstStyle/>
        <a:p>
          <a:pPr rtl="1"/>
          <a:r>
            <a:rPr lang="ar-SA" sz="2400" dirty="0" smtClean="0"/>
            <a:t>معدل العائد على الاستثمار</a:t>
          </a:r>
          <a:endParaRPr lang="ar-SA" sz="2400" dirty="0"/>
        </a:p>
      </dgm:t>
    </dgm:pt>
    <dgm:pt modelId="{CE0595A1-7A51-456A-8D58-8D5A2CF45BCF}" type="sibTrans" cxnId="{E1A96A21-87DF-4D52-B8BA-0FACECA3D268}">
      <dgm:prSet/>
      <dgm:spPr/>
      <dgm:t>
        <a:bodyPr/>
        <a:lstStyle/>
        <a:p>
          <a:pPr rtl="1"/>
          <a:endParaRPr lang="ar-SA"/>
        </a:p>
      </dgm:t>
    </dgm:pt>
    <dgm:pt modelId="{ECE0F55C-3628-42B4-BAAF-9BEC721B8157}" type="parTrans" cxnId="{E1A96A21-87DF-4D52-B8BA-0FACECA3D268}">
      <dgm:prSet/>
      <dgm:spPr/>
      <dgm:t>
        <a:bodyPr/>
        <a:lstStyle/>
        <a:p>
          <a:pPr rtl="1"/>
          <a:endParaRPr lang="ar-SA"/>
        </a:p>
      </dgm:t>
    </dgm:pt>
    <dgm:pt modelId="{6BC6DBAB-C20C-4008-9394-734B432E640C}" type="pres">
      <dgm:prSet presAssocID="{A4796B61-0164-41B4-9C2E-27DC63486D95}" presName="diagram" presStyleCnt="0">
        <dgm:presLayoutVars>
          <dgm:dir/>
          <dgm:resizeHandles val="exact"/>
        </dgm:presLayoutVars>
      </dgm:prSet>
      <dgm:spPr/>
      <dgm:t>
        <a:bodyPr/>
        <a:lstStyle/>
        <a:p>
          <a:pPr rtl="1"/>
          <a:endParaRPr lang="ar-SA"/>
        </a:p>
      </dgm:t>
    </dgm:pt>
    <dgm:pt modelId="{2156B317-80EA-43B6-BCF1-80053FCEA560}" type="pres">
      <dgm:prSet presAssocID="{313FBA7B-83D1-4045-9DD5-7E99DB857D91}" presName="node" presStyleLbl="node1" presStyleIdx="0" presStyleCnt="5">
        <dgm:presLayoutVars>
          <dgm:bulletEnabled val="1"/>
        </dgm:presLayoutVars>
      </dgm:prSet>
      <dgm:spPr/>
      <dgm:t>
        <a:bodyPr/>
        <a:lstStyle/>
        <a:p>
          <a:pPr rtl="1"/>
          <a:endParaRPr lang="ar-SA"/>
        </a:p>
      </dgm:t>
    </dgm:pt>
    <dgm:pt modelId="{43315D3F-8626-485A-B378-6F97B46E4692}" type="pres">
      <dgm:prSet presAssocID="{7507CD5C-95CF-4580-B45F-95D6E397B694}" presName="sibTrans" presStyleCnt="0"/>
      <dgm:spPr/>
    </dgm:pt>
    <dgm:pt modelId="{136ED19F-CE8B-4CE6-A458-986440D51C8D}" type="pres">
      <dgm:prSet presAssocID="{7AE8FE23-286E-460D-9B2C-A4A8661C2CE7}" presName="node" presStyleLbl="node1" presStyleIdx="1" presStyleCnt="5">
        <dgm:presLayoutVars>
          <dgm:bulletEnabled val="1"/>
        </dgm:presLayoutVars>
      </dgm:prSet>
      <dgm:spPr/>
      <dgm:t>
        <a:bodyPr/>
        <a:lstStyle/>
        <a:p>
          <a:pPr rtl="1"/>
          <a:endParaRPr lang="ar-SA"/>
        </a:p>
      </dgm:t>
    </dgm:pt>
    <dgm:pt modelId="{D0F70932-4426-4286-A48B-30DECB379583}" type="pres">
      <dgm:prSet presAssocID="{37E975C9-DD29-47B9-9C91-5D755AEF0542}" presName="sibTrans" presStyleCnt="0"/>
      <dgm:spPr/>
    </dgm:pt>
    <dgm:pt modelId="{82B2096D-0DDD-49FE-8E14-51F2BA74DF2B}" type="pres">
      <dgm:prSet presAssocID="{33B30D3F-DA9F-4F4B-96F8-F7ACA1BEA48A}" presName="node" presStyleLbl="node1" presStyleIdx="2" presStyleCnt="5">
        <dgm:presLayoutVars>
          <dgm:bulletEnabled val="1"/>
        </dgm:presLayoutVars>
      </dgm:prSet>
      <dgm:spPr/>
      <dgm:t>
        <a:bodyPr/>
        <a:lstStyle/>
        <a:p>
          <a:pPr rtl="1"/>
          <a:endParaRPr lang="ar-SA"/>
        </a:p>
      </dgm:t>
    </dgm:pt>
    <dgm:pt modelId="{2CEB6948-D343-45DF-A9CD-19B6A704466C}" type="pres">
      <dgm:prSet presAssocID="{166E5A17-BA8D-4CA4-B007-1BB81D234D1E}" presName="sibTrans" presStyleCnt="0"/>
      <dgm:spPr/>
    </dgm:pt>
    <dgm:pt modelId="{9B375AF7-8C1A-42E9-8ED1-C117CEC8A065}" type="pres">
      <dgm:prSet presAssocID="{D6A12A17-61D6-415C-8862-3E2B1F339CA5}" presName="node" presStyleLbl="node1" presStyleIdx="3" presStyleCnt="5">
        <dgm:presLayoutVars>
          <dgm:bulletEnabled val="1"/>
        </dgm:presLayoutVars>
      </dgm:prSet>
      <dgm:spPr/>
      <dgm:t>
        <a:bodyPr/>
        <a:lstStyle/>
        <a:p>
          <a:pPr rtl="1"/>
          <a:endParaRPr lang="ar-SA"/>
        </a:p>
      </dgm:t>
    </dgm:pt>
    <dgm:pt modelId="{54B57124-2EDF-4C9A-AFAB-7DF705742AF1}" type="pres">
      <dgm:prSet presAssocID="{6C8CB991-FB6E-406B-908B-7EAAB152FD9A}" presName="sibTrans" presStyleCnt="0"/>
      <dgm:spPr/>
    </dgm:pt>
    <dgm:pt modelId="{1813FB5B-282D-485B-A987-4F3D78C997A4}" type="pres">
      <dgm:prSet presAssocID="{50A032A1-2D19-406D-BAC1-05787E540A51}" presName="node" presStyleLbl="node1" presStyleIdx="4" presStyleCnt="5">
        <dgm:presLayoutVars>
          <dgm:bulletEnabled val="1"/>
        </dgm:presLayoutVars>
      </dgm:prSet>
      <dgm:spPr/>
      <dgm:t>
        <a:bodyPr/>
        <a:lstStyle/>
        <a:p>
          <a:pPr rtl="1"/>
          <a:endParaRPr lang="ar-SA"/>
        </a:p>
      </dgm:t>
    </dgm:pt>
  </dgm:ptLst>
  <dgm:cxnLst>
    <dgm:cxn modelId="{D1D8E773-3370-4F5D-80C0-10938435AD92}" type="presOf" srcId="{313FBA7B-83D1-4045-9DD5-7E99DB857D91}" destId="{2156B317-80EA-43B6-BCF1-80053FCEA560}" srcOrd="0" destOrd="0" presId="urn:microsoft.com/office/officeart/2005/8/layout/default#1"/>
    <dgm:cxn modelId="{AA31BA74-FA94-4F97-9B73-CCB2A9A0A54E}" type="presOf" srcId="{50A032A1-2D19-406D-BAC1-05787E540A51}" destId="{1813FB5B-282D-485B-A987-4F3D78C997A4}" srcOrd="0" destOrd="0" presId="urn:microsoft.com/office/officeart/2005/8/layout/default#1"/>
    <dgm:cxn modelId="{E8316AE1-6132-4FDD-93A7-8EA1CB8577D6}" type="presOf" srcId="{A4796B61-0164-41B4-9C2E-27DC63486D95}" destId="{6BC6DBAB-C20C-4008-9394-734B432E640C}" srcOrd="0" destOrd="0" presId="urn:microsoft.com/office/officeart/2005/8/layout/default#1"/>
    <dgm:cxn modelId="{C3D23B50-E5CB-47CB-B3E7-1163ACF1ECD7}" srcId="{A4796B61-0164-41B4-9C2E-27DC63486D95}" destId="{D6A12A17-61D6-415C-8862-3E2B1F339CA5}" srcOrd="3" destOrd="0" parTransId="{07E0E8F8-83E1-4AD4-B062-630BBF1BDF68}" sibTransId="{6C8CB991-FB6E-406B-908B-7EAAB152FD9A}"/>
    <dgm:cxn modelId="{59918B43-B77F-4A6A-9A01-BE83A64DFAFB}" srcId="{A4796B61-0164-41B4-9C2E-27DC63486D95}" destId="{7AE8FE23-286E-460D-9B2C-A4A8661C2CE7}" srcOrd="1" destOrd="0" parTransId="{E0546499-BBD7-4F3A-8853-DFBCAE2037E2}" sibTransId="{37E975C9-DD29-47B9-9C91-5D755AEF0542}"/>
    <dgm:cxn modelId="{1640A993-F4FE-45FA-946C-A0F7684B24CE}" type="presOf" srcId="{7AE8FE23-286E-460D-9B2C-A4A8661C2CE7}" destId="{136ED19F-CE8B-4CE6-A458-986440D51C8D}" srcOrd="0" destOrd="0" presId="urn:microsoft.com/office/officeart/2005/8/layout/default#1"/>
    <dgm:cxn modelId="{E1A96A21-87DF-4D52-B8BA-0FACECA3D268}" srcId="{A4796B61-0164-41B4-9C2E-27DC63486D95}" destId="{50A032A1-2D19-406D-BAC1-05787E540A51}" srcOrd="4" destOrd="0" parTransId="{ECE0F55C-3628-42B4-BAAF-9BEC721B8157}" sibTransId="{CE0595A1-7A51-456A-8D58-8D5A2CF45BCF}"/>
    <dgm:cxn modelId="{B912FD09-8F47-43EB-8721-3C9D6F66CF92}" srcId="{A4796B61-0164-41B4-9C2E-27DC63486D95}" destId="{313FBA7B-83D1-4045-9DD5-7E99DB857D91}" srcOrd="0" destOrd="0" parTransId="{0C5FF202-8861-4651-A6A9-DF9E7BFAB8B3}" sibTransId="{7507CD5C-95CF-4580-B45F-95D6E397B694}"/>
    <dgm:cxn modelId="{4D5421E7-A62C-41C8-93D1-E33F0ABA0F3D}" type="presOf" srcId="{33B30D3F-DA9F-4F4B-96F8-F7ACA1BEA48A}" destId="{82B2096D-0DDD-49FE-8E14-51F2BA74DF2B}" srcOrd="0" destOrd="0" presId="urn:microsoft.com/office/officeart/2005/8/layout/default#1"/>
    <dgm:cxn modelId="{68D90308-08C6-480E-A9FF-1B2377F39CB6}" srcId="{A4796B61-0164-41B4-9C2E-27DC63486D95}" destId="{33B30D3F-DA9F-4F4B-96F8-F7ACA1BEA48A}" srcOrd="2" destOrd="0" parTransId="{E484CC94-28D5-4F6D-B225-C8C49000502A}" sibTransId="{166E5A17-BA8D-4CA4-B007-1BB81D234D1E}"/>
    <dgm:cxn modelId="{5210B39E-9820-4C80-8286-DA366FAE664D}" type="presOf" srcId="{D6A12A17-61D6-415C-8862-3E2B1F339CA5}" destId="{9B375AF7-8C1A-42E9-8ED1-C117CEC8A065}" srcOrd="0" destOrd="0" presId="urn:microsoft.com/office/officeart/2005/8/layout/default#1"/>
    <dgm:cxn modelId="{155286A0-A27F-4F69-9E7F-882B8AB2ED79}" type="presParOf" srcId="{6BC6DBAB-C20C-4008-9394-734B432E640C}" destId="{2156B317-80EA-43B6-BCF1-80053FCEA560}" srcOrd="0" destOrd="0" presId="urn:microsoft.com/office/officeart/2005/8/layout/default#1"/>
    <dgm:cxn modelId="{35026A10-5715-4A0C-B239-31D06CFF9146}" type="presParOf" srcId="{6BC6DBAB-C20C-4008-9394-734B432E640C}" destId="{43315D3F-8626-485A-B378-6F97B46E4692}" srcOrd="1" destOrd="0" presId="urn:microsoft.com/office/officeart/2005/8/layout/default#1"/>
    <dgm:cxn modelId="{C9D36D89-5B77-4FC5-970E-03C58DE41E3B}" type="presParOf" srcId="{6BC6DBAB-C20C-4008-9394-734B432E640C}" destId="{136ED19F-CE8B-4CE6-A458-986440D51C8D}" srcOrd="2" destOrd="0" presId="urn:microsoft.com/office/officeart/2005/8/layout/default#1"/>
    <dgm:cxn modelId="{706BD057-E451-445D-83BB-951271381601}" type="presParOf" srcId="{6BC6DBAB-C20C-4008-9394-734B432E640C}" destId="{D0F70932-4426-4286-A48B-30DECB379583}" srcOrd="3" destOrd="0" presId="urn:microsoft.com/office/officeart/2005/8/layout/default#1"/>
    <dgm:cxn modelId="{B8B2D845-E07C-4C00-BEC7-B63D63D13655}" type="presParOf" srcId="{6BC6DBAB-C20C-4008-9394-734B432E640C}" destId="{82B2096D-0DDD-49FE-8E14-51F2BA74DF2B}" srcOrd="4" destOrd="0" presId="urn:microsoft.com/office/officeart/2005/8/layout/default#1"/>
    <dgm:cxn modelId="{73513EFD-AE0E-4016-8DEB-3079F1046624}" type="presParOf" srcId="{6BC6DBAB-C20C-4008-9394-734B432E640C}" destId="{2CEB6948-D343-45DF-A9CD-19B6A704466C}" srcOrd="5" destOrd="0" presId="urn:microsoft.com/office/officeart/2005/8/layout/default#1"/>
    <dgm:cxn modelId="{D7F5F4F4-BEE6-4795-9997-8B4EDED7F60D}" type="presParOf" srcId="{6BC6DBAB-C20C-4008-9394-734B432E640C}" destId="{9B375AF7-8C1A-42E9-8ED1-C117CEC8A065}" srcOrd="6" destOrd="0" presId="urn:microsoft.com/office/officeart/2005/8/layout/default#1"/>
    <dgm:cxn modelId="{406BBE0D-A86C-427C-8400-56D581356C5F}" type="presParOf" srcId="{6BC6DBAB-C20C-4008-9394-734B432E640C}" destId="{54B57124-2EDF-4C9A-AFAB-7DF705742AF1}" srcOrd="7" destOrd="0" presId="urn:microsoft.com/office/officeart/2005/8/layout/default#1"/>
    <dgm:cxn modelId="{95347663-00D9-4BA3-A4A4-A159C9F85618}" type="presParOf" srcId="{6BC6DBAB-C20C-4008-9394-734B432E640C}" destId="{1813FB5B-282D-485B-A987-4F3D78C997A4}"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13" csCatId="colorful" phldr="1"/>
      <dgm:spPr/>
      <dgm:t>
        <a:bodyPr/>
        <a:lstStyle/>
        <a:p>
          <a:pPr rtl="1"/>
          <a:endParaRPr lang="ar-SA"/>
        </a:p>
      </dgm:t>
    </dgm:pt>
    <dgm:pt modelId="{479E9FFF-D4BE-41C3-BF2A-C95F436FFEC5}">
      <dgm:prSet phldrT="[نص]"/>
      <dgm:spPr>
        <a:solidFill>
          <a:srgbClr val="FFCC66"/>
        </a:solidFill>
      </dgm:spPr>
      <dgm:t>
        <a:bodyPr/>
        <a:lstStyle/>
        <a:p>
          <a:pPr algn="ctr" rtl="1"/>
          <a:r>
            <a:rPr lang="ar-SA" dirty="0" smtClean="0"/>
            <a:t>الربحية التجارية والربحية الاقتصادية</a:t>
          </a:r>
          <a:endParaRPr lang="ar-SA" dirty="0"/>
        </a:p>
      </dgm:t>
    </dgm:pt>
    <dgm:pt modelId="{0A608CD7-2833-4B1E-BDF7-5369E3C51E4D}" type="parTrans" cxnId="{468B931D-93F5-4E48-88A5-39FE0186123B}">
      <dgm:prSet/>
      <dgm:spPr/>
      <dgm:t>
        <a:bodyPr/>
        <a:lstStyle/>
        <a:p>
          <a:pPr rtl="1"/>
          <a:endParaRPr lang="ar-SA"/>
        </a:p>
      </dgm:t>
    </dgm:pt>
    <dgm:pt modelId="{DBB520CE-6880-45F4-8D90-8263E985A9BE}" type="sibTrans" cxnId="{468B931D-93F5-4E48-88A5-39FE0186123B}">
      <dgm:prSet/>
      <dgm:spPr/>
      <dgm:t>
        <a:bodyPr/>
        <a:lstStyle/>
        <a:p>
          <a:pPr rtl="1"/>
          <a:endParaRPr lang="ar-SA"/>
        </a:p>
      </dgm:t>
    </dgm:pt>
    <dgm:pt modelId="{D1C2F013-6B0C-487C-9A7B-AE59722BA032}">
      <dgm:prSet phldrT="[نص]"/>
      <dgm:spPr>
        <a:solidFill>
          <a:srgbClr val="92D050"/>
        </a:solidFill>
      </dgm:spPr>
      <dgm:t>
        <a:bodyPr/>
        <a:lstStyle/>
        <a:p>
          <a:pPr algn="ctr" rtl="1"/>
          <a:r>
            <a:rPr lang="ar-SA" dirty="0" smtClean="0"/>
            <a:t>حساسية ربحية المشروع لمعدل الخصم</a:t>
          </a:r>
          <a:endParaRPr lang="ar-SA"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2C66EC05-717E-4374-A5FB-C82CABE2A2D6}">
      <dgm:prSet phldrT="[نص]"/>
      <dgm:spPr>
        <a:solidFill>
          <a:srgbClr val="FF9900"/>
        </a:solidFill>
      </dgm:spPr>
      <dgm:t>
        <a:bodyPr/>
        <a:lstStyle/>
        <a:p>
          <a:pPr algn="ctr" rtl="1"/>
          <a:r>
            <a:rPr lang="ar-SA" dirty="0" smtClean="0"/>
            <a:t>حساسية ربحية المشروع للتغير في الايرادات والتكاليف </a:t>
          </a:r>
          <a:endParaRPr lang="ar-SA" dirty="0"/>
        </a:p>
      </dgm:t>
    </dgm:pt>
    <dgm:pt modelId="{9A289716-4A43-433E-BA0F-670B641E52A3}" type="parTrans" cxnId="{AEDB4BFF-77D4-4242-91A1-9176C9072074}">
      <dgm:prSet/>
      <dgm:spPr/>
      <dgm:t>
        <a:bodyPr/>
        <a:lstStyle/>
        <a:p>
          <a:pPr rtl="1"/>
          <a:endParaRPr lang="ar-SA"/>
        </a:p>
      </dgm:t>
    </dgm:pt>
    <dgm:pt modelId="{11B03F75-A42B-4D92-A97F-D91BB7317EED}" type="sibTrans" cxnId="{AEDB4BFF-77D4-4242-91A1-9176C9072074}">
      <dgm:prSet/>
      <dgm:spPr/>
      <dgm:t>
        <a:bodyPr/>
        <a:lstStyle/>
        <a:p>
          <a:pPr rtl="1"/>
          <a:endParaRPr lang="ar-SA"/>
        </a:p>
      </dgm:t>
    </dgm:pt>
    <dgm:pt modelId="{7C65C5C6-E828-4EEA-9C4E-AEC4F85CD21C}">
      <dgm:prSet phldrT="[نص]"/>
      <dgm:spPr>
        <a:solidFill>
          <a:srgbClr val="CC3300"/>
        </a:solidFill>
      </dgm:spPr>
      <dgm:t>
        <a:bodyPr/>
        <a:lstStyle/>
        <a:p>
          <a:pPr algn="ctr" rtl="1"/>
          <a:r>
            <a:rPr lang="ar-SA" dirty="0" smtClean="0"/>
            <a:t>تحليل الحساسية للتأخير في فترة الإنشاء</a:t>
          </a:r>
          <a:endParaRPr lang="ar-SA" dirty="0"/>
        </a:p>
      </dgm:t>
    </dgm:pt>
    <dgm:pt modelId="{DC985CD8-6CE8-405B-A8B7-D6E5EED01FC3}" type="parTrans" cxnId="{E2DECAE2-260D-45AC-8320-7ADCAB9FA595}">
      <dgm:prSet/>
      <dgm:spPr/>
      <dgm:t>
        <a:bodyPr/>
        <a:lstStyle/>
        <a:p>
          <a:pPr rtl="1"/>
          <a:endParaRPr lang="ar-SA"/>
        </a:p>
      </dgm:t>
    </dgm:pt>
    <dgm:pt modelId="{18EBDE08-DE8C-4020-92E6-40BB2FAF71CE}" type="sibTrans" cxnId="{E2DECAE2-260D-45AC-8320-7ADCAB9FA595}">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pt>
    <dgm:pt modelId="{21CB37BD-369A-4D4B-9100-561DB9C8E4DE}" type="pres">
      <dgm:prSet presAssocID="{88F832BA-2F11-4E3A-8C75-0D88C19504E0}" presName="cycle" presStyleCnt="0"/>
      <dgm:spPr/>
    </dgm:pt>
    <dgm:pt modelId="{341E2BD6-0070-47F9-93BE-A598329A5E69}" type="pres">
      <dgm:prSet presAssocID="{88F832BA-2F11-4E3A-8C75-0D88C19504E0}" presName="srcNode" presStyleLbl="node1" presStyleIdx="0" presStyleCnt="4"/>
      <dgm:spPr/>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4"/>
      <dgm:spPr/>
    </dgm:pt>
    <dgm:pt modelId="{806C7659-645A-4099-8BD0-74502A56FC10}" type="pres">
      <dgm:prSet presAssocID="{88F832BA-2F11-4E3A-8C75-0D88C19504E0}" presName="dstNode" presStyleLbl="node1" presStyleIdx="0" presStyleCnt="4"/>
      <dgm:spPr/>
    </dgm:pt>
    <dgm:pt modelId="{7C4808CB-E61A-4017-A072-209EB569FAFC}" type="pres">
      <dgm:prSet presAssocID="{479E9FFF-D4BE-41C3-BF2A-C95F436FFEC5}" presName="text_1" presStyleLbl="node1" presStyleIdx="0" presStyleCnt="4">
        <dgm:presLayoutVars>
          <dgm:bulletEnabled val="1"/>
        </dgm:presLayoutVars>
      </dgm:prSet>
      <dgm:spPr/>
      <dgm:t>
        <a:bodyPr/>
        <a:lstStyle/>
        <a:p>
          <a:pPr rtl="1"/>
          <a:endParaRPr lang="ar-SA"/>
        </a:p>
      </dgm:t>
    </dgm:pt>
    <dgm:pt modelId="{7DE3C6CA-97D9-4C15-BB1D-E6C10141DECE}" type="pres">
      <dgm:prSet presAssocID="{479E9FFF-D4BE-41C3-BF2A-C95F436FFEC5}" presName="accent_1" presStyleCnt="0"/>
      <dgm:spPr/>
    </dgm:pt>
    <dgm:pt modelId="{614708C0-5C92-426F-AA82-06FE0EAE0E89}" type="pres">
      <dgm:prSet presAssocID="{479E9FFF-D4BE-41C3-BF2A-C95F436FFEC5}" presName="accentRepeatNode" presStyleLbl="solidFgAcc1" presStyleIdx="0" presStyleCnt="4"/>
      <dgm:spPr/>
      <dgm:t>
        <a:bodyPr/>
        <a:lstStyle/>
        <a:p>
          <a:pPr rtl="1"/>
          <a:endParaRPr lang="ar-SA"/>
        </a:p>
      </dgm:t>
    </dgm:pt>
    <dgm:pt modelId="{707755B7-41B4-415C-9D23-66A11819EB4F}" type="pres">
      <dgm:prSet presAssocID="{D1C2F013-6B0C-487C-9A7B-AE59722BA032}" presName="text_2" presStyleLbl="node1" presStyleIdx="1" presStyleCnt="4">
        <dgm:presLayoutVars>
          <dgm:bulletEnabled val="1"/>
        </dgm:presLayoutVars>
      </dgm:prSet>
      <dgm:spPr/>
      <dgm:t>
        <a:bodyPr/>
        <a:lstStyle/>
        <a:p>
          <a:pPr rtl="1"/>
          <a:endParaRPr lang="ar-SA"/>
        </a:p>
      </dgm:t>
    </dgm:pt>
    <dgm:pt modelId="{E502C2FE-3C90-450C-A1F9-0BF79B6D3AC1}" type="pres">
      <dgm:prSet presAssocID="{D1C2F013-6B0C-487C-9A7B-AE59722BA032}" presName="accent_2" presStyleCnt="0"/>
      <dgm:spPr/>
    </dgm:pt>
    <dgm:pt modelId="{5F834A46-0866-4FA0-AB88-F3BEFDBBD0B8}" type="pres">
      <dgm:prSet presAssocID="{D1C2F013-6B0C-487C-9A7B-AE59722BA032}" presName="accentRepeatNode" presStyleLbl="solidFgAcc1" presStyleIdx="1" presStyleCnt="4" custLinFactNeighborX="-7310" custLinFactNeighborY="-3655"/>
      <dgm:spPr>
        <a:ln>
          <a:solidFill>
            <a:schemeClr val="accent6">
              <a:lumMod val="60000"/>
              <a:lumOff val="40000"/>
            </a:schemeClr>
          </a:solidFill>
        </a:ln>
      </dgm:spPr>
      <dgm:t>
        <a:bodyPr/>
        <a:lstStyle/>
        <a:p>
          <a:pPr rtl="1"/>
          <a:endParaRPr lang="ar-SA"/>
        </a:p>
      </dgm:t>
    </dgm:pt>
    <dgm:pt modelId="{D9C2DAA5-EDCE-4A78-988F-EF4892F0F209}" type="pres">
      <dgm:prSet presAssocID="{2C66EC05-717E-4374-A5FB-C82CABE2A2D6}" presName="text_3" presStyleLbl="node1" presStyleIdx="2" presStyleCnt="4">
        <dgm:presLayoutVars>
          <dgm:bulletEnabled val="1"/>
        </dgm:presLayoutVars>
      </dgm:prSet>
      <dgm:spPr/>
      <dgm:t>
        <a:bodyPr/>
        <a:lstStyle/>
        <a:p>
          <a:pPr rtl="1"/>
          <a:endParaRPr lang="ar-SA"/>
        </a:p>
      </dgm:t>
    </dgm:pt>
    <dgm:pt modelId="{CA80C883-617D-4A29-81D7-972986999BAB}" type="pres">
      <dgm:prSet presAssocID="{2C66EC05-717E-4374-A5FB-C82CABE2A2D6}" presName="accent_3" presStyleCnt="0"/>
      <dgm:spPr/>
    </dgm:pt>
    <dgm:pt modelId="{4721C381-0F96-4ED6-A2B5-D704DC5DF765}" type="pres">
      <dgm:prSet presAssocID="{2C66EC05-717E-4374-A5FB-C82CABE2A2D6}" presName="accentRepeatNode" presStyleLbl="solidFgAcc1" presStyleIdx="2" presStyleCnt="4"/>
      <dgm:spPr/>
      <dgm:t>
        <a:bodyPr/>
        <a:lstStyle/>
        <a:p>
          <a:pPr rtl="1"/>
          <a:endParaRPr lang="ar-SA"/>
        </a:p>
      </dgm:t>
    </dgm:pt>
    <dgm:pt modelId="{8AC43519-9424-4960-984A-82DA01952855}" type="pres">
      <dgm:prSet presAssocID="{7C65C5C6-E828-4EEA-9C4E-AEC4F85CD21C}" presName="text_4" presStyleLbl="node1" presStyleIdx="3" presStyleCnt="4">
        <dgm:presLayoutVars>
          <dgm:bulletEnabled val="1"/>
        </dgm:presLayoutVars>
      </dgm:prSet>
      <dgm:spPr/>
      <dgm:t>
        <a:bodyPr/>
        <a:lstStyle/>
        <a:p>
          <a:pPr rtl="1"/>
          <a:endParaRPr lang="ar-SA"/>
        </a:p>
      </dgm:t>
    </dgm:pt>
    <dgm:pt modelId="{D85601C6-7096-4F4A-AA20-CCE8E910A2C9}" type="pres">
      <dgm:prSet presAssocID="{7C65C5C6-E828-4EEA-9C4E-AEC4F85CD21C}" presName="accent_4" presStyleCnt="0"/>
      <dgm:spPr/>
    </dgm:pt>
    <dgm:pt modelId="{CB513460-264B-4CBC-B495-BEA14E9E4A59}" type="pres">
      <dgm:prSet presAssocID="{7C65C5C6-E828-4EEA-9C4E-AEC4F85CD21C}" presName="accentRepeatNode" presStyleLbl="solidFgAcc1" presStyleIdx="3" presStyleCnt="4"/>
      <dgm:spPr>
        <a:ln>
          <a:solidFill>
            <a:srgbClr val="CC3300"/>
          </a:solidFill>
        </a:ln>
      </dgm:spPr>
      <dgm:t>
        <a:bodyPr/>
        <a:lstStyle/>
        <a:p>
          <a:pPr rtl="1"/>
          <a:endParaRPr lang="ar-SA"/>
        </a:p>
      </dgm:t>
    </dgm:pt>
  </dgm:ptLst>
  <dgm:cxnLst>
    <dgm:cxn modelId="{15597ACC-5191-4FDF-A1CF-68257C7CD6FB}" type="presOf" srcId="{2C66EC05-717E-4374-A5FB-C82CABE2A2D6}" destId="{D9C2DAA5-EDCE-4A78-988F-EF4892F0F209}" srcOrd="0" destOrd="0" presId="urn:microsoft.com/office/officeart/2008/layout/VerticalCurvedList"/>
    <dgm:cxn modelId="{F93B9C24-CE4B-4CB4-B501-14CAEDD523E6}" type="presOf" srcId="{7C65C5C6-E828-4EEA-9C4E-AEC4F85CD21C}" destId="{8AC43519-9424-4960-984A-82DA01952855}" srcOrd="0" destOrd="0" presId="urn:microsoft.com/office/officeart/2008/layout/VerticalCurvedList"/>
    <dgm:cxn modelId="{E2DECAE2-260D-45AC-8320-7ADCAB9FA595}" srcId="{88F832BA-2F11-4E3A-8C75-0D88C19504E0}" destId="{7C65C5C6-E828-4EEA-9C4E-AEC4F85CD21C}" srcOrd="3" destOrd="0" parTransId="{DC985CD8-6CE8-405B-A8B7-D6E5EED01FC3}" sibTransId="{18EBDE08-DE8C-4020-92E6-40BB2FAF71CE}"/>
    <dgm:cxn modelId="{76458948-1EC2-4298-81E2-CA798A1F2DCD}" srcId="{88F832BA-2F11-4E3A-8C75-0D88C19504E0}" destId="{D1C2F013-6B0C-487C-9A7B-AE59722BA032}" srcOrd="1" destOrd="0" parTransId="{EB1406B1-7278-4D1D-96D9-F29318D224E9}" sibTransId="{CD74E18A-C3E2-49CF-AFB5-C0904875A687}"/>
    <dgm:cxn modelId="{AEDB4BFF-77D4-4242-91A1-9176C9072074}" srcId="{88F832BA-2F11-4E3A-8C75-0D88C19504E0}" destId="{2C66EC05-717E-4374-A5FB-C82CABE2A2D6}" srcOrd="2" destOrd="0" parTransId="{9A289716-4A43-433E-BA0F-670B641E52A3}" sibTransId="{11B03F75-A42B-4D92-A97F-D91BB7317EED}"/>
    <dgm:cxn modelId="{BCD9FC67-59F5-45F4-B649-35A816A32030}" type="presOf" srcId="{479E9FFF-D4BE-41C3-BF2A-C95F436FFEC5}" destId="{7C4808CB-E61A-4017-A072-209EB569FAFC}" srcOrd="0" destOrd="0" presId="urn:microsoft.com/office/officeart/2008/layout/VerticalCurvedList"/>
    <dgm:cxn modelId="{0E48D8A8-CA9B-47A0-AD87-C14BCC1982C5}" type="presOf" srcId="{88F832BA-2F11-4E3A-8C75-0D88C19504E0}" destId="{49275E6C-6C01-49B2-8C81-97A3B14B16ED}" srcOrd="0" destOrd="0" presId="urn:microsoft.com/office/officeart/2008/layout/VerticalCurvedList"/>
    <dgm:cxn modelId="{468B931D-93F5-4E48-88A5-39FE0186123B}" srcId="{88F832BA-2F11-4E3A-8C75-0D88C19504E0}" destId="{479E9FFF-D4BE-41C3-BF2A-C95F436FFEC5}" srcOrd="0" destOrd="0" parTransId="{0A608CD7-2833-4B1E-BDF7-5369E3C51E4D}" sibTransId="{DBB520CE-6880-45F4-8D90-8263E985A9BE}"/>
    <dgm:cxn modelId="{428FE540-3856-4951-83BA-7DA71E161B3C}" type="presOf" srcId="{DBB520CE-6880-45F4-8D90-8263E985A9BE}" destId="{9FFF57CB-E2A6-4EC8-8F0E-073E87F45C5E}" srcOrd="0" destOrd="0" presId="urn:microsoft.com/office/officeart/2008/layout/VerticalCurvedList"/>
    <dgm:cxn modelId="{67D20FC9-0A05-4D04-9CD5-35BF420E2665}" type="presOf" srcId="{D1C2F013-6B0C-487C-9A7B-AE59722BA032}" destId="{707755B7-41B4-415C-9D23-66A11819EB4F}" srcOrd="0" destOrd="0" presId="urn:microsoft.com/office/officeart/2008/layout/VerticalCurvedList"/>
    <dgm:cxn modelId="{959A81A8-9B03-4D1F-B548-0DE278F8E847}" type="presParOf" srcId="{49275E6C-6C01-49B2-8C81-97A3B14B16ED}" destId="{C8E48132-49E8-4C83-9161-07EACD053920}" srcOrd="0" destOrd="0" presId="urn:microsoft.com/office/officeart/2008/layout/VerticalCurvedList"/>
    <dgm:cxn modelId="{AD717799-4270-4F3A-9F2A-843CAA78D2D2}" type="presParOf" srcId="{C8E48132-49E8-4C83-9161-07EACD053920}" destId="{21CB37BD-369A-4D4B-9100-561DB9C8E4DE}" srcOrd="0" destOrd="0" presId="urn:microsoft.com/office/officeart/2008/layout/VerticalCurvedList"/>
    <dgm:cxn modelId="{F6629EFB-C044-4B1D-903C-484990251465}" type="presParOf" srcId="{21CB37BD-369A-4D4B-9100-561DB9C8E4DE}" destId="{341E2BD6-0070-47F9-93BE-A598329A5E69}" srcOrd="0" destOrd="0" presId="urn:microsoft.com/office/officeart/2008/layout/VerticalCurvedList"/>
    <dgm:cxn modelId="{639EFB29-D362-4336-B407-688CB4A890E4}" type="presParOf" srcId="{21CB37BD-369A-4D4B-9100-561DB9C8E4DE}" destId="{9FFF57CB-E2A6-4EC8-8F0E-073E87F45C5E}" srcOrd="1" destOrd="0" presId="urn:microsoft.com/office/officeart/2008/layout/VerticalCurvedList"/>
    <dgm:cxn modelId="{4F02EFD7-3344-430B-8073-F8C27DEB4904}" type="presParOf" srcId="{21CB37BD-369A-4D4B-9100-561DB9C8E4DE}" destId="{2B80DC00-3DFC-4461-882B-39A946F6DED0}" srcOrd="2" destOrd="0" presId="urn:microsoft.com/office/officeart/2008/layout/VerticalCurvedList"/>
    <dgm:cxn modelId="{D93A4C71-5E59-405E-9C15-C09EE525E494}" type="presParOf" srcId="{21CB37BD-369A-4D4B-9100-561DB9C8E4DE}" destId="{806C7659-645A-4099-8BD0-74502A56FC10}" srcOrd="3" destOrd="0" presId="urn:microsoft.com/office/officeart/2008/layout/VerticalCurvedList"/>
    <dgm:cxn modelId="{C0157962-CCA5-4615-8564-58628DE88FA8}" type="presParOf" srcId="{C8E48132-49E8-4C83-9161-07EACD053920}" destId="{7C4808CB-E61A-4017-A072-209EB569FAFC}" srcOrd="1" destOrd="0" presId="urn:microsoft.com/office/officeart/2008/layout/VerticalCurvedList"/>
    <dgm:cxn modelId="{C904B28E-5FCD-468B-A123-20737BC2AF76}" type="presParOf" srcId="{C8E48132-49E8-4C83-9161-07EACD053920}" destId="{7DE3C6CA-97D9-4C15-BB1D-E6C10141DECE}" srcOrd="2" destOrd="0" presId="urn:microsoft.com/office/officeart/2008/layout/VerticalCurvedList"/>
    <dgm:cxn modelId="{9834AD84-E566-411A-8A9B-6B03B530F024}" type="presParOf" srcId="{7DE3C6CA-97D9-4C15-BB1D-E6C10141DECE}" destId="{614708C0-5C92-426F-AA82-06FE0EAE0E89}" srcOrd="0" destOrd="0" presId="urn:microsoft.com/office/officeart/2008/layout/VerticalCurvedList"/>
    <dgm:cxn modelId="{BD897566-165B-41C8-B3EC-3B2C218AB75F}" type="presParOf" srcId="{C8E48132-49E8-4C83-9161-07EACD053920}" destId="{707755B7-41B4-415C-9D23-66A11819EB4F}" srcOrd="3" destOrd="0" presId="urn:microsoft.com/office/officeart/2008/layout/VerticalCurvedList"/>
    <dgm:cxn modelId="{BB052514-16F4-4F25-9FD7-FADA940639C4}" type="presParOf" srcId="{C8E48132-49E8-4C83-9161-07EACD053920}" destId="{E502C2FE-3C90-450C-A1F9-0BF79B6D3AC1}" srcOrd="4" destOrd="0" presId="urn:microsoft.com/office/officeart/2008/layout/VerticalCurvedList"/>
    <dgm:cxn modelId="{31601F3C-8C74-48DC-85D7-35540543AF81}" type="presParOf" srcId="{E502C2FE-3C90-450C-A1F9-0BF79B6D3AC1}" destId="{5F834A46-0866-4FA0-AB88-F3BEFDBBD0B8}" srcOrd="0" destOrd="0" presId="urn:microsoft.com/office/officeart/2008/layout/VerticalCurvedList"/>
    <dgm:cxn modelId="{AF083761-E5A6-4AC4-9479-C6384A644AEC}" type="presParOf" srcId="{C8E48132-49E8-4C83-9161-07EACD053920}" destId="{D9C2DAA5-EDCE-4A78-988F-EF4892F0F209}" srcOrd="5" destOrd="0" presId="urn:microsoft.com/office/officeart/2008/layout/VerticalCurvedList"/>
    <dgm:cxn modelId="{9FCAF662-EC12-40B2-B5CB-E9E661861D8E}" type="presParOf" srcId="{C8E48132-49E8-4C83-9161-07EACD053920}" destId="{CA80C883-617D-4A29-81D7-972986999BAB}" srcOrd="6" destOrd="0" presId="urn:microsoft.com/office/officeart/2008/layout/VerticalCurvedList"/>
    <dgm:cxn modelId="{581E241E-8AD2-42A9-A03E-8F6AD9B65C60}" type="presParOf" srcId="{CA80C883-617D-4A29-81D7-972986999BAB}" destId="{4721C381-0F96-4ED6-A2B5-D704DC5DF765}" srcOrd="0" destOrd="0" presId="urn:microsoft.com/office/officeart/2008/layout/VerticalCurvedList"/>
    <dgm:cxn modelId="{42ECDCEE-4FCE-45CD-8637-85439318F842}" type="presParOf" srcId="{C8E48132-49E8-4C83-9161-07EACD053920}" destId="{8AC43519-9424-4960-984A-82DA01952855}" srcOrd="7" destOrd="0" presId="urn:microsoft.com/office/officeart/2008/layout/VerticalCurvedList"/>
    <dgm:cxn modelId="{892EA5AE-654D-4F36-BECD-E679D1362E62}" type="presParOf" srcId="{C8E48132-49E8-4C83-9161-07EACD053920}" destId="{D85601C6-7096-4F4A-AA20-CCE8E910A2C9}" srcOrd="8" destOrd="0" presId="urn:microsoft.com/office/officeart/2008/layout/VerticalCurvedList"/>
    <dgm:cxn modelId="{EB19807F-383B-4F19-BF4E-EDA385067A5F}" type="presParOf" srcId="{D85601C6-7096-4F4A-AA20-CCE8E910A2C9}" destId="{CB513460-264B-4CBC-B495-BEA14E9E4A5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14" csCatId="colorful" phldr="1"/>
      <dgm:spPr/>
      <dgm:t>
        <a:bodyPr/>
        <a:lstStyle/>
        <a:p>
          <a:pPr rtl="1"/>
          <a:endParaRPr lang="ar-SA"/>
        </a:p>
      </dgm:t>
    </dgm:pt>
    <dgm:pt modelId="{D1C2F013-6B0C-487C-9A7B-AE59722BA032}">
      <dgm:prSet phldrT="[نص]"/>
      <dgm:spPr>
        <a:solidFill>
          <a:srgbClr val="92D050"/>
        </a:solidFill>
      </dgm:spPr>
      <dgm:t>
        <a:bodyPr/>
        <a:lstStyle/>
        <a:p>
          <a:pPr algn="ctr" rtl="1"/>
          <a:r>
            <a:rPr lang="ar-SA" dirty="0" smtClean="0"/>
            <a:t>الربحية الاجتماعية</a:t>
          </a:r>
          <a:endParaRPr lang="ar-SA"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7C65C5C6-E828-4EEA-9C4E-AEC4F85CD21C}">
      <dgm:prSet phldrT="[نص]"/>
      <dgm:spPr>
        <a:solidFill>
          <a:srgbClr val="CC3300"/>
        </a:solidFill>
      </dgm:spPr>
      <dgm:t>
        <a:bodyPr/>
        <a:lstStyle/>
        <a:p>
          <a:pPr algn="ctr" rtl="1"/>
          <a:r>
            <a:rPr lang="ar-SA" dirty="0" smtClean="0"/>
            <a:t>الآثار التنموية</a:t>
          </a:r>
          <a:endParaRPr lang="ar-SA" dirty="0"/>
        </a:p>
      </dgm:t>
    </dgm:pt>
    <dgm:pt modelId="{DC985CD8-6CE8-405B-A8B7-D6E5EED01FC3}" type="parTrans" cxnId="{E2DECAE2-260D-45AC-8320-7ADCAB9FA595}">
      <dgm:prSet/>
      <dgm:spPr/>
      <dgm:t>
        <a:bodyPr/>
        <a:lstStyle/>
        <a:p>
          <a:pPr rtl="1"/>
          <a:endParaRPr lang="ar-SA"/>
        </a:p>
      </dgm:t>
    </dgm:pt>
    <dgm:pt modelId="{18EBDE08-DE8C-4020-92E6-40BB2FAF71CE}" type="sibTrans" cxnId="{E2DECAE2-260D-45AC-8320-7ADCAB9FA595}">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pt>
    <dgm:pt modelId="{21CB37BD-369A-4D4B-9100-561DB9C8E4DE}" type="pres">
      <dgm:prSet presAssocID="{88F832BA-2F11-4E3A-8C75-0D88C19504E0}" presName="cycle" presStyleCnt="0"/>
      <dgm:spPr/>
    </dgm:pt>
    <dgm:pt modelId="{341E2BD6-0070-47F9-93BE-A598329A5E69}" type="pres">
      <dgm:prSet presAssocID="{88F832BA-2F11-4E3A-8C75-0D88C19504E0}" presName="srcNode" presStyleLbl="node1" presStyleIdx="0" presStyleCnt="2"/>
      <dgm:spPr/>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2"/>
      <dgm:spPr/>
    </dgm:pt>
    <dgm:pt modelId="{806C7659-645A-4099-8BD0-74502A56FC10}" type="pres">
      <dgm:prSet presAssocID="{88F832BA-2F11-4E3A-8C75-0D88C19504E0}" presName="dstNode" presStyleLbl="node1" presStyleIdx="0" presStyleCnt="2"/>
      <dgm:spPr/>
    </dgm:pt>
    <dgm:pt modelId="{5FF272B3-F19A-4267-AB1C-812C06B0EC5A}" type="pres">
      <dgm:prSet presAssocID="{D1C2F013-6B0C-487C-9A7B-AE59722BA032}" presName="text_1" presStyleLbl="node1" presStyleIdx="0" presStyleCnt="2">
        <dgm:presLayoutVars>
          <dgm:bulletEnabled val="1"/>
        </dgm:presLayoutVars>
      </dgm:prSet>
      <dgm:spPr/>
      <dgm:t>
        <a:bodyPr/>
        <a:lstStyle/>
        <a:p>
          <a:pPr rtl="1"/>
          <a:endParaRPr lang="ar-SA"/>
        </a:p>
      </dgm:t>
    </dgm:pt>
    <dgm:pt modelId="{F8559849-4CD4-42FD-8685-9D93EC67A959}" type="pres">
      <dgm:prSet presAssocID="{D1C2F013-6B0C-487C-9A7B-AE59722BA032}" presName="accent_1" presStyleCnt="0"/>
      <dgm:spPr/>
    </dgm:pt>
    <dgm:pt modelId="{5F834A46-0866-4FA0-AB88-F3BEFDBBD0B8}" type="pres">
      <dgm:prSet presAssocID="{D1C2F013-6B0C-487C-9A7B-AE59722BA032}" presName="accentRepeatNode" presStyleLbl="solidFgAcc1" presStyleIdx="0" presStyleCnt="2" custLinFactNeighborX="-7310" custLinFactNeighborY="-3655"/>
      <dgm:spPr>
        <a:ln>
          <a:solidFill>
            <a:schemeClr val="accent6">
              <a:lumMod val="60000"/>
              <a:lumOff val="40000"/>
            </a:schemeClr>
          </a:solidFill>
        </a:ln>
      </dgm:spPr>
      <dgm:t>
        <a:bodyPr/>
        <a:lstStyle/>
        <a:p>
          <a:pPr rtl="1"/>
          <a:endParaRPr lang="ar-SA"/>
        </a:p>
      </dgm:t>
    </dgm:pt>
    <dgm:pt modelId="{C6C45105-92A1-4DD3-85F3-820F5188EA87}" type="pres">
      <dgm:prSet presAssocID="{7C65C5C6-E828-4EEA-9C4E-AEC4F85CD21C}" presName="text_2" presStyleLbl="node1" presStyleIdx="1" presStyleCnt="2">
        <dgm:presLayoutVars>
          <dgm:bulletEnabled val="1"/>
        </dgm:presLayoutVars>
      </dgm:prSet>
      <dgm:spPr/>
      <dgm:t>
        <a:bodyPr/>
        <a:lstStyle/>
        <a:p>
          <a:pPr rtl="1"/>
          <a:endParaRPr lang="ar-SA"/>
        </a:p>
      </dgm:t>
    </dgm:pt>
    <dgm:pt modelId="{740F808F-C8BC-49DC-85FC-8850B45AE109}" type="pres">
      <dgm:prSet presAssocID="{7C65C5C6-E828-4EEA-9C4E-AEC4F85CD21C}" presName="accent_2" presStyleCnt="0"/>
      <dgm:spPr/>
    </dgm:pt>
    <dgm:pt modelId="{CB513460-264B-4CBC-B495-BEA14E9E4A59}" type="pres">
      <dgm:prSet presAssocID="{7C65C5C6-E828-4EEA-9C4E-AEC4F85CD21C}" presName="accentRepeatNode" presStyleLbl="solidFgAcc1" presStyleIdx="1" presStyleCnt="2"/>
      <dgm:spPr>
        <a:ln>
          <a:solidFill>
            <a:srgbClr val="CC3300"/>
          </a:solidFill>
        </a:ln>
      </dgm:spPr>
      <dgm:t>
        <a:bodyPr/>
        <a:lstStyle/>
        <a:p>
          <a:pPr rtl="1"/>
          <a:endParaRPr lang="ar-SA"/>
        </a:p>
      </dgm:t>
    </dgm:pt>
  </dgm:ptLst>
  <dgm:cxnLst>
    <dgm:cxn modelId="{E2DECAE2-260D-45AC-8320-7ADCAB9FA595}" srcId="{88F832BA-2F11-4E3A-8C75-0D88C19504E0}" destId="{7C65C5C6-E828-4EEA-9C4E-AEC4F85CD21C}" srcOrd="1" destOrd="0" parTransId="{DC985CD8-6CE8-405B-A8B7-D6E5EED01FC3}" sibTransId="{18EBDE08-DE8C-4020-92E6-40BB2FAF71CE}"/>
    <dgm:cxn modelId="{54EB300E-1207-4C58-BA2E-C243CD23264D}" type="presOf" srcId="{7C65C5C6-E828-4EEA-9C4E-AEC4F85CD21C}" destId="{C6C45105-92A1-4DD3-85F3-820F5188EA87}" srcOrd="0" destOrd="0" presId="urn:microsoft.com/office/officeart/2008/layout/VerticalCurvedList"/>
    <dgm:cxn modelId="{76458948-1EC2-4298-81E2-CA798A1F2DCD}" srcId="{88F832BA-2F11-4E3A-8C75-0D88C19504E0}" destId="{D1C2F013-6B0C-487C-9A7B-AE59722BA032}" srcOrd="0" destOrd="0" parTransId="{EB1406B1-7278-4D1D-96D9-F29318D224E9}" sibTransId="{CD74E18A-C3E2-49CF-AFB5-C0904875A687}"/>
    <dgm:cxn modelId="{5EB5B6CA-6AE4-4A63-9850-68900BF8D149}" type="presOf" srcId="{88F832BA-2F11-4E3A-8C75-0D88C19504E0}" destId="{49275E6C-6C01-49B2-8C81-97A3B14B16ED}" srcOrd="0" destOrd="0" presId="urn:microsoft.com/office/officeart/2008/layout/VerticalCurvedList"/>
    <dgm:cxn modelId="{265041D9-E71B-4821-91DC-1A8D24F61854}" type="presOf" srcId="{CD74E18A-C3E2-49CF-AFB5-C0904875A687}" destId="{9FFF57CB-E2A6-4EC8-8F0E-073E87F45C5E}" srcOrd="0" destOrd="0" presId="urn:microsoft.com/office/officeart/2008/layout/VerticalCurvedList"/>
    <dgm:cxn modelId="{80FD8D63-1BE6-4287-98AC-BEDD82CC58B5}" type="presOf" srcId="{D1C2F013-6B0C-487C-9A7B-AE59722BA032}" destId="{5FF272B3-F19A-4267-AB1C-812C06B0EC5A}" srcOrd="0" destOrd="0" presId="urn:microsoft.com/office/officeart/2008/layout/VerticalCurvedList"/>
    <dgm:cxn modelId="{E0B919E0-F28D-40A0-BED0-537FDBF1A336}" type="presParOf" srcId="{49275E6C-6C01-49B2-8C81-97A3B14B16ED}" destId="{C8E48132-49E8-4C83-9161-07EACD053920}" srcOrd="0" destOrd="0" presId="urn:microsoft.com/office/officeart/2008/layout/VerticalCurvedList"/>
    <dgm:cxn modelId="{3D66F031-814A-4829-8DB5-E08B924D716F}" type="presParOf" srcId="{C8E48132-49E8-4C83-9161-07EACD053920}" destId="{21CB37BD-369A-4D4B-9100-561DB9C8E4DE}" srcOrd="0" destOrd="0" presId="urn:microsoft.com/office/officeart/2008/layout/VerticalCurvedList"/>
    <dgm:cxn modelId="{E123BCD0-CF5C-45BB-B001-28D25FB840AE}" type="presParOf" srcId="{21CB37BD-369A-4D4B-9100-561DB9C8E4DE}" destId="{341E2BD6-0070-47F9-93BE-A598329A5E69}" srcOrd="0" destOrd="0" presId="urn:microsoft.com/office/officeart/2008/layout/VerticalCurvedList"/>
    <dgm:cxn modelId="{7AC869B4-CCB9-49AD-936C-EB870605BDCD}" type="presParOf" srcId="{21CB37BD-369A-4D4B-9100-561DB9C8E4DE}" destId="{9FFF57CB-E2A6-4EC8-8F0E-073E87F45C5E}" srcOrd="1" destOrd="0" presId="urn:microsoft.com/office/officeart/2008/layout/VerticalCurvedList"/>
    <dgm:cxn modelId="{827A3A0C-E59A-4E4D-85EE-13C561A6829E}" type="presParOf" srcId="{21CB37BD-369A-4D4B-9100-561DB9C8E4DE}" destId="{2B80DC00-3DFC-4461-882B-39A946F6DED0}" srcOrd="2" destOrd="0" presId="urn:microsoft.com/office/officeart/2008/layout/VerticalCurvedList"/>
    <dgm:cxn modelId="{663A91EA-21CD-4F08-9361-F827BF11F92F}" type="presParOf" srcId="{21CB37BD-369A-4D4B-9100-561DB9C8E4DE}" destId="{806C7659-645A-4099-8BD0-74502A56FC10}" srcOrd="3" destOrd="0" presId="urn:microsoft.com/office/officeart/2008/layout/VerticalCurvedList"/>
    <dgm:cxn modelId="{4C994698-728D-47C7-A2C2-CB5237A4873C}" type="presParOf" srcId="{C8E48132-49E8-4C83-9161-07EACD053920}" destId="{5FF272B3-F19A-4267-AB1C-812C06B0EC5A}" srcOrd="1" destOrd="0" presId="urn:microsoft.com/office/officeart/2008/layout/VerticalCurvedList"/>
    <dgm:cxn modelId="{F4BB6A7A-069E-4024-9FEF-CCEFAF50DDBC}" type="presParOf" srcId="{C8E48132-49E8-4C83-9161-07EACD053920}" destId="{F8559849-4CD4-42FD-8685-9D93EC67A959}" srcOrd="2" destOrd="0" presId="urn:microsoft.com/office/officeart/2008/layout/VerticalCurvedList"/>
    <dgm:cxn modelId="{E80BAE2E-1944-40FE-899B-EA7338DC1F1F}" type="presParOf" srcId="{F8559849-4CD4-42FD-8685-9D93EC67A959}" destId="{5F834A46-0866-4FA0-AB88-F3BEFDBBD0B8}" srcOrd="0" destOrd="0" presId="urn:microsoft.com/office/officeart/2008/layout/VerticalCurvedList"/>
    <dgm:cxn modelId="{8627576B-B01A-4EED-8DEF-899B76283B54}" type="presParOf" srcId="{C8E48132-49E8-4C83-9161-07EACD053920}" destId="{C6C45105-92A1-4DD3-85F3-820F5188EA87}" srcOrd="3" destOrd="0" presId="urn:microsoft.com/office/officeart/2008/layout/VerticalCurvedList"/>
    <dgm:cxn modelId="{FA25D594-71A1-439C-B777-DDACE036A936}" type="presParOf" srcId="{C8E48132-49E8-4C83-9161-07EACD053920}" destId="{740F808F-C8BC-49DC-85FC-8850B45AE109}" srcOrd="4" destOrd="0" presId="urn:microsoft.com/office/officeart/2008/layout/VerticalCurvedList"/>
    <dgm:cxn modelId="{05DFB085-874B-4D89-9400-1554033D18E6}" type="presParOf" srcId="{740F808F-C8BC-49DC-85FC-8850B45AE109}" destId="{CB513460-264B-4CBC-B495-BEA14E9E4A5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pPr rtl="1"/>
          <a:endParaRPr lang="ar-SA"/>
        </a:p>
      </dgm:t>
    </dgm:pt>
    <dgm:pt modelId="{479E9FFF-D4BE-41C3-BF2A-C95F436FFEC5}">
      <dgm:prSet phldrT="[نص]"/>
      <dgm:spPr>
        <a:solidFill>
          <a:srgbClr val="FFCC66"/>
        </a:solidFill>
      </dgm:spPr>
      <dgm:t>
        <a:bodyPr/>
        <a:lstStyle/>
        <a:p>
          <a:pPr algn="ctr" rtl="1"/>
          <a:r>
            <a:rPr lang="ar-SA" dirty="0" smtClean="0"/>
            <a:t>تعريف المشروع</a:t>
          </a:r>
          <a:endParaRPr lang="ar-SA" dirty="0"/>
        </a:p>
      </dgm:t>
    </dgm:pt>
    <dgm:pt modelId="{0A608CD7-2833-4B1E-BDF7-5369E3C51E4D}" type="parTrans" cxnId="{468B931D-93F5-4E48-88A5-39FE0186123B}">
      <dgm:prSet/>
      <dgm:spPr/>
      <dgm:t>
        <a:bodyPr/>
        <a:lstStyle/>
        <a:p>
          <a:pPr rtl="1"/>
          <a:endParaRPr lang="ar-SA"/>
        </a:p>
      </dgm:t>
    </dgm:pt>
    <dgm:pt modelId="{DBB520CE-6880-45F4-8D90-8263E985A9BE}" type="sibTrans" cxnId="{468B931D-93F5-4E48-88A5-39FE0186123B}">
      <dgm:prSet/>
      <dgm:spPr/>
      <dgm:t>
        <a:bodyPr/>
        <a:lstStyle/>
        <a:p>
          <a:pPr rtl="1"/>
          <a:endParaRPr lang="ar-SA"/>
        </a:p>
      </dgm:t>
    </dgm:pt>
    <dgm:pt modelId="{D1C2F013-6B0C-487C-9A7B-AE59722BA032}">
      <dgm:prSet phldrT="[نص]"/>
      <dgm:spPr>
        <a:solidFill>
          <a:srgbClr val="92D050"/>
        </a:solidFill>
      </dgm:spPr>
      <dgm:t>
        <a:bodyPr/>
        <a:lstStyle/>
        <a:p>
          <a:pPr algn="ctr" rtl="1"/>
          <a:r>
            <a:rPr lang="ar-SA" dirty="0" smtClean="0"/>
            <a:t>تقييم الأفكار للمشاريع الاستثمارية</a:t>
          </a:r>
          <a:endParaRPr lang="ar-SA"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2C66EC05-717E-4374-A5FB-C82CABE2A2D6}">
      <dgm:prSet phldrT="[نص]"/>
      <dgm:spPr>
        <a:solidFill>
          <a:srgbClr val="FF9900"/>
        </a:solidFill>
      </dgm:spPr>
      <dgm:t>
        <a:bodyPr/>
        <a:lstStyle/>
        <a:p>
          <a:pPr algn="ctr" rtl="1"/>
          <a:r>
            <a:rPr lang="ar-SA" dirty="0" smtClean="0"/>
            <a:t>مصفوفة اتخاذ القرارات </a:t>
          </a:r>
          <a:endParaRPr lang="ar-SA" dirty="0"/>
        </a:p>
      </dgm:t>
    </dgm:pt>
    <dgm:pt modelId="{9A289716-4A43-433E-BA0F-670B641E52A3}" type="parTrans" cxnId="{AEDB4BFF-77D4-4242-91A1-9176C9072074}">
      <dgm:prSet/>
      <dgm:spPr/>
      <dgm:t>
        <a:bodyPr/>
        <a:lstStyle/>
        <a:p>
          <a:pPr rtl="1"/>
          <a:endParaRPr lang="ar-SA"/>
        </a:p>
      </dgm:t>
    </dgm:pt>
    <dgm:pt modelId="{11B03F75-A42B-4D92-A97F-D91BB7317EED}" type="sibTrans" cxnId="{AEDB4BFF-77D4-4242-91A1-9176C9072074}">
      <dgm:prSet/>
      <dgm:spPr/>
      <dgm:t>
        <a:bodyPr/>
        <a:lstStyle/>
        <a:p>
          <a:pPr rtl="1"/>
          <a:endParaRPr lang="ar-SA"/>
        </a:p>
      </dgm:t>
    </dgm:pt>
    <dgm:pt modelId="{AB4ED99C-8ED9-40DF-89A3-61EE1927BBE7}">
      <dgm:prSet phldrT="[نص]"/>
      <dgm:spPr>
        <a:solidFill>
          <a:srgbClr val="D03200"/>
        </a:solidFill>
      </dgm:spPr>
      <dgm:t>
        <a:bodyPr/>
        <a:lstStyle/>
        <a:p>
          <a:pPr algn="ctr" rtl="1"/>
          <a:r>
            <a:rPr lang="ar-SA" dirty="0" smtClean="0"/>
            <a:t>وصف المشروع</a:t>
          </a:r>
          <a:endParaRPr lang="ar-SA" dirty="0"/>
        </a:p>
      </dgm:t>
    </dgm:pt>
    <dgm:pt modelId="{77BC20D3-7E27-4E51-A061-ADD519B1E417}" type="parTrans" cxnId="{13599037-0507-4AEF-9411-E6E2E49FDD91}">
      <dgm:prSet/>
      <dgm:spPr/>
      <dgm:t>
        <a:bodyPr/>
        <a:lstStyle/>
        <a:p>
          <a:pPr rtl="1"/>
          <a:endParaRPr lang="ar-SA"/>
        </a:p>
      </dgm:t>
    </dgm:pt>
    <dgm:pt modelId="{7BAA9625-268B-49DA-B929-693A08875F29}" type="sibTrans" cxnId="{13599037-0507-4AEF-9411-E6E2E49FDD91}">
      <dgm:prSet/>
      <dgm:spPr/>
      <dgm:t>
        <a:bodyPr/>
        <a:lstStyle/>
        <a:p>
          <a:pPr rtl="1"/>
          <a:endParaRPr lang="ar-SA"/>
        </a:p>
      </dgm:t>
    </dgm:pt>
    <dgm:pt modelId="{7882673A-5879-4C97-9140-A16E4DD3A83F}">
      <dgm:prSet phldrT="[نص]"/>
      <dgm:spPr>
        <a:solidFill>
          <a:srgbClr val="00B050"/>
        </a:solidFill>
      </dgm:spPr>
      <dgm:t>
        <a:bodyPr/>
        <a:lstStyle/>
        <a:p>
          <a:pPr algn="ctr" rtl="1"/>
          <a:r>
            <a:rPr lang="ar-SA" dirty="0" smtClean="0"/>
            <a:t>موقع المشروع</a:t>
          </a:r>
          <a:endParaRPr lang="ar-SA" dirty="0"/>
        </a:p>
      </dgm:t>
    </dgm:pt>
    <dgm:pt modelId="{3F408C61-D6CA-42FA-A055-D38082731FAF}" type="parTrans" cxnId="{3545E972-213C-4CD7-8066-1198E01E9A25}">
      <dgm:prSet/>
      <dgm:spPr/>
      <dgm:t>
        <a:bodyPr/>
        <a:lstStyle/>
        <a:p>
          <a:pPr rtl="1"/>
          <a:endParaRPr lang="ar-SA"/>
        </a:p>
      </dgm:t>
    </dgm:pt>
    <dgm:pt modelId="{D8A0A805-34B9-486C-9AF7-9B9E9C0BAAE8}" type="sibTrans" cxnId="{3545E972-213C-4CD7-8066-1198E01E9A25}">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t>
        <a:bodyPr/>
        <a:lstStyle/>
        <a:p>
          <a:pPr rtl="1"/>
          <a:endParaRPr lang="ar-SA"/>
        </a:p>
      </dgm:t>
    </dgm:pt>
    <dgm:pt modelId="{21CB37BD-369A-4D4B-9100-561DB9C8E4DE}" type="pres">
      <dgm:prSet presAssocID="{88F832BA-2F11-4E3A-8C75-0D88C19504E0}" presName="cycle" presStyleCnt="0"/>
      <dgm:spPr/>
      <dgm:t>
        <a:bodyPr/>
        <a:lstStyle/>
        <a:p>
          <a:pPr rtl="1"/>
          <a:endParaRPr lang="ar-SA"/>
        </a:p>
      </dgm:t>
    </dgm:pt>
    <dgm:pt modelId="{341E2BD6-0070-47F9-93BE-A598329A5E69}" type="pres">
      <dgm:prSet presAssocID="{88F832BA-2F11-4E3A-8C75-0D88C19504E0}" presName="srcNode" presStyleLbl="node1" presStyleIdx="0" presStyleCnt="5"/>
      <dgm:spPr/>
      <dgm:t>
        <a:bodyPr/>
        <a:lstStyle/>
        <a:p>
          <a:pPr rtl="1"/>
          <a:endParaRPr lang="ar-SA"/>
        </a:p>
      </dgm:t>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5"/>
      <dgm:spPr/>
      <dgm:t>
        <a:bodyPr/>
        <a:lstStyle/>
        <a:p>
          <a:pPr rtl="1"/>
          <a:endParaRPr lang="ar-SA"/>
        </a:p>
      </dgm:t>
    </dgm:pt>
    <dgm:pt modelId="{806C7659-645A-4099-8BD0-74502A56FC10}" type="pres">
      <dgm:prSet presAssocID="{88F832BA-2F11-4E3A-8C75-0D88C19504E0}" presName="dstNode" presStyleLbl="node1" presStyleIdx="0" presStyleCnt="5"/>
      <dgm:spPr/>
      <dgm:t>
        <a:bodyPr/>
        <a:lstStyle/>
        <a:p>
          <a:pPr rtl="1"/>
          <a:endParaRPr lang="ar-SA"/>
        </a:p>
      </dgm:t>
    </dgm:pt>
    <dgm:pt modelId="{7C4808CB-E61A-4017-A072-209EB569FAFC}" type="pres">
      <dgm:prSet presAssocID="{479E9FFF-D4BE-41C3-BF2A-C95F436FFEC5}" presName="text_1" presStyleLbl="node1" presStyleIdx="0" presStyleCnt="5">
        <dgm:presLayoutVars>
          <dgm:bulletEnabled val="1"/>
        </dgm:presLayoutVars>
      </dgm:prSet>
      <dgm:spPr/>
      <dgm:t>
        <a:bodyPr/>
        <a:lstStyle/>
        <a:p>
          <a:pPr rtl="1"/>
          <a:endParaRPr lang="ar-SA"/>
        </a:p>
      </dgm:t>
    </dgm:pt>
    <dgm:pt modelId="{7DE3C6CA-97D9-4C15-BB1D-E6C10141DECE}" type="pres">
      <dgm:prSet presAssocID="{479E9FFF-D4BE-41C3-BF2A-C95F436FFEC5}" presName="accent_1" presStyleCnt="0"/>
      <dgm:spPr/>
      <dgm:t>
        <a:bodyPr/>
        <a:lstStyle/>
        <a:p>
          <a:pPr rtl="1"/>
          <a:endParaRPr lang="ar-SA"/>
        </a:p>
      </dgm:t>
    </dgm:pt>
    <dgm:pt modelId="{614708C0-5C92-426F-AA82-06FE0EAE0E89}" type="pres">
      <dgm:prSet presAssocID="{479E9FFF-D4BE-41C3-BF2A-C95F436FFEC5}" presName="accentRepeatNode" presStyleLbl="solidFgAcc1" presStyleIdx="0" presStyleCnt="5"/>
      <dgm:spPr/>
      <dgm:t>
        <a:bodyPr/>
        <a:lstStyle/>
        <a:p>
          <a:pPr rtl="1"/>
          <a:endParaRPr lang="ar-SA"/>
        </a:p>
      </dgm:t>
    </dgm:pt>
    <dgm:pt modelId="{707755B7-41B4-415C-9D23-66A11819EB4F}" type="pres">
      <dgm:prSet presAssocID="{D1C2F013-6B0C-487C-9A7B-AE59722BA032}" presName="text_2" presStyleLbl="node1" presStyleIdx="1" presStyleCnt="5">
        <dgm:presLayoutVars>
          <dgm:bulletEnabled val="1"/>
        </dgm:presLayoutVars>
      </dgm:prSet>
      <dgm:spPr/>
      <dgm:t>
        <a:bodyPr/>
        <a:lstStyle/>
        <a:p>
          <a:pPr rtl="1"/>
          <a:endParaRPr lang="ar-SA"/>
        </a:p>
      </dgm:t>
    </dgm:pt>
    <dgm:pt modelId="{E502C2FE-3C90-450C-A1F9-0BF79B6D3AC1}" type="pres">
      <dgm:prSet presAssocID="{D1C2F013-6B0C-487C-9A7B-AE59722BA032}" presName="accent_2" presStyleCnt="0"/>
      <dgm:spPr/>
      <dgm:t>
        <a:bodyPr/>
        <a:lstStyle/>
        <a:p>
          <a:pPr rtl="1"/>
          <a:endParaRPr lang="ar-SA"/>
        </a:p>
      </dgm:t>
    </dgm:pt>
    <dgm:pt modelId="{5F834A46-0866-4FA0-AB88-F3BEFDBBD0B8}" type="pres">
      <dgm:prSet presAssocID="{D1C2F013-6B0C-487C-9A7B-AE59722BA032}" presName="accentRepeatNode" presStyleLbl="solidFgAcc1" presStyleIdx="1" presStyleCnt="5" custLinFactNeighborX="-7310" custLinFactNeighborY="-3655"/>
      <dgm:spPr/>
      <dgm:t>
        <a:bodyPr/>
        <a:lstStyle/>
        <a:p>
          <a:pPr rtl="1"/>
          <a:endParaRPr lang="ar-SA"/>
        </a:p>
      </dgm:t>
    </dgm:pt>
    <dgm:pt modelId="{D9C2DAA5-EDCE-4A78-988F-EF4892F0F209}" type="pres">
      <dgm:prSet presAssocID="{2C66EC05-717E-4374-A5FB-C82CABE2A2D6}" presName="text_3" presStyleLbl="node1" presStyleIdx="2" presStyleCnt="5">
        <dgm:presLayoutVars>
          <dgm:bulletEnabled val="1"/>
        </dgm:presLayoutVars>
      </dgm:prSet>
      <dgm:spPr/>
      <dgm:t>
        <a:bodyPr/>
        <a:lstStyle/>
        <a:p>
          <a:pPr rtl="1"/>
          <a:endParaRPr lang="ar-SA"/>
        </a:p>
      </dgm:t>
    </dgm:pt>
    <dgm:pt modelId="{CA80C883-617D-4A29-81D7-972986999BAB}" type="pres">
      <dgm:prSet presAssocID="{2C66EC05-717E-4374-A5FB-C82CABE2A2D6}" presName="accent_3" presStyleCnt="0"/>
      <dgm:spPr/>
      <dgm:t>
        <a:bodyPr/>
        <a:lstStyle/>
        <a:p>
          <a:pPr rtl="1"/>
          <a:endParaRPr lang="ar-SA"/>
        </a:p>
      </dgm:t>
    </dgm:pt>
    <dgm:pt modelId="{4721C381-0F96-4ED6-A2B5-D704DC5DF765}" type="pres">
      <dgm:prSet presAssocID="{2C66EC05-717E-4374-A5FB-C82CABE2A2D6}" presName="accentRepeatNode" presStyleLbl="solidFgAcc1" presStyleIdx="2" presStyleCnt="5"/>
      <dgm:spPr/>
      <dgm:t>
        <a:bodyPr/>
        <a:lstStyle/>
        <a:p>
          <a:pPr rtl="1"/>
          <a:endParaRPr lang="ar-SA"/>
        </a:p>
      </dgm:t>
    </dgm:pt>
    <dgm:pt modelId="{713B0299-AFD6-4E74-A215-B0C333ED12D2}" type="pres">
      <dgm:prSet presAssocID="{AB4ED99C-8ED9-40DF-89A3-61EE1927BBE7}" presName="text_4" presStyleLbl="node1" presStyleIdx="3" presStyleCnt="5">
        <dgm:presLayoutVars>
          <dgm:bulletEnabled val="1"/>
        </dgm:presLayoutVars>
      </dgm:prSet>
      <dgm:spPr/>
      <dgm:t>
        <a:bodyPr/>
        <a:lstStyle/>
        <a:p>
          <a:pPr rtl="1"/>
          <a:endParaRPr lang="ar-SA"/>
        </a:p>
      </dgm:t>
    </dgm:pt>
    <dgm:pt modelId="{A7A1FA0C-7D04-41CE-8156-327271DB5895}" type="pres">
      <dgm:prSet presAssocID="{AB4ED99C-8ED9-40DF-89A3-61EE1927BBE7}" presName="accent_4" presStyleCnt="0"/>
      <dgm:spPr/>
    </dgm:pt>
    <dgm:pt modelId="{62F6890C-0631-483C-A990-CC1A7FA1060D}" type="pres">
      <dgm:prSet presAssocID="{AB4ED99C-8ED9-40DF-89A3-61EE1927BBE7}" presName="accentRepeatNode" presStyleLbl="solidFgAcc1" presStyleIdx="3" presStyleCnt="5"/>
      <dgm:spPr>
        <a:ln>
          <a:solidFill>
            <a:srgbClr val="D03200"/>
          </a:solidFill>
        </a:ln>
      </dgm:spPr>
      <dgm:t>
        <a:bodyPr/>
        <a:lstStyle/>
        <a:p>
          <a:pPr rtl="1"/>
          <a:endParaRPr lang="ar-SA"/>
        </a:p>
      </dgm:t>
    </dgm:pt>
    <dgm:pt modelId="{3EED941A-3D21-42B2-A97D-AD804C134E5D}" type="pres">
      <dgm:prSet presAssocID="{7882673A-5879-4C97-9140-A16E4DD3A83F}" presName="text_5" presStyleLbl="node1" presStyleIdx="4" presStyleCnt="5">
        <dgm:presLayoutVars>
          <dgm:bulletEnabled val="1"/>
        </dgm:presLayoutVars>
      </dgm:prSet>
      <dgm:spPr/>
      <dgm:t>
        <a:bodyPr/>
        <a:lstStyle/>
        <a:p>
          <a:pPr rtl="1"/>
          <a:endParaRPr lang="ar-SA"/>
        </a:p>
      </dgm:t>
    </dgm:pt>
    <dgm:pt modelId="{112CCB7B-DEF1-4F69-B411-AEAAAF72BF27}" type="pres">
      <dgm:prSet presAssocID="{7882673A-5879-4C97-9140-A16E4DD3A83F}" presName="accent_5" presStyleCnt="0"/>
      <dgm:spPr/>
    </dgm:pt>
    <dgm:pt modelId="{851E91FA-9674-4577-9C7F-78FD7F897761}" type="pres">
      <dgm:prSet presAssocID="{7882673A-5879-4C97-9140-A16E4DD3A83F}" presName="accentRepeatNode" presStyleLbl="solidFgAcc1" presStyleIdx="4" presStyleCnt="5"/>
      <dgm:spPr/>
      <dgm:t>
        <a:bodyPr/>
        <a:lstStyle/>
        <a:p>
          <a:pPr rtl="1"/>
          <a:endParaRPr lang="ar-SA"/>
        </a:p>
      </dgm:t>
    </dgm:pt>
  </dgm:ptLst>
  <dgm:cxnLst>
    <dgm:cxn modelId="{CB2CA252-129A-4679-9383-2515B1C54099}" type="presOf" srcId="{DBB520CE-6880-45F4-8D90-8263E985A9BE}" destId="{9FFF57CB-E2A6-4EC8-8F0E-073E87F45C5E}" srcOrd="0" destOrd="0" presId="urn:microsoft.com/office/officeart/2008/layout/VerticalCurvedList"/>
    <dgm:cxn modelId="{E361D26E-1B83-49AF-905C-7613C8D139DF}" type="presOf" srcId="{88F832BA-2F11-4E3A-8C75-0D88C19504E0}" destId="{49275E6C-6C01-49B2-8C81-97A3B14B16ED}" srcOrd="0" destOrd="0" presId="urn:microsoft.com/office/officeart/2008/layout/VerticalCurvedList"/>
    <dgm:cxn modelId="{76458948-1EC2-4298-81E2-CA798A1F2DCD}" srcId="{88F832BA-2F11-4E3A-8C75-0D88C19504E0}" destId="{D1C2F013-6B0C-487C-9A7B-AE59722BA032}" srcOrd="1" destOrd="0" parTransId="{EB1406B1-7278-4D1D-96D9-F29318D224E9}" sibTransId="{CD74E18A-C3E2-49CF-AFB5-C0904875A687}"/>
    <dgm:cxn modelId="{AEDB4BFF-77D4-4242-91A1-9176C9072074}" srcId="{88F832BA-2F11-4E3A-8C75-0D88C19504E0}" destId="{2C66EC05-717E-4374-A5FB-C82CABE2A2D6}" srcOrd="2" destOrd="0" parTransId="{9A289716-4A43-433E-BA0F-670B641E52A3}" sibTransId="{11B03F75-A42B-4D92-A97F-D91BB7317EED}"/>
    <dgm:cxn modelId="{3545E972-213C-4CD7-8066-1198E01E9A25}" srcId="{88F832BA-2F11-4E3A-8C75-0D88C19504E0}" destId="{7882673A-5879-4C97-9140-A16E4DD3A83F}" srcOrd="4" destOrd="0" parTransId="{3F408C61-D6CA-42FA-A055-D38082731FAF}" sibTransId="{D8A0A805-34B9-486C-9AF7-9B9E9C0BAAE8}"/>
    <dgm:cxn modelId="{4A48546C-5B76-4BF0-9A63-18D98F4E6FB2}" type="presOf" srcId="{7882673A-5879-4C97-9140-A16E4DD3A83F}" destId="{3EED941A-3D21-42B2-A97D-AD804C134E5D}" srcOrd="0" destOrd="0" presId="urn:microsoft.com/office/officeart/2008/layout/VerticalCurvedList"/>
    <dgm:cxn modelId="{2F13D3BB-4CC5-48B8-9354-C5F20B2E1A8C}" type="presOf" srcId="{AB4ED99C-8ED9-40DF-89A3-61EE1927BBE7}" destId="{713B0299-AFD6-4E74-A215-B0C333ED12D2}" srcOrd="0" destOrd="0" presId="urn:microsoft.com/office/officeart/2008/layout/VerticalCurvedList"/>
    <dgm:cxn modelId="{CDDFD5F3-B1E0-479D-B004-C25F1D19FF52}" type="presOf" srcId="{D1C2F013-6B0C-487C-9A7B-AE59722BA032}" destId="{707755B7-41B4-415C-9D23-66A11819EB4F}" srcOrd="0" destOrd="0" presId="urn:microsoft.com/office/officeart/2008/layout/VerticalCurvedList"/>
    <dgm:cxn modelId="{65D257CD-8475-48A0-BBA3-FAA50D412E99}" type="presOf" srcId="{479E9FFF-D4BE-41C3-BF2A-C95F436FFEC5}" destId="{7C4808CB-E61A-4017-A072-209EB569FAFC}" srcOrd="0" destOrd="0" presId="urn:microsoft.com/office/officeart/2008/layout/VerticalCurvedList"/>
    <dgm:cxn modelId="{067BB819-5BEC-476F-B02B-FD79F914BF84}" type="presOf" srcId="{2C66EC05-717E-4374-A5FB-C82CABE2A2D6}" destId="{D9C2DAA5-EDCE-4A78-988F-EF4892F0F209}" srcOrd="0" destOrd="0" presId="urn:microsoft.com/office/officeart/2008/layout/VerticalCurvedList"/>
    <dgm:cxn modelId="{468B931D-93F5-4E48-88A5-39FE0186123B}" srcId="{88F832BA-2F11-4E3A-8C75-0D88C19504E0}" destId="{479E9FFF-D4BE-41C3-BF2A-C95F436FFEC5}" srcOrd="0" destOrd="0" parTransId="{0A608CD7-2833-4B1E-BDF7-5369E3C51E4D}" sibTransId="{DBB520CE-6880-45F4-8D90-8263E985A9BE}"/>
    <dgm:cxn modelId="{13599037-0507-4AEF-9411-E6E2E49FDD91}" srcId="{88F832BA-2F11-4E3A-8C75-0D88C19504E0}" destId="{AB4ED99C-8ED9-40DF-89A3-61EE1927BBE7}" srcOrd="3" destOrd="0" parTransId="{77BC20D3-7E27-4E51-A061-ADD519B1E417}" sibTransId="{7BAA9625-268B-49DA-B929-693A08875F29}"/>
    <dgm:cxn modelId="{8515F26F-78D9-4FDC-B74E-BE6383B3354F}" type="presParOf" srcId="{49275E6C-6C01-49B2-8C81-97A3B14B16ED}" destId="{C8E48132-49E8-4C83-9161-07EACD053920}" srcOrd="0" destOrd="0" presId="urn:microsoft.com/office/officeart/2008/layout/VerticalCurvedList"/>
    <dgm:cxn modelId="{F72455A1-3435-4352-838B-F23324F175C5}" type="presParOf" srcId="{C8E48132-49E8-4C83-9161-07EACD053920}" destId="{21CB37BD-369A-4D4B-9100-561DB9C8E4DE}" srcOrd="0" destOrd="0" presId="urn:microsoft.com/office/officeart/2008/layout/VerticalCurvedList"/>
    <dgm:cxn modelId="{F0961556-6C95-4401-AC87-15C0B7EBDCA8}" type="presParOf" srcId="{21CB37BD-369A-4D4B-9100-561DB9C8E4DE}" destId="{341E2BD6-0070-47F9-93BE-A598329A5E69}" srcOrd="0" destOrd="0" presId="urn:microsoft.com/office/officeart/2008/layout/VerticalCurvedList"/>
    <dgm:cxn modelId="{D92A927D-0518-4B02-82C7-070D4CBE619B}" type="presParOf" srcId="{21CB37BD-369A-4D4B-9100-561DB9C8E4DE}" destId="{9FFF57CB-E2A6-4EC8-8F0E-073E87F45C5E}" srcOrd="1" destOrd="0" presId="urn:microsoft.com/office/officeart/2008/layout/VerticalCurvedList"/>
    <dgm:cxn modelId="{5E51918F-6AE2-42E4-B605-F03F4C19CEFA}" type="presParOf" srcId="{21CB37BD-369A-4D4B-9100-561DB9C8E4DE}" destId="{2B80DC00-3DFC-4461-882B-39A946F6DED0}" srcOrd="2" destOrd="0" presId="urn:microsoft.com/office/officeart/2008/layout/VerticalCurvedList"/>
    <dgm:cxn modelId="{46EEC15A-D4FB-4B29-8378-B85252AA4E78}" type="presParOf" srcId="{21CB37BD-369A-4D4B-9100-561DB9C8E4DE}" destId="{806C7659-645A-4099-8BD0-74502A56FC10}" srcOrd="3" destOrd="0" presId="urn:microsoft.com/office/officeart/2008/layout/VerticalCurvedList"/>
    <dgm:cxn modelId="{94A5A8A8-BE26-40ED-8609-6A96F7AA4C8F}" type="presParOf" srcId="{C8E48132-49E8-4C83-9161-07EACD053920}" destId="{7C4808CB-E61A-4017-A072-209EB569FAFC}" srcOrd="1" destOrd="0" presId="urn:microsoft.com/office/officeart/2008/layout/VerticalCurvedList"/>
    <dgm:cxn modelId="{B734CEFC-FC91-4AB8-BBF7-A7F31AE95C2E}" type="presParOf" srcId="{C8E48132-49E8-4C83-9161-07EACD053920}" destId="{7DE3C6CA-97D9-4C15-BB1D-E6C10141DECE}" srcOrd="2" destOrd="0" presId="urn:microsoft.com/office/officeart/2008/layout/VerticalCurvedList"/>
    <dgm:cxn modelId="{55A6FD73-6E16-4EC1-9593-D1EED62E042A}" type="presParOf" srcId="{7DE3C6CA-97D9-4C15-BB1D-E6C10141DECE}" destId="{614708C0-5C92-426F-AA82-06FE0EAE0E89}" srcOrd="0" destOrd="0" presId="urn:microsoft.com/office/officeart/2008/layout/VerticalCurvedList"/>
    <dgm:cxn modelId="{4C8F3FC3-2D58-4BAA-A56E-CA779D34CD8D}" type="presParOf" srcId="{C8E48132-49E8-4C83-9161-07EACD053920}" destId="{707755B7-41B4-415C-9D23-66A11819EB4F}" srcOrd="3" destOrd="0" presId="urn:microsoft.com/office/officeart/2008/layout/VerticalCurvedList"/>
    <dgm:cxn modelId="{EA751711-C822-4FC9-8F25-7C5A996EE2F7}" type="presParOf" srcId="{C8E48132-49E8-4C83-9161-07EACD053920}" destId="{E502C2FE-3C90-450C-A1F9-0BF79B6D3AC1}" srcOrd="4" destOrd="0" presId="urn:microsoft.com/office/officeart/2008/layout/VerticalCurvedList"/>
    <dgm:cxn modelId="{F2008413-502E-483D-ACF8-9C0707A949B8}" type="presParOf" srcId="{E502C2FE-3C90-450C-A1F9-0BF79B6D3AC1}" destId="{5F834A46-0866-4FA0-AB88-F3BEFDBBD0B8}" srcOrd="0" destOrd="0" presId="urn:microsoft.com/office/officeart/2008/layout/VerticalCurvedList"/>
    <dgm:cxn modelId="{DC37AE62-50A7-4097-90C2-2BDEA331651F}" type="presParOf" srcId="{C8E48132-49E8-4C83-9161-07EACD053920}" destId="{D9C2DAA5-EDCE-4A78-988F-EF4892F0F209}" srcOrd="5" destOrd="0" presId="urn:microsoft.com/office/officeart/2008/layout/VerticalCurvedList"/>
    <dgm:cxn modelId="{45444CDE-FC41-4E76-AF9D-357B4E80E0E1}" type="presParOf" srcId="{C8E48132-49E8-4C83-9161-07EACD053920}" destId="{CA80C883-617D-4A29-81D7-972986999BAB}" srcOrd="6" destOrd="0" presId="urn:microsoft.com/office/officeart/2008/layout/VerticalCurvedList"/>
    <dgm:cxn modelId="{E058D146-6357-4544-A650-4FC54BB5AD35}" type="presParOf" srcId="{CA80C883-617D-4A29-81D7-972986999BAB}" destId="{4721C381-0F96-4ED6-A2B5-D704DC5DF765}" srcOrd="0" destOrd="0" presId="urn:microsoft.com/office/officeart/2008/layout/VerticalCurvedList"/>
    <dgm:cxn modelId="{B223B20D-F471-45AB-B656-DA4D7A456CDE}" type="presParOf" srcId="{C8E48132-49E8-4C83-9161-07EACD053920}" destId="{713B0299-AFD6-4E74-A215-B0C333ED12D2}" srcOrd="7" destOrd="0" presId="urn:microsoft.com/office/officeart/2008/layout/VerticalCurvedList"/>
    <dgm:cxn modelId="{E0CB5384-9395-42E4-AAF1-98CF4A29E7BC}" type="presParOf" srcId="{C8E48132-49E8-4C83-9161-07EACD053920}" destId="{A7A1FA0C-7D04-41CE-8156-327271DB5895}" srcOrd="8" destOrd="0" presId="urn:microsoft.com/office/officeart/2008/layout/VerticalCurvedList"/>
    <dgm:cxn modelId="{7C1AAEAE-F0B5-4B01-97ED-B4244A031D5E}" type="presParOf" srcId="{A7A1FA0C-7D04-41CE-8156-327271DB5895}" destId="{62F6890C-0631-483C-A990-CC1A7FA1060D}" srcOrd="0" destOrd="0" presId="urn:microsoft.com/office/officeart/2008/layout/VerticalCurvedList"/>
    <dgm:cxn modelId="{3C6B6297-B116-443A-8A47-17968FECF956}" type="presParOf" srcId="{C8E48132-49E8-4C83-9161-07EACD053920}" destId="{3EED941A-3D21-42B2-A97D-AD804C134E5D}" srcOrd="9" destOrd="0" presId="urn:microsoft.com/office/officeart/2008/layout/VerticalCurvedList"/>
    <dgm:cxn modelId="{0359CBE9-23DC-4926-A215-23DE07A3B5AF}" type="presParOf" srcId="{C8E48132-49E8-4C83-9161-07EACD053920}" destId="{112CCB7B-DEF1-4F69-B411-AEAAAF72BF27}" srcOrd="10" destOrd="0" presId="urn:microsoft.com/office/officeart/2008/layout/VerticalCurvedList"/>
    <dgm:cxn modelId="{4486ACEC-AEBD-4E87-89BD-D5F260F2CCA8}" type="presParOf" srcId="{112CCB7B-DEF1-4F69-B411-AEAAAF72BF27}" destId="{851E91FA-9674-4577-9C7F-78FD7F897761}"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0AFAC-76BD-4AEC-9581-A194371281A7}" type="doc">
      <dgm:prSet loTypeId="urn:microsoft.com/office/officeart/2005/8/layout/process1" loCatId="process" qsTypeId="urn:microsoft.com/office/officeart/2005/8/quickstyle/simple1" qsCatId="simple" csTypeId="urn:microsoft.com/office/officeart/2005/8/colors/colorful1#3" csCatId="colorful" phldr="1"/>
      <dgm:spPr/>
    </dgm:pt>
    <dgm:pt modelId="{99C5CEC6-1CA9-4FC0-98EB-A489E58CF0B3}">
      <dgm:prSet phldrT="[Text]"/>
      <dgm:spPr>
        <a:solidFill>
          <a:srgbClr val="FFC000"/>
        </a:solidFill>
      </dgm:spPr>
      <dgm:t>
        <a:bodyPr/>
        <a:lstStyle/>
        <a:p>
          <a:pPr rtl="1"/>
          <a:r>
            <a:rPr lang="ar-SA" dirty="0" smtClean="0"/>
            <a:t>الجوانب الاجتماعية</a:t>
          </a:r>
          <a:endParaRPr lang="ar-SA" dirty="0"/>
        </a:p>
      </dgm:t>
    </dgm:pt>
    <dgm:pt modelId="{C4B88F85-E6D9-45AA-9C5A-0CBFB696AC61}" type="parTrans" cxnId="{A918F15A-8FFD-4C61-B3C9-BA873282F5FB}">
      <dgm:prSet/>
      <dgm:spPr/>
      <dgm:t>
        <a:bodyPr/>
        <a:lstStyle/>
        <a:p>
          <a:pPr rtl="1"/>
          <a:endParaRPr lang="ar-SA"/>
        </a:p>
      </dgm:t>
    </dgm:pt>
    <dgm:pt modelId="{2BA5B862-4679-4D7D-ADD1-9BA67B52650B}" type="sibTrans" cxnId="{A918F15A-8FFD-4C61-B3C9-BA873282F5FB}">
      <dgm:prSet/>
      <dgm:spPr/>
      <dgm:t>
        <a:bodyPr/>
        <a:lstStyle/>
        <a:p>
          <a:pPr rtl="1"/>
          <a:endParaRPr lang="ar-SA"/>
        </a:p>
      </dgm:t>
    </dgm:pt>
    <dgm:pt modelId="{8163079E-61E5-4B97-ACB4-26F5E6633240}">
      <dgm:prSet phldrT="[Text]"/>
      <dgm:spPr>
        <a:solidFill>
          <a:srgbClr val="C42D24"/>
        </a:solidFill>
      </dgm:spPr>
      <dgm:t>
        <a:bodyPr/>
        <a:lstStyle/>
        <a:p>
          <a:pPr rtl="1"/>
          <a:r>
            <a:rPr lang="ar-SA" dirty="0" smtClean="0"/>
            <a:t>التكاليف والربحية</a:t>
          </a:r>
          <a:endParaRPr lang="ar-SA" dirty="0"/>
        </a:p>
      </dgm:t>
    </dgm:pt>
    <dgm:pt modelId="{539B47FD-1DDA-4EC2-8BCC-7D781B6042C3}" type="parTrans" cxnId="{FDCB6008-FDD9-4A12-8698-EC74289C78DA}">
      <dgm:prSet/>
      <dgm:spPr/>
      <dgm:t>
        <a:bodyPr/>
        <a:lstStyle/>
        <a:p>
          <a:pPr rtl="1"/>
          <a:endParaRPr lang="ar-SA"/>
        </a:p>
      </dgm:t>
    </dgm:pt>
    <dgm:pt modelId="{1A569DAF-1249-4DE9-B77B-091E33902BF4}" type="sibTrans" cxnId="{FDCB6008-FDD9-4A12-8698-EC74289C78DA}">
      <dgm:prSet/>
      <dgm:spPr/>
      <dgm:t>
        <a:bodyPr/>
        <a:lstStyle/>
        <a:p>
          <a:pPr rtl="1"/>
          <a:endParaRPr lang="ar-SA"/>
        </a:p>
      </dgm:t>
    </dgm:pt>
    <dgm:pt modelId="{109293D1-38CE-4CD7-A650-330D765F432C}">
      <dgm:prSet phldrT="[Text]"/>
      <dgm:spPr>
        <a:solidFill>
          <a:srgbClr val="00B050"/>
        </a:solidFill>
      </dgm:spPr>
      <dgm:t>
        <a:bodyPr/>
        <a:lstStyle/>
        <a:p>
          <a:pPr rtl="1"/>
          <a:r>
            <a:rPr lang="ar-SA" dirty="0" smtClean="0"/>
            <a:t>السوق المتاحة</a:t>
          </a:r>
          <a:endParaRPr lang="ar-SA" dirty="0"/>
        </a:p>
      </dgm:t>
    </dgm:pt>
    <dgm:pt modelId="{2B64476C-0A26-420F-9AA7-FDDDC8590261}" type="parTrans" cxnId="{0DA27FD6-BB05-4BC5-B1E2-61340AE028DC}">
      <dgm:prSet/>
      <dgm:spPr/>
      <dgm:t>
        <a:bodyPr/>
        <a:lstStyle/>
        <a:p>
          <a:pPr rtl="1"/>
          <a:endParaRPr lang="ar-SA"/>
        </a:p>
      </dgm:t>
    </dgm:pt>
    <dgm:pt modelId="{824C8F0A-60C3-4A12-91A7-99ADA887BE89}" type="sibTrans" cxnId="{0DA27FD6-BB05-4BC5-B1E2-61340AE028DC}">
      <dgm:prSet/>
      <dgm:spPr/>
      <dgm:t>
        <a:bodyPr/>
        <a:lstStyle/>
        <a:p>
          <a:pPr rtl="1"/>
          <a:endParaRPr lang="ar-SA"/>
        </a:p>
      </dgm:t>
    </dgm:pt>
    <dgm:pt modelId="{08A6E3A6-C36D-4E5E-A910-AF22671F0913}">
      <dgm:prSet phldrT="[Text]"/>
      <dgm:spPr>
        <a:solidFill>
          <a:srgbClr val="FB7217"/>
        </a:solidFill>
      </dgm:spPr>
      <dgm:t>
        <a:bodyPr/>
        <a:lstStyle/>
        <a:p>
          <a:pPr rtl="1"/>
          <a:r>
            <a:rPr lang="ar-SA" dirty="0" smtClean="0"/>
            <a:t>الجوانب الفنية</a:t>
          </a:r>
          <a:endParaRPr lang="ar-SA" dirty="0"/>
        </a:p>
      </dgm:t>
    </dgm:pt>
    <dgm:pt modelId="{0CF2BD5B-89AD-46A2-B339-9C94C9549702}" type="parTrans" cxnId="{EA223F51-F12A-4659-B42E-E1F8C1376370}">
      <dgm:prSet/>
      <dgm:spPr/>
      <dgm:t>
        <a:bodyPr/>
        <a:lstStyle/>
        <a:p>
          <a:pPr rtl="1"/>
          <a:endParaRPr lang="ar-SA"/>
        </a:p>
      </dgm:t>
    </dgm:pt>
    <dgm:pt modelId="{262AB7A7-DA74-4A25-AAEA-1639F417CCF5}" type="sibTrans" cxnId="{EA223F51-F12A-4659-B42E-E1F8C1376370}">
      <dgm:prSet/>
      <dgm:spPr>
        <a:solidFill>
          <a:srgbClr val="92D050"/>
        </a:solidFill>
      </dgm:spPr>
      <dgm:t>
        <a:bodyPr/>
        <a:lstStyle/>
        <a:p>
          <a:pPr rtl="1"/>
          <a:endParaRPr lang="ar-SA"/>
        </a:p>
      </dgm:t>
    </dgm:pt>
    <dgm:pt modelId="{A15728A9-9223-4700-A3E3-08F5B312B54A}" type="pres">
      <dgm:prSet presAssocID="{74D0AFAC-76BD-4AEC-9581-A194371281A7}" presName="Name0" presStyleCnt="0">
        <dgm:presLayoutVars>
          <dgm:dir/>
          <dgm:resizeHandles val="exact"/>
        </dgm:presLayoutVars>
      </dgm:prSet>
      <dgm:spPr/>
    </dgm:pt>
    <dgm:pt modelId="{9866D986-0EAD-48EC-933C-E52166BDA6B1}" type="pres">
      <dgm:prSet presAssocID="{99C5CEC6-1CA9-4FC0-98EB-A489E58CF0B3}" presName="node" presStyleLbl="node1" presStyleIdx="0" presStyleCnt="4">
        <dgm:presLayoutVars>
          <dgm:bulletEnabled val="1"/>
        </dgm:presLayoutVars>
      </dgm:prSet>
      <dgm:spPr/>
      <dgm:t>
        <a:bodyPr/>
        <a:lstStyle/>
        <a:p>
          <a:pPr rtl="1"/>
          <a:endParaRPr lang="ar-SA"/>
        </a:p>
      </dgm:t>
    </dgm:pt>
    <dgm:pt modelId="{50CDD538-ECBB-43E7-87FA-2BEC47C8C21E}" type="pres">
      <dgm:prSet presAssocID="{2BA5B862-4679-4D7D-ADD1-9BA67B52650B}" presName="sibTrans" presStyleLbl="sibTrans2D1" presStyleIdx="0" presStyleCnt="3" custAng="10800000"/>
      <dgm:spPr/>
      <dgm:t>
        <a:bodyPr/>
        <a:lstStyle/>
        <a:p>
          <a:pPr rtl="1"/>
          <a:endParaRPr lang="ar-SA"/>
        </a:p>
      </dgm:t>
    </dgm:pt>
    <dgm:pt modelId="{8EC184AB-1B6E-440C-8992-55B417D1C4A9}" type="pres">
      <dgm:prSet presAssocID="{2BA5B862-4679-4D7D-ADD1-9BA67B52650B}" presName="connectorText" presStyleLbl="sibTrans2D1" presStyleIdx="0" presStyleCnt="3"/>
      <dgm:spPr/>
      <dgm:t>
        <a:bodyPr/>
        <a:lstStyle/>
        <a:p>
          <a:pPr rtl="1"/>
          <a:endParaRPr lang="ar-SA"/>
        </a:p>
      </dgm:t>
    </dgm:pt>
    <dgm:pt modelId="{44D90007-3969-49BD-AC70-4317235C9FC2}" type="pres">
      <dgm:prSet presAssocID="{08A6E3A6-C36D-4E5E-A910-AF22671F0913}" presName="node" presStyleLbl="node1" presStyleIdx="1" presStyleCnt="4">
        <dgm:presLayoutVars>
          <dgm:bulletEnabled val="1"/>
        </dgm:presLayoutVars>
      </dgm:prSet>
      <dgm:spPr/>
      <dgm:t>
        <a:bodyPr/>
        <a:lstStyle/>
        <a:p>
          <a:pPr rtl="1"/>
          <a:endParaRPr lang="ar-SA"/>
        </a:p>
      </dgm:t>
    </dgm:pt>
    <dgm:pt modelId="{63203187-269F-4760-B205-1BDA022C8BDA}" type="pres">
      <dgm:prSet presAssocID="{262AB7A7-DA74-4A25-AAEA-1639F417CCF5}" presName="sibTrans" presStyleLbl="sibTrans2D1" presStyleIdx="1" presStyleCnt="3" custAng="10800000"/>
      <dgm:spPr/>
      <dgm:t>
        <a:bodyPr/>
        <a:lstStyle/>
        <a:p>
          <a:pPr rtl="1"/>
          <a:endParaRPr lang="ar-SA"/>
        </a:p>
      </dgm:t>
    </dgm:pt>
    <dgm:pt modelId="{C38AF58E-A11C-417B-AAFC-01F9245DA043}" type="pres">
      <dgm:prSet presAssocID="{262AB7A7-DA74-4A25-AAEA-1639F417CCF5}" presName="connectorText" presStyleLbl="sibTrans2D1" presStyleIdx="1" presStyleCnt="3"/>
      <dgm:spPr/>
      <dgm:t>
        <a:bodyPr/>
        <a:lstStyle/>
        <a:p>
          <a:pPr rtl="1"/>
          <a:endParaRPr lang="ar-SA"/>
        </a:p>
      </dgm:t>
    </dgm:pt>
    <dgm:pt modelId="{DA0B860C-C5F7-486A-BA98-7FA48B24B827}" type="pres">
      <dgm:prSet presAssocID="{8163079E-61E5-4B97-ACB4-26F5E6633240}" presName="node" presStyleLbl="node1" presStyleIdx="2" presStyleCnt="4">
        <dgm:presLayoutVars>
          <dgm:bulletEnabled val="1"/>
        </dgm:presLayoutVars>
      </dgm:prSet>
      <dgm:spPr/>
      <dgm:t>
        <a:bodyPr/>
        <a:lstStyle/>
        <a:p>
          <a:pPr rtl="1"/>
          <a:endParaRPr lang="ar-SA"/>
        </a:p>
      </dgm:t>
    </dgm:pt>
    <dgm:pt modelId="{B30BDA06-9BAC-49FD-97EA-EDFF26CE057C}" type="pres">
      <dgm:prSet presAssocID="{1A569DAF-1249-4DE9-B77B-091E33902BF4}" presName="sibTrans" presStyleLbl="sibTrans2D1" presStyleIdx="2" presStyleCnt="3" custAng="10800000"/>
      <dgm:spPr/>
      <dgm:t>
        <a:bodyPr/>
        <a:lstStyle/>
        <a:p>
          <a:pPr rtl="1"/>
          <a:endParaRPr lang="ar-SA"/>
        </a:p>
      </dgm:t>
    </dgm:pt>
    <dgm:pt modelId="{C2855A20-770C-4F01-832D-CBE0A5C5F898}" type="pres">
      <dgm:prSet presAssocID="{1A569DAF-1249-4DE9-B77B-091E33902BF4}" presName="connectorText" presStyleLbl="sibTrans2D1" presStyleIdx="2" presStyleCnt="3"/>
      <dgm:spPr/>
      <dgm:t>
        <a:bodyPr/>
        <a:lstStyle/>
        <a:p>
          <a:pPr rtl="1"/>
          <a:endParaRPr lang="ar-SA"/>
        </a:p>
      </dgm:t>
    </dgm:pt>
    <dgm:pt modelId="{D9E1B9AB-C347-412B-BB4E-9B95487F296B}" type="pres">
      <dgm:prSet presAssocID="{109293D1-38CE-4CD7-A650-330D765F432C}" presName="node" presStyleLbl="node1" presStyleIdx="3" presStyleCnt="4">
        <dgm:presLayoutVars>
          <dgm:bulletEnabled val="1"/>
        </dgm:presLayoutVars>
      </dgm:prSet>
      <dgm:spPr/>
      <dgm:t>
        <a:bodyPr/>
        <a:lstStyle/>
        <a:p>
          <a:pPr rtl="1"/>
          <a:endParaRPr lang="ar-SA"/>
        </a:p>
      </dgm:t>
    </dgm:pt>
  </dgm:ptLst>
  <dgm:cxnLst>
    <dgm:cxn modelId="{358483A4-5209-4A98-A630-203933284FA2}" type="presOf" srcId="{99C5CEC6-1CA9-4FC0-98EB-A489E58CF0B3}" destId="{9866D986-0EAD-48EC-933C-E52166BDA6B1}" srcOrd="0" destOrd="0" presId="urn:microsoft.com/office/officeart/2005/8/layout/process1"/>
    <dgm:cxn modelId="{A918F15A-8FFD-4C61-B3C9-BA873282F5FB}" srcId="{74D0AFAC-76BD-4AEC-9581-A194371281A7}" destId="{99C5CEC6-1CA9-4FC0-98EB-A489E58CF0B3}" srcOrd="0" destOrd="0" parTransId="{C4B88F85-E6D9-45AA-9C5A-0CBFB696AC61}" sibTransId="{2BA5B862-4679-4D7D-ADD1-9BA67B52650B}"/>
    <dgm:cxn modelId="{D3510DBB-5200-4B99-9AD0-FBDC2CB18D45}" type="presOf" srcId="{8163079E-61E5-4B97-ACB4-26F5E6633240}" destId="{DA0B860C-C5F7-486A-BA98-7FA48B24B827}" srcOrd="0" destOrd="0" presId="urn:microsoft.com/office/officeart/2005/8/layout/process1"/>
    <dgm:cxn modelId="{7F4C339B-9AFA-488C-83CF-BEF5B5C2A9C1}" type="presOf" srcId="{262AB7A7-DA74-4A25-AAEA-1639F417CCF5}" destId="{C38AF58E-A11C-417B-AAFC-01F9245DA043}" srcOrd="1" destOrd="0" presId="urn:microsoft.com/office/officeart/2005/8/layout/process1"/>
    <dgm:cxn modelId="{FDCB6008-FDD9-4A12-8698-EC74289C78DA}" srcId="{74D0AFAC-76BD-4AEC-9581-A194371281A7}" destId="{8163079E-61E5-4B97-ACB4-26F5E6633240}" srcOrd="2" destOrd="0" parTransId="{539B47FD-1DDA-4EC2-8BCC-7D781B6042C3}" sibTransId="{1A569DAF-1249-4DE9-B77B-091E33902BF4}"/>
    <dgm:cxn modelId="{0539713B-2201-417A-BDCE-3F6D19032335}" type="presOf" srcId="{1A569DAF-1249-4DE9-B77B-091E33902BF4}" destId="{C2855A20-770C-4F01-832D-CBE0A5C5F898}" srcOrd="1" destOrd="0" presId="urn:microsoft.com/office/officeart/2005/8/layout/process1"/>
    <dgm:cxn modelId="{0DA27FD6-BB05-4BC5-B1E2-61340AE028DC}" srcId="{74D0AFAC-76BD-4AEC-9581-A194371281A7}" destId="{109293D1-38CE-4CD7-A650-330D765F432C}" srcOrd="3" destOrd="0" parTransId="{2B64476C-0A26-420F-9AA7-FDDDC8590261}" sibTransId="{824C8F0A-60C3-4A12-91A7-99ADA887BE89}"/>
    <dgm:cxn modelId="{AFFA44F0-FB63-4C17-99E9-3FF2D00499A3}" type="presOf" srcId="{109293D1-38CE-4CD7-A650-330D765F432C}" destId="{D9E1B9AB-C347-412B-BB4E-9B95487F296B}" srcOrd="0" destOrd="0" presId="urn:microsoft.com/office/officeart/2005/8/layout/process1"/>
    <dgm:cxn modelId="{DAE194A9-BD92-43C1-AB71-34A55542A56B}" type="presOf" srcId="{1A569DAF-1249-4DE9-B77B-091E33902BF4}" destId="{B30BDA06-9BAC-49FD-97EA-EDFF26CE057C}" srcOrd="0" destOrd="0" presId="urn:microsoft.com/office/officeart/2005/8/layout/process1"/>
    <dgm:cxn modelId="{CD129803-C4F1-4697-AE7E-51B4157028E1}" type="presOf" srcId="{2BA5B862-4679-4D7D-ADD1-9BA67B52650B}" destId="{8EC184AB-1B6E-440C-8992-55B417D1C4A9}" srcOrd="1" destOrd="0" presId="urn:microsoft.com/office/officeart/2005/8/layout/process1"/>
    <dgm:cxn modelId="{19942A5B-41AE-4841-9B30-CA54BDB99AAD}" type="presOf" srcId="{262AB7A7-DA74-4A25-AAEA-1639F417CCF5}" destId="{63203187-269F-4760-B205-1BDA022C8BDA}" srcOrd="0" destOrd="0" presId="urn:microsoft.com/office/officeart/2005/8/layout/process1"/>
    <dgm:cxn modelId="{EA223F51-F12A-4659-B42E-E1F8C1376370}" srcId="{74D0AFAC-76BD-4AEC-9581-A194371281A7}" destId="{08A6E3A6-C36D-4E5E-A910-AF22671F0913}" srcOrd="1" destOrd="0" parTransId="{0CF2BD5B-89AD-46A2-B339-9C94C9549702}" sibTransId="{262AB7A7-DA74-4A25-AAEA-1639F417CCF5}"/>
    <dgm:cxn modelId="{5DE37CDE-31F3-4C50-8BC8-A602178AC25B}" type="presOf" srcId="{74D0AFAC-76BD-4AEC-9581-A194371281A7}" destId="{A15728A9-9223-4700-A3E3-08F5B312B54A}" srcOrd="0" destOrd="0" presId="urn:microsoft.com/office/officeart/2005/8/layout/process1"/>
    <dgm:cxn modelId="{F33820DB-A439-4B53-B74C-8FEEBE843758}" type="presOf" srcId="{2BA5B862-4679-4D7D-ADD1-9BA67B52650B}" destId="{50CDD538-ECBB-43E7-87FA-2BEC47C8C21E}" srcOrd="0" destOrd="0" presId="urn:microsoft.com/office/officeart/2005/8/layout/process1"/>
    <dgm:cxn modelId="{7634EB0A-E5B8-4D9A-8115-0B1C991F8749}" type="presOf" srcId="{08A6E3A6-C36D-4E5E-A910-AF22671F0913}" destId="{44D90007-3969-49BD-AC70-4317235C9FC2}" srcOrd="0" destOrd="0" presId="urn:microsoft.com/office/officeart/2005/8/layout/process1"/>
    <dgm:cxn modelId="{28A63CB0-E26C-408B-9846-6FF5D1F21C60}" type="presParOf" srcId="{A15728A9-9223-4700-A3E3-08F5B312B54A}" destId="{9866D986-0EAD-48EC-933C-E52166BDA6B1}" srcOrd="0" destOrd="0" presId="urn:microsoft.com/office/officeart/2005/8/layout/process1"/>
    <dgm:cxn modelId="{9BE94D15-B9F0-4B93-801E-6466D8E7C43C}" type="presParOf" srcId="{A15728A9-9223-4700-A3E3-08F5B312B54A}" destId="{50CDD538-ECBB-43E7-87FA-2BEC47C8C21E}" srcOrd="1" destOrd="0" presId="urn:microsoft.com/office/officeart/2005/8/layout/process1"/>
    <dgm:cxn modelId="{1114E120-0677-4FBB-939F-B102D431B747}" type="presParOf" srcId="{50CDD538-ECBB-43E7-87FA-2BEC47C8C21E}" destId="{8EC184AB-1B6E-440C-8992-55B417D1C4A9}" srcOrd="0" destOrd="0" presId="urn:microsoft.com/office/officeart/2005/8/layout/process1"/>
    <dgm:cxn modelId="{76B9D0EE-6933-401D-9771-1DD6713231EF}" type="presParOf" srcId="{A15728A9-9223-4700-A3E3-08F5B312B54A}" destId="{44D90007-3969-49BD-AC70-4317235C9FC2}" srcOrd="2" destOrd="0" presId="urn:microsoft.com/office/officeart/2005/8/layout/process1"/>
    <dgm:cxn modelId="{371D5F8F-2ABC-461B-ADBF-76E7432C3019}" type="presParOf" srcId="{A15728A9-9223-4700-A3E3-08F5B312B54A}" destId="{63203187-269F-4760-B205-1BDA022C8BDA}" srcOrd="3" destOrd="0" presId="urn:microsoft.com/office/officeart/2005/8/layout/process1"/>
    <dgm:cxn modelId="{758E2FF6-3FC8-42D0-A486-4CF2FAC68372}" type="presParOf" srcId="{63203187-269F-4760-B205-1BDA022C8BDA}" destId="{C38AF58E-A11C-417B-AAFC-01F9245DA043}" srcOrd="0" destOrd="0" presId="urn:microsoft.com/office/officeart/2005/8/layout/process1"/>
    <dgm:cxn modelId="{DF9D702C-F0F5-4ED3-92E4-2DD2F5AC94B6}" type="presParOf" srcId="{A15728A9-9223-4700-A3E3-08F5B312B54A}" destId="{DA0B860C-C5F7-486A-BA98-7FA48B24B827}" srcOrd="4" destOrd="0" presId="urn:microsoft.com/office/officeart/2005/8/layout/process1"/>
    <dgm:cxn modelId="{37A134F1-9DCB-417A-BFC7-BD35A87717CA}" type="presParOf" srcId="{A15728A9-9223-4700-A3E3-08F5B312B54A}" destId="{B30BDA06-9BAC-49FD-97EA-EDFF26CE057C}" srcOrd="5" destOrd="0" presId="urn:microsoft.com/office/officeart/2005/8/layout/process1"/>
    <dgm:cxn modelId="{2038FAC9-D4A7-45A4-884A-83EF299849D4}" type="presParOf" srcId="{B30BDA06-9BAC-49FD-97EA-EDFF26CE057C}" destId="{C2855A20-770C-4F01-832D-CBE0A5C5F898}" srcOrd="0" destOrd="0" presId="urn:microsoft.com/office/officeart/2005/8/layout/process1"/>
    <dgm:cxn modelId="{E29B76A7-2CA5-43E9-B546-32A0D2AEEDD2}" type="presParOf" srcId="{A15728A9-9223-4700-A3E3-08F5B312B54A}" destId="{D9E1B9AB-C347-412B-BB4E-9B95487F296B}"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0AFAC-76BD-4AEC-9581-A194371281A7}" type="doc">
      <dgm:prSet loTypeId="urn:microsoft.com/office/officeart/2005/8/layout/process1" loCatId="process" qsTypeId="urn:microsoft.com/office/officeart/2005/8/quickstyle/simple1" qsCatId="simple" csTypeId="urn:microsoft.com/office/officeart/2005/8/colors/colorful1#4" csCatId="colorful" phldr="1"/>
      <dgm:spPr/>
    </dgm:pt>
    <dgm:pt modelId="{99C5CEC6-1CA9-4FC0-98EB-A489E58CF0B3}">
      <dgm:prSet phldrT="[Text]"/>
      <dgm:spPr>
        <a:solidFill>
          <a:srgbClr val="F29A11"/>
        </a:solidFill>
      </dgm:spPr>
      <dgm:t>
        <a:bodyPr/>
        <a:lstStyle/>
        <a:p>
          <a:pPr rtl="1"/>
          <a:r>
            <a:rPr lang="ar-SA" dirty="0" smtClean="0"/>
            <a:t>اختيار الموقع الملائم</a:t>
          </a:r>
          <a:endParaRPr lang="ar-SA" dirty="0"/>
        </a:p>
      </dgm:t>
    </dgm:pt>
    <dgm:pt modelId="{C4B88F85-E6D9-45AA-9C5A-0CBFB696AC61}" type="parTrans" cxnId="{A918F15A-8FFD-4C61-B3C9-BA873282F5FB}">
      <dgm:prSet/>
      <dgm:spPr/>
      <dgm:t>
        <a:bodyPr/>
        <a:lstStyle/>
        <a:p>
          <a:pPr rtl="1"/>
          <a:endParaRPr lang="ar-SA"/>
        </a:p>
      </dgm:t>
    </dgm:pt>
    <dgm:pt modelId="{2BA5B862-4679-4D7D-ADD1-9BA67B52650B}" type="sibTrans" cxnId="{A918F15A-8FFD-4C61-B3C9-BA873282F5FB}">
      <dgm:prSet/>
      <dgm:spPr>
        <a:solidFill>
          <a:srgbClr val="92D050"/>
        </a:solidFill>
      </dgm:spPr>
      <dgm:t>
        <a:bodyPr/>
        <a:lstStyle/>
        <a:p>
          <a:pPr rtl="1"/>
          <a:endParaRPr lang="ar-SA"/>
        </a:p>
      </dgm:t>
    </dgm:pt>
    <dgm:pt modelId="{8163079E-61E5-4B97-ACB4-26F5E6633240}">
      <dgm:prSet phldrT="[Text]"/>
      <dgm:spPr>
        <a:solidFill>
          <a:srgbClr val="C42D24"/>
        </a:solidFill>
      </dgm:spPr>
      <dgm:t>
        <a:bodyPr/>
        <a:lstStyle/>
        <a:p>
          <a:pPr rtl="1"/>
          <a:r>
            <a:rPr lang="ar-SA" dirty="0" smtClean="0"/>
            <a:t>طبيعة التربة</a:t>
          </a:r>
          <a:endParaRPr lang="ar-SA" dirty="0"/>
        </a:p>
      </dgm:t>
    </dgm:pt>
    <dgm:pt modelId="{539B47FD-1DDA-4EC2-8BCC-7D781B6042C3}" type="parTrans" cxnId="{FDCB6008-FDD9-4A12-8698-EC74289C78DA}">
      <dgm:prSet/>
      <dgm:spPr/>
      <dgm:t>
        <a:bodyPr/>
        <a:lstStyle/>
        <a:p>
          <a:pPr rtl="1"/>
          <a:endParaRPr lang="ar-SA"/>
        </a:p>
      </dgm:t>
    </dgm:pt>
    <dgm:pt modelId="{1A569DAF-1249-4DE9-B77B-091E33902BF4}" type="sibTrans" cxnId="{FDCB6008-FDD9-4A12-8698-EC74289C78DA}">
      <dgm:prSet/>
      <dgm:spPr/>
      <dgm:t>
        <a:bodyPr/>
        <a:lstStyle/>
        <a:p>
          <a:pPr rtl="1"/>
          <a:endParaRPr lang="ar-SA"/>
        </a:p>
      </dgm:t>
    </dgm:pt>
    <dgm:pt modelId="{08A6E3A6-C36D-4E5E-A910-AF22671F0913}">
      <dgm:prSet phldrT="[Text]"/>
      <dgm:spPr>
        <a:solidFill>
          <a:srgbClr val="FB7217"/>
        </a:solidFill>
      </dgm:spPr>
      <dgm:t>
        <a:bodyPr/>
        <a:lstStyle/>
        <a:p>
          <a:pPr rtl="1"/>
          <a:r>
            <a:rPr lang="ar-SA" dirty="0" smtClean="0"/>
            <a:t>طبيعة المشروع</a:t>
          </a:r>
          <a:endParaRPr lang="ar-SA" dirty="0"/>
        </a:p>
      </dgm:t>
    </dgm:pt>
    <dgm:pt modelId="{0CF2BD5B-89AD-46A2-B339-9C94C9549702}" type="parTrans" cxnId="{EA223F51-F12A-4659-B42E-E1F8C1376370}">
      <dgm:prSet/>
      <dgm:spPr/>
      <dgm:t>
        <a:bodyPr/>
        <a:lstStyle/>
        <a:p>
          <a:pPr rtl="1"/>
          <a:endParaRPr lang="ar-SA"/>
        </a:p>
      </dgm:t>
    </dgm:pt>
    <dgm:pt modelId="{262AB7A7-DA74-4A25-AAEA-1639F417CCF5}" type="sibTrans" cxnId="{EA223F51-F12A-4659-B42E-E1F8C1376370}">
      <dgm:prSet/>
      <dgm:spPr>
        <a:solidFill>
          <a:srgbClr val="00B050"/>
        </a:solidFill>
      </dgm:spPr>
      <dgm:t>
        <a:bodyPr/>
        <a:lstStyle/>
        <a:p>
          <a:pPr rtl="1"/>
          <a:endParaRPr lang="ar-SA"/>
        </a:p>
      </dgm:t>
    </dgm:pt>
    <dgm:pt modelId="{A15728A9-9223-4700-A3E3-08F5B312B54A}" type="pres">
      <dgm:prSet presAssocID="{74D0AFAC-76BD-4AEC-9581-A194371281A7}" presName="Name0" presStyleCnt="0">
        <dgm:presLayoutVars>
          <dgm:dir/>
          <dgm:resizeHandles val="exact"/>
        </dgm:presLayoutVars>
      </dgm:prSet>
      <dgm:spPr/>
    </dgm:pt>
    <dgm:pt modelId="{9866D986-0EAD-48EC-933C-E52166BDA6B1}" type="pres">
      <dgm:prSet presAssocID="{99C5CEC6-1CA9-4FC0-98EB-A489E58CF0B3}" presName="node" presStyleLbl="node1" presStyleIdx="0" presStyleCnt="3">
        <dgm:presLayoutVars>
          <dgm:bulletEnabled val="1"/>
        </dgm:presLayoutVars>
      </dgm:prSet>
      <dgm:spPr/>
      <dgm:t>
        <a:bodyPr/>
        <a:lstStyle/>
        <a:p>
          <a:pPr rtl="1"/>
          <a:endParaRPr lang="ar-SA"/>
        </a:p>
      </dgm:t>
    </dgm:pt>
    <dgm:pt modelId="{50CDD538-ECBB-43E7-87FA-2BEC47C8C21E}" type="pres">
      <dgm:prSet presAssocID="{2BA5B862-4679-4D7D-ADD1-9BA67B52650B}" presName="sibTrans" presStyleLbl="sibTrans2D1" presStyleIdx="0" presStyleCnt="2" custAng="10800000"/>
      <dgm:spPr/>
      <dgm:t>
        <a:bodyPr/>
        <a:lstStyle/>
        <a:p>
          <a:pPr rtl="1"/>
          <a:endParaRPr lang="ar-SA"/>
        </a:p>
      </dgm:t>
    </dgm:pt>
    <dgm:pt modelId="{8EC184AB-1B6E-440C-8992-55B417D1C4A9}" type="pres">
      <dgm:prSet presAssocID="{2BA5B862-4679-4D7D-ADD1-9BA67B52650B}" presName="connectorText" presStyleLbl="sibTrans2D1" presStyleIdx="0" presStyleCnt="2"/>
      <dgm:spPr/>
      <dgm:t>
        <a:bodyPr/>
        <a:lstStyle/>
        <a:p>
          <a:pPr rtl="1"/>
          <a:endParaRPr lang="ar-SA"/>
        </a:p>
      </dgm:t>
    </dgm:pt>
    <dgm:pt modelId="{44D90007-3969-49BD-AC70-4317235C9FC2}" type="pres">
      <dgm:prSet presAssocID="{08A6E3A6-C36D-4E5E-A910-AF22671F0913}" presName="node" presStyleLbl="node1" presStyleIdx="1" presStyleCnt="3">
        <dgm:presLayoutVars>
          <dgm:bulletEnabled val="1"/>
        </dgm:presLayoutVars>
      </dgm:prSet>
      <dgm:spPr/>
      <dgm:t>
        <a:bodyPr/>
        <a:lstStyle/>
        <a:p>
          <a:pPr rtl="1"/>
          <a:endParaRPr lang="ar-SA"/>
        </a:p>
      </dgm:t>
    </dgm:pt>
    <dgm:pt modelId="{63203187-269F-4760-B205-1BDA022C8BDA}" type="pres">
      <dgm:prSet presAssocID="{262AB7A7-DA74-4A25-AAEA-1639F417CCF5}" presName="sibTrans" presStyleLbl="sibTrans2D1" presStyleIdx="1" presStyleCnt="2" custAng="10800000"/>
      <dgm:spPr/>
      <dgm:t>
        <a:bodyPr/>
        <a:lstStyle/>
        <a:p>
          <a:pPr rtl="1"/>
          <a:endParaRPr lang="ar-SA"/>
        </a:p>
      </dgm:t>
    </dgm:pt>
    <dgm:pt modelId="{C38AF58E-A11C-417B-AAFC-01F9245DA043}" type="pres">
      <dgm:prSet presAssocID="{262AB7A7-DA74-4A25-AAEA-1639F417CCF5}" presName="connectorText" presStyleLbl="sibTrans2D1" presStyleIdx="1" presStyleCnt="2"/>
      <dgm:spPr/>
      <dgm:t>
        <a:bodyPr/>
        <a:lstStyle/>
        <a:p>
          <a:pPr rtl="1"/>
          <a:endParaRPr lang="ar-SA"/>
        </a:p>
      </dgm:t>
    </dgm:pt>
    <dgm:pt modelId="{DA0B860C-C5F7-486A-BA98-7FA48B24B827}" type="pres">
      <dgm:prSet presAssocID="{8163079E-61E5-4B97-ACB4-26F5E6633240}" presName="node" presStyleLbl="node1" presStyleIdx="2" presStyleCnt="3">
        <dgm:presLayoutVars>
          <dgm:bulletEnabled val="1"/>
        </dgm:presLayoutVars>
      </dgm:prSet>
      <dgm:spPr/>
      <dgm:t>
        <a:bodyPr/>
        <a:lstStyle/>
        <a:p>
          <a:pPr rtl="1"/>
          <a:endParaRPr lang="ar-SA"/>
        </a:p>
      </dgm:t>
    </dgm:pt>
  </dgm:ptLst>
  <dgm:cxnLst>
    <dgm:cxn modelId="{68B9C2D7-750B-4B2B-AE6E-8E93E4DB297C}" type="presOf" srcId="{08A6E3A6-C36D-4E5E-A910-AF22671F0913}" destId="{44D90007-3969-49BD-AC70-4317235C9FC2}" srcOrd="0" destOrd="0" presId="urn:microsoft.com/office/officeart/2005/8/layout/process1"/>
    <dgm:cxn modelId="{A918F15A-8FFD-4C61-B3C9-BA873282F5FB}" srcId="{74D0AFAC-76BD-4AEC-9581-A194371281A7}" destId="{99C5CEC6-1CA9-4FC0-98EB-A489E58CF0B3}" srcOrd="0" destOrd="0" parTransId="{C4B88F85-E6D9-45AA-9C5A-0CBFB696AC61}" sibTransId="{2BA5B862-4679-4D7D-ADD1-9BA67B52650B}"/>
    <dgm:cxn modelId="{1988AE44-1F27-466B-B00F-949347F3DC78}" type="presOf" srcId="{2BA5B862-4679-4D7D-ADD1-9BA67B52650B}" destId="{50CDD538-ECBB-43E7-87FA-2BEC47C8C21E}" srcOrd="0" destOrd="0" presId="urn:microsoft.com/office/officeart/2005/8/layout/process1"/>
    <dgm:cxn modelId="{FDCB6008-FDD9-4A12-8698-EC74289C78DA}" srcId="{74D0AFAC-76BD-4AEC-9581-A194371281A7}" destId="{8163079E-61E5-4B97-ACB4-26F5E6633240}" srcOrd="2" destOrd="0" parTransId="{539B47FD-1DDA-4EC2-8BCC-7D781B6042C3}" sibTransId="{1A569DAF-1249-4DE9-B77B-091E33902BF4}"/>
    <dgm:cxn modelId="{40169E5D-745D-49C5-A2FC-ECC68A0C729B}" type="presOf" srcId="{99C5CEC6-1CA9-4FC0-98EB-A489E58CF0B3}" destId="{9866D986-0EAD-48EC-933C-E52166BDA6B1}" srcOrd="0" destOrd="0" presId="urn:microsoft.com/office/officeart/2005/8/layout/process1"/>
    <dgm:cxn modelId="{6A47AAE8-3473-4A31-B0A5-C8517049CD88}" type="presOf" srcId="{74D0AFAC-76BD-4AEC-9581-A194371281A7}" destId="{A15728A9-9223-4700-A3E3-08F5B312B54A}" srcOrd="0" destOrd="0" presId="urn:microsoft.com/office/officeart/2005/8/layout/process1"/>
    <dgm:cxn modelId="{4EDDA55A-3725-402C-A7B6-08EFFA4B4016}" type="presOf" srcId="{2BA5B862-4679-4D7D-ADD1-9BA67B52650B}" destId="{8EC184AB-1B6E-440C-8992-55B417D1C4A9}" srcOrd="1" destOrd="0" presId="urn:microsoft.com/office/officeart/2005/8/layout/process1"/>
    <dgm:cxn modelId="{D74CCCFC-C5CA-4F58-A147-F4282F575AC8}" type="presOf" srcId="{262AB7A7-DA74-4A25-AAEA-1639F417CCF5}" destId="{63203187-269F-4760-B205-1BDA022C8BDA}" srcOrd="0" destOrd="0" presId="urn:microsoft.com/office/officeart/2005/8/layout/process1"/>
    <dgm:cxn modelId="{EA223F51-F12A-4659-B42E-E1F8C1376370}" srcId="{74D0AFAC-76BD-4AEC-9581-A194371281A7}" destId="{08A6E3A6-C36D-4E5E-A910-AF22671F0913}" srcOrd="1" destOrd="0" parTransId="{0CF2BD5B-89AD-46A2-B339-9C94C9549702}" sibTransId="{262AB7A7-DA74-4A25-AAEA-1639F417CCF5}"/>
    <dgm:cxn modelId="{BD4BAC8F-C5AE-4486-A9A1-9448941CB9E8}" type="presOf" srcId="{262AB7A7-DA74-4A25-AAEA-1639F417CCF5}" destId="{C38AF58E-A11C-417B-AAFC-01F9245DA043}" srcOrd="1" destOrd="0" presId="urn:microsoft.com/office/officeart/2005/8/layout/process1"/>
    <dgm:cxn modelId="{4FD799A4-4348-422C-8918-0B34CC1FC61A}" type="presOf" srcId="{8163079E-61E5-4B97-ACB4-26F5E6633240}" destId="{DA0B860C-C5F7-486A-BA98-7FA48B24B827}" srcOrd="0" destOrd="0" presId="urn:microsoft.com/office/officeart/2005/8/layout/process1"/>
    <dgm:cxn modelId="{8194B61B-9DD7-4EB8-B8DE-B11F8EF881E5}" type="presParOf" srcId="{A15728A9-9223-4700-A3E3-08F5B312B54A}" destId="{9866D986-0EAD-48EC-933C-E52166BDA6B1}" srcOrd="0" destOrd="0" presId="urn:microsoft.com/office/officeart/2005/8/layout/process1"/>
    <dgm:cxn modelId="{149E5BC9-AAC2-4346-92E4-7BF1049984CF}" type="presParOf" srcId="{A15728A9-9223-4700-A3E3-08F5B312B54A}" destId="{50CDD538-ECBB-43E7-87FA-2BEC47C8C21E}" srcOrd="1" destOrd="0" presId="urn:microsoft.com/office/officeart/2005/8/layout/process1"/>
    <dgm:cxn modelId="{2F8B8FC1-615F-41E0-8462-7F6DFDB1B0A6}" type="presParOf" srcId="{50CDD538-ECBB-43E7-87FA-2BEC47C8C21E}" destId="{8EC184AB-1B6E-440C-8992-55B417D1C4A9}" srcOrd="0" destOrd="0" presId="urn:microsoft.com/office/officeart/2005/8/layout/process1"/>
    <dgm:cxn modelId="{B9D9B623-4DA2-4750-8C9F-B34A659BB5AD}" type="presParOf" srcId="{A15728A9-9223-4700-A3E3-08F5B312B54A}" destId="{44D90007-3969-49BD-AC70-4317235C9FC2}" srcOrd="2" destOrd="0" presId="urn:microsoft.com/office/officeart/2005/8/layout/process1"/>
    <dgm:cxn modelId="{7D38D08E-0A5D-4CC6-95BC-00E03A077CD8}" type="presParOf" srcId="{A15728A9-9223-4700-A3E3-08F5B312B54A}" destId="{63203187-269F-4760-B205-1BDA022C8BDA}" srcOrd="3" destOrd="0" presId="urn:microsoft.com/office/officeart/2005/8/layout/process1"/>
    <dgm:cxn modelId="{189DFB4A-1A29-409C-9E11-251881D97D8C}" type="presParOf" srcId="{63203187-269F-4760-B205-1BDA022C8BDA}" destId="{C38AF58E-A11C-417B-AAFC-01F9245DA043}" srcOrd="0" destOrd="0" presId="urn:microsoft.com/office/officeart/2005/8/layout/process1"/>
    <dgm:cxn modelId="{769C7FB0-DF7E-4DBB-A7B2-DB74412EBCE0}" type="presParOf" srcId="{A15728A9-9223-4700-A3E3-08F5B312B54A}" destId="{DA0B860C-C5F7-486A-BA98-7FA48B24B827}"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pPr rtl="1"/>
          <a:endParaRPr lang="ar-SA"/>
        </a:p>
      </dgm:t>
    </dgm:pt>
    <dgm:pt modelId="{479E9FFF-D4BE-41C3-BF2A-C95F436FFEC5}">
      <dgm:prSet phldrT="[نص]"/>
      <dgm:spPr>
        <a:solidFill>
          <a:srgbClr val="FFCC66"/>
        </a:solidFill>
      </dgm:spPr>
      <dgm:t>
        <a:bodyPr/>
        <a:lstStyle/>
        <a:p>
          <a:pPr algn="ctr" rtl="1"/>
          <a:r>
            <a:rPr lang="ar-SA" dirty="0" smtClean="0"/>
            <a:t>أدوات التسويق</a:t>
          </a:r>
          <a:endParaRPr lang="ar-SA" dirty="0"/>
        </a:p>
      </dgm:t>
    </dgm:pt>
    <dgm:pt modelId="{0A608CD7-2833-4B1E-BDF7-5369E3C51E4D}" type="parTrans" cxnId="{468B931D-93F5-4E48-88A5-39FE0186123B}">
      <dgm:prSet/>
      <dgm:spPr/>
      <dgm:t>
        <a:bodyPr/>
        <a:lstStyle/>
        <a:p>
          <a:pPr rtl="1"/>
          <a:endParaRPr lang="ar-SA"/>
        </a:p>
      </dgm:t>
    </dgm:pt>
    <dgm:pt modelId="{DBB520CE-6880-45F4-8D90-8263E985A9BE}" type="sibTrans" cxnId="{468B931D-93F5-4E48-88A5-39FE0186123B}">
      <dgm:prSet/>
      <dgm:spPr/>
      <dgm:t>
        <a:bodyPr/>
        <a:lstStyle/>
        <a:p>
          <a:pPr rtl="1"/>
          <a:endParaRPr lang="ar-SA"/>
        </a:p>
      </dgm:t>
    </dgm:pt>
    <dgm:pt modelId="{D1C2F013-6B0C-487C-9A7B-AE59722BA032}">
      <dgm:prSet phldrT="[نص]"/>
      <dgm:spPr>
        <a:solidFill>
          <a:srgbClr val="92D050"/>
        </a:solidFill>
      </dgm:spPr>
      <dgm:t>
        <a:bodyPr/>
        <a:lstStyle/>
        <a:p>
          <a:pPr algn="ctr" rtl="1"/>
          <a:r>
            <a:rPr lang="ar-SA" dirty="0" smtClean="0"/>
            <a:t>تحديد استراتيجية التسويق</a:t>
          </a:r>
          <a:endParaRPr lang="ar-SA"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2C66EC05-717E-4374-A5FB-C82CABE2A2D6}">
      <dgm:prSet phldrT="[نص]"/>
      <dgm:spPr>
        <a:solidFill>
          <a:srgbClr val="FF9900"/>
        </a:solidFill>
      </dgm:spPr>
      <dgm:t>
        <a:bodyPr/>
        <a:lstStyle/>
        <a:p>
          <a:pPr algn="ctr" rtl="1"/>
          <a:r>
            <a:rPr lang="ar-SA" dirty="0" smtClean="0"/>
            <a:t>التنبؤ بالطلب المتوقع</a:t>
          </a:r>
          <a:endParaRPr lang="ar-SA" dirty="0"/>
        </a:p>
      </dgm:t>
    </dgm:pt>
    <dgm:pt modelId="{9A289716-4A43-433E-BA0F-670B641E52A3}" type="parTrans" cxnId="{AEDB4BFF-77D4-4242-91A1-9176C9072074}">
      <dgm:prSet/>
      <dgm:spPr/>
      <dgm:t>
        <a:bodyPr/>
        <a:lstStyle/>
        <a:p>
          <a:pPr rtl="1"/>
          <a:endParaRPr lang="ar-SA"/>
        </a:p>
      </dgm:t>
    </dgm:pt>
    <dgm:pt modelId="{11B03F75-A42B-4D92-A97F-D91BB7317EED}" type="sibTrans" cxnId="{AEDB4BFF-77D4-4242-91A1-9176C9072074}">
      <dgm:prSet/>
      <dgm:spPr/>
      <dgm:t>
        <a:bodyPr/>
        <a:lstStyle/>
        <a:p>
          <a:pPr rtl="1"/>
          <a:endParaRPr lang="ar-SA"/>
        </a:p>
      </dgm:t>
    </dgm:pt>
    <dgm:pt modelId="{AB4ED99C-8ED9-40DF-89A3-61EE1927BBE7}">
      <dgm:prSet phldrT="[نص]"/>
      <dgm:spPr>
        <a:solidFill>
          <a:srgbClr val="D03200"/>
        </a:solidFill>
      </dgm:spPr>
      <dgm:t>
        <a:bodyPr/>
        <a:lstStyle/>
        <a:p>
          <a:pPr algn="ctr" rtl="1"/>
          <a:r>
            <a:rPr lang="ar-SA" dirty="0" smtClean="0"/>
            <a:t>مرحلة نمو المنتج</a:t>
          </a:r>
          <a:endParaRPr lang="ar-SA" dirty="0"/>
        </a:p>
      </dgm:t>
    </dgm:pt>
    <dgm:pt modelId="{77BC20D3-7E27-4E51-A061-ADD519B1E417}" type="parTrans" cxnId="{13599037-0507-4AEF-9411-E6E2E49FDD91}">
      <dgm:prSet/>
      <dgm:spPr/>
      <dgm:t>
        <a:bodyPr/>
        <a:lstStyle/>
        <a:p>
          <a:pPr rtl="1"/>
          <a:endParaRPr lang="ar-SA"/>
        </a:p>
      </dgm:t>
    </dgm:pt>
    <dgm:pt modelId="{7BAA9625-268B-49DA-B929-693A08875F29}" type="sibTrans" cxnId="{13599037-0507-4AEF-9411-E6E2E49FDD91}">
      <dgm:prSet/>
      <dgm:spPr/>
      <dgm:t>
        <a:bodyPr/>
        <a:lstStyle/>
        <a:p>
          <a:pPr rtl="1"/>
          <a:endParaRPr lang="ar-SA"/>
        </a:p>
      </dgm:t>
    </dgm:pt>
    <dgm:pt modelId="{7882673A-5879-4C97-9140-A16E4DD3A83F}">
      <dgm:prSet phldrT="[نص]"/>
      <dgm:spPr>
        <a:solidFill>
          <a:srgbClr val="00B050"/>
        </a:solidFill>
      </dgm:spPr>
      <dgm:t>
        <a:bodyPr/>
        <a:lstStyle/>
        <a:p>
          <a:pPr algn="ctr" rtl="1"/>
          <a:r>
            <a:rPr lang="ar-SA" dirty="0" smtClean="0"/>
            <a:t>أقسام السوق</a:t>
          </a:r>
          <a:endParaRPr lang="ar-SA" dirty="0"/>
        </a:p>
      </dgm:t>
    </dgm:pt>
    <dgm:pt modelId="{3F408C61-D6CA-42FA-A055-D38082731FAF}" type="parTrans" cxnId="{3545E972-213C-4CD7-8066-1198E01E9A25}">
      <dgm:prSet/>
      <dgm:spPr/>
      <dgm:t>
        <a:bodyPr/>
        <a:lstStyle/>
        <a:p>
          <a:pPr rtl="1"/>
          <a:endParaRPr lang="ar-SA"/>
        </a:p>
      </dgm:t>
    </dgm:pt>
    <dgm:pt modelId="{D8A0A805-34B9-486C-9AF7-9B9E9C0BAAE8}" type="sibTrans" cxnId="{3545E972-213C-4CD7-8066-1198E01E9A25}">
      <dgm:prSet/>
      <dgm:spPr/>
      <dgm:t>
        <a:bodyPr/>
        <a:lstStyle/>
        <a:p>
          <a:pPr rtl="1"/>
          <a:endParaRPr lang="ar-SA"/>
        </a:p>
      </dgm:t>
    </dgm:pt>
    <dgm:pt modelId="{027ACAF2-9E0A-45E3-8E91-6F3E39C7669D}">
      <dgm:prSet phldrT="[نص]"/>
      <dgm:spPr>
        <a:solidFill>
          <a:schemeClr val="accent2">
            <a:lumMod val="75000"/>
          </a:schemeClr>
        </a:solidFill>
      </dgm:spPr>
      <dgm:t>
        <a:bodyPr/>
        <a:lstStyle/>
        <a:p>
          <a:pPr algn="ctr" rtl="1"/>
          <a:r>
            <a:rPr lang="ar-SA" dirty="0" smtClean="0"/>
            <a:t>السعر المتوقع</a:t>
          </a:r>
          <a:endParaRPr lang="ar-SA" dirty="0"/>
        </a:p>
      </dgm:t>
    </dgm:pt>
    <dgm:pt modelId="{C5042DD2-1892-4F9E-8676-68077600E4AE}" type="parTrans" cxnId="{56A0031F-7BD5-48D1-ADAA-413EC1342191}">
      <dgm:prSet/>
      <dgm:spPr/>
      <dgm:t>
        <a:bodyPr/>
        <a:lstStyle/>
        <a:p>
          <a:pPr rtl="1"/>
          <a:endParaRPr lang="ar-SA"/>
        </a:p>
      </dgm:t>
    </dgm:pt>
    <dgm:pt modelId="{40632CCC-933D-434B-956C-97A4C7579357}" type="sibTrans" cxnId="{56A0031F-7BD5-48D1-ADAA-413EC1342191}">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t>
        <a:bodyPr/>
        <a:lstStyle/>
        <a:p>
          <a:pPr rtl="1"/>
          <a:endParaRPr lang="ar-SA"/>
        </a:p>
      </dgm:t>
    </dgm:pt>
    <dgm:pt modelId="{21CB37BD-369A-4D4B-9100-561DB9C8E4DE}" type="pres">
      <dgm:prSet presAssocID="{88F832BA-2F11-4E3A-8C75-0D88C19504E0}" presName="cycle" presStyleCnt="0"/>
      <dgm:spPr/>
      <dgm:t>
        <a:bodyPr/>
        <a:lstStyle/>
        <a:p>
          <a:pPr rtl="1"/>
          <a:endParaRPr lang="ar-SA"/>
        </a:p>
      </dgm:t>
    </dgm:pt>
    <dgm:pt modelId="{341E2BD6-0070-47F9-93BE-A598329A5E69}" type="pres">
      <dgm:prSet presAssocID="{88F832BA-2F11-4E3A-8C75-0D88C19504E0}" presName="srcNode" presStyleLbl="node1" presStyleIdx="0" presStyleCnt="6"/>
      <dgm:spPr/>
      <dgm:t>
        <a:bodyPr/>
        <a:lstStyle/>
        <a:p>
          <a:pPr rtl="1"/>
          <a:endParaRPr lang="ar-SA"/>
        </a:p>
      </dgm:t>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6"/>
      <dgm:spPr/>
      <dgm:t>
        <a:bodyPr/>
        <a:lstStyle/>
        <a:p>
          <a:pPr rtl="1"/>
          <a:endParaRPr lang="ar-SA"/>
        </a:p>
      </dgm:t>
    </dgm:pt>
    <dgm:pt modelId="{806C7659-645A-4099-8BD0-74502A56FC10}" type="pres">
      <dgm:prSet presAssocID="{88F832BA-2F11-4E3A-8C75-0D88C19504E0}" presName="dstNode" presStyleLbl="node1" presStyleIdx="0" presStyleCnt="6"/>
      <dgm:spPr/>
      <dgm:t>
        <a:bodyPr/>
        <a:lstStyle/>
        <a:p>
          <a:pPr rtl="1"/>
          <a:endParaRPr lang="ar-SA"/>
        </a:p>
      </dgm:t>
    </dgm:pt>
    <dgm:pt modelId="{7C4808CB-E61A-4017-A072-209EB569FAFC}" type="pres">
      <dgm:prSet presAssocID="{479E9FFF-D4BE-41C3-BF2A-C95F436FFEC5}" presName="text_1" presStyleLbl="node1" presStyleIdx="0" presStyleCnt="6">
        <dgm:presLayoutVars>
          <dgm:bulletEnabled val="1"/>
        </dgm:presLayoutVars>
      </dgm:prSet>
      <dgm:spPr/>
      <dgm:t>
        <a:bodyPr/>
        <a:lstStyle/>
        <a:p>
          <a:pPr rtl="1"/>
          <a:endParaRPr lang="ar-SA"/>
        </a:p>
      </dgm:t>
    </dgm:pt>
    <dgm:pt modelId="{7DE3C6CA-97D9-4C15-BB1D-E6C10141DECE}" type="pres">
      <dgm:prSet presAssocID="{479E9FFF-D4BE-41C3-BF2A-C95F436FFEC5}" presName="accent_1" presStyleCnt="0"/>
      <dgm:spPr/>
      <dgm:t>
        <a:bodyPr/>
        <a:lstStyle/>
        <a:p>
          <a:pPr rtl="1"/>
          <a:endParaRPr lang="ar-SA"/>
        </a:p>
      </dgm:t>
    </dgm:pt>
    <dgm:pt modelId="{614708C0-5C92-426F-AA82-06FE0EAE0E89}" type="pres">
      <dgm:prSet presAssocID="{479E9FFF-D4BE-41C3-BF2A-C95F436FFEC5}" presName="accentRepeatNode" presStyleLbl="solidFgAcc1" presStyleIdx="0" presStyleCnt="6"/>
      <dgm:spPr/>
      <dgm:t>
        <a:bodyPr/>
        <a:lstStyle/>
        <a:p>
          <a:pPr rtl="1"/>
          <a:endParaRPr lang="ar-SA"/>
        </a:p>
      </dgm:t>
    </dgm:pt>
    <dgm:pt modelId="{707755B7-41B4-415C-9D23-66A11819EB4F}" type="pres">
      <dgm:prSet presAssocID="{D1C2F013-6B0C-487C-9A7B-AE59722BA032}" presName="text_2" presStyleLbl="node1" presStyleIdx="1" presStyleCnt="6">
        <dgm:presLayoutVars>
          <dgm:bulletEnabled val="1"/>
        </dgm:presLayoutVars>
      </dgm:prSet>
      <dgm:spPr/>
      <dgm:t>
        <a:bodyPr/>
        <a:lstStyle/>
        <a:p>
          <a:pPr rtl="1"/>
          <a:endParaRPr lang="ar-SA"/>
        </a:p>
      </dgm:t>
    </dgm:pt>
    <dgm:pt modelId="{E502C2FE-3C90-450C-A1F9-0BF79B6D3AC1}" type="pres">
      <dgm:prSet presAssocID="{D1C2F013-6B0C-487C-9A7B-AE59722BA032}" presName="accent_2" presStyleCnt="0"/>
      <dgm:spPr/>
      <dgm:t>
        <a:bodyPr/>
        <a:lstStyle/>
        <a:p>
          <a:pPr rtl="1"/>
          <a:endParaRPr lang="ar-SA"/>
        </a:p>
      </dgm:t>
    </dgm:pt>
    <dgm:pt modelId="{5F834A46-0866-4FA0-AB88-F3BEFDBBD0B8}" type="pres">
      <dgm:prSet presAssocID="{D1C2F013-6B0C-487C-9A7B-AE59722BA032}" presName="accentRepeatNode" presStyleLbl="solidFgAcc1" presStyleIdx="1" presStyleCnt="6" custLinFactNeighborX="-7310" custLinFactNeighborY="-3655"/>
      <dgm:spPr/>
      <dgm:t>
        <a:bodyPr/>
        <a:lstStyle/>
        <a:p>
          <a:pPr rtl="1"/>
          <a:endParaRPr lang="ar-SA"/>
        </a:p>
      </dgm:t>
    </dgm:pt>
    <dgm:pt modelId="{D9C2DAA5-EDCE-4A78-988F-EF4892F0F209}" type="pres">
      <dgm:prSet presAssocID="{2C66EC05-717E-4374-A5FB-C82CABE2A2D6}" presName="text_3" presStyleLbl="node1" presStyleIdx="2" presStyleCnt="6">
        <dgm:presLayoutVars>
          <dgm:bulletEnabled val="1"/>
        </dgm:presLayoutVars>
      </dgm:prSet>
      <dgm:spPr/>
      <dgm:t>
        <a:bodyPr/>
        <a:lstStyle/>
        <a:p>
          <a:pPr rtl="1"/>
          <a:endParaRPr lang="ar-SA"/>
        </a:p>
      </dgm:t>
    </dgm:pt>
    <dgm:pt modelId="{CA80C883-617D-4A29-81D7-972986999BAB}" type="pres">
      <dgm:prSet presAssocID="{2C66EC05-717E-4374-A5FB-C82CABE2A2D6}" presName="accent_3" presStyleCnt="0"/>
      <dgm:spPr/>
      <dgm:t>
        <a:bodyPr/>
        <a:lstStyle/>
        <a:p>
          <a:pPr rtl="1"/>
          <a:endParaRPr lang="ar-SA"/>
        </a:p>
      </dgm:t>
    </dgm:pt>
    <dgm:pt modelId="{4721C381-0F96-4ED6-A2B5-D704DC5DF765}" type="pres">
      <dgm:prSet presAssocID="{2C66EC05-717E-4374-A5FB-C82CABE2A2D6}" presName="accentRepeatNode" presStyleLbl="solidFgAcc1" presStyleIdx="2" presStyleCnt="6"/>
      <dgm:spPr/>
      <dgm:t>
        <a:bodyPr/>
        <a:lstStyle/>
        <a:p>
          <a:pPr rtl="1"/>
          <a:endParaRPr lang="ar-SA"/>
        </a:p>
      </dgm:t>
    </dgm:pt>
    <dgm:pt modelId="{713B0299-AFD6-4E74-A215-B0C333ED12D2}" type="pres">
      <dgm:prSet presAssocID="{AB4ED99C-8ED9-40DF-89A3-61EE1927BBE7}" presName="text_4" presStyleLbl="node1" presStyleIdx="3" presStyleCnt="6">
        <dgm:presLayoutVars>
          <dgm:bulletEnabled val="1"/>
        </dgm:presLayoutVars>
      </dgm:prSet>
      <dgm:spPr/>
      <dgm:t>
        <a:bodyPr/>
        <a:lstStyle/>
        <a:p>
          <a:pPr rtl="1"/>
          <a:endParaRPr lang="ar-SA"/>
        </a:p>
      </dgm:t>
    </dgm:pt>
    <dgm:pt modelId="{A7A1FA0C-7D04-41CE-8156-327271DB5895}" type="pres">
      <dgm:prSet presAssocID="{AB4ED99C-8ED9-40DF-89A3-61EE1927BBE7}" presName="accent_4" presStyleCnt="0"/>
      <dgm:spPr/>
    </dgm:pt>
    <dgm:pt modelId="{62F6890C-0631-483C-A990-CC1A7FA1060D}" type="pres">
      <dgm:prSet presAssocID="{AB4ED99C-8ED9-40DF-89A3-61EE1927BBE7}" presName="accentRepeatNode" presStyleLbl="solidFgAcc1" presStyleIdx="3" presStyleCnt="6"/>
      <dgm:spPr>
        <a:ln>
          <a:solidFill>
            <a:srgbClr val="D03200"/>
          </a:solidFill>
        </a:ln>
      </dgm:spPr>
      <dgm:t>
        <a:bodyPr/>
        <a:lstStyle/>
        <a:p>
          <a:pPr rtl="1"/>
          <a:endParaRPr lang="ar-SA"/>
        </a:p>
      </dgm:t>
    </dgm:pt>
    <dgm:pt modelId="{3EED941A-3D21-42B2-A97D-AD804C134E5D}" type="pres">
      <dgm:prSet presAssocID="{7882673A-5879-4C97-9140-A16E4DD3A83F}" presName="text_5" presStyleLbl="node1" presStyleIdx="4" presStyleCnt="6">
        <dgm:presLayoutVars>
          <dgm:bulletEnabled val="1"/>
        </dgm:presLayoutVars>
      </dgm:prSet>
      <dgm:spPr/>
      <dgm:t>
        <a:bodyPr/>
        <a:lstStyle/>
        <a:p>
          <a:pPr rtl="1"/>
          <a:endParaRPr lang="ar-SA"/>
        </a:p>
      </dgm:t>
    </dgm:pt>
    <dgm:pt modelId="{112CCB7B-DEF1-4F69-B411-AEAAAF72BF27}" type="pres">
      <dgm:prSet presAssocID="{7882673A-5879-4C97-9140-A16E4DD3A83F}" presName="accent_5" presStyleCnt="0"/>
      <dgm:spPr/>
    </dgm:pt>
    <dgm:pt modelId="{851E91FA-9674-4577-9C7F-78FD7F897761}" type="pres">
      <dgm:prSet presAssocID="{7882673A-5879-4C97-9140-A16E4DD3A83F}" presName="accentRepeatNode" presStyleLbl="solidFgAcc1" presStyleIdx="4" presStyleCnt="6"/>
      <dgm:spPr/>
      <dgm:t>
        <a:bodyPr/>
        <a:lstStyle/>
        <a:p>
          <a:pPr rtl="1"/>
          <a:endParaRPr lang="ar-SA"/>
        </a:p>
      </dgm:t>
    </dgm:pt>
    <dgm:pt modelId="{4D083056-CCF2-4B13-9F0F-68F58A238ECA}" type="pres">
      <dgm:prSet presAssocID="{027ACAF2-9E0A-45E3-8E91-6F3E39C7669D}" presName="text_6" presStyleLbl="node1" presStyleIdx="5" presStyleCnt="6" custLinFactNeighborX="4659" custLinFactNeighborY="-12008">
        <dgm:presLayoutVars>
          <dgm:bulletEnabled val="1"/>
        </dgm:presLayoutVars>
      </dgm:prSet>
      <dgm:spPr/>
      <dgm:t>
        <a:bodyPr/>
        <a:lstStyle/>
        <a:p>
          <a:pPr rtl="1"/>
          <a:endParaRPr lang="ar-SA"/>
        </a:p>
      </dgm:t>
    </dgm:pt>
    <dgm:pt modelId="{866F0C90-7AB7-4D14-8ED2-D433A1A2BB15}" type="pres">
      <dgm:prSet presAssocID="{027ACAF2-9E0A-45E3-8E91-6F3E39C7669D}" presName="accent_6" presStyleCnt="0"/>
      <dgm:spPr/>
    </dgm:pt>
    <dgm:pt modelId="{08AA940F-E280-44E2-A230-1B1610F1BC18}" type="pres">
      <dgm:prSet presAssocID="{027ACAF2-9E0A-45E3-8E91-6F3E39C7669D}" presName="accentRepeatNode" presStyleLbl="solidFgAcc1" presStyleIdx="5" presStyleCnt="6"/>
      <dgm:spPr/>
    </dgm:pt>
  </dgm:ptLst>
  <dgm:cxnLst>
    <dgm:cxn modelId="{D8F5C00E-ECDC-4D75-8C0D-D2B37CFF9DAA}" type="presOf" srcId="{479E9FFF-D4BE-41C3-BF2A-C95F436FFEC5}" destId="{7C4808CB-E61A-4017-A072-209EB569FAFC}" srcOrd="0" destOrd="0" presId="urn:microsoft.com/office/officeart/2008/layout/VerticalCurvedList"/>
    <dgm:cxn modelId="{6C2974EC-F719-4E5E-82D1-2EE5DAF8EB0D}" type="presOf" srcId="{2C66EC05-717E-4374-A5FB-C82CABE2A2D6}" destId="{D9C2DAA5-EDCE-4A78-988F-EF4892F0F209}" srcOrd="0" destOrd="0" presId="urn:microsoft.com/office/officeart/2008/layout/VerticalCurvedList"/>
    <dgm:cxn modelId="{56A0031F-7BD5-48D1-ADAA-413EC1342191}" srcId="{88F832BA-2F11-4E3A-8C75-0D88C19504E0}" destId="{027ACAF2-9E0A-45E3-8E91-6F3E39C7669D}" srcOrd="5" destOrd="0" parTransId="{C5042DD2-1892-4F9E-8676-68077600E4AE}" sibTransId="{40632CCC-933D-434B-956C-97A4C7579357}"/>
    <dgm:cxn modelId="{71528ABE-D570-4851-86A2-EAF011A958C2}" type="presOf" srcId="{88F832BA-2F11-4E3A-8C75-0D88C19504E0}" destId="{49275E6C-6C01-49B2-8C81-97A3B14B16ED}" srcOrd="0" destOrd="0" presId="urn:microsoft.com/office/officeart/2008/layout/VerticalCurvedList"/>
    <dgm:cxn modelId="{4E04AF67-FC4B-491D-BABC-58CA9A8ADD34}" type="presOf" srcId="{027ACAF2-9E0A-45E3-8E91-6F3E39C7669D}" destId="{4D083056-CCF2-4B13-9F0F-68F58A238ECA}" srcOrd="0" destOrd="0" presId="urn:microsoft.com/office/officeart/2008/layout/VerticalCurvedList"/>
    <dgm:cxn modelId="{5EACB5D2-D926-40BA-BDE5-B579A93DA6FA}" type="presOf" srcId="{AB4ED99C-8ED9-40DF-89A3-61EE1927BBE7}" destId="{713B0299-AFD6-4E74-A215-B0C333ED12D2}" srcOrd="0" destOrd="0" presId="urn:microsoft.com/office/officeart/2008/layout/VerticalCurvedList"/>
    <dgm:cxn modelId="{41CC542D-41C2-409E-AB22-12C1728ABCCB}" type="presOf" srcId="{7882673A-5879-4C97-9140-A16E4DD3A83F}" destId="{3EED941A-3D21-42B2-A97D-AD804C134E5D}" srcOrd="0" destOrd="0" presId="urn:microsoft.com/office/officeart/2008/layout/VerticalCurvedList"/>
    <dgm:cxn modelId="{76458948-1EC2-4298-81E2-CA798A1F2DCD}" srcId="{88F832BA-2F11-4E3A-8C75-0D88C19504E0}" destId="{D1C2F013-6B0C-487C-9A7B-AE59722BA032}" srcOrd="1" destOrd="0" parTransId="{EB1406B1-7278-4D1D-96D9-F29318D224E9}" sibTransId="{CD74E18A-C3E2-49CF-AFB5-C0904875A687}"/>
    <dgm:cxn modelId="{AEDB4BFF-77D4-4242-91A1-9176C9072074}" srcId="{88F832BA-2F11-4E3A-8C75-0D88C19504E0}" destId="{2C66EC05-717E-4374-A5FB-C82CABE2A2D6}" srcOrd="2" destOrd="0" parTransId="{9A289716-4A43-433E-BA0F-670B641E52A3}" sibTransId="{11B03F75-A42B-4D92-A97F-D91BB7317EED}"/>
    <dgm:cxn modelId="{3545E972-213C-4CD7-8066-1198E01E9A25}" srcId="{88F832BA-2F11-4E3A-8C75-0D88C19504E0}" destId="{7882673A-5879-4C97-9140-A16E4DD3A83F}" srcOrd="4" destOrd="0" parTransId="{3F408C61-D6CA-42FA-A055-D38082731FAF}" sibTransId="{D8A0A805-34B9-486C-9AF7-9B9E9C0BAAE8}"/>
    <dgm:cxn modelId="{AA3EA1CC-49DC-40D2-8875-4C2EA5EFCC2A}" type="presOf" srcId="{D1C2F013-6B0C-487C-9A7B-AE59722BA032}" destId="{707755B7-41B4-415C-9D23-66A11819EB4F}" srcOrd="0" destOrd="0" presId="urn:microsoft.com/office/officeart/2008/layout/VerticalCurvedList"/>
    <dgm:cxn modelId="{A3A55C10-B0DB-4E94-8106-EF89A2C0861A}" type="presOf" srcId="{DBB520CE-6880-45F4-8D90-8263E985A9BE}" destId="{9FFF57CB-E2A6-4EC8-8F0E-073E87F45C5E}" srcOrd="0" destOrd="0" presId="urn:microsoft.com/office/officeart/2008/layout/VerticalCurvedList"/>
    <dgm:cxn modelId="{468B931D-93F5-4E48-88A5-39FE0186123B}" srcId="{88F832BA-2F11-4E3A-8C75-0D88C19504E0}" destId="{479E9FFF-D4BE-41C3-BF2A-C95F436FFEC5}" srcOrd="0" destOrd="0" parTransId="{0A608CD7-2833-4B1E-BDF7-5369E3C51E4D}" sibTransId="{DBB520CE-6880-45F4-8D90-8263E985A9BE}"/>
    <dgm:cxn modelId="{13599037-0507-4AEF-9411-E6E2E49FDD91}" srcId="{88F832BA-2F11-4E3A-8C75-0D88C19504E0}" destId="{AB4ED99C-8ED9-40DF-89A3-61EE1927BBE7}" srcOrd="3" destOrd="0" parTransId="{77BC20D3-7E27-4E51-A061-ADD519B1E417}" sibTransId="{7BAA9625-268B-49DA-B929-693A08875F29}"/>
    <dgm:cxn modelId="{2AE69AD1-F4AF-413C-B473-15FB134BBD2A}" type="presParOf" srcId="{49275E6C-6C01-49B2-8C81-97A3B14B16ED}" destId="{C8E48132-49E8-4C83-9161-07EACD053920}" srcOrd="0" destOrd="0" presId="urn:microsoft.com/office/officeart/2008/layout/VerticalCurvedList"/>
    <dgm:cxn modelId="{26D05BAA-3BA3-4DB1-ABA1-B229EDFECFA7}" type="presParOf" srcId="{C8E48132-49E8-4C83-9161-07EACD053920}" destId="{21CB37BD-369A-4D4B-9100-561DB9C8E4DE}" srcOrd="0" destOrd="0" presId="urn:microsoft.com/office/officeart/2008/layout/VerticalCurvedList"/>
    <dgm:cxn modelId="{E2884D3C-FCD7-4644-88E0-65C869142421}" type="presParOf" srcId="{21CB37BD-369A-4D4B-9100-561DB9C8E4DE}" destId="{341E2BD6-0070-47F9-93BE-A598329A5E69}" srcOrd="0" destOrd="0" presId="urn:microsoft.com/office/officeart/2008/layout/VerticalCurvedList"/>
    <dgm:cxn modelId="{F345B46C-6E21-4E73-9BC1-2F4F39ACFD18}" type="presParOf" srcId="{21CB37BD-369A-4D4B-9100-561DB9C8E4DE}" destId="{9FFF57CB-E2A6-4EC8-8F0E-073E87F45C5E}" srcOrd="1" destOrd="0" presId="urn:microsoft.com/office/officeart/2008/layout/VerticalCurvedList"/>
    <dgm:cxn modelId="{E7AE6347-E53F-4BF8-8C0A-ACF4DBE6EFFB}" type="presParOf" srcId="{21CB37BD-369A-4D4B-9100-561DB9C8E4DE}" destId="{2B80DC00-3DFC-4461-882B-39A946F6DED0}" srcOrd="2" destOrd="0" presId="urn:microsoft.com/office/officeart/2008/layout/VerticalCurvedList"/>
    <dgm:cxn modelId="{CE998147-0AF0-4F86-A435-CC30767E6475}" type="presParOf" srcId="{21CB37BD-369A-4D4B-9100-561DB9C8E4DE}" destId="{806C7659-645A-4099-8BD0-74502A56FC10}" srcOrd="3" destOrd="0" presId="urn:microsoft.com/office/officeart/2008/layout/VerticalCurvedList"/>
    <dgm:cxn modelId="{533970B7-065B-4A6F-BE99-E59CE621FCEE}" type="presParOf" srcId="{C8E48132-49E8-4C83-9161-07EACD053920}" destId="{7C4808CB-E61A-4017-A072-209EB569FAFC}" srcOrd="1" destOrd="0" presId="urn:microsoft.com/office/officeart/2008/layout/VerticalCurvedList"/>
    <dgm:cxn modelId="{D475AA94-B81F-4C78-84DD-9FC8155E6EF7}" type="presParOf" srcId="{C8E48132-49E8-4C83-9161-07EACD053920}" destId="{7DE3C6CA-97D9-4C15-BB1D-E6C10141DECE}" srcOrd="2" destOrd="0" presId="urn:microsoft.com/office/officeart/2008/layout/VerticalCurvedList"/>
    <dgm:cxn modelId="{5E0D83D5-6F0F-4908-B70D-E39344DF1319}" type="presParOf" srcId="{7DE3C6CA-97D9-4C15-BB1D-E6C10141DECE}" destId="{614708C0-5C92-426F-AA82-06FE0EAE0E89}" srcOrd="0" destOrd="0" presId="urn:microsoft.com/office/officeart/2008/layout/VerticalCurvedList"/>
    <dgm:cxn modelId="{4D0537AE-C857-4B8E-B526-0F3B1822231E}" type="presParOf" srcId="{C8E48132-49E8-4C83-9161-07EACD053920}" destId="{707755B7-41B4-415C-9D23-66A11819EB4F}" srcOrd="3" destOrd="0" presId="urn:microsoft.com/office/officeart/2008/layout/VerticalCurvedList"/>
    <dgm:cxn modelId="{BCA698C0-9C11-4F26-B04B-B5CD5A8C7CAB}" type="presParOf" srcId="{C8E48132-49E8-4C83-9161-07EACD053920}" destId="{E502C2FE-3C90-450C-A1F9-0BF79B6D3AC1}" srcOrd="4" destOrd="0" presId="urn:microsoft.com/office/officeart/2008/layout/VerticalCurvedList"/>
    <dgm:cxn modelId="{03640971-975C-486D-AA70-279393274768}" type="presParOf" srcId="{E502C2FE-3C90-450C-A1F9-0BF79B6D3AC1}" destId="{5F834A46-0866-4FA0-AB88-F3BEFDBBD0B8}" srcOrd="0" destOrd="0" presId="urn:microsoft.com/office/officeart/2008/layout/VerticalCurvedList"/>
    <dgm:cxn modelId="{80FB2C20-00D4-4BED-89E6-EE19BA3FD0F0}" type="presParOf" srcId="{C8E48132-49E8-4C83-9161-07EACD053920}" destId="{D9C2DAA5-EDCE-4A78-988F-EF4892F0F209}" srcOrd="5" destOrd="0" presId="urn:microsoft.com/office/officeart/2008/layout/VerticalCurvedList"/>
    <dgm:cxn modelId="{2E0F7400-C281-4A7C-854E-773855EFBE83}" type="presParOf" srcId="{C8E48132-49E8-4C83-9161-07EACD053920}" destId="{CA80C883-617D-4A29-81D7-972986999BAB}" srcOrd="6" destOrd="0" presId="urn:microsoft.com/office/officeart/2008/layout/VerticalCurvedList"/>
    <dgm:cxn modelId="{6A8DED97-5F86-4431-8006-C559CB87408E}" type="presParOf" srcId="{CA80C883-617D-4A29-81D7-972986999BAB}" destId="{4721C381-0F96-4ED6-A2B5-D704DC5DF765}" srcOrd="0" destOrd="0" presId="urn:microsoft.com/office/officeart/2008/layout/VerticalCurvedList"/>
    <dgm:cxn modelId="{F8EE6839-0AD6-4817-9FEB-FFE345EC820F}" type="presParOf" srcId="{C8E48132-49E8-4C83-9161-07EACD053920}" destId="{713B0299-AFD6-4E74-A215-B0C333ED12D2}" srcOrd="7" destOrd="0" presId="urn:microsoft.com/office/officeart/2008/layout/VerticalCurvedList"/>
    <dgm:cxn modelId="{D38FCA06-17C5-4E01-9A86-7E018EC60098}" type="presParOf" srcId="{C8E48132-49E8-4C83-9161-07EACD053920}" destId="{A7A1FA0C-7D04-41CE-8156-327271DB5895}" srcOrd="8" destOrd="0" presId="urn:microsoft.com/office/officeart/2008/layout/VerticalCurvedList"/>
    <dgm:cxn modelId="{CCE82083-257A-4D3F-9B0B-F17AAD032A5B}" type="presParOf" srcId="{A7A1FA0C-7D04-41CE-8156-327271DB5895}" destId="{62F6890C-0631-483C-A990-CC1A7FA1060D}" srcOrd="0" destOrd="0" presId="urn:microsoft.com/office/officeart/2008/layout/VerticalCurvedList"/>
    <dgm:cxn modelId="{DB3D18E1-FCCC-486B-8C2D-610821024546}" type="presParOf" srcId="{C8E48132-49E8-4C83-9161-07EACD053920}" destId="{3EED941A-3D21-42B2-A97D-AD804C134E5D}" srcOrd="9" destOrd="0" presId="urn:microsoft.com/office/officeart/2008/layout/VerticalCurvedList"/>
    <dgm:cxn modelId="{7C6622B7-718E-4411-ADA7-EA44F73DD719}" type="presParOf" srcId="{C8E48132-49E8-4C83-9161-07EACD053920}" destId="{112CCB7B-DEF1-4F69-B411-AEAAAF72BF27}" srcOrd="10" destOrd="0" presId="urn:microsoft.com/office/officeart/2008/layout/VerticalCurvedList"/>
    <dgm:cxn modelId="{38E38AB3-1C2F-4530-9393-561A24C48405}" type="presParOf" srcId="{112CCB7B-DEF1-4F69-B411-AEAAAF72BF27}" destId="{851E91FA-9674-4577-9C7F-78FD7F897761}" srcOrd="0" destOrd="0" presId="urn:microsoft.com/office/officeart/2008/layout/VerticalCurvedList"/>
    <dgm:cxn modelId="{38801209-83BF-484C-BC45-07768E17D60C}" type="presParOf" srcId="{C8E48132-49E8-4C83-9161-07EACD053920}" destId="{4D083056-CCF2-4B13-9F0F-68F58A238ECA}" srcOrd="11" destOrd="0" presId="urn:microsoft.com/office/officeart/2008/layout/VerticalCurvedList"/>
    <dgm:cxn modelId="{4D8FB58F-CC06-4E52-BD49-1F481CED3BA1}" type="presParOf" srcId="{C8E48132-49E8-4C83-9161-07EACD053920}" destId="{866F0C90-7AB7-4D14-8ED2-D433A1A2BB15}" srcOrd="12" destOrd="0" presId="urn:microsoft.com/office/officeart/2008/layout/VerticalCurvedList"/>
    <dgm:cxn modelId="{ACF53213-DBDB-48E9-A6D8-A9A1C3C2228E}" type="presParOf" srcId="{866F0C90-7AB7-4D14-8ED2-D433A1A2BB15}" destId="{08AA940F-E280-44E2-A230-1B1610F1BC1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0AFAC-76BD-4AEC-9581-A194371281A7}" type="doc">
      <dgm:prSet loTypeId="urn:microsoft.com/office/officeart/2005/8/layout/process1" loCatId="process" qsTypeId="urn:microsoft.com/office/officeart/2005/8/quickstyle/simple1" qsCatId="simple" csTypeId="urn:microsoft.com/office/officeart/2005/8/colors/colorful1#6" csCatId="colorful" phldr="1"/>
      <dgm:spPr/>
    </dgm:pt>
    <dgm:pt modelId="{99C5CEC6-1CA9-4FC0-98EB-A489E58CF0B3}">
      <dgm:prSet phldrT="[Text]"/>
      <dgm:spPr>
        <a:solidFill>
          <a:srgbClr val="FFC000"/>
        </a:solidFill>
      </dgm:spPr>
      <dgm:t>
        <a:bodyPr/>
        <a:lstStyle/>
        <a:p>
          <a:pPr rtl="1"/>
          <a:r>
            <a:rPr lang="ar-SA" dirty="0" smtClean="0"/>
            <a:t>السعر</a:t>
          </a:r>
          <a:endParaRPr lang="ar-SA" dirty="0"/>
        </a:p>
      </dgm:t>
    </dgm:pt>
    <dgm:pt modelId="{C4B88F85-E6D9-45AA-9C5A-0CBFB696AC61}" type="parTrans" cxnId="{A918F15A-8FFD-4C61-B3C9-BA873282F5FB}">
      <dgm:prSet/>
      <dgm:spPr/>
      <dgm:t>
        <a:bodyPr/>
        <a:lstStyle/>
        <a:p>
          <a:pPr rtl="1"/>
          <a:endParaRPr lang="ar-SA"/>
        </a:p>
      </dgm:t>
    </dgm:pt>
    <dgm:pt modelId="{2BA5B862-4679-4D7D-ADD1-9BA67B52650B}" type="sibTrans" cxnId="{A918F15A-8FFD-4C61-B3C9-BA873282F5FB}">
      <dgm:prSet/>
      <dgm:spPr/>
      <dgm:t>
        <a:bodyPr/>
        <a:lstStyle/>
        <a:p>
          <a:pPr rtl="1"/>
          <a:endParaRPr lang="ar-SA"/>
        </a:p>
      </dgm:t>
    </dgm:pt>
    <dgm:pt modelId="{8163079E-61E5-4B97-ACB4-26F5E6633240}">
      <dgm:prSet phldrT="[Text]"/>
      <dgm:spPr>
        <a:solidFill>
          <a:srgbClr val="FF6600"/>
        </a:solidFill>
      </dgm:spPr>
      <dgm:t>
        <a:bodyPr/>
        <a:lstStyle/>
        <a:p>
          <a:pPr rtl="1"/>
          <a:r>
            <a:rPr lang="ar-SA" dirty="0" smtClean="0"/>
            <a:t>المنتج</a:t>
          </a:r>
          <a:endParaRPr lang="ar-SA" dirty="0"/>
        </a:p>
      </dgm:t>
    </dgm:pt>
    <dgm:pt modelId="{539B47FD-1DDA-4EC2-8BCC-7D781B6042C3}" type="parTrans" cxnId="{FDCB6008-FDD9-4A12-8698-EC74289C78DA}">
      <dgm:prSet/>
      <dgm:spPr/>
      <dgm:t>
        <a:bodyPr/>
        <a:lstStyle/>
        <a:p>
          <a:pPr rtl="1"/>
          <a:endParaRPr lang="ar-SA"/>
        </a:p>
      </dgm:t>
    </dgm:pt>
    <dgm:pt modelId="{1A569DAF-1249-4DE9-B77B-091E33902BF4}" type="sibTrans" cxnId="{FDCB6008-FDD9-4A12-8698-EC74289C78DA}">
      <dgm:prSet/>
      <dgm:spPr/>
      <dgm:t>
        <a:bodyPr/>
        <a:lstStyle/>
        <a:p>
          <a:pPr rtl="1"/>
          <a:endParaRPr lang="ar-SA"/>
        </a:p>
      </dgm:t>
    </dgm:pt>
    <dgm:pt modelId="{08A6E3A6-C36D-4E5E-A910-AF22671F0913}">
      <dgm:prSet phldrT="[Text]"/>
      <dgm:spPr>
        <a:solidFill>
          <a:srgbClr val="008000"/>
        </a:solidFill>
      </dgm:spPr>
      <dgm:t>
        <a:bodyPr/>
        <a:lstStyle/>
        <a:p>
          <a:pPr rtl="1"/>
          <a:r>
            <a:rPr lang="ar-SA" dirty="0" smtClean="0"/>
            <a:t>الترويج والاعلان</a:t>
          </a:r>
          <a:endParaRPr lang="ar-SA" dirty="0"/>
        </a:p>
      </dgm:t>
    </dgm:pt>
    <dgm:pt modelId="{0CF2BD5B-89AD-46A2-B339-9C94C9549702}" type="parTrans" cxnId="{EA223F51-F12A-4659-B42E-E1F8C1376370}">
      <dgm:prSet/>
      <dgm:spPr/>
      <dgm:t>
        <a:bodyPr/>
        <a:lstStyle/>
        <a:p>
          <a:pPr rtl="1"/>
          <a:endParaRPr lang="ar-SA"/>
        </a:p>
      </dgm:t>
    </dgm:pt>
    <dgm:pt modelId="{262AB7A7-DA74-4A25-AAEA-1639F417CCF5}" type="sibTrans" cxnId="{EA223F51-F12A-4659-B42E-E1F8C1376370}">
      <dgm:prSet/>
      <dgm:spPr>
        <a:solidFill>
          <a:srgbClr val="92D050"/>
        </a:solidFill>
      </dgm:spPr>
      <dgm:t>
        <a:bodyPr/>
        <a:lstStyle/>
        <a:p>
          <a:pPr rtl="1"/>
          <a:endParaRPr lang="ar-SA"/>
        </a:p>
      </dgm:t>
    </dgm:pt>
    <dgm:pt modelId="{A15728A9-9223-4700-A3E3-08F5B312B54A}" type="pres">
      <dgm:prSet presAssocID="{74D0AFAC-76BD-4AEC-9581-A194371281A7}" presName="Name0" presStyleCnt="0">
        <dgm:presLayoutVars>
          <dgm:dir/>
          <dgm:resizeHandles val="exact"/>
        </dgm:presLayoutVars>
      </dgm:prSet>
      <dgm:spPr/>
    </dgm:pt>
    <dgm:pt modelId="{9866D986-0EAD-48EC-933C-E52166BDA6B1}" type="pres">
      <dgm:prSet presAssocID="{99C5CEC6-1CA9-4FC0-98EB-A489E58CF0B3}" presName="node" presStyleLbl="node1" presStyleIdx="0" presStyleCnt="3">
        <dgm:presLayoutVars>
          <dgm:bulletEnabled val="1"/>
        </dgm:presLayoutVars>
      </dgm:prSet>
      <dgm:spPr/>
      <dgm:t>
        <a:bodyPr/>
        <a:lstStyle/>
        <a:p>
          <a:pPr rtl="1"/>
          <a:endParaRPr lang="ar-SA"/>
        </a:p>
      </dgm:t>
    </dgm:pt>
    <dgm:pt modelId="{50CDD538-ECBB-43E7-87FA-2BEC47C8C21E}" type="pres">
      <dgm:prSet presAssocID="{2BA5B862-4679-4D7D-ADD1-9BA67B52650B}" presName="sibTrans" presStyleLbl="sibTrans2D1" presStyleIdx="0" presStyleCnt="2" custAng="10800000"/>
      <dgm:spPr/>
      <dgm:t>
        <a:bodyPr/>
        <a:lstStyle/>
        <a:p>
          <a:pPr rtl="1"/>
          <a:endParaRPr lang="ar-SA"/>
        </a:p>
      </dgm:t>
    </dgm:pt>
    <dgm:pt modelId="{8EC184AB-1B6E-440C-8992-55B417D1C4A9}" type="pres">
      <dgm:prSet presAssocID="{2BA5B862-4679-4D7D-ADD1-9BA67B52650B}" presName="connectorText" presStyleLbl="sibTrans2D1" presStyleIdx="0" presStyleCnt="2"/>
      <dgm:spPr/>
      <dgm:t>
        <a:bodyPr/>
        <a:lstStyle/>
        <a:p>
          <a:pPr rtl="1"/>
          <a:endParaRPr lang="ar-SA"/>
        </a:p>
      </dgm:t>
    </dgm:pt>
    <dgm:pt modelId="{44D90007-3969-49BD-AC70-4317235C9FC2}" type="pres">
      <dgm:prSet presAssocID="{08A6E3A6-C36D-4E5E-A910-AF22671F0913}" presName="node" presStyleLbl="node1" presStyleIdx="1" presStyleCnt="3">
        <dgm:presLayoutVars>
          <dgm:bulletEnabled val="1"/>
        </dgm:presLayoutVars>
      </dgm:prSet>
      <dgm:spPr/>
      <dgm:t>
        <a:bodyPr/>
        <a:lstStyle/>
        <a:p>
          <a:pPr rtl="1"/>
          <a:endParaRPr lang="ar-SA"/>
        </a:p>
      </dgm:t>
    </dgm:pt>
    <dgm:pt modelId="{63203187-269F-4760-B205-1BDA022C8BDA}" type="pres">
      <dgm:prSet presAssocID="{262AB7A7-DA74-4A25-AAEA-1639F417CCF5}" presName="sibTrans" presStyleLbl="sibTrans2D1" presStyleIdx="1" presStyleCnt="2" custAng="10800000"/>
      <dgm:spPr/>
      <dgm:t>
        <a:bodyPr/>
        <a:lstStyle/>
        <a:p>
          <a:pPr rtl="1"/>
          <a:endParaRPr lang="ar-SA"/>
        </a:p>
      </dgm:t>
    </dgm:pt>
    <dgm:pt modelId="{C38AF58E-A11C-417B-AAFC-01F9245DA043}" type="pres">
      <dgm:prSet presAssocID="{262AB7A7-DA74-4A25-AAEA-1639F417CCF5}" presName="connectorText" presStyleLbl="sibTrans2D1" presStyleIdx="1" presStyleCnt="2"/>
      <dgm:spPr/>
      <dgm:t>
        <a:bodyPr/>
        <a:lstStyle/>
        <a:p>
          <a:pPr rtl="1"/>
          <a:endParaRPr lang="ar-SA"/>
        </a:p>
      </dgm:t>
    </dgm:pt>
    <dgm:pt modelId="{DA0B860C-C5F7-486A-BA98-7FA48B24B827}" type="pres">
      <dgm:prSet presAssocID="{8163079E-61E5-4B97-ACB4-26F5E6633240}" presName="node" presStyleLbl="node1" presStyleIdx="2" presStyleCnt="3">
        <dgm:presLayoutVars>
          <dgm:bulletEnabled val="1"/>
        </dgm:presLayoutVars>
      </dgm:prSet>
      <dgm:spPr/>
      <dgm:t>
        <a:bodyPr/>
        <a:lstStyle/>
        <a:p>
          <a:pPr rtl="1"/>
          <a:endParaRPr lang="ar-SA"/>
        </a:p>
      </dgm:t>
    </dgm:pt>
  </dgm:ptLst>
  <dgm:cxnLst>
    <dgm:cxn modelId="{3C156CA8-404D-4509-90E9-8AB6A82F2B6E}" type="presOf" srcId="{2BA5B862-4679-4D7D-ADD1-9BA67B52650B}" destId="{50CDD538-ECBB-43E7-87FA-2BEC47C8C21E}" srcOrd="0" destOrd="0" presId="urn:microsoft.com/office/officeart/2005/8/layout/process1"/>
    <dgm:cxn modelId="{A918F15A-8FFD-4C61-B3C9-BA873282F5FB}" srcId="{74D0AFAC-76BD-4AEC-9581-A194371281A7}" destId="{99C5CEC6-1CA9-4FC0-98EB-A489E58CF0B3}" srcOrd="0" destOrd="0" parTransId="{C4B88F85-E6D9-45AA-9C5A-0CBFB696AC61}" sibTransId="{2BA5B862-4679-4D7D-ADD1-9BA67B52650B}"/>
    <dgm:cxn modelId="{E77EED12-217A-4E8E-8D46-EDCEA6082DA9}" type="presOf" srcId="{08A6E3A6-C36D-4E5E-A910-AF22671F0913}" destId="{44D90007-3969-49BD-AC70-4317235C9FC2}" srcOrd="0" destOrd="0" presId="urn:microsoft.com/office/officeart/2005/8/layout/process1"/>
    <dgm:cxn modelId="{A6AFE06C-6411-47D9-BAA3-7AB7AE9FA5B1}" type="presOf" srcId="{99C5CEC6-1CA9-4FC0-98EB-A489E58CF0B3}" destId="{9866D986-0EAD-48EC-933C-E52166BDA6B1}" srcOrd="0" destOrd="0" presId="urn:microsoft.com/office/officeart/2005/8/layout/process1"/>
    <dgm:cxn modelId="{FDCB6008-FDD9-4A12-8698-EC74289C78DA}" srcId="{74D0AFAC-76BD-4AEC-9581-A194371281A7}" destId="{8163079E-61E5-4B97-ACB4-26F5E6633240}" srcOrd="2" destOrd="0" parTransId="{539B47FD-1DDA-4EC2-8BCC-7D781B6042C3}" sibTransId="{1A569DAF-1249-4DE9-B77B-091E33902BF4}"/>
    <dgm:cxn modelId="{649AD360-F9AD-424F-A7A0-FCAE488432F0}" type="presOf" srcId="{74D0AFAC-76BD-4AEC-9581-A194371281A7}" destId="{A15728A9-9223-4700-A3E3-08F5B312B54A}" srcOrd="0" destOrd="0" presId="urn:microsoft.com/office/officeart/2005/8/layout/process1"/>
    <dgm:cxn modelId="{95F68EE0-48E9-4C9B-AAA2-EA6AF0949783}" type="presOf" srcId="{2BA5B862-4679-4D7D-ADD1-9BA67B52650B}" destId="{8EC184AB-1B6E-440C-8992-55B417D1C4A9}" srcOrd="1" destOrd="0" presId="urn:microsoft.com/office/officeart/2005/8/layout/process1"/>
    <dgm:cxn modelId="{03747352-6CDD-4817-9BAE-CD476742491B}" type="presOf" srcId="{262AB7A7-DA74-4A25-AAEA-1639F417CCF5}" destId="{63203187-269F-4760-B205-1BDA022C8BDA}" srcOrd="0" destOrd="0" presId="urn:microsoft.com/office/officeart/2005/8/layout/process1"/>
    <dgm:cxn modelId="{EA223F51-F12A-4659-B42E-E1F8C1376370}" srcId="{74D0AFAC-76BD-4AEC-9581-A194371281A7}" destId="{08A6E3A6-C36D-4E5E-A910-AF22671F0913}" srcOrd="1" destOrd="0" parTransId="{0CF2BD5B-89AD-46A2-B339-9C94C9549702}" sibTransId="{262AB7A7-DA74-4A25-AAEA-1639F417CCF5}"/>
    <dgm:cxn modelId="{8C3353B0-A00B-409F-8402-3E97434A6E75}" type="presOf" srcId="{8163079E-61E5-4B97-ACB4-26F5E6633240}" destId="{DA0B860C-C5F7-486A-BA98-7FA48B24B827}" srcOrd="0" destOrd="0" presId="urn:microsoft.com/office/officeart/2005/8/layout/process1"/>
    <dgm:cxn modelId="{F8E20C83-E57B-4B6B-8E12-1CC760ECDF42}" type="presOf" srcId="{262AB7A7-DA74-4A25-AAEA-1639F417CCF5}" destId="{C38AF58E-A11C-417B-AAFC-01F9245DA043}" srcOrd="1" destOrd="0" presId="urn:microsoft.com/office/officeart/2005/8/layout/process1"/>
    <dgm:cxn modelId="{92C34BEF-D309-4C24-913C-BC6A03CE1379}" type="presParOf" srcId="{A15728A9-9223-4700-A3E3-08F5B312B54A}" destId="{9866D986-0EAD-48EC-933C-E52166BDA6B1}" srcOrd="0" destOrd="0" presId="urn:microsoft.com/office/officeart/2005/8/layout/process1"/>
    <dgm:cxn modelId="{CD8CFB19-6725-4B20-AC66-717EFDCD4612}" type="presParOf" srcId="{A15728A9-9223-4700-A3E3-08F5B312B54A}" destId="{50CDD538-ECBB-43E7-87FA-2BEC47C8C21E}" srcOrd="1" destOrd="0" presId="urn:microsoft.com/office/officeart/2005/8/layout/process1"/>
    <dgm:cxn modelId="{50E110DE-1104-4497-A4AE-9B1C6F53049A}" type="presParOf" srcId="{50CDD538-ECBB-43E7-87FA-2BEC47C8C21E}" destId="{8EC184AB-1B6E-440C-8992-55B417D1C4A9}" srcOrd="0" destOrd="0" presId="urn:microsoft.com/office/officeart/2005/8/layout/process1"/>
    <dgm:cxn modelId="{46B0EB23-32EB-404A-AE12-6CC6EB91723A}" type="presParOf" srcId="{A15728A9-9223-4700-A3E3-08F5B312B54A}" destId="{44D90007-3969-49BD-AC70-4317235C9FC2}" srcOrd="2" destOrd="0" presId="urn:microsoft.com/office/officeart/2005/8/layout/process1"/>
    <dgm:cxn modelId="{BCF21291-5993-4034-AEB4-6AF28AC5B1FB}" type="presParOf" srcId="{A15728A9-9223-4700-A3E3-08F5B312B54A}" destId="{63203187-269F-4760-B205-1BDA022C8BDA}" srcOrd="3" destOrd="0" presId="urn:microsoft.com/office/officeart/2005/8/layout/process1"/>
    <dgm:cxn modelId="{A1C9CFFD-6D79-417B-9FF7-BD6D1DE75216}" type="presParOf" srcId="{63203187-269F-4760-B205-1BDA022C8BDA}" destId="{C38AF58E-A11C-417B-AAFC-01F9245DA043}" srcOrd="0" destOrd="0" presId="urn:microsoft.com/office/officeart/2005/8/layout/process1"/>
    <dgm:cxn modelId="{C9E08544-B0D8-4430-9A41-987E2F2668F3}" type="presParOf" srcId="{A15728A9-9223-4700-A3E3-08F5B312B54A}" destId="{DA0B860C-C5F7-486A-BA98-7FA48B24B827}"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F832BA-2F11-4E3A-8C75-0D88C19504E0}" type="doc">
      <dgm:prSet loTypeId="urn:microsoft.com/office/officeart/2008/layout/VerticalCurvedList" loCatId="list" qsTypeId="urn:microsoft.com/office/officeart/2005/8/quickstyle/simple1" qsCatId="simple" csTypeId="urn:microsoft.com/office/officeart/2005/8/colors/colorful1#7" csCatId="colorful" phldr="1"/>
      <dgm:spPr/>
      <dgm:t>
        <a:bodyPr/>
        <a:lstStyle/>
        <a:p>
          <a:pPr rtl="1"/>
          <a:endParaRPr lang="ar-SA"/>
        </a:p>
      </dgm:t>
    </dgm:pt>
    <dgm:pt modelId="{D1C2F013-6B0C-487C-9A7B-AE59722BA032}">
      <dgm:prSet phldrT="[نص]"/>
      <dgm:spPr>
        <a:solidFill>
          <a:srgbClr val="92D050"/>
        </a:solidFill>
      </dgm:spPr>
      <dgm:t>
        <a:bodyPr/>
        <a:lstStyle/>
        <a:p>
          <a:pPr algn="ctr" rtl="1"/>
          <a:r>
            <a:rPr lang="ar-SA" b="0" i="0" dirty="0" smtClean="0"/>
            <a:t>اختيار الفن الإنتاجي الملائم</a:t>
          </a:r>
          <a:endParaRPr lang="ar-SA" b="0" i="0" dirty="0"/>
        </a:p>
      </dgm:t>
    </dgm:pt>
    <dgm:pt modelId="{EB1406B1-7278-4D1D-96D9-F29318D224E9}" type="parTrans" cxnId="{76458948-1EC2-4298-81E2-CA798A1F2DCD}">
      <dgm:prSet/>
      <dgm:spPr/>
      <dgm:t>
        <a:bodyPr/>
        <a:lstStyle/>
        <a:p>
          <a:pPr rtl="1"/>
          <a:endParaRPr lang="ar-SA"/>
        </a:p>
      </dgm:t>
    </dgm:pt>
    <dgm:pt modelId="{CD74E18A-C3E2-49CF-AFB5-C0904875A687}" type="sibTrans" cxnId="{76458948-1EC2-4298-81E2-CA798A1F2DCD}">
      <dgm:prSet/>
      <dgm:spPr/>
      <dgm:t>
        <a:bodyPr/>
        <a:lstStyle/>
        <a:p>
          <a:pPr rtl="1"/>
          <a:endParaRPr lang="ar-SA"/>
        </a:p>
      </dgm:t>
    </dgm:pt>
    <dgm:pt modelId="{2C66EC05-717E-4374-A5FB-C82CABE2A2D6}">
      <dgm:prSet phldrT="[نص]" custT="1"/>
      <dgm:spPr>
        <a:solidFill>
          <a:srgbClr val="D03200"/>
        </a:solidFill>
      </dgm:spPr>
      <dgm:t>
        <a:bodyPr/>
        <a:lstStyle/>
        <a:p>
          <a:pPr algn="ctr" rtl="1"/>
          <a:r>
            <a:rPr lang="ar-SA" sz="2400" b="0" i="0" dirty="0" smtClean="0"/>
            <a:t>تحديد متطلبات المشروع من العناصر الأساسية</a:t>
          </a:r>
          <a:endParaRPr lang="ar-SA" sz="2400" b="0" i="0" dirty="0"/>
        </a:p>
      </dgm:t>
    </dgm:pt>
    <dgm:pt modelId="{9A289716-4A43-433E-BA0F-670B641E52A3}" type="parTrans" cxnId="{AEDB4BFF-77D4-4242-91A1-9176C9072074}">
      <dgm:prSet/>
      <dgm:spPr/>
      <dgm:t>
        <a:bodyPr/>
        <a:lstStyle/>
        <a:p>
          <a:pPr rtl="1"/>
          <a:endParaRPr lang="ar-SA"/>
        </a:p>
      </dgm:t>
    </dgm:pt>
    <dgm:pt modelId="{11B03F75-A42B-4D92-A97F-D91BB7317EED}" type="sibTrans" cxnId="{AEDB4BFF-77D4-4242-91A1-9176C9072074}">
      <dgm:prSet/>
      <dgm:spPr/>
      <dgm:t>
        <a:bodyPr/>
        <a:lstStyle/>
        <a:p>
          <a:pPr rtl="1"/>
          <a:endParaRPr lang="ar-SA"/>
        </a:p>
      </dgm:t>
    </dgm:pt>
    <dgm:pt modelId="{49275E6C-6C01-49B2-8C81-97A3B14B16ED}" type="pres">
      <dgm:prSet presAssocID="{88F832BA-2F11-4E3A-8C75-0D88C19504E0}" presName="Name0" presStyleCnt="0">
        <dgm:presLayoutVars>
          <dgm:chMax val="7"/>
          <dgm:chPref val="7"/>
          <dgm:dir/>
        </dgm:presLayoutVars>
      </dgm:prSet>
      <dgm:spPr/>
      <dgm:t>
        <a:bodyPr/>
        <a:lstStyle/>
        <a:p>
          <a:pPr rtl="1"/>
          <a:endParaRPr lang="ar-SA"/>
        </a:p>
      </dgm:t>
    </dgm:pt>
    <dgm:pt modelId="{C8E48132-49E8-4C83-9161-07EACD053920}" type="pres">
      <dgm:prSet presAssocID="{88F832BA-2F11-4E3A-8C75-0D88C19504E0}" presName="Name1" presStyleCnt="0"/>
      <dgm:spPr/>
      <dgm:t>
        <a:bodyPr/>
        <a:lstStyle/>
        <a:p>
          <a:pPr rtl="1"/>
          <a:endParaRPr lang="ar-SA"/>
        </a:p>
      </dgm:t>
    </dgm:pt>
    <dgm:pt modelId="{21CB37BD-369A-4D4B-9100-561DB9C8E4DE}" type="pres">
      <dgm:prSet presAssocID="{88F832BA-2F11-4E3A-8C75-0D88C19504E0}" presName="cycle" presStyleCnt="0"/>
      <dgm:spPr/>
      <dgm:t>
        <a:bodyPr/>
        <a:lstStyle/>
        <a:p>
          <a:pPr rtl="1"/>
          <a:endParaRPr lang="ar-SA"/>
        </a:p>
      </dgm:t>
    </dgm:pt>
    <dgm:pt modelId="{341E2BD6-0070-47F9-93BE-A598329A5E69}" type="pres">
      <dgm:prSet presAssocID="{88F832BA-2F11-4E3A-8C75-0D88C19504E0}" presName="srcNode" presStyleLbl="node1" presStyleIdx="0" presStyleCnt="2"/>
      <dgm:spPr/>
      <dgm:t>
        <a:bodyPr/>
        <a:lstStyle/>
        <a:p>
          <a:pPr rtl="1"/>
          <a:endParaRPr lang="ar-SA"/>
        </a:p>
      </dgm:t>
    </dgm:pt>
    <dgm:pt modelId="{9FFF57CB-E2A6-4EC8-8F0E-073E87F45C5E}" type="pres">
      <dgm:prSet presAssocID="{88F832BA-2F11-4E3A-8C75-0D88C19504E0}" presName="conn" presStyleLbl="parChTrans1D2" presStyleIdx="0" presStyleCnt="1"/>
      <dgm:spPr/>
      <dgm:t>
        <a:bodyPr/>
        <a:lstStyle/>
        <a:p>
          <a:pPr rtl="1"/>
          <a:endParaRPr lang="ar-SA"/>
        </a:p>
      </dgm:t>
    </dgm:pt>
    <dgm:pt modelId="{2B80DC00-3DFC-4461-882B-39A946F6DED0}" type="pres">
      <dgm:prSet presAssocID="{88F832BA-2F11-4E3A-8C75-0D88C19504E0}" presName="extraNode" presStyleLbl="node1" presStyleIdx="0" presStyleCnt="2"/>
      <dgm:spPr/>
      <dgm:t>
        <a:bodyPr/>
        <a:lstStyle/>
        <a:p>
          <a:pPr rtl="1"/>
          <a:endParaRPr lang="ar-SA"/>
        </a:p>
      </dgm:t>
    </dgm:pt>
    <dgm:pt modelId="{806C7659-645A-4099-8BD0-74502A56FC10}" type="pres">
      <dgm:prSet presAssocID="{88F832BA-2F11-4E3A-8C75-0D88C19504E0}" presName="dstNode" presStyleLbl="node1" presStyleIdx="0" presStyleCnt="2"/>
      <dgm:spPr/>
      <dgm:t>
        <a:bodyPr/>
        <a:lstStyle/>
        <a:p>
          <a:pPr rtl="1"/>
          <a:endParaRPr lang="ar-SA"/>
        </a:p>
      </dgm:t>
    </dgm:pt>
    <dgm:pt modelId="{CB08880B-5AB9-42FC-A1E1-A970DADDAA6D}" type="pres">
      <dgm:prSet presAssocID="{D1C2F013-6B0C-487C-9A7B-AE59722BA032}" presName="text_1" presStyleLbl="node1" presStyleIdx="0" presStyleCnt="2">
        <dgm:presLayoutVars>
          <dgm:bulletEnabled val="1"/>
        </dgm:presLayoutVars>
      </dgm:prSet>
      <dgm:spPr/>
      <dgm:t>
        <a:bodyPr/>
        <a:lstStyle/>
        <a:p>
          <a:pPr rtl="1"/>
          <a:endParaRPr lang="ar-SA"/>
        </a:p>
      </dgm:t>
    </dgm:pt>
    <dgm:pt modelId="{E8752262-88E9-4FCB-871F-FDE6BE6B5585}" type="pres">
      <dgm:prSet presAssocID="{D1C2F013-6B0C-487C-9A7B-AE59722BA032}" presName="accent_1" presStyleCnt="0"/>
      <dgm:spPr/>
    </dgm:pt>
    <dgm:pt modelId="{5F834A46-0866-4FA0-AB88-F3BEFDBBD0B8}" type="pres">
      <dgm:prSet presAssocID="{D1C2F013-6B0C-487C-9A7B-AE59722BA032}" presName="accentRepeatNode" presStyleLbl="solidFgAcc1" presStyleIdx="0" presStyleCnt="2" custLinFactNeighborX="-7310" custLinFactNeighborY="-3655"/>
      <dgm:spPr/>
      <dgm:t>
        <a:bodyPr/>
        <a:lstStyle/>
        <a:p>
          <a:pPr rtl="1"/>
          <a:endParaRPr lang="ar-SA"/>
        </a:p>
      </dgm:t>
    </dgm:pt>
    <dgm:pt modelId="{33489AC3-3B82-4D4A-8957-86646E37D9DE}" type="pres">
      <dgm:prSet presAssocID="{2C66EC05-717E-4374-A5FB-C82CABE2A2D6}" presName="text_2" presStyleLbl="node1" presStyleIdx="1" presStyleCnt="2">
        <dgm:presLayoutVars>
          <dgm:bulletEnabled val="1"/>
        </dgm:presLayoutVars>
      </dgm:prSet>
      <dgm:spPr/>
      <dgm:t>
        <a:bodyPr/>
        <a:lstStyle/>
        <a:p>
          <a:pPr rtl="1"/>
          <a:endParaRPr lang="ar-SA"/>
        </a:p>
      </dgm:t>
    </dgm:pt>
    <dgm:pt modelId="{B3230C3E-D86D-4C20-8857-1956FD53557C}" type="pres">
      <dgm:prSet presAssocID="{2C66EC05-717E-4374-A5FB-C82CABE2A2D6}" presName="accent_2" presStyleCnt="0"/>
      <dgm:spPr/>
    </dgm:pt>
    <dgm:pt modelId="{4721C381-0F96-4ED6-A2B5-D704DC5DF765}" type="pres">
      <dgm:prSet presAssocID="{2C66EC05-717E-4374-A5FB-C82CABE2A2D6}" presName="accentRepeatNode" presStyleLbl="solidFgAcc1" presStyleIdx="1" presStyleCnt="2"/>
      <dgm:spPr>
        <a:ln>
          <a:solidFill>
            <a:srgbClr val="D03200"/>
          </a:solidFill>
        </a:ln>
      </dgm:spPr>
      <dgm:t>
        <a:bodyPr/>
        <a:lstStyle/>
        <a:p>
          <a:pPr rtl="1"/>
          <a:endParaRPr lang="ar-SA"/>
        </a:p>
      </dgm:t>
    </dgm:pt>
  </dgm:ptLst>
  <dgm:cxnLst>
    <dgm:cxn modelId="{ADE3A7AA-95C7-4FBF-BB7E-976FF00C9742}" type="presOf" srcId="{2C66EC05-717E-4374-A5FB-C82CABE2A2D6}" destId="{33489AC3-3B82-4D4A-8957-86646E37D9DE}" srcOrd="0" destOrd="0" presId="urn:microsoft.com/office/officeart/2008/layout/VerticalCurvedList"/>
    <dgm:cxn modelId="{D6AEC242-8700-40AE-9F93-C50BAF9DA435}" type="presOf" srcId="{CD74E18A-C3E2-49CF-AFB5-C0904875A687}" destId="{9FFF57CB-E2A6-4EC8-8F0E-073E87F45C5E}" srcOrd="0" destOrd="0" presId="urn:microsoft.com/office/officeart/2008/layout/VerticalCurvedList"/>
    <dgm:cxn modelId="{76458948-1EC2-4298-81E2-CA798A1F2DCD}" srcId="{88F832BA-2F11-4E3A-8C75-0D88C19504E0}" destId="{D1C2F013-6B0C-487C-9A7B-AE59722BA032}" srcOrd="0" destOrd="0" parTransId="{EB1406B1-7278-4D1D-96D9-F29318D224E9}" sibTransId="{CD74E18A-C3E2-49CF-AFB5-C0904875A687}"/>
    <dgm:cxn modelId="{6A630202-A9E3-44F3-9893-49AAB992B1E2}" type="presOf" srcId="{D1C2F013-6B0C-487C-9A7B-AE59722BA032}" destId="{CB08880B-5AB9-42FC-A1E1-A970DADDAA6D}" srcOrd="0" destOrd="0" presId="urn:microsoft.com/office/officeart/2008/layout/VerticalCurvedList"/>
    <dgm:cxn modelId="{67254C66-7D3B-4C0F-B9C1-356A90E7C4CF}" type="presOf" srcId="{88F832BA-2F11-4E3A-8C75-0D88C19504E0}" destId="{49275E6C-6C01-49B2-8C81-97A3B14B16ED}" srcOrd="0" destOrd="0" presId="urn:microsoft.com/office/officeart/2008/layout/VerticalCurvedList"/>
    <dgm:cxn modelId="{AEDB4BFF-77D4-4242-91A1-9176C9072074}" srcId="{88F832BA-2F11-4E3A-8C75-0D88C19504E0}" destId="{2C66EC05-717E-4374-A5FB-C82CABE2A2D6}" srcOrd="1" destOrd="0" parTransId="{9A289716-4A43-433E-BA0F-670B641E52A3}" sibTransId="{11B03F75-A42B-4D92-A97F-D91BB7317EED}"/>
    <dgm:cxn modelId="{119D5638-C791-4F92-B980-66CE85BB6C08}" type="presParOf" srcId="{49275E6C-6C01-49B2-8C81-97A3B14B16ED}" destId="{C8E48132-49E8-4C83-9161-07EACD053920}" srcOrd="0" destOrd="0" presId="urn:microsoft.com/office/officeart/2008/layout/VerticalCurvedList"/>
    <dgm:cxn modelId="{2C7930C7-2F0A-4679-B3F0-8F9142C527AB}" type="presParOf" srcId="{C8E48132-49E8-4C83-9161-07EACD053920}" destId="{21CB37BD-369A-4D4B-9100-561DB9C8E4DE}" srcOrd="0" destOrd="0" presId="urn:microsoft.com/office/officeart/2008/layout/VerticalCurvedList"/>
    <dgm:cxn modelId="{A5F198BA-B53E-49DC-9380-C78820872A79}" type="presParOf" srcId="{21CB37BD-369A-4D4B-9100-561DB9C8E4DE}" destId="{341E2BD6-0070-47F9-93BE-A598329A5E69}" srcOrd="0" destOrd="0" presId="urn:microsoft.com/office/officeart/2008/layout/VerticalCurvedList"/>
    <dgm:cxn modelId="{1513606E-AA9F-4D22-837E-CAB95E22BABB}" type="presParOf" srcId="{21CB37BD-369A-4D4B-9100-561DB9C8E4DE}" destId="{9FFF57CB-E2A6-4EC8-8F0E-073E87F45C5E}" srcOrd="1" destOrd="0" presId="urn:microsoft.com/office/officeart/2008/layout/VerticalCurvedList"/>
    <dgm:cxn modelId="{F43441C5-4EC5-485A-AA2D-63B29BE5EE00}" type="presParOf" srcId="{21CB37BD-369A-4D4B-9100-561DB9C8E4DE}" destId="{2B80DC00-3DFC-4461-882B-39A946F6DED0}" srcOrd="2" destOrd="0" presId="urn:microsoft.com/office/officeart/2008/layout/VerticalCurvedList"/>
    <dgm:cxn modelId="{8B70B27F-E307-44E0-A995-440168552E67}" type="presParOf" srcId="{21CB37BD-369A-4D4B-9100-561DB9C8E4DE}" destId="{806C7659-645A-4099-8BD0-74502A56FC10}" srcOrd="3" destOrd="0" presId="urn:microsoft.com/office/officeart/2008/layout/VerticalCurvedList"/>
    <dgm:cxn modelId="{8B790432-6DEE-4520-B12E-E86890A91973}" type="presParOf" srcId="{C8E48132-49E8-4C83-9161-07EACD053920}" destId="{CB08880B-5AB9-42FC-A1E1-A970DADDAA6D}" srcOrd="1" destOrd="0" presId="urn:microsoft.com/office/officeart/2008/layout/VerticalCurvedList"/>
    <dgm:cxn modelId="{D0E284B7-CB21-4EE7-A10B-8D1164B92F38}" type="presParOf" srcId="{C8E48132-49E8-4C83-9161-07EACD053920}" destId="{E8752262-88E9-4FCB-871F-FDE6BE6B5585}" srcOrd="2" destOrd="0" presId="urn:microsoft.com/office/officeart/2008/layout/VerticalCurvedList"/>
    <dgm:cxn modelId="{D2814B09-DCCE-4538-B03B-6EBED6FBF913}" type="presParOf" srcId="{E8752262-88E9-4FCB-871F-FDE6BE6B5585}" destId="{5F834A46-0866-4FA0-AB88-F3BEFDBBD0B8}" srcOrd="0" destOrd="0" presId="urn:microsoft.com/office/officeart/2008/layout/VerticalCurvedList"/>
    <dgm:cxn modelId="{BCE4B2AF-59AC-47FB-8291-360B24191899}" type="presParOf" srcId="{C8E48132-49E8-4C83-9161-07EACD053920}" destId="{33489AC3-3B82-4D4A-8957-86646E37D9DE}" srcOrd="3" destOrd="0" presId="urn:microsoft.com/office/officeart/2008/layout/VerticalCurvedList"/>
    <dgm:cxn modelId="{5680BDA0-CD1C-4616-98AE-BAE69898C140}" type="presParOf" srcId="{C8E48132-49E8-4C83-9161-07EACD053920}" destId="{B3230C3E-D86D-4C20-8857-1956FD53557C}" srcOrd="4" destOrd="0" presId="urn:microsoft.com/office/officeart/2008/layout/VerticalCurvedList"/>
    <dgm:cxn modelId="{044E3C08-39ED-434A-AEDA-4CAEE935F9D8}" type="presParOf" srcId="{B3230C3E-D86D-4C20-8857-1956FD53557C}" destId="{4721C381-0F96-4ED6-A2B5-D704DC5DF76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D0AFAC-76BD-4AEC-9581-A194371281A7}" type="doc">
      <dgm:prSet loTypeId="urn:microsoft.com/office/officeart/2005/8/layout/process1" loCatId="process" qsTypeId="urn:microsoft.com/office/officeart/2005/8/quickstyle/simple1" qsCatId="simple" csTypeId="urn:microsoft.com/office/officeart/2005/8/colors/colorful1#8" csCatId="colorful" phldr="1"/>
      <dgm:spPr/>
    </dgm:pt>
    <dgm:pt modelId="{99C5CEC6-1CA9-4FC0-98EB-A489E58CF0B3}">
      <dgm:prSet phldrT="[Text]"/>
      <dgm:spPr>
        <a:solidFill>
          <a:srgbClr val="FFC000"/>
        </a:solidFill>
      </dgm:spPr>
      <dgm:t>
        <a:bodyPr/>
        <a:lstStyle/>
        <a:p>
          <a:pPr rtl="1"/>
          <a:r>
            <a:rPr lang="ar-SA" dirty="0" smtClean="0"/>
            <a:t>السوق</a:t>
          </a:r>
          <a:endParaRPr lang="ar-SA" dirty="0"/>
        </a:p>
      </dgm:t>
    </dgm:pt>
    <dgm:pt modelId="{C4B88F85-E6D9-45AA-9C5A-0CBFB696AC61}" type="parTrans" cxnId="{A918F15A-8FFD-4C61-B3C9-BA873282F5FB}">
      <dgm:prSet/>
      <dgm:spPr/>
      <dgm:t>
        <a:bodyPr/>
        <a:lstStyle/>
        <a:p>
          <a:pPr rtl="1"/>
          <a:endParaRPr lang="ar-SA"/>
        </a:p>
      </dgm:t>
    </dgm:pt>
    <dgm:pt modelId="{2BA5B862-4679-4D7D-ADD1-9BA67B52650B}" type="sibTrans" cxnId="{A918F15A-8FFD-4C61-B3C9-BA873282F5FB}">
      <dgm:prSet/>
      <dgm:spPr/>
      <dgm:t>
        <a:bodyPr/>
        <a:lstStyle/>
        <a:p>
          <a:pPr rtl="1"/>
          <a:endParaRPr lang="ar-SA"/>
        </a:p>
      </dgm:t>
    </dgm:pt>
    <dgm:pt modelId="{8163079E-61E5-4B97-ACB4-26F5E6633240}">
      <dgm:prSet phldrT="[Text]"/>
      <dgm:spPr>
        <a:solidFill>
          <a:srgbClr val="FF6600"/>
        </a:solidFill>
      </dgm:spPr>
      <dgm:t>
        <a:bodyPr/>
        <a:lstStyle/>
        <a:p>
          <a:pPr rtl="1"/>
          <a:r>
            <a:rPr lang="ar-SA" dirty="0" smtClean="0"/>
            <a:t>نوعية المواد المتوافرة</a:t>
          </a:r>
          <a:endParaRPr lang="ar-SA" dirty="0"/>
        </a:p>
      </dgm:t>
    </dgm:pt>
    <dgm:pt modelId="{539B47FD-1DDA-4EC2-8BCC-7D781B6042C3}" type="parTrans" cxnId="{FDCB6008-FDD9-4A12-8698-EC74289C78DA}">
      <dgm:prSet/>
      <dgm:spPr/>
      <dgm:t>
        <a:bodyPr/>
        <a:lstStyle/>
        <a:p>
          <a:pPr rtl="1"/>
          <a:endParaRPr lang="ar-SA"/>
        </a:p>
      </dgm:t>
    </dgm:pt>
    <dgm:pt modelId="{1A569DAF-1249-4DE9-B77B-091E33902BF4}" type="sibTrans" cxnId="{FDCB6008-FDD9-4A12-8698-EC74289C78DA}">
      <dgm:prSet/>
      <dgm:spPr/>
      <dgm:t>
        <a:bodyPr/>
        <a:lstStyle/>
        <a:p>
          <a:pPr rtl="1"/>
          <a:endParaRPr lang="ar-SA"/>
        </a:p>
      </dgm:t>
    </dgm:pt>
    <dgm:pt modelId="{109293D1-38CE-4CD7-A650-330D765F432C}">
      <dgm:prSet phldrT="[Text]"/>
      <dgm:spPr>
        <a:solidFill>
          <a:srgbClr val="D03200"/>
        </a:solidFill>
      </dgm:spPr>
      <dgm:t>
        <a:bodyPr/>
        <a:lstStyle/>
        <a:p>
          <a:pPr rtl="1"/>
          <a:r>
            <a:rPr lang="ar-SA" dirty="0" smtClean="0"/>
            <a:t>طاقة المشروع</a:t>
          </a:r>
          <a:endParaRPr lang="ar-SA" dirty="0"/>
        </a:p>
      </dgm:t>
    </dgm:pt>
    <dgm:pt modelId="{2B64476C-0A26-420F-9AA7-FDDDC8590261}" type="parTrans" cxnId="{0DA27FD6-BB05-4BC5-B1E2-61340AE028DC}">
      <dgm:prSet/>
      <dgm:spPr/>
      <dgm:t>
        <a:bodyPr/>
        <a:lstStyle/>
        <a:p>
          <a:pPr rtl="1"/>
          <a:endParaRPr lang="ar-SA"/>
        </a:p>
      </dgm:t>
    </dgm:pt>
    <dgm:pt modelId="{824C8F0A-60C3-4A12-91A7-99ADA887BE89}" type="sibTrans" cxnId="{0DA27FD6-BB05-4BC5-B1E2-61340AE028DC}">
      <dgm:prSet/>
      <dgm:spPr/>
      <dgm:t>
        <a:bodyPr/>
        <a:lstStyle/>
        <a:p>
          <a:pPr rtl="1"/>
          <a:endParaRPr lang="ar-SA"/>
        </a:p>
      </dgm:t>
    </dgm:pt>
    <dgm:pt modelId="{08A6E3A6-C36D-4E5E-A910-AF22671F0913}">
      <dgm:prSet phldrT="[Text]"/>
      <dgm:spPr>
        <a:solidFill>
          <a:srgbClr val="008000"/>
        </a:solidFill>
      </dgm:spPr>
      <dgm:t>
        <a:bodyPr/>
        <a:lstStyle/>
        <a:p>
          <a:pPr rtl="1"/>
          <a:r>
            <a:rPr lang="ar-SA" dirty="0" smtClean="0"/>
            <a:t>درجة توفر العمالة ونوعيتها</a:t>
          </a:r>
          <a:endParaRPr lang="ar-SA" dirty="0"/>
        </a:p>
      </dgm:t>
    </dgm:pt>
    <dgm:pt modelId="{0CF2BD5B-89AD-46A2-B339-9C94C9549702}" type="parTrans" cxnId="{EA223F51-F12A-4659-B42E-E1F8C1376370}">
      <dgm:prSet/>
      <dgm:spPr/>
      <dgm:t>
        <a:bodyPr/>
        <a:lstStyle/>
        <a:p>
          <a:pPr rtl="1"/>
          <a:endParaRPr lang="ar-SA"/>
        </a:p>
      </dgm:t>
    </dgm:pt>
    <dgm:pt modelId="{262AB7A7-DA74-4A25-AAEA-1639F417CCF5}" type="sibTrans" cxnId="{EA223F51-F12A-4659-B42E-E1F8C1376370}">
      <dgm:prSet/>
      <dgm:spPr>
        <a:solidFill>
          <a:srgbClr val="92D050"/>
        </a:solidFill>
      </dgm:spPr>
      <dgm:t>
        <a:bodyPr/>
        <a:lstStyle/>
        <a:p>
          <a:pPr rtl="1"/>
          <a:endParaRPr lang="ar-SA"/>
        </a:p>
      </dgm:t>
    </dgm:pt>
    <dgm:pt modelId="{A15728A9-9223-4700-A3E3-08F5B312B54A}" type="pres">
      <dgm:prSet presAssocID="{74D0AFAC-76BD-4AEC-9581-A194371281A7}" presName="Name0" presStyleCnt="0">
        <dgm:presLayoutVars>
          <dgm:dir/>
          <dgm:resizeHandles val="exact"/>
        </dgm:presLayoutVars>
      </dgm:prSet>
      <dgm:spPr/>
    </dgm:pt>
    <dgm:pt modelId="{9866D986-0EAD-48EC-933C-E52166BDA6B1}" type="pres">
      <dgm:prSet presAssocID="{99C5CEC6-1CA9-4FC0-98EB-A489E58CF0B3}" presName="node" presStyleLbl="node1" presStyleIdx="0" presStyleCnt="4">
        <dgm:presLayoutVars>
          <dgm:bulletEnabled val="1"/>
        </dgm:presLayoutVars>
      </dgm:prSet>
      <dgm:spPr/>
      <dgm:t>
        <a:bodyPr/>
        <a:lstStyle/>
        <a:p>
          <a:pPr rtl="1"/>
          <a:endParaRPr lang="ar-SA"/>
        </a:p>
      </dgm:t>
    </dgm:pt>
    <dgm:pt modelId="{50CDD538-ECBB-43E7-87FA-2BEC47C8C21E}" type="pres">
      <dgm:prSet presAssocID="{2BA5B862-4679-4D7D-ADD1-9BA67B52650B}" presName="sibTrans" presStyleLbl="sibTrans2D1" presStyleIdx="0" presStyleCnt="3" custAng="10800000"/>
      <dgm:spPr/>
      <dgm:t>
        <a:bodyPr/>
        <a:lstStyle/>
        <a:p>
          <a:pPr rtl="1"/>
          <a:endParaRPr lang="ar-SA"/>
        </a:p>
      </dgm:t>
    </dgm:pt>
    <dgm:pt modelId="{8EC184AB-1B6E-440C-8992-55B417D1C4A9}" type="pres">
      <dgm:prSet presAssocID="{2BA5B862-4679-4D7D-ADD1-9BA67B52650B}" presName="connectorText" presStyleLbl="sibTrans2D1" presStyleIdx="0" presStyleCnt="3"/>
      <dgm:spPr/>
      <dgm:t>
        <a:bodyPr/>
        <a:lstStyle/>
        <a:p>
          <a:pPr rtl="1"/>
          <a:endParaRPr lang="ar-SA"/>
        </a:p>
      </dgm:t>
    </dgm:pt>
    <dgm:pt modelId="{44D90007-3969-49BD-AC70-4317235C9FC2}" type="pres">
      <dgm:prSet presAssocID="{08A6E3A6-C36D-4E5E-A910-AF22671F0913}" presName="node" presStyleLbl="node1" presStyleIdx="1" presStyleCnt="4">
        <dgm:presLayoutVars>
          <dgm:bulletEnabled val="1"/>
        </dgm:presLayoutVars>
      </dgm:prSet>
      <dgm:spPr/>
      <dgm:t>
        <a:bodyPr/>
        <a:lstStyle/>
        <a:p>
          <a:pPr rtl="1"/>
          <a:endParaRPr lang="ar-SA"/>
        </a:p>
      </dgm:t>
    </dgm:pt>
    <dgm:pt modelId="{63203187-269F-4760-B205-1BDA022C8BDA}" type="pres">
      <dgm:prSet presAssocID="{262AB7A7-DA74-4A25-AAEA-1639F417CCF5}" presName="sibTrans" presStyleLbl="sibTrans2D1" presStyleIdx="1" presStyleCnt="3" custAng="10800000"/>
      <dgm:spPr/>
      <dgm:t>
        <a:bodyPr/>
        <a:lstStyle/>
        <a:p>
          <a:pPr rtl="1"/>
          <a:endParaRPr lang="ar-SA"/>
        </a:p>
      </dgm:t>
    </dgm:pt>
    <dgm:pt modelId="{C38AF58E-A11C-417B-AAFC-01F9245DA043}" type="pres">
      <dgm:prSet presAssocID="{262AB7A7-DA74-4A25-AAEA-1639F417CCF5}" presName="connectorText" presStyleLbl="sibTrans2D1" presStyleIdx="1" presStyleCnt="3"/>
      <dgm:spPr/>
      <dgm:t>
        <a:bodyPr/>
        <a:lstStyle/>
        <a:p>
          <a:pPr rtl="1"/>
          <a:endParaRPr lang="ar-SA"/>
        </a:p>
      </dgm:t>
    </dgm:pt>
    <dgm:pt modelId="{DA0B860C-C5F7-486A-BA98-7FA48B24B827}" type="pres">
      <dgm:prSet presAssocID="{8163079E-61E5-4B97-ACB4-26F5E6633240}" presName="node" presStyleLbl="node1" presStyleIdx="2" presStyleCnt="4">
        <dgm:presLayoutVars>
          <dgm:bulletEnabled val="1"/>
        </dgm:presLayoutVars>
      </dgm:prSet>
      <dgm:spPr/>
      <dgm:t>
        <a:bodyPr/>
        <a:lstStyle/>
        <a:p>
          <a:pPr rtl="1"/>
          <a:endParaRPr lang="ar-SA"/>
        </a:p>
      </dgm:t>
    </dgm:pt>
    <dgm:pt modelId="{B30BDA06-9BAC-49FD-97EA-EDFF26CE057C}" type="pres">
      <dgm:prSet presAssocID="{1A569DAF-1249-4DE9-B77B-091E33902BF4}" presName="sibTrans" presStyleLbl="sibTrans2D1" presStyleIdx="2" presStyleCnt="3" custAng="10800000"/>
      <dgm:spPr/>
      <dgm:t>
        <a:bodyPr/>
        <a:lstStyle/>
        <a:p>
          <a:pPr rtl="1"/>
          <a:endParaRPr lang="ar-SA"/>
        </a:p>
      </dgm:t>
    </dgm:pt>
    <dgm:pt modelId="{C2855A20-770C-4F01-832D-CBE0A5C5F898}" type="pres">
      <dgm:prSet presAssocID="{1A569DAF-1249-4DE9-B77B-091E33902BF4}" presName="connectorText" presStyleLbl="sibTrans2D1" presStyleIdx="2" presStyleCnt="3"/>
      <dgm:spPr/>
      <dgm:t>
        <a:bodyPr/>
        <a:lstStyle/>
        <a:p>
          <a:pPr rtl="1"/>
          <a:endParaRPr lang="ar-SA"/>
        </a:p>
      </dgm:t>
    </dgm:pt>
    <dgm:pt modelId="{D9E1B9AB-C347-412B-BB4E-9B95487F296B}" type="pres">
      <dgm:prSet presAssocID="{109293D1-38CE-4CD7-A650-330D765F432C}" presName="node" presStyleLbl="node1" presStyleIdx="3" presStyleCnt="4">
        <dgm:presLayoutVars>
          <dgm:bulletEnabled val="1"/>
        </dgm:presLayoutVars>
      </dgm:prSet>
      <dgm:spPr/>
      <dgm:t>
        <a:bodyPr/>
        <a:lstStyle/>
        <a:p>
          <a:pPr rtl="1"/>
          <a:endParaRPr lang="ar-SA"/>
        </a:p>
      </dgm:t>
    </dgm:pt>
  </dgm:ptLst>
  <dgm:cxnLst>
    <dgm:cxn modelId="{4FFA6E1A-246A-49A2-8DEC-5DDD28F07619}" type="presOf" srcId="{08A6E3A6-C36D-4E5E-A910-AF22671F0913}" destId="{44D90007-3969-49BD-AC70-4317235C9FC2}" srcOrd="0" destOrd="0" presId="urn:microsoft.com/office/officeart/2005/8/layout/process1"/>
    <dgm:cxn modelId="{A0C4DB16-FA84-4FEF-8282-A67A22376B82}" type="presOf" srcId="{262AB7A7-DA74-4A25-AAEA-1639F417CCF5}" destId="{63203187-269F-4760-B205-1BDA022C8BDA}" srcOrd="0" destOrd="0" presId="urn:microsoft.com/office/officeart/2005/8/layout/process1"/>
    <dgm:cxn modelId="{A918F15A-8FFD-4C61-B3C9-BA873282F5FB}" srcId="{74D0AFAC-76BD-4AEC-9581-A194371281A7}" destId="{99C5CEC6-1CA9-4FC0-98EB-A489E58CF0B3}" srcOrd="0" destOrd="0" parTransId="{C4B88F85-E6D9-45AA-9C5A-0CBFB696AC61}" sibTransId="{2BA5B862-4679-4D7D-ADD1-9BA67B52650B}"/>
    <dgm:cxn modelId="{C4F3A733-1345-4CB7-A129-20633C2307AB}" type="presOf" srcId="{1A569DAF-1249-4DE9-B77B-091E33902BF4}" destId="{C2855A20-770C-4F01-832D-CBE0A5C5F898}" srcOrd="1" destOrd="0" presId="urn:microsoft.com/office/officeart/2005/8/layout/process1"/>
    <dgm:cxn modelId="{FDCB6008-FDD9-4A12-8698-EC74289C78DA}" srcId="{74D0AFAC-76BD-4AEC-9581-A194371281A7}" destId="{8163079E-61E5-4B97-ACB4-26F5E6633240}" srcOrd="2" destOrd="0" parTransId="{539B47FD-1DDA-4EC2-8BCC-7D781B6042C3}" sibTransId="{1A569DAF-1249-4DE9-B77B-091E33902BF4}"/>
    <dgm:cxn modelId="{677D4803-19DD-4B1B-B0FD-AB03EDAA05CA}" type="presOf" srcId="{8163079E-61E5-4B97-ACB4-26F5E6633240}" destId="{DA0B860C-C5F7-486A-BA98-7FA48B24B827}" srcOrd="0" destOrd="0" presId="urn:microsoft.com/office/officeart/2005/8/layout/process1"/>
    <dgm:cxn modelId="{F5E2A8F0-FB1D-4DB6-9068-99EC1D8C0153}" type="presOf" srcId="{2BA5B862-4679-4D7D-ADD1-9BA67B52650B}" destId="{8EC184AB-1B6E-440C-8992-55B417D1C4A9}" srcOrd="1" destOrd="0" presId="urn:microsoft.com/office/officeart/2005/8/layout/process1"/>
    <dgm:cxn modelId="{6EC4C76D-8CD2-4F92-90EC-B8225EA2A746}" type="presOf" srcId="{1A569DAF-1249-4DE9-B77B-091E33902BF4}" destId="{B30BDA06-9BAC-49FD-97EA-EDFF26CE057C}" srcOrd="0" destOrd="0" presId="urn:microsoft.com/office/officeart/2005/8/layout/process1"/>
    <dgm:cxn modelId="{0DA27FD6-BB05-4BC5-B1E2-61340AE028DC}" srcId="{74D0AFAC-76BD-4AEC-9581-A194371281A7}" destId="{109293D1-38CE-4CD7-A650-330D765F432C}" srcOrd="3" destOrd="0" parTransId="{2B64476C-0A26-420F-9AA7-FDDDC8590261}" sibTransId="{824C8F0A-60C3-4A12-91A7-99ADA887BE89}"/>
    <dgm:cxn modelId="{DEF975C0-D6AC-4BC6-B557-510FC9D8516F}" type="presOf" srcId="{109293D1-38CE-4CD7-A650-330D765F432C}" destId="{D9E1B9AB-C347-412B-BB4E-9B95487F296B}" srcOrd="0" destOrd="0" presId="urn:microsoft.com/office/officeart/2005/8/layout/process1"/>
    <dgm:cxn modelId="{E4903DB2-2473-4418-A7F7-D2855E59854F}" type="presOf" srcId="{74D0AFAC-76BD-4AEC-9581-A194371281A7}" destId="{A15728A9-9223-4700-A3E3-08F5B312B54A}" srcOrd="0" destOrd="0" presId="urn:microsoft.com/office/officeart/2005/8/layout/process1"/>
    <dgm:cxn modelId="{EA223F51-F12A-4659-B42E-E1F8C1376370}" srcId="{74D0AFAC-76BD-4AEC-9581-A194371281A7}" destId="{08A6E3A6-C36D-4E5E-A910-AF22671F0913}" srcOrd="1" destOrd="0" parTransId="{0CF2BD5B-89AD-46A2-B339-9C94C9549702}" sibTransId="{262AB7A7-DA74-4A25-AAEA-1639F417CCF5}"/>
    <dgm:cxn modelId="{FF636E4D-6078-4A09-9711-5D88CFC2537B}" type="presOf" srcId="{2BA5B862-4679-4D7D-ADD1-9BA67B52650B}" destId="{50CDD538-ECBB-43E7-87FA-2BEC47C8C21E}" srcOrd="0" destOrd="0" presId="urn:microsoft.com/office/officeart/2005/8/layout/process1"/>
    <dgm:cxn modelId="{26033AAD-EEDC-40B8-A1B2-D0FA4E53DFDE}" type="presOf" srcId="{99C5CEC6-1CA9-4FC0-98EB-A489E58CF0B3}" destId="{9866D986-0EAD-48EC-933C-E52166BDA6B1}" srcOrd="0" destOrd="0" presId="urn:microsoft.com/office/officeart/2005/8/layout/process1"/>
    <dgm:cxn modelId="{7FB640BE-569B-4908-A834-B0D3ECE1DC4C}" type="presOf" srcId="{262AB7A7-DA74-4A25-AAEA-1639F417CCF5}" destId="{C38AF58E-A11C-417B-AAFC-01F9245DA043}" srcOrd="1" destOrd="0" presId="urn:microsoft.com/office/officeart/2005/8/layout/process1"/>
    <dgm:cxn modelId="{6F8144BB-E57B-4EB3-AED8-455C855570ED}" type="presParOf" srcId="{A15728A9-9223-4700-A3E3-08F5B312B54A}" destId="{9866D986-0EAD-48EC-933C-E52166BDA6B1}" srcOrd="0" destOrd="0" presId="urn:microsoft.com/office/officeart/2005/8/layout/process1"/>
    <dgm:cxn modelId="{34004864-26E5-40C3-A5E5-9AA5ED9B789E}" type="presParOf" srcId="{A15728A9-9223-4700-A3E3-08F5B312B54A}" destId="{50CDD538-ECBB-43E7-87FA-2BEC47C8C21E}" srcOrd="1" destOrd="0" presId="urn:microsoft.com/office/officeart/2005/8/layout/process1"/>
    <dgm:cxn modelId="{79CBD407-DFA4-422D-A8A2-CB6F68CA721F}" type="presParOf" srcId="{50CDD538-ECBB-43E7-87FA-2BEC47C8C21E}" destId="{8EC184AB-1B6E-440C-8992-55B417D1C4A9}" srcOrd="0" destOrd="0" presId="urn:microsoft.com/office/officeart/2005/8/layout/process1"/>
    <dgm:cxn modelId="{2DD0F55D-8212-49EC-93E3-42AC94D9F95F}" type="presParOf" srcId="{A15728A9-9223-4700-A3E3-08F5B312B54A}" destId="{44D90007-3969-49BD-AC70-4317235C9FC2}" srcOrd="2" destOrd="0" presId="urn:microsoft.com/office/officeart/2005/8/layout/process1"/>
    <dgm:cxn modelId="{4E5DAAAF-7972-47DC-9C9C-0E68A9793D28}" type="presParOf" srcId="{A15728A9-9223-4700-A3E3-08F5B312B54A}" destId="{63203187-269F-4760-B205-1BDA022C8BDA}" srcOrd="3" destOrd="0" presId="urn:microsoft.com/office/officeart/2005/8/layout/process1"/>
    <dgm:cxn modelId="{A0E7ED2B-6C73-4D95-AEEA-D4C04E881CFA}" type="presParOf" srcId="{63203187-269F-4760-B205-1BDA022C8BDA}" destId="{C38AF58E-A11C-417B-AAFC-01F9245DA043}" srcOrd="0" destOrd="0" presId="urn:microsoft.com/office/officeart/2005/8/layout/process1"/>
    <dgm:cxn modelId="{9AA78D62-A98D-4183-80DB-48F0DAAA3250}" type="presParOf" srcId="{A15728A9-9223-4700-A3E3-08F5B312B54A}" destId="{DA0B860C-C5F7-486A-BA98-7FA48B24B827}" srcOrd="4" destOrd="0" presId="urn:microsoft.com/office/officeart/2005/8/layout/process1"/>
    <dgm:cxn modelId="{97D3EC03-151B-437F-ACB3-4311B1077E42}" type="presParOf" srcId="{A15728A9-9223-4700-A3E3-08F5B312B54A}" destId="{B30BDA06-9BAC-49FD-97EA-EDFF26CE057C}" srcOrd="5" destOrd="0" presId="urn:microsoft.com/office/officeart/2005/8/layout/process1"/>
    <dgm:cxn modelId="{18248E27-91A0-4612-9F02-AA141B49F735}" type="presParOf" srcId="{B30BDA06-9BAC-49FD-97EA-EDFF26CE057C}" destId="{C2855A20-770C-4F01-832D-CBE0A5C5F898}" srcOrd="0" destOrd="0" presId="urn:microsoft.com/office/officeart/2005/8/layout/process1"/>
    <dgm:cxn modelId="{70EE6A0B-0A80-43EC-A8C3-FEFA13AEB7FD}" type="presParOf" srcId="{A15728A9-9223-4700-A3E3-08F5B312B54A}" destId="{D9E1B9AB-C347-412B-BB4E-9B95487F296B}"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D0AFAC-76BD-4AEC-9581-A194371281A7}" type="doc">
      <dgm:prSet loTypeId="urn:microsoft.com/office/officeart/2005/8/layout/process1" loCatId="process" qsTypeId="urn:microsoft.com/office/officeart/2005/8/quickstyle/simple1" qsCatId="simple" csTypeId="urn:microsoft.com/office/officeart/2005/8/colors/colorful1#9" csCatId="colorful" phldr="1"/>
      <dgm:spPr/>
    </dgm:pt>
    <dgm:pt modelId="{99C5CEC6-1CA9-4FC0-98EB-A489E58CF0B3}">
      <dgm:prSet phldrT="[Text]"/>
      <dgm:spPr>
        <a:solidFill>
          <a:srgbClr val="FFC000"/>
        </a:solidFill>
      </dgm:spPr>
      <dgm:t>
        <a:bodyPr/>
        <a:lstStyle/>
        <a:p>
          <a:pPr rtl="1"/>
          <a:r>
            <a:rPr lang="ar-SA" dirty="0" smtClean="0"/>
            <a:t>المواد الخام والإمدادات</a:t>
          </a:r>
          <a:endParaRPr lang="ar-SA" dirty="0"/>
        </a:p>
      </dgm:t>
    </dgm:pt>
    <dgm:pt modelId="{C4B88F85-E6D9-45AA-9C5A-0CBFB696AC61}" type="parTrans" cxnId="{A918F15A-8FFD-4C61-B3C9-BA873282F5FB}">
      <dgm:prSet/>
      <dgm:spPr/>
      <dgm:t>
        <a:bodyPr/>
        <a:lstStyle/>
        <a:p>
          <a:pPr rtl="1"/>
          <a:endParaRPr lang="ar-SA"/>
        </a:p>
      </dgm:t>
    </dgm:pt>
    <dgm:pt modelId="{2BA5B862-4679-4D7D-ADD1-9BA67B52650B}" type="sibTrans" cxnId="{A918F15A-8FFD-4C61-B3C9-BA873282F5FB}">
      <dgm:prSet/>
      <dgm:spPr/>
      <dgm:t>
        <a:bodyPr/>
        <a:lstStyle/>
        <a:p>
          <a:pPr rtl="1"/>
          <a:endParaRPr lang="ar-SA"/>
        </a:p>
      </dgm:t>
    </dgm:pt>
    <dgm:pt modelId="{8163079E-61E5-4B97-ACB4-26F5E6633240}">
      <dgm:prSet phldrT="[Text]"/>
      <dgm:spPr>
        <a:solidFill>
          <a:srgbClr val="FF6600"/>
        </a:solidFill>
      </dgm:spPr>
      <dgm:t>
        <a:bodyPr/>
        <a:lstStyle/>
        <a:p>
          <a:pPr rtl="1"/>
          <a:r>
            <a:rPr lang="ar-SA" dirty="0" smtClean="0"/>
            <a:t>الآلات والمعدات </a:t>
          </a:r>
          <a:endParaRPr lang="ar-SA" dirty="0"/>
        </a:p>
      </dgm:t>
    </dgm:pt>
    <dgm:pt modelId="{539B47FD-1DDA-4EC2-8BCC-7D781B6042C3}" type="parTrans" cxnId="{FDCB6008-FDD9-4A12-8698-EC74289C78DA}">
      <dgm:prSet/>
      <dgm:spPr/>
      <dgm:t>
        <a:bodyPr/>
        <a:lstStyle/>
        <a:p>
          <a:pPr rtl="1"/>
          <a:endParaRPr lang="ar-SA"/>
        </a:p>
      </dgm:t>
    </dgm:pt>
    <dgm:pt modelId="{1A569DAF-1249-4DE9-B77B-091E33902BF4}" type="sibTrans" cxnId="{FDCB6008-FDD9-4A12-8698-EC74289C78DA}">
      <dgm:prSet/>
      <dgm:spPr/>
      <dgm:t>
        <a:bodyPr/>
        <a:lstStyle/>
        <a:p>
          <a:pPr rtl="1"/>
          <a:endParaRPr lang="ar-SA"/>
        </a:p>
      </dgm:t>
    </dgm:pt>
    <dgm:pt modelId="{08A6E3A6-C36D-4E5E-A910-AF22671F0913}">
      <dgm:prSet phldrT="[Text]"/>
      <dgm:spPr>
        <a:solidFill>
          <a:srgbClr val="008000"/>
        </a:solidFill>
      </dgm:spPr>
      <dgm:t>
        <a:bodyPr/>
        <a:lstStyle/>
        <a:p>
          <a:pPr rtl="1"/>
          <a:r>
            <a:rPr lang="ar-SA" dirty="0" smtClean="0"/>
            <a:t>العمالة</a:t>
          </a:r>
          <a:endParaRPr lang="ar-SA" dirty="0"/>
        </a:p>
      </dgm:t>
    </dgm:pt>
    <dgm:pt modelId="{0CF2BD5B-89AD-46A2-B339-9C94C9549702}" type="parTrans" cxnId="{EA223F51-F12A-4659-B42E-E1F8C1376370}">
      <dgm:prSet/>
      <dgm:spPr/>
      <dgm:t>
        <a:bodyPr/>
        <a:lstStyle/>
        <a:p>
          <a:pPr rtl="1"/>
          <a:endParaRPr lang="ar-SA"/>
        </a:p>
      </dgm:t>
    </dgm:pt>
    <dgm:pt modelId="{262AB7A7-DA74-4A25-AAEA-1639F417CCF5}" type="sibTrans" cxnId="{EA223F51-F12A-4659-B42E-E1F8C1376370}">
      <dgm:prSet/>
      <dgm:spPr>
        <a:solidFill>
          <a:srgbClr val="92D050"/>
        </a:solidFill>
      </dgm:spPr>
      <dgm:t>
        <a:bodyPr/>
        <a:lstStyle/>
        <a:p>
          <a:pPr rtl="1"/>
          <a:endParaRPr lang="ar-SA"/>
        </a:p>
      </dgm:t>
    </dgm:pt>
    <dgm:pt modelId="{A15728A9-9223-4700-A3E3-08F5B312B54A}" type="pres">
      <dgm:prSet presAssocID="{74D0AFAC-76BD-4AEC-9581-A194371281A7}" presName="Name0" presStyleCnt="0">
        <dgm:presLayoutVars>
          <dgm:dir/>
          <dgm:resizeHandles val="exact"/>
        </dgm:presLayoutVars>
      </dgm:prSet>
      <dgm:spPr/>
    </dgm:pt>
    <dgm:pt modelId="{9866D986-0EAD-48EC-933C-E52166BDA6B1}" type="pres">
      <dgm:prSet presAssocID="{99C5CEC6-1CA9-4FC0-98EB-A489E58CF0B3}" presName="node" presStyleLbl="node1" presStyleIdx="0" presStyleCnt="3">
        <dgm:presLayoutVars>
          <dgm:bulletEnabled val="1"/>
        </dgm:presLayoutVars>
      </dgm:prSet>
      <dgm:spPr/>
      <dgm:t>
        <a:bodyPr/>
        <a:lstStyle/>
        <a:p>
          <a:pPr rtl="1"/>
          <a:endParaRPr lang="ar-SA"/>
        </a:p>
      </dgm:t>
    </dgm:pt>
    <dgm:pt modelId="{50CDD538-ECBB-43E7-87FA-2BEC47C8C21E}" type="pres">
      <dgm:prSet presAssocID="{2BA5B862-4679-4D7D-ADD1-9BA67B52650B}" presName="sibTrans" presStyleLbl="sibTrans2D1" presStyleIdx="0" presStyleCnt="2" custAng="10800000"/>
      <dgm:spPr/>
      <dgm:t>
        <a:bodyPr/>
        <a:lstStyle/>
        <a:p>
          <a:pPr rtl="1"/>
          <a:endParaRPr lang="ar-SA"/>
        </a:p>
      </dgm:t>
    </dgm:pt>
    <dgm:pt modelId="{8EC184AB-1B6E-440C-8992-55B417D1C4A9}" type="pres">
      <dgm:prSet presAssocID="{2BA5B862-4679-4D7D-ADD1-9BA67B52650B}" presName="connectorText" presStyleLbl="sibTrans2D1" presStyleIdx="0" presStyleCnt="2"/>
      <dgm:spPr/>
      <dgm:t>
        <a:bodyPr/>
        <a:lstStyle/>
        <a:p>
          <a:pPr rtl="1"/>
          <a:endParaRPr lang="ar-SA"/>
        </a:p>
      </dgm:t>
    </dgm:pt>
    <dgm:pt modelId="{44D90007-3969-49BD-AC70-4317235C9FC2}" type="pres">
      <dgm:prSet presAssocID="{08A6E3A6-C36D-4E5E-A910-AF22671F0913}" presName="node" presStyleLbl="node1" presStyleIdx="1" presStyleCnt="3">
        <dgm:presLayoutVars>
          <dgm:bulletEnabled val="1"/>
        </dgm:presLayoutVars>
      </dgm:prSet>
      <dgm:spPr/>
      <dgm:t>
        <a:bodyPr/>
        <a:lstStyle/>
        <a:p>
          <a:pPr rtl="1"/>
          <a:endParaRPr lang="ar-SA"/>
        </a:p>
      </dgm:t>
    </dgm:pt>
    <dgm:pt modelId="{63203187-269F-4760-B205-1BDA022C8BDA}" type="pres">
      <dgm:prSet presAssocID="{262AB7A7-DA74-4A25-AAEA-1639F417CCF5}" presName="sibTrans" presStyleLbl="sibTrans2D1" presStyleIdx="1" presStyleCnt="2" custAng="10800000"/>
      <dgm:spPr/>
      <dgm:t>
        <a:bodyPr/>
        <a:lstStyle/>
        <a:p>
          <a:pPr rtl="1"/>
          <a:endParaRPr lang="ar-SA"/>
        </a:p>
      </dgm:t>
    </dgm:pt>
    <dgm:pt modelId="{C38AF58E-A11C-417B-AAFC-01F9245DA043}" type="pres">
      <dgm:prSet presAssocID="{262AB7A7-DA74-4A25-AAEA-1639F417CCF5}" presName="connectorText" presStyleLbl="sibTrans2D1" presStyleIdx="1" presStyleCnt="2"/>
      <dgm:spPr/>
      <dgm:t>
        <a:bodyPr/>
        <a:lstStyle/>
        <a:p>
          <a:pPr rtl="1"/>
          <a:endParaRPr lang="ar-SA"/>
        </a:p>
      </dgm:t>
    </dgm:pt>
    <dgm:pt modelId="{DA0B860C-C5F7-486A-BA98-7FA48B24B827}" type="pres">
      <dgm:prSet presAssocID="{8163079E-61E5-4B97-ACB4-26F5E6633240}" presName="node" presStyleLbl="node1" presStyleIdx="2" presStyleCnt="3">
        <dgm:presLayoutVars>
          <dgm:bulletEnabled val="1"/>
        </dgm:presLayoutVars>
      </dgm:prSet>
      <dgm:spPr/>
      <dgm:t>
        <a:bodyPr/>
        <a:lstStyle/>
        <a:p>
          <a:pPr rtl="1"/>
          <a:endParaRPr lang="ar-SA"/>
        </a:p>
      </dgm:t>
    </dgm:pt>
  </dgm:ptLst>
  <dgm:cxnLst>
    <dgm:cxn modelId="{6AC62914-9A5C-4DFC-B005-62DE27920006}" type="presOf" srcId="{262AB7A7-DA74-4A25-AAEA-1639F417CCF5}" destId="{C38AF58E-A11C-417B-AAFC-01F9245DA043}" srcOrd="1" destOrd="0" presId="urn:microsoft.com/office/officeart/2005/8/layout/process1"/>
    <dgm:cxn modelId="{A918F15A-8FFD-4C61-B3C9-BA873282F5FB}" srcId="{74D0AFAC-76BD-4AEC-9581-A194371281A7}" destId="{99C5CEC6-1CA9-4FC0-98EB-A489E58CF0B3}" srcOrd="0" destOrd="0" parTransId="{C4B88F85-E6D9-45AA-9C5A-0CBFB696AC61}" sibTransId="{2BA5B862-4679-4D7D-ADD1-9BA67B52650B}"/>
    <dgm:cxn modelId="{BBF1A095-2268-4612-8C68-C16117DF98B7}" type="presOf" srcId="{8163079E-61E5-4B97-ACB4-26F5E6633240}" destId="{DA0B860C-C5F7-486A-BA98-7FA48B24B827}" srcOrd="0" destOrd="0" presId="urn:microsoft.com/office/officeart/2005/8/layout/process1"/>
    <dgm:cxn modelId="{FDCB6008-FDD9-4A12-8698-EC74289C78DA}" srcId="{74D0AFAC-76BD-4AEC-9581-A194371281A7}" destId="{8163079E-61E5-4B97-ACB4-26F5E6633240}" srcOrd="2" destOrd="0" parTransId="{539B47FD-1DDA-4EC2-8BCC-7D781B6042C3}" sibTransId="{1A569DAF-1249-4DE9-B77B-091E33902BF4}"/>
    <dgm:cxn modelId="{771408CB-F7F0-40EE-AF09-3D8497A7BCCC}" type="presOf" srcId="{99C5CEC6-1CA9-4FC0-98EB-A489E58CF0B3}" destId="{9866D986-0EAD-48EC-933C-E52166BDA6B1}" srcOrd="0" destOrd="0" presId="urn:microsoft.com/office/officeart/2005/8/layout/process1"/>
    <dgm:cxn modelId="{B48E7F17-E66B-4078-A528-4AF561968716}" type="presOf" srcId="{262AB7A7-DA74-4A25-AAEA-1639F417CCF5}" destId="{63203187-269F-4760-B205-1BDA022C8BDA}" srcOrd="0" destOrd="0" presId="urn:microsoft.com/office/officeart/2005/8/layout/process1"/>
    <dgm:cxn modelId="{7400EA3F-1FDF-4FBB-8F48-349832113679}" type="presOf" srcId="{74D0AFAC-76BD-4AEC-9581-A194371281A7}" destId="{A15728A9-9223-4700-A3E3-08F5B312B54A}" srcOrd="0" destOrd="0" presId="urn:microsoft.com/office/officeart/2005/8/layout/process1"/>
    <dgm:cxn modelId="{080302CA-99AD-471D-8D80-AE38A7553C88}" type="presOf" srcId="{08A6E3A6-C36D-4E5E-A910-AF22671F0913}" destId="{44D90007-3969-49BD-AC70-4317235C9FC2}" srcOrd="0" destOrd="0" presId="urn:microsoft.com/office/officeart/2005/8/layout/process1"/>
    <dgm:cxn modelId="{FA5F286F-7081-4FE3-A780-7F82CCF0B3B1}" type="presOf" srcId="{2BA5B862-4679-4D7D-ADD1-9BA67B52650B}" destId="{50CDD538-ECBB-43E7-87FA-2BEC47C8C21E}" srcOrd="0" destOrd="0" presId="urn:microsoft.com/office/officeart/2005/8/layout/process1"/>
    <dgm:cxn modelId="{EA223F51-F12A-4659-B42E-E1F8C1376370}" srcId="{74D0AFAC-76BD-4AEC-9581-A194371281A7}" destId="{08A6E3A6-C36D-4E5E-A910-AF22671F0913}" srcOrd="1" destOrd="0" parTransId="{0CF2BD5B-89AD-46A2-B339-9C94C9549702}" sibTransId="{262AB7A7-DA74-4A25-AAEA-1639F417CCF5}"/>
    <dgm:cxn modelId="{3A4ECD39-2D7D-459D-AB64-C6FFB1F5646B}" type="presOf" srcId="{2BA5B862-4679-4D7D-ADD1-9BA67B52650B}" destId="{8EC184AB-1B6E-440C-8992-55B417D1C4A9}" srcOrd="1" destOrd="0" presId="urn:microsoft.com/office/officeart/2005/8/layout/process1"/>
    <dgm:cxn modelId="{30D0FF8D-C8C7-4233-B593-988C96B16D5C}" type="presParOf" srcId="{A15728A9-9223-4700-A3E3-08F5B312B54A}" destId="{9866D986-0EAD-48EC-933C-E52166BDA6B1}" srcOrd="0" destOrd="0" presId="urn:microsoft.com/office/officeart/2005/8/layout/process1"/>
    <dgm:cxn modelId="{1937A97B-6EE7-46F4-848C-C2AAFD5AC001}" type="presParOf" srcId="{A15728A9-9223-4700-A3E3-08F5B312B54A}" destId="{50CDD538-ECBB-43E7-87FA-2BEC47C8C21E}" srcOrd="1" destOrd="0" presId="urn:microsoft.com/office/officeart/2005/8/layout/process1"/>
    <dgm:cxn modelId="{AE2A5DBA-72CF-4A7F-8986-FBA6D5EC4099}" type="presParOf" srcId="{50CDD538-ECBB-43E7-87FA-2BEC47C8C21E}" destId="{8EC184AB-1B6E-440C-8992-55B417D1C4A9}" srcOrd="0" destOrd="0" presId="urn:microsoft.com/office/officeart/2005/8/layout/process1"/>
    <dgm:cxn modelId="{E928EB4C-2BEB-424F-8CF8-37D7F21EB985}" type="presParOf" srcId="{A15728A9-9223-4700-A3E3-08F5B312B54A}" destId="{44D90007-3969-49BD-AC70-4317235C9FC2}" srcOrd="2" destOrd="0" presId="urn:microsoft.com/office/officeart/2005/8/layout/process1"/>
    <dgm:cxn modelId="{047C7473-F9BE-45D9-B7D2-374AE6C82301}" type="presParOf" srcId="{A15728A9-9223-4700-A3E3-08F5B312B54A}" destId="{63203187-269F-4760-B205-1BDA022C8BDA}" srcOrd="3" destOrd="0" presId="urn:microsoft.com/office/officeart/2005/8/layout/process1"/>
    <dgm:cxn modelId="{9B3D8F56-E1C2-4173-9378-1183737F86F4}" type="presParOf" srcId="{63203187-269F-4760-B205-1BDA022C8BDA}" destId="{C38AF58E-A11C-417B-AAFC-01F9245DA043}" srcOrd="0" destOrd="0" presId="urn:microsoft.com/office/officeart/2005/8/layout/process1"/>
    <dgm:cxn modelId="{2882287E-AF68-4422-8F79-4522A1CA7346}" type="presParOf" srcId="{A15728A9-9223-4700-A3E3-08F5B312B54A}" destId="{DA0B860C-C5F7-486A-BA98-7FA48B24B827}"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FB0BD6-62EB-4FD0-990F-5167EC996A8E}">
      <dsp:nvSpPr>
        <dsp:cNvPr id="0" name=""/>
        <dsp:cNvSpPr/>
      </dsp:nvSpPr>
      <dsp:spPr>
        <a:xfrm>
          <a:off x="0" y="0"/>
          <a:ext cx="7346883" cy="11665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ar-SA" sz="5200" kern="1200" dirty="0" smtClean="0"/>
            <a:t>الدراسة التمهيدية</a:t>
          </a:r>
          <a:endParaRPr lang="ar-SA" sz="5200" kern="1200" dirty="0"/>
        </a:p>
      </dsp:txBody>
      <dsp:txXfrm>
        <a:off x="0" y="0"/>
        <a:ext cx="6156439" cy="1166529"/>
      </dsp:txXfrm>
    </dsp:sp>
    <dsp:sp modelId="{C53E67DD-9FB2-4136-B959-72EA704FA452}">
      <dsp:nvSpPr>
        <dsp:cNvPr id="0" name=""/>
        <dsp:cNvSpPr/>
      </dsp:nvSpPr>
      <dsp:spPr>
        <a:xfrm>
          <a:off x="648254" y="1360951"/>
          <a:ext cx="7346883" cy="116652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ar-SA" sz="5200" kern="1200" dirty="0" smtClean="0"/>
            <a:t>الدراسة التسويقية</a:t>
          </a:r>
          <a:endParaRPr lang="ar-SA" sz="5200" kern="1200" dirty="0"/>
        </a:p>
      </dsp:txBody>
      <dsp:txXfrm>
        <a:off x="648254" y="1360951"/>
        <a:ext cx="5940384" cy="1166529"/>
      </dsp:txXfrm>
    </dsp:sp>
    <dsp:sp modelId="{889CDE5D-725A-4F6A-AA38-D9A0A104B784}">
      <dsp:nvSpPr>
        <dsp:cNvPr id="0" name=""/>
        <dsp:cNvSpPr/>
      </dsp:nvSpPr>
      <dsp:spPr>
        <a:xfrm>
          <a:off x="1296508" y="2721902"/>
          <a:ext cx="7346883" cy="116652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ar-SA" sz="5200" kern="1200" dirty="0" smtClean="0"/>
            <a:t>الدراسة الفنية</a:t>
          </a:r>
          <a:endParaRPr lang="ar-SA" sz="5200" kern="1200" dirty="0"/>
        </a:p>
      </dsp:txBody>
      <dsp:txXfrm>
        <a:off x="1296508" y="2721902"/>
        <a:ext cx="5940384" cy="1166529"/>
      </dsp:txXfrm>
    </dsp:sp>
    <dsp:sp modelId="{2DF5129D-9E08-4B6A-9A99-6C39118CEC2B}">
      <dsp:nvSpPr>
        <dsp:cNvPr id="0" name=""/>
        <dsp:cNvSpPr/>
      </dsp:nvSpPr>
      <dsp:spPr>
        <a:xfrm>
          <a:off x="6588638" y="884618"/>
          <a:ext cx="758244" cy="7582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6588638" y="884618"/>
        <a:ext cx="758244" cy="758244"/>
      </dsp:txXfrm>
    </dsp:sp>
    <dsp:sp modelId="{C4A7F1F2-E57D-4808-ABBB-8A7B1325EA27}">
      <dsp:nvSpPr>
        <dsp:cNvPr id="0" name=""/>
        <dsp:cNvSpPr/>
      </dsp:nvSpPr>
      <dsp:spPr>
        <a:xfrm>
          <a:off x="7236893" y="2237792"/>
          <a:ext cx="758244" cy="75824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ar-SA" sz="3600" kern="1200"/>
        </a:p>
      </dsp:txBody>
      <dsp:txXfrm>
        <a:off x="7236893" y="2237792"/>
        <a:ext cx="758244" cy="75824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FB0BD6-62EB-4FD0-990F-5167EC996A8E}">
      <dsp:nvSpPr>
        <dsp:cNvPr id="0" name=""/>
        <dsp:cNvSpPr/>
      </dsp:nvSpPr>
      <dsp:spPr>
        <a:xfrm>
          <a:off x="0" y="0"/>
          <a:ext cx="6703695" cy="9790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t>الدراسة المالية</a:t>
          </a:r>
          <a:endParaRPr lang="ar-SA" sz="4400" kern="1200" dirty="0"/>
        </a:p>
      </dsp:txBody>
      <dsp:txXfrm>
        <a:off x="0" y="0"/>
        <a:ext cx="5704573" cy="979051"/>
      </dsp:txXfrm>
    </dsp:sp>
    <dsp:sp modelId="{C53E67DD-9FB2-4136-B959-72EA704FA452}">
      <dsp:nvSpPr>
        <dsp:cNvPr id="0" name=""/>
        <dsp:cNvSpPr/>
      </dsp:nvSpPr>
      <dsp:spPr>
        <a:xfrm>
          <a:off x="591502" y="1142226"/>
          <a:ext cx="6703695" cy="97905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t>الدراسة الاقتصادية</a:t>
          </a:r>
          <a:endParaRPr lang="ar-SA" sz="4400" kern="1200" dirty="0"/>
        </a:p>
      </dsp:txBody>
      <dsp:txXfrm>
        <a:off x="591502" y="1142226"/>
        <a:ext cx="5475809" cy="979051"/>
      </dsp:txXfrm>
    </dsp:sp>
    <dsp:sp modelId="{889CDE5D-725A-4F6A-AA38-D9A0A104B784}">
      <dsp:nvSpPr>
        <dsp:cNvPr id="0" name=""/>
        <dsp:cNvSpPr/>
      </dsp:nvSpPr>
      <dsp:spPr>
        <a:xfrm>
          <a:off x="1183004" y="2284452"/>
          <a:ext cx="6703695" cy="97905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SA" sz="4400" kern="1200" dirty="0" smtClean="0"/>
            <a:t>الدراسة الاجتماعية</a:t>
          </a:r>
          <a:endParaRPr lang="ar-SA" sz="4400" kern="1200" dirty="0"/>
        </a:p>
      </dsp:txBody>
      <dsp:txXfrm>
        <a:off x="1183004" y="2284452"/>
        <a:ext cx="5475809" cy="979051"/>
      </dsp:txXfrm>
    </dsp:sp>
    <dsp:sp modelId="{2DF5129D-9E08-4B6A-9A99-6C39118CEC2B}">
      <dsp:nvSpPr>
        <dsp:cNvPr id="0" name=""/>
        <dsp:cNvSpPr/>
      </dsp:nvSpPr>
      <dsp:spPr>
        <a:xfrm>
          <a:off x="6067311" y="742447"/>
          <a:ext cx="636383" cy="63638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ar-SA" sz="3000" kern="1200"/>
        </a:p>
      </dsp:txBody>
      <dsp:txXfrm>
        <a:off x="6067311" y="742447"/>
        <a:ext cx="636383" cy="636383"/>
      </dsp:txXfrm>
    </dsp:sp>
    <dsp:sp modelId="{C4A7F1F2-E57D-4808-ABBB-8A7B1325EA27}">
      <dsp:nvSpPr>
        <dsp:cNvPr id="0" name=""/>
        <dsp:cNvSpPr/>
      </dsp:nvSpPr>
      <dsp:spPr>
        <a:xfrm>
          <a:off x="6658814" y="1878146"/>
          <a:ext cx="636383" cy="63638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ar-SA" sz="3000" kern="1200"/>
        </a:p>
      </dsp:txBody>
      <dsp:txXfrm>
        <a:off x="6658814" y="1878146"/>
        <a:ext cx="636383" cy="63638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3534655" y="-543308"/>
          <a:ext cx="4213991" cy="4213991"/>
        </a:xfrm>
        <a:prstGeom prst="blockArc">
          <a:avLst>
            <a:gd name="adj1" fmla="val 18900000"/>
            <a:gd name="adj2" fmla="val 2700000"/>
            <a:gd name="adj3" fmla="val 51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808CB-E61A-4017-A072-209EB569FAFC}">
      <dsp:nvSpPr>
        <dsp:cNvPr id="0" name=""/>
        <dsp:cNvSpPr/>
      </dsp:nvSpPr>
      <dsp:spPr>
        <a:xfrm>
          <a:off x="436843" y="312737"/>
          <a:ext cx="4523387" cy="625475"/>
        </a:xfrm>
        <a:prstGeom prst="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471" tIns="86360" rIns="86360" bIns="86360" numCol="1" spcCol="1270" anchor="ctr" anchorCtr="0">
          <a:noAutofit/>
        </a:bodyPr>
        <a:lstStyle/>
        <a:p>
          <a:pPr lvl="0" algn="l" defTabSz="1511300" rtl="1">
            <a:lnSpc>
              <a:spcPct val="90000"/>
            </a:lnSpc>
            <a:spcBef>
              <a:spcPct val="0"/>
            </a:spcBef>
            <a:spcAft>
              <a:spcPct val="35000"/>
            </a:spcAft>
          </a:pPr>
          <a:r>
            <a:rPr lang="ar-SA" sz="3400" kern="1200" dirty="0" smtClean="0"/>
            <a:t>تحليل التدفقات النقدية</a:t>
          </a:r>
          <a:endParaRPr lang="ar-SA" sz="3400" kern="1200" dirty="0"/>
        </a:p>
      </dsp:txBody>
      <dsp:txXfrm>
        <a:off x="436843" y="312737"/>
        <a:ext cx="4523387" cy="625475"/>
      </dsp:txXfrm>
    </dsp:sp>
    <dsp:sp modelId="{614708C0-5C92-426F-AA82-06FE0EAE0E89}">
      <dsp:nvSpPr>
        <dsp:cNvPr id="0" name=""/>
        <dsp:cNvSpPr/>
      </dsp:nvSpPr>
      <dsp:spPr>
        <a:xfrm>
          <a:off x="45921" y="234553"/>
          <a:ext cx="781843" cy="781843"/>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755B7-41B4-415C-9D23-66A11819EB4F}">
      <dsp:nvSpPr>
        <dsp:cNvPr id="0" name=""/>
        <dsp:cNvSpPr/>
      </dsp:nvSpPr>
      <dsp:spPr>
        <a:xfrm>
          <a:off x="664204" y="1250950"/>
          <a:ext cx="4296027" cy="62547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471" tIns="86360" rIns="86360" bIns="86360" numCol="1" spcCol="1270" anchor="ctr" anchorCtr="0">
          <a:noAutofit/>
        </a:bodyPr>
        <a:lstStyle/>
        <a:p>
          <a:pPr lvl="0" algn="l" defTabSz="1511300" rtl="1">
            <a:lnSpc>
              <a:spcPct val="90000"/>
            </a:lnSpc>
            <a:spcBef>
              <a:spcPct val="0"/>
            </a:spcBef>
            <a:spcAft>
              <a:spcPct val="35000"/>
            </a:spcAft>
          </a:pPr>
          <a:r>
            <a:rPr lang="ar-SA" sz="3400" kern="1200" dirty="0" smtClean="0"/>
            <a:t>تحليل الاستثمار</a:t>
          </a:r>
          <a:endParaRPr lang="ar-SA" sz="3400" kern="1200" dirty="0"/>
        </a:p>
      </dsp:txBody>
      <dsp:txXfrm>
        <a:off x="664204" y="1250950"/>
        <a:ext cx="4296027" cy="625475"/>
      </dsp:txXfrm>
    </dsp:sp>
    <dsp:sp modelId="{5F834A46-0866-4FA0-AB88-F3BEFDBBD0B8}">
      <dsp:nvSpPr>
        <dsp:cNvPr id="0" name=""/>
        <dsp:cNvSpPr/>
      </dsp:nvSpPr>
      <dsp:spPr>
        <a:xfrm>
          <a:off x="216129" y="1144189"/>
          <a:ext cx="781843" cy="781843"/>
        </a:xfrm>
        <a:prstGeom prst="ellipse">
          <a:avLst/>
        </a:prstGeom>
        <a:blipFill rotWithShape="0">
          <a:blip xmlns:r="http://schemas.openxmlformats.org/officeDocument/2006/relationships" r:embed="rId2"/>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C2DAA5-EDCE-4A78-988F-EF4892F0F209}">
      <dsp:nvSpPr>
        <dsp:cNvPr id="0" name=""/>
        <dsp:cNvSpPr/>
      </dsp:nvSpPr>
      <dsp:spPr>
        <a:xfrm>
          <a:off x="436843" y="2189162"/>
          <a:ext cx="4523387" cy="625475"/>
        </a:xfrm>
        <a:prstGeom prst="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471" tIns="86360" rIns="86360" bIns="86360" numCol="1" spcCol="1270" anchor="ctr" anchorCtr="0">
          <a:noAutofit/>
        </a:bodyPr>
        <a:lstStyle/>
        <a:p>
          <a:pPr lvl="0" algn="l" defTabSz="1511300" rtl="1">
            <a:lnSpc>
              <a:spcPct val="90000"/>
            </a:lnSpc>
            <a:spcBef>
              <a:spcPct val="0"/>
            </a:spcBef>
            <a:spcAft>
              <a:spcPct val="35000"/>
            </a:spcAft>
          </a:pPr>
          <a:r>
            <a:rPr lang="ar-SA" sz="3400" kern="1200" dirty="0" smtClean="0"/>
            <a:t>تحليل الدخل</a:t>
          </a:r>
          <a:endParaRPr lang="ar-SA" sz="3400" kern="1200" dirty="0"/>
        </a:p>
      </dsp:txBody>
      <dsp:txXfrm>
        <a:off x="436843" y="2189162"/>
        <a:ext cx="4523387" cy="625475"/>
      </dsp:txXfrm>
    </dsp:sp>
    <dsp:sp modelId="{4721C381-0F96-4ED6-A2B5-D704DC5DF765}">
      <dsp:nvSpPr>
        <dsp:cNvPr id="0" name=""/>
        <dsp:cNvSpPr/>
      </dsp:nvSpPr>
      <dsp:spPr>
        <a:xfrm>
          <a:off x="45921" y="2110978"/>
          <a:ext cx="781843" cy="781843"/>
        </a:xfrm>
        <a:prstGeom prst="ellipse">
          <a:avLst/>
        </a:prstGeom>
        <a:blipFill rotWithShape="0">
          <a:blip xmlns:r="http://schemas.openxmlformats.org/officeDocument/2006/relationships" r:embed="rId3"/>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6B317-80EA-43B6-BCF1-80053FCEA560}">
      <dsp:nvSpPr>
        <dsp:cNvPr id="0" name=""/>
        <dsp:cNvSpPr/>
      </dsp:nvSpPr>
      <dsp:spPr>
        <a:xfrm>
          <a:off x="0" y="525561"/>
          <a:ext cx="1686262" cy="10117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صافي القيمة الحالية</a:t>
          </a:r>
          <a:endParaRPr lang="ar-SA" sz="2400" kern="1200" dirty="0"/>
        </a:p>
      </dsp:txBody>
      <dsp:txXfrm>
        <a:off x="0" y="525561"/>
        <a:ext cx="1686262" cy="1011757"/>
      </dsp:txXfrm>
    </dsp:sp>
    <dsp:sp modelId="{136ED19F-CE8B-4CE6-A458-986440D51C8D}">
      <dsp:nvSpPr>
        <dsp:cNvPr id="0" name=""/>
        <dsp:cNvSpPr/>
      </dsp:nvSpPr>
      <dsp:spPr>
        <a:xfrm>
          <a:off x="1854888" y="525561"/>
          <a:ext cx="1686262" cy="10117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معدل العائد الداخلي</a:t>
          </a:r>
          <a:endParaRPr lang="ar-SA" sz="2400" kern="1200" dirty="0"/>
        </a:p>
      </dsp:txBody>
      <dsp:txXfrm>
        <a:off x="1854888" y="525561"/>
        <a:ext cx="1686262" cy="1011757"/>
      </dsp:txXfrm>
    </dsp:sp>
    <dsp:sp modelId="{82B2096D-0DDD-49FE-8E14-51F2BA74DF2B}">
      <dsp:nvSpPr>
        <dsp:cNvPr id="0" name=""/>
        <dsp:cNvSpPr/>
      </dsp:nvSpPr>
      <dsp:spPr>
        <a:xfrm>
          <a:off x="3709776" y="525561"/>
          <a:ext cx="1686262" cy="10117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فترة </a:t>
          </a:r>
          <a:r>
            <a:rPr lang="ar-SA" sz="2400" kern="1200" dirty="0" smtClean="0"/>
            <a:t>الاسترداد</a:t>
          </a:r>
          <a:endParaRPr lang="ar-SA" sz="2400" kern="1200" dirty="0"/>
        </a:p>
      </dsp:txBody>
      <dsp:txXfrm>
        <a:off x="3709776" y="525561"/>
        <a:ext cx="1686262" cy="1011757"/>
      </dsp:txXfrm>
    </dsp:sp>
    <dsp:sp modelId="{9B375AF7-8C1A-42E9-8ED1-C117CEC8A065}">
      <dsp:nvSpPr>
        <dsp:cNvPr id="0" name=""/>
        <dsp:cNvSpPr/>
      </dsp:nvSpPr>
      <dsp:spPr>
        <a:xfrm>
          <a:off x="927444" y="1705944"/>
          <a:ext cx="1686262" cy="10117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تحليل التعادل</a:t>
          </a:r>
          <a:endParaRPr lang="ar-SA" sz="2400" kern="1200" dirty="0"/>
        </a:p>
      </dsp:txBody>
      <dsp:txXfrm>
        <a:off x="927444" y="1705944"/>
        <a:ext cx="1686262" cy="1011757"/>
      </dsp:txXfrm>
    </dsp:sp>
    <dsp:sp modelId="{1813FB5B-282D-485B-A987-4F3D78C997A4}">
      <dsp:nvSpPr>
        <dsp:cNvPr id="0" name=""/>
        <dsp:cNvSpPr/>
      </dsp:nvSpPr>
      <dsp:spPr>
        <a:xfrm>
          <a:off x="2782332" y="1705944"/>
          <a:ext cx="1686262" cy="10117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معدل العائد على الاستثمار</a:t>
          </a:r>
          <a:endParaRPr lang="ar-SA" sz="2400" kern="1200" dirty="0"/>
        </a:p>
      </dsp:txBody>
      <dsp:txXfrm>
        <a:off x="2782332" y="1705944"/>
        <a:ext cx="1686262" cy="101175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3534655" y="-543308"/>
          <a:ext cx="4213991" cy="4213991"/>
        </a:xfrm>
        <a:prstGeom prst="blockArc">
          <a:avLst>
            <a:gd name="adj1" fmla="val 18900000"/>
            <a:gd name="adj2" fmla="val 2700000"/>
            <a:gd name="adj3" fmla="val 51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808CB-E61A-4017-A072-209EB569FAFC}">
      <dsp:nvSpPr>
        <dsp:cNvPr id="0" name=""/>
        <dsp:cNvSpPr/>
      </dsp:nvSpPr>
      <dsp:spPr>
        <a:xfrm>
          <a:off x="356157" y="240432"/>
          <a:ext cx="4604073" cy="481115"/>
        </a:xfrm>
        <a:prstGeom prst="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885" tIns="43180" rIns="43180" bIns="43180" numCol="1" spcCol="1270" anchor="ctr" anchorCtr="0">
          <a:noAutofit/>
        </a:bodyPr>
        <a:lstStyle/>
        <a:p>
          <a:pPr lvl="0" algn="ctr" defTabSz="755650" rtl="1">
            <a:lnSpc>
              <a:spcPct val="90000"/>
            </a:lnSpc>
            <a:spcBef>
              <a:spcPct val="0"/>
            </a:spcBef>
            <a:spcAft>
              <a:spcPct val="35000"/>
            </a:spcAft>
          </a:pPr>
          <a:r>
            <a:rPr lang="ar-SA" sz="1700" kern="1200" dirty="0" smtClean="0"/>
            <a:t>الربحية التجارية والربحية الاقتصادية</a:t>
          </a:r>
          <a:endParaRPr lang="ar-SA" sz="1700" kern="1200" dirty="0"/>
        </a:p>
      </dsp:txBody>
      <dsp:txXfrm>
        <a:off x="356157" y="240432"/>
        <a:ext cx="4604073" cy="481115"/>
      </dsp:txXfrm>
    </dsp:sp>
    <dsp:sp modelId="{614708C0-5C92-426F-AA82-06FE0EAE0E89}">
      <dsp:nvSpPr>
        <dsp:cNvPr id="0" name=""/>
        <dsp:cNvSpPr/>
      </dsp:nvSpPr>
      <dsp:spPr>
        <a:xfrm>
          <a:off x="55460" y="180293"/>
          <a:ext cx="601394" cy="60139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755B7-41B4-415C-9D23-66A11819EB4F}">
      <dsp:nvSpPr>
        <dsp:cNvPr id="0" name=""/>
        <dsp:cNvSpPr/>
      </dsp:nvSpPr>
      <dsp:spPr>
        <a:xfrm>
          <a:off x="631992" y="962230"/>
          <a:ext cx="4328239" cy="4811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885" tIns="43180" rIns="43180" bIns="43180" numCol="1" spcCol="1270" anchor="ctr" anchorCtr="0">
          <a:noAutofit/>
        </a:bodyPr>
        <a:lstStyle/>
        <a:p>
          <a:pPr lvl="0" algn="ctr" defTabSz="755650" rtl="1">
            <a:lnSpc>
              <a:spcPct val="90000"/>
            </a:lnSpc>
            <a:spcBef>
              <a:spcPct val="0"/>
            </a:spcBef>
            <a:spcAft>
              <a:spcPct val="35000"/>
            </a:spcAft>
          </a:pPr>
          <a:r>
            <a:rPr lang="ar-SA" sz="1700" kern="1200" dirty="0" smtClean="0"/>
            <a:t>حساسية ربحية المشروع لمعدل الخصم</a:t>
          </a:r>
          <a:endParaRPr lang="ar-SA" sz="1700" kern="1200" dirty="0"/>
        </a:p>
      </dsp:txBody>
      <dsp:txXfrm>
        <a:off x="631992" y="962230"/>
        <a:ext cx="4328239" cy="481115"/>
      </dsp:txXfrm>
    </dsp:sp>
    <dsp:sp modelId="{5F834A46-0866-4FA0-AB88-F3BEFDBBD0B8}">
      <dsp:nvSpPr>
        <dsp:cNvPr id="0" name=""/>
        <dsp:cNvSpPr/>
      </dsp:nvSpPr>
      <dsp:spPr>
        <a:xfrm>
          <a:off x="287333" y="880110"/>
          <a:ext cx="601394" cy="601394"/>
        </a:xfrm>
        <a:prstGeom prst="ellipse">
          <a:avLst/>
        </a:prstGeom>
        <a:solidFill>
          <a:schemeClr val="lt1">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D9C2DAA5-EDCE-4A78-988F-EF4892F0F209}">
      <dsp:nvSpPr>
        <dsp:cNvPr id="0" name=""/>
        <dsp:cNvSpPr/>
      </dsp:nvSpPr>
      <dsp:spPr>
        <a:xfrm>
          <a:off x="631992" y="1684028"/>
          <a:ext cx="4328239" cy="481115"/>
        </a:xfrm>
        <a:prstGeom prst="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885" tIns="43180" rIns="43180" bIns="43180" numCol="1" spcCol="1270" anchor="ctr" anchorCtr="0">
          <a:noAutofit/>
        </a:bodyPr>
        <a:lstStyle/>
        <a:p>
          <a:pPr lvl="0" algn="ctr" defTabSz="755650" rtl="1">
            <a:lnSpc>
              <a:spcPct val="90000"/>
            </a:lnSpc>
            <a:spcBef>
              <a:spcPct val="0"/>
            </a:spcBef>
            <a:spcAft>
              <a:spcPct val="35000"/>
            </a:spcAft>
          </a:pPr>
          <a:r>
            <a:rPr lang="ar-SA" sz="1700" kern="1200" dirty="0" smtClean="0"/>
            <a:t>حساسية ربحية المشروع للتغير في الايرادات والتكاليف </a:t>
          </a:r>
          <a:endParaRPr lang="ar-SA" sz="1700" kern="1200" dirty="0"/>
        </a:p>
      </dsp:txBody>
      <dsp:txXfrm>
        <a:off x="631992" y="1684028"/>
        <a:ext cx="4328239" cy="481115"/>
      </dsp:txXfrm>
    </dsp:sp>
    <dsp:sp modelId="{4721C381-0F96-4ED6-A2B5-D704DC5DF765}">
      <dsp:nvSpPr>
        <dsp:cNvPr id="0" name=""/>
        <dsp:cNvSpPr/>
      </dsp:nvSpPr>
      <dsp:spPr>
        <a:xfrm>
          <a:off x="331294" y="1623889"/>
          <a:ext cx="601394" cy="60139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C43519-9424-4960-984A-82DA01952855}">
      <dsp:nvSpPr>
        <dsp:cNvPr id="0" name=""/>
        <dsp:cNvSpPr/>
      </dsp:nvSpPr>
      <dsp:spPr>
        <a:xfrm>
          <a:off x="356157" y="2405827"/>
          <a:ext cx="4604073" cy="481115"/>
        </a:xfrm>
        <a:prstGeom prst="rect">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885" tIns="43180" rIns="43180" bIns="43180" numCol="1" spcCol="1270" anchor="ctr" anchorCtr="0">
          <a:noAutofit/>
        </a:bodyPr>
        <a:lstStyle/>
        <a:p>
          <a:pPr lvl="0" algn="ctr" defTabSz="755650" rtl="1">
            <a:lnSpc>
              <a:spcPct val="90000"/>
            </a:lnSpc>
            <a:spcBef>
              <a:spcPct val="0"/>
            </a:spcBef>
            <a:spcAft>
              <a:spcPct val="35000"/>
            </a:spcAft>
          </a:pPr>
          <a:r>
            <a:rPr lang="ar-SA" sz="1700" kern="1200" dirty="0" smtClean="0"/>
            <a:t>تحليل الحساسية للتأخير في فترة الإنشاء</a:t>
          </a:r>
          <a:endParaRPr lang="ar-SA" sz="1700" kern="1200" dirty="0"/>
        </a:p>
      </dsp:txBody>
      <dsp:txXfrm>
        <a:off x="356157" y="2405827"/>
        <a:ext cx="4604073" cy="481115"/>
      </dsp:txXfrm>
    </dsp:sp>
    <dsp:sp modelId="{CB513460-264B-4CBC-B495-BEA14E9E4A59}">
      <dsp:nvSpPr>
        <dsp:cNvPr id="0" name=""/>
        <dsp:cNvSpPr/>
      </dsp:nvSpPr>
      <dsp:spPr>
        <a:xfrm>
          <a:off x="55460" y="2345687"/>
          <a:ext cx="601394" cy="601394"/>
        </a:xfrm>
        <a:prstGeom prst="ellipse">
          <a:avLst/>
        </a:prstGeom>
        <a:solidFill>
          <a:schemeClr val="lt1">
            <a:hueOff val="0"/>
            <a:satOff val="0"/>
            <a:lumOff val="0"/>
            <a:alphaOff val="0"/>
          </a:schemeClr>
        </a:solidFill>
        <a:ln w="12700" cap="flat" cmpd="sng" algn="ctr">
          <a:solidFill>
            <a:srgbClr val="CC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2290110" y="-355996"/>
          <a:ext cx="2750342" cy="2750342"/>
        </a:xfrm>
        <a:prstGeom prst="blockArc">
          <a:avLst>
            <a:gd name="adj1" fmla="val 18900000"/>
            <a:gd name="adj2" fmla="val 2700000"/>
            <a:gd name="adj3" fmla="val 78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272B3-F19A-4267-AB1C-812C06B0EC5A}">
      <dsp:nvSpPr>
        <dsp:cNvPr id="0" name=""/>
        <dsp:cNvSpPr/>
      </dsp:nvSpPr>
      <dsp:spPr>
        <a:xfrm>
          <a:off x="374699" y="291198"/>
          <a:ext cx="5558148" cy="5823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13" tIns="78740" rIns="78740" bIns="78740" numCol="1" spcCol="1270" anchor="ctr" anchorCtr="0">
          <a:noAutofit/>
        </a:bodyPr>
        <a:lstStyle/>
        <a:p>
          <a:pPr lvl="0" algn="ctr" defTabSz="1377950" rtl="1">
            <a:lnSpc>
              <a:spcPct val="90000"/>
            </a:lnSpc>
            <a:spcBef>
              <a:spcPct val="0"/>
            </a:spcBef>
            <a:spcAft>
              <a:spcPct val="35000"/>
            </a:spcAft>
          </a:pPr>
          <a:r>
            <a:rPr lang="ar-SA" sz="3100" kern="1200" dirty="0" smtClean="0"/>
            <a:t>الربحية الاجتماعية</a:t>
          </a:r>
          <a:endParaRPr lang="ar-SA" sz="3100" kern="1200" dirty="0"/>
        </a:p>
      </dsp:txBody>
      <dsp:txXfrm>
        <a:off x="374699" y="291198"/>
        <a:ext cx="5558148" cy="582315"/>
      </dsp:txXfrm>
    </dsp:sp>
    <dsp:sp modelId="{5F834A46-0866-4FA0-AB88-F3BEFDBBD0B8}">
      <dsp:nvSpPr>
        <dsp:cNvPr id="0" name=""/>
        <dsp:cNvSpPr/>
      </dsp:nvSpPr>
      <dsp:spPr>
        <a:xfrm>
          <a:off x="0" y="191804"/>
          <a:ext cx="727894" cy="727894"/>
        </a:xfrm>
        <a:prstGeom prst="ellipse">
          <a:avLst/>
        </a:prstGeom>
        <a:solidFill>
          <a:schemeClr val="lt1">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C6C45105-92A1-4DD3-85F3-820F5188EA87}">
      <dsp:nvSpPr>
        <dsp:cNvPr id="0" name=""/>
        <dsp:cNvSpPr/>
      </dsp:nvSpPr>
      <dsp:spPr>
        <a:xfrm>
          <a:off x="374699" y="1164835"/>
          <a:ext cx="5558148" cy="582315"/>
        </a:xfrm>
        <a:prstGeom prst="rect">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13" tIns="78740" rIns="78740" bIns="78740" numCol="1" spcCol="1270" anchor="ctr" anchorCtr="0">
          <a:noAutofit/>
        </a:bodyPr>
        <a:lstStyle/>
        <a:p>
          <a:pPr lvl="0" algn="ctr" defTabSz="1377950" rtl="1">
            <a:lnSpc>
              <a:spcPct val="90000"/>
            </a:lnSpc>
            <a:spcBef>
              <a:spcPct val="0"/>
            </a:spcBef>
            <a:spcAft>
              <a:spcPct val="35000"/>
            </a:spcAft>
          </a:pPr>
          <a:r>
            <a:rPr lang="ar-SA" sz="3100" kern="1200" dirty="0" smtClean="0"/>
            <a:t>الآثار التنموية</a:t>
          </a:r>
          <a:endParaRPr lang="ar-SA" sz="3100" kern="1200" dirty="0"/>
        </a:p>
      </dsp:txBody>
      <dsp:txXfrm>
        <a:off x="374699" y="1164835"/>
        <a:ext cx="5558148" cy="582315"/>
      </dsp:txXfrm>
    </dsp:sp>
    <dsp:sp modelId="{CB513460-264B-4CBC-B495-BEA14E9E4A59}">
      <dsp:nvSpPr>
        <dsp:cNvPr id="0" name=""/>
        <dsp:cNvSpPr/>
      </dsp:nvSpPr>
      <dsp:spPr>
        <a:xfrm>
          <a:off x="10752" y="1092046"/>
          <a:ext cx="727894" cy="727894"/>
        </a:xfrm>
        <a:prstGeom prst="ellipse">
          <a:avLst/>
        </a:prstGeom>
        <a:solidFill>
          <a:schemeClr val="lt1">
            <a:hueOff val="0"/>
            <a:satOff val="0"/>
            <a:lumOff val="0"/>
            <a:alphaOff val="0"/>
          </a:schemeClr>
        </a:solidFill>
        <a:ln w="12700" cap="flat" cmpd="sng" algn="ctr">
          <a:solidFill>
            <a:srgbClr val="CC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4514690" y="-692299"/>
          <a:ext cx="5378203" cy="5378203"/>
        </a:xfrm>
        <a:prstGeom prst="blockArc">
          <a:avLst>
            <a:gd name="adj1" fmla="val 18900000"/>
            <a:gd name="adj2" fmla="val 2700000"/>
            <a:gd name="adj3" fmla="val 40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808CB-E61A-4017-A072-209EB569FAFC}">
      <dsp:nvSpPr>
        <dsp:cNvPr id="0" name=""/>
        <dsp:cNvSpPr/>
      </dsp:nvSpPr>
      <dsp:spPr>
        <a:xfrm>
          <a:off x="378033" y="249520"/>
          <a:ext cx="5386477" cy="499360"/>
        </a:xfrm>
        <a:prstGeom prst="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تعريف المشروع</a:t>
          </a:r>
          <a:endParaRPr lang="ar-SA" sz="2700" kern="1200" dirty="0"/>
        </a:p>
      </dsp:txBody>
      <dsp:txXfrm>
        <a:off x="378033" y="249520"/>
        <a:ext cx="5386477" cy="499360"/>
      </dsp:txXfrm>
    </dsp:sp>
    <dsp:sp modelId="{614708C0-5C92-426F-AA82-06FE0EAE0E89}">
      <dsp:nvSpPr>
        <dsp:cNvPr id="0" name=""/>
        <dsp:cNvSpPr/>
      </dsp:nvSpPr>
      <dsp:spPr>
        <a:xfrm>
          <a:off x="65933" y="187100"/>
          <a:ext cx="624200" cy="6242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755B7-41B4-415C-9D23-66A11819EB4F}">
      <dsp:nvSpPr>
        <dsp:cNvPr id="0" name=""/>
        <dsp:cNvSpPr/>
      </dsp:nvSpPr>
      <dsp:spPr>
        <a:xfrm>
          <a:off x="735860" y="998321"/>
          <a:ext cx="5028650" cy="49936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تقييم الأفكار للمشاريع الاستثمارية</a:t>
          </a:r>
          <a:endParaRPr lang="ar-SA" sz="2700" kern="1200" dirty="0"/>
        </a:p>
      </dsp:txBody>
      <dsp:txXfrm>
        <a:off x="735860" y="998321"/>
        <a:ext cx="5028650" cy="499360"/>
      </dsp:txXfrm>
    </dsp:sp>
    <dsp:sp modelId="{5F834A46-0866-4FA0-AB88-F3BEFDBBD0B8}">
      <dsp:nvSpPr>
        <dsp:cNvPr id="0" name=""/>
        <dsp:cNvSpPr/>
      </dsp:nvSpPr>
      <dsp:spPr>
        <a:xfrm>
          <a:off x="378130" y="913086"/>
          <a:ext cx="624200" cy="6242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C2DAA5-EDCE-4A78-988F-EF4892F0F209}">
      <dsp:nvSpPr>
        <dsp:cNvPr id="0" name=""/>
        <dsp:cNvSpPr/>
      </dsp:nvSpPr>
      <dsp:spPr>
        <a:xfrm>
          <a:off x="845684" y="1747121"/>
          <a:ext cx="4918826" cy="499360"/>
        </a:xfrm>
        <a:prstGeom prst="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مصفوفة اتخاذ القرارات </a:t>
          </a:r>
          <a:endParaRPr lang="ar-SA" sz="2700" kern="1200" dirty="0"/>
        </a:p>
      </dsp:txBody>
      <dsp:txXfrm>
        <a:off x="845684" y="1747121"/>
        <a:ext cx="4918826" cy="499360"/>
      </dsp:txXfrm>
    </dsp:sp>
    <dsp:sp modelId="{4721C381-0F96-4ED6-A2B5-D704DC5DF765}">
      <dsp:nvSpPr>
        <dsp:cNvPr id="0" name=""/>
        <dsp:cNvSpPr/>
      </dsp:nvSpPr>
      <dsp:spPr>
        <a:xfrm>
          <a:off x="533584" y="1684701"/>
          <a:ext cx="624200" cy="6242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B0299-AFD6-4E74-A215-B0C333ED12D2}">
      <dsp:nvSpPr>
        <dsp:cNvPr id="0" name=""/>
        <dsp:cNvSpPr/>
      </dsp:nvSpPr>
      <dsp:spPr>
        <a:xfrm>
          <a:off x="735860" y="2495922"/>
          <a:ext cx="5028650" cy="499360"/>
        </a:xfrm>
        <a:prstGeom prst="rect">
          <a:avLst/>
        </a:prstGeom>
        <a:solidFill>
          <a:srgbClr val="D0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وصف المشروع</a:t>
          </a:r>
          <a:endParaRPr lang="ar-SA" sz="2700" kern="1200" dirty="0"/>
        </a:p>
      </dsp:txBody>
      <dsp:txXfrm>
        <a:off x="735860" y="2495922"/>
        <a:ext cx="5028650" cy="499360"/>
      </dsp:txXfrm>
    </dsp:sp>
    <dsp:sp modelId="{62F6890C-0631-483C-A990-CC1A7FA1060D}">
      <dsp:nvSpPr>
        <dsp:cNvPr id="0" name=""/>
        <dsp:cNvSpPr/>
      </dsp:nvSpPr>
      <dsp:spPr>
        <a:xfrm>
          <a:off x="423759" y="2433502"/>
          <a:ext cx="624200" cy="624200"/>
        </a:xfrm>
        <a:prstGeom prst="ellipse">
          <a:avLst/>
        </a:prstGeom>
        <a:solidFill>
          <a:schemeClr val="lt1">
            <a:hueOff val="0"/>
            <a:satOff val="0"/>
            <a:lumOff val="0"/>
            <a:alphaOff val="0"/>
          </a:schemeClr>
        </a:solidFill>
        <a:ln w="12700" cap="flat" cmpd="sng" algn="ctr">
          <a:solidFill>
            <a:srgbClr val="D03200"/>
          </a:solidFill>
          <a:prstDash val="solid"/>
          <a:miter lim="800000"/>
        </a:ln>
        <a:effectLst/>
      </dsp:spPr>
      <dsp:style>
        <a:lnRef idx="2">
          <a:scrgbClr r="0" g="0" b="0"/>
        </a:lnRef>
        <a:fillRef idx="1">
          <a:scrgbClr r="0" g="0" b="0"/>
        </a:fillRef>
        <a:effectRef idx="0">
          <a:scrgbClr r="0" g="0" b="0"/>
        </a:effectRef>
        <a:fontRef idx="minor"/>
      </dsp:style>
    </dsp:sp>
    <dsp:sp modelId="{3EED941A-3D21-42B2-A97D-AD804C134E5D}">
      <dsp:nvSpPr>
        <dsp:cNvPr id="0" name=""/>
        <dsp:cNvSpPr/>
      </dsp:nvSpPr>
      <dsp:spPr>
        <a:xfrm>
          <a:off x="378033" y="3244723"/>
          <a:ext cx="5386477" cy="49936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موقع المشروع</a:t>
          </a:r>
          <a:endParaRPr lang="ar-SA" sz="2700" kern="1200" dirty="0"/>
        </a:p>
      </dsp:txBody>
      <dsp:txXfrm>
        <a:off x="378033" y="3244723"/>
        <a:ext cx="5386477" cy="499360"/>
      </dsp:txXfrm>
    </dsp:sp>
    <dsp:sp modelId="{851E91FA-9674-4577-9C7F-78FD7F897761}">
      <dsp:nvSpPr>
        <dsp:cNvPr id="0" name=""/>
        <dsp:cNvSpPr/>
      </dsp:nvSpPr>
      <dsp:spPr>
        <a:xfrm>
          <a:off x="65933" y="3182303"/>
          <a:ext cx="624200" cy="62420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66D986-0EAD-48EC-933C-E52166BDA6B1}">
      <dsp:nvSpPr>
        <dsp:cNvPr id="0" name=""/>
        <dsp:cNvSpPr/>
      </dsp:nvSpPr>
      <dsp:spPr>
        <a:xfrm>
          <a:off x="3391" y="1427359"/>
          <a:ext cx="1482828" cy="88969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الجوانب الاجتماعية</a:t>
          </a:r>
          <a:endParaRPr lang="ar-SA" sz="2400" kern="1200" dirty="0"/>
        </a:p>
      </dsp:txBody>
      <dsp:txXfrm>
        <a:off x="3391" y="1427359"/>
        <a:ext cx="1482828" cy="889697"/>
      </dsp:txXfrm>
    </dsp:sp>
    <dsp:sp modelId="{50CDD538-ECBB-43E7-87FA-2BEC47C8C21E}">
      <dsp:nvSpPr>
        <dsp:cNvPr id="0" name=""/>
        <dsp:cNvSpPr/>
      </dsp:nvSpPr>
      <dsp:spPr>
        <a:xfrm rot="10800000">
          <a:off x="1634502" y="1688337"/>
          <a:ext cx="314359" cy="3677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1634502" y="1688337"/>
        <a:ext cx="314359" cy="367741"/>
      </dsp:txXfrm>
    </dsp:sp>
    <dsp:sp modelId="{44D90007-3969-49BD-AC70-4317235C9FC2}">
      <dsp:nvSpPr>
        <dsp:cNvPr id="0" name=""/>
        <dsp:cNvSpPr/>
      </dsp:nvSpPr>
      <dsp:spPr>
        <a:xfrm>
          <a:off x="2079351" y="1427359"/>
          <a:ext cx="1482828" cy="889697"/>
        </a:xfrm>
        <a:prstGeom prst="roundRect">
          <a:avLst>
            <a:gd name="adj" fmla="val 10000"/>
          </a:avLst>
        </a:prstGeom>
        <a:solidFill>
          <a:srgbClr val="FB7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الجوانب الفنية</a:t>
          </a:r>
          <a:endParaRPr lang="ar-SA" sz="2400" kern="1200" dirty="0"/>
        </a:p>
      </dsp:txBody>
      <dsp:txXfrm>
        <a:off x="2079351" y="1427359"/>
        <a:ext cx="1482828" cy="889697"/>
      </dsp:txXfrm>
    </dsp:sp>
    <dsp:sp modelId="{63203187-269F-4760-B205-1BDA022C8BDA}">
      <dsp:nvSpPr>
        <dsp:cNvPr id="0" name=""/>
        <dsp:cNvSpPr/>
      </dsp:nvSpPr>
      <dsp:spPr>
        <a:xfrm rot="10800000">
          <a:off x="3710462" y="1688337"/>
          <a:ext cx="314359" cy="367741"/>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710462" y="1688337"/>
        <a:ext cx="314359" cy="367741"/>
      </dsp:txXfrm>
    </dsp:sp>
    <dsp:sp modelId="{DA0B860C-C5F7-486A-BA98-7FA48B24B827}">
      <dsp:nvSpPr>
        <dsp:cNvPr id="0" name=""/>
        <dsp:cNvSpPr/>
      </dsp:nvSpPr>
      <dsp:spPr>
        <a:xfrm>
          <a:off x="4155311" y="1427359"/>
          <a:ext cx="1482828" cy="889697"/>
        </a:xfrm>
        <a:prstGeom prst="roundRect">
          <a:avLst>
            <a:gd name="adj" fmla="val 10000"/>
          </a:avLst>
        </a:prstGeom>
        <a:solidFill>
          <a:srgbClr val="C42D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التكاليف والربحية</a:t>
          </a:r>
          <a:endParaRPr lang="ar-SA" sz="2400" kern="1200" dirty="0"/>
        </a:p>
      </dsp:txBody>
      <dsp:txXfrm>
        <a:off x="4155311" y="1427359"/>
        <a:ext cx="1482828" cy="889697"/>
      </dsp:txXfrm>
    </dsp:sp>
    <dsp:sp modelId="{B30BDA06-9BAC-49FD-97EA-EDFF26CE057C}">
      <dsp:nvSpPr>
        <dsp:cNvPr id="0" name=""/>
        <dsp:cNvSpPr/>
      </dsp:nvSpPr>
      <dsp:spPr>
        <a:xfrm rot="10800000">
          <a:off x="5786422" y="1688337"/>
          <a:ext cx="314359" cy="3677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5786422" y="1688337"/>
        <a:ext cx="314359" cy="367741"/>
      </dsp:txXfrm>
    </dsp:sp>
    <dsp:sp modelId="{D9E1B9AB-C347-412B-BB4E-9B95487F296B}">
      <dsp:nvSpPr>
        <dsp:cNvPr id="0" name=""/>
        <dsp:cNvSpPr/>
      </dsp:nvSpPr>
      <dsp:spPr>
        <a:xfrm>
          <a:off x="6231271" y="1427359"/>
          <a:ext cx="1482828" cy="88969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السوق المتاحة</a:t>
          </a:r>
          <a:endParaRPr lang="ar-SA" sz="2400" kern="1200" dirty="0"/>
        </a:p>
      </dsp:txBody>
      <dsp:txXfrm>
        <a:off x="6231271" y="1427359"/>
        <a:ext cx="1482828" cy="8896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66D986-0EAD-48EC-933C-E52166BDA6B1}">
      <dsp:nvSpPr>
        <dsp:cNvPr id="0" name=""/>
        <dsp:cNvSpPr/>
      </dsp:nvSpPr>
      <dsp:spPr>
        <a:xfrm>
          <a:off x="6782" y="1264003"/>
          <a:ext cx="2027348" cy="1216409"/>
        </a:xfrm>
        <a:prstGeom prst="roundRect">
          <a:avLst>
            <a:gd name="adj" fmla="val 10000"/>
          </a:avLst>
        </a:prstGeom>
        <a:solidFill>
          <a:srgbClr val="F29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اختيار الموقع الملائم</a:t>
          </a:r>
          <a:endParaRPr lang="ar-SA" sz="3200" kern="1200" dirty="0"/>
        </a:p>
      </dsp:txBody>
      <dsp:txXfrm>
        <a:off x="6782" y="1264003"/>
        <a:ext cx="2027348" cy="1216409"/>
      </dsp:txXfrm>
    </dsp:sp>
    <dsp:sp modelId="{50CDD538-ECBB-43E7-87FA-2BEC47C8C21E}">
      <dsp:nvSpPr>
        <dsp:cNvPr id="0" name=""/>
        <dsp:cNvSpPr/>
      </dsp:nvSpPr>
      <dsp:spPr>
        <a:xfrm rot="10800000">
          <a:off x="2236866" y="1620816"/>
          <a:ext cx="429797" cy="50278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2236866" y="1620816"/>
        <a:ext cx="429797" cy="502782"/>
      </dsp:txXfrm>
    </dsp:sp>
    <dsp:sp modelId="{44D90007-3969-49BD-AC70-4317235C9FC2}">
      <dsp:nvSpPr>
        <dsp:cNvPr id="0" name=""/>
        <dsp:cNvSpPr/>
      </dsp:nvSpPr>
      <dsp:spPr>
        <a:xfrm>
          <a:off x="2845071" y="1264003"/>
          <a:ext cx="2027348" cy="1216409"/>
        </a:xfrm>
        <a:prstGeom prst="roundRect">
          <a:avLst>
            <a:gd name="adj" fmla="val 10000"/>
          </a:avLst>
        </a:prstGeom>
        <a:solidFill>
          <a:srgbClr val="FB72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طبيعة المشروع</a:t>
          </a:r>
          <a:endParaRPr lang="ar-SA" sz="3200" kern="1200" dirty="0"/>
        </a:p>
      </dsp:txBody>
      <dsp:txXfrm>
        <a:off x="2845071" y="1264003"/>
        <a:ext cx="2027348" cy="1216409"/>
      </dsp:txXfrm>
    </dsp:sp>
    <dsp:sp modelId="{63203187-269F-4760-B205-1BDA022C8BDA}">
      <dsp:nvSpPr>
        <dsp:cNvPr id="0" name=""/>
        <dsp:cNvSpPr/>
      </dsp:nvSpPr>
      <dsp:spPr>
        <a:xfrm rot="10800000">
          <a:off x="5075154" y="1620816"/>
          <a:ext cx="429797" cy="50278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5075154" y="1620816"/>
        <a:ext cx="429797" cy="502782"/>
      </dsp:txXfrm>
    </dsp:sp>
    <dsp:sp modelId="{DA0B860C-C5F7-486A-BA98-7FA48B24B827}">
      <dsp:nvSpPr>
        <dsp:cNvPr id="0" name=""/>
        <dsp:cNvSpPr/>
      </dsp:nvSpPr>
      <dsp:spPr>
        <a:xfrm>
          <a:off x="5683359" y="1264003"/>
          <a:ext cx="2027348" cy="1216409"/>
        </a:xfrm>
        <a:prstGeom prst="roundRect">
          <a:avLst>
            <a:gd name="adj" fmla="val 10000"/>
          </a:avLst>
        </a:prstGeom>
        <a:solidFill>
          <a:srgbClr val="C42D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kern="1200" dirty="0" smtClean="0"/>
            <a:t>طبيعة التربة</a:t>
          </a:r>
          <a:endParaRPr lang="ar-SA" sz="3200" kern="1200" dirty="0"/>
        </a:p>
      </dsp:txBody>
      <dsp:txXfrm>
        <a:off x="5683359" y="1264003"/>
        <a:ext cx="2027348" cy="12164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4514690" y="-692299"/>
          <a:ext cx="5378203" cy="5378203"/>
        </a:xfrm>
        <a:prstGeom prst="blockArc">
          <a:avLst>
            <a:gd name="adj1" fmla="val 18900000"/>
            <a:gd name="adj2" fmla="val 2700000"/>
            <a:gd name="adj3" fmla="val 40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808CB-E61A-4017-A072-209EB569FAFC}">
      <dsp:nvSpPr>
        <dsp:cNvPr id="0" name=""/>
        <dsp:cNvSpPr/>
      </dsp:nvSpPr>
      <dsp:spPr>
        <a:xfrm>
          <a:off x="322522" y="210303"/>
          <a:ext cx="5441988" cy="420446"/>
        </a:xfrm>
        <a:prstGeom prst="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أدوات التسويق</a:t>
          </a:r>
          <a:endParaRPr lang="ar-SA" sz="2300" kern="1200" dirty="0"/>
        </a:p>
      </dsp:txBody>
      <dsp:txXfrm>
        <a:off x="322522" y="210303"/>
        <a:ext cx="5441988" cy="420446"/>
      </dsp:txXfrm>
    </dsp:sp>
    <dsp:sp modelId="{614708C0-5C92-426F-AA82-06FE0EAE0E89}">
      <dsp:nvSpPr>
        <dsp:cNvPr id="0" name=""/>
        <dsp:cNvSpPr/>
      </dsp:nvSpPr>
      <dsp:spPr>
        <a:xfrm>
          <a:off x="59742" y="157747"/>
          <a:ext cx="525558" cy="52555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755B7-41B4-415C-9D23-66A11819EB4F}">
      <dsp:nvSpPr>
        <dsp:cNvPr id="0" name=""/>
        <dsp:cNvSpPr/>
      </dsp:nvSpPr>
      <dsp:spPr>
        <a:xfrm>
          <a:off x="668368" y="840893"/>
          <a:ext cx="5096142" cy="42044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تحديد استراتيجية التسويق</a:t>
          </a:r>
          <a:endParaRPr lang="ar-SA" sz="2300" kern="1200" dirty="0"/>
        </a:p>
      </dsp:txBody>
      <dsp:txXfrm>
        <a:off x="668368" y="840893"/>
        <a:ext cx="5096142" cy="420446"/>
      </dsp:txXfrm>
    </dsp:sp>
    <dsp:sp modelId="{5F834A46-0866-4FA0-AB88-F3BEFDBBD0B8}">
      <dsp:nvSpPr>
        <dsp:cNvPr id="0" name=""/>
        <dsp:cNvSpPr/>
      </dsp:nvSpPr>
      <dsp:spPr>
        <a:xfrm>
          <a:off x="367170" y="769128"/>
          <a:ext cx="525558" cy="5255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C2DAA5-EDCE-4A78-988F-EF4892F0F209}">
      <dsp:nvSpPr>
        <dsp:cNvPr id="0" name=""/>
        <dsp:cNvSpPr/>
      </dsp:nvSpPr>
      <dsp:spPr>
        <a:xfrm>
          <a:off x="826514" y="1471483"/>
          <a:ext cx="4937995" cy="420446"/>
        </a:xfrm>
        <a:prstGeom prst="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التنبؤ بالطلب المتوقع</a:t>
          </a:r>
          <a:endParaRPr lang="ar-SA" sz="2300" kern="1200" dirty="0"/>
        </a:p>
      </dsp:txBody>
      <dsp:txXfrm>
        <a:off x="826514" y="1471483"/>
        <a:ext cx="4937995" cy="420446"/>
      </dsp:txXfrm>
    </dsp:sp>
    <dsp:sp modelId="{4721C381-0F96-4ED6-A2B5-D704DC5DF765}">
      <dsp:nvSpPr>
        <dsp:cNvPr id="0" name=""/>
        <dsp:cNvSpPr/>
      </dsp:nvSpPr>
      <dsp:spPr>
        <a:xfrm>
          <a:off x="563735" y="1418927"/>
          <a:ext cx="525558" cy="52555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B0299-AFD6-4E74-A215-B0C333ED12D2}">
      <dsp:nvSpPr>
        <dsp:cNvPr id="0" name=""/>
        <dsp:cNvSpPr/>
      </dsp:nvSpPr>
      <dsp:spPr>
        <a:xfrm>
          <a:off x="826514" y="2101674"/>
          <a:ext cx="4937995" cy="420446"/>
        </a:xfrm>
        <a:prstGeom prst="rect">
          <a:avLst/>
        </a:prstGeom>
        <a:solidFill>
          <a:srgbClr val="D0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مرحلة نمو المنتج</a:t>
          </a:r>
          <a:endParaRPr lang="ar-SA" sz="2300" kern="1200" dirty="0"/>
        </a:p>
      </dsp:txBody>
      <dsp:txXfrm>
        <a:off x="826514" y="2101674"/>
        <a:ext cx="4937995" cy="420446"/>
      </dsp:txXfrm>
    </dsp:sp>
    <dsp:sp modelId="{62F6890C-0631-483C-A990-CC1A7FA1060D}">
      <dsp:nvSpPr>
        <dsp:cNvPr id="0" name=""/>
        <dsp:cNvSpPr/>
      </dsp:nvSpPr>
      <dsp:spPr>
        <a:xfrm>
          <a:off x="563735" y="2049118"/>
          <a:ext cx="525558" cy="525558"/>
        </a:xfrm>
        <a:prstGeom prst="ellipse">
          <a:avLst/>
        </a:prstGeom>
        <a:solidFill>
          <a:schemeClr val="lt1">
            <a:hueOff val="0"/>
            <a:satOff val="0"/>
            <a:lumOff val="0"/>
            <a:alphaOff val="0"/>
          </a:schemeClr>
        </a:solidFill>
        <a:ln w="12700" cap="flat" cmpd="sng" algn="ctr">
          <a:solidFill>
            <a:srgbClr val="D03200"/>
          </a:solidFill>
          <a:prstDash val="solid"/>
          <a:miter lim="800000"/>
        </a:ln>
        <a:effectLst/>
      </dsp:spPr>
      <dsp:style>
        <a:lnRef idx="2">
          <a:scrgbClr r="0" g="0" b="0"/>
        </a:lnRef>
        <a:fillRef idx="1">
          <a:scrgbClr r="0" g="0" b="0"/>
        </a:fillRef>
        <a:effectRef idx="0">
          <a:scrgbClr r="0" g="0" b="0"/>
        </a:effectRef>
        <a:fontRef idx="minor"/>
      </dsp:style>
    </dsp:sp>
    <dsp:sp modelId="{3EED941A-3D21-42B2-A97D-AD804C134E5D}">
      <dsp:nvSpPr>
        <dsp:cNvPr id="0" name=""/>
        <dsp:cNvSpPr/>
      </dsp:nvSpPr>
      <dsp:spPr>
        <a:xfrm>
          <a:off x="668368" y="2732264"/>
          <a:ext cx="5096142" cy="42044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أقسام السوق</a:t>
          </a:r>
          <a:endParaRPr lang="ar-SA" sz="2300" kern="1200" dirty="0"/>
        </a:p>
      </dsp:txBody>
      <dsp:txXfrm>
        <a:off x="668368" y="2732264"/>
        <a:ext cx="5096142" cy="420446"/>
      </dsp:txXfrm>
    </dsp:sp>
    <dsp:sp modelId="{851E91FA-9674-4577-9C7F-78FD7F897761}">
      <dsp:nvSpPr>
        <dsp:cNvPr id="0" name=""/>
        <dsp:cNvSpPr/>
      </dsp:nvSpPr>
      <dsp:spPr>
        <a:xfrm>
          <a:off x="405589" y="2679708"/>
          <a:ext cx="525558" cy="52555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83056-CCF2-4B13-9F0F-68F58A238ECA}">
      <dsp:nvSpPr>
        <dsp:cNvPr id="0" name=""/>
        <dsp:cNvSpPr/>
      </dsp:nvSpPr>
      <dsp:spPr>
        <a:xfrm>
          <a:off x="376596" y="3312366"/>
          <a:ext cx="5441988" cy="42044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السعر المتوقع</a:t>
          </a:r>
          <a:endParaRPr lang="ar-SA" sz="2300" kern="1200" dirty="0"/>
        </a:p>
      </dsp:txBody>
      <dsp:txXfrm>
        <a:off x="376596" y="3312366"/>
        <a:ext cx="5441988" cy="420446"/>
      </dsp:txXfrm>
    </dsp:sp>
    <dsp:sp modelId="{08AA940F-E280-44E2-A230-1B1610F1BC18}">
      <dsp:nvSpPr>
        <dsp:cNvPr id="0" name=""/>
        <dsp:cNvSpPr/>
      </dsp:nvSpPr>
      <dsp:spPr>
        <a:xfrm>
          <a:off x="59742" y="3310298"/>
          <a:ext cx="525558" cy="52555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66D986-0EAD-48EC-933C-E52166BDA6B1}">
      <dsp:nvSpPr>
        <dsp:cNvPr id="0" name=""/>
        <dsp:cNvSpPr/>
      </dsp:nvSpPr>
      <dsp:spPr>
        <a:xfrm>
          <a:off x="6782" y="1264003"/>
          <a:ext cx="2027348" cy="121640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السعر</a:t>
          </a:r>
          <a:endParaRPr lang="ar-SA" sz="3300" kern="1200" dirty="0"/>
        </a:p>
      </dsp:txBody>
      <dsp:txXfrm>
        <a:off x="6782" y="1264003"/>
        <a:ext cx="2027348" cy="1216409"/>
      </dsp:txXfrm>
    </dsp:sp>
    <dsp:sp modelId="{50CDD538-ECBB-43E7-87FA-2BEC47C8C21E}">
      <dsp:nvSpPr>
        <dsp:cNvPr id="0" name=""/>
        <dsp:cNvSpPr/>
      </dsp:nvSpPr>
      <dsp:spPr>
        <a:xfrm rot="10800000">
          <a:off x="2236866" y="1620816"/>
          <a:ext cx="429797" cy="50278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2236866" y="1620816"/>
        <a:ext cx="429797" cy="502782"/>
      </dsp:txXfrm>
    </dsp:sp>
    <dsp:sp modelId="{44D90007-3969-49BD-AC70-4317235C9FC2}">
      <dsp:nvSpPr>
        <dsp:cNvPr id="0" name=""/>
        <dsp:cNvSpPr/>
      </dsp:nvSpPr>
      <dsp:spPr>
        <a:xfrm>
          <a:off x="2845071" y="1264003"/>
          <a:ext cx="2027348" cy="1216409"/>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الترويج والاعلان</a:t>
          </a:r>
          <a:endParaRPr lang="ar-SA" sz="3300" kern="1200" dirty="0"/>
        </a:p>
      </dsp:txBody>
      <dsp:txXfrm>
        <a:off x="2845071" y="1264003"/>
        <a:ext cx="2027348" cy="1216409"/>
      </dsp:txXfrm>
    </dsp:sp>
    <dsp:sp modelId="{63203187-269F-4760-B205-1BDA022C8BDA}">
      <dsp:nvSpPr>
        <dsp:cNvPr id="0" name=""/>
        <dsp:cNvSpPr/>
      </dsp:nvSpPr>
      <dsp:spPr>
        <a:xfrm rot="10800000">
          <a:off x="5075154" y="1620816"/>
          <a:ext cx="429797" cy="50278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5075154" y="1620816"/>
        <a:ext cx="429797" cy="502782"/>
      </dsp:txXfrm>
    </dsp:sp>
    <dsp:sp modelId="{DA0B860C-C5F7-486A-BA98-7FA48B24B827}">
      <dsp:nvSpPr>
        <dsp:cNvPr id="0" name=""/>
        <dsp:cNvSpPr/>
      </dsp:nvSpPr>
      <dsp:spPr>
        <a:xfrm>
          <a:off x="5683359" y="1264003"/>
          <a:ext cx="2027348" cy="1216409"/>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المنتج</a:t>
          </a:r>
          <a:endParaRPr lang="ar-SA" sz="3300" kern="1200" dirty="0"/>
        </a:p>
      </dsp:txBody>
      <dsp:txXfrm>
        <a:off x="5683359" y="1264003"/>
        <a:ext cx="2027348" cy="12164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F57CB-E2A6-4EC8-8F0E-073E87F45C5E}">
      <dsp:nvSpPr>
        <dsp:cNvPr id="0" name=""/>
        <dsp:cNvSpPr/>
      </dsp:nvSpPr>
      <dsp:spPr>
        <a:xfrm>
          <a:off x="-3072421" y="-476044"/>
          <a:ext cx="3688392" cy="3688392"/>
        </a:xfrm>
        <a:prstGeom prst="blockArc">
          <a:avLst>
            <a:gd name="adj1" fmla="val 18900000"/>
            <a:gd name="adj2" fmla="val 2700000"/>
            <a:gd name="adj3" fmla="val 58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08880B-5AB9-42FC-A1E1-A970DADDAA6D}">
      <dsp:nvSpPr>
        <dsp:cNvPr id="0" name=""/>
        <dsp:cNvSpPr/>
      </dsp:nvSpPr>
      <dsp:spPr>
        <a:xfrm>
          <a:off x="503001" y="390908"/>
          <a:ext cx="5733197" cy="78170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480" tIns="106680" rIns="106680" bIns="106680" numCol="1" spcCol="1270" anchor="ctr" anchorCtr="0">
          <a:noAutofit/>
        </a:bodyPr>
        <a:lstStyle/>
        <a:p>
          <a:pPr lvl="0" algn="ctr" defTabSz="1866900" rtl="1">
            <a:lnSpc>
              <a:spcPct val="90000"/>
            </a:lnSpc>
            <a:spcBef>
              <a:spcPct val="0"/>
            </a:spcBef>
            <a:spcAft>
              <a:spcPct val="35000"/>
            </a:spcAft>
          </a:pPr>
          <a:r>
            <a:rPr lang="ar-SA" sz="4200" b="0" i="0" kern="1200" dirty="0" smtClean="0"/>
            <a:t>اختيار الفن الإنتاجي الملائم</a:t>
          </a:r>
          <a:endParaRPr lang="ar-SA" sz="4200" b="0" i="0" kern="1200" dirty="0"/>
        </a:p>
      </dsp:txBody>
      <dsp:txXfrm>
        <a:off x="503001" y="390908"/>
        <a:ext cx="5733197" cy="781707"/>
      </dsp:txXfrm>
    </dsp:sp>
    <dsp:sp modelId="{5F834A46-0866-4FA0-AB88-F3BEFDBBD0B8}">
      <dsp:nvSpPr>
        <dsp:cNvPr id="0" name=""/>
        <dsp:cNvSpPr/>
      </dsp:nvSpPr>
      <dsp:spPr>
        <a:xfrm>
          <a:off x="0" y="257480"/>
          <a:ext cx="977134" cy="9771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489AC3-3B82-4D4A-8957-86646E37D9DE}">
      <dsp:nvSpPr>
        <dsp:cNvPr id="0" name=""/>
        <dsp:cNvSpPr/>
      </dsp:nvSpPr>
      <dsp:spPr>
        <a:xfrm>
          <a:off x="503001" y="1563688"/>
          <a:ext cx="5733197" cy="781707"/>
        </a:xfrm>
        <a:prstGeom prst="rect">
          <a:avLst/>
        </a:prstGeom>
        <a:solidFill>
          <a:srgbClr val="D0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480" tIns="60960" rIns="60960" bIns="60960" numCol="1" spcCol="1270" anchor="ctr" anchorCtr="0">
          <a:noAutofit/>
        </a:bodyPr>
        <a:lstStyle/>
        <a:p>
          <a:pPr lvl="0" algn="ctr" defTabSz="1066800" rtl="1">
            <a:lnSpc>
              <a:spcPct val="90000"/>
            </a:lnSpc>
            <a:spcBef>
              <a:spcPct val="0"/>
            </a:spcBef>
            <a:spcAft>
              <a:spcPct val="35000"/>
            </a:spcAft>
          </a:pPr>
          <a:r>
            <a:rPr lang="ar-SA" sz="2400" b="0" i="0" kern="1200" dirty="0" smtClean="0"/>
            <a:t>تحديد متطلبات المشروع من العناصر الأساسية</a:t>
          </a:r>
          <a:endParaRPr lang="ar-SA" sz="2400" b="0" i="0" kern="1200" dirty="0"/>
        </a:p>
      </dsp:txBody>
      <dsp:txXfrm>
        <a:off x="503001" y="1563688"/>
        <a:ext cx="5733197" cy="781707"/>
      </dsp:txXfrm>
    </dsp:sp>
    <dsp:sp modelId="{4721C381-0F96-4ED6-A2B5-D704DC5DF765}">
      <dsp:nvSpPr>
        <dsp:cNvPr id="0" name=""/>
        <dsp:cNvSpPr/>
      </dsp:nvSpPr>
      <dsp:spPr>
        <a:xfrm>
          <a:off x="14434" y="1465974"/>
          <a:ext cx="977134" cy="977134"/>
        </a:xfrm>
        <a:prstGeom prst="ellipse">
          <a:avLst/>
        </a:prstGeom>
        <a:solidFill>
          <a:schemeClr val="lt1">
            <a:hueOff val="0"/>
            <a:satOff val="0"/>
            <a:lumOff val="0"/>
            <a:alphaOff val="0"/>
          </a:schemeClr>
        </a:solidFill>
        <a:ln w="12700" cap="flat" cmpd="sng" algn="ctr">
          <a:solidFill>
            <a:srgbClr val="D032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66D986-0EAD-48EC-933C-E52166BDA6B1}">
      <dsp:nvSpPr>
        <dsp:cNvPr id="0" name=""/>
        <dsp:cNvSpPr/>
      </dsp:nvSpPr>
      <dsp:spPr>
        <a:xfrm>
          <a:off x="3391" y="1427359"/>
          <a:ext cx="1482828" cy="88969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t>السوق</a:t>
          </a:r>
          <a:endParaRPr lang="ar-SA" sz="1900" kern="1200" dirty="0"/>
        </a:p>
      </dsp:txBody>
      <dsp:txXfrm>
        <a:off x="3391" y="1427359"/>
        <a:ext cx="1482828" cy="889697"/>
      </dsp:txXfrm>
    </dsp:sp>
    <dsp:sp modelId="{50CDD538-ECBB-43E7-87FA-2BEC47C8C21E}">
      <dsp:nvSpPr>
        <dsp:cNvPr id="0" name=""/>
        <dsp:cNvSpPr/>
      </dsp:nvSpPr>
      <dsp:spPr>
        <a:xfrm rot="10800000">
          <a:off x="1634502" y="1688337"/>
          <a:ext cx="314359" cy="3677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1634502" y="1688337"/>
        <a:ext cx="314359" cy="367741"/>
      </dsp:txXfrm>
    </dsp:sp>
    <dsp:sp modelId="{44D90007-3969-49BD-AC70-4317235C9FC2}">
      <dsp:nvSpPr>
        <dsp:cNvPr id="0" name=""/>
        <dsp:cNvSpPr/>
      </dsp:nvSpPr>
      <dsp:spPr>
        <a:xfrm>
          <a:off x="2079351" y="1427359"/>
          <a:ext cx="1482828" cy="88969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t>درجة توفر العمالة ونوعيتها</a:t>
          </a:r>
          <a:endParaRPr lang="ar-SA" sz="1900" kern="1200" dirty="0"/>
        </a:p>
      </dsp:txBody>
      <dsp:txXfrm>
        <a:off x="2079351" y="1427359"/>
        <a:ext cx="1482828" cy="889697"/>
      </dsp:txXfrm>
    </dsp:sp>
    <dsp:sp modelId="{63203187-269F-4760-B205-1BDA022C8BDA}">
      <dsp:nvSpPr>
        <dsp:cNvPr id="0" name=""/>
        <dsp:cNvSpPr/>
      </dsp:nvSpPr>
      <dsp:spPr>
        <a:xfrm rot="10800000">
          <a:off x="3710462" y="1688337"/>
          <a:ext cx="314359" cy="367741"/>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710462" y="1688337"/>
        <a:ext cx="314359" cy="367741"/>
      </dsp:txXfrm>
    </dsp:sp>
    <dsp:sp modelId="{DA0B860C-C5F7-486A-BA98-7FA48B24B827}">
      <dsp:nvSpPr>
        <dsp:cNvPr id="0" name=""/>
        <dsp:cNvSpPr/>
      </dsp:nvSpPr>
      <dsp:spPr>
        <a:xfrm>
          <a:off x="4155311" y="1427359"/>
          <a:ext cx="1482828" cy="889697"/>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t>نوعية المواد المتوافرة</a:t>
          </a:r>
          <a:endParaRPr lang="ar-SA" sz="1900" kern="1200" dirty="0"/>
        </a:p>
      </dsp:txBody>
      <dsp:txXfrm>
        <a:off x="4155311" y="1427359"/>
        <a:ext cx="1482828" cy="889697"/>
      </dsp:txXfrm>
    </dsp:sp>
    <dsp:sp modelId="{B30BDA06-9BAC-49FD-97EA-EDFF26CE057C}">
      <dsp:nvSpPr>
        <dsp:cNvPr id="0" name=""/>
        <dsp:cNvSpPr/>
      </dsp:nvSpPr>
      <dsp:spPr>
        <a:xfrm rot="10800000">
          <a:off x="5786422" y="1688337"/>
          <a:ext cx="314359" cy="3677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5786422" y="1688337"/>
        <a:ext cx="314359" cy="367741"/>
      </dsp:txXfrm>
    </dsp:sp>
    <dsp:sp modelId="{D9E1B9AB-C347-412B-BB4E-9B95487F296B}">
      <dsp:nvSpPr>
        <dsp:cNvPr id="0" name=""/>
        <dsp:cNvSpPr/>
      </dsp:nvSpPr>
      <dsp:spPr>
        <a:xfrm>
          <a:off x="6231271" y="1427359"/>
          <a:ext cx="1482828" cy="889697"/>
        </a:xfrm>
        <a:prstGeom prst="roundRect">
          <a:avLst>
            <a:gd name="adj" fmla="val 10000"/>
          </a:avLst>
        </a:prstGeom>
        <a:solidFill>
          <a:srgbClr val="D0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kern="1200" dirty="0" smtClean="0"/>
            <a:t>طاقة المشروع</a:t>
          </a:r>
          <a:endParaRPr lang="ar-SA" sz="1900" kern="1200" dirty="0"/>
        </a:p>
      </dsp:txBody>
      <dsp:txXfrm>
        <a:off x="6231271" y="1427359"/>
        <a:ext cx="1482828" cy="88969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66D986-0EAD-48EC-933C-E52166BDA6B1}">
      <dsp:nvSpPr>
        <dsp:cNvPr id="0" name=""/>
        <dsp:cNvSpPr/>
      </dsp:nvSpPr>
      <dsp:spPr>
        <a:xfrm>
          <a:off x="6782" y="1264003"/>
          <a:ext cx="2027348" cy="121640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المواد الخام والإمدادات</a:t>
          </a:r>
          <a:endParaRPr lang="ar-SA" sz="3300" kern="1200" dirty="0"/>
        </a:p>
      </dsp:txBody>
      <dsp:txXfrm>
        <a:off x="6782" y="1264003"/>
        <a:ext cx="2027348" cy="1216409"/>
      </dsp:txXfrm>
    </dsp:sp>
    <dsp:sp modelId="{50CDD538-ECBB-43E7-87FA-2BEC47C8C21E}">
      <dsp:nvSpPr>
        <dsp:cNvPr id="0" name=""/>
        <dsp:cNvSpPr/>
      </dsp:nvSpPr>
      <dsp:spPr>
        <a:xfrm rot="10800000">
          <a:off x="2236866" y="1620816"/>
          <a:ext cx="429797" cy="50278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2236866" y="1620816"/>
        <a:ext cx="429797" cy="502782"/>
      </dsp:txXfrm>
    </dsp:sp>
    <dsp:sp modelId="{44D90007-3969-49BD-AC70-4317235C9FC2}">
      <dsp:nvSpPr>
        <dsp:cNvPr id="0" name=""/>
        <dsp:cNvSpPr/>
      </dsp:nvSpPr>
      <dsp:spPr>
        <a:xfrm>
          <a:off x="2845071" y="1264003"/>
          <a:ext cx="2027348" cy="1216409"/>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العمالة</a:t>
          </a:r>
          <a:endParaRPr lang="ar-SA" sz="3300" kern="1200" dirty="0"/>
        </a:p>
      </dsp:txBody>
      <dsp:txXfrm>
        <a:off x="2845071" y="1264003"/>
        <a:ext cx="2027348" cy="1216409"/>
      </dsp:txXfrm>
    </dsp:sp>
    <dsp:sp modelId="{63203187-269F-4760-B205-1BDA022C8BDA}">
      <dsp:nvSpPr>
        <dsp:cNvPr id="0" name=""/>
        <dsp:cNvSpPr/>
      </dsp:nvSpPr>
      <dsp:spPr>
        <a:xfrm rot="10800000">
          <a:off x="5075154" y="1620816"/>
          <a:ext cx="429797" cy="50278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kern="1200"/>
        </a:p>
      </dsp:txBody>
      <dsp:txXfrm rot="10800000">
        <a:off x="5075154" y="1620816"/>
        <a:ext cx="429797" cy="502782"/>
      </dsp:txXfrm>
    </dsp:sp>
    <dsp:sp modelId="{DA0B860C-C5F7-486A-BA98-7FA48B24B827}">
      <dsp:nvSpPr>
        <dsp:cNvPr id="0" name=""/>
        <dsp:cNvSpPr/>
      </dsp:nvSpPr>
      <dsp:spPr>
        <a:xfrm>
          <a:off x="5683359" y="1264003"/>
          <a:ext cx="2027348" cy="1216409"/>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kern="1200" dirty="0" smtClean="0"/>
            <a:t>الآلات والمعدات </a:t>
          </a:r>
          <a:endParaRPr lang="ar-SA" sz="3300" kern="1200" dirty="0"/>
        </a:p>
      </dsp:txBody>
      <dsp:txXfrm>
        <a:off x="5683359" y="1264003"/>
        <a:ext cx="2027348" cy="12164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513DA1C-C0D6-4934-88A1-26A09C68E6CF}" type="datetimeFigureOut">
              <a:rPr lang="ar-SA" smtClean="0"/>
              <a:pPr/>
              <a:t>13/06/1437</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D20D206-5092-4096-B543-EBE5DD7AE24B}" type="slidenum">
              <a:rPr lang="ar-SA" smtClean="0"/>
              <a:pPr/>
              <a:t>‹#›</a:t>
            </a:fld>
            <a:endParaRPr lang="ar-SA"/>
          </a:p>
        </p:txBody>
      </p:sp>
    </p:spTree>
    <p:extLst>
      <p:ext uri="{BB962C8B-B14F-4D97-AF65-F5344CB8AC3E}">
        <p14:creationId xmlns:p14="http://schemas.microsoft.com/office/powerpoint/2010/main" xmlns="" val="2780394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3368B01-3670-4D1C-9558-B9E30F920122}" type="slidenum">
              <a:rPr lang="ar-SA" smtClean="0"/>
              <a:pPr/>
              <a:t>33</a:t>
            </a:fld>
            <a:endParaRPr lang="ar-SA"/>
          </a:p>
        </p:txBody>
      </p:sp>
    </p:spTree>
    <p:extLst>
      <p:ext uri="{BB962C8B-B14F-4D97-AF65-F5344CB8AC3E}">
        <p14:creationId xmlns:p14="http://schemas.microsoft.com/office/powerpoint/2010/main" xmlns="" val="222736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3368B01-3670-4D1C-9558-B9E30F920122}" type="slidenum">
              <a:rPr lang="ar-SA" smtClean="0"/>
              <a:pPr/>
              <a:t>34</a:t>
            </a:fld>
            <a:endParaRPr lang="ar-SA"/>
          </a:p>
        </p:txBody>
      </p:sp>
    </p:spTree>
    <p:extLst>
      <p:ext uri="{BB962C8B-B14F-4D97-AF65-F5344CB8AC3E}">
        <p14:creationId xmlns:p14="http://schemas.microsoft.com/office/powerpoint/2010/main" xmlns="" val="125673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3368B01-3670-4D1C-9558-B9E30F920122}" type="slidenum">
              <a:rPr lang="ar-SA" smtClean="0"/>
              <a:pPr/>
              <a:t>38</a:t>
            </a:fld>
            <a:endParaRPr lang="ar-SA"/>
          </a:p>
        </p:txBody>
      </p:sp>
    </p:spTree>
    <p:extLst>
      <p:ext uri="{BB962C8B-B14F-4D97-AF65-F5344CB8AC3E}">
        <p14:creationId xmlns:p14="http://schemas.microsoft.com/office/powerpoint/2010/main" xmlns="" val="133520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366669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34089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369436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60611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07453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464072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21971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2654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83136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12257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5645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372152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81325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88022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06285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84991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275543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13602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82434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397160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63046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71D67A5-BB7B-4034-B133-2840C23D77F1}" type="datetimeFigureOut">
              <a:rPr lang="ar-SA" smtClean="0"/>
              <a:pPr/>
              <a:t>13/06/1437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82069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A71D67A5-BB7B-4034-B133-2840C23D77F1}" type="datetimeFigureOut">
              <a:rPr lang="ar-SA" smtClean="0"/>
              <a:pPr/>
              <a:t>13/06/1437</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312DE0C4-3094-4485-91EA-467219ADCDC6}" type="slidenum">
              <a:rPr lang="ar-SA" smtClean="0"/>
              <a:pPr/>
              <a:t>‹#›</a:t>
            </a:fld>
            <a:endParaRPr lang="ar-SA"/>
          </a:p>
        </p:txBody>
      </p:sp>
    </p:spTree>
    <p:extLst>
      <p:ext uri="{BB962C8B-B14F-4D97-AF65-F5344CB8AC3E}">
        <p14:creationId xmlns:p14="http://schemas.microsoft.com/office/powerpoint/2010/main" xmlns="" val="1057346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069D3AD8-AAF7-4CCC-B20C-9DA5F50FC838}" type="datetimeFigureOut">
              <a:rPr lang="ar-SA" smtClean="0">
                <a:solidFill>
                  <a:prstClr val="black">
                    <a:tint val="75000"/>
                  </a:prstClr>
                </a:solidFill>
              </a:rPr>
              <a:pPr/>
              <a:t>13/06/1437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32FB58A-4141-4D3C-915C-DEBFEAF11C08}"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545616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8.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5.wdp"/></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6.wdp"/></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7" name="مربع نص 6"/>
          <p:cNvSpPr txBox="1"/>
          <p:nvPr/>
        </p:nvSpPr>
        <p:spPr>
          <a:xfrm>
            <a:off x="4341974" y="4919676"/>
            <a:ext cx="3072558" cy="369332"/>
          </a:xfrm>
          <a:prstGeom prst="rect">
            <a:avLst/>
          </a:prstGeom>
          <a:noFill/>
        </p:spPr>
        <p:txBody>
          <a:bodyPr wrap="square" rtlCol="1">
            <a:spAutoFit/>
          </a:bodyPr>
          <a:lstStyle/>
          <a:p>
            <a:r>
              <a:rPr lang="en-US" b="1" dirty="0">
                <a:solidFill>
                  <a:prstClr val="black">
                    <a:lumMod val="65000"/>
                    <a:lumOff val="35000"/>
                  </a:prstClr>
                </a:solidFill>
                <a:latin typeface="Bradley Hand ITC" panose="03070402050302030203" pitchFamily="66" charset="0"/>
              </a:rPr>
              <a:t>Organic and Healthy Food</a:t>
            </a:r>
            <a:endParaRPr lang="ar-SA" b="1" dirty="0">
              <a:solidFill>
                <a:prstClr val="black">
                  <a:lumMod val="65000"/>
                  <a:lumOff val="35000"/>
                </a:prstClr>
              </a:solidFill>
              <a:latin typeface="Bradley Hand ITC" panose="03070402050302030203" pitchFamily="66" charset="0"/>
            </a:endParaRPr>
          </a:p>
        </p:txBody>
      </p:sp>
      <p:pic>
        <p:nvPicPr>
          <p:cNvPr id="1030" name="Picture 6" descr="https://image.freepik.com/free-vector/abstract-flower-background_23-21475115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70992" y="1070992"/>
            <a:ext cx="6858000" cy="471601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صورة 8"/>
          <p:cNvPicPr>
            <a:picLocks noChangeAspect="1"/>
          </p:cNvPicPr>
          <p:nvPr/>
        </p:nvPicPr>
        <p:blipFill>
          <a:blip r:embed="rId3" cstate="print"/>
          <a:stretch>
            <a:fillRect/>
          </a:stretch>
        </p:blipFill>
        <p:spPr>
          <a:xfrm>
            <a:off x="1979712" y="909464"/>
            <a:ext cx="5304806" cy="4194878"/>
          </a:xfrm>
          <a:prstGeom prst="rect">
            <a:avLst/>
          </a:prstGeom>
        </p:spPr>
      </p:pic>
    </p:spTree>
    <p:extLst>
      <p:ext uri="{BB962C8B-B14F-4D97-AF65-F5344CB8AC3E}">
        <p14:creationId xmlns:p14="http://schemas.microsoft.com/office/powerpoint/2010/main" xmlns="" val="860790069"/>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7976075" y="712326"/>
            <a:ext cx="580852" cy="1030402"/>
          </a:xfrm>
          <a:prstGeom prst="rect">
            <a:avLst/>
          </a:prstGeom>
        </p:spPr>
      </p:pic>
      <p:sp>
        <p:nvSpPr>
          <p:cNvPr id="10" name="مستطيل 9"/>
          <p:cNvSpPr/>
          <p:nvPr/>
        </p:nvSpPr>
        <p:spPr>
          <a:xfrm>
            <a:off x="5410200" y="980728"/>
            <a:ext cx="2533650" cy="762000"/>
          </a:xfrm>
          <a:prstGeom prst="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a:t>
            </a:r>
            <a:r>
              <a:rPr lang="ar-SA" sz="2700" dirty="0" smtClean="0">
                <a:latin typeface="Andalus" panose="02020603050405020304" pitchFamily="18" charset="-78"/>
                <a:cs typeface="Andalus" panose="02020603050405020304" pitchFamily="18" charset="-78"/>
              </a:rPr>
              <a:t>التسويقية</a:t>
            </a:r>
            <a:endParaRPr lang="ar-SA" sz="2700" dirty="0">
              <a:latin typeface="Andalus" panose="02020603050405020304" pitchFamily="18" charset="-78"/>
              <a:cs typeface="Andalus" panose="02020603050405020304" pitchFamily="18" charset="-78"/>
            </a:endParaRPr>
          </a:p>
        </p:txBody>
      </p:sp>
      <p:graphicFrame>
        <p:nvGraphicFramePr>
          <p:cNvPr id="11" name="رسم تخطيطي 10"/>
          <p:cNvGraphicFramePr/>
          <p:nvPr>
            <p:extLst>
              <p:ext uri="{D42A27DB-BD31-4B8C-83A1-F6EECF244321}">
                <p14:modId xmlns:p14="http://schemas.microsoft.com/office/powerpoint/2010/main" xmlns="" val="3410645069"/>
              </p:ext>
            </p:extLst>
          </p:nvPr>
        </p:nvGraphicFramePr>
        <p:xfrm>
          <a:off x="1187624" y="1988840"/>
          <a:ext cx="5818585" cy="3993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24967869"/>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051720" y="1988840"/>
            <a:ext cx="5112568" cy="1944216"/>
          </a:xfrm>
          <a:prstGeom prst="rect">
            <a:avLst/>
          </a:prstGeom>
          <a:solidFill>
            <a:srgbClr val="EE77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latin typeface="Andalus" panose="02020603050405020304" pitchFamily="18" charset="-78"/>
                <a:cs typeface="Andalus" panose="02020603050405020304" pitchFamily="18" charset="-78"/>
              </a:rPr>
              <a:t>الاستبانة </a:t>
            </a:r>
            <a:endParaRPr lang="ar-SA" sz="6600" dirty="0">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cstate="print"/>
          <a:stretch>
            <a:fillRect/>
          </a:stretch>
        </p:blipFill>
        <p:spPr>
          <a:xfrm>
            <a:off x="5940152" y="2306898"/>
            <a:ext cx="737394" cy="1308100"/>
          </a:xfrm>
          <a:prstGeom prst="rect">
            <a:avLst/>
          </a:prstGeom>
        </p:spPr>
      </p:pic>
    </p:spTree>
    <p:extLst>
      <p:ext uri="{BB962C8B-B14F-4D97-AF65-F5344CB8AC3E}">
        <p14:creationId xmlns:p14="http://schemas.microsoft.com/office/powerpoint/2010/main" xmlns="" val="4251028183"/>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pic>
        <p:nvPicPr>
          <p:cNvPr id="10" name="صورة 9"/>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3606897" y="942860"/>
            <a:ext cx="5253990" cy="1800200"/>
          </a:xfrm>
          <a:prstGeom prst="rect">
            <a:avLst/>
          </a:prstGeom>
        </p:spPr>
      </p:pic>
      <p:pic>
        <p:nvPicPr>
          <p:cNvPr id="11" name="صورة 10"/>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Lst>
          </a:blip>
          <a:stretch>
            <a:fillRect/>
          </a:stretch>
        </p:blipFill>
        <p:spPr>
          <a:xfrm>
            <a:off x="981596" y="2905368"/>
            <a:ext cx="5281295" cy="1675760"/>
          </a:xfrm>
          <a:prstGeom prst="rect">
            <a:avLst/>
          </a:prstGeom>
        </p:spPr>
      </p:pic>
      <p:pic>
        <p:nvPicPr>
          <p:cNvPr id="12" name="صورة 11"/>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059832" y="4725144"/>
            <a:ext cx="5274310" cy="1801887"/>
          </a:xfrm>
          <a:prstGeom prst="rect">
            <a:avLst/>
          </a:prstGeom>
        </p:spPr>
      </p:pic>
    </p:spTree>
    <p:extLst>
      <p:ext uri="{BB962C8B-B14F-4D97-AF65-F5344CB8AC3E}">
        <p14:creationId xmlns:p14="http://schemas.microsoft.com/office/powerpoint/2010/main" xmlns="" val="3477052377"/>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pic>
        <p:nvPicPr>
          <p:cNvPr id="14" name="صورة 13"/>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895028" y="476672"/>
            <a:ext cx="3999275" cy="1440160"/>
          </a:xfrm>
          <a:prstGeom prst="rect">
            <a:avLst/>
          </a:prstGeom>
        </p:spPr>
      </p:pic>
      <p:pic>
        <p:nvPicPr>
          <p:cNvPr id="7" name="صورة 6"/>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Lst>
          </a:blip>
          <a:stretch>
            <a:fillRect/>
          </a:stretch>
        </p:blipFill>
        <p:spPr>
          <a:xfrm>
            <a:off x="1199972" y="1772816"/>
            <a:ext cx="3762142" cy="1440160"/>
          </a:xfrm>
          <a:prstGeom prst="rect">
            <a:avLst/>
          </a:prstGeom>
        </p:spPr>
      </p:pic>
      <p:pic>
        <p:nvPicPr>
          <p:cNvPr id="8" name="صورة 7"/>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Lst>
          </a:blip>
          <a:stretch>
            <a:fillRect/>
          </a:stretch>
        </p:blipFill>
        <p:spPr>
          <a:xfrm>
            <a:off x="5258333" y="2924944"/>
            <a:ext cx="3410357" cy="1440160"/>
          </a:xfrm>
          <a:prstGeom prst="rect">
            <a:avLst/>
          </a:prstGeom>
        </p:spPr>
      </p:pic>
      <p:pic>
        <p:nvPicPr>
          <p:cNvPr id="9" name="صورة 8"/>
          <p:cNvPicPr/>
          <p:nvPr/>
        </p:nvPicPr>
        <p:blipFill>
          <a:blip r:embed="rId9" cstate="print">
            <a:extLst>
              <a:ext uri="{BEBA8EAE-BF5A-486C-A8C5-ECC9F3942E4B}">
                <a14:imgProps xmlns:a14="http://schemas.microsoft.com/office/drawing/2010/main" xmlns="">
                  <a14:imgLayer r:embed="rId10">
                    <a14:imgEffect>
                      <a14:sharpenSoften amount="50000"/>
                    </a14:imgEffect>
                  </a14:imgLayer>
                </a14:imgProps>
              </a:ext>
            </a:extLst>
          </a:blip>
          <a:stretch>
            <a:fillRect/>
          </a:stretch>
        </p:blipFill>
        <p:spPr>
          <a:xfrm>
            <a:off x="1187624" y="3736395"/>
            <a:ext cx="3546118" cy="1276781"/>
          </a:xfrm>
          <a:prstGeom prst="rect">
            <a:avLst/>
          </a:prstGeom>
        </p:spPr>
      </p:pic>
      <p:pic>
        <p:nvPicPr>
          <p:cNvPr id="13" name="صورة 12"/>
          <p:cNvPicPr/>
          <p:nvPr/>
        </p:nvPicPr>
        <p:blipFill>
          <a:blip r:embed="rId11" cstate="print">
            <a:extLst>
              <a:ext uri="{BEBA8EAE-BF5A-486C-A8C5-ECC9F3942E4B}">
                <a14:imgProps xmlns:a14="http://schemas.microsoft.com/office/drawing/2010/main" xmlns="">
                  <a14:imgLayer r:embed="rId12">
                    <a14:imgEffect>
                      <a14:sharpenSoften amount="50000"/>
                    </a14:imgEffect>
                  </a14:imgLayer>
                </a14:imgProps>
              </a:ext>
            </a:extLst>
          </a:blip>
          <a:stretch>
            <a:fillRect/>
          </a:stretch>
        </p:blipFill>
        <p:spPr>
          <a:xfrm>
            <a:off x="4499992" y="4721572"/>
            <a:ext cx="3869526" cy="1515740"/>
          </a:xfrm>
          <a:prstGeom prst="rect">
            <a:avLst/>
          </a:prstGeom>
        </p:spPr>
      </p:pic>
    </p:spTree>
    <p:extLst>
      <p:ext uri="{BB962C8B-B14F-4D97-AF65-F5344CB8AC3E}">
        <p14:creationId xmlns:p14="http://schemas.microsoft.com/office/powerpoint/2010/main" xmlns="" val="2428167748"/>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10" name="مجموعة 9"/>
          <p:cNvGrpSpPr/>
          <p:nvPr/>
        </p:nvGrpSpPr>
        <p:grpSpPr>
          <a:xfrm>
            <a:off x="1691680" y="1124744"/>
            <a:ext cx="5441988" cy="792088"/>
            <a:chOff x="322522" y="210303"/>
            <a:chExt cx="5441988" cy="420446"/>
          </a:xfrm>
        </p:grpSpPr>
        <p:sp>
          <p:nvSpPr>
            <p:cNvPr id="11" name="مستطيل 10"/>
            <p:cNvSpPr/>
            <p:nvPr/>
          </p:nvSpPr>
          <p:spPr>
            <a:xfrm>
              <a:off x="322522" y="210303"/>
              <a:ext cx="5441988" cy="420446"/>
            </a:xfrm>
            <a:prstGeom prst="rect">
              <a:avLst/>
            </a:prstGeom>
            <a:solidFill>
              <a:srgbClr val="FFCC6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مستطيل 11"/>
            <p:cNvSpPr/>
            <p:nvPr/>
          </p:nvSpPr>
          <p:spPr>
            <a:xfrm>
              <a:off x="322522" y="210303"/>
              <a:ext cx="5441988"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700" dirty="0"/>
                <a:t>أدوات التسويق</a:t>
              </a:r>
            </a:p>
          </p:txBody>
        </p:sp>
      </p:grpSp>
      <p:graphicFrame>
        <p:nvGraphicFramePr>
          <p:cNvPr id="7" name="Diagram 1"/>
          <p:cNvGraphicFramePr/>
          <p:nvPr>
            <p:extLst>
              <p:ext uri="{D42A27DB-BD31-4B8C-83A1-F6EECF244321}">
                <p14:modId xmlns:p14="http://schemas.microsoft.com/office/powerpoint/2010/main" xmlns="" val="3607758751"/>
              </p:ext>
            </p:extLst>
          </p:nvPr>
        </p:nvGraphicFramePr>
        <p:xfrm>
          <a:off x="899592" y="1916832"/>
          <a:ext cx="77174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53762001"/>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10" name="مجموعة 9"/>
          <p:cNvGrpSpPr/>
          <p:nvPr/>
        </p:nvGrpSpPr>
        <p:grpSpPr>
          <a:xfrm>
            <a:off x="1763686" y="221311"/>
            <a:ext cx="5096142" cy="648072"/>
            <a:chOff x="668368" y="840893"/>
            <a:chExt cx="5096142" cy="420446"/>
          </a:xfrm>
        </p:grpSpPr>
        <p:sp>
          <p:nvSpPr>
            <p:cNvPr id="11" name="مستطيل 10"/>
            <p:cNvSpPr/>
            <p:nvPr/>
          </p:nvSpPr>
          <p:spPr>
            <a:xfrm>
              <a:off x="668368" y="840893"/>
              <a:ext cx="5096142" cy="420446"/>
            </a:xfrm>
            <a:prstGeom prst="rect">
              <a:avLst/>
            </a:prstGeom>
            <a:solidFill>
              <a:srgbClr val="92D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مستطيل 11"/>
            <p:cNvSpPr/>
            <p:nvPr/>
          </p:nvSpPr>
          <p:spPr>
            <a:xfrm>
              <a:off x="668368" y="840893"/>
              <a:ext cx="5096142"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700" kern="1200" dirty="0" smtClean="0"/>
                <a:t>تحديد استراتيجية التسويق</a:t>
              </a:r>
              <a:endParaRPr lang="ar-SA" sz="2700" kern="1200" dirty="0"/>
            </a:p>
          </p:txBody>
        </p:sp>
      </p:grpSp>
      <p:sp>
        <p:nvSpPr>
          <p:cNvPr id="2" name="مستطيل 1"/>
          <p:cNvSpPr/>
          <p:nvPr/>
        </p:nvSpPr>
        <p:spPr>
          <a:xfrm>
            <a:off x="2219166" y="851182"/>
            <a:ext cx="6768752" cy="1169551"/>
          </a:xfrm>
          <a:prstGeom prst="rect">
            <a:avLst/>
          </a:prstGeom>
        </p:spPr>
        <p:txBody>
          <a:bodyPr wrap="square">
            <a:spAutoFit/>
          </a:bodyPr>
          <a:lstStyle/>
          <a:p>
            <a:pPr lvl="0" algn="justLow" eaLnBrk="0" fontAlgn="base" hangingPunct="0">
              <a:spcBef>
                <a:spcPct val="0"/>
              </a:spcBef>
              <a:spcAft>
                <a:spcPct val="0"/>
              </a:spcAft>
            </a:pPr>
            <a:r>
              <a:rPr lang="ar-SA" sz="2800" b="1" dirty="0">
                <a:solidFill>
                  <a:srgbClr val="FF6600"/>
                </a:solidFill>
                <a:latin typeface="Arabic Typesetting" panose="03020402040406030203" pitchFamily="66" charset="-78"/>
                <a:ea typeface="Calibri" pitchFamily="34" charset="0"/>
                <a:cs typeface="Akhbar MT" pitchFamily="2" charset="-78"/>
              </a:rPr>
              <a:t>يتم </a:t>
            </a:r>
            <a:r>
              <a:rPr lang="ar-SA" sz="2800" b="1" dirty="0" smtClean="0">
                <a:solidFill>
                  <a:srgbClr val="FF6600"/>
                </a:solidFill>
                <a:latin typeface="Arabic Typesetting" panose="03020402040406030203" pitchFamily="66" charset="-78"/>
                <a:ea typeface="Calibri" pitchFamily="34" charset="0"/>
                <a:cs typeface="Akhbar MT" pitchFamily="2" charset="-78"/>
              </a:rPr>
              <a:t>تحقيق استراتيجية المشروع بثلاثة أبعاد أساسية</a:t>
            </a:r>
            <a:r>
              <a:rPr lang="en-US" sz="2800" b="1" dirty="0" smtClean="0">
                <a:solidFill>
                  <a:srgbClr val="FF6600"/>
                </a:solidFill>
                <a:latin typeface="Arabic Typesetting" panose="03020402040406030203" pitchFamily="66" charset="-78"/>
                <a:ea typeface="Calibri" pitchFamily="34" charset="0"/>
                <a:cs typeface="Akhbar MT" pitchFamily="2" charset="-78"/>
              </a:rPr>
              <a:t> :</a:t>
            </a:r>
            <a:endParaRPr lang="en-US" sz="2800" b="1" dirty="0" smtClean="0">
              <a:solidFill>
                <a:srgbClr val="FF6600"/>
              </a:solidFill>
              <a:latin typeface="Arabic Typesetting" panose="03020402040406030203" pitchFamily="66" charset="-78"/>
              <a:cs typeface="Akhbar MT" pitchFamily="2" charset="-78"/>
            </a:endParaRPr>
          </a:p>
          <a:p>
            <a:pPr lvl="0" algn="justLow" eaLnBrk="0" fontAlgn="base" hangingPunct="0">
              <a:spcBef>
                <a:spcPct val="0"/>
              </a:spcBef>
              <a:spcAft>
                <a:spcPct val="0"/>
              </a:spcAft>
            </a:pPr>
            <a:r>
              <a:rPr lang="ar-SA" b="1" dirty="0" smtClean="0">
                <a:solidFill>
                  <a:schemeClr val="accent4">
                    <a:lumMod val="75000"/>
                  </a:schemeClr>
                </a:solidFill>
                <a:latin typeface="Arabic Typesetting" panose="03020402040406030203" pitchFamily="66" charset="-78"/>
                <a:ea typeface="Calibri" pitchFamily="34" charset="0"/>
                <a:cs typeface="Akhbar MT" pitchFamily="2" charset="-78"/>
              </a:rPr>
              <a:t>1- تحديد النصيب النسبي للمشروع في السوق</a:t>
            </a:r>
            <a:r>
              <a:rPr lang="en-US" sz="2400" b="1" dirty="0" smtClean="0">
                <a:solidFill>
                  <a:srgbClr val="E36C0A"/>
                </a:solidFill>
                <a:latin typeface="Arabic Typesetting" panose="03020402040406030203" pitchFamily="66" charset="-78"/>
                <a:ea typeface="Calibri" pitchFamily="34" charset="0"/>
                <a:cs typeface="Akhbar MT" pitchFamily="2" charset="-78"/>
              </a:rPr>
              <a:t> :</a:t>
            </a:r>
            <a:endParaRPr lang="en-US" sz="1100" dirty="0" smtClean="0">
              <a:latin typeface="Arabic Typesetting" panose="03020402040406030203" pitchFamily="66" charset="-78"/>
              <a:cs typeface="Akhbar MT" pitchFamily="2" charset="-78"/>
            </a:endParaRPr>
          </a:p>
          <a:p>
            <a:pPr lvl="0" algn="justLow" eaLnBrk="0" fontAlgn="base" hangingPunct="0">
              <a:spcBef>
                <a:spcPct val="0"/>
              </a:spcBef>
              <a:spcAft>
                <a:spcPct val="0"/>
              </a:spcAft>
            </a:pPr>
            <a:r>
              <a:rPr lang="ar-SA" b="1" dirty="0" smtClean="0">
                <a:solidFill>
                  <a:srgbClr val="4A442A"/>
                </a:solidFill>
                <a:latin typeface="Arabic Typesetting" panose="03020402040406030203" pitchFamily="66" charset="-78"/>
                <a:ea typeface="Calibri" pitchFamily="34" charset="0"/>
                <a:cs typeface="Akhbar MT" pitchFamily="2" charset="-78"/>
              </a:rPr>
              <a:t>وذلك يتم باستخدام ثلاثة استراتيجيات فرعية</a:t>
            </a:r>
            <a:r>
              <a:rPr lang="en-US" b="1" dirty="0" smtClean="0">
                <a:solidFill>
                  <a:srgbClr val="4A442A"/>
                </a:solidFill>
                <a:latin typeface="Arabic Typesetting" panose="03020402040406030203" pitchFamily="66" charset="-78"/>
                <a:ea typeface="Calibri" pitchFamily="34" charset="0"/>
                <a:cs typeface="Arabic Typesetting" panose="03020402040406030203" pitchFamily="66" charset="-78"/>
              </a:rPr>
              <a:t> :</a:t>
            </a:r>
            <a:endParaRPr lang="en-US" sz="1100" b="1" dirty="0">
              <a:latin typeface="Arabic Typesetting" panose="03020402040406030203" pitchFamily="66" charset="-78"/>
              <a:cs typeface="Arabic Typesetting" panose="03020402040406030203" pitchFamily="66" charset="-78"/>
            </a:endParaRPr>
          </a:p>
        </p:txBody>
      </p:sp>
      <p:sp>
        <p:nvSpPr>
          <p:cNvPr id="3" name="مستطيل 2"/>
          <p:cNvSpPr/>
          <p:nvPr/>
        </p:nvSpPr>
        <p:spPr>
          <a:xfrm>
            <a:off x="5112033" y="2298064"/>
            <a:ext cx="3495593" cy="1631216"/>
          </a:xfrm>
          <a:prstGeom prst="rect">
            <a:avLst/>
          </a:prstGeom>
          <a:ln w="28575">
            <a:solidFill>
              <a:srgbClr val="FF6600"/>
            </a:solidFill>
          </a:ln>
        </p:spPr>
        <p:txBody>
          <a:bodyPr wrap="square">
            <a:spAutoFit/>
          </a:bodyPr>
          <a:lstStyle/>
          <a:p>
            <a:pPr lvl="0" algn="justLow" eaLnBrk="0" fontAlgn="base" hangingPunct="0">
              <a:spcBef>
                <a:spcPct val="0"/>
              </a:spcBef>
              <a:spcAft>
                <a:spcPct val="0"/>
              </a:spcAft>
            </a:pPr>
            <a:r>
              <a:rPr lang="ar-SA" sz="2400" b="1" dirty="0">
                <a:solidFill>
                  <a:srgbClr val="D03200"/>
                </a:solidFill>
                <a:latin typeface="Arabic Typesetting" panose="03020402040406030203" pitchFamily="66" charset="-78"/>
                <a:ea typeface="Calibri" pitchFamily="34" charset="0"/>
                <a:cs typeface="Arabic Typesetting" panose="03020402040406030203" pitchFamily="66" charset="-78"/>
              </a:rPr>
              <a:t>أ</a:t>
            </a:r>
            <a:r>
              <a:rPr lang="en-US" sz="2400" b="1" dirty="0">
                <a:solidFill>
                  <a:srgbClr val="D03200"/>
                </a:solidFill>
                <a:latin typeface="Arabic Typesetting" panose="03020402040406030203" pitchFamily="66" charset="-78"/>
                <a:ea typeface="Calibri" pitchFamily="34" charset="0"/>
                <a:cs typeface="Arabic Typesetting" panose="03020402040406030203" pitchFamily="66" charset="-78"/>
              </a:rPr>
              <a:t>.</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 </a:t>
            </a:r>
            <a:r>
              <a:rPr lang="ar-SA" sz="2800" b="1" dirty="0">
                <a:solidFill>
                  <a:srgbClr val="D03200"/>
                </a:solidFill>
                <a:latin typeface="Arabic Typesetting" panose="03020402040406030203" pitchFamily="66" charset="-78"/>
                <a:ea typeface="Calibri" pitchFamily="34" charset="0"/>
                <a:cs typeface="Arabic Typesetting" panose="03020402040406030203" pitchFamily="66" charset="-78"/>
              </a:rPr>
              <a:t>قيادة التكلفة</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a:t>
            </a:r>
            <a:endParaRPr lang="en-US" sz="1600" dirty="0">
              <a:solidFill>
                <a:srgbClr val="D03200"/>
              </a:solidFill>
              <a:latin typeface="Arabic Typesetting" panose="03020402040406030203" pitchFamily="66" charset="-78"/>
              <a:cs typeface="Arabic Typesetting" panose="03020402040406030203" pitchFamily="66" charset="-78"/>
            </a:endParaRPr>
          </a:p>
          <a:p>
            <a:pPr marL="342900" lvl="0" indent="-342900" algn="justLow" eaLnBrk="0" fontAlgn="base" hangingPunct="0">
              <a:spcBef>
                <a:spcPct val="0"/>
              </a:spcBef>
              <a:spcAft>
                <a:spcPct val="0"/>
              </a:spcAft>
              <a:buFont typeface="Arial" panose="020B0604020202020204" pitchFamily="34" charset="0"/>
              <a:buChar char="•"/>
            </a:pP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أخصائي تغذية</a:t>
            </a:r>
          </a:p>
          <a:p>
            <a:pPr marL="342900" lvl="0" indent="-342900" algn="justLow" eaLnBrk="0" fontAlgn="base" hangingPunct="0">
              <a:spcBef>
                <a:spcPct val="0"/>
              </a:spcBef>
              <a:spcAft>
                <a:spcPct val="0"/>
              </a:spcAft>
              <a:buFont typeface="Arial" panose="020B0604020202020204" pitchFamily="34" charset="0"/>
              <a:buChar char="•"/>
            </a:pP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طباخ ماهر</a:t>
            </a:r>
            <a:r>
              <a:rPr lang="en-US"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 </a:t>
            </a:r>
            <a:endParaRPr lang="en-US" sz="1400" dirty="0">
              <a:latin typeface="Arabic Typesetting" panose="03020402040406030203" pitchFamily="66" charset="-78"/>
              <a:cs typeface="Arabic Typesetting" panose="03020402040406030203" pitchFamily="66" charset="-78"/>
            </a:endParaRPr>
          </a:p>
          <a:p>
            <a:pPr marL="342900" lvl="0" indent="-342900" algn="justLow" eaLnBrk="0" fontAlgn="base" hangingPunct="0">
              <a:spcBef>
                <a:spcPct val="0"/>
              </a:spcBef>
              <a:spcAft>
                <a:spcPct val="0"/>
              </a:spcAft>
              <a:buFont typeface="Arial" panose="020B0604020202020204" pitchFamily="34" charset="0"/>
              <a:buChar char="•"/>
            </a:pP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زيادة </a:t>
            </a: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انتاجية العمال </a:t>
            </a:r>
            <a:endParaRPr lang="en-US" sz="1400" dirty="0">
              <a:latin typeface="Arabic Typesetting" panose="03020402040406030203" pitchFamily="66" charset="-78"/>
              <a:cs typeface="Arabic Typesetting" panose="03020402040406030203" pitchFamily="66" charset="-78"/>
            </a:endParaRPr>
          </a:p>
        </p:txBody>
      </p:sp>
      <p:sp>
        <p:nvSpPr>
          <p:cNvPr id="4" name="مستطيل 3"/>
          <p:cNvSpPr/>
          <p:nvPr/>
        </p:nvSpPr>
        <p:spPr>
          <a:xfrm>
            <a:off x="622697" y="3573016"/>
            <a:ext cx="4191656" cy="1631216"/>
          </a:xfrm>
          <a:prstGeom prst="rect">
            <a:avLst/>
          </a:prstGeom>
          <a:ln w="28575">
            <a:solidFill>
              <a:srgbClr val="00B050"/>
            </a:solidFill>
          </a:ln>
        </p:spPr>
        <p:txBody>
          <a:bodyPr wrap="square">
            <a:spAutoFit/>
          </a:bodyPr>
          <a:lstStyle/>
          <a:p>
            <a:pPr lvl="0" algn="justLow" eaLnBrk="0" fontAlgn="base" hangingPunct="0">
              <a:spcBef>
                <a:spcPct val="0"/>
              </a:spcBef>
              <a:spcAft>
                <a:spcPct val="0"/>
              </a:spcAft>
            </a:pPr>
            <a:r>
              <a:rPr lang="ar-SA" sz="2800" b="1" dirty="0">
                <a:solidFill>
                  <a:srgbClr val="D03200"/>
                </a:solidFill>
                <a:latin typeface="Arabic Typesetting" panose="03020402040406030203" pitchFamily="66" charset="-78"/>
                <a:ea typeface="Calibri" pitchFamily="34" charset="0"/>
                <a:cs typeface="Arabic Typesetting" panose="03020402040406030203" pitchFamily="66" charset="-78"/>
              </a:rPr>
              <a:t>ب</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 . </a:t>
            </a:r>
            <a:r>
              <a:rPr lang="ar-SA" sz="2800" b="1" dirty="0">
                <a:solidFill>
                  <a:srgbClr val="D03200"/>
                </a:solidFill>
                <a:latin typeface="Arabic Typesetting" panose="03020402040406030203" pitchFamily="66" charset="-78"/>
                <a:ea typeface="Calibri" pitchFamily="34" charset="0"/>
                <a:cs typeface="Arabic Typesetting" panose="03020402040406030203" pitchFamily="66" charset="-78"/>
              </a:rPr>
              <a:t>التمييز</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a:t>
            </a:r>
            <a:endParaRPr lang="en-US" sz="1600" dirty="0">
              <a:solidFill>
                <a:srgbClr val="D03200"/>
              </a:solidFill>
              <a:latin typeface="Arabic Typesetting" panose="03020402040406030203" pitchFamily="66" charset="-78"/>
              <a:cs typeface="Arabic Typesetting" panose="03020402040406030203" pitchFamily="66" charset="-78"/>
            </a:endParaRPr>
          </a:p>
          <a:p>
            <a:pPr lvl="0" algn="justLow" eaLnBrk="0" fontAlgn="base" hangingPunct="0">
              <a:spcBef>
                <a:spcPct val="0"/>
              </a:spcBef>
              <a:spcAft>
                <a:spcPct val="0"/>
              </a:spcAft>
            </a:pP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سيتميز مطعمنا في تقديم وجبات غذائية لا يوجد لها مثيل في أي مطعم آخر وذلك يتمثل في غنى </a:t>
            </a: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الوجبات</a:t>
            </a:r>
            <a:r>
              <a:rPr lang="ar-SA" sz="1400" dirty="0" smtClean="0">
                <a:latin typeface="Arabic Typesetting" panose="03020402040406030203" pitchFamily="66" charset="-78"/>
                <a:cs typeface="Arabic Typesetting" panose="03020402040406030203" pitchFamily="66" charset="-78"/>
              </a:rPr>
              <a:t> ب</a:t>
            </a: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القيمة </a:t>
            </a: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الغذائية سواء من خلال المواد العضوية المستخدمة أو الصحية</a:t>
            </a:r>
            <a:r>
              <a:rPr lang="en-US" sz="2400" dirty="0">
                <a:solidFill>
                  <a:srgbClr val="000000"/>
                </a:solidFill>
                <a:latin typeface="Arabic Typesetting" panose="03020402040406030203" pitchFamily="66" charset="-78"/>
                <a:ea typeface="Calibri" pitchFamily="34" charset="0"/>
                <a:cs typeface="Arabic Typesetting" panose="03020402040406030203" pitchFamily="66" charset="-78"/>
              </a:rPr>
              <a:t> .</a:t>
            </a:r>
            <a:endParaRPr lang="en-US" sz="1400" dirty="0">
              <a:latin typeface="Arabic Typesetting" panose="03020402040406030203" pitchFamily="66" charset="-78"/>
              <a:cs typeface="Arabic Typesetting" panose="03020402040406030203" pitchFamily="66" charset="-78"/>
            </a:endParaRPr>
          </a:p>
        </p:txBody>
      </p:sp>
      <p:sp>
        <p:nvSpPr>
          <p:cNvPr id="5" name="مستطيل 4"/>
          <p:cNvSpPr/>
          <p:nvPr/>
        </p:nvSpPr>
        <p:spPr>
          <a:xfrm>
            <a:off x="5112032" y="4539758"/>
            <a:ext cx="3495593" cy="2000548"/>
          </a:xfrm>
          <a:prstGeom prst="rect">
            <a:avLst/>
          </a:prstGeom>
          <a:ln w="28575">
            <a:solidFill>
              <a:schemeClr val="accent4">
                <a:lumMod val="75000"/>
              </a:schemeClr>
            </a:solidFill>
          </a:ln>
        </p:spPr>
        <p:txBody>
          <a:bodyPr wrap="square">
            <a:spAutoFit/>
          </a:bodyPr>
          <a:lstStyle/>
          <a:p>
            <a:pPr lvl="0" algn="justLow" eaLnBrk="0" fontAlgn="base" hangingPunct="0">
              <a:spcBef>
                <a:spcPct val="0"/>
              </a:spcBef>
              <a:spcAft>
                <a:spcPct val="0"/>
              </a:spcAft>
            </a:pPr>
            <a:r>
              <a:rPr lang="ar-SA" sz="2800" b="1" dirty="0" smtClean="0">
                <a:solidFill>
                  <a:srgbClr val="D03200"/>
                </a:solidFill>
                <a:latin typeface="Arabic Typesetting" panose="03020402040406030203" pitchFamily="66" charset="-78"/>
                <a:ea typeface="Calibri" pitchFamily="34" charset="0"/>
                <a:cs typeface="Arabic Typesetting" panose="03020402040406030203" pitchFamily="66" charset="-78"/>
              </a:rPr>
              <a:t>ج</a:t>
            </a:r>
            <a:r>
              <a:rPr lang="en-US" sz="2800" b="1" dirty="0" smtClean="0">
                <a:solidFill>
                  <a:srgbClr val="D03200"/>
                </a:solidFill>
                <a:latin typeface="Arabic Typesetting" panose="03020402040406030203" pitchFamily="66" charset="-78"/>
                <a:ea typeface="Calibri" pitchFamily="34" charset="0"/>
                <a:cs typeface="Arabic Typesetting" panose="03020402040406030203" pitchFamily="66" charset="-78"/>
              </a:rPr>
              <a:t> </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 </a:t>
            </a:r>
            <a:r>
              <a:rPr lang="ar-SA" sz="2800" b="1" dirty="0">
                <a:solidFill>
                  <a:srgbClr val="D03200"/>
                </a:solidFill>
                <a:latin typeface="Arabic Typesetting" panose="03020402040406030203" pitchFamily="66" charset="-78"/>
                <a:ea typeface="Calibri" pitchFamily="34" charset="0"/>
                <a:cs typeface="Arabic Typesetting" panose="03020402040406030203" pitchFamily="66" charset="-78"/>
              </a:rPr>
              <a:t>التركيز</a:t>
            </a:r>
            <a:r>
              <a:rPr lang="en-US" sz="2800" b="1" dirty="0">
                <a:solidFill>
                  <a:srgbClr val="D03200"/>
                </a:solidFill>
                <a:latin typeface="Arabic Typesetting" panose="03020402040406030203" pitchFamily="66" charset="-78"/>
                <a:ea typeface="Calibri" pitchFamily="34" charset="0"/>
                <a:cs typeface="Arabic Typesetting" panose="03020402040406030203" pitchFamily="66" charset="-78"/>
              </a:rPr>
              <a:t>:</a:t>
            </a:r>
            <a:endParaRPr lang="en-US" sz="1600" dirty="0">
              <a:solidFill>
                <a:srgbClr val="D03200"/>
              </a:solidFill>
              <a:latin typeface="Arabic Typesetting" panose="03020402040406030203" pitchFamily="66" charset="-78"/>
              <a:cs typeface="Arabic Typesetting" panose="03020402040406030203" pitchFamily="66" charset="-78"/>
            </a:endParaRPr>
          </a:p>
          <a:p>
            <a:pPr marL="285750" lvl="0" indent="-285750" algn="justLow" eaLnBrk="0" fontAlgn="base" hangingPunct="0">
              <a:spcBef>
                <a:spcPct val="0"/>
              </a:spcBef>
              <a:spcAft>
                <a:spcPct val="0"/>
              </a:spcAft>
              <a:buFont typeface="Arial" panose="020B0604020202020204" pitchFamily="34" charset="0"/>
              <a:buChar char="•"/>
            </a:pP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أصحاب </a:t>
            </a: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الحمية</a:t>
            </a:r>
            <a:r>
              <a:rPr lang="en-US" sz="2400" dirty="0">
                <a:solidFill>
                  <a:srgbClr val="000000"/>
                </a:solidFill>
                <a:latin typeface="Arabic Typesetting" panose="03020402040406030203" pitchFamily="66" charset="-78"/>
                <a:ea typeface="Calibri" pitchFamily="34" charset="0"/>
                <a:cs typeface="Arabic Typesetting" panose="03020402040406030203" pitchFamily="66" charset="-78"/>
              </a:rPr>
              <a:t>)</a:t>
            </a: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مرضى السكر </a:t>
            </a: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والضغط</a:t>
            </a:r>
            <a:r>
              <a:rPr lang="ar-SA" sz="1400" dirty="0">
                <a:latin typeface="Arabic Typesetting" panose="03020402040406030203" pitchFamily="66" charset="-78"/>
                <a:cs typeface="Arabic Typesetting" panose="03020402040406030203" pitchFamily="66" charset="-78"/>
              </a:rPr>
              <a:t> </a:t>
            </a: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والكولسترول</a:t>
            </a:r>
            <a:r>
              <a:rPr lang="en-US"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 </a:t>
            </a:r>
            <a:endPar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endParaRPr>
          </a:p>
          <a:p>
            <a:pPr marL="285750" lvl="0" indent="-285750" algn="justLow" eaLnBrk="0" fontAlgn="base" hangingPunct="0">
              <a:spcBef>
                <a:spcPct val="0"/>
              </a:spcBef>
              <a:spcAft>
                <a:spcPct val="0"/>
              </a:spcAft>
              <a:buFont typeface="Arial" panose="020B0604020202020204" pitchFamily="34" charset="0"/>
              <a:buChar char="•"/>
            </a:pP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ا</a:t>
            </a: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لأطفال </a:t>
            </a:r>
          </a:p>
          <a:p>
            <a:pPr marL="285750" lvl="0" indent="-285750" algn="justLow" eaLnBrk="0" fontAlgn="base" hangingPunct="0">
              <a:spcBef>
                <a:spcPct val="0"/>
              </a:spcBef>
              <a:spcAft>
                <a:spcPct val="0"/>
              </a:spcAft>
              <a:buFont typeface="Arial" panose="020B0604020202020204" pitchFamily="34" charset="0"/>
              <a:buChar char="•"/>
            </a:pPr>
            <a:r>
              <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rPr>
              <a:t>محبي </a:t>
            </a:r>
            <a:r>
              <a:rPr lang="ar-SA" sz="2400" dirty="0">
                <a:solidFill>
                  <a:srgbClr val="000000"/>
                </a:solidFill>
                <a:latin typeface="Arabic Typesetting" panose="03020402040406030203" pitchFamily="66" charset="-78"/>
                <a:ea typeface="Calibri" pitchFamily="34" charset="0"/>
                <a:cs typeface="Arabic Typesetting" panose="03020402040406030203" pitchFamily="66" charset="-78"/>
              </a:rPr>
              <a:t>المواد العضوية والصحية </a:t>
            </a:r>
            <a:endParaRPr lang="ar-SA" sz="2400" dirty="0" smtClean="0">
              <a:solidFill>
                <a:srgbClr val="000000"/>
              </a:solidFill>
              <a:latin typeface="Arabic Typesetting" panose="03020402040406030203" pitchFamily="66" charset="-78"/>
              <a:ea typeface="Calibri" pitchFamily="34" charset="0"/>
              <a:cs typeface="Arabic Typesetting" panose="03020402040406030203" pitchFamily="66" charset="-78"/>
            </a:endParaRPr>
          </a:p>
        </p:txBody>
      </p:sp>
    </p:spTree>
    <p:extLst>
      <p:ext uri="{BB962C8B-B14F-4D97-AF65-F5344CB8AC3E}">
        <p14:creationId xmlns:p14="http://schemas.microsoft.com/office/powerpoint/2010/main" xmlns="" val="624828653"/>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10" name="مجموعة 9"/>
          <p:cNvGrpSpPr/>
          <p:nvPr/>
        </p:nvGrpSpPr>
        <p:grpSpPr>
          <a:xfrm>
            <a:off x="1835696" y="188640"/>
            <a:ext cx="4937995" cy="720080"/>
            <a:chOff x="826514" y="1471483"/>
            <a:chExt cx="4937995" cy="420446"/>
          </a:xfrm>
        </p:grpSpPr>
        <p:sp>
          <p:nvSpPr>
            <p:cNvPr id="11" name="مستطيل 10"/>
            <p:cNvSpPr/>
            <p:nvPr/>
          </p:nvSpPr>
          <p:spPr>
            <a:xfrm>
              <a:off x="826514" y="1471483"/>
              <a:ext cx="4937995" cy="420446"/>
            </a:xfrm>
            <a:prstGeom prst="rect">
              <a:avLst/>
            </a:prstGeom>
            <a:solidFill>
              <a:srgbClr val="FF99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2" name="مستطيل 11"/>
            <p:cNvSpPr/>
            <p:nvPr/>
          </p:nvSpPr>
          <p:spPr>
            <a:xfrm>
              <a:off x="826514" y="1471483"/>
              <a:ext cx="4937995"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800" kern="1200" dirty="0" smtClean="0"/>
                <a:t>التنبؤ بالطلب المتوقع</a:t>
              </a:r>
              <a:endParaRPr lang="ar-SA" sz="2800" kern="1200" dirty="0"/>
            </a:p>
          </p:txBody>
        </p:sp>
      </p:grpSp>
      <p:sp>
        <p:nvSpPr>
          <p:cNvPr id="2" name="مستطيل 1"/>
          <p:cNvSpPr/>
          <p:nvPr/>
        </p:nvSpPr>
        <p:spPr>
          <a:xfrm>
            <a:off x="1018158" y="1340768"/>
            <a:ext cx="6599320" cy="1938992"/>
          </a:xfrm>
          <a:prstGeom prst="rect">
            <a:avLst/>
          </a:prstGeom>
        </p:spPr>
        <p:txBody>
          <a:bodyPr wrap="square">
            <a:spAutoFit/>
          </a:bodyPr>
          <a:lstStyle/>
          <a:p>
            <a:pPr lvl="0"/>
            <a:r>
              <a:rPr lang="ar-SA" b="1" dirty="0">
                <a:solidFill>
                  <a:srgbClr val="00B050"/>
                </a:solidFill>
                <a:ea typeface="Calibri"/>
              </a:rPr>
              <a:t>1.التعرف على فجوة الطلب:</a:t>
            </a:r>
            <a:endParaRPr lang="en-US" b="1" dirty="0">
              <a:solidFill>
                <a:srgbClr val="00B050"/>
              </a:solidFill>
              <a:ea typeface="Calibri"/>
            </a:endParaRPr>
          </a:p>
          <a:p>
            <a:r>
              <a:rPr lang="ar-SA" sz="1400" dirty="0"/>
              <a:t>فجوة الطلب = الاستيراد . </a:t>
            </a:r>
            <a:endParaRPr lang="ar-SA" sz="1400" dirty="0" smtClean="0"/>
          </a:p>
          <a:p>
            <a:r>
              <a:rPr lang="ar-SA" sz="1400" dirty="0" smtClean="0"/>
              <a:t>الطلب</a:t>
            </a:r>
            <a:r>
              <a:rPr lang="ar-SA" sz="1400" dirty="0"/>
              <a:t>= 1.4 </a:t>
            </a:r>
            <a:r>
              <a:rPr lang="ar-SA" sz="1400" dirty="0" smtClean="0"/>
              <a:t>مليون</a:t>
            </a:r>
          </a:p>
          <a:p>
            <a:endParaRPr lang="en-US" sz="1400" dirty="0"/>
          </a:p>
          <a:p>
            <a:r>
              <a:rPr lang="ar-SA" sz="1400" b="1" dirty="0"/>
              <a:t> </a:t>
            </a:r>
            <a:endParaRPr lang="en-US" sz="1400" dirty="0">
              <a:solidFill>
                <a:schemeClr val="accent6">
                  <a:lumMod val="75000"/>
                </a:schemeClr>
              </a:solidFill>
            </a:endParaRPr>
          </a:p>
          <a:p>
            <a:r>
              <a:rPr lang="ar-SA" b="1" dirty="0">
                <a:solidFill>
                  <a:schemeClr val="accent4">
                    <a:lumMod val="75000"/>
                  </a:schemeClr>
                </a:solidFill>
                <a:ea typeface="Calibri"/>
              </a:rPr>
              <a:t>2. المؤشرات الاقتصادية:</a:t>
            </a:r>
            <a:endParaRPr lang="en-US" b="1" dirty="0">
              <a:solidFill>
                <a:schemeClr val="accent4">
                  <a:lumMod val="75000"/>
                </a:schemeClr>
              </a:solidFill>
              <a:ea typeface="Calibri"/>
            </a:endParaRPr>
          </a:p>
          <a:p>
            <a:r>
              <a:rPr lang="ar-SA" sz="1400" dirty="0"/>
              <a:t>عدد السكان: 7.69 مليون نسمة </a:t>
            </a:r>
            <a:endParaRPr lang="ar-SA" sz="1400" dirty="0" smtClean="0"/>
          </a:p>
          <a:p>
            <a:r>
              <a:rPr lang="ar-SA" sz="1400" dirty="0" smtClean="0"/>
              <a:t>دخل </a:t>
            </a:r>
            <a:r>
              <a:rPr lang="ar-SA" sz="1400" dirty="0"/>
              <a:t>الفرد: 2216  </a:t>
            </a:r>
            <a:r>
              <a:rPr lang="ar-SA" sz="1400" dirty="0" smtClean="0"/>
              <a:t>ريال</a:t>
            </a:r>
            <a:endParaRPr lang="en-US" sz="1400" dirty="0"/>
          </a:p>
        </p:txBody>
      </p:sp>
      <p:sp>
        <p:nvSpPr>
          <p:cNvPr id="3" name="مستطيل 2"/>
          <p:cNvSpPr/>
          <p:nvPr/>
        </p:nvSpPr>
        <p:spPr>
          <a:xfrm>
            <a:off x="1835696" y="3501008"/>
            <a:ext cx="6264696" cy="2319096"/>
          </a:xfrm>
          <a:prstGeom prst="rect">
            <a:avLst/>
          </a:prstGeom>
        </p:spPr>
        <p:txBody>
          <a:bodyPr wrap="square">
            <a:spAutoFit/>
          </a:bodyPr>
          <a:lstStyle/>
          <a:p>
            <a:pPr marL="457200" algn="just"/>
            <a:r>
              <a:rPr lang="ar-SA" b="1" dirty="0" smtClean="0">
                <a:solidFill>
                  <a:srgbClr val="D03200"/>
                </a:solidFill>
                <a:ea typeface="Calibri"/>
              </a:rPr>
              <a:t>3. </a:t>
            </a:r>
            <a:r>
              <a:rPr lang="ar-SA" b="1" dirty="0">
                <a:solidFill>
                  <a:srgbClr val="D03200"/>
                </a:solidFill>
                <a:ea typeface="Calibri"/>
              </a:rPr>
              <a:t>تقدير حجم الطلب المتوقع من خلال تحديد نمو الطلب المتوقع:</a:t>
            </a:r>
            <a:endParaRPr lang="en-US" dirty="0">
              <a:solidFill>
                <a:srgbClr val="D03200"/>
              </a:solidFill>
            </a:endParaRPr>
          </a:p>
          <a:p>
            <a:pPr algn="just">
              <a:lnSpc>
                <a:spcPct val="115000"/>
              </a:lnSpc>
            </a:pPr>
            <a:r>
              <a:rPr lang="ar-SA" sz="1400" dirty="0">
                <a:solidFill>
                  <a:srgbClr val="000000"/>
                </a:solidFill>
                <a:ea typeface="Calibri"/>
              </a:rPr>
              <a:t>معدل النمو السكاني = 2.55</a:t>
            </a:r>
            <a:r>
              <a:rPr lang="ar-SA" sz="1400" dirty="0" smtClean="0">
                <a:solidFill>
                  <a:srgbClr val="000000"/>
                </a:solidFill>
                <a:ea typeface="Calibri"/>
              </a:rPr>
              <a:t>%</a:t>
            </a:r>
            <a:endParaRPr lang="en-US" sz="1400" dirty="0">
              <a:ea typeface="Calibri"/>
              <a:cs typeface="Arial"/>
            </a:endParaRPr>
          </a:p>
          <a:p>
            <a:pPr algn="just">
              <a:lnSpc>
                <a:spcPct val="115000"/>
              </a:lnSpc>
            </a:pPr>
            <a:r>
              <a:rPr lang="ar-SA" sz="1400" dirty="0">
                <a:solidFill>
                  <a:srgbClr val="000000"/>
                </a:solidFill>
                <a:ea typeface="Calibri"/>
              </a:rPr>
              <a:t>معدل النمو الراجع لتغير الدخل = 4.9%</a:t>
            </a:r>
            <a:endParaRPr lang="en-US" sz="1400" dirty="0">
              <a:ea typeface="Calibri"/>
              <a:cs typeface="Arial"/>
            </a:endParaRPr>
          </a:p>
          <a:p>
            <a:pPr algn="just">
              <a:lnSpc>
                <a:spcPct val="115000"/>
              </a:lnSpc>
            </a:pPr>
            <a:r>
              <a:rPr lang="ar-SA" sz="1400" dirty="0">
                <a:solidFill>
                  <a:srgbClr val="000000"/>
                </a:solidFill>
                <a:ea typeface="Calibri"/>
              </a:rPr>
              <a:t>معدل النمو الراجع لتغير السعر = 3.4%</a:t>
            </a:r>
            <a:endParaRPr lang="en-US" sz="1400" dirty="0">
              <a:ea typeface="Calibri"/>
              <a:cs typeface="Arial"/>
            </a:endParaRPr>
          </a:p>
          <a:p>
            <a:pPr algn="just">
              <a:lnSpc>
                <a:spcPct val="115000"/>
              </a:lnSpc>
            </a:pPr>
            <a:r>
              <a:rPr lang="ar-SA" sz="1400" dirty="0">
                <a:solidFill>
                  <a:srgbClr val="000000"/>
                </a:solidFill>
                <a:ea typeface="Calibri"/>
              </a:rPr>
              <a:t>نمو الطلب المتوقع = 10.85% </a:t>
            </a:r>
            <a:endParaRPr lang="en-US" sz="1400" dirty="0">
              <a:ea typeface="Calibri"/>
              <a:cs typeface="Arial"/>
            </a:endParaRPr>
          </a:p>
          <a:p>
            <a:pPr algn="just">
              <a:lnSpc>
                <a:spcPct val="115000"/>
              </a:lnSpc>
            </a:pPr>
            <a:r>
              <a:rPr lang="ar-SA" sz="1400" dirty="0">
                <a:solidFill>
                  <a:srgbClr val="000000"/>
                </a:solidFill>
                <a:ea typeface="Calibri"/>
              </a:rPr>
              <a:t>حجم الطلب الحالي = 1.4 مليون</a:t>
            </a:r>
            <a:endParaRPr lang="en-US" sz="1400" dirty="0">
              <a:ea typeface="Calibri"/>
              <a:cs typeface="Arial"/>
            </a:endParaRPr>
          </a:p>
          <a:p>
            <a:pPr algn="just">
              <a:lnSpc>
                <a:spcPct val="115000"/>
              </a:lnSpc>
            </a:pPr>
            <a:r>
              <a:rPr lang="ar-SA" sz="1400" dirty="0">
                <a:solidFill>
                  <a:srgbClr val="000000"/>
                </a:solidFill>
                <a:ea typeface="Calibri"/>
              </a:rPr>
              <a:t>حجم الطلب المتوقع=</a:t>
            </a:r>
            <a:endParaRPr lang="en-US" sz="1400" dirty="0">
              <a:ea typeface="Calibri"/>
              <a:cs typeface="Arial"/>
            </a:endParaRPr>
          </a:p>
          <a:p>
            <a:pPr algn="just">
              <a:lnSpc>
                <a:spcPct val="115000"/>
              </a:lnSpc>
            </a:pPr>
            <a:r>
              <a:rPr lang="ar-SA" sz="1400" dirty="0">
                <a:solidFill>
                  <a:srgbClr val="000000"/>
                </a:solidFill>
                <a:ea typeface="Calibri"/>
              </a:rPr>
              <a:t>(%10.85 + 1 ) 1.4 = 1.552 مليون.</a:t>
            </a:r>
            <a:endParaRPr lang="en-US" sz="1400" dirty="0">
              <a:ea typeface="Calibri"/>
              <a:cs typeface="Arial"/>
            </a:endParaRPr>
          </a:p>
          <a:p>
            <a:r>
              <a:rPr lang="ar-SA" sz="1400" dirty="0">
                <a:solidFill>
                  <a:srgbClr val="000000"/>
                </a:solidFill>
                <a:ea typeface="Calibri"/>
              </a:rPr>
              <a:t>حجم المبيعات المتوقعة = النصيب النسبي * الطلب المتوقع = 1* 1.552 = 1.552 مليون.</a:t>
            </a:r>
          </a:p>
        </p:txBody>
      </p:sp>
    </p:spTree>
    <p:extLst>
      <p:ext uri="{BB962C8B-B14F-4D97-AF65-F5344CB8AC3E}">
        <p14:creationId xmlns:p14="http://schemas.microsoft.com/office/powerpoint/2010/main" xmlns="" val="1949770784"/>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7" name="مجموعة 6"/>
          <p:cNvGrpSpPr/>
          <p:nvPr/>
        </p:nvGrpSpPr>
        <p:grpSpPr>
          <a:xfrm>
            <a:off x="1907704" y="548680"/>
            <a:ext cx="4937995" cy="576064"/>
            <a:chOff x="826514" y="2101674"/>
            <a:chExt cx="4937995" cy="420446"/>
          </a:xfrm>
        </p:grpSpPr>
        <p:sp>
          <p:nvSpPr>
            <p:cNvPr id="8" name="مستطيل 7"/>
            <p:cNvSpPr/>
            <p:nvPr/>
          </p:nvSpPr>
          <p:spPr>
            <a:xfrm>
              <a:off x="826514" y="2101674"/>
              <a:ext cx="4937995" cy="420446"/>
            </a:xfrm>
            <a:prstGeom prst="rect">
              <a:avLst/>
            </a:prstGeom>
            <a:solidFill>
              <a:srgbClr val="D032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9" name="مستطيل 8"/>
            <p:cNvSpPr/>
            <p:nvPr/>
          </p:nvSpPr>
          <p:spPr>
            <a:xfrm>
              <a:off x="826514" y="2101674"/>
              <a:ext cx="4937995"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800" kern="1200" dirty="0" smtClean="0"/>
                <a:t>مرحلة نمو المنتج</a:t>
              </a:r>
              <a:endParaRPr lang="ar-SA" sz="2800" kern="1200" dirty="0"/>
            </a:p>
          </p:txBody>
        </p:sp>
      </p:grpSp>
      <p:sp>
        <p:nvSpPr>
          <p:cNvPr id="2" name="مستطيل 1"/>
          <p:cNvSpPr/>
          <p:nvPr/>
        </p:nvSpPr>
        <p:spPr>
          <a:xfrm>
            <a:off x="1979712" y="2420888"/>
            <a:ext cx="5034605" cy="1569660"/>
          </a:xfrm>
          <a:prstGeom prst="rect">
            <a:avLst/>
          </a:prstGeom>
          <a:ln w="57150">
            <a:solidFill>
              <a:srgbClr val="00B050"/>
            </a:solidFill>
          </a:ln>
        </p:spPr>
        <p:txBody>
          <a:bodyPr wrap="square">
            <a:spAutoFit/>
          </a:bodyPr>
          <a:lstStyle/>
          <a:p>
            <a:r>
              <a:rPr lang="ar-SA" sz="2400" dirty="0"/>
              <a:t>يعد هذا المشروع في مرحلة البدء نظراً لندرته في السوق وعدم وجود منافسين له لذلك يحتاج إلى جهد تسويقي مركز لتأسيس هوية المطعم وتعريف المستهلك به وإقناعه وتحفيزه بتجربته </a:t>
            </a:r>
            <a:endParaRPr lang="en-US" sz="2400" dirty="0"/>
          </a:p>
        </p:txBody>
      </p:sp>
    </p:spTree>
    <p:extLst>
      <p:ext uri="{BB962C8B-B14F-4D97-AF65-F5344CB8AC3E}">
        <p14:creationId xmlns:p14="http://schemas.microsoft.com/office/powerpoint/2010/main" xmlns="" val="1218061292"/>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7" name="مجموعة 6"/>
          <p:cNvGrpSpPr/>
          <p:nvPr/>
        </p:nvGrpSpPr>
        <p:grpSpPr>
          <a:xfrm>
            <a:off x="1691680" y="620688"/>
            <a:ext cx="5096142" cy="636470"/>
            <a:chOff x="668368" y="2732264"/>
            <a:chExt cx="5096142" cy="420446"/>
          </a:xfrm>
        </p:grpSpPr>
        <p:sp>
          <p:nvSpPr>
            <p:cNvPr id="8" name="مستطيل 7"/>
            <p:cNvSpPr/>
            <p:nvPr/>
          </p:nvSpPr>
          <p:spPr>
            <a:xfrm>
              <a:off x="668368" y="2732264"/>
              <a:ext cx="5096142" cy="420446"/>
            </a:xfrm>
            <a:prstGeom prst="rect">
              <a:avLst/>
            </a:prstGeom>
            <a:solidFill>
              <a:srgbClr val="00B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مستطيل 8"/>
            <p:cNvSpPr/>
            <p:nvPr/>
          </p:nvSpPr>
          <p:spPr>
            <a:xfrm>
              <a:off x="668368" y="2732264"/>
              <a:ext cx="5096142"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أقسام السوق</a:t>
              </a:r>
              <a:endParaRPr lang="ar-SA" sz="2300" kern="1200" dirty="0"/>
            </a:p>
          </p:txBody>
        </p:sp>
      </p:grpSp>
      <p:sp>
        <p:nvSpPr>
          <p:cNvPr id="2" name="مستطيل 1"/>
          <p:cNvSpPr/>
          <p:nvPr/>
        </p:nvSpPr>
        <p:spPr>
          <a:xfrm>
            <a:off x="2123728" y="2420888"/>
            <a:ext cx="4806280" cy="1938992"/>
          </a:xfrm>
          <a:prstGeom prst="rect">
            <a:avLst/>
          </a:prstGeom>
          <a:ln w="57150">
            <a:solidFill>
              <a:srgbClr val="FF6600"/>
            </a:solidFill>
          </a:ln>
        </p:spPr>
        <p:txBody>
          <a:bodyPr wrap="square">
            <a:spAutoFit/>
          </a:bodyPr>
          <a:lstStyle/>
          <a:p>
            <a:r>
              <a:rPr lang="ar-SA" sz="2000" dirty="0"/>
              <a:t>يستهدف المطعم مدينة الرياض في الوقت الحالي بجميع الفئات العمرية من المستهلكين من أطفال وشباب وشيوخ ذكوراً وإناثاً من المهتمين بالمستوى الصحي والمهتمين بالمواد العضوية جاذباً ذوي الدخل المتوسط إلى المرتفع ، كما تراعي الوجبات المقدمة مرضى السكر والضغط حيث توجد وجبات خالية من السكر والكولسترول.</a:t>
            </a:r>
          </a:p>
        </p:txBody>
      </p:sp>
    </p:spTree>
    <p:extLst>
      <p:ext uri="{BB962C8B-B14F-4D97-AF65-F5344CB8AC3E}">
        <p14:creationId xmlns:p14="http://schemas.microsoft.com/office/powerpoint/2010/main" xmlns="" val="3113283910"/>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7" name="مجموعة 6"/>
          <p:cNvGrpSpPr/>
          <p:nvPr/>
        </p:nvGrpSpPr>
        <p:grpSpPr>
          <a:xfrm>
            <a:off x="1475656" y="476672"/>
            <a:ext cx="5441988" cy="648072"/>
            <a:chOff x="376596" y="3312366"/>
            <a:chExt cx="5441988" cy="420446"/>
          </a:xfrm>
        </p:grpSpPr>
        <p:sp>
          <p:nvSpPr>
            <p:cNvPr id="8" name="مستطيل 7"/>
            <p:cNvSpPr/>
            <p:nvPr/>
          </p:nvSpPr>
          <p:spPr>
            <a:xfrm>
              <a:off x="376596" y="3312366"/>
              <a:ext cx="5441988" cy="420446"/>
            </a:xfrm>
            <a:prstGeom prst="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مستطيل 8"/>
            <p:cNvSpPr/>
            <p:nvPr/>
          </p:nvSpPr>
          <p:spPr>
            <a:xfrm>
              <a:off x="376596" y="3312366"/>
              <a:ext cx="5441988" cy="420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73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السعر المتوقع</a:t>
              </a:r>
              <a:endParaRPr lang="ar-SA" sz="2300" kern="1200" dirty="0"/>
            </a:p>
          </p:txBody>
        </p:sp>
      </p:grpSp>
      <p:sp>
        <p:nvSpPr>
          <p:cNvPr id="2" name="مستطيل 1"/>
          <p:cNvSpPr/>
          <p:nvPr/>
        </p:nvSpPr>
        <p:spPr>
          <a:xfrm>
            <a:off x="1187624" y="1988840"/>
            <a:ext cx="6748058" cy="2616101"/>
          </a:xfrm>
          <a:prstGeom prst="rect">
            <a:avLst/>
          </a:prstGeom>
          <a:ln w="57150">
            <a:solidFill>
              <a:srgbClr val="FFC000"/>
            </a:solidFill>
          </a:ln>
        </p:spPr>
        <p:txBody>
          <a:bodyPr wrap="square">
            <a:spAutoFit/>
          </a:bodyPr>
          <a:lstStyle/>
          <a:p>
            <a:r>
              <a:rPr lang="ar-SA" sz="2000" b="1" dirty="0">
                <a:solidFill>
                  <a:srgbClr val="00B050"/>
                </a:solidFill>
              </a:rPr>
              <a:t>السعر المتوقع :</a:t>
            </a:r>
            <a:endParaRPr lang="en-US" sz="2000" b="1" dirty="0">
              <a:solidFill>
                <a:srgbClr val="00B050"/>
              </a:solidFill>
            </a:endParaRPr>
          </a:p>
          <a:p>
            <a:r>
              <a:rPr lang="ar-SA" b="1" dirty="0">
                <a:solidFill>
                  <a:schemeClr val="bg1">
                    <a:lumMod val="65000"/>
                  </a:schemeClr>
                </a:solidFill>
              </a:rPr>
              <a:t>بما أن المشروع يتسم بالاحتكار فسيتم تحديد السعر على أساس تقدير عنصرين هما التكلفة المتوسطة (</a:t>
            </a:r>
            <a:r>
              <a:rPr lang="en-US" b="1" dirty="0">
                <a:solidFill>
                  <a:schemeClr val="bg1">
                    <a:lumMod val="65000"/>
                  </a:schemeClr>
                </a:solidFill>
              </a:rPr>
              <a:t>c</a:t>
            </a:r>
            <a:r>
              <a:rPr lang="ar-SA" b="1" dirty="0">
                <a:solidFill>
                  <a:schemeClr val="bg1">
                    <a:lumMod val="65000"/>
                  </a:schemeClr>
                </a:solidFill>
              </a:rPr>
              <a:t>) ومعدل الربح المستهدف (</a:t>
            </a:r>
            <a:r>
              <a:rPr lang="en-US" b="1" dirty="0">
                <a:solidFill>
                  <a:schemeClr val="bg1">
                    <a:lumMod val="65000"/>
                  </a:schemeClr>
                </a:solidFill>
              </a:rPr>
              <a:t>d</a:t>
            </a:r>
            <a:r>
              <a:rPr lang="ar-SA" b="1" dirty="0">
                <a:solidFill>
                  <a:schemeClr val="bg1">
                    <a:lumMod val="65000"/>
                  </a:schemeClr>
                </a:solidFill>
              </a:rPr>
              <a:t>) </a:t>
            </a:r>
            <a:endParaRPr lang="en-US" b="1" dirty="0">
              <a:solidFill>
                <a:schemeClr val="bg1">
                  <a:lumMod val="65000"/>
                </a:schemeClr>
              </a:solidFill>
            </a:endParaRPr>
          </a:p>
          <a:p>
            <a:r>
              <a:rPr lang="ar-SA" b="1" i="1" dirty="0">
                <a:solidFill>
                  <a:schemeClr val="bg1">
                    <a:lumMod val="65000"/>
                  </a:schemeClr>
                </a:solidFill>
              </a:rPr>
              <a:t>وسيتم حسابه كالتالي:</a:t>
            </a:r>
            <a:endParaRPr lang="en-US" b="1" dirty="0">
              <a:solidFill>
                <a:schemeClr val="bg1">
                  <a:lumMod val="65000"/>
                </a:schemeClr>
              </a:solidFill>
            </a:endParaRPr>
          </a:p>
          <a:p>
            <a:r>
              <a:rPr lang="en-US" b="1" dirty="0">
                <a:solidFill>
                  <a:schemeClr val="accent4">
                    <a:lumMod val="75000"/>
                  </a:schemeClr>
                </a:solidFill>
              </a:rPr>
              <a:t>p = c (</a:t>
            </a:r>
            <a:r>
              <a:rPr lang="en-US" b="1" dirty="0" smtClean="0">
                <a:solidFill>
                  <a:schemeClr val="accent4">
                    <a:lumMod val="75000"/>
                  </a:schemeClr>
                </a:solidFill>
              </a:rPr>
              <a:t>1+d</a:t>
            </a:r>
            <a:r>
              <a:rPr lang="ar-SA" b="1" dirty="0" smtClean="0">
                <a:solidFill>
                  <a:schemeClr val="accent4">
                    <a:lumMod val="75000"/>
                  </a:schemeClr>
                </a:solidFill>
              </a:rPr>
              <a:t>)</a:t>
            </a:r>
            <a:endParaRPr lang="en-US" b="1" dirty="0" smtClean="0">
              <a:solidFill>
                <a:schemeClr val="accent4">
                  <a:lumMod val="75000"/>
                </a:schemeClr>
              </a:solidFill>
            </a:endParaRPr>
          </a:p>
          <a:p>
            <a:r>
              <a:rPr lang="en-US" b="1" dirty="0" smtClean="0">
                <a:solidFill>
                  <a:schemeClr val="accent4">
                    <a:lumMod val="75000"/>
                  </a:schemeClr>
                </a:solidFill>
              </a:rPr>
              <a:t>p= 7(1+9</a:t>
            </a:r>
            <a:r>
              <a:rPr lang="ar-SA" b="1" dirty="0" smtClean="0">
                <a:solidFill>
                  <a:schemeClr val="accent4">
                    <a:lumMod val="75000"/>
                  </a:schemeClr>
                </a:solidFill>
              </a:rPr>
              <a:t>)</a:t>
            </a:r>
            <a:endParaRPr lang="en-US" b="1" dirty="0" smtClean="0">
              <a:solidFill>
                <a:schemeClr val="accent4">
                  <a:lumMod val="75000"/>
                </a:schemeClr>
              </a:solidFill>
            </a:endParaRPr>
          </a:p>
          <a:p>
            <a:r>
              <a:rPr lang="en-US" b="1" dirty="0" smtClean="0">
                <a:solidFill>
                  <a:schemeClr val="accent4">
                    <a:lumMod val="75000"/>
                  </a:schemeClr>
                </a:solidFill>
              </a:rPr>
              <a:t>p</a:t>
            </a:r>
            <a:r>
              <a:rPr lang="en-US" b="1" dirty="0">
                <a:solidFill>
                  <a:schemeClr val="accent4">
                    <a:lumMod val="75000"/>
                  </a:schemeClr>
                </a:solidFill>
              </a:rPr>
              <a:t>= 70 </a:t>
            </a:r>
          </a:p>
          <a:p>
            <a:r>
              <a:rPr lang="ar-SA" dirty="0">
                <a:solidFill>
                  <a:srgbClr val="FF6600"/>
                </a:solidFill>
              </a:rPr>
              <a:t>بالتالي سيكون السعر </a:t>
            </a:r>
            <a:r>
              <a:rPr lang="ar-SA" b="1" dirty="0">
                <a:solidFill>
                  <a:srgbClr val="FF6600"/>
                </a:solidFill>
              </a:rPr>
              <a:t>70</a:t>
            </a:r>
            <a:r>
              <a:rPr lang="ar-SA" dirty="0">
                <a:solidFill>
                  <a:srgbClr val="FF6600"/>
                </a:solidFill>
              </a:rPr>
              <a:t> ريال مع الإشارة إلى أنه سعر تقريبي فالوجبات ستكون متفاوتة حسب نوعها</a:t>
            </a:r>
          </a:p>
        </p:txBody>
      </p:sp>
    </p:spTree>
    <p:extLst>
      <p:ext uri="{BB962C8B-B14F-4D97-AF65-F5344CB8AC3E}">
        <p14:creationId xmlns:p14="http://schemas.microsoft.com/office/powerpoint/2010/main" xmlns="" val="3794731480"/>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0816" y="5445224"/>
            <a:ext cx="737394" cy="1308100"/>
          </a:xfrm>
          <a:prstGeom prst="rect">
            <a:avLst/>
          </a:prstGeom>
        </p:spPr>
      </p:pic>
      <p:graphicFrame>
        <p:nvGraphicFramePr>
          <p:cNvPr id="7" name="عنصر نائب للمحتوى 5"/>
          <p:cNvGraphicFramePr>
            <a:graphicFrameLocks noGrp="1"/>
          </p:cNvGraphicFramePr>
          <p:nvPr>
            <p:ph idx="1"/>
            <p:extLst>
              <p:ext uri="{D42A27DB-BD31-4B8C-83A1-F6EECF244321}">
                <p14:modId xmlns:p14="http://schemas.microsoft.com/office/powerpoint/2010/main" xmlns="" val="3713979773"/>
              </p:ext>
            </p:extLst>
          </p:nvPr>
        </p:nvGraphicFramePr>
        <p:xfrm>
          <a:off x="179512" y="1412776"/>
          <a:ext cx="864339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87469910"/>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7977504" y="764704"/>
            <a:ext cx="593378" cy="1052623"/>
          </a:xfrm>
          <a:prstGeom prst="rect">
            <a:avLst/>
          </a:prstGeom>
        </p:spPr>
      </p:pic>
      <p:sp>
        <p:nvSpPr>
          <p:cNvPr id="3" name="مستطيل 2"/>
          <p:cNvSpPr/>
          <p:nvPr/>
        </p:nvSpPr>
        <p:spPr>
          <a:xfrm>
            <a:off x="5410200" y="980728"/>
            <a:ext cx="2533650" cy="936104"/>
          </a:xfrm>
          <a:prstGeom prst="rect">
            <a:avLst/>
          </a:prstGeom>
          <a:solidFill>
            <a:srgbClr val="FFC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a:t>
            </a:r>
            <a:r>
              <a:rPr lang="ar-SA" sz="2700" dirty="0" smtClean="0">
                <a:latin typeface="Andalus" panose="02020603050405020304" pitchFamily="18" charset="-78"/>
                <a:cs typeface="Andalus" panose="02020603050405020304" pitchFamily="18" charset="-78"/>
              </a:rPr>
              <a:t>الفنية</a:t>
            </a:r>
            <a:endParaRPr lang="ar-SA" sz="2700" dirty="0">
              <a:latin typeface="Andalus" panose="02020603050405020304" pitchFamily="18" charset="-78"/>
              <a:cs typeface="Andalus" panose="02020603050405020304" pitchFamily="18" charset="-78"/>
            </a:endParaRPr>
          </a:p>
        </p:txBody>
      </p:sp>
      <p:graphicFrame>
        <p:nvGraphicFramePr>
          <p:cNvPr id="4" name="رسم تخطيطي 3"/>
          <p:cNvGraphicFramePr/>
          <p:nvPr>
            <p:extLst>
              <p:ext uri="{D42A27DB-BD31-4B8C-83A1-F6EECF244321}">
                <p14:modId xmlns:p14="http://schemas.microsoft.com/office/powerpoint/2010/main" xmlns="" val="1695520338"/>
              </p:ext>
            </p:extLst>
          </p:nvPr>
        </p:nvGraphicFramePr>
        <p:xfrm>
          <a:off x="1259632" y="2492896"/>
          <a:ext cx="6250633"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29103999"/>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3" name="مجموعة 2"/>
          <p:cNvGrpSpPr/>
          <p:nvPr/>
        </p:nvGrpSpPr>
        <p:grpSpPr>
          <a:xfrm>
            <a:off x="1403648" y="620688"/>
            <a:ext cx="5733197" cy="781707"/>
            <a:chOff x="503001" y="390908"/>
            <a:chExt cx="5733197" cy="781707"/>
          </a:xfrm>
        </p:grpSpPr>
        <p:sp>
          <p:nvSpPr>
            <p:cNvPr id="4" name="مستطيل 3"/>
            <p:cNvSpPr/>
            <p:nvPr/>
          </p:nvSpPr>
          <p:spPr>
            <a:xfrm>
              <a:off x="503001" y="390908"/>
              <a:ext cx="5733197" cy="781707"/>
            </a:xfrm>
            <a:prstGeom prst="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مستطيل 4"/>
            <p:cNvSpPr/>
            <p:nvPr/>
          </p:nvSpPr>
          <p:spPr>
            <a:xfrm>
              <a:off x="503001" y="390908"/>
              <a:ext cx="5733197" cy="781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0480" tIns="106680" rIns="106680" bIns="106680" numCol="1" spcCol="1270" anchor="ctr" anchorCtr="0">
              <a:noAutofit/>
            </a:bodyPr>
            <a:lstStyle/>
            <a:p>
              <a:pPr lvl="0" algn="ctr" defTabSz="1866900" rtl="1">
                <a:lnSpc>
                  <a:spcPct val="90000"/>
                </a:lnSpc>
                <a:spcBef>
                  <a:spcPct val="0"/>
                </a:spcBef>
                <a:spcAft>
                  <a:spcPct val="35000"/>
                </a:spcAft>
              </a:pPr>
              <a:r>
                <a:rPr lang="ar-SA" sz="4200" b="0" i="0" kern="1200" dirty="0" smtClean="0"/>
                <a:t>اختيار الفن الإنتاجي الملائم</a:t>
              </a:r>
              <a:endParaRPr lang="ar-SA" sz="4200" b="0" i="0" kern="1200" dirty="0"/>
            </a:p>
          </p:txBody>
        </p:sp>
      </p:grpSp>
      <p:graphicFrame>
        <p:nvGraphicFramePr>
          <p:cNvPr id="7" name="Diagram 1"/>
          <p:cNvGraphicFramePr/>
          <p:nvPr>
            <p:extLst>
              <p:ext uri="{D42A27DB-BD31-4B8C-83A1-F6EECF244321}">
                <p14:modId xmlns:p14="http://schemas.microsoft.com/office/powerpoint/2010/main" xmlns="" val="1534279481"/>
              </p:ext>
            </p:extLst>
          </p:nvPr>
        </p:nvGraphicFramePr>
        <p:xfrm>
          <a:off x="899592" y="1916832"/>
          <a:ext cx="77174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54291346"/>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3" name="مجموعة 2"/>
          <p:cNvGrpSpPr/>
          <p:nvPr/>
        </p:nvGrpSpPr>
        <p:grpSpPr>
          <a:xfrm>
            <a:off x="1331640" y="332656"/>
            <a:ext cx="5733197" cy="781707"/>
            <a:chOff x="503001" y="1563688"/>
            <a:chExt cx="5733197" cy="781707"/>
          </a:xfrm>
        </p:grpSpPr>
        <p:sp>
          <p:nvSpPr>
            <p:cNvPr id="4" name="مستطيل 3"/>
            <p:cNvSpPr/>
            <p:nvPr/>
          </p:nvSpPr>
          <p:spPr>
            <a:xfrm>
              <a:off x="503001" y="1563688"/>
              <a:ext cx="5733197" cy="781707"/>
            </a:xfrm>
            <a:prstGeom prst="rect">
              <a:avLst/>
            </a:prstGeom>
            <a:solidFill>
              <a:srgbClr val="D032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 name="مستطيل 4"/>
            <p:cNvSpPr/>
            <p:nvPr/>
          </p:nvSpPr>
          <p:spPr>
            <a:xfrm>
              <a:off x="503001" y="1563688"/>
              <a:ext cx="5733197" cy="781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0480" tIns="60960" rIns="60960" bIns="60960" numCol="1" spcCol="1270" anchor="ctr" anchorCtr="0">
              <a:noAutofit/>
            </a:bodyPr>
            <a:lstStyle/>
            <a:p>
              <a:pPr lvl="0" algn="ctr" defTabSz="1066800" rtl="1">
                <a:lnSpc>
                  <a:spcPct val="90000"/>
                </a:lnSpc>
                <a:spcBef>
                  <a:spcPct val="0"/>
                </a:spcBef>
                <a:spcAft>
                  <a:spcPct val="35000"/>
                </a:spcAft>
              </a:pPr>
              <a:r>
                <a:rPr lang="ar-SA" sz="2400" b="0" i="0" kern="1200" dirty="0" smtClean="0"/>
                <a:t>تحديد متطلبات المشروع من العناصر الأساسية</a:t>
              </a:r>
              <a:endParaRPr lang="ar-SA" sz="2400" b="0" i="0" kern="1200" dirty="0"/>
            </a:p>
          </p:txBody>
        </p:sp>
      </p:grpSp>
      <p:graphicFrame>
        <p:nvGraphicFramePr>
          <p:cNvPr id="7" name="Diagram 1"/>
          <p:cNvGraphicFramePr/>
          <p:nvPr>
            <p:extLst>
              <p:ext uri="{D42A27DB-BD31-4B8C-83A1-F6EECF244321}">
                <p14:modId xmlns:p14="http://schemas.microsoft.com/office/powerpoint/2010/main" xmlns="" val="3093903237"/>
              </p:ext>
            </p:extLst>
          </p:nvPr>
        </p:nvGraphicFramePr>
        <p:xfrm>
          <a:off x="899592" y="1916832"/>
          <a:ext cx="77174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98066676"/>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nvPr>
        </p:nvGraphicFramePr>
        <p:xfrm>
          <a:off x="600075" y="17883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362415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7943850" y="1186798"/>
            <a:ext cx="503754" cy="899177"/>
          </a:xfrm>
          <a:prstGeom prst="rect">
            <a:avLst/>
          </a:prstGeom>
        </p:spPr>
      </p:pic>
      <p:sp>
        <p:nvSpPr>
          <p:cNvPr id="5" name="مستطيل 4"/>
          <p:cNvSpPr/>
          <p:nvPr/>
        </p:nvSpPr>
        <p:spPr>
          <a:xfrm>
            <a:off x="5410200" y="1323975"/>
            <a:ext cx="2533650" cy="762000"/>
          </a:xfrm>
          <a:prstGeom prst="rect">
            <a:avLst/>
          </a:prstGeom>
          <a:solidFill>
            <a:srgbClr val="EE77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المالية</a:t>
            </a:r>
          </a:p>
        </p:txBody>
      </p:sp>
      <p:graphicFrame>
        <p:nvGraphicFramePr>
          <p:cNvPr id="7" name="رسم تخطيطي 6"/>
          <p:cNvGraphicFramePr/>
          <p:nvPr>
            <p:extLst/>
          </p:nvPr>
        </p:nvGraphicFramePr>
        <p:xfrm>
          <a:off x="1933575" y="2171700"/>
          <a:ext cx="5000625" cy="312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027151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grpSp>
        <p:nvGrpSpPr>
          <p:cNvPr id="5" name="مجموعة 4"/>
          <p:cNvGrpSpPr/>
          <p:nvPr/>
        </p:nvGrpSpPr>
        <p:grpSpPr>
          <a:xfrm>
            <a:off x="2194980" y="2391511"/>
            <a:ext cx="4523387" cy="625475"/>
            <a:chOff x="579458" y="416983"/>
            <a:chExt cx="6031183" cy="833966"/>
          </a:xfrm>
        </p:grpSpPr>
        <p:sp>
          <p:nvSpPr>
            <p:cNvPr id="6" name="مستطيل 5"/>
            <p:cNvSpPr/>
            <p:nvPr/>
          </p:nvSpPr>
          <p:spPr>
            <a:xfrm>
              <a:off x="579458" y="416983"/>
              <a:ext cx="6031183" cy="833966"/>
            </a:xfrm>
            <a:prstGeom prst="rect">
              <a:avLst/>
            </a:prstGeom>
            <a:solidFill>
              <a:srgbClr val="FFCC6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مستطيل 6"/>
            <p:cNvSpPr/>
            <p:nvPr/>
          </p:nvSpPr>
          <p:spPr>
            <a:xfrm>
              <a:off x="579458" y="416983"/>
              <a:ext cx="6031183" cy="833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6471" tIns="85725" rIns="85725" bIns="85725" numCol="1" spcCol="1270" anchor="ctr" anchorCtr="0">
              <a:noAutofit/>
            </a:bodyPr>
            <a:lstStyle/>
            <a:p>
              <a:pPr algn="ctr" defTabSz="1500188">
                <a:lnSpc>
                  <a:spcPct val="90000"/>
                </a:lnSpc>
                <a:spcBef>
                  <a:spcPct val="0"/>
                </a:spcBef>
                <a:spcAft>
                  <a:spcPct val="35000"/>
                </a:spcAft>
              </a:pPr>
              <a:r>
                <a:rPr lang="ar-SA" sz="3375" dirty="0"/>
                <a:t>تحليل التدفقات النقدية</a:t>
              </a:r>
            </a:p>
          </p:txBody>
        </p:sp>
      </p:grpSp>
      <p:sp>
        <p:nvSpPr>
          <p:cNvPr id="8" name="سهم إلى اليمين 7"/>
          <p:cNvSpPr/>
          <p:nvPr/>
        </p:nvSpPr>
        <p:spPr>
          <a:xfrm rot="19368144">
            <a:off x="2299016" y="3404114"/>
            <a:ext cx="2151071" cy="139641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تدفقات نقدية داخلة</a:t>
            </a:r>
          </a:p>
        </p:txBody>
      </p:sp>
      <p:sp>
        <p:nvSpPr>
          <p:cNvPr id="10" name="سهم إلى اليمين 9"/>
          <p:cNvSpPr/>
          <p:nvPr/>
        </p:nvSpPr>
        <p:spPr>
          <a:xfrm rot="1542348">
            <a:off x="4641620" y="3485203"/>
            <a:ext cx="2202408" cy="1355297"/>
          </a:xfrm>
          <a:prstGeom prst="rightArrow">
            <a:avLst/>
          </a:prstGeom>
          <a:solidFill>
            <a:srgbClr val="F6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تدفقات نقدية خارجة</a:t>
            </a:r>
          </a:p>
        </p:txBody>
      </p:sp>
      <p:sp>
        <p:nvSpPr>
          <p:cNvPr id="11" name="شكل بيضاوي 10"/>
          <p:cNvSpPr/>
          <p:nvPr/>
        </p:nvSpPr>
        <p:spPr>
          <a:xfrm>
            <a:off x="2000772" y="2313326"/>
            <a:ext cx="781844" cy="781844"/>
          </a:xfrm>
          <a:prstGeom prst="ellipse">
            <a:avLst/>
          </a:prstGeom>
          <a:blipFill rotWithShape="0">
            <a:blip r:embed="rId3" cstate="print"/>
            <a:stretch>
              <a:fillRect/>
            </a:stretch>
          </a:blip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474262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ربع نص 4"/>
          <p:cNvSpPr txBox="1"/>
          <p:nvPr/>
        </p:nvSpPr>
        <p:spPr>
          <a:xfrm>
            <a:off x="6334125" y="1085850"/>
            <a:ext cx="2276475" cy="369332"/>
          </a:xfrm>
          <a:prstGeom prst="rect">
            <a:avLst/>
          </a:prstGeom>
          <a:noFill/>
        </p:spPr>
        <p:txBody>
          <a:bodyPr wrap="square" rtlCol="1">
            <a:spAutoFit/>
          </a:bodyPr>
          <a:lstStyle/>
          <a:p>
            <a:r>
              <a:rPr lang="ar-SA" b="1" dirty="0">
                <a:solidFill>
                  <a:srgbClr val="C00000"/>
                </a:solidFill>
              </a:rPr>
              <a:t>أ. التدفقات النقدية الخارجة</a:t>
            </a:r>
          </a:p>
        </p:txBody>
      </p:sp>
      <p:sp>
        <p:nvSpPr>
          <p:cNvPr id="6" name="مستطيل 5"/>
          <p:cNvSpPr/>
          <p:nvPr/>
        </p:nvSpPr>
        <p:spPr>
          <a:xfrm>
            <a:off x="4048125" y="1439794"/>
            <a:ext cx="4572000" cy="649793"/>
          </a:xfrm>
          <a:prstGeom prst="rect">
            <a:avLst/>
          </a:prstGeom>
        </p:spPr>
        <p:txBody>
          <a:bodyPr>
            <a:spAutoFit/>
          </a:bodyPr>
          <a:lstStyle/>
          <a:p>
            <a:pPr lvl="0">
              <a:lnSpc>
                <a:spcPct val="115000"/>
              </a:lnSpc>
            </a:pPr>
            <a:r>
              <a:rPr lang="ar-SA" sz="1350" b="1" dirty="0">
                <a:solidFill>
                  <a:schemeClr val="accent6">
                    <a:lumMod val="75000"/>
                  </a:schemeClr>
                </a:solidFill>
                <a:latin typeface="Calibri" panose="020F0502020204030204" pitchFamily="34" charset="0"/>
                <a:ea typeface="Calibri" panose="020F0502020204030204" pitchFamily="34" charset="0"/>
              </a:rPr>
              <a:t>1</a:t>
            </a:r>
            <a:r>
              <a:rPr lang="ar-SA" sz="1350" dirty="0">
                <a:solidFill>
                  <a:schemeClr val="accent6">
                    <a:lumMod val="75000"/>
                  </a:schemeClr>
                </a:solidFill>
                <a:latin typeface="Calibri" panose="020F0502020204030204" pitchFamily="34" charset="0"/>
                <a:ea typeface="Calibri" panose="020F0502020204030204" pitchFamily="34" charset="0"/>
              </a:rPr>
              <a:t>. </a:t>
            </a:r>
            <a:r>
              <a:rPr lang="ar-SA" b="1" dirty="0">
                <a:solidFill>
                  <a:schemeClr val="accent6">
                    <a:lumMod val="75000"/>
                  </a:schemeClr>
                </a:solidFill>
                <a:latin typeface="Calibri" panose="020F0502020204030204" pitchFamily="34" charset="0"/>
                <a:ea typeface="Calibri" panose="020F0502020204030204" pitchFamily="34" charset="0"/>
              </a:rPr>
              <a:t>تكاليف الاستثمار:</a:t>
            </a:r>
            <a:endParaRPr lang="en-US" b="1"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Arial" panose="020B0604020202020204" pitchFamily="34" charset="0"/>
              <a:buChar char="-"/>
            </a:pPr>
            <a:r>
              <a:rPr lang="ar-SA" sz="1350" b="1" dirty="0">
                <a:solidFill>
                  <a:srgbClr val="E36C0A"/>
                </a:solidFill>
                <a:latin typeface="Calibri" panose="020F0502020204030204" pitchFamily="34" charset="0"/>
                <a:ea typeface="Calibri" panose="020F0502020204030204" pitchFamily="34" charset="0"/>
              </a:rPr>
              <a:t>تكاليف الإنشاء</a:t>
            </a:r>
            <a:endParaRPr lang="en-US" sz="1350"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p:cNvPicPr/>
          <p:nvPr/>
        </p:nvPicPr>
        <p:blipFill>
          <a:blip r:embed="rId3" cstate="print"/>
          <a:stretch>
            <a:fillRect/>
          </a:stretch>
        </p:blipFill>
        <p:spPr>
          <a:xfrm>
            <a:off x="1771650" y="2074199"/>
            <a:ext cx="6124575" cy="3745407"/>
          </a:xfrm>
          <a:prstGeom prst="rect">
            <a:avLst/>
          </a:prstGeom>
        </p:spPr>
      </p:pic>
    </p:spTree>
    <p:extLst>
      <p:ext uri="{BB962C8B-B14F-4D97-AF65-F5344CB8AC3E}">
        <p14:creationId xmlns:p14="http://schemas.microsoft.com/office/powerpoint/2010/main" xmlns="" val="5502954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stretch>
            <a:fillRect/>
          </a:stretch>
        </p:blipFill>
        <p:spPr>
          <a:xfrm>
            <a:off x="190500" y="4924425"/>
            <a:ext cx="553046" cy="981075"/>
          </a:xfrm>
          <a:prstGeom prst="rect">
            <a:avLst/>
          </a:prstGeom>
        </p:spPr>
      </p:pic>
      <p:sp>
        <p:nvSpPr>
          <p:cNvPr id="6" name="مستطيل 5"/>
          <p:cNvSpPr/>
          <p:nvPr/>
        </p:nvSpPr>
        <p:spPr>
          <a:xfrm>
            <a:off x="7009965" y="1350870"/>
            <a:ext cx="1731564" cy="331245"/>
          </a:xfrm>
          <a:prstGeom prst="rect">
            <a:avLst/>
          </a:prstGeom>
        </p:spPr>
        <p:txBody>
          <a:bodyPr wrap="none">
            <a:spAutoFit/>
          </a:bodyPr>
          <a:lstStyle/>
          <a:p>
            <a:pPr marL="257175" indent="-257175">
              <a:lnSpc>
                <a:spcPct val="115000"/>
              </a:lnSpc>
              <a:spcAft>
                <a:spcPts val="750"/>
              </a:spcAft>
              <a:buFont typeface="Arial" panose="020B0604020202020204" pitchFamily="34" charset="0"/>
              <a:buChar char="-"/>
            </a:pPr>
            <a:r>
              <a:rPr lang="ar-SA" sz="1350" b="1" dirty="0">
                <a:solidFill>
                  <a:srgbClr val="E36C0A"/>
                </a:solidFill>
                <a:latin typeface="Calibri" panose="020F0502020204030204" pitchFamily="34" charset="0"/>
                <a:ea typeface="Calibri" panose="020F0502020204030204" pitchFamily="34" charset="0"/>
              </a:rPr>
              <a:t>تكلفة رأس المال العامل</a:t>
            </a:r>
            <a:endParaRPr lang="en-US" sz="1050"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400000"/>
                    </a14:imgEffect>
                    <a14:imgEffect>
                      <a14:brightnessContrast contrast="-40000"/>
                    </a14:imgEffect>
                  </a14:imgLayer>
                </a14:imgProps>
              </a:ext>
            </a:extLst>
          </a:blip>
          <a:stretch>
            <a:fillRect/>
          </a:stretch>
        </p:blipFill>
        <p:spPr>
          <a:xfrm>
            <a:off x="2253893" y="1659031"/>
            <a:ext cx="4797029" cy="3657600"/>
          </a:xfrm>
          <a:prstGeom prst="rect">
            <a:avLst/>
          </a:prstGeom>
        </p:spPr>
      </p:pic>
    </p:spTree>
    <p:extLst>
      <p:ext uri="{BB962C8B-B14F-4D97-AF65-F5344CB8AC3E}">
        <p14:creationId xmlns:p14="http://schemas.microsoft.com/office/powerpoint/2010/main" xmlns="" val="30513823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43475"/>
            <a:ext cx="553046" cy="981075"/>
          </a:xfrm>
          <a:prstGeom prst="rect">
            <a:avLst/>
          </a:prstGeom>
        </p:spPr>
      </p:pic>
      <p:sp>
        <p:nvSpPr>
          <p:cNvPr id="5" name="مستطيل 4"/>
          <p:cNvSpPr/>
          <p:nvPr/>
        </p:nvSpPr>
        <p:spPr>
          <a:xfrm>
            <a:off x="7008649" y="1293719"/>
            <a:ext cx="1633781" cy="410882"/>
          </a:xfrm>
          <a:prstGeom prst="rect">
            <a:avLst/>
          </a:prstGeom>
        </p:spPr>
        <p:txBody>
          <a:bodyPr wrap="none">
            <a:spAutoFit/>
          </a:bodyPr>
          <a:lstStyle/>
          <a:p>
            <a:pPr>
              <a:lnSpc>
                <a:spcPct val="115000"/>
              </a:lnSpc>
              <a:spcAft>
                <a:spcPts val="750"/>
              </a:spcAft>
            </a:pPr>
            <a:r>
              <a:rPr lang="ar-SA" b="1" dirty="0">
                <a:solidFill>
                  <a:schemeClr val="accent6">
                    <a:lumMod val="75000"/>
                  </a:schemeClr>
                </a:solidFill>
                <a:latin typeface="Calibri" panose="020F0502020204030204" pitchFamily="34" charset="0"/>
                <a:ea typeface="Calibri" panose="020F0502020204030204" pitchFamily="34" charset="0"/>
              </a:rPr>
              <a:t>2. تكاليف التشغيل:</a:t>
            </a:r>
            <a:endParaRPr lang="en-US" b="1" dirty="0">
              <a:solidFill>
                <a:schemeClr val="accent6">
                  <a:lumMod val="75000"/>
                </a:schemeClr>
              </a:solidFill>
              <a:latin typeface="Calibri" panose="020F0502020204030204" pitchFamily="34" charset="0"/>
              <a:ea typeface="Calibri" panose="020F0502020204030204" pitchFamily="34" charset="0"/>
            </a:endParaRPr>
          </a:p>
        </p:txBody>
      </p:sp>
      <p:pic>
        <p:nvPicPr>
          <p:cNvPr id="6" name="صورة 5"/>
          <p:cNvPicPr/>
          <p:nvPr/>
        </p:nvPicPr>
        <p:blipFill>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Lst>
          </a:blip>
          <a:stretch>
            <a:fillRect/>
          </a:stretch>
        </p:blipFill>
        <p:spPr>
          <a:xfrm>
            <a:off x="2228851" y="1477375"/>
            <a:ext cx="4724399" cy="4238624"/>
          </a:xfrm>
          <a:prstGeom prst="rect">
            <a:avLst/>
          </a:prstGeom>
        </p:spPr>
      </p:pic>
    </p:spTree>
    <p:extLst>
      <p:ext uri="{BB962C8B-B14F-4D97-AF65-F5344CB8AC3E}">
        <p14:creationId xmlns:p14="http://schemas.microsoft.com/office/powerpoint/2010/main" xmlns="" val="7162742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ربع نص 4"/>
          <p:cNvSpPr txBox="1"/>
          <p:nvPr/>
        </p:nvSpPr>
        <p:spPr>
          <a:xfrm>
            <a:off x="6210300" y="1123950"/>
            <a:ext cx="2457450" cy="369332"/>
          </a:xfrm>
          <a:prstGeom prst="rect">
            <a:avLst/>
          </a:prstGeom>
          <a:noFill/>
        </p:spPr>
        <p:txBody>
          <a:bodyPr wrap="square" rtlCol="1">
            <a:spAutoFit/>
          </a:bodyPr>
          <a:lstStyle/>
          <a:p>
            <a:r>
              <a:rPr lang="ar-SA" b="1" dirty="0">
                <a:solidFill>
                  <a:srgbClr val="C00000"/>
                </a:solidFill>
              </a:rPr>
              <a:t>ب. التدفقات النقدية الخارجة</a:t>
            </a:r>
          </a:p>
        </p:txBody>
      </p:sp>
      <p:sp>
        <p:nvSpPr>
          <p:cNvPr id="6" name="مستطيل 5"/>
          <p:cNvSpPr/>
          <p:nvPr/>
        </p:nvSpPr>
        <p:spPr>
          <a:xfrm>
            <a:off x="7233066" y="1470199"/>
            <a:ext cx="1160895" cy="410882"/>
          </a:xfrm>
          <a:prstGeom prst="rect">
            <a:avLst/>
          </a:prstGeom>
        </p:spPr>
        <p:txBody>
          <a:bodyPr wrap="none">
            <a:spAutoFit/>
          </a:bodyPr>
          <a:lstStyle/>
          <a:p>
            <a:pPr marL="257175" indent="-257175">
              <a:lnSpc>
                <a:spcPct val="115000"/>
              </a:lnSpc>
              <a:spcAft>
                <a:spcPts val="750"/>
              </a:spcAft>
              <a:buFont typeface="Arial" panose="020B0604020202020204" pitchFamily="34" charset="0"/>
              <a:buChar char="-"/>
            </a:pPr>
            <a:r>
              <a:rPr lang="ar-SA" b="1" dirty="0">
                <a:solidFill>
                  <a:srgbClr val="E36C0A"/>
                </a:solidFill>
                <a:latin typeface="Calibri" panose="020F0502020204030204" pitchFamily="34" charset="0"/>
                <a:ea typeface="Calibri" panose="020F0502020204030204" pitchFamily="34" charset="0"/>
              </a:rPr>
              <a:t>الإيرادات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p:cNvPicPr/>
          <p:nvPr/>
        </p:nvPicPr>
        <p:blipFill>
          <a:blip r:embed="rId3" cstate="print">
            <a:extLst>
              <a:ext uri="{28A0092B-C50C-407E-A947-70E740481C1C}">
                <a14:useLocalDpi xmlns:a14="http://schemas.microsoft.com/office/drawing/2010/main" xmlns="" val="0"/>
              </a:ext>
            </a:extLst>
          </a:blip>
          <a:stretch>
            <a:fillRect/>
          </a:stretch>
        </p:blipFill>
        <p:spPr>
          <a:xfrm>
            <a:off x="2198921" y="1653855"/>
            <a:ext cx="4544643" cy="4013521"/>
          </a:xfrm>
          <a:prstGeom prst="rect">
            <a:avLst/>
          </a:prstGeom>
        </p:spPr>
      </p:pic>
    </p:spTree>
    <p:extLst>
      <p:ext uri="{BB962C8B-B14F-4D97-AF65-F5344CB8AC3E}">
        <p14:creationId xmlns:p14="http://schemas.microsoft.com/office/powerpoint/2010/main" xmlns="" val="35613553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7943850" y="849696"/>
            <a:ext cx="503754" cy="899177"/>
          </a:xfrm>
          <a:prstGeom prst="rect">
            <a:avLst/>
          </a:prstGeom>
        </p:spPr>
      </p:pic>
      <p:sp>
        <p:nvSpPr>
          <p:cNvPr id="5" name="مستطيل 4"/>
          <p:cNvSpPr/>
          <p:nvPr/>
        </p:nvSpPr>
        <p:spPr>
          <a:xfrm>
            <a:off x="5410200" y="980728"/>
            <a:ext cx="2533650" cy="762000"/>
          </a:xfrm>
          <a:prstGeom prst="rect">
            <a:avLst/>
          </a:prstGeom>
          <a:solidFill>
            <a:srgbClr val="EE77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a:t>
            </a:r>
            <a:r>
              <a:rPr lang="ar-SA" sz="2700" dirty="0" smtClean="0">
                <a:latin typeface="Andalus" panose="02020603050405020304" pitchFamily="18" charset="-78"/>
                <a:cs typeface="Andalus" panose="02020603050405020304" pitchFamily="18" charset="-78"/>
              </a:rPr>
              <a:t>التمهيدية</a:t>
            </a:r>
            <a:endParaRPr lang="ar-SA" sz="2700" dirty="0">
              <a:latin typeface="Andalus" panose="02020603050405020304" pitchFamily="18" charset="-78"/>
              <a:cs typeface="Andalus" panose="02020603050405020304" pitchFamily="18" charset="-78"/>
            </a:endParaRPr>
          </a:p>
        </p:txBody>
      </p:sp>
      <p:graphicFrame>
        <p:nvGraphicFramePr>
          <p:cNvPr id="7" name="رسم تخطيطي 6"/>
          <p:cNvGraphicFramePr/>
          <p:nvPr>
            <p:extLst>
              <p:ext uri="{D42A27DB-BD31-4B8C-83A1-F6EECF244321}">
                <p14:modId xmlns:p14="http://schemas.microsoft.com/office/powerpoint/2010/main" xmlns="" val="2228456582"/>
              </p:ext>
            </p:extLst>
          </p:nvPr>
        </p:nvGraphicFramePr>
        <p:xfrm>
          <a:off x="1187624" y="1988840"/>
          <a:ext cx="5818585" cy="3993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31015790"/>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ربع نص 4"/>
          <p:cNvSpPr txBox="1"/>
          <p:nvPr/>
        </p:nvSpPr>
        <p:spPr>
          <a:xfrm>
            <a:off x="6210300" y="1123950"/>
            <a:ext cx="2457450" cy="369332"/>
          </a:xfrm>
          <a:prstGeom prst="rect">
            <a:avLst/>
          </a:prstGeom>
          <a:noFill/>
        </p:spPr>
        <p:txBody>
          <a:bodyPr wrap="square" rtlCol="1">
            <a:spAutoFit/>
          </a:bodyPr>
          <a:lstStyle/>
          <a:p>
            <a:r>
              <a:rPr lang="ar-SA" b="1" dirty="0">
                <a:solidFill>
                  <a:srgbClr val="C00000"/>
                </a:solidFill>
              </a:rPr>
              <a:t>ب. التدفقات النقدية الخارجة</a:t>
            </a:r>
          </a:p>
        </p:txBody>
      </p:sp>
      <p:sp>
        <p:nvSpPr>
          <p:cNvPr id="6" name="مستطيل 5"/>
          <p:cNvSpPr/>
          <p:nvPr/>
        </p:nvSpPr>
        <p:spPr>
          <a:xfrm>
            <a:off x="7233066" y="1470199"/>
            <a:ext cx="1160895" cy="410882"/>
          </a:xfrm>
          <a:prstGeom prst="rect">
            <a:avLst/>
          </a:prstGeom>
        </p:spPr>
        <p:txBody>
          <a:bodyPr wrap="none">
            <a:spAutoFit/>
          </a:bodyPr>
          <a:lstStyle/>
          <a:p>
            <a:pPr marL="257175" indent="-257175">
              <a:lnSpc>
                <a:spcPct val="115000"/>
              </a:lnSpc>
              <a:spcAft>
                <a:spcPts val="750"/>
              </a:spcAft>
              <a:buFont typeface="Arial" panose="020B0604020202020204" pitchFamily="34" charset="0"/>
              <a:buChar char="-"/>
            </a:pPr>
            <a:r>
              <a:rPr lang="ar-SA" b="1" dirty="0">
                <a:solidFill>
                  <a:srgbClr val="E36C0A"/>
                </a:solidFill>
                <a:latin typeface="Calibri" panose="020F0502020204030204" pitchFamily="34" charset="0"/>
                <a:ea typeface="Calibri" panose="020F0502020204030204" pitchFamily="34" charset="0"/>
              </a:rPr>
              <a:t>الإيرادات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p:nvPr/>
        </p:nvPicPr>
        <p:blipFill>
          <a:blip r:embed="rId3" cstate="print"/>
          <a:stretch>
            <a:fillRect/>
          </a:stretch>
        </p:blipFill>
        <p:spPr>
          <a:xfrm>
            <a:off x="2247900" y="1981200"/>
            <a:ext cx="5495925" cy="3705225"/>
          </a:xfrm>
          <a:prstGeom prst="rect">
            <a:avLst/>
          </a:prstGeom>
        </p:spPr>
      </p:pic>
    </p:spTree>
    <p:extLst>
      <p:ext uri="{BB962C8B-B14F-4D97-AF65-F5344CB8AC3E}">
        <p14:creationId xmlns:p14="http://schemas.microsoft.com/office/powerpoint/2010/main" xmlns="" val="38828836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grpSp>
        <p:nvGrpSpPr>
          <p:cNvPr id="5" name="مجموعة 4"/>
          <p:cNvGrpSpPr/>
          <p:nvPr/>
        </p:nvGrpSpPr>
        <p:grpSpPr>
          <a:xfrm>
            <a:off x="2223962" y="1592263"/>
            <a:ext cx="4296027" cy="625475"/>
            <a:chOff x="882605" y="1667933"/>
            <a:chExt cx="5728036" cy="833966"/>
          </a:xfrm>
        </p:grpSpPr>
        <p:sp>
          <p:nvSpPr>
            <p:cNvPr id="6" name="مستطيل 5"/>
            <p:cNvSpPr/>
            <p:nvPr/>
          </p:nvSpPr>
          <p:spPr>
            <a:xfrm>
              <a:off x="882605" y="1667933"/>
              <a:ext cx="5728036" cy="833966"/>
            </a:xfrm>
            <a:prstGeom prst="rect">
              <a:avLst/>
            </a:prstGeom>
            <a:solidFill>
              <a:srgbClr val="92D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 name="مستطيل 6"/>
            <p:cNvSpPr/>
            <p:nvPr/>
          </p:nvSpPr>
          <p:spPr>
            <a:xfrm>
              <a:off x="882605" y="1667933"/>
              <a:ext cx="5728036" cy="833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6471" tIns="85725" rIns="85725" bIns="85725" numCol="1" spcCol="1270" anchor="ctr" anchorCtr="0">
              <a:noAutofit/>
            </a:bodyPr>
            <a:lstStyle/>
            <a:p>
              <a:pPr algn="ctr" defTabSz="1500188">
                <a:lnSpc>
                  <a:spcPct val="90000"/>
                </a:lnSpc>
                <a:spcBef>
                  <a:spcPct val="0"/>
                </a:spcBef>
                <a:spcAft>
                  <a:spcPct val="35000"/>
                </a:spcAft>
              </a:pPr>
              <a:r>
                <a:rPr lang="ar-SA" sz="3375" dirty="0"/>
                <a:t>تحليل الاستثمار</a:t>
              </a:r>
            </a:p>
          </p:txBody>
        </p:sp>
      </p:grpSp>
      <p:graphicFrame>
        <p:nvGraphicFramePr>
          <p:cNvPr id="8" name="رسم تخطيطي 7"/>
          <p:cNvGraphicFramePr/>
          <p:nvPr>
            <p:extLst>
              <p:ext uri="{D42A27DB-BD31-4B8C-83A1-F6EECF244321}">
                <p14:modId xmlns:p14="http://schemas.microsoft.com/office/powerpoint/2010/main" xmlns="" val="3675509241"/>
              </p:ext>
            </p:extLst>
          </p:nvPr>
        </p:nvGraphicFramePr>
        <p:xfrm>
          <a:off x="1738186" y="2398712"/>
          <a:ext cx="5396039" cy="324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شكل بيضاوي 8"/>
          <p:cNvSpPr/>
          <p:nvPr/>
        </p:nvSpPr>
        <p:spPr>
          <a:xfrm>
            <a:off x="2047478" y="1514078"/>
            <a:ext cx="781844" cy="781844"/>
          </a:xfrm>
          <a:prstGeom prst="ellipse">
            <a:avLst/>
          </a:prstGeom>
          <a:blipFill rotWithShape="0">
            <a:blip r:embed="rId8" cstate="print"/>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17546970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pic>
        <p:nvPicPr>
          <p:cNvPr id="5" name="صورة 4"/>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b="29231"/>
          <a:stretch/>
        </p:blipFill>
        <p:spPr>
          <a:xfrm>
            <a:off x="2257425" y="1742122"/>
            <a:ext cx="6600825" cy="3182303"/>
          </a:xfrm>
          <a:prstGeom prst="rect">
            <a:avLst/>
          </a:prstGeom>
        </p:spPr>
      </p:pic>
      <p:sp>
        <p:nvSpPr>
          <p:cNvPr id="2" name="مربع نص 1"/>
          <p:cNvSpPr txBox="1"/>
          <p:nvPr/>
        </p:nvSpPr>
        <p:spPr>
          <a:xfrm>
            <a:off x="190500" y="1200151"/>
            <a:ext cx="1924050" cy="2031325"/>
          </a:xfrm>
          <a:prstGeom prst="rect">
            <a:avLst/>
          </a:prstGeom>
          <a:noFill/>
          <a:ln w="38100">
            <a:solidFill>
              <a:srgbClr val="FFCC66"/>
            </a:solidFill>
          </a:ln>
        </p:spPr>
        <p:txBody>
          <a:bodyPr wrap="square" rtlCol="1">
            <a:spAutoFit/>
          </a:bodyPr>
          <a:lstStyle/>
          <a:p>
            <a:pPr lvl="0"/>
            <a:r>
              <a:rPr lang="ar-SA" sz="2100" dirty="0">
                <a:solidFill>
                  <a:schemeClr val="bg1">
                    <a:lumMod val="50000"/>
                  </a:schemeClr>
                </a:solidFill>
              </a:rPr>
              <a:t>معيار فترة الاسترداد التي يستطيع المشروع من خلالها تغطية تكاليفه الاستثمارية هي </a:t>
            </a:r>
            <a:r>
              <a:rPr lang="ar-SA" sz="2100" b="1" dirty="0">
                <a:solidFill>
                  <a:srgbClr val="F67B00"/>
                </a:solidFill>
              </a:rPr>
              <a:t>8</a:t>
            </a:r>
            <a:r>
              <a:rPr lang="ar-SA" sz="2100" dirty="0">
                <a:solidFill>
                  <a:schemeClr val="bg1">
                    <a:lumMod val="50000"/>
                  </a:schemeClr>
                </a:solidFill>
              </a:rPr>
              <a:t> أشهر .</a:t>
            </a:r>
            <a:endParaRPr lang="en-US" sz="2100" dirty="0">
              <a:solidFill>
                <a:schemeClr val="bg1">
                  <a:lumMod val="50000"/>
                </a:schemeClr>
              </a:solidFill>
            </a:endParaRPr>
          </a:p>
        </p:txBody>
      </p:sp>
    </p:spTree>
    <p:extLst>
      <p:ext uri="{BB962C8B-B14F-4D97-AF65-F5344CB8AC3E}">
        <p14:creationId xmlns:p14="http://schemas.microsoft.com/office/powerpoint/2010/main" xmlns="" val="33014852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stretch>
            <a:fillRect/>
          </a:stretch>
        </p:blipFill>
        <p:spPr>
          <a:xfrm>
            <a:off x="190500" y="4924425"/>
            <a:ext cx="553046" cy="981075"/>
          </a:xfrm>
          <a:prstGeom prst="rect">
            <a:avLst/>
          </a:prstGeom>
        </p:spPr>
      </p:pic>
      <p:pic>
        <p:nvPicPr>
          <p:cNvPr id="5" name="صورة 4"/>
          <p:cNvPicPr/>
          <p:nvPr/>
        </p:nvPicPr>
        <p:blipFill>
          <a:blip r:embed="rId4" cstate="print">
            <a:extLst>
              <a:ext uri="{BEBA8EAE-BF5A-486C-A8C5-ECC9F3942E4B}">
                <a14:imgProps xmlns:a14="http://schemas.microsoft.com/office/drawing/2010/main" xmlns="">
                  <a14:imgLayer r:embed="rId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2600326" y="962025"/>
            <a:ext cx="6438899" cy="4810125"/>
          </a:xfrm>
          <a:prstGeom prst="rect">
            <a:avLst/>
          </a:prstGeom>
        </p:spPr>
      </p:pic>
      <p:sp>
        <p:nvSpPr>
          <p:cNvPr id="2" name="مربع نص 1"/>
          <p:cNvSpPr txBox="1"/>
          <p:nvPr/>
        </p:nvSpPr>
        <p:spPr>
          <a:xfrm>
            <a:off x="123825" y="1695450"/>
            <a:ext cx="2400300" cy="1477328"/>
          </a:xfrm>
          <a:prstGeom prst="rect">
            <a:avLst/>
          </a:prstGeom>
          <a:noFill/>
          <a:ln w="38100">
            <a:solidFill>
              <a:srgbClr val="EE7700"/>
            </a:solidFill>
          </a:ln>
        </p:spPr>
        <p:txBody>
          <a:bodyPr wrap="square" rtlCol="1">
            <a:spAutoFit/>
          </a:bodyPr>
          <a:lstStyle/>
          <a:p>
            <a:r>
              <a:rPr lang="ar-SA" dirty="0">
                <a:solidFill>
                  <a:schemeClr val="bg1">
                    <a:lumMod val="50000"/>
                  </a:schemeClr>
                </a:solidFill>
              </a:rPr>
              <a:t>يبلغ صافي القيمة الحالية لهذا المشروع مبلغ قدره </a:t>
            </a:r>
            <a:r>
              <a:rPr lang="ar-SA" b="1" dirty="0">
                <a:solidFill>
                  <a:schemeClr val="accent4">
                    <a:lumMod val="75000"/>
                  </a:schemeClr>
                </a:solidFill>
              </a:rPr>
              <a:t>1.236.342.35 </a:t>
            </a:r>
            <a:r>
              <a:rPr lang="ar-SA" dirty="0">
                <a:solidFill>
                  <a:schemeClr val="bg1">
                    <a:lumMod val="50000"/>
                  </a:schemeClr>
                </a:solidFill>
              </a:rPr>
              <a:t>ريال, مما يعني أن المشروع مجدي من الناحية الاقتصادية</a:t>
            </a:r>
          </a:p>
        </p:txBody>
      </p:sp>
      <p:sp>
        <p:nvSpPr>
          <p:cNvPr id="3" name="مربع نص 2"/>
          <p:cNvSpPr txBox="1"/>
          <p:nvPr/>
        </p:nvSpPr>
        <p:spPr>
          <a:xfrm>
            <a:off x="247650" y="3367088"/>
            <a:ext cx="2152650" cy="1477328"/>
          </a:xfrm>
          <a:prstGeom prst="rect">
            <a:avLst/>
          </a:prstGeom>
          <a:noFill/>
          <a:ln w="38100">
            <a:solidFill>
              <a:srgbClr val="C00000"/>
            </a:solidFill>
          </a:ln>
        </p:spPr>
        <p:txBody>
          <a:bodyPr wrap="square" rtlCol="1">
            <a:spAutoFit/>
          </a:bodyPr>
          <a:lstStyle/>
          <a:p>
            <a:r>
              <a:rPr lang="ar-SA" dirty="0">
                <a:solidFill>
                  <a:schemeClr val="bg1">
                    <a:lumMod val="50000"/>
                  </a:schemeClr>
                </a:solidFill>
              </a:rPr>
              <a:t>معدل العائد الداخلي = </a:t>
            </a:r>
            <a:r>
              <a:rPr lang="ar-SA" b="1" dirty="0">
                <a:solidFill>
                  <a:schemeClr val="accent4">
                    <a:lumMod val="75000"/>
                  </a:schemeClr>
                </a:solidFill>
              </a:rPr>
              <a:t>74.5%  </a:t>
            </a:r>
            <a:r>
              <a:rPr lang="ar-SA" b="1" dirty="0">
                <a:solidFill>
                  <a:schemeClr val="accent2">
                    <a:lumMod val="75000"/>
                  </a:schemeClr>
                </a:solidFill>
              </a:rPr>
              <a:t>أكبر</a:t>
            </a:r>
            <a:r>
              <a:rPr lang="ar-SA" dirty="0">
                <a:solidFill>
                  <a:schemeClr val="bg1">
                    <a:lumMod val="50000"/>
                  </a:schemeClr>
                </a:solidFill>
              </a:rPr>
              <a:t> من معدل العائد = </a:t>
            </a:r>
            <a:r>
              <a:rPr lang="ar-SA" b="1" dirty="0">
                <a:solidFill>
                  <a:schemeClr val="accent4">
                    <a:lumMod val="75000"/>
                  </a:schemeClr>
                </a:solidFill>
              </a:rPr>
              <a:t>10% </a:t>
            </a:r>
          </a:p>
          <a:p>
            <a:r>
              <a:rPr lang="ar-SA" dirty="0">
                <a:solidFill>
                  <a:schemeClr val="bg1">
                    <a:lumMod val="50000"/>
                  </a:schemeClr>
                </a:solidFill>
              </a:rPr>
              <a:t>إذا المشروع مجدي من الناحية التجارية  </a:t>
            </a:r>
          </a:p>
        </p:txBody>
      </p:sp>
    </p:spTree>
    <p:extLst>
      <p:ext uri="{BB962C8B-B14F-4D97-AF65-F5344CB8AC3E}">
        <p14:creationId xmlns:p14="http://schemas.microsoft.com/office/powerpoint/2010/main" xmlns="" val="19784521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stretch>
            <a:fillRect/>
          </a:stretch>
        </p:blipFill>
        <p:spPr>
          <a:xfrm>
            <a:off x="190500" y="4924425"/>
            <a:ext cx="553046" cy="981075"/>
          </a:xfrm>
          <a:prstGeom prst="rect">
            <a:avLst/>
          </a:prstGeom>
        </p:spPr>
      </p:pic>
      <p:pic>
        <p:nvPicPr>
          <p:cNvPr id="5" name="صورة 4"/>
          <p:cNvPicPr/>
          <p:nvPr/>
        </p:nvPicPr>
        <p:blipFill>
          <a:blip r:embed="rId4" cstate="print">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2924175" y="1085850"/>
            <a:ext cx="5534025" cy="4676775"/>
          </a:xfrm>
          <a:prstGeom prst="rect">
            <a:avLst/>
          </a:prstGeom>
        </p:spPr>
      </p:pic>
      <p:sp>
        <p:nvSpPr>
          <p:cNvPr id="2" name="مربع نص 1"/>
          <p:cNvSpPr txBox="1"/>
          <p:nvPr/>
        </p:nvSpPr>
        <p:spPr>
          <a:xfrm>
            <a:off x="371475" y="2286001"/>
            <a:ext cx="2409825" cy="2354491"/>
          </a:xfrm>
          <a:prstGeom prst="rect">
            <a:avLst/>
          </a:prstGeom>
          <a:noFill/>
          <a:ln w="38100">
            <a:solidFill>
              <a:schemeClr val="accent1">
                <a:lumMod val="75000"/>
              </a:schemeClr>
            </a:solidFill>
          </a:ln>
        </p:spPr>
        <p:txBody>
          <a:bodyPr wrap="square" rtlCol="1">
            <a:spAutoFit/>
          </a:bodyPr>
          <a:lstStyle/>
          <a:p>
            <a:r>
              <a:rPr lang="ar-SA" sz="2100" dirty="0">
                <a:solidFill>
                  <a:schemeClr val="bg1">
                    <a:lumMod val="50000"/>
                  </a:schemeClr>
                </a:solidFill>
              </a:rPr>
              <a:t>حجم التعادل= </a:t>
            </a:r>
            <a:r>
              <a:rPr lang="ar-SA" sz="2100" b="1" dirty="0">
                <a:solidFill>
                  <a:schemeClr val="accent4">
                    <a:lumMod val="75000"/>
                  </a:schemeClr>
                </a:solidFill>
              </a:rPr>
              <a:t>866.990</a:t>
            </a:r>
          </a:p>
          <a:p>
            <a:r>
              <a:rPr lang="ar-SA" sz="2100" dirty="0">
                <a:solidFill>
                  <a:schemeClr val="bg1">
                    <a:lumMod val="50000"/>
                  </a:schemeClr>
                </a:solidFill>
              </a:rPr>
              <a:t>أي أنه عندما تتساوى التكاليف مع الايرادات عند هذا المبلغ سيحقق المشروع بعدها أرباحاً بإذن الله </a:t>
            </a:r>
          </a:p>
        </p:txBody>
      </p:sp>
    </p:spTree>
    <p:extLst>
      <p:ext uri="{BB962C8B-B14F-4D97-AF65-F5344CB8AC3E}">
        <p14:creationId xmlns:p14="http://schemas.microsoft.com/office/powerpoint/2010/main" xmlns="" val="8562145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grpSp>
        <p:nvGrpSpPr>
          <p:cNvPr id="5" name="مجموعة 4"/>
          <p:cNvGrpSpPr/>
          <p:nvPr/>
        </p:nvGrpSpPr>
        <p:grpSpPr>
          <a:xfrm>
            <a:off x="4301032" y="1087438"/>
            <a:ext cx="4523387" cy="625475"/>
            <a:chOff x="579458" y="2918883"/>
            <a:chExt cx="6031183" cy="833966"/>
          </a:xfrm>
        </p:grpSpPr>
        <p:sp>
          <p:nvSpPr>
            <p:cNvPr id="6" name="مستطيل 5"/>
            <p:cNvSpPr/>
            <p:nvPr/>
          </p:nvSpPr>
          <p:spPr>
            <a:xfrm>
              <a:off x="579458" y="2918883"/>
              <a:ext cx="6031183" cy="833966"/>
            </a:xfrm>
            <a:prstGeom prst="rect">
              <a:avLst/>
            </a:prstGeom>
            <a:solidFill>
              <a:srgbClr val="FF99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ar-SA" sz="1350"/>
            </a:p>
          </p:txBody>
        </p:sp>
        <p:sp>
          <p:nvSpPr>
            <p:cNvPr id="7" name="مستطيل 6"/>
            <p:cNvSpPr/>
            <p:nvPr/>
          </p:nvSpPr>
          <p:spPr>
            <a:xfrm>
              <a:off x="579458" y="2918883"/>
              <a:ext cx="6031183" cy="833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6471" tIns="85725" rIns="85725" bIns="85725" numCol="1" spcCol="1270" anchor="ctr" anchorCtr="0">
              <a:noAutofit/>
            </a:bodyPr>
            <a:lstStyle/>
            <a:p>
              <a:pPr algn="ctr" defTabSz="1500188">
                <a:lnSpc>
                  <a:spcPct val="90000"/>
                </a:lnSpc>
                <a:spcBef>
                  <a:spcPct val="0"/>
                </a:spcBef>
                <a:spcAft>
                  <a:spcPct val="35000"/>
                </a:spcAft>
              </a:pPr>
              <a:r>
                <a:rPr lang="ar-SA" sz="3375" dirty="0"/>
                <a:t>تحليل الدخل</a:t>
              </a:r>
            </a:p>
          </p:txBody>
        </p:sp>
      </p:grpSp>
      <p:sp>
        <p:nvSpPr>
          <p:cNvPr id="8" name="شكل بيضاوي 7"/>
          <p:cNvSpPr/>
          <p:nvPr/>
        </p:nvSpPr>
        <p:spPr>
          <a:xfrm>
            <a:off x="4104878" y="970161"/>
            <a:ext cx="781844" cy="781844"/>
          </a:xfrm>
          <a:prstGeom prst="ellipse">
            <a:avLst/>
          </a:prstGeom>
          <a:blipFill rotWithShape="0">
            <a:blip r:embed="rId3" cstate="print"/>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9" name="صورة 8"/>
          <p:cNvPicPr/>
          <p:nvPr/>
        </p:nvPicPr>
        <p:blipFill>
          <a:blip r:embed="rId4"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113173" y="1791097"/>
            <a:ext cx="6375717" cy="4124325"/>
          </a:xfrm>
          <a:prstGeom prst="rect">
            <a:avLst/>
          </a:prstGeom>
        </p:spPr>
      </p:pic>
    </p:spTree>
    <p:extLst>
      <p:ext uri="{BB962C8B-B14F-4D97-AF65-F5344CB8AC3E}">
        <p14:creationId xmlns:p14="http://schemas.microsoft.com/office/powerpoint/2010/main" xmlns="" val="4690758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pic>
        <p:nvPicPr>
          <p:cNvPr id="5" name="صورة 4"/>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209675" y="2367438"/>
            <a:ext cx="7086600" cy="1718787"/>
          </a:xfrm>
          <a:prstGeom prst="rect">
            <a:avLst/>
          </a:prstGeom>
        </p:spPr>
      </p:pic>
    </p:spTree>
    <p:extLst>
      <p:ext uri="{BB962C8B-B14F-4D97-AF65-F5344CB8AC3E}">
        <p14:creationId xmlns:p14="http://schemas.microsoft.com/office/powerpoint/2010/main" xmlns="" val="9825885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8362950" y="971550"/>
            <a:ext cx="553046" cy="981075"/>
          </a:xfrm>
          <a:prstGeom prst="rect">
            <a:avLst/>
          </a:prstGeom>
        </p:spPr>
      </p:pic>
      <p:sp>
        <p:nvSpPr>
          <p:cNvPr id="6" name="مستطيل 5"/>
          <p:cNvSpPr/>
          <p:nvPr/>
        </p:nvSpPr>
        <p:spPr>
          <a:xfrm>
            <a:off x="5829300" y="1190625"/>
            <a:ext cx="2533650" cy="762000"/>
          </a:xfrm>
          <a:prstGeom prst="rect">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الاقتصادية </a:t>
            </a:r>
          </a:p>
        </p:txBody>
      </p:sp>
      <p:graphicFrame>
        <p:nvGraphicFramePr>
          <p:cNvPr id="8" name="رسم تخطيطي 7"/>
          <p:cNvGraphicFramePr/>
          <p:nvPr>
            <p:extLst/>
          </p:nvPr>
        </p:nvGraphicFramePr>
        <p:xfrm>
          <a:off x="1933575" y="2171700"/>
          <a:ext cx="5000625" cy="312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927484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stretch>
            <a:fillRect/>
          </a:stretch>
        </p:blipFill>
        <p:spPr>
          <a:xfrm>
            <a:off x="190500" y="4924425"/>
            <a:ext cx="553046" cy="981075"/>
          </a:xfrm>
          <a:prstGeom prst="rect">
            <a:avLst/>
          </a:prstGeom>
        </p:spPr>
      </p:pic>
      <p:sp>
        <p:nvSpPr>
          <p:cNvPr id="2" name="مربع نص 1"/>
          <p:cNvSpPr txBox="1"/>
          <p:nvPr/>
        </p:nvSpPr>
        <p:spPr>
          <a:xfrm>
            <a:off x="1857375" y="1790701"/>
            <a:ext cx="6372225" cy="1708160"/>
          </a:xfrm>
          <a:prstGeom prst="rect">
            <a:avLst/>
          </a:prstGeom>
          <a:noFill/>
        </p:spPr>
        <p:txBody>
          <a:bodyPr wrap="square" rtlCol="1">
            <a:spAutoFit/>
          </a:bodyPr>
          <a:lstStyle/>
          <a:p>
            <a:r>
              <a:rPr lang="ar-SA" sz="2100" b="1" dirty="0">
                <a:solidFill>
                  <a:srgbClr val="EE7700"/>
                </a:solidFill>
              </a:rPr>
              <a:t>الربحية التجارية = </a:t>
            </a:r>
            <a:r>
              <a:rPr lang="ar-SA" sz="2100" dirty="0">
                <a:solidFill>
                  <a:schemeClr val="accent4">
                    <a:lumMod val="75000"/>
                  </a:schemeClr>
                </a:solidFill>
              </a:rPr>
              <a:t>الايرادات الكلية بالأسعار الأسمية – التكاليف الكلية بالأسعار الأسمية</a:t>
            </a:r>
          </a:p>
          <a:p>
            <a:r>
              <a:rPr lang="ar-SA" sz="2100" dirty="0"/>
              <a:t>   </a:t>
            </a:r>
            <a:r>
              <a:rPr lang="ar-SA" sz="2100" dirty="0">
                <a:solidFill>
                  <a:schemeClr val="accent4">
                    <a:lumMod val="60000"/>
                    <a:lumOff val="40000"/>
                  </a:schemeClr>
                </a:solidFill>
              </a:rPr>
              <a:t>= 1095710 – 1762950</a:t>
            </a:r>
          </a:p>
          <a:p>
            <a:r>
              <a:rPr lang="ar-SA" sz="2100" b="1" dirty="0">
                <a:solidFill>
                  <a:srgbClr val="00B050"/>
                </a:solidFill>
              </a:rPr>
              <a:t>=667240</a:t>
            </a:r>
          </a:p>
          <a:p>
            <a:endParaRPr lang="ar-SA" sz="2100" dirty="0">
              <a:solidFill>
                <a:schemeClr val="accent4">
                  <a:lumMod val="60000"/>
                  <a:lumOff val="40000"/>
                </a:schemeClr>
              </a:solidFill>
            </a:endParaRPr>
          </a:p>
        </p:txBody>
      </p:sp>
      <p:sp>
        <p:nvSpPr>
          <p:cNvPr id="3" name="مربع نص 2"/>
          <p:cNvSpPr txBox="1"/>
          <p:nvPr/>
        </p:nvSpPr>
        <p:spPr>
          <a:xfrm>
            <a:off x="1362075" y="3293432"/>
            <a:ext cx="6515100" cy="2031325"/>
          </a:xfrm>
          <a:prstGeom prst="rect">
            <a:avLst/>
          </a:prstGeom>
          <a:noFill/>
        </p:spPr>
        <p:txBody>
          <a:bodyPr wrap="square" rtlCol="1">
            <a:spAutoFit/>
          </a:bodyPr>
          <a:lstStyle/>
          <a:p>
            <a:r>
              <a:rPr lang="ar-SA" sz="2100" b="1" dirty="0">
                <a:solidFill>
                  <a:srgbClr val="EE7700"/>
                </a:solidFill>
              </a:rPr>
              <a:t>الربحية الاقتصادية = </a:t>
            </a:r>
            <a:r>
              <a:rPr lang="ar-SA" sz="2100" dirty="0">
                <a:solidFill>
                  <a:schemeClr val="accent4">
                    <a:lumMod val="75000"/>
                  </a:schemeClr>
                </a:solidFill>
              </a:rPr>
              <a:t>الايرادات الكلية بالأسعار الحقيقية – التكاليف الكلية بالأسعار الحقيقية</a:t>
            </a:r>
          </a:p>
          <a:p>
            <a:r>
              <a:rPr lang="ar-SA" sz="2100" dirty="0"/>
              <a:t> </a:t>
            </a:r>
          </a:p>
          <a:p>
            <a:r>
              <a:rPr lang="ar-SA" sz="2100" dirty="0"/>
              <a:t>  </a:t>
            </a:r>
            <a:r>
              <a:rPr lang="ar-SA" sz="2100" b="1" dirty="0">
                <a:solidFill>
                  <a:schemeClr val="accent4">
                    <a:lumMod val="60000"/>
                    <a:lumOff val="40000"/>
                  </a:schemeClr>
                </a:solidFill>
              </a:rPr>
              <a:t>= 7743.53 – 12459</a:t>
            </a:r>
          </a:p>
          <a:p>
            <a:r>
              <a:rPr lang="ar-SA" sz="2100" dirty="0"/>
              <a:t>               </a:t>
            </a:r>
          </a:p>
          <a:p>
            <a:r>
              <a:rPr lang="ar-SA" sz="2100" b="1" dirty="0">
                <a:solidFill>
                  <a:srgbClr val="00B050"/>
                </a:solidFill>
              </a:rPr>
              <a:t>=</a:t>
            </a:r>
            <a:r>
              <a:rPr lang="ar-SA" sz="2100" dirty="0"/>
              <a:t> </a:t>
            </a:r>
            <a:r>
              <a:rPr lang="ar-SA" sz="2100" b="1" dirty="0">
                <a:solidFill>
                  <a:srgbClr val="00B050"/>
                </a:solidFill>
              </a:rPr>
              <a:t>4715.5</a:t>
            </a:r>
          </a:p>
        </p:txBody>
      </p:sp>
    </p:spTree>
    <p:extLst>
      <p:ext uri="{BB962C8B-B14F-4D97-AF65-F5344CB8AC3E}">
        <p14:creationId xmlns:p14="http://schemas.microsoft.com/office/powerpoint/2010/main" xmlns="" val="2918063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5408349" y="1065119"/>
            <a:ext cx="3477235" cy="410882"/>
          </a:xfrm>
          <a:prstGeom prst="rect">
            <a:avLst/>
          </a:prstGeom>
        </p:spPr>
        <p:txBody>
          <a:bodyPr wrap="none">
            <a:spAutoFit/>
          </a:bodyPr>
          <a:lstStyle/>
          <a:p>
            <a:pPr>
              <a:lnSpc>
                <a:spcPct val="115000"/>
              </a:lnSpc>
              <a:spcAft>
                <a:spcPts val="750"/>
              </a:spcAft>
            </a:pPr>
            <a:r>
              <a:rPr lang="ar-SA" b="1" dirty="0">
                <a:solidFill>
                  <a:srgbClr val="C00000"/>
                </a:solidFill>
                <a:latin typeface="Calibri" panose="020F0502020204030204" pitchFamily="34" charset="0"/>
                <a:ea typeface="Calibri" panose="020F0502020204030204" pitchFamily="34" charset="0"/>
              </a:rPr>
              <a:t>أولا: حساسية ربحية المشروع لمعدل الخصم</a:t>
            </a:r>
            <a:endParaRPr lang="en-US" b="1" dirty="0">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4229100" y="1432431"/>
            <a:ext cx="4572000" cy="570156"/>
          </a:xfrm>
          <a:prstGeom prst="rect">
            <a:avLst/>
          </a:prstGeom>
        </p:spPr>
        <p:txBody>
          <a:bodyPr>
            <a:spAutoFit/>
          </a:bodyPr>
          <a:lstStyle/>
          <a:p>
            <a:pPr>
              <a:lnSpc>
                <a:spcPct val="115000"/>
              </a:lnSpc>
              <a:spcAft>
                <a:spcPts val="750"/>
              </a:spcAft>
            </a:pPr>
            <a:r>
              <a:rPr lang="ar-SA" sz="1350" dirty="0">
                <a:latin typeface="Calibri" panose="020F0502020204030204" pitchFamily="34" charset="0"/>
                <a:ea typeface="Calibri" panose="020F0502020204030204" pitchFamily="34" charset="0"/>
                <a:cs typeface="Traditional Arabic" panose="02020603050405020304" pitchFamily="18" charset="-78"/>
              </a:rPr>
              <a:t>بما ان العمر الاقتصادي للمشروع 6 سنوات وبفرض ان معدل الخصم قد ارتفع من 10% إلى 25% فإنه يمكن احتساب حساسية ربحية المشروع كالتالي:</a:t>
            </a:r>
            <a:endParaRPr lang="en-US" sz="105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جدول 6"/>
          <p:cNvGraphicFramePr>
            <a:graphicFrameLocks noGrp="1"/>
          </p:cNvGraphicFramePr>
          <p:nvPr>
            <p:extLst/>
          </p:nvPr>
        </p:nvGraphicFramePr>
        <p:xfrm>
          <a:off x="1885947" y="2150954"/>
          <a:ext cx="5495928" cy="3182168"/>
        </p:xfrm>
        <a:graphic>
          <a:graphicData uri="http://schemas.openxmlformats.org/drawingml/2006/table">
            <a:tbl>
              <a:tblPr rtl="1" firstRow="1" firstCol="1" bandRow="1">
                <a:tableStyleId>{21E4AEA4-8DFA-4A89-87EB-49C32662AFE0}</a:tableStyleId>
              </a:tblPr>
              <a:tblGrid>
                <a:gridCol w="915988"/>
                <a:gridCol w="915988"/>
                <a:gridCol w="915988"/>
                <a:gridCol w="915988"/>
                <a:gridCol w="915988"/>
                <a:gridCol w="915988"/>
              </a:tblGrid>
              <a:tr h="422358">
                <a:tc>
                  <a:txBody>
                    <a:bodyPr/>
                    <a:lstStyle/>
                    <a:p>
                      <a:pPr algn="ctr" rtl="1">
                        <a:lnSpc>
                          <a:spcPct val="115000"/>
                        </a:lnSpc>
                        <a:spcAft>
                          <a:spcPts val="0"/>
                        </a:spcAft>
                      </a:pPr>
                      <a:r>
                        <a:rPr lang="ar-SA" sz="1100" dirty="0">
                          <a:effectLst/>
                        </a:rPr>
                        <a:t>السنة</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الإيرادات المتوقعة</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التكاليف المتوقعة</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صافي العائد</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معامل الخصم</a:t>
                      </a:r>
                      <a:endParaRPr lang="en-US" sz="800">
                        <a:effectLst/>
                      </a:endParaRPr>
                    </a:p>
                    <a:p>
                      <a:pPr algn="ctr" rtl="1">
                        <a:lnSpc>
                          <a:spcPct val="115000"/>
                        </a:lnSpc>
                        <a:spcAft>
                          <a:spcPts val="0"/>
                        </a:spcAft>
                      </a:pPr>
                      <a:r>
                        <a:rPr lang="ar-SA" sz="1100">
                          <a:effectLst/>
                        </a:rPr>
                        <a:t>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معامل الخصم</a:t>
                      </a:r>
                      <a:endParaRPr lang="en-US" sz="800">
                        <a:effectLst/>
                      </a:endParaRPr>
                    </a:p>
                    <a:p>
                      <a:pPr algn="ctr" rtl="1">
                        <a:lnSpc>
                          <a:spcPct val="115000"/>
                        </a:lnSpc>
                        <a:spcAft>
                          <a:spcPts val="0"/>
                        </a:spcAft>
                      </a:pPr>
                      <a:r>
                        <a:rPr lang="ar-SA" sz="1100">
                          <a:effectLst/>
                        </a:rPr>
                        <a:t>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641810">
                <a:tc>
                  <a:txBody>
                    <a:bodyPr/>
                    <a:lstStyle/>
                    <a:p>
                      <a:pPr algn="ctr" rtl="1">
                        <a:lnSpc>
                          <a:spcPct val="115000"/>
                        </a:lnSpc>
                        <a:spcAft>
                          <a:spcPts val="0"/>
                        </a:spcAft>
                      </a:pPr>
                      <a:r>
                        <a:rPr lang="en-US"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511445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dirty="0">
                          <a:effectLst/>
                        </a:rPr>
                        <a:t> </a:t>
                      </a:r>
                      <a:endParaRPr lang="en-US" sz="800" dirty="0">
                        <a:effectLst/>
                      </a:endParaRPr>
                    </a:p>
                    <a:p>
                      <a:pPr marL="0" lvl="0" indent="0" algn="ctr" rtl="1">
                        <a:lnSpc>
                          <a:spcPct val="115000"/>
                        </a:lnSpc>
                        <a:spcAft>
                          <a:spcPts val="0"/>
                        </a:spcAft>
                        <a:buFont typeface="Calibri" panose="020F0502020204030204" pitchFamily="34" charset="0"/>
                        <a:buNone/>
                      </a:pPr>
                      <a:r>
                        <a:rPr lang="ar-SA" sz="1100" dirty="0" smtClean="0">
                          <a:effectLst/>
                        </a:rPr>
                        <a:t>-</a:t>
                      </a:r>
                      <a:r>
                        <a:rPr lang="en-US" sz="1100" dirty="0" smtClean="0">
                          <a:effectLst/>
                        </a:rPr>
                        <a:t>511445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23600">
                <a:tc>
                  <a:txBody>
                    <a:bodyPr/>
                    <a:lstStyle/>
                    <a:p>
                      <a:pPr algn="ctr" rtl="1">
                        <a:lnSpc>
                          <a:spcPct val="115000"/>
                        </a:lnSpc>
                        <a:spcAft>
                          <a:spcPts val="0"/>
                        </a:spcAft>
                      </a:pPr>
                      <a:r>
                        <a:rPr lang="en-US" sz="1100">
                          <a:effectLst/>
                        </a:rPr>
                        <a:t>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0">
                        <a:lnSpc>
                          <a:spcPct val="115000"/>
                        </a:lnSpc>
                        <a:spcAft>
                          <a:spcPts val="0"/>
                        </a:spcAft>
                      </a:pPr>
                      <a:r>
                        <a:rPr lang="en-US" sz="1100">
                          <a:effectLst/>
                        </a:rPr>
                        <a:t>1234065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951476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282589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23600">
                <a:tc>
                  <a:txBody>
                    <a:bodyPr/>
                    <a:lstStyle/>
                    <a:p>
                      <a:pPr algn="ctr" rtl="1">
                        <a:lnSpc>
                          <a:spcPct val="115000"/>
                        </a:lnSpc>
                        <a:spcAft>
                          <a:spcPts val="0"/>
                        </a:spcAft>
                      </a:pPr>
                      <a:r>
                        <a:rPr lang="en-US" sz="1100">
                          <a:effectLst/>
                        </a:rPr>
                        <a:t>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1410360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999554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410806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1.21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1.5625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23600">
                <a:tc>
                  <a:txBody>
                    <a:bodyPr/>
                    <a:lstStyle/>
                    <a:p>
                      <a:pPr algn="ctr" rtl="1">
                        <a:lnSpc>
                          <a:spcPct val="115000"/>
                        </a:lnSpc>
                        <a:spcAft>
                          <a:spcPts val="0"/>
                        </a:spcAft>
                      </a:pPr>
                      <a:r>
                        <a:rPr lang="en-US" sz="1100">
                          <a:effectLst/>
                        </a:rPr>
                        <a:t>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dirty="0">
                          <a:effectLst/>
                        </a:rPr>
                        <a:t> </a:t>
                      </a:r>
                      <a:endParaRPr lang="en-US" sz="800" dirty="0">
                        <a:effectLst/>
                      </a:endParaRPr>
                    </a:p>
                    <a:p>
                      <a:pPr algn="ctr" rtl="1">
                        <a:lnSpc>
                          <a:spcPct val="115000"/>
                        </a:lnSpc>
                        <a:spcAft>
                          <a:spcPts val="0"/>
                        </a:spcAft>
                      </a:pPr>
                      <a:r>
                        <a:rPr lang="en-US" sz="1100" dirty="0">
                          <a:effectLst/>
                        </a:rPr>
                        <a:t>1586655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1047632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539023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1.331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23600">
                <a:tc>
                  <a:txBody>
                    <a:bodyPr/>
                    <a:lstStyle/>
                    <a:p>
                      <a:pPr algn="ctr" rtl="1">
                        <a:lnSpc>
                          <a:spcPct val="115000"/>
                        </a:lnSpc>
                        <a:spcAft>
                          <a:spcPts val="0"/>
                        </a:spcAft>
                      </a:pPr>
                      <a:r>
                        <a:rPr lang="en-US" sz="1100">
                          <a:effectLst/>
                        </a:rPr>
                        <a:t>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1762950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1095710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667240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1.4641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a:effectLst/>
                        </a:rPr>
                        <a:t>2.4414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23600">
                <a:tc>
                  <a:txBody>
                    <a:bodyPr/>
                    <a:lstStyle/>
                    <a:p>
                      <a:pPr algn="ctr" rtl="1">
                        <a:lnSpc>
                          <a:spcPct val="115000"/>
                        </a:lnSpc>
                        <a:spcAft>
                          <a:spcPts val="0"/>
                        </a:spcAft>
                      </a:pPr>
                      <a:r>
                        <a:rPr lang="en-US" sz="1100">
                          <a:effectLst/>
                        </a:rPr>
                        <a:t>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1762950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1095710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667240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0">
                        <a:lnSpc>
                          <a:spcPct val="115000"/>
                        </a:lnSpc>
                        <a:spcAft>
                          <a:spcPts val="0"/>
                        </a:spcAft>
                      </a:pPr>
                      <a:r>
                        <a:rPr lang="en-US" sz="1100">
                          <a:effectLst/>
                        </a:rPr>
                        <a:t>1.611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100" dirty="0">
                          <a:effectLst/>
                        </a:rPr>
                        <a:t>3.1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13878302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0816" y="5445224"/>
            <a:ext cx="737394" cy="1308100"/>
          </a:xfrm>
          <a:prstGeom prst="rect">
            <a:avLst/>
          </a:prstGeom>
        </p:spPr>
      </p:pic>
      <p:sp>
        <p:nvSpPr>
          <p:cNvPr id="7" name="مستطيل 6"/>
          <p:cNvSpPr/>
          <p:nvPr/>
        </p:nvSpPr>
        <p:spPr>
          <a:xfrm>
            <a:off x="768210" y="1259363"/>
            <a:ext cx="7848873" cy="923330"/>
          </a:xfrm>
          <a:prstGeom prst="rect">
            <a:avLst/>
          </a:prstGeom>
        </p:spPr>
        <p:txBody>
          <a:bodyPr wrap="square">
            <a:spAutoFit/>
          </a:bodyPr>
          <a:lstStyle/>
          <a:p>
            <a:r>
              <a:rPr lang="ar-SA" b="1" dirty="0">
                <a:solidFill>
                  <a:srgbClr val="00B050"/>
                </a:solidFill>
                <a:latin typeface="Calibri" pitchFamily="34" charset="0"/>
                <a:ea typeface="Calibri" pitchFamily="34" charset="0"/>
              </a:rPr>
              <a:t>من خلال مراحل البحث عن أفكار جديدة التي تعتمد على تحديد الفرص الاستثمارية العامة والتعرف على القطاعات لتحديد الفرص </a:t>
            </a:r>
            <a:r>
              <a:rPr lang="ar-SA" b="1" dirty="0" smtClean="0">
                <a:solidFill>
                  <a:srgbClr val="00B050"/>
                </a:solidFill>
                <a:latin typeface="Calibri" pitchFamily="34" charset="0"/>
                <a:ea typeface="Calibri" pitchFamily="34" charset="0"/>
              </a:rPr>
              <a:t>الاستثمارية </a:t>
            </a:r>
            <a:r>
              <a:rPr lang="ar-SA" b="1" dirty="0">
                <a:solidFill>
                  <a:srgbClr val="00B050"/>
                </a:solidFill>
                <a:latin typeface="Calibri" pitchFamily="34" charset="0"/>
                <a:ea typeface="Calibri" pitchFamily="34" charset="0"/>
              </a:rPr>
              <a:t>بها ومدى توفر الموارد المتاحة</a:t>
            </a:r>
            <a:r>
              <a:rPr lang="ar-SA" b="1" dirty="0" smtClean="0">
                <a:solidFill>
                  <a:srgbClr val="00B050"/>
                </a:solidFill>
                <a:latin typeface="Calibri" pitchFamily="34" charset="0"/>
                <a:ea typeface="Calibri" pitchFamily="34" charset="0"/>
              </a:rPr>
              <a:t>..</a:t>
            </a:r>
            <a:r>
              <a:rPr lang="ar-SA" b="1" dirty="0" smtClean="0">
                <a:solidFill>
                  <a:srgbClr val="00B050"/>
                </a:solidFill>
                <a:latin typeface="Calibri" pitchFamily="34" charset="0"/>
                <a:ea typeface="Calibri" pitchFamily="34" charset="0"/>
                <a:cs typeface="Arial" pitchFamily="34" charset="0"/>
              </a:rPr>
              <a:t> </a:t>
            </a:r>
            <a:r>
              <a:rPr lang="ar-SA" b="1" dirty="0" smtClean="0">
                <a:solidFill>
                  <a:srgbClr val="00B050"/>
                </a:solidFill>
                <a:latin typeface="Calibri" pitchFamily="34" charset="0"/>
                <a:ea typeface="Calibri" pitchFamily="34" charset="0"/>
              </a:rPr>
              <a:t>من </a:t>
            </a:r>
            <a:r>
              <a:rPr lang="ar-SA" b="1" dirty="0">
                <a:solidFill>
                  <a:srgbClr val="00B050"/>
                </a:solidFill>
                <a:latin typeface="Calibri" pitchFamily="34" charset="0"/>
                <a:ea typeface="Calibri" pitchFamily="34" charset="0"/>
              </a:rPr>
              <a:t>هذا المنطلق تم اختيار عدد من الأفكار لإقامتها كمشروع استثماري منها</a:t>
            </a:r>
            <a:r>
              <a:rPr lang="ar-SA" b="1" dirty="0">
                <a:solidFill>
                  <a:srgbClr val="00B050"/>
                </a:solidFill>
              </a:rPr>
              <a:t>:</a:t>
            </a:r>
            <a:endParaRPr lang="en-US" b="1" dirty="0">
              <a:solidFill>
                <a:srgbClr val="00B050"/>
              </a:solidFill>
            </a:endParaRPr>
          </a:p>
        </p:txBody>
      </p:sp>
      <p:grpSp>
        <p:nvGrpSpPr>
          <p:cNvPr id="8" name="مجموعة 7"/>
          <p:cNvGrpSpPr/>
          <p:nvPr/>
        </p:nvGrpSpPr>
        <p:grpSpPr>
          <a:xfrm>
            <a:off x="1968517" y="548680"/>
            <a:ext cx="5386477" cy="499360"/>
            <a:chOff x="378033" y="249520"/>
            <a:chExt cx="5386477" cy="499360"/>
          </a:xfrm>
        </p:grpSpPr>
        <p:sp>
          <p:nvSpPr>
            <p:cNvPr id="9" name="مستطيل 8"/>
            <p:cNvSpPr/>
            <p:nvPr/>
          </p:nvSpPr>
          <p:spPr>
            <a:xfrm>
              <a:off x="378033" y="249520"/>
              <a:ext cx="5386477" cy="499360"/>
            </a:xfrm>
            <a:prstGeom prst="rect">
              <a:avLst/>
            </a:prstGeom>
            <a:solidFill>
              <a:srgbClr val="FFCC6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مستطيل 9"/>
            <p:cNvSpPr/>
            <p:nvPr/>
          </p:nvSpPr>
          <p:spPr>
            <a:xfrm>
              <a:off x="378033" y="249520"/>
              <a:ext cx="5386477"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تعريف المشروع</a:t>
              </a:r>
              <a:endParaRPr lang="ar-SA" sz="2700" kern="1200" dirty="0"/>
            </a:p>
          </p:txBody>
        </p:sp>
      </p:grpSp>
      <p:sp>
        <p:nvSpPr>
          <p:cNvPr id="11" name="مستطيل 10"/>
          <p:cNvSpPr/>
          <p:nvPr/>
        </p:nvSpPr>
        <p:spPr>
          <a:xfrm>
            <a:off x="3707904" y="5318161"/>
            <a:ext cx="5214034" cy="1200329"/>
          </a:xfrm>
          <a:prstGeom prst="rect">
            <a:avLst/>
          </a:prstGeom>
          <a:ln w="28575">
            <a:solidFill>
              <a:srgbClr val="FF6600"/>
            </a:solidFill>
          </a:ln>
        </p:spPr>
        <p:txBody>
          <a:bodyPr wrap="square">
            <a:spAutoFit/>
          </a:bodyPr>
          <a:lstStyle/>
          <a:p>
            <a:pPr lvl="0" algn="ctr"/>
            <a:endParaRPr lang="ar-SA" sz="2400" b="1" dirty="0" smtClean="0">
              <a:solidFill>
                <a:srgbClr val="FF6600"/>
              </a:solidFill>
            </a:endParaRPr>
          </a:p>
          <a:p>
            <a:pPr lvl="0" algn="ctr"/>
            <a:r>
              <a:rPr lang="ar-SA" sz="2400" b="1" dirty="0" smtClean="0">
                <a:solidFill>
                  <a:srgbClr val="FF6600"/>
                </a:solidFill>
              </a:rPr>
              <a:t>مطعم </a:t>
            </a:r>
            <a:r>
              <a:rPr lang="ar-SA" sz="2400" b="1" dirty="0">
                <a:solidFill>
                  <a:srgbClr val="FF6600"/>
                </a:solidFill>
              </a:rPr>
              <a:t>لتقديم الوجبات الصحية من المواد </a:t>
            </a:r>
            <a:r>
              <a:rPr lang="ar-SA" sz="2400" b="1" dirty="0" smtClean="0">
                <a:solidFill>
                  <a:srgbClr val="FF6600"/>
                </a:solidFill>
              </a:rPr>
              <a:t>العضوية</a:t>
            </a:r>
          </a:p>
          <a:p>
            <a:pPr lvl="0" algn="ctr"/>
            <a:r>
              <a:rPr lang="ar-SA" sz="2400" b="1" dirty="0" smtClean="0">
                <a:solidFill>
                  <a:srgbClr val="FF6600"/>
                </a:solidFill>
              </a:rPr>
              <a:t>  </a:t>
            </a:r>
            <a:endParaRPr lang="ar-SA" sz="2400" b="1" dirty="0">
              <a:solidFill>
                <a:srgbClr val="FF6600"/>
              </a:solidFill>
            </a:endParaRPr>
          </a:p>
        </p:txBody>
      </p:sp>
      <p:sp>
        <p:nvSpPr>
          <p:cNvPr id="12" name="مستطيل 11"/>
          <p:cNvSpPr/>
          <p:nvPr/>
        </p:nvSpPr>
        <p:spPr>
          <a:xfrm>
            <a:off x="3301633" y="2376044"/>
            <a:ext cx="5315450" cy="1200329"/>
          </a:xfrm>
          <a:prstGeom prst="rect">
            <a:avLst/>
          </a:prstGeom>
          <a:ln w="28575">
            <a:solidFill>
              <a:schemeClr val="accent4">
                <a:lumMod val="75000"/>
              </a:schemeClr>
            </a:solidFill>
          </a:ln>
        </p:spPr>
        <p:txBody>
          <a:bodyPr wrap="square">
            <a:spAutoFit/>
          </a:bodyPr>
          <a:lstStyle/>
          <a:p>
            <a:pPr lvl="0"/>
            <a:endParaRPr lang="ar-SA" sz="2400" b="1" dirty="0" smtClean="0">
              <a:solidFill>
                <a:schemeClr val="accent4">
                  <a:lumMod val="75000"/>
                </a:schemeClr>
              </a:solidFill>
            </a:endParaRPr>
          </a:p>
          <a:p>
            <a:pPr lvl="0"/>
            <a:r>
              <a:rPr lang="ar-SA" sz="2400" b="1" dirty="0" smtClean="0">
                <a:solidFill>
                  <a:schemeClr val="accent4">
                    <a:lumMod val="75000"/>
                  </a:schemeClr>
                </a:solidFill>
              </a:rPr>
              <a:t>مركز نسائي لصيانة الأجهزة الإلكترونية والجوالات</a:t>
            </a:r>
          </a:p>
          <a:p>
            <a:pPr lvl="0"/>
            <a:endParaRPr lang="en-US" sz="2400" b="1" dirty="0" smtClean="0">
              <a:solidFill>
                <a:schemeClr val="accent4">
                  <a:lumMod val="75000"/>
                </a:schemeClr>
              </a:solidFill>
            </a:endParaRPr>
          </a:p>
        </p:txBody>
      </p:sp>
      <p:sp>
        <p:nvSpPr>
          <p:cNvPr id="13" name="مستطيل 12"/>
          <p:cNvSpPr/>
          <p:nvPr/>
        </p:nvSpPr>
        <p:spPr>
          <a:xfrm>
            <a:off x="616672" y="3884855"/>
            <a:ext cx="4045083" cy="1200329"/>
          </a:xfrm>
          <a:prstGeom prst="rect">
            <a:avLst/>
          </a:prstGeom>
          <a:ln w="28575">
            <a:solidFill>
              <a:schemeClr val="accent2">
                <a:lumMod val="75000"/>
              </a:schemeClr>
            </a:solidFill>
          </a:ln>
        </p:spPr>
        <p:txBody>
          <a:bodyPr wrap="square">
            <a:spAutoFit/>
          </a:bodyPr>
          <a:lstStyle/>
          <a:p>
            <a:pPr algn="ctr"/>
            <a:endParaRPr lang="ar-SA" sz="2400" b="1" dirty="0" smtClean="0">
              <a:solidFill>
                <a:srgbClr val="D03200"/>
              </a:solidFill>
            </a:endParaRPr>
          </a:p>
          <a:p>
            <a:pPr algn="ctr"/>
            <a:r>
              <a:rPr lang="ar-SA" sz="2400" b="1" dirty="0" smtClean="0">
                <a:solidFill>
                  <a:srgbClr val="D03200"/>
                </a:solidFill>
              </a:rPr>
              <a:t>متجر </a:t>
            </a:r>
            <a:r>
              <a:rPr lang="ar-SA" sz="2400" b="1" dirty="0">
                <a:solidFill>
                  <a:srgbClr val="D03200"/>
                </a:solidFill>
              </a:rPr>
              <a:t>للسلع </a:t>
            </a:r>
            <a:r>
              <a:rPr lang="ar-SA" sz="2400" b="1" dirty="0" smtClean="0">
                <a:solidFill>
                  <a:srgbClr val="D03200"/>
                </a:solidFill>
              </a:rPr>
              <a:t>المستعملة</a:t>
            </a:r>
          </a:p>
          <a:p>
            <a:pPr algn="ctr"/>
            <a:endParaRPr lang="en-US" sz="2400" b="1" dirty="0">
              <a:solidFill>
                <a:srgbClr val="D03200"/>
              </a:solidFill>
            </a:endParaRPr>
          </a:p>
        </p:txBody>
      </p:sp>
    </p:spTree>
    <p:extLst>
      <p:ext uri="{BB962C8B-B14F-4D97-AF65-F5344CB8AC3E}">
        <p14:creationId xmlns:p14="http://schemas.microsoft.com/office/powerpoint/2010/main" xmlns="" val="180027743"/>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graphicFrame>
        <p:nvGraphicFramePr>
          <p:cNvPr id="6" name="جدول 5"/>
          <p:cNvGraphicFramePr>
            <a:graphicFrameLocks noGrp="1"/>
          </p:cNvGraphicFramePr>
          <p:nvPr>
            <p:extLst/>
          </p:nvPr>
        </p:nvGraphicFramePr>
        <p:xfrm>
          <a:off x="2143125" y="1895477"/>
          <a:ext cx="4599226" cy="3180966"/>
        </p:xfrm>
        <a:graphic>
          <a:graphicData uri="http://schemas.openxmlformats.org/drawingml/2006/table">
            <a:tbl>
              <a:tblPr rtl="1" firstRow="1" firstCol="1" bandRow="1">
                <a:tableStyleId>{21E4AEA4-8DFA-4A89-87EB-49C32662AFE0}</a:tableStyleId>
              </a:tblPr>
              <a:tblGrid>
                <a:gridCol w="1148697"/>
                <a:gridCol w="1642270"/>
                <a:gridCol w="1727170"/>
                <a:gridCol w="81089"/>
              </a:tblGrid>
              <a:tr h="428623">
                <a:tc>
                  <a:txBody>
                    <a:bodyPr/>
                    <a:lstStyle/>
                    <a:p>
                      <a:pPr algn="ctr" rtl="1">
                        <a:lnSpc>
                          <a:spcPct val="115000"/>
                        </a:lnSpc>
                        <a:spcAft>
                          <a:spcPts val="1000"/>
                        </a:spcAft>
                      </a:pPr>
                      <a:r>
                        <a:rPr lang="en-US" sz="800" dirty="0">
                          <a:effectLst/>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ar-SA" sz="1100">
                          <a:effectLst/>
                        </a:rPr>
                        <a:t>صافي القيمة الحالية عند 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1100" dirty="0">
                          <a:effectLst/>
                        </a:rPr>
                        <a:t>صافي القيمة الحالية عند 25%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ar-SA" sz="1100" dirty="0">
                          <a:effectLst/>
                        </a:rPr>
                        <a:t> </a:t>
                      </a:r>
                      <a:endParaRPr lang="en-US" sz="800" dirty="0">
                        <a:effectLst/>
                      </a:endParaRPr>
                    </a:p>
                    <a:p>
                      <a:pPr marL="0" lvl="0" indent="0" algn="ctr" rtl="1">
                        <a:lnSpc>
                          <a:spcPct val="115000"/>
                        </a:lnSpc>
                        <a:spcAft>
                          <a:spcPts val="0"/>
                        </a:spcAft>
                        <a:buFont typeface="Calibri" panose="020F0502020204030204" pitchFamily="34" charset="0"/>
                        <a:buNone/>
                      </a:pPr>
                      <a:r>
                        <a:rPr lang="ar-SA" sz="1100" dirty="0" smtClean="0">
                          <a:effectLst/>
                        </a:rPr>
                        <a:t>-</a:t>
                      </a:r>
                      <a:r>
                        <a:rPr lang="en-US" sz="1100" dirty="0" smtClean="0">
                          <a:effectLst/>
                        </a:rPr>
                        <a:t>511445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1100" dirty="0">
                          <a:effectLst/>
                        </a:rPr>
                        <a:t> </a:t>
                      </a:r>
                      <a:endParaRPr lang="en-US" sz="800" dirty="0">
                        <a:effectLst/>
                      </a:endParaRPr>
                    </a:p>
                    <a:p>
                      <a:pPr marL="0" lvl="0" indent="0" algn="ctr" rtl="1">
                        <a:lnSpc>
                          <a:spcPct val="115000"/>
                        </a:lnSpc>
                        <a:spcAft>
                          <a:spcPts val="0"/>
                        </a:spcAft>
                        <a:buFont typeface="Calibri" panose="020F0502020204030204" pitchFamily="34" charset="0"/>
                        <a:buNone/>
                      </a:pPr>
                      <a:r>
                        <a:rPr lang="ar-SA" sz="1100" dirty="0" smtClean="0">
                          <a:effectLst/>
                        </a:rPr>
                        <a:t>-</a:t>
                      </a:r>
                      <a:r>
                        <a:rPr lang="en-US" sz="1100" dirty="0" smtClean="0">
                          <a:effectLst/>
                        </a:rPr>
                        <a:t>511445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256899.09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1100">
                          <a:effectLst/>
                        </a:rPr>
                        <a:t> </a:t>
                      </a:r>
                      <a:endParaRPr lang="en-US" sz="800">
                        <a:effectLst/>
                      </a:endParaRPr>
                    </a:p>
                    <a:p>
                      <a:pPr algn="ctr" rtl="1">
                        <a:lnSpc>
                          <a:spcPct val="115000"/>
                        </a:lnSpc>
                        <a:spcAft>
                          <a:spcPts val="0"/>
                        </a:spcAft>
                      </a:pPr>
                      <a:r>
                        <a:rPr lang="en-US" sz="1100">
                          <a:effectLst/>
                        </a:rPr>
                        <a:t>226071.2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en-US" sz="1100">
                          <a:effectLst/>
                        </a:rPr>
                        <a:t>339509.09</a:t>
                      </a:r>
                      <a:endParaRPr lang="en-US" sz="800">
                        <a:effectLst/>
                      </a:endParaRPr>
                    </a:p>
                    <a:p>
                      <a:pPr algn="ctr" rtl="1">
                        <a:lnSpc>
                          <a:spcPct val="115000"/>
                        </a:lnSpc>
                        <a:spcAft>
                          <a:spcPts val="0"/>
                        </a:spcAft>
                      </a:pPr>
                      <a:r>
                        <a:rPr lang="en-US"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en-US" sz="1100">
                          <a:effectLst/>
                        </a:rPr>
                        <a:t>262915.84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en-US" sz="1100">
                          <a:effectLst/>
                        </a:rPr>
                        <a:t>404975.96</a:t>
                      </a:r>
                      <a:endParaRPr lang="en-US" sz="800">
                        <a:effectLst/>
                      </a:endParaRPr>
                    </a:p>
                    <a:p>
                      <a:pPr algn="ctr" rtl="1">
                        <a:lnSpc>
                          <a:spcPct val="115000"/>
                        </a:lnSpc>
                        <a:spcAft>
                          <a:spcPts val="0"/>
                        </a:spcAft>
                      </a:pPr>
                      <a:r>
                        <a:rPr lang="en-US"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en-US" sz="1100">
                          <a:effectLst/>
                        </a:rPr>
                        <a:t>269511.5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en-US" sz="1100">
                          <a:effectLst/>
                        </a:rPr>
                        <a:t>455733.9</a:t>
                      </a:r>
                      <a:endParaRPr lang="en-US" sz="800">
                        <a:effectLst/>
                      </a:endParaRPr>
                    </a:p>
                    <a:p>
                      <a:pPr algn="ctr" rtl="1">
                        <a:lnSpc>
                          <a:spcPct val="115000"/>
                        </a:lnSpc>
                        <a:spcAft>
                          <a:spcPts val="0"/>
                        </a:spcAft>
                      </a:pPr>
                      <a:r>
                        <a:rPr lang="en-US"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en-US" sz="1100">
                          <a:effectLst/>
                        </a:rPr>
                        <a:t>273302.20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84047">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rtl="1">
                        <a:lnSpc>
                          <a:spcPct val="115000"/>
                        </a:lnSpc>
                        <a:spcAft>
                          <a:spcPts val="0"/>
                        </a:spcAft>
                      </a:pPr>
                      <a:r>
                        <a:rPr lang="en-US" sz="1100">
                          <a:effectLst/>
                        </a:rPr>
                        <a:t>414177.53</a:t>
                      </a:r>
                      <a:endParaRPr lang="en-US" sz="800">
                        <a:effectLst/>
                      </a:endParaRPr>
                    </a:p>
                    <a:p>
                      <a:pPr algn="ctr" rtl="1">
                        <a:lnSpc>
                          <a:spcPct val="115000"/>
                        </a:lnSpc>
                        <a:spcAft>
                          <a:spcPts val="0"/>
                        </a:spcAft>
                      </a:pPr>
                      <a:r>
                        <a:rPr lang="en-US"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en-US" sz="1100">
                          <a:effectLst/>
                        </a:rPr>
                        <a:t>215238.71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100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38911">
                <a:tc>
                  <a:txBody>
                    <a:bodyPr/>
                    <a:lstStyle/>
                    <a:p>
                      <a:pPr algn="ctr" rtl="1">
                        <a:lnSpc>
                          <a:spcPct val="115000"/>
                        </a:lnSpc>
                        <a:spcAft>
                          <a:spcPts val="0"/>
                        </a:spcAft>
                      </a:pPr>
                      <a:r>
                        <a:rPr lang="ar-SA" sz="1200" dirty="0">
                          <a:effectLst/>
                        </a:rPr>
                        <a:t>المجموع</a:t>
                      </a:r>
                      <a:endParaRPr lang="en-US" sz="800" dirty="0">
                        <a:effectLst/>
                      </a:endParaRPr>
                    </a:p>
                    <a:p>
                      <a:pPr algn="ctr" rtl="1">
                        <a:lnSpc>
                          <a:spcPct val="115000"/>
                        </a:lnSpc>
                        <a:spcAft>
                          <a:spcPts val="0"/>
                        </a:spcAft>
                      </a:pPr>
                      <a:r>
                        <a:rPr lang="ar-SA" sz="1200" dirty="0">
                          <a:effectLst/>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0">
                        <a:lnSpc>
                          <a:spcPct val="115000"/>
                        </a:lnSpc>
                        <a:spcAft>
                          <a:spcPts val="0"/>
                        </a:spcAft>
                      </a:pPr>
                      <a:r>
                        <a:rPr lang="en-US" sz="1100">
                          <a:effectLst/>
                        </a:rPr>
                        <a:t>1359850.57</a:t>
                      </a:r>
                      <a:endParaRPr lang="en-US" sz="800">
                        <a:effectLst/>
                      </a:endParaRPr>
                    </a:p>
                    <a:p>
                      <a:pPr algn="ctr" rtl="1">
                        <a:lnSpc>
                          <a:spcPct val="115000"/>
                        </a:lnSpc>
                        <a:spcAft>
                          <a:spcPts val="0"/>
                        </a:spcAft>
                      </a:pPr>
                      <a:r>
                        <a:rPr lang="en-US"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gridSpan="2">
                  <a:txBody>
                    <a:bodyPr/>
                    <a:lstStyle/>
                    <a:p>
                      <a:pPr algn="ctr" rtl="1">
                        <a:lnSpc>
                          <a:spcPct val="115000"/>
                        </a:lnSpc>
                        <a:spcAft>
                          <a:spcPts val="0"/>
                        </a:spcAft>
                      </a:pPr>
                      <a:r>
                        <a:rPr lang="en-US" sz="1100" dirty="0">
                          <a:effectLst/>
                        </a:rPr>
                        <a:t>1247039.45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pPr rtl="1"/>
                      <a:endParaRPr lang="ar-SA"/>
                    </a:p>
                  </a:txBody>
                  <a:tcPr/>
                </a:tc>
              </a:tr>
            </a:tbl>
          </a:graphicData>
        </a:graphic>
      </p:graphicFrame>
    </p:spTree>
    <p:extLst>
      <p:ext uri="{BB962C8B-B14F-4D97-AF65-F5344CB8AC3E}">
        <p14:creationId xmlns:p14="http://schemas.microsoft.com/office/powerpoint/2010/main" xmlns="" val="28109624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76450" y="1365071"/>
            <a:ext cx="5667375" cy="3624326"/>
          </a:xfrm>
          <a:prstGeom prst="rect">
            <a:avLst/>
          </a:prstGeom>
        </p:spPr>
        <p:txBody>
          <a:bodyPr wrap="square">
            <a:spAutoFit/>
          </a:bodyPr>
          <a:lstStyle/>
          <a:p>
            <a:pPr>
              <a:lnSpc>
                <a:spcPct val="115000"/>
              </a:lnSpc>
              <a:spcAft>
                <a:spcPts val="750"/>
              </a:spcAft>
            </a:pP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اذا يتضح أن المشروع مازال مربحا لأن صافي القيمة الحالية موجبا بمقدار 1359850.57 عند معامل خصم 10% وبمقدار 1247039.45 عند معامل خصم 25% .</a:t>
            </a:r>
            <a:endParaRPr lang="en-US" sz="105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Calibri" panose="020F0502020204030204" pitchFamily="34" charset="0"/>
              <a:buChar char="-"/>
            </a:pPr>
            <a:r>
              <a:rPr lang="ar-SA" sz="1500" b="1" dirty="0">
                <a:solidFill>
                  <a:srgbClr val="F79646"/>
                </a:solidFill>
                <a:latin typeface="Arial" panose="020B0604020202020204" pitchFamily="34" charset="0"/>
                <a:ea typeface="Calibri" panose="020F0502020204030204" pitchFamily="34" charset="0"/>
                <a:cs typeface="Arial" panose="020B0604020202020204" pitchFamily="34" charset="0"/>
              </a:rPr>
              <a:t>قياس درجة حساسية الربحية لتغير معدل الخصم من 10% إلى 25% :</a:t>
            </a:r>
            <a:endParaRPr lang="en-US" sz="105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يتم ذلك عن طريق قانون المرونة :</a:t>
            </a:r>
            <a:endParaRPr lang="en-US" sz="105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المرونة = التغير النسبي لصافي القيمة الحالية ÷ التغير النسبي في معدل الخصم</a:t>
            </a:r>
            <a:endParaRPr lang="en-US" sz="105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1247039.45</a:t>
            </a: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a:t>
            </a:r>
            <a:endParaRPr lang="en-US" sz="105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10% -  25%   </a:t>
            </a: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10%</a:t>
            </a:r>
            <a:r>
              <a:rPr lang="ar-SA" sz="1350" dirty="0">
                <a:solidFill>
                  <a:srgbClr val="76923C"/>
                </a:solidFill>
                <a:latin typeface="Arial" panose="020B0604020202020204" pitchFamily="34" charset="0"/>
                <a:ea typeface="Calibri" panose="020F0502020204030204" pitchFamily="34" charset="0"/>
                <a:cs typeface="Arial" panose="020B0604020202020204" pitchFamily="34" charset="0"/>
              </a:rPr>
              <a:t>) = - </a:t>
            </a:r>
            <a:r>
              <a:rPr lang="en-US" sz="1350" dirty="0">
                <a:solidFill>
                  <a:srgbClr val="76923C"/>
                </a:solidFill>
                <a:latin typeface="Arial" panose="020B0604020202020204" pitchFamily="34" charset="0"/>
                <a:ea typeface="Calibri" panose="020F0502020204030204" pitchFamily="34" charset="0"/>
                <a:cs typeface="Arial" panose="020B0604020202020204" pitchFamily="34" charset="0"/>
              </a:rPr>
              <a:t>0.055</a:t>
            </a:r>
            <a:endParaRPr lang="en-US" sz="105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tabLst>
                <a:tab pos="124778" algn="l"/>
              </a:tabLst>
            </a:pP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	وذلك يعني انخفاض حساسية الربحية للمشروع نتيجة تغير معدل الخصم بسبب أن قيمة المرونة اقل من الواحد (- </a:t>
            </a:r>
            <a:r>
              <a:rPr lang="en-US" sz="1500" dirty="0">
                <a:solidFill>
                  <a:srgbClr val="C00000"/>
                </a:solidFill>
                <a:latin typeface="Arial" panose="020B0604020202020204" pitchFamily="34" charset="0"/>
                <a:ea typeface="Calibri" panose="020F0502020204030204" pitchFamily="34" charset="0"/>
                <a:cs typeface="Arial" panose="020B0604020202020204" pitchFamily="34" charset="0"/>
              </a:rPr>
              <a:t>0.055 &gt; 1</a:t>
            </a: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105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 بمعنى أن العلاقة عكسية ،فارتفاع معدل الخصم 10% يترتب عليه انخفاض صافي القيمة الحالية ب </a:t>
            </a:r>
            <a:r>
              <a:rPr lang="en-US" sz="1500" dirty="0">
                <a:solidFill>
                  <a:srgbClr val="C00000"/>
                </a:solidFill>
                <a:latin typeface="Arial" panose="020B0604020202020204" pitchFamily="34" charset="0"/>
                <a:ea typeface="Calibri" panose="020F0502020204030204" pitchFamily="34" charset="0"/>
                <a:cs typeface="Arial" panose="020B0604020202020204" pitchFamily="34" charset="0"/>
              </a:rPr>
              <a:t>0.55</a:t>
            </a: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105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5" name="صورة 4"/>
          <p:cNvPicPr>
            <a:picLocks noChangeAspect="1"/>
          </p:cNvPicPr>
          <p:nvPr/>
        </p:nvPicPr>
        <p:blipFill>
          <a:blip r:embed="rId2" cstate="print"/>
          <a:stretch>
            <a:fillRect/>
          </a:stretch>
        </p:blipFill>
        <p:spPr>
          <a:xfrm>
            <a:off x="190500" y="4924425"/>
            <a:ext cx="553046" cy="981075"/>
          </a:xfrm>
          <a:prstGeom prst="rect">
            <a:avLst/>
          </a:prstGeom>
        </p:spPr>
      </p:pic>
    </p:spTree>
    <p:extLst>
      <p:ext uri="{BB962C8B-B14F-4D97-AF65-F5344CB8AC3E}">
        <p14:creationId xmlns:p14="http://schemas.microsoft.com/office/powerpoint/2010/main" xmlns="" val="14833871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4050205" y="1112744"/>
            <a:ext cx="4770858" cy="410882"/>
          </a:xfrm>
          <a:prstGeom prst="rect">
            <a:avLst/>
          </a:prstGeom>
        </p:spPr>
        <p:txBody>
          <a:bodyPr wrap="none">
            <a:spAutoFit/>
          </a:bodyPr>
          <a:lstStyle/>
          <a:p>
            <a:pPr>
              <a:lnSpc>
                <a:spcPct val="115000"/>
              </a:lnSpc>
              <a:spcAft>
                <a:spcPts val="750"/>
              </a:spcAft>
            </a:pPr>
            <a:r>
              <a:rPr lang="ar-SA" b="1" dirty="0">
                <a:solidFill>
                  <a:srgbClr val="C00000"/>
                </a:solidFill>
                <a:latin typeface="Calibri" panose="020F0502020204030204" pitchFamily="34" charset="0"/>
                <a:ea typeface="Calibri" panose="020F0502020204030204" pitchFamily="34" charset="0"/>
              </a:rPr>
              <a:t>ثانياً: حساسية ربحية المشروع للتغير في الايرادات والتكاليف </a:t>
            </a:r>
            <a:endParaRPr lang="en-US" b="1" dirty="0">
              <a:solidFill>
                <a:srgbClr val="C00000"/>
              </a:solidFill>
              <a:latin typeface="Calibri" panose="020F0502020204030204" pitchFamily="34" charset="0"/>
              <a:ea typeface="Calibri" panose="020F0502020204030204" pitchFamily="34" charset="0"/>
            </a:endParaRPr>
          </a:p>
        </p:txBody>
      </p:sp>
      <p:sp>
        <p:nvSpPr>
          <p:cNvPr id="6" name="مستطيل 5"/>
          <p:cNvSpPr/>
          <p:nvPr/>
        </p:nvSpPr>
        <p:spPr>
          <a:xfrm>
            <a:off x="4249062" y="1480056"/>
            <a:ext cx="4572000" cy="570156"/>
          </a:xfrm>
          <a:prstGeom prst="rect">
            <a:avLst/>
          </a:prstGeom>
        </p:spPr>
        <p:txBody>
          <a:bodyPr>
            <a:spAutoFit/>
          </a:bodyPr>
          <a:lstStyle/>
          <a:p>
            <a:pPr>
              <a:lnSpc>
                <a:spcPct val="115000"/>
              </a:lnSpc>
              <a:spcAft>
                <a:spcPts val="750"/>
              </a:spcAft>
            </a:pPr>
            <a:r>
              <a:rPr lang="ar-SA" sz="1350" b="1" dirty="0">
                <a:latin typeface="Calibri" panose="020F0502020204030204" pitchFamily="34" charset="0"/>
                <a:ea typeface="Calibri" panose="020F0502020204030204" pitchFamily="34" charset="0"/>
                <a:cs typeface="Traditional Arabic" panose="02020603050405020304" pitchFamily="18" charset="-78"/>
              </a:rPr>
              <a:t>يمكن احتساب حساسية ربحية المشروع بعد انخفاض الايرادات، ارتفاع التكاليف، أو تغير كليهما بنسبة معينة 10%.كالتالي:</a:t>
            </a:r>
            <a:endParaRPr lang="en-US" sz="1050" b="1" dirty="0">
              <a:latin typeface="Calibri" panose="020F0502020204030204" pitchFamily="34" charset="0"/>
              <a:ea typeface="Calibri" panose="020F0502020204030204" pitchFamily="34" charset="0"/>
              <a:cs typeface="Arial" panose="020B0604020202020204" pitchFamily="34" charset="0"/>
            </a:endParaRPr>
          </a:p>
        </p:txBody>
      </p:sp>
      <p:pic>
        <p:nvPicPr>
          <p:cNvPr id="7" name="صورة 6"/>
          <p:cNvPicPr/>
          <p:nvPr/>
        </p:nvPicPr>
        <p:blipFill>
          <a:blip r:embed="rId3" cstate="print">
            <a:extLst>
              <a:ext uri="{BEBA8EAE-BF5A-486C-A8C5-ECC9F3942E4B}">
                <a14:imgProps xmlns:a14="http://schemas.microsoft.com/office/drawing/2010/main" xmlns="">
                  <a14:imgLayer r:embed="rId4">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897839" y="2027128"/>
            <a:ext cx="7419975" cy="3516422"/>
          </a:xfrm>
          <a:prstGeom prst="rect">
            <a:avLst/>
          </a:prstGeom>
        </p:spPr>
      </p:pic>
    </p:spTree>
    <p:extLst>
      <p:ext uri="{BB962C8B-B14F-4D97-AF65-F5344CB8AC3E}">
        <p14:creationId xmlns:p14="http://schemas.microsoft.com/office/powerpoint/2010/main" xmlns="" val="32237536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1724025" y="1266673"/>
            <a:ext cx="6715125" cy="4056239"/>
          </a:xfrm>
          <a:prstGeom prst="rect">
            <a:avLst/>
          </a:prstGeom>
        </p:spPr>
        <p:txBody>
          <a:bodyPr wrap="square">
            <a:spAutoFit/>
          </a:bodyPr>
          <a:lstStyle/>
          <a:p>
            <a:pPr>
              <a:lnSpc>
                <a:spcPct val="115000"/>
              </a:lnSpc>
              <a:spcAft>
                <a:spcPts val="750"/>
              </a:spcAft>
            </a:pPr>
            <a:r>
              <a:rPr lang="ar-SA" sz="1350" dirty="0">
                <a:solidFill>
                  <a:srgbClr val="C00000"/>
                </a:solidFill>
                <a:latin typeface="Arial" panose="020B0604020202020204" pitchFamily="34" charset="0"/>
                <a:ea typeface="Calibri" panose="020F0502020204030204" pitchFamily="34" charset="0"/>
                <a:cs typeface="Arial" panose="020B0604020202020204" pitchFamily="34" charset="0"/>
              </a:rPr>
              <a:t>إذا يتضح أن المشروع مازال مربحا لأن صافي القيمة الحالية موجباً عند تغير الايرادات أو التكاليف أو كليهما.</a:t>
            </a:r>
            <a:endParaRPr lang="en-US" sz="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Calibri" panose="020F0502020204030204" pitchFamily="34" charset="0"/>
              <a:buChar char="-"/>
            </a:pPr>
            <a:r>
              <a:rPr lang="ar-SA" sz="1350" b="1" dirty="0">
                <a:solidFill>
                  <a:srgbClr val="F79646"/>
                </a:solidFill>
                <a:latin typeface="Arial" panose="020B0604020202020204" pitchFamily="34" charset="0"/>
                <a:ea typeface="Calibri" panose="020F0502020204030204" pitchFamily="34" charset="0"/>
                <a:cs typeface="Arial" panose="020B0604020202020204" pitchFamily="34" charset="0"/>
              </a:rPr>
              <a:t>قياس درجة حساسية الربحية لانخفاض الايرادات بمقدار 10%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يتم ذلك عن طريق قانون المرونة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المرونة = التغير النسبي لصافي القيمة الحالية ÷ التغير النسبي </a:t>
            </a:r>
            <a:r>
              <a:rPr lang="ar-SA" sz="1200">
                <a:solidFill>
                  <a:srgbClr val="76923C"/>
                </a:solidFill>
                <a:latin typeface="Arial" panose="020B0604020202020204" pitchFamily="34" charset="0"/>
                <a:ea typeface="Calibri" panose="020F0502020204030204" pitchFamily="34" charset="0"/>
                <a:cs typeface="Arial" panose="020B0604020202020204" pitchFamily="34" charset="0"/>
              </a:rPr>
              <a:t>في الايرادات</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783398.4</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-10%</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4.24</a:t>
            </a:r>
            <a:endParaRPr lang="en-US" sz="900" dirty="0">
              <a:latin typeface="Arial" panose="020B0604020202020204" pitchFamily="34" charset="0"/>
              <a:ea typeface="Calibri" panose="020F0502020204030204" pitchFamily="34" charset="0"/>
              <a:cs typeface="Arial" panose="020B0604020202020204" pitchFamily="34" charset="0"/>
            </a:endParaRPr>
          </a:p>
          <a:p>
            <a:pPr marL="342900">
              <a:lnSpc>
                <a:spcPct val="115000"/>
              </a:lnSpc>
              <a:tabLst>
                <a:tab pos="124778" algn="l"/>
              </a:tabLst>
            </a:pPr>
            <a:r>
              <a:rPr lang="ar-SA" sz="1350" dirty="0">
                <a:solidFill>
                  <a:srgbClr val="0070C0"/>
                </a:solidFill>
                <a:latin typeface="Arial" panose="020B0604020202020204" pitchFamily="34" charset="0"/>
                <a:ea typeface="Calibri" panose="020F0502020204030204" pitchFamily="34"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Times New Roman" panose="02020603050405020304" pitchFamily="18" charset="0"/>
              <a:buChar char="−"/>
              <a:tabLst>
                <a:tab pos="124778" algn="l"/>
              </a:tabLst>
            </a:pPr>
            <a:r>
              <a:rPr lang="ar-SA" sz="1350" dirty="0">
                <a:solidFill>
                  <a:srgbClr val="C00000"/>
                </a:solidFill>
                <a:latin typeface="Arial" panose="020B0604020202020204" pitchFamily="34" charset="0"/>
                <a:ea typeface="Calibri" panose="020F0502020204030204" pitchFamily="34" charset="0"/>
                <a:cs typeface="Arial" panose="020B0604020202020204" pitchFamily="34" charset="0"/>
              </a:rPr>
              <a:t>وذلك يشير الى ارتفاع حساسية ربحية المشروع للانخفاض في الايرادات.</a:t>
            </a:r>
            <a:endParaRPr lang="en-US" sz="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Times New Roman" panose="02020603050405020304" pitchFamily="18" charset="0"/>
              <a:buChar char="−"/>
              <a:tabLst>
                <a:tab pos="124778" algn="l"/>
              </a:tabLst>
            </a:pPr>
            <a:r>
              <a:rPr lang="ar-SA" sz="1350" dirty="0">
                <a:solidFill>
                  <a:srgbClr val="C00000"/>
                </a:solidFill>
                <a:latin typeface="Arial" panose="020B0604020202020204" pitchFamily="34" charset="0"/>
                <a:ea typeface="Calibri" panose="020F0502020204030204" pitchFamily="34" charset="0"/>
                <a:cs typeface="Arial" panose="020B0604020202020204" pitchFamily="34" charset="0"/>
              </a:rPr>
              <a:t>بمعنى أن: انخفاض الايرادات بنسبة 10% يترتب عليه انخفاض ربحية المشروع بنسبة </a:t>
            </a:r>
            <a:r>
              <a:rPr lang="en-US" sz="1050" dirty="0">
                <a:solidFill>
                  <a:srgbClr val="C00000"/>
                </a:solidFill>
                <a:latin typeface="Arial" panose="020B0604020202020204" pitchFamily="34" charset="0"/>
                <a:ea typeface="Calibri" panose="020F0502020204030204" pitchFamily="34" charset="0"/>
                <a:cs typeface="Arial" panose="020B0604020202020204" pitchFamily="34" charset="0"/>
              </a:rPr>
              <a:t>42.4%</a:t>
            </a:r>
            <a:endParaRPr lang="en-US" sz="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Calibri" panose="020F0502020204030204" pitchFamily="34" charset="0"/>
              <a:buChar char="-"/>
            </a:pPr>
            <a:r>
              <a:rPr lang="ar-SA" sz="1350" b="1" dirty="0">
                <a:solidFill>
                  <a:srgbClr val="F79646"/>
                </a:solidFill>
                <a:latin typeface="Arial" panose="020B0604020202020204" pitchFamily="34" charset="0"/>
                <a:ea typeface="Calibri" panose="020F0502020204030204" pitchFamily="34" charset="0"/>
                <a:cs typeface="Arial" panose="020B0604020202020204" pitchFamily="34" charset="0"/>
              </a:rPr>
              <a:t>قياس درجة حساسية الربحية لارتفاع التكاليف بمقدار 10% :</a:t>
            </a:r>
            <a:endParaRPr lang="en-US" sz="900" dirty="0">
              <a:latin typeface="Arial" panose="020B0604020202020204" pitchFamily="34" charset="0"/>
              <a:ea typeface="Calibri" panose="020F0502020204030204" pitchFamily="34" charset="0"/>
              <a:cs typeface="Arial" panose="020B0604020202020204" pitchFamily="34" charset="0"/>
            </a:endParaRPr>
          </a:p>
          <a:p>
            <a:pPr marL="342900">
              <a:lnSpc>
                <a:spcPct val="115000"/>
              </a:lnSpc>
            </a:pP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1701527.7</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1359850.57</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10%</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2.51</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a:t>
            </a:r>
            <a:endParaRPr lang="en-US" sz="9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Times New Roman" panose="02020603050405020304" pitchFamily="18" charset="0"/>
              <a:buChar char="−"/>
              <a:tabLst>
                <a:tab pos="124778" algn="l"/>
              </a:tabLst>
            </a:pPr>
            <a:r>
              <a:rPr lang="ar-SA" sz="1350" dirty="0">
                <a:solidFill>
                  <a:srgbClr val="C00000"/>
                </a:solidFill>
                <a:latin typeface="Arial" panose="020B0604020202020204" pitchFamily="34" charset="0"/>
                <a:ea typeface="Calibri" panose="020F0502020204030204" pitchFamily="34" charset="0"/>
                <a:cs typeface="Arial" panose="020B0604020202020204" pitchFamily="34" charset="0"/>
              </a:rPr>
              <a:t>وذلك يشير الى انخفاض حساسية ربحية المشروع للارتفاع في التكاليف.</a:t>
            </a:r>
            <a:endParaRPr lang="en-US" sz="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Times New Roman" panose="02020603050405020304" pitchFamily="18" charset="0"/>
              <a:buChar char="−"/>
              <a:tabLst>
                <a:tab pos="124778" algn="l"/>
              </a:tabLst>
            </a:pPr>
            <a:r>
              <a:rPr lang="ar-SA" sz="1350" dirty="0">
                <a:solidFill>
                  <a:srgbClr val="C00000"/>
                </a:solidFill>
                <a:latin typeface="Arial" panose="020B0604020202020204" pitchFamily="34" charset="0"/>
                <a:ea typeface="Calibri" panose="020F0502020204030204" pitchFamily="34" charset="0"/>
                <a:cs typeface="Arial" panose="020B0604020202020204" pitchFamily="34" charset="0"/>
              </a:rPr>
              <a:t>بمعنى أن: ارتفاع التكاليف بنسبة 10% يترتب عليه انخفاض ربحية المشروع بنسبة </a:t>
            </a:r>
            <a:r>
              <a:rPr lang="en-US" sz="1050" dirty="0">
                <a:solidFill>
                  <a:srgbClr val="C00000"/>
                </a:solidFill>
                <a:latin typeface="Arial" panose="020B0604020202020204" pitchFamily="34" charset="0"/>
                <a:ea typeface="Calibri" panose="020F0502020204030204" pitchFamily="34" charset="0"/>
                <a:cs typeface="Arial" panose="020B0604020202020204" pitchFamily="34" charset="0"/>
              </a:rPr>
              <a:t>25%</a:t>
            </a:r>
            <a:endParaRPr lang="en-US" sz="9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buFont typeface="Calibri" panose="020F0502020204030204" pitchFamily="34" charset="0"/>
              <a:buChar char="-"/>
            </a:pPr>
            <a:r>
              <a:rPr lang="ar-SA" sz="1350" b="1" dirty="0">
                <a:solidFill>
                  <a:srgbClr val="F79646"/>
                </a:solidFill>
                <a:latin typeface="Arial" panose="020B0604020202020204" pitchFamily="34" charset="0"/>
                <a:ea typeface="Calibri" panose="020F0502020204030204" pitchFamily="34" charset="0"/>
                <a:cs typeface="Arial" panose="020B0604020202020204" pitchFamily="34" charset="0"/>
              </a:rPr>
              <a:t>قياس درجة حساسية الربحية الكلية :</a:t>
            </a:r>
            <a:endParaRPr lang="en-US" sz="900" dirty="0">
              <a:latin typeface="Arial" panose="020B0604020202020204" pitchFamily="34" charset="0"/>
              <a:ea typeface="Calibri" panose="020F0502020204030204" pitchFamily="34" charset="0"/>
              <a:cs typeface="Arial" panose="020B0604020202020204" pitchFamily="34" charset="0"/>
            </a:endParaRPr>
          </a:p>
          <a:p>
            <a:pPr marL="342900">
              <a:lnSpc>
                <a:spcPct val="115000"/>
              </a:lnSpc>
            </a:pP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4.24  </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2.51</a:t>
            </a:r>
            <a:r>
              <a:rPr lang="ar-SA" sz="1200" dirty="0">
                <a:solidFill>
                  <a:srgbClr val="76923C"/>
                </a:solidFill>
                <a:latin typeface="Arial" panose="020B0604020202020204" pitchFamily="34" charset="0"/>
                <a:ea typeface="Calibri" panose="020F0502020204030204" pitchFamily="34" charset="0"/>
                <a:cs typeface="Arial" panose="020B0604020202020204" pitchFamily="34" charset="0"/>
              </a:rPr>
              <a:t>= </a:t>
            </a:r>
            <a:r>
              <a:rPr lang="en-US" sz="1200" dirty="0">
                <a:solidFill>
                  <a:srgbClr val="76923C"/>
                </a:solidFill>
                <a:latin typeface="Arial" panose="020B0604020202020204" pitchFamily="34" charset="0"/>
                <a:ea typeface="Calibri" panose="020F0502020204030204" pitchFamily="34" charset="0"/>
                <a:cs typeface="Arial" panose="020B0604020202020204" pitchFamily="34" charset="0"/>
              </a:rPr>
              <a:t>6.75</a:t>
            </a:r>
            <a:endParaRPr lang="en-US" sz="9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15000"/>
              </a:lnSpc>
              <a:spcAft>
                <a:spcPts val="750"/>
              </a:spcAft>
              <a:buFont typeface="Times New Roman" panose="02020603050405020304" pitchFamily="18" charset="0"/>
              <a:buChar char="−"/>
              <a:tabLst>
                <a:tab pos="124778" algn="l"/>
              </a:tabLst>
            </a:pPr>
            <a:r>
              <a:rPr lang="ar-SA" sz="135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بمعنى أن: تغير الايرادات والتكاليف بنسبة 10% يترتب عليه انخفاض ربحية المشروع بنسبة </a:t>
            </a:r>
            <a:r>
              <a:rPr lang="en-US" sz="105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67.5%</a:t>
            </a:r>
            <a:endParaRPr lang="en-US" sz="9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801206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5139731" y="1160369"/>
            <a:ext cx="3610284" cy="410882"/>
          </a:xfrm>
          <a:prstGeom prst="rect">
            <a:avLst/>
          </a:prstGeom>
        </p:spPr>
        <p:txBody>
          <a:bodyPr wrap="none">
            <a:spAutoFit/>
          </a:bodyPr>
          <a:lstStyle/>
          <a:p>
            <a:pPr>
              <a:lnSpc>
                <a:spcPct val="115000"/>
              </a:lnSpc>
              <a:spcAft>
                <a:spcPts val="750"/>
              </a:spcAft>
            </a:pPr>
            <a:r>
              <a:rPr lang="ar-SA" b="1" dirty="0">
                <a:solidFill>
                  <a:srgbClr val="C00000"/>
                </a:solidFill>
                <a:latin typeface="Calibri" panose="020F0502020204030204" pitchFamily="34" charset="0"/>
                <a:ea typeface="Calibri" panose="020F0502020204030204" pitchFamily="34" charset="0"/>
              </a:rPr>
              <a:t>ثالثاً: تحليل الحساسية للتأخير في فترة الإنشاء</a:t>
            </a:r>
            <a:endParaRPr lang="en-US" b="1" dirty="0">
              <a:solidFill>
                <a:srgbClr val="C00000"/>
              </a:solidFill>
              <a:latin typeface="Calibri" panose="020F0502020204030204" pitchFamily="34" charset="0"/>
              <a:ea typeface="Calibri" panose="020F0502020204030204" pitchFamily="34" charset="0"/>
            </a:endParaRPr>
          </a:p>
        </p:txBody>
      </p:sp>
      <p:graphicFrame>
        <p:nvGraphicFramePr>
          <p:cNvPr id="6" name="جدول 5"/>
          <p:cNvGraphicFramePr>
            <a:graphicFrameLocks noGrp="1"/>
          </p:cNvGraphicFramePr>
          <p:nvPr>
            <p:extLst/>
          </p:nvPr>
        </p:nvGraphicFramePr>
        <p:xfrm>
          <a:off x="1905000" y="1981202"/>
          <a:ext cx="5624990" cy="3419475"/>
        </p:xfrm>
        <a:graphic>
          <a:graphicData uri="http://schemas.openxmlformats.org/drawingml/2006/table">
            <a:tbl>
              <a:tblPr firstRow="1" firstCol="1" bandRow="1">
                <a:tableStyleId>{21E4AEA4-8DFA-4A89-87EB-49C32662AFE0}</a:tableStyleId>
              </a:tblPr>
              <a:tblGrid>
                <a:gridCol w="941867"/>
                <a:gridCol w="931381"/>
                <a:gridCol w="938591"/>
                <a:gridCol w="949733"/>
                <a:gridCol w="949733"/>
                <a:gridCol w="913685"/>
              </a:tblGrid>
              <a:tr h="483339">
                <a:tc>
                  <a:txBody>
                    <a:bodyPr/>
                    <a:lstStyle/>
                    <a:p>
                      <a:pPr algn="ctr" rtl="1">
                        <a:lnSpc>
                          <a:spcPct val="115000"/>
                        </a:lnSpc>
                        <a:spcAft>
                          <a:spcPts val="0"/>
                        </a:spcAft>
                      </a:pPr>
                      <a:r>
                        <a:rPr lang="ar-SA" sz="1200" dirty="0">
                          <a:effectLst/>
                        </a:rPr>
                        <a:t>صافي القيمة الحالية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dirty="0">
                          <a:effectLst/>
                        </a:rPr>
                        <a:t>معامل الخصم (10%)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صافي العائد</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التكاليف الكلية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الإيراد الكلي</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السنة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7432">
                <a:tc>
                  <a:txBody>
                    <a:bodyPr/>
                    <a:lstStyle/>
                    <a:p>
                      <a:pPr algn="ctr" rtl="1">
                        <a:lnSpc>
                          <a:spcPct val="115000"/>
                        </a:lnSpc>
                        <a:spcAft>
                          <a:spcPts val="0"/>
                        </a:spcAft>
                      </a:pPr>
                      <a:r>
                        <a:rPr lang="en-US" sz="1200">
                          <a:effectLst/>
                        </a:rPr>
                        <a:t>- 255,722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- 255,722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255,772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71280">
                <a:tc>
                  <a:txBody>
                    <a:bodyPr/>
                    <a:lstStyle/>
                    <a:p>
                      <a:pPr algn="ctr" rtl="1">
                        <a:lnSpc>
                          <a:spcPct val="115000"/>
                        </a:lnSpc>
                        <a:spcAft>
                          <a:spcPts val="0"/>
                        </a:spcAft>
                      </a:pPr>
                      <a:r>
                        <a:rPr lang="en-US" sz="1200">
                          <a:effectLst/>
                        </a:rPr>
                        <a:t>- 232,474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- 255,722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255,772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7432">
                <a:tc>
                  <a:txBody>
                    <a:bodyPr/>
                    <a:lstStyle/>
                    <a:p>
                      <a:pPr algn="ctr" rtl="1">
                        <a:lnSpc>
                          <a:spcPct val="115000"/>
                        </a:lnSpc>
                        <a:spcAft>
                          <a:spcPts val="0"/>
                        </a:spcAft>
                      </a:pPr>
                      <a:r>
                        <a:rPr lang="en-US" sz="1200">
                          <a:effectLst/>
                        </a:rPr>
                        <a:t>233,544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dirty="0">
                          <a:effectLst/>
                        </a:rPr>
                        <a:t>1.21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282,589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951,476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1,234,065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71280">
                <a:tc>
                  <a:txBody>
                    <a:bodyPr/>
                    <a:lstStyle/>
                    <a:p>
                      <a:pPr algn="ctr" rtl="1">
                        <a:lnSpc>
                          <a:spcPct val="115000"/>
                        </a:lnSpc>
                        <a:spcAft>
                          <a:spcPts val="0"/>
                        </a:spcAft>
                      </a:pPr>
                      <a:r>
                        <a:rPr lang="en-US" sz="1200">
                          <a:effectLst/>
                        </a:rPr>
                        <a:t>308,644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1.331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410,806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999,554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1,410,360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07432">
                <a:tc>
                  <a:txBody>
                    <a:bodyPr/>
                    <a:lstStyle/>
                    <a:p>
                      <a:pPr algn="ctr" rtl="1">
                        <a:lnSpc>
                          <a:spcPct val="115000"/>
                        </a:lnSpc>
                        <a:spcAft>
                          <a:spcPts val="0"/>
                        </a:spcAft>
                      </a:pPr>
                      <a:r>
                        <a:rPr lang="en-US" sz="1200">
                          <a:effectLst/>
                        </a:rPr>
                        <a:t>368,159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1.4641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539,023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1,047,632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1,586,655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a:effectLst/>
                        </a:rPr>
                        <a:t>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471280">
                <a:tc>
                  <a:txBody>
                    <a:bodyPr/>
                    <a:lstStyle/>
                    <a:p>
                      <a:pPr algn="ctr" rtl="1">
                        <a:lnSpc>
                          <a:spcPct val="115000"/>
                        </a:lnSpc>
                        <a:spcAft>
                          <a:spcPts val="0"/>
                        </a:spcAft>
                      </a:pPr>
                      <a:r>
                        <a:rPr lang="en-US" sz="1200">
                          <a:effectLst/>
                        </a:rPr>
                        <a:t>414,303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1.611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667,240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1,095,710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en-US" sz="1200">
                          <a:effectLst/>
                        </a:rPr>
                        <a:t>1,762,950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rtl="1">
                        <a:lnSpc>
                          <a:spcPct val="115000"/>
                        </a:lnSpc>
                        <a:spcAft>
                          <a:spcPts val="0"/>
                        </a:spcAft>
                      </a:pPr>
                      <a:r>
                        <a:rPr lang="ar-SA" sz="1200" dirty="0">
                          <a:effectLst/>
                        </a:rPr>
                        <a:t>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extLst>
      <p:ext uri="{BB962C8B-B14F-4D97-AF65-F5344CB8AC3E}">
        <p14:creationId xmlns:p14="http://schemas.microsoft.com/office/powerpoint/2010/main" xmlns="" val="16058370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1838325" y="1670035"/>
            <a:ext cx="6153150" cy="3578416"/>
          </a:xfrm>
          <a:prstGeom prst="rect">
            <a:avLst/>
          </a:prstGeom>
        </p:spPr>
        <p:txBody>
          <a:bodyPr wrap="square">
            <a:spAutoFit/>
          </a:bodyPr>
          <a:lstStyle/>
          <a:p>
            <a:pPr>
              <a:lnSpc>
                <a:spcPct val="115000"/>
              </a:lnSpc>
              <a:spcAft>
                <a:spcPts val="750"/>
              </a:spcAft>
            </a:pPr>
            <a:r>
              <a:rPr lang="ar-SA" sz="2100" dirty="0">
                <a:solidFill>
                  <a:srgbClr val="C00000"/>
                </a:solidFill>
                <a:latin typeface="Arial" panose="020B0604020202020204" pitchFamily="34" charset="0"/>
                <a:ea typeface="Calibri" panose="020F0502020204030204" pitchFamily="34" charset="0"/>
                <a:cs typeface="Arial" panose="020B0604020202020204" pitchFamily="34" charset="0"/>
              </a:rPr>
              <a:t>مجموع صافي القيمة الحالية = 836454 </a:t>
            </a:r>
          </a:p>
          <a:p>
            <a:pPr>
              <a:lnSpc>
                <a:spcPct val="115000"/>
              </a:lnSpc>
              <a:spcAft>
                <a:spcPts val="750"/>
              </a:spcAft>
            </a:pPr>
            <a:r>
              <a:rPr lang="ar-SA" sz="2100" dirty="0">
                <a:solidFill>
                  <a:srgbClr val="C00000"/>
                </a:solidFill>
                <a:latin typeface="Arial" panose="020B0604020202020204" pitchFamily="34" charset="0"/>
                <a:ea typeface="Calibri" panose="020F0502020204030204" pitchFamily="34" charset="0"/>
                <a:cs typeface="Arial" panose="020B0604020202020204" pitchFamily="34" charset="0"/>
              </a:rPr>
              <a:t>نلاحظ أن ارتفاع مدة الإنشاء من سنة إلى سنتين أدت لانخفاض صافي القيمة الحالية من </a:t>
            </a:r>
            <a:r>
              <a:rPr lang="ar-SA" sz="2100" b="1" dirty="0">
                <a:solidFill>
                  <a:srgbClr val="00B050"/>
                </a:solidFill>
                <a:latin typeface="Arial" panose="020B0604020202020204" pitchFamily="34" charset="0"/>
                <a:ea typeface="Calibri" panose="020F0502020204030204" pitchFamily="34" charset="0"/>
                <a:cs typeface="Arial" panose="020B0604020202020204" pitchFamily="34" charset="0"/>
              </a:rPr>
              <a:t>1359850.57 إلى 836454 </a:t>
            </a:r>
            <a:endParaRPr lang="en-US" sz="2100"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2100" dirty="0">
                <a:solidFill>
                  <a:srgbClr val="F67B00"/>
                </a:solidFill>
                <a:latin typeface="Arial" panose="020B0604020202020204" pitchFamily="34" charset="0"/>
                <a:ea typeface="Calibri" panose="020F0502020204030204" pitchFamily="34" charset="0"/>
                <a:cs typeface="Arial" panose="020B0604020202020204" pitchFamily="34" charset="0"/>
              </a:rPr>
              <a:t>التغير النسبي في صافي القيمة الحالية = 38%</a:t>
            </a:r>
            <a:endParaRPr lang="en-US" sz="2100" dirty="0">
              <a:solidFill>
                <a:srgbClr val="F67B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2100" dirty="0">
                <a:solidFill>
                  <a:srgbClr val="F67B00"/>
                </a:solidFill>
                <a:latin typeface="Arial" panose="020B0604020202020204" pitchFamily="34" charset="0"/>
                <a:ea typeface="Calibri" panose="020F0502020204030204" pitchFamily="34" charset="0"/>
                <a:cs typeface="Arial" panose="020B0604020202020204" pitchFamily="34" charset="0"/>
              </a:rPr>
              <a:t>التغير النسبي في مدة الإنشاء = 100%</a:t>
            </a:r>
            <a:endParaRPr lang="en-US" sz="2100" dirty="0">
              <a:solidFill>
                <a:srgbClr val="F67B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2100" dirty="0">
                <a:solidFill>
                  <a:srgbClr val="F67B00"/>
                </a:solidFill>
                <a:latin typeface="Arial" panose="020B0604020202020204" pitchFamily="34" charset="0"/>
                <a:ea typeface="Calibri" panose="020F0502020204030204" pitchFamily="34" charset="0"/>
                <a:cs typeface="Arial" panose="020B0604020202020204" pitchFamily="34" charset="0"/>
              </a:rPr>
              <a:t>المرونة للتأخير في الإنشاء = 38% / 100% = 0.38</a:t>
            </a:r>
            <a:endParaRPr lang="en-US" sz="2100" dirty="0">
              <a:solidFill>
                <a:srgbClr val="F67B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ar-SA" sz="21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أي أن حساسية ربحية المشروع لتغير في مدة الإنشاء منخفضة لأن قيمة معامل المرونة أقل من1</a:t>
            </a:r>
            <a:endParaRPr lang="en-US" sz="21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2417027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6197135" y="1587336"/>
            <a:ext cx="2064989" cy="463973"/>
          </a:xfrm>
          <a:prstGeom prst="rect">
            <a:avLst/>
          </a:prstGeom>
        </p:spPr>
        <p:txBody>
          <a:bodyPr wrap="none">
            <a:spAutoFit/>
          </a:bodyPr>
          <a:lstStyle/>
          <a:p>
            <a:pPr>
              <a:lnSpc>
                <a:spcPct val="115000"/>
              </a:lnSpc>
              <a:spcAft>
                <a:spcPts val="750"/>
              </a:spcAft>
            </a:pPr>
            <a:r>
              <a:rPr lang="ar-SA" sz="2100" b="1" dirty="0">
                <a:solidFill>
                  <a:srgbClr val="4F6228"/>
                </a:solidFill>
                <a:latin typeface="Calibri" panose="020F0502020204030204" pitchFamily="34" charset="0"/>
                <a:ea typeface="Calibri" panose="020F0502020204030204" pitchFamily="34" charset="0"/>
              </a:rPr>
              <a:t>تقدير حدود الحساسية</a:t>
            </a:r>
            <a:endParaRPr lang="en-US" sz="2100" b="1" dirty="0">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743546" y="2329834"/>
            <a:ext cx="6991350" cy="2311402"/>
          </a:xfrm>
          <a:prstGeom prst="rect">
            <a:avLst/>
          </a:prstGeom>
        </p:spPr>
        <p:txBody>
          <a:bodyPr wrap="square">
            <a:spAutoFit/>
          </a:bodyPr>
          <a:lstStyle/>
          <a:p>
            <a:pPr marL="257175" indent="-257175">
              <a:lnSpc>
                <a:spcPct val="115000"/>
              </a:lnSpc>
              <a:buClr>
                <a:srgbClr val="C00000"/>
              </a:buClr>
              <a:buFont typeface="+mj-lt"/>
              <a:buAutoNum type="arabicPeriod"/>
            </a:pPr>
            <a:r>
              <a:rPr lang="en-US" dirty="0">
                <a:solidFill>
                  <a:srgbClr val="C00000"/>
                </a:solidFill>
                <a:latin typeface="Traditional Arabic" panose="02020603050405020304" pitchFamily="18" charset="-78"/>
                <a:ea typeface="Times New Roman" panose="02020603050405020304" pitchFamily="18" charset="0"/>
                <a:cs typeface="Arial" panose="020B0604020202020204" pitchFamily="34" charset="0"/>
              </a:rPr>
              <a:t> </a:t>
            </a:r>
            <a:r>
              <a:rPr lang="ar-SA" b="1" dirty="0">
                <a:solidFill>
                  <a:srgbClr val="C00000"/>
                </a:solidFill>
                <a:latin typeface="Calibri" panose="020F0502020204030204" pitchFamily="34" charset="0"/>
                <a:ea typeface="Calibri" panose="020F0502020204030204" pitchFamily="34" charset="0"/>
              </a:rPr>
              <a:t>نسبة المنافع إلى التكاليف:</a:t>
            </a:r>
            <a:endParaRPr lang="en-US"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514350">
              <a:lnSpc>
                <a:spcPct val="115000"/>
              </a:lnSpc>
            </a:pPr>
            <a:r>
              <a:rPr lang="ar-SA" dirty="0">
                <a:latin typeface="Calibri" panose="020F0502020204030204" pitchFamily="34" charset="0"/>
                <a:ea typeface="Times New Roman" panose="02020603050405020304" pitchFamily="18" charset="0"/>
                <a:cs typeface="Traditional Arabic" panose="02020603050405020304" pitchFamily="18" charset="-78"/>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ar-SA" dirty="0">
                <a:solidFill>
                  <a:srgbClr val="F67B00"/>
                </a:solidFill>
                <a:latin typeface="Calibri" panose="020F0502020204030204" pitchFamily="34" charset="0"/>
                <a:ea typeface="Calibri" panose="020F0502020204030204" pitchFamily="34" charset="0"/>
              </a:rPr>
              <a:t>الايرادات الكلية = </a:t>
            </a: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1,762,950</a:t>
            </a:r>
            <a:endParaRPr lang="en-US" dirty="0">
              <a:solidFill>
                <a:schemeClr val="accent4">
                  <a:lumMod val="75000"/>
                </a:schemeClr>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ar-SA" dirty="0">
                <a:solidFill>
                  <a:srgbClr val="F67B00"/>
                </a:solidFill>
                <a:latin typeface="Calibri" panose="020F0502020204030204" pitchFamily="34" charset="0"/>
                <a:ea typeface="Calibri" panose="020F0502020204030204" pitchFamily="34" charset="0"/>
              </a:rPr>
              <a:t>التكاليف الكلية =</a:t>
            </a: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1,095,710</a:t>
            </a:r>
            <a:endParaRPr lang="en-US" dirty="0">
              <a:solidFill>
                <a:schemeClr val="accent4">
                  <a:lumMod val="75000"/>
                </a:schemeClr>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ar-SA" dirty="0">
                <a:solidFill>
                  <a:srgbClr val="F67B00"/>
                </a:solidFill>
                <a:latin typeface="Calibri" panose="020F0502020204030204" pitchFamily="34" charset="0"/>
                <a:ea typeface="Calibri" panose="020F0502020204030204" pitchFamily="34" charset="0"/>
              </a:rPr>
              <a:t>نسبة المنافع إلى التكاليف = </a:t>
            </a: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1,762,950</a:t>
            </a:r>
            <a:r>
              <a:rPr lang="ar-SA" dirty="0">
                <a:latin typeface="Calibri" panose="020F0502020204030204" pitchFamily="34" charset="0"/>
                <a:ea typeface="Calibri" panose="020F0502020204030204" pitchFamily="34" charset="0"/>
              </a:rPr>
              <a:t>/</a:t>
            </a: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1,095,710</a:t>
            </a:r>
            <a:r>
              <a:rPr lang="ar-SA" dirty="0">
                <a:latin typeface="Calibri" panose="020F0502020204030204" pitchFamily="34" charset="0"/>
                <a:ea typeface="Calibri" panose="020F0502020204030204" pitchFamily="34" charset="0"/>
              </a:rPr>
              <a:t> =</a:t>
            </a:r>
            <a:r>
              <a:rPr lang="ar-SA" dirty="0">
                <a:solidFill>
                  <a:srgbClr val="00B050"/>
                </a:solidFill>
                <a:latin typeface="Calibri" panose="020F0502020204030204" pitchFamily="34" charset="0"/>
                <a:ea typeface="Calibri" panose="020F0502020204030204" pitchFamily="34" charset="0"/>
              </a:rPr>
              <a:t>1.61</a:t>
            </a:r>
            <a:r>
              <a:rPr lang="ar-SA"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ar-SA" b="1" dirty="0">
                <a:solidFill>
                  <a:schemeClr val="accent2">
                    <a:lumMod val="75000"/>
                  </a:schemeClr>
                </a:solidFill>
                <a:latin typeface="Calibri" panose="020F0502020204030204" pitchFamily="34" charset="0"/>
                <a:ea typeface="Calibri" panose="020F0502020204030204" pitchFamily="34" charset="0"/>
                <a:cs typeface="Traditional Arabic" panose="02020603050405020304" pitchFamily="18" charset="-78"/>
              </a:rPr>
              <a:t>أي أن التكاليف يمكن أن ترتفع بنسبة 61% قبل تحول المشروع إلى خسارة</a:t>
            </a:r>
            <a:endParaRPr lang="en-US"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167874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190500" y="4924425"/>
            <a:ext cx="553046" cy="981075"/>
          </a:xfrm>
          <a:prstGeom prst="rect">
            <a:avLst/>
          </a:prstGeom>
        </p:spPr>
      </p:pic>
      <p:sp>
        <p:nvSpPr>
          <p:cNvPr id="5" name="مستطيل 4"/>
          <p:cNvSpPr/>
          <p:nvPr/>
        </p:nvSpPr>
        <p:spPr>
          <a:xfrm>
            <a:off x="3028823" y="3216983"/>
            <a:ext cx="5114925" cy="1127616"/>
          </a:xfrm>
          <a:prstGeom prst="rect">
            <a:avLst/>
          </a:prstGeom>
        </p:spPr>
        <p:txBody>
          <a:bodyPr wrap="square">
            <a:spAutoFit/>
          </a:bodyPr>
          <a:lstStyle/>
          <a:p>
            <a:pPr lvl="0">
              <a:lnSpc>
                <a:spcPct val="115000"/>
              </a:lnSpc>
              <a:buClr>
                <a:srgbClr val="C00000"/>
              </a:buClr>
            </a:pPr>
            <a:r>
              <a:rPr lang="ar-SA" b="1" dirty="0">
                <a:solidFill>
                  <a:srgbClr val="C00000"/>
                </a:solidFill>
                <a:latin typeface="Calibri" panose="020F0502020204030204" pitchFamily="34" charset="0"/>
                <a:ea typeface="Calibri" panose="020F0502020204030204" pitchFamily="34" charset="0"/>
              </a:rPr>
              <a:t>3. </a:t>
            </a:r>
            <a:r>
              <a:rPr lang="en-US" b="1" dirty="0">
                <a:solidFill>
                  <a:srgbClr val="C00000"/>
                </a:solidFill>
                <a:latin typeface="Calibri" panose="020F0502020204030204" pitchFamily="34" charset="0"/>
                <a:ea typeface="Calibri" panose="020F0502020204030204" pitchFamily="34" charset="0"/>
              </a:rPr>
              <a:t> </a:t>
            </a:r>
            <a:r>
              <a:rPr lang="ar-SA" b="1" dirty="0">
                <a:solidFill>
                  <a:srgbClr val="C00000"/>
                </a:solidFill>
                <a:latin typeface="Calibri" panose="020F0502020204030204" pitchFamily="34" charset="0"/>
                <a:ea typeface="Calibri" panose="020F0502020204030204" pitchFamily="34" charset="0"/>
              </a:rPr>
              <a:t>معدل الخصم 10% أقل من معدل العائد الداخلي 40% </a:t>
            </a:r>
            <a:endParaRPr lang="en-US" b="1" dirty="0">
              <a:solidFill>
                <a:srgbClr val="C00000"/>
              </a:solidFill>
              <a:latin typeface="Calibri" panose="020F0502020204030204" pitchFamily="34" charset="0"/>
              <a:ea typeface="Calibri" panose="020F0502020204030204" pitchFamily="34" charset="0"/>
            </a:endParaRPr>
          </a:p>
          <a:p>
            <a:pPr marL="514350">
              <a:lnSpc>
                <a:spcPct val="115000"/>
              </a:lnSpc>
            </a:pPr>
            <a:r>
              <a:rPr lang="ar-SA" sz="1350" dirty="0">
                <a:latin typeface="Calibri" panose="020F0502020204030204" pitchFamily="34" charset="0"/>
                <a:ea typeface="Times New Roman" panose="02020603050405020304" pitchFamily="18" charset="0"/>
                <a:cs typeface="Traditional Arabic" panose="02020603050405020304" pitchFamily="18" charset="-78"/>
              </a:rPr>
              <a:t> </a:t>
            </a:r>
            <a:endParaRPr lang="en-US" sz="825"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750"/>
              </a:spcAft>
            </a:pPr>
            <a:r>
              <a:rPr lang="ar-SA" sz="2700" b="1" dirty="0">
                <a:solidFill>
                  <a:srgbClr val="F79646"/>
                </a:solidFill>
                <a:latin typeface="Calibri" panose="020F0502020204030204" pitchFamily="34" charset="0"/>
                <a:ea typeface="Calibri" panose="020F0502020204030204" pitchFamily="34" charset="0"/>
                <a:cs typeface="Traditional Arabic" panose="02020603050405020304" pitchFamily="18" charset="-78"/>
              </a:rPr>
              <a:t>     معناه أن أقصى ارتفاع لمعدل الخصم 40%</a:t>
            </a:r>
            <a:endParaRPr lang="en-US" sz="2700" b="1" dirty="0">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3571748" y="1646947"/>
            <a:ext cx="4572000" cy="729430"/>
          </a:xfrm>
          <a:prstGeom prst="rect">
            <a:avLst/>
          </a:prstGeom>
        </p:spPr>
        <p:txBody>
          <a:bodyPr>
            <a:spAutoFit/>
          </a:bodyPr>
          <a:lstStyle/>
          <a:p>
            <a:pPr lvl="0">
              <a:lnSpc>
                <a:spcPct val="115000"/>
              </a:lnSpc>
              <a:buClr>
                <a:srgbClr val="C00000"/>
              </a:buClr>
            </a:pPr>
            <a:r>
              <a:rPr lang="ar-SA" b="1" dirty="0">
                <a:solidFill>
                  <a:srgbClr val="C00000"/>
                </a:solidFill>
                <a:latin typeface="Calibri" panose="020F0502020204030204" pitchFamily="34" charset="0"/>
                <a:ea typeface="Calibri" panose="020F0502020204030204" pitchFamily="34" charset="0"/>
              </a:rPr>
              <a:t>2. </a:t>
            </a:r>
            <a:r>
              <a:rPr lang="en-US" b="1" dirty="0">
                <a:solidFill>
                  <a:srgbClr val="C00000"/>
                </a:solidFill>
                <a:latin typeface="Calibri" panose="020F0502020204030204" pitchFamily="34" charset="0"/>
                <a:ea typeface="Calibri" panose="020F0502020204030204" pitchFamily="34" charset="0"/>
              </a:rPr>
              <a:t> </a:t>
            </a:r>
            <a:r>
              <a:rPr lang="ar-SA" b="1" dirty="0">
                <a:solidFill>
                  <a:srgbClr val="C00000"/>
                </a:solidFill>
                <a:latin typeface="Calibri" panose="020F0502020204030204" pitchFamily="34" charset="0"/>
                <a:ea typeface="Calibri" panose="020F0502020204030204" pitchFamily="34" charset="0"/>
              </a:rPr>
              <a:t>مقلوب نسبة المنافع إلى التكاليف:</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a:lnSpc>
                <a:spcPct val="115000"/>
              </a:lnSpc>
              <a:spcAft>
                <a:spcPts val="750"/>
              </a:spcAft>
            </a:pP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1,095,710</a:t>
            </a:r>
            <a:r>
              <a:rPr lang="ar-SA" dirty="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 </a:t>
            </a:r>
            <a:r>
              <a:rPr lang="ar-SA" dirty="0">
                <a:latin typeface="Calibri" panose="020F0502020204030204" pitchFamily="34" charset="0"/>
                <a:ea typeface="Calibri" panose="020F0502020204030204" pitchFamily="34" charset="0"/>
              </a:rPr>
              <a:t>/ </a:t>
            </a:r>
            <a:r>
              <a:rPr lang="ar-SA" dirty="0">
                <a:solidFill>
                  <a:schemeClr val="accent4">
                    <a:lumMod val="75000"/>
                  </a:schemeClr>
                </a:solidFill>
                <a:latin typeface="Calibri" panose="020F0502020204030204" pitchFamily="34" charset="0"/>
                <a:ea typeface="Times New Roman" panose="02020603050405020304" pitchFamily="18" charset="0"/>
                <a:cs typeface="Traditional Arabic" panose="02020603050405020304" pitchFamily="18" charset="-78"/>
              </a:rPr>
              <a:t>1,762,950</a:t>
            </a:r>
            <a:r>
              <a:rPr lang="ar-SA" dirty="0">
                <a:latin typeface="Calibri" panose="020F0502020204030204" pitchFamily="34" charset="0"/>
                <a:ea typeface="Calibri" panose="020F0502020204030204" pitchFamily="34" charset="0"/>
              </a:rPr>
              <a:t>= </a:t>
            </a:r>
            <a:r>
              <a:rPr lang="ar-SA" dirty="0">
                <a:solidFill>
                  <a:srgbClr val="00B050"/>
                </a:solidFill>
                <a:latin typeface="Calibri" panose="020F0502020204030204" pitchFamily="34" charset="0"/>
                <a:ea typeface="Calibri" panose="020F0502020204030204" pitchFamily="34" charset="0"/>
              </a:rPr>
              <a:t>0.6</a:t>
            </a:r>
            <a:endParaRPr lang="en-US" dirty="0">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1127647" y="2419350"/>
            <a:ext cx="7463903" cy="463973"/>
          </a:xfrm>
          <a:prstGeom prst="rect">
            <a:avLst/>
          </a:prstGeom>
        </p:spPr>
        <p:txBody>
          <a:bodyPr wrap="none">
            <a:spAutoFit/>
          </a:bodyPr>
          <a:lstStyle/>
          <a:p>
            <a:pPr>
              <a:lnSpc>
                <a:spcPct val="115000"/>
              </a:lnSpc>
              <a:spcAft>
                <a:spcPts val="750"/>
              </a:spcAft>
            </a:pPr>
            <a:r>
              <a:rPr lang="ar-SA" sz="2100" b="1" dirty="0">
                <a:solidFill>
                  <a:schemeClr val="accent2">
                    <a:lumMod val="75000"/>
                  </a:schemeClr>
                </a:solidFill>
                <a:latin typeface="Calibri" panose="020F0502020204030204" pitchFamily="34" charset="0"/>
                <a:ea typeface="Calibri" panose="020F0502020204030204" pitchFamily="34" charset="0"/>
                <a:cs typeface="Traditional Arabic" panose="02020603050405020304" pitchFamily="18" charset="-78"/>
              </a:rPr>
              <a:t>يعني أن الانخفاض الأقصى في الايرادات سيكون بنسبة 40% قبل أن يتحول المشروع إلى خسارة </a:t>
            </a:r>
            <a:endParaRPr lang="en-US" sz="2100" b="1" dirty="0">
              <a:solidFill>
                <a:schemeClr val="accent2">
                  <a:lumMod val="75000"/>
                </a:schemeClr>
              </a:solidFill>
              <a:latin typeface="Calibri" panose="020F050202020403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xmlns="" val="42015303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8362950" y="971550"/>
            <a:ext cx="553046" cy="981075"/>
          </a:xfrm>
          <a:prstGeom prst="rect">
            <a:avLst/>
          </a:prstGeom>
        </p:spPr>
      </p:pic>
      <p:sp>
        <p:nvSpPr>
          <p:cNvPr id="6" name="مستطيل 5"/>
          <p:cNvSpPr/>
          <p:nvPr/>
        </p:nvSpPr>
        <p:spPr>
          <a:xfrm>
            <a:off x="5829300" y="1190625"/>
            <a:ext cx="2533650" cy="762000"/>
          </a:xfrm>
          <a:prstGeom prst="rect">
            <a:avLst/>
          </a:prstGeom>
          <a:solidFill>
            <a:srgbClr val="FFC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700" dirty="0">
                <a:latin typeface="Andalus" panose="02020603050405020304" pitchFamily="18" charset="-78"/>
                <a:cs typeface="Andalus" panose="02020603050405020304" pitchFamily="18" charset="-78"/>
              </a:rPr>
              <a:t>الدراسة الاجتماعية</a:t>
            </a:r>
          </a:p>
        </p:txBody>
      </p:sp>
      <p:graphicFrame>
        <p:nvGraphicFramePr>
          <p:cNvPr id="7" name="رسم تخطيطي 6"/>
          <p:cNvGraphicFramePr/>
          <p:nvPr>
            <p:extLst/>
          </p:nvPr>
        </p:nvGraphicFramePr>
        <p:xfrm>
          <a:off x="1838325" y="2581275"/>
          <a:ext cx="5943600" cy="203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75132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stretch>
            <a:fillRect/>
          </a:stretch>
        </p:blipFill>
        <p:spPr>
          <a:xfrm>
            <a:off x="190500" y="4924425"/>
            <a:ext cx="553046" cy="981075"/>
          </a:xfrm>
          <a:prstGeom prst="rect">
            <a:avLst/>
          </a:prstGeom>
        </p:spPr>
      </p:pic>
      <p:sp>
        <p:nvSpPr>
          <p:cNvPr id="6" name="مستطيل 5"/>
          <p:cNvSpPr/>
          <p:nvPr/>
        </p:nvSpPr>
        <p:spPr>
          <a:xfrm>
            <a:off x="1657350" y="1938214"/>
            <a:ext cx="5886450" cy="2563587"/>
          </a:xfrm>
          <a:prstGeom prst="rect">
            <a:avLst/>
          </a:prstGeom>
        </p:spPr>
        <p:txBody>
          <a:bodyPr wrap="square">
            <a:spAutoFit/>
          </a:bodyPr>
          <a:lstStyle/>
          <a:p>
            <a:pPr algn="ctr">
              <a:lnSpc>
                <a:spcPct val="115000"/>
              </a:lnSpc>
              <a:spcAft>
                <a:spcPts val="750"/>
              </a:spcAft>
            </a:pPr>
            <a:r>
              <a:rPr lang="en-US" sz="825" dirty="0">
                <a:latin typeface="Calibri" panose="020F0502020204030204" pitchFamily="34" charset="0"/>
                <a:ea typeface="Calibri" panose="020F0502020204030204" pitchFamily="34" charset="0"/>
                <a:cs typeface="Arial" panose="020B0604020202020204" pitchFamily="34" charset="0"/>
              </a:rPr>
              <a:t> </a:t>
            </a:r>
          </a:p>
          <a:p>
            <a:pPr>
              <a:lnSpc>
                <a:spcPct val="115000"/>
              </a:lnSpc>
              <a:spcAft>
                <a:spcPts val="750"/>
              </a:spcAft>
            </a:pPr>
            <a:r>
              <a:rPr lang="ar-SA" sz="1500" dirty="0">
                <a:solidFill>
                  <a:srgbClr val="C00000"/>
                </a:solidFill>
                <a:latin typeface="Arial" panose="020B0604020202020204" pitchFamily="34" charset="0"/>
                <a:ea typeface="Calibri" panose="020F0502020204030204" pitchFamily="34" charset="0"/>
                <a:cs typeface="Arial" panose="020B0604020202020204" pitchFamily="34" charset="0"/>
              </a:rPr>
              <a:t>الربحية الاجتماعية للمشروع= </a:t>
            </a:r>
            <a:r>
              <a:rPr lang="ar-SA" sz="1500" dirty="0">
                <a:solidFill>
                  <a:srgbClr val="F67B00"/>
                </a:solidFill>
                <a:latin typeface="Arial" panose="020B0604020202020204" pitchFamily="34" charset="0"/>
                <a:ea typeface="Calibri" panose="020F0502020204030204" pitchFamily="34" charset="0"/>
                <a:cs typeface="Arial" panose="020B0604020202020204" pitchFamily="34" charset="0"/>
              </a:rPr>
              <a:t>الربحية الاقتصادية+ فائض المستهلك</a:t>
            </a:r>
          </a:p>
          <a:p>
            <a:pPr>
              <a:lnSpc>
                <a:spcPct val="115000"/>
              </a:lnSpc>
              <a:spcAft>
                <a:spcPts val="750"/>
              </a:spcAft>
            </a:pPr>
            <a:r>
              <a:rPr lang="ar-SA" sz="15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ar-SA" sz="15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 =الربحية الاقتصادية+ (0.5* حجم المبيعات المتوقعة ) * الفرق بين السعر الأصلي قبل تقديم المشروع للسلعة والسعر بعد تقديم المشروع للسلعة)</a:t>
            </a:r>
            <a:endParaRPr lang="en-US" sz="15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ar-SA" sz="1500" dirty="0">
                <a:latin typeface="Arial" panose="020B0604020202020204" pitchFamily="34" charset="0"/>
                <a:ea typeface="Times New Roman" panose="02020603050405020304" pitchFamily="18" charset="0"/>
                <a:cs typeface="Arial" panose="020B0604020202020204" pitchFamily="34" charset="0"/>
              </a:rPr>
              <a:t>                                = 667.240  + ( 0.5* 1.552.000) *  (90- 70)</a:t>
            </a:r>
            <a:endParaRPr lang="en-US" sz="15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ar-SA" sz="1500" dirty="0">
                <a:latin typeface="Arial" panose="020B0604020202020204" pitchFamily="34" charset="0"/>
                <a:ea typeface="Times New Roman" panose="02020603050405020304" pitchFamily="18" charset="0"/>
                <a:cs typeface="Arial" panose="020B0604020202020204" pitchFamily="34" charset="0"/>
              </a:rPr>
              <a:t>                                = 16.187.240</a:t>
            </a:r>
            <a:endParaRPr lang="en-US" sz="15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ar-SA" sz="1200" dirty="0">
                <a:latin typeface="Calibri" panose="020F0502020204030204" pitchFamily="34" charset="0"/>
                <a:ea typeface="Times New Roman" panose="02020603050405020304" pitchFamily="18" charset="0"/>
                <a:cs typeface="Traditional Arabic" panose="02020603050405020304" pitchFamily="18" charset="-78"/>
              </a:rPr>
              <a:t> </a:t>
            </a:r>
            <a:endParaRPr lang="en-US" sz="825" dirty="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ar-SA" sz="2700" b="1" dirty="0">
                <a:solidFill>
                  <a:srgbClr val="00B050"/>
                </a:solidFill>
                <a:latin typeface="Calibri" panose="020F0502020204030204" pitchFamily="34" charset="0"/>
                <a:ea typeface="Calibri" panose="020F0502020204030204" pitchFamily="34" charset="0"/>
                <a:cs typeface="Traditional Arabic" panose="02020603050405020304" pitchFamily="18" charset="-78"/>
              </a:rPr>
              <a:t>إذاً المشروع مربح اجتماعياً</a:t>
            </a:r>
            <a:endParaRPr lang="en-US" sz="27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grpSp>
        <p:nvGrpSpPr>
          <p:cNvPr id="7" name="مجموعة 6"/>
          <p:cNvGrpSpPr/>
          <p:nvPr/>
        </p:nvGrpSpPr>
        <p:grpSpPr>
          <a:xfrm>
            <a:off x="1916751" y="1175692"/>
            <a:ext cx="5558148" cy="582316"/>
            <a:chOff x="499599" y="388264"/>
            <a:chExt cx="7410864" cy="776421"/>
          </a:xfrm>
        </p:grpSpPr>
        <p:sp>
          <p:nvSpPr>
            <p:cNvPr id="8" name="مستطيل 7"/>
            <p:cNvSpPr/>
            <p:nvPr/>
          </p:nvSpPr>
          <p:spPr>
            <a:xfrm>
              <a:off x="499599" y="388264"/>
              <a:ext cx="7410864" cy="776421"/>
            </a:xfrm>
            <a:prstGeom prst="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مستطيل 8"/>
            <p:cNvSpPr/>
            <p:nvPr/>
          </p:nvSpPr>
          <p:spPr>
            <a:xfrm>
              <a:off x="499599" y="388264"/>
              <a:ext cx="7410864" cy="776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2213" tIns="80010" rIns="80010" bIns="80010" numCol="1" spcCol="1270" anchor="ctr" anchorCtr="0">
              <a:noAutofit/>
            </a:bodyPr>
            <a:lstStyle/>
            <a:p>
              <a:pPr algn="ctr" defTabSz="1400175">
                <a:lnSpc>
                  <a:spcPct val="90000"/>
                </a:lnSpc>
                <a:spcBef>
                  <a:spcPct val="0"/>
                </a:spcBef>
                <a:spcAft>
                  <a:spcPct val="35000"/>
                </a:spcAft>
              </a:pPr>
              <a:r>
                <a:rPr lang="ar-SA" sz="3150" dirty="0"/>
                <a:t>الربحية الاجتماعية</a:t>
              </a:r>
            </a:p>
          </p:txBody>
        </p:sp>
      </p:grpSp>
    </p:spTree>
    <p:extLst>
      <p:ext uri="{BB962C8B-B14F-4D97-AF65-F5344CB8AC3E}">
        <p14:creationId xmlns:p14="http://schemas.microsoft.com/office/powerpoint/2010/main" xmlns="" val="300598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0816" y="5445224"/>
            <a:ext cx="737394" cy="1308100"/>
          </a:xfrm>
          <a:prstGeom prst="rect">
            <a:avLst/>
          </a:prstGeom>
        </p:spPr>
      </p:pic>
      <p:grpSp>
        <p:nvGrpSpPr>
          <p:cNvPr id="5" name="مجموعة 4"/>
          <p:cNvGrpSpPr/>
          <p:nvPr/>
        </p:nvGrpSpPr>
        <p:grpSpPr>
          <a:xfrm>
            <a:off x="1907704" y="332656"/>
            <a:ext cx="5028650" cy="499360"/>
            <a:chOff x="735860" y="998321"/>
            <a:chExt cx="5028650" cy="499360"/>
          </a:xfrm>
        </p:grpSpPr>
        <p:sp>
          <p:nvSpPr>
            <p:cNvPr id="7" name="مستطيل 6"/>
            <p:cNvSpPr/>
            <p:nvPr/>
          </p:nvSpPr>
          <p:spPr>
            <a:xfrm>
              <a:off x="735860" y="998321"/>
              <a:ext cx="5028650" cy="499360"/>
            </a:xfrm>
            <a:prstGeom prst="rect">
              <a:avLst/>
            </a:prstGeom>
            <a:solidFill>
              <a:srgbClr val="92D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مستطيل 7"/>
            <p:cNvSpPr/>
            <p:nvPr/>
          </p:nvSpPr>
          <p:spPr>
            <a:xfrm>
              <a:off x="735860" y="998321"/>
              <a:ext cx="5028650"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تقييم الأفكار للمشاريع الاستثمارية</a:t>
              </a:r>
              <a:endParaRPr lang="ar-SA" sz="2700" kern="1200" dirty="0"/>
            </a:p>
          </p:txBody>
        </p:sp>
      </p:grpSp>
      <p:sp>
        <p:nvSpPr>
          <p:cNvPr id="11" name="مستطيل 6"/>
          <p:cNvSpPr/>
          <p:nvPr/>
        </p:nvSpPr>
        <p:spPr>
          <a:xfrm>
            <a:off x="497592" y="1885285"/>
            <a:ext cx="7848873" cy="369332"/>
          </a:xfrm>
          <a:prstGeom prst="rect">
            <a:avLst/>
          </a:prstGeom>
        </p:spPr>
        <p:txBody>
          <a:bodyPr wrap="square">
            <a:spAutoFit/>
          </a:bodyPr>
          <a:lstStyle/>
          <a:p>
            <a:r>
              <a:rPr lang="ar-SA" b="1" dirty="0" smtClean="0">
                <a:solidFill>
                  <a:srgbClr val="00B050"/>
                </a:solidFill>
                <a:latin typeface="Calibri" pitchFamily="34" charset="0"/>
                <a:ea typeface="Calibri" pitchFamily="34" charset="0"/>
              </a:rPr>
              <a:t>بعد </a:t>
            </a:r>
            <a:r>
              <a:rPr lang="ar-SA" b="1" dirty="0">
                <a:solidFill>
                  <a:srgbClr val="00B050"/>
                </a:solidFill>
                <a:latin typeface="Calibri" pitchFamily="34" charset="0"/>
                <a:ea typeface="Calibri" pitchFamily="34" charset="0"/>
              </a:rPr>
              <a:t>مناقشة الأفكار تم اختيار المطعم لتقديم الوجبات الصحية و العضوية وذلك  لعدة أسباب منها:</a:t>
            </a:r>
            <a:endParaRPr lang="en-US" b="1" dirty="0">
              <a:solidFill>
                <a:srgbClr val="00B050"/>
              </a:solidFill>
              <a:latin typeface="Calibri" pitchFamily="34" charset="0"/>
              <a:ea typeface="Calibri" pitchFamily="34" charset="0"/>
            </a:endParaRPr>
          </a:p>
        </p:txBody>
      </p:sp>
      <p:graphicFrame>
        <p:nvGraphicFramePr>
          <p:cNvPr id="2" name="Diagram 1"/>
          <p:cNvGraphicFramePr/>
          <p:nvPr>
            <p:extLst>
              <p:ext uri="{D42A27DB-BD31-4B8C-83A1-F6EECF244321}">
                <p14:modId xmlns:p14="http://schemas.microsoft.com/office/powerpoint/2010/main" xmlns="" val="2898104071"/>
              </p:ext>
            </p:extLst>
          </p:nvPr>
        </p:nvGraphicFramePr>
        <p:xfrm>
          <a:off x="899592" y="1916832"/>
          <a:ext cx="77174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776807135"/>
              </p:ext>
            </p:extLst>
          </p:nvPr>
        </p:nvGraphicFramePr>
        <p:xfrm>
          <a:off x="1691680" y="1979676"/>
          <a:ext cx="5657090" cy="3925824"/>
        </p:xfrm>
        <a:graphic>
          <a:graphicData uri="http://schemas.openxmlformats.org/drawingml/2006/table">
            <a:tbl>
              <a:tblPr rtl="1" firstRow="1" firstCol="1" bandRow="1">
                <a:tableStyleId>{93296810-A885-4BE3-A3E7-6D5BEEA58F35}</a:tableStyleId>
              </a:tblPr>
              <a:tblGrid>
                <a:gridCol w="1405295"/>
                <a:gridCol w="1405295"/>
                <a:gridCol w="2846500"/>
              </a:tblGrid>
              <a:tr h="184023">
                <a:tc>
                  <a:txBody>
                    <a:bodyPr/>
                    <a:lstStyle/>
                    <a:p>
                      <a:pPr algn="r" rtl="1">
                        <a:lnSpc>
                          <a:spcPct val="115000"/>
                        </a:lnSpc>
                        <a:spcAft>
                          <a:spcPts val="0"/>
                        </a:spcAft>
                      </a:pPr>
                      <a:r>
                        <a:rPr lang="ar-SA" sz="1400" dirty="0">
                          <a:effectLst/>
                        </a:rPr>
                        <a:t>الأهداف</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a:effectLst/>
                        </a:rPr>
                        <a:t>المعايير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a:effectLst/>
                        </a:rPr>
                        <a:t>طريقة الحساب</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52069">
                <a:tc>
                  <a:txBody>
                    <a:bodyPr/>
                    <a:lstStyle/>
                    <a:p>
                      <a:pPr algn="r" rtl="1">
                        <a:lnSpc>
                          <a:spcPct val="115000"/>
                        </a:lnSpc>
                        <a:spcAft>
                          <a:spcPts val="0"/>
                        </a:spcAft>
                      </a:pPr>
                      <a:r>
                        <a:rPr lang="ar-SA" sz="1400" dirty="0">
                          <a:effectLst/>
                        </a:rPr>
                        <a:t>المساهمة في الدخل القومي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a:effectLst/>
                        </a:rPr>
                        <a:t>معيار القيمة المضافة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a:effectLst/>
                        </a:rPr>
                        <a:t>قيمة المدخلات – قيمة المخرجات</a:t>
                      </a:r>
                      <a:endParaRPr lang="en-US" sz="1400">
                        <a:effectLst/>
                      </a:endParaRPr>
                    </a:p>
                    <a:p>
                      <a:pPr algn="r" rtl="1">
                        <a:lnSpc>
                          <a:spcPct val="115000"/>
                        </a:lnSpc>
                        <a:spcAft>
                          <a:spcPts val="0"/>
                        </a:spcAft>
                      </a:pPr>
                      <a:r>
                        <a:rPr lang="ar-SA" sz="1400">
                          <a:effectLst/>
                        </a:rPr>
                        <a:t>= 1762950- 1095710</a:t>
                      </a:r>
                      <a:endParaRPr lang="en-US" sz="1400">
                        <a:effectLst/>
                      </a:endParaRPr>
                    </a:p>
                    <a:p>
                      <a:pPr algn="r" rtl="1">
                        <a:lnSpc>
                          <a:spcPct val="115000"/>
                        </a:lnSpc>
                        <a:spcAft>
                          <a:spcPts val="0"/>
                        </a:spcAft>
                      </a:pPr>
                      <a:r>
                        <a:rPr lang="ar-SA" sz="1400">
                          <a:effectLst/>
                        </a:rPr>
                        <a:t>= 667240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52069">
                <a:tc>
                  <a:txBody>
                    <a:bodyPr/>
                    <a:lstStyle/>
                    <a:p>
                      <a:pPr algn="r" rtl="1">
                        <a:lnSpc>
                          <a:spcPct val="115000"/>
                        </a:lnSpc>
                        <a:spcAft>
                          <a:spcPts val="0"/>
                        </a:spcAft>
                      </a:pPr>
                      <a:r>
                        <a:rPr lang="ar-SA" sz="1400">
                          <a:effectLst/>
                        </a:rPr>
                        <a:t>التوظف</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dirty="0">
                          <a:effectLst/>
                        </a:rPr>
                        <a:t>معيار الأثر الكلي للعمالة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342900" lvl="0" indent="-342900" algn="r" rtl="1">
                        <a:lnSpc>
                          <a:spcPct val="115000"/>
                        </a:lnSpc>
                        <a:spcAft>
                          <a:spcPts val="0"/>
                        </a:spcAft>
                        <a:buFont typeface="Calibri" panose="020F0502020204030204" pitchFamily="34" charset="0"/>
                        <a:buChar char="-"/>
                      </a:pPr>
                      <a:r>
                        <a:rPr lang="ar-SA" sz="1400">
                          <a:effectLst/>
                        </a:rPr>
                        <a:t>عدد الوظائف المباشرة =17</a:t>
                      </a:r>
                      <a:endParaRPr lang="en-US" sz="1400">
                        <a:effectLst/>
                      </a:endParaRPr>
                    </a:p>
                    <a:p>
                      <a:pPr marL="342900" lvl="0" indent="-342900" algn="r" rtl="1">
                        <a:lnSpc>
                          <a:spcPct val="115000"/>
                        </a:lnSpc>
                        <a:spcAft>
                          <a:spcPts val="0"/>
                        </a:spcAft>
                        <a:buFont typeface="Calibri" panose="020F0502020204030204" pitchFamily="34" charset="0"/>
                        <a:buChar char="-"/>
                      </a:pPr>
                      <a:r>
                        <a:rPr lang="ar-SA" sz="1400">
                          <a:effectLst/>
                        </a:rPr>
                        <a:t>عدد الوظائف الغير مباشرة = موظفين شركات النقل + الموردين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1104138">
                <a:tc>
                  <a:txBody>
                    <a:bodyPr/>
                    <a:lstStyle/>
                    <a:p>
                      <a:pPr algn="r" rtl="1">
                        <a:lnSpc>
                          <a:spcPct val="115000"/>
                        </a:lnSpc>
                        <a:spcAft>
                          <a:spcPts val="0"/>
                        </a:spcAft>
                      </a:pPr>
                      <a:r>
                        <a:rPr lang="ar-SA" sz="1400">
                          <a:effectLst/>
                        </a:rPr>
                        <a:t>عدالة توزيع الدخل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dirty="0">
                          <a:effectLst/>
                        </a:rPr>
                        <a:t>مقارنة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marL="342900" lvl="0" indent="-342900" algn="r" rtl="1">
                        <a:lnSpc>
                          <a:spcPct val="115000"/>
                        </a:lnSpc>
                        <a:spcAft>
                          <a:spcPts val="0"/>
                        </a:spcAft>
                        <a:buFont typeface="Calibri" panose="020F0502020204030204" pitchFamily="34" charset="0"/>
                        <a:buChar char="-"/>
                      </a:pPr>
                      <a:r>
                        <a:rPr lang="ar-SA" sz="1400" dirty="0">
                          <a:effectLst/>
                        </a:rPr>
                        <a:t>الدخل المنخفض و الدخل المرتفع: العدالة هنا ضعيفة الى حدٍ ما بسبب استهداف المشروع لأصحاب الدخل المتوسط والمرتفع فقط.</a:t>
                      </a:r>
                      <a:endParaRPr lang="en-US" sz="1400" dirty="0">
                        <a:effectLst/>
                      </a:endParaRPr>
                    </a:p>
                    <a:p>
                      <a:pPr marL="342900" lvl="0" indent="-342900" algn="r" rtl="1">
                        <a:lnSpc>
                          <a:spcPct val="115000"/>
                        </a:lnSpc>
                        <a:spcAft>
                          <a:spcPts val="0"/>
                        </a:spcAft>
                        <a:buFont typeface="Calibri" panose="020F0502020204030204" pitchFamily="34" charset="0"/>
                        <a:buChar char="-"/>
                      </a:pPr>
                      <a:r>
                        <a:rPr lang="ar-SA" sz="1400" dirty="0">
                          <a:effectLst/>
                        </a:rPr>
                        <a:t>المواطنين والأجانب: يوجد لدينا عدالة بسبب زيادة دخل الموظف المواطن عن دخل الموظف الأجنبي.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368046">
                <a:tc>
                  <a:txBody>
                    <a:bodyPr/>
                    <a:lstStyle/>
                    <a:p>
                      <a:pPr algn="r" rtl="1">
                        <a:lnSpc>
                          <a:spcPct val="115000"/>
                        </a:lnSpc>
                        <a:spcAft>
                          <a:spcPts val="0"/>
                        </a:spcAft>
                      </a:pPr>
                      <a:r>
                        <a:rPr lang="ar-SA" sz="1400" dirty="0">
                          <a:effectLst/>
                        </a:rPr>
                        <a:t>توفير العملات الأجنبية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a:effectLst/>
                        </a:rPr>
                        <a:t>     _______</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r" rtl="1">
                        <a:lnSpc>
                          <a:spcPct val="115000"/>
                        </a:lnSpc>
                        <a:spcAft>
                          <a:spcPts val="0"/>
                        </a:spcAft>
                      </a:pPr>
                      <a:r>
                        <a:rPr lang="ar-SA" sz="1400" dirty="0" smtClean="0">
                          <a:effectLst/>
                        </a:rPr>
                        <a:t>لا يوجد </a:t>
                      </a:r>
                      <a:r>
                        <a:rPr lang="ar-SA" sz="1400" dirty="0">
                          <a:effectLst/>
                        </a:rPr>
                        <a:t>لدينا صادرات حالياً، بينما نستورد بعض المواد من الخارج.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pic>
        <p:nvPicPr>
          <p:cNvPr id="5" name="صورة 4"/>
          <p:cNvPicPr>
            <a:picLocks noChangeAspect="1"/>
          </p:cNvPicPr>
          <p:nvPr/>
        </p:nvPicPr>
        <p:blipFill>
          <a:blip r:embed="rId2" cstate="print"/>
          <a:stretch>
            <a:fillRect/>
          </a:stretch>
        </p:blipFill>
        <p:spPr>
          <a:xfrm>
            <a:off x="190500" y="4924425"/>
            <a:ext cx="553046" cy="981075"/>
          </a:xfrm>
          <a:prstGeom prst="rect">
            <a:avLst/>
          </a:prstGeom>
        </p:spPr>
      </p:pic>
      <p:grpSp>
        <p:nvGrpSpPr>
          <p:cNvPr id="6" name="مجموعة 5"/>
          <p:cNvGrpSpPr/>
          <p:nvPr/>
        </p:nvGrpSpPr>
        <p:grpSpPr>
          <a:xfrm>
            <a:off x="1691680" y="764704"/>
            <a:ext cx="5558148" cy="582316"/>
            <a:chOff x="499599" y="1553113"/>
            <a:chExt cx="7410864" cy="776421"/>
          </a:xfrm>
        </p:grpSpPr>
        <p:sp>
          <p:nvSpPr>
            <p:cNvPr id="7" name="مستطيل 6"/>
            <p:cNvSpPr/>
            <p:nvPr/>
          </p:nvSpPr>
          <p:spPr>
            <a:xfrm>
              <a:off x="499599" y="1553113"/>
              <a:ext cx="7410864" cy="776421"/>
            </a:xfrm>
            <a:prstGeom prst="rect">
              <a:avLst/>
            </a:prstGeom>
            <a:solidFill>
              <a:srgbClr val="CC33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مستطيل 7"/>
            <p:cNvSpPr/>
            <p:nvPr/>
          </p:nvSpPr>
          <p:spPr>
            <a:xfrm>
              <a:off x="499599" y="1553113"/>
              <a:ext cx="7410864" cy="776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2213" tIns="80010" rIns="80010" bIns="80010" numCol="1" spcCol="1270" anchor="ctr" anchorCtr="0">
              <a:noAutofit/>
            </a:bodyPr>
            <a:lstStyle/>
            <a:p>
              <a:pPr algn="ctr" defTabSz="1400175">
                <a:lnSpc>
                  <a:spcPct val="90000"/>
                </a:lnSpc>
                <a:spcBef>
                  <a:spcPct val="0"/>
                </a:spcBef>
                <a:spcAft>
                  <a:spcPct val="35000"/>
                </a:spcAft>
              </a:pPr>
              <a:r>
                <a:rPr lang="ar-SA" sz="3150" dirty="0"/>
                <a:t>الآثار التنموية</a:t>
              </a:r>
            </a:p>
          </p:txBody>
        </p:sp>
      </p:grpSp>
    </p:spTree>
    <p:extLst>
      <p:ext uri="{BB962C8B-B14F-4D97-AF65-F5344CB8AC3E}">
        <p14:creationId xmlns:p14="http://schemas.microsoft.com/office/powerpoint/2010/main" xmlns="" val="1835702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7" name="مربع نص 6"/>
          <p:cNvSpPr txBox="1"/>
          <p:nvPr/>
        </p:nvSpPr>
        <p:spPr>
          <a:xfrm>
            <a:off x="6672264" y="2247900"/>
            <a:ext cx="2471737" cy="253916"/>
          </a:xfrm>
          <a:prstGeom prst="rect">
            <a:avLst/>
          </a:prstGeom>
          <a:noFill/>
        </p:spPr>
        <p:txBody>
          <a:bodyPr wrap="square" rtlCol="1">
            <a:spAutoFit/>
          </a:bodyPr>
          <a:lstStyle/>
          <a:p>
            <a:r>
              <a:rPr lang="en-US" sz="1050" b="1" dirty="0">
                <a:solidFill>
                  <a:schemeClr val="tx1">
                    <a:lumMod val="65000"/>
                    <a:lumOff val="35000"/>
                  </a:schemeClr>
                </a:solidFill>
                <a:latin typeface="Bradley Hand ITC" panose="03070402050302030203" pitchFamily="66" charset="0"/>
              </a:rPr>
              <a:t>Organic and Healthy Food</a:t>
            </a:r>
            <a:endParaRPr lang="ar-SA" sz="1050" b="1" dirty="0">
              <a:solidFill>
                <a:schemeClr val="tx1">
                  <a:lumMod val="65000"/>
                  <a:lumOff val="35000"/>
                </a:schemeClr>
              </a:solidFill>
              <a:latin typeface="Bradley Hand ITC" panose="03070402050302030203" pitchFamily="66" charset="0"/>
            </a:endParaRPr>
          </a:p>
        </p:txBody>
      </p:sp>
      <p:pic>
        <p:nvPicPr>
          <p:cNvPr id="1030" name="Picture 6" descr="https://image.freepik.com/free-vector/abstract-flower-background_23-21475115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571531" y="562340"/>
            <a:ext cx="6858001" cy="573331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صورة 8"/>
          <p:cNvPicPr>
            <a:picLocks noChangeAspect="1"/>
          </p:cNvPicPr>
          <p:nvPr/>
        </p:nvPicPr>
        <p:blipFill>
          <a:blip r:embed="rId3" cstate="print"/>
          <a:stretch>
            <a:fillRect/>
          </a:stretch>
        </p:blipFill>
        <p:spPr>
          <a:xfrm>
            <a:off x="7311757" y="857250"/>
            <a:ext cx="1758604" cy="1390650"/>
          </a:xfrm>
          <a:prstGeom prst="rect">
            <a:avLst/>
          </a:prstGeom>
        </p:spPr>
      </p:pic>
      <p:sp>
        <p:nvSpPr>
          <p:cNvPr id="3" name="مربع نص 2"/>
          <p:cNvSpPr txBox="1"/>
          <p:nvPr/>
        </p:nvSpPr>
        <p:spPr>
          <a:xfrm>
            <a:off x="3957637" y="2363316"/>
            <a:ext cx="3443288" cy="923330"/>
          </a:xfrm>
          <a:prstGeom prst="rect">
            <a:avLst/>
          </a:prstGeom>
          <a:noFill/>
        </p:spPr>
        <p:txBody>
          <a:bodyPr wrap="square" rtlCol="1">
            <a:spAutoFit/>
          </a:bodyPr>
          <a:lstStyle/>
          <a:p>
            <a:r>
              <a:rPr lang="ar-SA" sz="5400" dirty="0">
                <a:solidFill>
                  <a:srgbClr val="EE7700"/>
                </a:solidFill>
              </a:rPr>
              <a:t>وشكراً لكم .. </a:t>
            </a:r>
          </a:p>
        </p:txBody>
      </p:sp>
      <p:sp>
        <p:nvSpPr>
          <p:cNvPr id="4" name="مربع نص 3"/>
          <p:cNvSpPr txBox="1"/>
          <p:nvPr/>
        </p:nvSpPr>
        <p:spPr>
          <a:xfrm>
            <a:off x="1907704" y="3466452"/>
            <a:ext cx="5256584" cy="2893100"/>
          </a:xfrm>
          <a:prstGeom prst="rect">
            <a:avLst/>
          </a:prstGeom>
          <a:noFill/>
        </p:spPr>
        <p:txBody>
          <a:bodyPr wrap="square" rtlCol="1">
            <a:spAutoFit/>
          </a:bodyPr>
          <a:lstStyle/>
          <a:p>
            <a:pPr marL="214313" indent="-214313">
              <a:buFont typeface="Wingdings" panose="05000000000000000000" pitchFamily="2" charset="2"/>
              <a:buChar char="v"/>
            </a:pPr>
            <a:r>
              <a:rPr lang="ar-SA" sz="2100" dirty="0"/>
              <a:t>أثير بن مرضاح</a:t>
            </a:r>
          </a:p>
          <a:p>
            <a:pPr marL="214313" indent="-214313">
              <a:buFont typeface="Wingdings" panose="05000000000000000000" pitchFamily="2" charset="2"/>
              <a:buChar char="v"/>
            </a:pPr>
            <a:r>
              <a:rPr lang="ar-SA" sz="2100" dirty="0"/>
              <a:t>أماني باكرمان </a:t>
            </a:r>
          </a:p>
          <a:p>
            <a:pPr marL="214313" indent="-214313">
              <a:buFont typeface="Wingdings" panose="05000000000000000000" pitchFamily="2" charset="2"/>
              <a:buChar char="v"/>
            </a:pPr>
            <a:r>
              <a:rPr lang="ar-SA" sz="2100" dirty="0"/>
              <a:t>فداء بن سنان</a:t>
            </a:r>
          </a:p>
          <a:p>
            <a:pPr marL="214313" indent="-214313">
              <a:buFont typeface="Wingdings" panose="05000000000000000000" pitchFamily="2" charset="2"/>
              <a:buChar char="v"/>
            </a:pPr>
            <a:r>
              <a:rPr lang="ar-SA" sz="2100" dirty="0"/>
              <a:t>عبير </a:t>
            </a:r>
            <a:r>
              <a:rPr lang="ar-SA" sz="2100" dirty="0" err="1"/>
              <a:t>باكحيل</a:t>
            </a:r>
            <a:endParaRPr lang="ar-SA" sz="2100" dirty="0"/>
          </a:p>
          <a:p>
            <a:pPr marL="214313" indent="-214313">
              <a:buFont typeface="Wingdings" panose="05000000000000000000" pitchFamily="2" charset="2"/>
              <a:buChar char="v"/>
            </a:pPr>
            <a:r>
              <a:rPr lang="ar-SA" sz="2100" dirty="0"/>
              <a:t>هيام </a:t>
            </a:r>
            <a:r>
              <a:rPr lang="ar-SA" sz="2100"/>
              <a:t>بن </a:t>
            </a:r>
            <a:r>
              <a:rPr lang="ar-SA" sz="2100" smtClean="0"/>
              <a:t>ماضي</a:t>
            </a:r>
          </a:p>
          <a:p>
            <a:pPr marL="214313" indent="-214313"/>
            <a:endParaRPr lang="en-US" sz="2100" dirty="0" smtClean="0"/>
          </a:p>
          <a:p>
            <a:pPr marL="214313" indent="-214313"/>
            <a:r>
              <a:rPr lang="ar-SA" sz="2100" dirty="0" smtClean="0"/>
              <a:t>إشراف </a:t>
            </a:r>
            <a:r>
              <a:rPr lang="ar-SA" sz="2100" b="1" dirty="0" smtClean="0"/>
              <a:t>دكتورة/ نشوى مصطفى على محمد</a:t>
            </a:r>
          </a:p>
          <a:p>
            <a:pPr marL="214313" indent="-214313"/>
            <a:r>
              <a:rPr lang="ar-SA" sz="1400" dirty="0" smtClean="0"/>
              <a:t>الاستاذ المشارك بقسم </a:t>
            </a:r>
            <a:r>
              <a:rPr lang="ar-SA" sz="1400" dirty="0" err="1" smtClean="0"/>
              <a:t>الاقتصاد </a:t>
            </a:r>
            <a:r>
              <a:rPr lang="ar-SA" sz="1400" dirty="0" smtClean="0"/>
              <a:t>– كلية إدارة </a:t>
            </a:r>
            <a:r>
              <a:rPr lang="ar-SA" sz="1400" dirty="0" err="1" smtClean="0"/>
              <a:t>الاعمال </a:t>
            </a:r>
            <a:r>
              <a:rPr lang="ar-SA" sz="1400" dirty="0" smtClean="0"/>
              <a:t>–جامعة الملك سعود</a:t>
            </a:r>
          </a:p>
          <a:p>
            <a:pPr marL="214313" indent="-214313"/>
            <a:endParaRPr lang="ar-SA" sz="2100" dirty="0"/>
          </a:p>
        </p:txBody>
      </p:sp>
    </p:spTree>
    <p:extLst>
      <p:ext uri="{BB962C8B-B14F-4D97-AF65-F5344CB8AC3E}">
        <p14:creationId xmlns:p14="http://schemas.microsoft.com/office/powerpoint/2010/main" xmlns="" val="35370133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عنصر نائب للمحتوى 7"/>
          <p:cNvGraphicFramePr>
            <a:graphicFrameLocks noGrp="1"/>
          </p:cNvGraphicFramePr>
          <p:nvPr>
            <p:ph idx="1"/>
            <p:extLst>
              <p:ext uri="{D42A27DB-BD31-4B8C-83A1-F6EECF244321}">
                <p14:modId xmlns:p14="http://schemas.microsoft.com/office/powerpoint/2010/main" xmlns="" val="2342041975"/>
              </p:ext>
            </p:extLst>
          </p:nvPr>
        </p:nvGraphicFramePr>
        <p:xfrm>
          <a:off x="991394" y="993145"/>
          <a:ext cx="7355953" cy="4909136"/>
        </p:xfrm>
        <a:graphic>
          <a:graphicData uri="http://schemas.openxmlformats.org/drawingml/2006/table">
            <a:tbl>
              <a:tblPr rtl="1"/>
              <a:tblGrid>
                <a:gridCol w="1683343"/>
                <a:gridCol w="975751"/>
                <a:gridCol w="1683343"/>
                <a:gridCol w="885740"/>
                <a:gridCol w="1063888"/>
                <a:gridCol w="1063888"/>
              </a:tblGrid>
              <a:tr h="185151">
                <a:tc rowSpan="2">
                  <a:txBody>
                    <a:bodyPr/>
                    <a:lstStyle/>
                    <a:p>
                      <a:pPr algn="ctr" rtl="1">
                        <a:lnSpc>
                          <a:spcPct val="115000"/>
                        </a:lnSpc>
                        <a:spcAft>
                          <a:spcPts val="0"/>
                        </a:spcAft>
                      </a:pPr>
                      <a:endParaRPr lang="ar-SA" sz="1100" b="1" i="1" dirty="0">
                        <a:solidFill>
                          <a:srgbClr val="943634"/>
                        </a:solidFill>
                        <a:latin typeface="Calibri"/>
                        <a:ea typeface="Calibri"/>
                        <a:cs typeface="Arial"/>
                      </a:endParaRPr>
                    </a:p>
                    <a:p>
                      <a:pPr algn="ctr" rtl="1">
                        <a:lnSpc>
                          <a:spcPct val="115000"/>
                        </a:lnSpc>
                        <a:spcAft>
                          <a:spcPts val="0"/>
                        </a:spcAft>
                      </a:pPr>
                      <a:r>
                        <a:rPr lang="ar-SA" sz="1100" b="0" i="1" dirty="0">
                          <a:solidFill>
                            <a:srgbClr val="943634"/>
                          </a:solidFill>
                          <a:latin typeface="Calibri"/>
                          <a:ea typeface="Calibri"/>
                          <a:cs typeface="Arial"/>
                        </a:rPr>
                        <a:t>م</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rowSpan="2">
                  <a:txBody>
                    <a:bodyPr/>
                    <a:lstStyle/>
                    <a:p>
                      <a:pPr algn="ctr" rtl="1">
                        <a:lnSpc>
                          <a:spcPct val="115000"/>
                        </a:lnSpc>
                        <a:spcAft>
                          <a:spcPts val="0"/>
                        </a:spcAft>
                      </a:pPr>
                      <a:endParaRPr lang="ar-SA" sz="1100" b="1" i="1">
                        <a:solidFill>
                          <a:srgbClr val="943634"/>
                        </a:solidFill>
                        <a:latin typeface="Calibri"/>
                        <a:ea typeface="Calibri"/>
                        <a:cs typeface="Arial"/>
                      </a:endParaRPr>
                    </a:p>
                    <a:p>
                      <a:pPr algn="ctr" rtl="1">
                        <a:lnSpc>
                          <a:spcPct val="115000"/>
                        </a:lnSpc>
                        <a:spcAft>
                          <a:spcPts val="0"/>
                        </a:spcAft>
                      </a:pPr>
                      <a:r>
                        <a:rPr lang="ar-SA" sz="1100" b="0" i="1">
                          <a:solidFill>
                            <a:srgbClr val="943634"/>
                          </a:solidFill>
                          <a:latin typeface="Calibri"/>
                          <a:ea typeface="Calibri"/>
                          <a:cs typeface="Arial"/>
                        </a:rPr>
                        <a:t>معايير التقييم   الكلية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rowSpan="2">
                  <a:txBody>
                    <a:bodyPr/>
                    <a:lstStyle/>
                    <a:p>
                      <a:pPr algn="ctr" rtl="1">
                        <a:lnSpc>
                          <a:spcPct val="115000"/>
                        </a:lnSpc>
                        <a:spcAft>
                          <a:spcPts val="0"/>
                        </a:spcAft>
                      </a:pPr>
                      <a:endParaRPr lang="ar-SA" sz="1100" b="1" i="1">
                        <a:solidFill>
                          <a:srgbClr val="943634"/>
                        </a:solidFill>
                        <a:latin typeface="Calibri"/>
                        <a:ea typeface="Calibri"/>
                        <a:cs typeface="Arial"/>
                      </a:endParaRPr>
                    </a:p>
                    <a:p>
                      <a:pPr algn="ctr" rtl="1">
                        <a:lnSpc>
                          <a:spcPct val="115000"/>
                        </a:lnSpc>
                        <a:spcAft>
                          <a:spcPts val="0"/>
                        </a:spcAft>
                      </a:pPr>
                      <a:r>
                        <a:rPr lang="ar-SA" sz="1100" b="0" i="1">
                          <a:solidFill>
                            <a:srgbClr val="943634"/>
                          </a:solidFill>
                          <a:latin typeface="Calibri"/>
                          <a:ea typeface="Calibri"/>
                          <a:cs typeface="Arial"/>
                        </a:rPr>
                        <a:t>معايير التقييم الجزئية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gridSpan="3">
                  <a:txBody>
                    <a:bodyPr/>
                    <a:lstStyle/>
                    <a:p>
                      <a:pPr algn="ctr" rtl="1">
                        <a:lnSpc>
                          <a:spcPct val="115000"/>
                        </a:lnSpc>
                        <a:spcAft>
                          <a:spcPts val="0"/>
                        </a:spcAft>
                      </a:pPr>
                      <a:r>
                        <a:rPr lang="ar-SA" sz="1100" b="0" i="1">
                          <a:solidFill>
                            <a:srgbClr val="943634"/>
                          </a:solidFill>
                          <a:latin typeface="Calibri"/>
                          <a:ea typeface="Calibri"/>
                          <a:cs typeface="Arial"/>
                        </a:rPr>
                        <a:t>أفكار المشروعات</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9050" cap="flat" cmpd="sng" algn="ctr">
                      <a:solidFill>
                        <a:srgbClr val="C2D69B"/>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791507">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1100" b="1" i="1">
                          <a:solidFill>
                            <a:srgbClr val="4A442A"/>
                          </a:solidFill>
                          <a:latin typeface="Calibri"/>
                          <a:ea typeface="Calibri"/>
                          <a:cs typeface="Akhbar MT"/>
                        </a:rPr>
                        <a:t>مركز نسائي لصيانة الأجهزة الالكترونية والجوالات</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A442A"/>
                          </a:solidFill>
                          <a:latin typeface="Calibri"/>
                          <a:ea typeface="Calibri"/>
                          <a:cs typeface="Akhbar MT"/>
                        </a:rPr>
                        <a:t>متجر للسلع المستعملة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A442A"/>
                          </a:solidFill>
                          <a:latin typeface="Calibri"/>
                          <a:ea typeface="Calibri"/>
                          <a:cs typeface="Akhbar MT"/>
                        </a:rPr>
                        <a:t>مطعم لتقديم الوجبات الصحية والعضوية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151">
                <a:tc rowSpan="4">
                  <a:txBody>
                    <a:bodyPr/>
                    <a:lstStyle/>
                    <a:p>
                      <a:pPr algn="r" rtl="1">
                        <a:lnSpc>
                          <a:spcPct val="115000"/>
                        </a:lnSpc>
                        <a:spcAft>
                          <a:spcPts val="0"/>
                        </a:spcAft>
                      </a:pPr>
                      <a:endParaRPr lang="ar-SA" sz="1100" b="1" i="1" dirty="0">
                        <a:solidFill>
                          <a:srgbClr val="943634"/>
                        </a:solidFill>
                        <a:highlight>
                          <a:srgbClr val="FF0000"/>
                        </a:highlight>
                        <a:latin typeface="Calibri"/>
                        <a:ea typeface="Calibri"/>
                        <a:cs typeface="Arial"/>
                      </a:endParaRPr>
                    </a:p>
                    <a:p>
                      <a:pPr algn="r" rtl="1">
                        <a:lnSpc>
                          <a:spcPct val="115000"/>
                        </a:lnSpc>
                        <a:spcAft>
                          <a:spcPts val="0"/>
                        </a:spcAft>
                      </a:pPr>
                      <a:r>
                        <a:rPr lang="ar-SA" sz="1100" b="1" dirty="0">
                          <a:solidFill>
                            <a:srgbClr val="943634"/>
                          </a:solidFill>
                          <a:latin typeface="Calibri"/>
                          <a:ea typeface="Calibri"/>
                          <a:cs typeface="Arial"/>
                        </a:rPr>
                        <a:t>1</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rowSpan="4">
                  <a:txBody>
                    <a:bodyPr/>
                    <a:lstStyle/>
                    <a:p>
                      <a:pPr algn="r" rtl="1">
                        <a:lnSpc>
                          <a:spcPct val="115000"/>
                        </a:lnSpc>
                        <a:spcAft>
                          <a:spcPts val="0"/>
                        </a:spcAft>
                      </a:pPr>
                      <a:endParaRPr lang="ar-SA" sz="1100" b="1" i="1">
                        <a:solidFill>
                          <a:srgbClr val="31849B"/>
                        </a:solidFill>
                        <a:latin typeface="Calibri"/>
                        <a:ea typeface="Calibri"/>
                        <a:cs typeface="Arial"/>
                      </a:endParaRPr>
                    </a:p>
                    <a:p>
                      <a:pPr algn="r" rtl="1">
                        <a:lnSpc>
                          <a:spcPct val="115000"/>
                        </a:lnSpc>
                        <a:spcAft>
                          <a:spcPts val="0"/>
                        </a:spcAft>
                      </a:pPr>
                      <a:r>
                        <a:rPr lang="ar-SA" sz="1100" b="1">
                          <a:solidFill>
                            <a:srgbClr val="31849B"/>
                          </a:solidFill>
                          <a:latin typeface="Calibri"/>
                          <a:ea typeface="Calibri"/>
                          <a:cs typeface="Arial"/>
                        </a:rPr>
                        <a:t>السوق</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مستوى الطلب المحلي</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151">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إمكانية التصدير</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2</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151">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مدى توفر منافذ التوزيع</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83028">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dirty="0">
                          <a:solidFill>
                            <a:srgbClr val="31849B"/>
                          </a:solidFill>
                          <a:latin typeface="Calibri"/>
                          <a:ea typeface="Calibri"/>
                          <a:cs typeface="Arial"/>
                        </a:rPr>
                        <a:t>احتمالات الطلب في المستقبل</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2</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580905">
                <a:tc rowSpan="2">
                  <a:txBody>
                    <a:bodyPr/>
                    <a:lstStyle/>
                    <a:p>
                      <a:pPr algn="r" rtl="1">
                        <a:lnSpc>
                          <a:spcPct val="115000"/>
                        </a:lnSpc>
                        <a:spcAft>
                          <a:spcPts val="0"/>
                        </a:spcAft>
                      </a:pPr>
                      <a:r>
                        <a:rPr lang="ar-SA" sz="1100" b="0" i="1" dirty="0">
                          <a:solidFill>
                            <a:srgbClr val="943634"/>
                          </a:solidFill>
                          <a:latin typeface="Calibri"/>
                          <a:ea typeface="Calibri"/>
                          <a:cs typeface="Arial"/>
                        </a:rPr>
                        <a:t>2</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rowSpan="2">
                  <a:txBody>
                    <a:bodyPr/>
                    <a:lstStyle/>
                    <a:p>
                      <a:pPr algn="r" rtl="1">
                        <a:lnSpc>
                          <a:spcPct val="115000"/>
                        </a:lnSpc>
                        <a:spcAft>
                          <a:spcPts val="0"/>
                        </a:spcAft>
                      </a:pPr>
                      <a:r>
                        <a:rPr lang="ar-SA" sz="1100" b="1" i="1">
                          <a:solidFill>
                            <a:srgbClr val="31849B"/>
                          </a:solidFill>
                          <a:latin typeface="Calibri"/>
                          <a:ea typeface="Calibri"/>
                          <a:cs typeface="Arial"/>
                        </a:rPr>
                        <a:t>التكاليف والربحية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مدى تناسب التكاليف الإستثمارية مع المواد المتاحة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83028">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معدلات الربحية للشركات المشابهة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151">
                <a:tc rowSpan="3">
                  <a:txBody>
                    <a:bodyPr/>
                    <a:lstStyle/>
                    <a:p>
                      <a:pPr algn="r" rtl="1">
                        <a:lnSpc>
                          <a:spcPct val="115000"/>
                        </a:lnSpc>
                        <a:spcAft>
                          <a:spcPts val="0"/>
                        </a:spcAft>
                      </a:pPr>
                      <a:r>
                        <a:rPr lang="ar-SA" sz="1100" b="0" i="1">
                          <a:solidFill>
                            <a:srgbClr val="943634"/>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rowSpan="3">
                  <a:txBody>
                    <a:bodyPr/>
                    <a:lstStyle/>
                    <a:p>
                      <a:pPr algn="r" rtl="1">
                        <a:lnSpc>
                          <a:spcPct val="115000"/>
                        </a:lnSpc>
                        <a:spcAft>
                          <a:spcPts val="0"/>
                        </a:spcAft>
                      </a:pPr>
                      <a:r>
                        <a:rPr lang="ar-SA" sz="1100" b="1" i="1">
                          <a:solidFill>
                            <a:srgbClr val="31849B"/>
                          </a:solidFill>
                          <a:latin typeface="Calibri"/>
                          <a:ea typeface="Calibri"/>
                          <a:cs typeface="Arial"/>
                        </a:rPr>
                        <a:t>الجوانب الفنية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42900" lvl="0" indent="-342900" algn="r" rtl="1">
                        <a:lnSpc>
                          <a:spcPct val="115000"/>
                        </a:lnSpc>
                        <a:spcAft>
                          <a:spcPts val="0"/>
                        </a:spcAft>
                        <a:buFont typeface="+mj-lt"/>
                        <a:buAutoNum type="arabicPeriod"/>
                      </a:pPr>
                      <a:r>
                        <a:rPr lang="ar-SA" sz="1100" b="1" i="1" dirty="0">
                          <a:solidFill>
                            <a:srgbClr val="31849B"/>
                          </a:solidFill>
                          <a:latin typeface="Calibri"/>
                          <a:ea typeface="Calibri"/>
                          <a:cs typeface="Arial"/>
                        </a:rPr>
                        <a:t>مدى توفر المواد الخام</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383028">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مدى توفر الخبرات الإدارية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5</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227346">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مدى توفر الخبرات الفنية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5</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151">
                <a:tc rowSpan="3">
                  <a:txBody>
                    <a:bodyPr/>
                    <a:lstStyle/>
                    <a:p>
                      <a:pPr algn="r" rtl="1">
                        <a:lnSpc>
                          <a:spcPct val="115000"/>
                        </a:lnSpc>
                        <a:spcAft>
                          <a:spcPts val="0"/>
                        </a:spcAft>
                      </a:pPr>
                      <a:r>
                        <a:rPr lang="ar-SA" sz="1100" b="0" i="1">
                          <a:solidFill>
                            <a:srgbClr val="943634"/>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rowSpan="3">
                  <a:txBody>
                    <a:bodyPr/>
                    <a:lstStyle/>
                    <a:p>
                      <a:pPr algn="r" rtl="1">
                        <a:lnSpc>
                          <a:spcPct val="115000"/>
                        </a:lnSpc>
                        <a:spcAft>
                          <a:spcPts val="0"/>
                        </a:spcAft>
                      </a:pPr>
                      <a:r>
                        <a:rPr lang="ar-SA" sz="1100" b="1" i="1">
                          <a:solidFill>
                            <a:srgbClr val="31849B"/>
                          </a:solidFill>
                          <a:latin typeface="Calibri"/>
                          <a:ea typeface="Calibri"/>
                          <a:cs typeface="Arial"/>
                        </a:rPr>
                        <a:t>الجوانب الاجتماعية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42900" lvl="0" indent="-342900" algn="r" rtl="1">
                        <a:lnSpc>
                          <a:spcPct val="115000"/>
                        </a:lnSpc>
                        <a:spcAft>
                          <a:spcPts val="0"/>
                        </a:spcAft>
                        <a:buFont typeface="+mj-lt"/>
                        <a:buAutoNum type="arabicPeriod"/>
                      </a:pPr>
                      <a:r>
                        <a:rPr lang="ar-SA" sz="1100" b="1" i="1" dirty="0">
                          <a:solidFill>
                            <a:srgbClr val="31849B"/>
                          </a:solidFill>
                          <a:latin typeface="Calibri"/>
                          <a:ea typeface="Calibri"/>
                          <a:cs typeface="Arial"/>
                        </a:rPr>
                        <a:t>درجة تلويث البيئة</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2</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383028">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درجة الاعتماد على عمالة محلية</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dirty="0">
                          <a:solidFill>
                            <a:srgbClr val="4F81BD"/>
                          </a:solidFill>
                          <a:latin typeface="Calibri"/>
                          <a:ea typeface="Calibri"/>
                          <a:cs typeface="Arial"/>
                        </a:rPr>
                        <a:t>3</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227346">
                <a:tc vMerge="1">
                  <a:txBody>
                    <a:bodyPr/>
                    <a:lstStyle/>
                    <a:p>
                      <a:pPr rtl="1"/>
                      <a:endParaRPr lang="ar-SA"/>
                    </a:p>
                  </a:txBody>
                  <a:tcPr/>
                </a:tc>
                <a:tc vMerge="1">
                  <a:txBody>
                    <a:bodyPr/>
                    <a:lstStyle/>
                    <a:p>
                      <a:pPr rtl="1"/>
                      <a:endParaRPr lang="ar-SA"/>
                    </a:p>
                  </a:txBody>
                  <a:tcPr/>
                </a:tc>
                <a:tc>
                  <a:txBody>
                    <a:bodyPr/>
                    <a:lstStyle/>
                    <a:p>
                      <a:pPr marL="342900" lvl="0" indent="-342900" algn="r" rtl="1">
                        <a:lnSpc>
                          <a:spcPct val="115000"/>
                        </a:lnSpc>
                        <a:spcAft>
                          <a:spcPts val="0"/>
                        </a:spcAft>
                        <a:buFont typeface="+mj-lt"/>
                        <a:buAutoNum type="arabicPeriod"/>
                      </a:pPr>
                      <a:r>
                        <a:rPr lang="ar-SA" sz="1100" b="1" i="1">
                          <a:solidFill>
                            <a:srgbClr val="31849B"/>
                          </a:solidFill>
                          <a:latin typeface="Calibri"/>
                          <a:ea typeface="Calibri"/>
                          <a:cs typeface="Arial"/>
                        </a:rPr>
                        <a:t>المنافع الجانبية للمشروع</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3</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4</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r h="185151">
                <a:tc gridSpan="3">
                  <a:txBody>
                    <a:bodyPr/>
                    <a:lstStyle/>
                    <a:p>
                      <a:pPr algn="ctr" rtl="1">
                        <a:lnSpc>
                          <a:spcPct val="115000"/>
                        </a:lnSpc>
                        <a:spcAft>
                          <a:spcPts val="0"/>
                        </a:spcAft>
                      </a:pPr>
                      <a:r>
                        <a:rPr lang="ar-SA" sz="1100" b="0" i="1">
                          <a:solidFill>
                            <a:srgbClr val="943634"/>
                          </a:solidFill>
                          <a:latin typeface="Calibri"/>
                          <a:ea typeface="Calibri"/>
                          <a:cs typeface="Arial"/>
                        </a:rPr>
                        <a:t>المجموع</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100" b="1" i="1">
                          <a:solidFill>
                            <a:srgbClr val="4F81BD"/>
                          </a:solidFill>
                          <a:latin typeface="Calibri"/>
                          <a:ea typeface="Calibri"/>
                          <a:cs typeface="Arial"/>
                        </a:rPr>
                        <a:t>42</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38</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rtl="1">
                        <a:lnSpc>
                          <a:spcPct val="115000"/>
                        </a:lnSpc>
                        <a:spcAft>
                          <a:spcPts val="0"/>
                        </a:spcAft>
                      </a:pPr>
                      <a:r>
                        <a:rPr lang="ar-SA" sz="1100" b="1" i="1">
                          <a:solidFill>
                            <a:srgbClr val="4F81BD"/>
                          </a:solidFill>
                          <a:latin typeface="Calibri"/>
                          <a:ea typeface="Calibri"/>
                          <a:cs typeface="Arial"/>
                        </a:rPr>
                        <a:t>47</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r>
              <a:tr h="185151">
                <a:tc gridSpan="3">
                  <a:txBody>
                    <a:bodyPr/>
                    <a:lstStyle/>
                    <a:p>
                      <a:pPr algn="ctr" rtl="1">
                        <a:lnSpc>
                          <a:spcPct val="115000"/>
                        </a:lnSpc>
                        <a:spcAft>
                          <a:spcPts val="0"/>
                        </a:spcAft>
                      </a:pPr>
                      <a:r>
                        <a:rPr lang="ar-SA" sz="1100" b="0" i="1" dirty="0">
                          <a:solidFill>
                            <a:srgbClr val="943634"/>
                          </a:solidFill>
                          <a:latin typeface="Calibri"/>
                          <a:ea typeface="Calibri"/>
                          <a:cs typeface="Arial"/>
                        </a:rPr>
                        <a:t>الترتيب</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100" b="1" i="1">
                          <a:solidFill>
                            <a:srgbClr val="4F81BD"/>
                          </a:solidFill>
                          <a:latin typeface="Calibri"/>
                          <a:ea typeface="Calibri"/>
                          <a:cs typeface="Arial"/>
                        </a:rPr>
                        <a:t>       الثاني</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100" b="1" i="1">
                          <a:solidFill>
                            <a:srgbClr val="4F81BD"/>
                          </a:solidFill>
                          <a:latin typeface="Calibri"/>
                          <a:ea typeface="Calibri"/>
                          <a:cs typeface="Arial"/>
                        </a:rPr>
                        <a:t>الثالث</a:t>
                      </a:r>
                      <a:endParaRPr lang="en-US" sz="110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lnSpc>
                          <a:spcPct val="115000"/>
                        </a:lnSpc>
                        <a:spcAft>
                          <a:spcPts val="0"/>
                        </a:spcAft>
                      </a:pPr>
                      <a:r>
                        <a:rPr lang="ar-SA" sz="1100" b="1" i="1" dirty="0">
                          <a:solidFill>
                            <a:srgbClr val="4F81BD"/>
                          </a:solidFill>
                          <a:latin typeface="Calibri"/>
                          <a:ea typeface="Calibri"/>
                          <a:cs typeface="Arial"/>
                        </a:rPr>
                        <a:t>          الاول</a:t>
                      </a:r>
                      <a:endParaRPr lang="en-US" sz="1100" dirty="0">
                        <a:solidFill>
                          <a:srgbClr val="76923C"/>
                        </a:solidFill>
                        <a:latin typeface="Calibri"/>
                        <a:ea typeface="Calibri"/>
                        <a:cs typeface="Arial"/>
                      </a:endParaRPr>
                    </a:p>
                  </a:txBody>
                  <a:tcPr marL="48179" marR="48179"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20482" name="Rectangle 2"/>
          <p:cNvSpPr>
            <a:spLocks noChangeArrowheads="1"/>
          </p:cNvSpPr>
          <p:nvPr/>
        </p:nvSpPr>
        <p:spPr bwMode="auto">
          <a:xfrm>
            <a:off x="1974845" y="5887073"/>
            <a:ext cx="5076056" cy="830997"/>
          </a:xfrm>
          <a:prstGeom prst="rect">
            <a:avLst/>
          </a:prstGeom>
          <a:noFill/>
          <a:ln w="57150">
            <a:solidFill>
              <a:srgbClr val="D032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u="none" strike="noStrike" cap="none" normalizeH="0" baseline="0" dirty="0" smtClean="0">
                <a:ln>
                  <a:noFill/>
                </a:ln>
                <a:solidFill>
                  <a:schemeClr val="accent2">
                    <a:lumMod val="75000"/>
                  </a:schemeClr>
                </a:solidFill>
                <a:effectLst/>
                <a:latin typeface="Calibri" pitchFamily="34" charset="0"/>
                <a:ea typeface="Calibri" pitchFamily="34" charset="0"/>
                <a:cs typeface="Arial" pitchFamily="34" charset="0"/>
              </a:rPr>
              <a:t>من النتائج السابقة يتضح أن مشروع المطعم لتقديم الوجبات الصحية والعضوية حصل على أعلى الدرجات، و من المتوقع أن يحقق المشروع ارباحا ويقدم خدمات صحية  للمجتمع تحقيقا لرضا العميل.</a:t>
            </a:r>
            <a:endParaRPr kumimoji="0" lang="ar-SA" sz="1600" b="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10" name="صورة 9"/>
          <p:cNvPicPr>
            <a:picLocks noChangeAspect="1"/>
          </p:cNvPicPr>
          <p:nvPr/>
        </p:nvPicPr>
        <p:blipFill>
          <a:blip r:embed="rId2" cstate="print"/>
          <a:stretch>
            <a:fillRect/>
          </a:stretch>
        </p:blipFill>
        <p:spPr>
          <a:xfrm>
            <a:off x="254000" y="5505276"/>
            <a:ext cx="737394" cy="1308100"/>
          </a:xfrm>
          <a:prstGeom prst="rect">
            <a:avLst/>
          </a:prstGeom>
        </p:spPr>
      </p:pic>
      <p:grpSp>
        <p:nvGrpSpPr>
          <p:cNvPr id="11" name="مجموعة 10"/>
          <p:cNvGrpSpPr/>
          <p:nvPr/>
        </p:nvGrpSpPr>
        <p:grpSpPr>
          <a:xfrm>
            <a:off x="2112587" y="322310"/>
            <a:ext cx="4918826" cy="499360"/>
            <a:chOff x="845684" y="1747121"/>
            <a:chExt cx="4918826" cy="499360"/>
          </a:xfrm>
        </p:grpSpPr>
        <p:sp>
          <p:nvSpPr>
            <p:cNvPr id="12" name="مستطيل 11"/>
            <p:cNvSpPr/>
            <p:nvPr/>
          </p:nvSpPr>
          <p:spPr>
            <a:xfrm>
              <a:off x="845684" y="1747121"/>
              <a:ext cx="4918826" cy="499360"/>
            </a:xfrm>
            <a:prstGeom prst="rect">
              <a:avLst/>
            </a:prstGeom>
            <a:solidFill>
              <a:srgbClr val="FF99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3" name="مستطيل 12"/>
            <p:cNvSpPr/>
            <p:nvPr/>
          </p:nvSpPr>
          <p:spPr>
            <a:xfrm>
              <a:off x="845684" y="1747121"/>
              <a:ext cx="4918826"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مصفوفة اتخاذ </a:t>
              </a:r>
              <a:r>
                <a:rPr lang="ar-SA" sz="2700" kern="1200" smtClean="0"/>
                <a:t>القرارت</a:t>
              </a:r>
              <a:r>
                <a:rPr lang="ar-SA" sz="2700" kern="1200" dirty="0" smtClean="0"/>
                <a:t> </a:t>
              </a:r>
              <a:endParaRPr lang="ar-SA" sz="2700" kern="1200" dirty="0"/>
            </a:p>
          </p:txBody>
        </p:sp>
      </p:grpSp>
    </p:spTree>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0816" y="5445224"/>
            <a:ext cx="737394" cy="1308100"/>
          </a:xfrm>
          <a:prstGeom prst="rect">
            <a:avLst/>
          </a:prstGeom>
        </p:spPr>
      </p:pic>
      <p:grpSp>
        <p:nvGrpSpPr>
          <p:cNvPr id="6" name="مجموعة 5"/>
          <p:cNvGrpSpPr/>
          <p:nvPr/>
        </p:nvGrpSpPr>
        <p:grpSpPr>
          <a:xfrm>
            <a:off x="1763688" y="332656"/>
            <a:ext cx="5028650" cy="499360"/>
            <a:chOff x="735860" y="2495922"/>
            <a:chExt cx="5028650" cy="499360"/>
          </a:xfrm>
        </p:grpSpPr>
        <p:sp>
          <p:nvSpPr>
            <p:cNvPr id="9" name="مستطيل 8"/>
            <p:cNvSpPr/>
            <p:nvPr/>
          </p:nvSpPr>
          <p:spPr>
            <a:xfrm>
              <a:off x="735860" y="2495922"/>
              <a:ext cx="5028650" cy="499360"/>
            </a:xfrm>
            <a:prstGeom prst="rect">
              <a:avLst/>
            </a:prstGeom>
            <a:solidFill>
              <a:srgbClr val="D032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مستطيل 9"/>
            <p:cNvSpPr/>
            <p:nvPr/>
          </p:nvSpPr>
          <p:spPr>
            <a:xfrm>
              <a:off x="735860" y="2495922"/>
              <a:ext cx="5028650"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وصف المشروع</a:t>
              </a:r>
              <a:endParaRPr lang="ar-SA" sz="2700" kern="1200" dirty="0"/>
            </a:p>
          </p:txBody>
        </p:sp>
      </p:grpSp>
      <p:graphicFrame>
        <p:nvGraphicFramePr>
          <p:cNvPr id="2" name="جدول 1"/>
          <p:cNvGraphicFramePr>
            <a:graphicFrameLocks noGrp="1"/>
          </p:cNvGraphicFramePr>
          <p:nvPr>
            <p:extLst>
              <p:ext uri="{D42A27DB-BD31-4B8C-83A1-F6EECF244321}">
                <p14:modId xmlns:p14="http://schemas.microsoft.com/office/powerpoint/2010/main" xmlns="" val="2151781240"/>
              </p:ext>
            </p:extLst>
          </p:nvPr>
        </p:nvGraphicFramePr>
        <p:xfrm>
          <a:off x="1533382" y="2636912"/>
          <a:ext cx="5267960" cy="736092"/>
        </p:xfrm>
        <a:graphic>
          <a:graphicData uri="http://schemas.openxmlformats.org/drawingml/2006/table">
            <a:tbl>
              <a:tblPr rtl="1" firstRow="1" firstCol="1" bandRow="1">
                <a:tableStyleId>{21E4AEA4-8DFA-4A89-87EB-49C32662AFE0}</a:tableStyleId>
              </a:tblPr>
              <a:tblGrid>
                <a:gridCol w="1316990"/>
                <a:gridCol w="1316990"/>
                <a:gridCol w="1316990"/>
                <a:gridCol w="1316990"/>
              </a:tblGrid>
              <a:tr h="245364">
                <a:tc>
                  <a:txBody>
                    <a:bodyPr/>
                    <a:lstStyle/>
                    <a:p>
                      <a:pPr algn="ctr" rtl="1">
                        <a:lnSpc>
                          <a:spcPct val="115000"/>
                        </a:lnSpc>
                        <a:spcAft>
                          <a:spcPts val="0"/>
                        </a:spcAft>
                      </a:pPr>
                      <a:r>
                        <a:rPr lang="ar-SA" sz="1400" dirty="0">
                          <a:effectLst/>
                        </a:rPr>
                        <a:t>الفترة</a:t>
                      </a:r>
                      <a:endParaRPr lang="en-US" sz="1100" dirty="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بداية</a:t>
                      </a:r>
                      <a:endParaRPr lang="en-US" sz="110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400" dirty="0">
                          <a:effectLst/>
                        </a:rPr>
                        <a:t>نهاية</a:t>
                      </a:r>
                      <a:endParaRPr lang="en-US" sz="1100" dirty="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طول الفتره</a:t>
                      </a:r>
                      <a:endParaRPr lang="en-US" sz="1100">
                        <a:solidFill>
                          <a:srgbClr val="76923C"/>
                        </a:solidFill>
                        <a:effectLst/>
                        <a:latin typeface="Calibri"/>
                        <a:ea typeface="Calibri"/>
                        <a:cs typeface="Arial"/>
                      </a:endParaRPr>
                    </a:p>
                  </a:txBody>
                  <a:tcPr marL="68580" marR="68580" marT="0" marB="0"/>
                </a:tc>
              </a:tr>
              <a:tr h="0">
                <a:tc>
                  <a:txBody>
                    <a:bodyPr/>
                    <a:lstStyle/>
                    <a:p>
                      <a:pPr algn="r" rtl="1">
                        <a:lnSpc>
                          <a:spcPct val="115000"/>
                        </a:lnSpc>
                        <a:spcAft>
                          <a:spcPts val="0"/>
                        </a:spcAft>
                      </a:pPr>
                      <a:r>
                        <a:rPr lang="ar-SA" sz="1400" dirty="0">
                          <a:effectLst/>
                        </a:rPr>
                        <a:t>فترة الانشاء</a:t>
                      </a:r>
                      <a:endParaRPr lang="en-US" sz="1100" dirty="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1/2016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1000"/>
                        </a:spcAft>
                      </a:pPr>
                      <a:r>
                        <a:rPr lang="ar-SA" sz="1400">
                          <a:effectLst/>
                        </a:rPr>
                        <a:t>12/2016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1000"/>
                        </a:spcAft>
                      </a:pPr>
                      <a:r>
                        <a:rPr lang="ar-SA" sz="1400">
                          <a:effectLst/>
                        </a:rPr>
                        <a:t>سنة واحده</a:t>
                      </a:r>
                      <a:endParaRPr lang="en-US" sz="1100">
                        <a:solidFill>
                          <a:srgbClr val="76923C"/>
                        </a:solidFill>
                        <a:effectLst/>
                        <a:latin typeface="Calibri"/>
                        <a:ea typeface="Calibri"/>
                        <a:cs typeface="Arial"/>
                      </a:endParaRPr>
                    </a:p>
                  </a:txBody>
                  <a:tcPr marL="68580" marR="68580" marT="0" marB="0"/>
                </a:tc>
              </a:tr>
              <a:tr h="0">
                <a:tc>
                  <a:txBody>
                    <a:bodyPr/>
                    <a:lstStyle/>
                    <a:p>
                      <a:pPr algn="r" rtl="1">
                        <a:lnSpc>
                          <a:spcPct val="115000"/>
                        </a:lnSpc>
                        <a:spcAft>
                          <a:spcPts val="1000"/>
                        </a:spcAft>
                      </a:pPr>
                      <a:r>
                        <a:rPr lang="ar-SA" sz="1400">
                          <a:effectLst/>
                        </a:rPr>
                        <a:t>فترة الانتاج</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1/ 2017</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1000"/>
                        </a:spcAft>
                      </a:pPr>
                      <a:r>
                        <a:rPr lang="ar-SA" sz="1400">
                          <a:effectLst/>
                        </a:rPr>
                        <a:t>12/2066</a:t>
                      </a:r>
                      <a:endParaRPr lang="en-US" sz="1100">
                        <a:solidFill>
                          <a:srgbClr val="76923C"/>
                        </a:solidFill>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mj-lt"/>
                        <a:buAutoNum type="arabicPeriod" startAt="50"/>
                      </a:pPr>
                      <a:r>
                        <a:rPr lang="ar-SA" sz="1400" dirty="0">
                          <a:effectLst/>
                        </a:rPr>
                        <a:t>سنة </a:t>
                      </a:r>
                      <a:endParaRPr lang="en-US" sz="1100" dirty="0">
                        <a:solidFill>
                          <a:srgbClr val="76923C"/>
                        </a:solidFill>
                        <a:effectLst/>
                        <a:latin typeface="Calibri"/>
                        <a:ea typeface="Calibri"/>
                        <a:cs typeface="Arial"/>
                      </a:endParaRPr>
                    </a:p>
                  </a:txBody>
                  <a:tcPr marL="68580" marR="68580" marT="0" marB="0"/>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xmlns="" val="2461980893"/>
              </p:ext>
            </p:extLst>
          </p:nvPr>
        </p:nvGraphicFramePr>
        <p:xfrm>
          <a:off x="2760424" y="4077072"/>
          <a:ext cx="5267960" cy="1261872"/>
        </p:xfrm>
        <a:graphic>
          <a:graphicData uri="http://schemas.openxmlformats.org/drawingml/2006/table">
            <a:tbl>
              <a:tblPr rtl="1" firstRow="1" firstCol="1" bandRow="1">
                <a:tableStyleId>{21E4AEA4-8DFA-4A89-87EB-49C32662AFE0}</a:tableStyleId>
              </a:tblPr>
              <a:tblGrid>
                <a:gridCol w="237490"/>
                <a:gridCol w="1609725"/>
                <a:gridCol w="1170305"/>
                <a:gridCol w="1198245"/>
                <a:gridCol w="1052195"/>
              </a:tblGrid>
              <a:tr h="0">
                <a:tc>
                  <a:txBody>
                    <a:bodyPr/>
                    <a:lstStyle/>
                    <a:p>
                      <a:pPr algn="ctr" rtl="1">
                        <a:lnSpc>
                          <a:spcPct val="115000"/>
                        </a:lnSpc>
                        <a:spcAft>
                          <a:spcPts val="0"/>
                        </a:spcAft>
                      </a:pPr>
                      <a:r>
                        <a:rPr lang="ar-SA" sz="1200" dirty="0">
                          <a:effectLst/>
                        </a:rPr>
                        <a:t>م</a:t>
                      </a:r>
                      <a:endParaRPr lang="en-US" sz="1100" dirty="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200" dirty="0">
                          <a:effectLst/>
                        </a:rPr>
                        <a:t>المنتجات</a:t>
                      </a:r>
                      <a:endParaRPr lang="en-US" sz="1100" dirty="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200">
                          <a:effectLst/>
                        </a:rPr>
                        <a:t>بداية الانتاج</a:t>
                      </a:r>
                      <a:endParaRPr lang="en-US" sz="110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200">
                          <a:effectLst/>
                        </a:rPr>
                        <a:t>نهاية الانتاج</a:t>
                      </a:r>
                      <a:endParaRPr lang="en-US" sz="110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200">
                          <a:effectLst/>
                        </a:rPr>
                        <a:t>العدد سنويا</a:t>
                      </a:r>
                      <a:endParaRPr lang="en-US" sz="1100">
                        <a:solidFill>
                          <a:srgbClr val="76923C"/>
                        </a:solidFill>
                        <a:effectLst/>
                        <a:latin typeface="Calibri"/>
                        <a:ea typeface="Calibri"/>
                        <a:cs typeface="Arial"/>
                      </a:endParaRPr>
                    </a:p>
                  </a:txBody>
                  <a:tcPr marL="68580" marR="68580" marT="0" marB="0"/>
                </a:tc>
              </a:tr>
              <a:tr h="0">
                <a:tc>
                  <a:txBody>
                    <a:bodyPr/>
                    <a:lstStyle/>
                    <a:p>
                      <a:pPr algn="ctr" rtl="1">
                        <a:lnSpc>
                          <a:spcPct val="115000"/>
                        </a:lnSpc>
                        <a:spcAft>
                          <a:spcPts val="0"/>
                        </a:spcAft>
                      </a:pPr>
                      <a:r>
                        <a:rPr lang="ar-SA" sz="1200">
                          <a:effectLst/>
                        </a:rPr>
                        <a:t>1</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وجبات عضوية</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 2017</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12/2066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10000</a:t>
                      </a:r>
                      <a:endParaRPr lang="en-US" sz="1100">
                        <a:solidFill>
                          <a:srgbClr val="76923C"/>
                        </a:solidFill>
                        <a:effectLst/>
                        <a:latin typeface="Calibri"/>
                        <a:ea typeface="Calibri"/>
                        <a:cs typeface="Arial"/>
                      </a:endParaRPr>
                    </a:p>
                  </a:txBody>
                  <a:tcPr marL="68580" marR="68580" marT="0" marB="0"/>
                </a:tc>
              </a:tr>
              <a:tr h="0">
                <a:tc>
                  <a:txBody>
                    <a:bodyPr/>
                    <a:lstStyle/>
                    <a:p>
                      <a:pPr algn="ctr" rtl="1">
                        <a:lnSpc>
                          <a:spcPct val="115000"/>
                        </a:lnSpc>
                        <a:spcAft>
                          <a:spcPts val="0"/>
                        </a:spcAft>
                      </a:pPr>
                      <a:r>
                        <a:rPr lang="ar-SA" sz="1200">
                          <a:effectLst/>
                        </a:rPr>
                        <a:t>2</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وجبات دايت(صحيه)</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 2017</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12/2066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13000</a:t>
                      </a:r>
                      <a:endParaRPr lang="en-US" sz="1100">
                        <a:solidFill>
                          <a:srgbClr val="76923C"/>
                        </a:solidFill>
                        <a:effectLst/>
                        <a:latin typeface="Calibri"/>
                        <a:ea typeface="Calibri"/>
                        <a:cs typeface="Arial"/>
                      </a:endParaRPr>
                    </a:p>
                  </a:txBody>
                  <a:tcPr marL="68580" marR="68580" marT="0" marB="0"/>
                </a:tc>
              </a:tr>
              <a:tr h="0">
                <a:tc>
                  <a:txBody>
                    <a:bodyPr/>
                    <a:lstStyle/>
                    <a:p>
                      <a:pPr algn="ctr" rtl="1">
                        <a:lnSpc>
                          <a:spcPct val="115000"/>
                        </a:lnSpc>
                        <a:spcAft>
                          <a:spcPts val="0"/>
                        </a:spcAft>
                      </a:pPr>
                      <a:r>
                        <a:rPr lang="ar-SA" sz="1200">
                          <a:effectLst/>
                        </a:rPr>
                        <a:t>3</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وجبات صحية للأطفال</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 2017</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12/2066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10000</a:t>
                      </a:r>
                      <a:endParaRPr lang="en-US" sz="1100">
                        <a:solidFill>
                          <a:srgbClr val="76923C"/>
                        </a:solidFill>
                        <a:effectLst/>
                        <a:latin typeface="Calibri"/>
                        <a:ea typeface="Calibri"/>
                        <a:cs typeface="Arial"/>
                      </a:endParaRPr>
                    </a:p>
                  </a:txBody>
                  <a:tcPr marL="68580" marR="68580" marT="0" marB="0"/>
                </a:tc>
              </a:tr>
              <a:tr h="0">
                <a:tc>
                  <a:txBody>
                    <a:bodyPr/>
                    <a:lstStyle/>
                    <a:p>
                      <a:pPr algn="ctr" rtl="1">
                        <a:lnSpc>
                          <a:spcPct val="115000"/>
                        </a:lnSpc>
                        <a:spcAft>
                          <a:spcPts val="0"/>
                        </a:spcAft>
                      </a:pPr>
                      <a:r>
                        <a:rPr lang="ar-SA" sz="1200">
                          <a:effectLst/>
                        </a:rPr>
                        <a:t>4</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وجبات خالية من الملح</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1/2020</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12/2066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8000</a:t>
                      </a:r>
                      <a:endParaRPr lang="en-US" sz="1100">
                        <a:solidFill>
                          <a:srgbClr val="76923C"/>
                        </a:solidFill>
                        <a:effectLst/>
                        <a:latin typeface="Calibri"/>
                        <a:ea typeface="Calibri"/>
                        <a:cs typeface="Arial"/>
                      </a:endParaRPr>
                    </a:p>
                  </a:txBody>
                  <a:tcPr marL="68580" marR="68580" marT="0" marB="0"/>
                </a:tc>
              </a:tr>
              <a:tr h="0">
                <a:tc>
                  <a:txBody>
                    <a:bodyPr/>
                    <a:lstStyle/>
                    <a:p>
                      <a:pPr algn="ctr" rtl="1">
                        <a:lnSpc>
                          <a:spcPct val="115000"/>
                        </a:lnSpc>
                        <a:spcAft>
                          <a:spcPts val="0"/>
                        </a:spcAft>
                      </a:pPr>
                      <a:r>
                        <a:rPr lang="ar-SA" sz="1200">
                          <a:effectLst/>
                        </a:rPr>
                        <a:t>5</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وجبات خالية من السكر</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1/2020</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a:effectLst/>
                        </a:rPr>
                        <a:t>12/2066</a:t>
                      </a:r>
                      <a:endParaRPr lang="en-US" sz="11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200" dirty="0">
                          <a:effectLst/>
                        </a:rPr>
                        <a:t>8000</a:t>
                      </a:r>
                      <a:endParaRPr lang="en-US" sz="1100" dirty="0">
                        <a:solidFill>
                          <a:srgbClr val="76923C"/>
                        </a:solidFill>
                        <a:effectLst/>
                        <a:latin typeface="Calibri"/>
                        <a:ea typeface="Calibri"/>
                        <a:cs typeface="Arial"/>
                      </a:endParaRPr>
                    </a:p>
                  </a:txBody>
                  <a:tcPr marL="68580" marR="68580" marT="0" marB="0"/>
                </a:tc>
              </a:tr>
            </a:tbl>
          </a:graphicData>
        </a:graphic>
      </p:graphicFrame>
      <p:sp>
        <p:nvSpPr>
          <p:cNvPr id="5" name="مستطيل 4"/>
          <p:cNvSpPr/>
          <p:nvPr/>
        </p:nvSpPr>
        <p:spPr>
          <a:xfrm>
            <a:off x="2771800" y="1484784"/>
            <a:ext cx="5364088" cy="369332"/>
          </a:xfrm>
          <a:prstGeom prst="rect">
            <a:avLst/>
          </a:prstGeom>
        </p:spPr>
        <p:txBody>
          <a:bodyPr wrap="square">
            <a:spAutoFit/>
          </a:bodyPr>
          <a:lstStyle/>
          <a:p>
            <a:pPr lvl="0"/>
            <a:r>
              <a:rPr lang="ar-SA" dirty="0">
                <a:solidFill>
                  <a:srgbClr val="C00000"/>
                </a:solidFill>
              </a:rPr>
              <a:t>اسم المشروع :</a:t>
            </a:r>
            <a:r>
              <a:rPr lang="ar-SA" b="1" dirty="0">
                <a:solidFill>
                  <a:srgbClr val="C00000"/>
                </a:solidFill>
              </a:rPr>
              <a:t>  </a:t>
            </a:r>
            <a:r>
              <a:rPr lang="ar-SA" dirty="0"/>
              <a:t>مطعم( </a:t>
            </a:r>
            <a:r>
              <a:rPr lang="en-US" dirty="0"/>
              <a:t>(</a:t>
            </a:r>
            <a:r>
              <a:rPr lang="en-US" b="1" dirty="0">
                <a:solidFill>
                  <a:srgbClr val="FF6600"/>
                </a:solidFill>
              </a:rPr>
              <a:t>Sun</a:t>
            </a:r>
            <a:r>
              <a:rPr lang="en-US" dirty="0"/>
              <a:t> </a:t>
            </a:r>
            <a:r>
              <a:rPr lang="en-US" b="1" dirty="0">
                <a:solidFill>
                  <a:srgbClr val="008000"/>
                </a:solidFill>
              </a:rPr>
              <a:t>Shine </a:t>
            </a:r>
            <a:r>
              <a:rPr lang="ar-SA" dirty="0"/>
              <a:t>  للمأكولات العضوية والصحية</a:t>
            </a:r>
            <a:r>
              <a:rPr lang="ar-SA" dirty="0" smtClean="0"/>
              <a:t>.</a:t>
            </a:r>
            <a:endParaRPr lang="en-US" dirty="0"/>
          </a:p>
        </p:txBody>
      </p:sp>
    </p:spTree>
    <p:extLst>
      <p:ext uri="{BB962C8B-B14F-4D97-AF65-F5344CB8AC3E}">
        <p14:creationId xmlns:p14="http://schemas.microsoft.com/office/powerpoint/2010/main" xmlns="" val="3606884815"/>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7" name="مجموعة 6"/>
          <p:cNvGrpSpPr/>
          <p:nvPr/>
        </p:nvGrpSpPr>
        <p:grpSpPr>
          <a:xfrm>
            <a:off x="1763688" y="404664"/>
            <a:ext cx="5386477" cy="499360"/>
            <a:chOff x="378033" y="3244723"/>
            <a:chExt cx="5386477" cy="499360"/>
          </a:xfrm>
        </p:grpSpPr>
        <p:sp>
          <p:nvSpPr>
            <p:cNvPr id="8" name="مستطيل 7"/>
            <p:cNvSpPr/>
            <p:nvPr/>
          </p:nvSpPr>
          <p:spPr>
            <a:xfrm>
              <a:off x="378033" y="3244723"/>
              <a:ext cx="5386477" cy="499360"/>
            </a:xfrm>
            <a:prstGeom prst="rect">
              <a:avLst/>
            </a:prstGeom>
            <a:solidFill>
              <a:srgbClr val="00B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مستطيل 8"/>
            <p:cNvSpPr/>
            <p:nvPr/>
          </p:nvSpPr>
          <p:spPr>
            <a:xfrm>
              <a:off x="378033" y="3244723"/>
              <a:ext cx="5386477"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موقع المشروع</a:t>
              </a:r>
              <a:endParaRPr lang="ar-SA" sz="2700" kern="1200" dirty="0"/>
            </a:p>
          </p:txBody>
        </p:sp>
      </p:grpSp>
      <p:graphicFrame>
        <p:nvGraphicFramePr>
          <p:cNvPr id="10" name="Diagram 1"/>
          <p:cNvGraphicFramePr/>
          <p:nvPr>
            <p:extLst>
              <p:ext uri="{D42A27DB-BD31-4B8C-83A1-F6EECF244321}">
                <p14:modId xmlns:p14="http://schemas.microsoft.com/office/powerpoint/2010/main" xmlns="" val="3432494867"/>
              </p:ext>
            </p:extLst>
          </p:nvPr>
        </p:nvGraphicFramePr>
        <p:xfrm>
          <a:off x="899592" y="1916832"/>
          <a:ext cx="77174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254000" y="5422900"/>
            <a:ext cx="737394" cy="1308100"/>
          </a:xfrm>
          <a:prstGeom prst="rect">
            <a:avLst/>
          </a:prstGeom>
        </p:spPr>
      </p:pic>
      <p:grpSp>
        <p:nvGrpSpPr>
          <p:cNvPr id="7" name="مجموعة 6"/>
          <p:cNvGrpSpPr/>
          <p:nvPr/>
        </p:nvGrpSpPr>
        <p:grpSpPr>
          <a:xfrm>
            <a:off x="1763688" y="404664"/>
            <a:ext cx="5386477" cy="499360"/>
            <a:chOff x="378033" y="3244723"/>
            <a:chExt cx="5386477" cy="499360"/>
          </a:xfrm>
        </p:grpSpPr>
        <p:sp>
          <p:nvSpPr>
            <p:cNvPr id="8" name="مستطيل 7"/>
            <p:cNvSpPr/>
            <p:nvPr/>
          </p:nvSpPr>
          <p:spPr>
            <a:xfrm>
              <a:off x="378033" y="3244723"/>
              <a:ext cx="5386477" cy="499360"/>
            </a:xfrm>
            <a:prstGeom prst="rect">
              <a:avLst/>
            </a:prstGeom>
            <a:solidFill>
              <a:srgbClr val="00B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مستطيل 8"/>
            <p:cNvSpPr/>
            <p:nvPr/>
          </p:nvSpPr>
          <p:spPr>
            <a:xfrm>
              <a:off x="378033" y="3244723"/>
              <a:ext cx="5386477" cy="499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367"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موقع المشروع</a:t>
              </a:r>
              <a:endParaRPr lang="ar-SA" sz="2700" kern="1200" dirty="0"/>
            </a:p>
          </p:txBody>
        </p:sp>
      </p:grpSp>
      <p:graphicFrame>
        <p:nvGraphicFramePr>
          <p:cNvPr id="2" name="جدول 1"/>
          <p:cNvGraphicFramePr>
            <a:graphicFrameLocks noGrp="1"/>
          </p:cNvGraphicFramePr>
          <p:nvPr>
            <p:extLst>
              <p:ext uri="{D42A27DB-BD31-4B8C-83A1-F6EECF244321}">
                <p14:modId xmlns:p14="http://schemas.microsoft.com/office/powerpoint/2010/main" xmlns="" val="2141230375"/>
              </p:ext>
            </p:extLst>
          </p:nvPr>
        </p:nvGraphicFramePr>
        <p:xfrm>
          <a:off x="3275856" y="1340768"/>
          <a:ext cx="5195253" cy="3332678"/>
        </p:xfrm>
        <a:graphic>
          <a:graphicData uri="http://schemas.openxmlformats.org/drawingml/2006/table">
            <a:tbl>
              <a:tblPr rtl="1" firstRow="1" firstCol="1" bandRow="1">
                <a:tableStyleId>{21E4AEA4-8DFA-4A89-87EB-49C32662AFE0}</a:tableStyleId>
              </a:tblPr>
              <a:tblGrid>
                <a:gridCol w="1000420"/>
                <a:gridCol w="2550782"/>
                <a:gridCol w="1000420"/>
                <a:gridCol w="643631"/>
              </a:tblGrid>
              <a:tr h="280330">
                <a:tc rowSpan="2">
                  <a:txBody>
                    <a:bodyPr/>
                    <a:lstStyle/>
                    <a:p>
                      <a:pPr algn="ctr" rtl="1">
                        <a:lnSpc>
                          <a:spcPct val="115000"/>
                        </a:lnSpc>
                        <a:spcAft>
                          <a:spcPts val="0"/>
                        </a:spcAft>
                      </a:pPr>
                      <a:r>
                        <a:rPr lang="ar-SA" sz="1400" dirty="0">
                          <a:effectLst/>
                        </a:rPr>
                        <a:t>م</a:t>
                      </a:r>
                      <a:endParaRPr lang="en-US" sz="1400" dirty="0">
                        <a:effectLst/>
                      </a:endParaRPr>
                    </a:p>
                    <a:p>
                      <a:pPr algn="r" rtl="1">
                        <a:lnSpc>
                          <a:spcPct val="115000"/>
                        </a:lnSpc>
                        <a:spcAft>
                          <a:spcPts val="0"/>
                        </a:spcAft>
                      </a:pPr>
                      <a:r>
                        <a:rPr lang="ar-SA" sz="1400" dirty="0">
                          <a:effectLst/>
                        </a:rPr>
                        <a:t> </a:t>
                      </a:r>
                      <a:endParaRPr lang="en-US" sz="1400" dirty="0">
                        <a:solidFill>
                          <a:srgbClr val="76923C"/>
                        </a:solidFill>
                        <a:effectLst/>
                        <a:latin typeface="Calibri"/>
                        <a:ea typeface="Calibri"/>
                        <a:cs typeface="Arial"/>
                      </a:endParaRPr>
                    </a:p>
                  </a:txBody>
                  <a:tcPr marL="68580" marR="68580" marT="0" marB="0"/>
                </a:tc>
                <a:tc rowSpan="2">
                  <a:txBody>
                    <a:bodyPr/>
                    <a:lstStyle/>
                    <a:p>
                      <a:pPr algn="ctr" rtl="1">
                        <a:lnSpc>
                          <a:spcPct val="115000"/>
                        </a:lnSpc>
                        <a:spcAft>
                          <a:spcPts val="0"/>
                        </a:spcAft>
                      </a:pPr>
                      <a:r>
                        <a:rPr lang="ar-SA" sz="1400" dirty="0">
                          <a:effectLst/>
                        </a:rPr>
                        <a:t>المعايير</a:t>
                      </a:r>
                      <a:endParaRPr lang="en-US" sz="1400" dirty="0">
                        <a:solidFill>
                          <a:srgbClr val="76923C"/>
                        </a:solidFill>
                        <a:effectLst/>
                        <a:latin typeface="Calibri"/>
                        <a:ea typeface="Calibri"/>
                        <a:cs typeface="Arial"/>
                      </a:endParaRPr>
                    </a:p>
                  </a:txBody>
                  <a:tcPr marL="68580" marR="68580" marT="0" marB="0"/>
                </a:tc>
                <a:tc gridSpan="2">
                  <a:txBody>
                    <a:bodyPr/>
                    <a:lstStyle/>
                    <a:p>
                      <a:pPr algn="ctr" rtl="1">
                        <a:lnSpc>
                          <a:spcPct val="115000"/>
                        </a:lnSpc>
                        <a:spcAft>
                          <a:spcPts val="0"/>
                        </a:spcAft>
                      </a:pPr>
                      <a:r>
                        <a:rPr lang="ar-SA" sz="1400">
                          <a:effectLst/>
                        </a:rPr>
                        <a:t>المواقع المتاحة</a:t>
                      </a:r>
                      <a:endParaRPr lang="en-US" sz="1400">
                        <a:solidFill>
                          <a:srgbClr val="76923C"/>
                        </a:solidFill>
                        <a:effectLst/>
                        <a:latin typeface="Calibri"/>
                        <a:ea typeface="Calibri"/>
                        <a:cs typeface="Arial"/>
                      </a:endParaRPr>
                    </a:p>
                  </a:txBody>
                  <a:tcPr marL="68580" marR="68580" marT="0" marB="0"/>
                </a:tc>
                <a:tc hMerge="1">
                  <a:txBody>
                    <a:bodyPr/>
                    <a:lstStyle/>
                    <a:p>
                      <a:pPr rtl="1"/>
                      <a:endParaRPr lang="ar-SA"/>
                    </a:p>
                  </a:txBody>
                  <a:tcPr/>
                </a:tc>
              </a:tr>
              <a:tr h="299655">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1400">
                          <a:effectLst/>
                        </a:rPr>
                        <a:t>التخصصي</a:t>
                      </a:r>
                      <a:endParaRPr lang="en-US" sz="140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العليا</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1</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مدى توفر المرافق العامة(كهرباء, مياه)</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2</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مدى توفر الطرق والمواصلات</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3</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مدى توفر القوى العاملة</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4</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3</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4</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مدى توفر الخدمات الاجتماعية(المدارس, المستشفيات)</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2</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تكلفة الأراضي واستئجارها</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4</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2</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6</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مدى توفر الصناعات المكملة</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3</a:t>
                      </a:r>
                      <a:endParaRPr lang="en-US" sz="1400">
                        <a:solidFill>
                          <a:srgbClr val="76923C"/>
                        </a:solidFill>
                        <a:effectLst/>
                        <a:latin typeface="Calibri"/>
                        <a:ea typeface="Calibri"/>
                        <a:cs typeface="Arial"/>
                      </a:endParaRPr>
                    </a:p>
                  </a:txBody>
                  <a:tcPr marL="68580" marR="68580" marT="0" marB="0"/>
                </a:tc>
              </a:tr>
              <a:tr h="579985">
                <a:tc>
                  <a:txBody>
                    <a:bodyPr/>
                    <a:lstStyle/>
                    <a:p>
                      <a:pPr algn="r" rtl="1">
                        <a:lnSpc>
                          <a:spcPct val="115000"/>
                        </a:lnSpc>
                        <a:spcAft>
                          <a:spcPts val="0"/>
                        </a:spcAft>
                      </a:pPr>
                      <a:r>
                        <a:rPr lang="ar-SA" sz="1400">
                          <a:effectLst/>
                        </a:rPr>
                        <a:t>7</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dirty="0">
                          <a:effectLst/>
                        </a:rPr>
                        <a:t>مدى توفر شبكات الصرف الصحي و إمكانية صرف المخلفات فيها</a:t>
                      </a:r>
                      <a:endParaRPr lang="en-US" sz="1400" dirty="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5</a:t>
                      </a:r>
                      <a:endParaRPr lang="en-US" sz="1400">
                        <a:solidFill>
                          <a:srgbClr val="76923C"/>
                        </a:solidFill>
                        <a:effectLst/>
                        <a:latin typeface="Calibri"/>
                        <a:ea typeface="Calibri"/>
                        <a:cs typeface="Arial"/>
                      </a:endParaRPr>
                    </a:p>
                  </a:txBody>
                  <a:tcPr marL="68580" marR="68580" marT="0" marB="0"/>
                </a:tc>
              </a:tr>
              <a:tr h="280330">
                <a:tc>
                  <a:txBody>
                    <a:bodyPr/>
                    <a:lstStyle/>
                    <a:p>
                      <a:pPr algn="r" rtl="1">
                        <a:lnSpc>
                          <a:spcPct val="115000"/>
                        </a:lnSpc>
                        <a:spcAft>
                          <a:spcPts val="0"/>
                        </a:spcAft>
                      </a:pPr>
                      <a:r>
                        <a:rPr lang="ar-SA" sz="1400">
                          <a:effectLst/>
                        </a:rPr>
                        <a:t> </a:t>
                      </a:r>
                      <a:endParaRPr lang="en-US" sz="1400">
                        <a:solidFill>
                          <a:srgbClr val="76923C"/>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1400" dirty="0">
                          <a:effectLst/>
                        </a:rPr>
                        <a:t>المجموع</a:t>
                      </a:r>
                      <a:endParaRPr lang="en-US" sz="1400" dirty="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33</a:t>
                      </a:r>
                      <a:endParaRPr lang="en-US" sz="1400">
                        <a:solidFill>
                          <a:srgbClr val="76923C"/>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1400" dirty="0">
                          <a:effectLst/>
                        </a:rPr>
                        <a:t>25</a:t>
                      </a:r>
                      <a:endParaRPr lang="en-US" sz="1400" dirty="0">
                        <a:solidFill>
                          <a:srgbClr val="76923C"/>
                        </a:solidFill>
                        <a:effectLst/>
                        <a:latin typeface="Calibri"/>
                        <a:ea typeface="Calibri"/>
                        <a:cs typeface="Arial"/>
                      </a:endParaRPr>
                    </a:p>
                  </a:txBody>
                  <a:tcPr marL="68580" marR="68580" marT="0" marB="0"/>
                </a:tc>
              </a:tr>
            </a:tbl>
          </a:graphicData>
        </a:graphic>
      </p:graphicFrame>
      <p:sp>
        <p:nvSpPr>
          <p:cNvPr id="3" name="مستطيل 2"/>
          <p:cNvSpPr/>
          <p:nvPr/>
        </p:nvSpPr>
        <p:spPr>
          <a:xfrm>
            <a:off x="1475656" y="4941168"/>
            <a:ext cx="4572000" cy="646331"/>
          </a:xfrm>
          <a:prstGeom prst="rect">
            <a:avLst/>
          </a:prstGeom>
          <a:ln w="38100">
            <a:solidFill>
              <a:srgbClr val="FF6600"/>
            </a:solidFill>
          </a:ln>
        </p:spPr>
        <p:txBody>
          <a:bodyPr>
            <a:spAutoFit/>
          </a:bodyPr>
          <a:lstStyle/>
          <a:p>
            <a:r>
              <a:rPr lang="ar-SA" dirty="0"/>
              <a:t>إذاً تم اختيار التخصصي كأنسب موقع استراتيجي لإقامة مطعم صحي وبتكلفة أقل</a:t>
            </a:r>
          </a:p>
        </p:txBody>
      </p:sp>
    </p:spTree>
    <p:extLst>
      <p:ext uri="{BB962C8B-B14F-4D97-AF65-F5344CB8AC3E}">
        <p14:creationId xmlns:p14="http://schemas.microsoft.com/office/powerpoint/2010/main" xmlns="" val="1884863960"/>
      </p:ext>
    </p:extLst>
  </p:cSld>
  <p:clrMapOvr>
    <a:masterClrMapping/>
  </p:clrMapOvr>
  <mc:AlternateContent xmlns:mc="http://schemas.openxmlformats.org/markup-compatibility/2006">
    <mc:Choice xmlns:p14="http://schemas.microsoft.com/office/powerpoint/2010/main" xmlns="" Requires="p14">
      <p:transition p14:dur="250" advClick="0">
        <p14:reveal thruBlk="1" dir="r"/>
      </p:transition>
    </mc:Choice>
    <mc:Fallback>
      <p:transition advClick="0">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TotalTime>
  <Words>1653</Words>
  <Application>Microsoft Office PowerPoint</Application>
  <PresentationFormat>عرض على الشاشة (3:4)‏</PresentationFormat>
  <Paragraphs>540</Paragraphs>
  <Slides>51</Slides>
  <Notes>3</Notes>
  <HiddenSlides>0</HiddenSlides>
  <MMClips>0</MMClips>
  <ScaleCrop>false</ScaleCrop>
  <HeadingPairs>
    <vt:vector size="4" baseType="variant">
      <vt:variant>
        <vt:lpstr>سمة</vt:lpstr>
      </vt:variant>
      <vt:variant>
        <vt:i4>2</vt:i4>
      </vt:variant>
      <vt:variant>
        <vt:lpstr>عناوين الشرائح</vt:lpstr>
      </vt:variant>
      <vt:variant>
        <vt:i4>51</vt:i4>
      </vt:variant>
    </vt:vector>
  </HeadingPairs>
  <TitlesOfParts>
    <vt:vector size="53" baseType="lpstr">
      <vt:lpstr>نسق Office</vt:lpstr>
      <vt:lpstr>1_نسق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ksu</cp:lastModifiedBy>
  <cp:revision>34</cp:revision>
  <dcterms:created xsi:type="dcterms:W3CDTF">2015-11-07T11:10:45Z</dcterms:created>
  <dcterms:modified xsi:type="dcterms:W3CDTF">2016-03-22T07:01:01Z</dcterms:modified>
</cp:coreProperties>
</file>