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65" r:id="rId3"/>
    <p:sldId id="258" r:id="rId4"/>
    <p:sldId id="274" r:id="rId5"/>
    <p:sldId id="275" r:id="rId6"/>
    <p:sldId id="276" r:id="rId7"/>
    <p:sldId id="29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87" r:id="rId29"/>
    <p:sldId id="290" r:id="rId30"/>
    <p:sldId id="291" r:id="rId31"/>
    <p:sldId id="292" r:id="rId32"/>
    <p:sldId id="295" r:id="rId33"/>
    <p:sldId id="296" r:id="rId34"/>
    <p:sldId id="293" r:id="rId35"/>
    <p:sldId id="294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3" Type="http://schemas.openxmlformats.org/officeDocument/2006/relationships/image" Target="../media/image53.wmf"/><Relationship Id="rId21" Type="http://schemas.openxmlformats.org/officeDocument/2006/relationships/image" Target="../media/image71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" Type="http://schemas.openxmlformats.org/officeDocument/2006/relationships/image" Target="../media/image52.wmf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19" Type="http://schemas.openxmlformats.org/officeDocument/2006/relationships/image" Target="../media/image69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B7B8-D2E1-4FB8-9BBC-6A794BCCE1F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8713B-8D1E-47A9-9E25-847C8AAE1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883" indent="-28572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2898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057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217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5C282-263B-41F5-BDC9-323D66BE53A3}" type="slidenum">
              <a:rPr lang="x-none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872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647B-DD4A-44BE-9848-2B3A0CC7CCEB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F79B-806A-42ED-B707-4659875BE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nqvCjGSdAhc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5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13.bin"/><Relationship Id="rId27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8.wmf"/><Relationship Id="rId26" Type="http://schemas.openxmlformats.org/officeDocument/2006/relationships/image" Target="../media/image61.wmf"/><Relationship Id="rId39" Type="http://schemas.openxmlformats.org/officeDocument/2006/relationships/oleObject" Target="../embeddings/oleObject47.bin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65.wmf"/><Relationship Id="rId42" Type="http://schemas.openxmlformats.org/officeDocument/2006/relationships/image" Target="../media/image69.wm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32" Type="http://schemas.openxmlformats.org/officeDocument/2006/relationships/image" Target="../media/image64.wmf"/><Relationship Id="rId37" Type="http://schemas.openxmlformats.org/officeDocument/2006/relationships/oleObject" Target="../embeddings/oleObject46.bin"/><Relationship Id="rId40" Type="http://schemas.openxmlformats.org/officeDocument/2006/relationships/image" Target="../media/image68.wmf"/><Relationship Id="rId45" Type="http://schemas.openxmlformats.org/officeDocument/2006/relationships/oleObject" Target="../embeddings/oleObject50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60.wmf"/><Relationship Id="rId28" Type="http://schemas.openxmlformats.org/officeDocument/2006/relationships/image" Target="../media/image62.wmf"/><Relationship Id="rId36" Type="http://schemas.openxmlformats.org/officeDocument/2006/relationships/image" Target="../media/image66.w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3.bin"/><Relationship Id="rId44" Type="http://schemas.openxmlformats.org/officeDocument/2006/relationships/image" Target="../media/image70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38.bin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63.wmf"/><Relationship Id="rId35" Type="http://schemas.openxmlformats.org/officeDocument/2006/relationships/oleObject" Target="../embeddings/oleObject45.bin"/><Relationship Id="rId43" Type="http://schemas.openxmlformats.org/officeDocument/2006/relationships/oleObject" Target="../embeddings/oleObject49.bin"/><Relationship Id="rId8" Type="http://schemas.openxmlformats.org/officeDocument/2006/relationships/image" Target="../media/image53.wmf"/><Relationship Id="rId3" Type="http://schemas.openxmlformats.org/officeDocument/2006/relationships/oleObject" Target="../embeddings/oleObject28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67.wmf"/><Relationship Id="rId46" Type="http://schemas.openxmlformats.org/officeDocument/2006/relationships/image" Target="../media/image71.wmf"/><Relationship Id="rId20" Type="http://schemas.openxmlformats.org/officeDocument/2006/relationships/image" Target="../media/image59.wmf"/><Relationship Id="rId41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9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STATICS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x-none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5E8E-A307-41ED-A185-2E52AFF54DFF}" type="datetime4">
              <a:rPr lang="en-US" smtClean="0"/>
              <a:pPr/>
              <a:t>June 14, 2016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86200" y="5562600"/>
            <a:ext cx="419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1816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Dr. </a:t>
            </a:r>
            <a:r>
              <a:rPr lang="en-US" sz="2400" b="1" i="1" cap="none" spc="0" dirty="0" err="1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Fahed</a:t>
            </a:r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Alrshoudi</a:t>
            </a:r>
            <a:endParaRPr lang="en-US" sz="2400" b="1" i="1" cap="none" spc="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22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96E-4982-4E90-A54F-5CBBD5886C15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5715000" cy="2895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STATICS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Authors: </a:t>
            </a:r>
            <a:r>
              <a:rPr lang="en-GB" sz="2400" b="1" i="1" dirty="0" smtClean="0">
                <a:solidFill>
                  <a:schemeClr val="accent5"/>
                </a:solidFill>
              </a:rPr>
              <a:t>JL </a:t>
            </a:r>
            <a:r>
              <a:rPr lang="en-GB" sz="2400" b="1" i="1" dirty="0" err="1" smtClean="0">
                <a:solidFill>
                  <a:schemeClr val="accent5"/>
                </a:solidFill>
              </a:rPr>
              <a:t>Meriam</a:t>
            </a:r>
            <a:r>
              <a:rPr lang="en-GB" sz="2400" b="1" i="1" dirty="0" smtClean="0">
                <a:solidFill>
                  <a:schemeClr val="accent5"/>
                </a:solidFill>
              </a:rPr>
              <a:t> &amp; LG </a:t>
            </a:r>
            <a:r>
              <a:rPr lang="en-GB" sz="2400" b="1" i="1" dirty="0" err="1" smtClean="0">
                <a:solidFill>
                  <a:schemeClr val="accent5"/>
                </a:solidFill>
              </a:rPr>
              <a:t>Kraige</a:t>
            </a:r>
            <a:endParaRPr lang="en-GB" sz="2400" b="1" i="1" dirty="0" smtClean="0">
              <a:solidFill>
                <a:schemeClr val="accent5"/>
              </a:solidFill>
            </a:endParaRPr>
          </a:p>
          <a:p>
            <a:endParaRPr lang="en-GB" sz="2400" b="1" i="1" dirty="0" smtClean="0">
              <a:solidFill>
                <a:srgbClr val="002060"/>
              </a:solidFill>
            </a:endParaRPr>
          </a:p>
          <a:p>
            <a:r>
              <a:rPr lang="en-GB" sz="2400" b="1" i="1" dirty="0" smtClean="0">
                <a:solidFill>
                  <a:srgbClr val="002060"/>
                </a:solidFill>
              </a:rPr>
              <a:t>Publisher: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</a:rPr>
              <a:t>John Wiley &amp; Sons.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rgbClr val="7030A0"/>
                </a:solidFill>
              </a:rPr>
              <a:t>Seventh (in SI Units)</a:t>
            </a:r>
          </a:p>
        </p:txBody>
      </p:sp>
      <p:pic>
        <p:nvPicPr>
          <p:cNvPr id="87042" name="Picture 2" descr="http://media.wiley.com/product_data/coverImage300/36/EHEP0024/EHEP002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9" y="1752600"/>
            <a:ext cx="285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256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5908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45%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Model Demonstration and Report Writing</a:t>
            </a:r>
            <a:r>
              <a:rPr lang="en-GB" dirty="0" smtClean="0">
                <a:solidFill>
                  <a:srgbClr val="002060"/>
                </a:solidFill>
              </a:rPr>
              <a:t>	  5%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Tutorial and Homework			  10%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Final Exam					40%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2CD2-22E8-497E-A0EA-A3EFD1CE577E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91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US" b="1" dirty="0" smtClean="0"/>
              <a:t>15 </a:t>
            </a:r>
            <a:r>
              <a:rPr lang="en-US" b="1" dirty="0"/>
              <a:t>Shawwal </a:t>
            </a:r>
            <a:r>
              <a:rPr lang="en-US" b="1" dirty="0" smtClean="0"/>
              <a:t>1437H </a:t>
            </a:r>
            <a:r>
              <a:rPr lang="en-US" dirty="0" smtClean="0"/>
              <a:t>(</a:t>
            </a:r>
            <a:r>
              <a:rPr lang="en-US" dirty="0"/>
              <a:t>20 July 2016)</a:t>
            </a:r>
            <a:endParaRPr lang="en-US" sz="4400" dirty="0"/>
          </a:p>
          <a:p>
            <a:r>
              <a:rPr lang="en-GB" b="1" dirty="0" smtClean="0">
                <a:solidFill>
                  <a:srgbClr val="002060"/>
                </a:solidFill>
              </a:rPr>
              <a:t>Day: </a:t>
            </a:r>
            <a:r>
              <a:rPr lang="en-US" dirty="0" smtClean="0"/>
              <a:t>Wednesday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Time: </a:t>
            </a:r>
            <a:r>
              <a:rPr lang="en-US" dirty="0"/>
              <a:t>7:00 – 8:30 pm</a:t>
            </a:r>
            <a:endParaRPr lang="en-US" sz="4400" dirty="0"/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/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US" b="1" dirty="0"/>
              <a:t>29 Shawwal 1437H </a:t>
            </a:r>
            <a:r>
              <a:rPr lang="en-US" dirty="0"/>
              <a:t>(03 August </a:t>
            </a:r>
            <a:r>
              <a:rPr lang="en-US" dirty="0" smtClean="0"/>
              <a:t>2016)</a:t>
            </a: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Day: </a:t>
            </a:r>
            <a:r>
              <a:rPr lang="en-US" dirty="0"/>
              <a:t>Wednesday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Time: </a:t>
            </a:r>
            <a:r>
              <a:rPr lang="en-US" dirty="0"/>
              <a:t>7:00 – 8:30 </a:t>
            </a:r>
            <a:r>
              <a:rPr lang="en-US" dirty="0" smtClean="0"/>
              <a:t>pm</a:t>
            </a:r>
          </a:p>
          <a:p>
            <a:pPr lvl="0"/>
            <a:r>
              <a:rPr lang="en-GB" sz="3600" b="1" dirty="0" smtClean="0">
                <a:solidFill>
                  <a:srgbClr val="7030A0"/>
                </a:solidFill>
              </a:rPr>
              <a:t>Final Exam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Date: </a:t>
            </a:r>
            <a:r>
              <a:rPr lang="en-US" sz="3100" dirty="0" smtClean="0"/>
              <a:t>15- </a:t>
            </a:r>
            <a:r>
              <a:rPr lang="en-US" sz="3100" dirty="0" err="1" smtClean="0"/>
              <a:t>Thul-Qedah</a:t>
            </a:r>
            <a:r>
              <a:rPr lang="en-US" sz="3100" dirty="0" smtClean="0"/>
              <a:t> (18-August)</a:t>
            </a:r>
          </a:p>
          <a:p>
            <a:pPr lvl="0"/>
            <a:r>
              <a:rPr lang="en-GB" sz="3100" b="1" dirty="0">
                <a:solidFill>
                  <a:srgbClr val="002060"/>
                </a:solidFill>
              </a:rPr>
              <a:t>Day</a:t>
            </a:r>
            <a:r>
              <a:rPr lang="en-GB" sz="3100" b="1" dirty="0" smtClean="0">
                <a:solidFill>
                  <a:srgbClr val="002060"/>
                </a:solidFill>
              </a:rPr>
              <a:t>: </a:t>
            </a:r>
            <a:r>
              <a:rPr lang="en-GB" sz="3100" b="1" dirty="0" smtClean="0"/>
              <a:t>Thursday</a:t>
            </a:r>
            <a:endParaRPr lang="en-GB" sz="3100" b="1" dirty="0"/>
          </a:p>
          <a:p>
            <a:endParaRPr lang="en-US" sz="4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2F29-4D5F-4513-817E-0BC93B0EFA2C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568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24E-6B7D-4B48-8B9A-78AE8192A9EB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71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Engineering Mechanics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447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A branch of science concerned with the action of forces on material bodies in rest or in motion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Categories of Mechanics: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Rigid bodies</a:t>
            </a:r>
          </a:p>
          <a:p>
            <a:pPr lvl="2">
              <a:buFont typeface="Times New Roman" charset="0"/>
              <a:buChar char="-"/>
            </a:pPr>
            <a:r>
              <a:rPr lang="en-US" sz="2400" dirty="0"/>
              <a:t>Statics (deals with equilibrium of bodies at rest)</a:t>
            </a:r>
          </a:p>
          <a:p>
            <a:pPr lvl="2">
              <a:buFont typeface="Times New Roman" charset="0"/>
              <a:buChar char="-"/>
            </a:pPr>
            <a:r>
              <a:rPr lang="en-US" sz="2400" dirty="0"/>
              <a:t>Dynamics (deals with the accelerated motion of bodies)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Deformable bodies</a:t>
            </a:r>
          </a:p>
          <a:p>
            <a:pPr lvl="1">
              <a:buFont typeface="Times New Roman" charset="0"/>
              <a:buChar char="-"/>
            </a:pPr>
            <a:r>
              <a:rPr lang="en-US" sz="2400" dirty="0"/>
              <a:t>Fluids</a:t>
            </a:r>
          </a:p>
        </p:txBody>
      </p:sp>
    </p:spTree>
    <p:extLst>
      <p:ext uri="{BB962C8B-B14F-4D97-AF65-F5344CB8AC3E}">
        <p14:creationId xmlns:p14="http://schemas.microsoft.com/office/powerpoint/2010/main" val="17605327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pic>
        <p:nvPicPr>
          <p:cNvPr id="9" name="nqvCjGSdAhc"/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rcRect t="13336" b="13336"/>
          <a:stretch>
            <a:fillRect/>
          </a:stretch>
        </p:blipFill>
        <p:spPr>
          <a:xfrm>
            <a:off x="457200" y="1600200"/>
            <a:ext cx="8229600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3C-182B-4611-8303-2498ECBF0C3C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4953000"/>
            <a:ext cx="808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Engineering Design of a </a:t>
            </a:r>
            <a:r>
              <a:rPr lang="en-US" i="1" dirty="0" smtClean="0">
                <a:solidFill>
                  <a:srgbClr val="00B050"/>
                </a:solidFill>
              </a:rPr>
              <a:t>building </a:t>
            </a:r>
            <a:r>
              <a:rPr lang="en-US" i="1" dirty="0">
                <a:solidFill>
                  <a:srgbClr val="00B050"/>
                </a:solidFill>
              </a:rPr>
              <a:t>is an application of Statics knowledge. </a:t>
            </a:r>
          </a:p>
          <a:p>
            <a:endParaRPr lang="en-US" dirty="0"/>
          </a:p>
          <a:p>
            <a:r>
              <a:rPr lang="en-US" i="1" dirty="0">
                <a:solidFill>
                  <a:srgbClr val="3A34BC"/>
                </a:solidFill>
              </a:rPr>
              <a:t>Design of its various components are primarily based on the Principles of Static equilibrium and Strain compatibility.</a:t>
            </a:r>
          </a:p>
        </p:txBody>
      </p:sp>
    </p:spTree>
    <p:extLst>
      <p:ext uri="{BB962C8B-B14F-4D97-AF65-F5344CB8AC3E}">
        <p14:creationId xmlns:p14="http://schemas.microsoft.com/office/powerpoint/2010/main" val="28335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Newton’s Laws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Law I:</a:t>
            </a:r>
            <a:r>
              <a:rPr lang="en-US" sz="2400" dirty="0" smtClean="0"/>
              <a:t> If the resultant force on a particle is zero, the particle will remain at rest </a:t>
            </a:r>
            <a:r>
              <a:rPr lang="tr-TR" sz="2400" dirty="0" smtClean="0"/>
              <a:t>(</a:t>
            </a: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originally</a:t>
            </a:r>
            <a:r>
              <a:rPr lang="tr-TR" sz="2400" dirty="0" smtClean="0"/>
              <a:t> at rest) </a:t>
            </a:r>
            <a:r>
              <a:rPr lang="en-US" sz="2400" dirty="0" smtClean="0"/>
              <a:t>or </a:t>
            </a:r>
            <a:r>
              <a:rPr lang="tr-TR" sz="2400" dirty="0" err="1" smtClean="0"/>
              <a:t>will</a:t>
            </a:r>
            <a:r>
              <a:rPr lang="tr-TR" sz="2400" dirty="0" smtClean="0"/>
              <a:t> </a:t>
            </a:r>
            <a:r>
              <a:rPr lang="tr-TR" sz="2400" dirty="0" err="1" smtClean="0"/>
              <a:t>move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constant</a:t>
            </a:r>
            <a:r>
              <a:rPr lang="tr-TR" sz="2400" dirty="0" smtClean="0"/>
              <a:t> </a:t>
            </a:r>
            <a:r>
              <a:rPr lang="tr-TR" sz="2400" dirty="0" err="1" smtClean="0"/>
              <a:t>speed</a:t>
            </a:r>
            <a:r>
              <a:rPr lang="tr-TR" sz="2400" dirty="0" smtClean="0"/>
              <a:t> </a:t>
            </a:r>
            <a:r>
              <a:rPr lang="en-US" sz="2400" dirty="0" smtClean="0"/>
              <a:t>in a straight line</a:t>
            </a:r>
            <a:r>
              <a:rPr lang="tr-TR" sz="2400" dirty="0" smtClean="0"/>
              <a:t> (</a:t>
            </a: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originally</a:t>
            </a:r>
            <a:r>
              <a:rPr lang="tr-TR" sz="2400" dirty="0" smtClean="0"/>
              <a:t> in </a:t>
            </a:r>
            <a:r>
              <a:rPr lang="tr-TR" sz="2400" dirty="0" err="1" smtClean="0"/>
              <a:t>motion</a:t>
            </a:r>
            <a:r>
              <a:rPr lang="tr-TR" sz="2400" dirty="0" smtClean="0"/>
              <a:t>)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Law II: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acceleration of a particle is proportional to the resultant force acting on it in the direction of this force.</a:t>
            </a:r>
          </a:p>
          <a:p>
            <a:pPr lvl="1"/>
            <a:r>
              <a:rPr lang="en-US" dirty="0" smtClean="0"/>
              <a:t>If above Law (II law) is applied to a particle of mass </a:t>
            </a:r>
            <a:r>
              <a:rPr lang="en-US" i="1" dirty="0" smtClean="0"/>
              <a:t>m</a:t>
            </a:r>
            <a:r>
              <a:rPr lang="en-US" dirty="0" smtClean="0"/>
              <a:t>, it may be stated 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Law III: </a:t>
            </a:r>
            <a:r>
              <a:rPr lang="en-US" sz="2400" dirty="0" smtClean="0">
                <a:solidFill>
                  <a:srgbClr val="002060"/>
                </a:solidFill>
              </a:rPr>
              <a:t>The forces of action and reaction between interacting bodies are equal in magnitude, opposite in direction, and collinear.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9D41-C4D7-42A3-B844-0F858ADACD88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4191000"/>
          <a:ext cx="71231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3759120" imgH="203040" progId="Equation.3">
                  <p:embed/>
                </p:oleObj>
              </mc:Choice>
              <mc:Fallback>
                <p:oleObj name="Equation" r:id="rId3" imgW="3759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71231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 descr="http://teachingjobsportal.com/wp-content/uploads/sir_isaac_newton_1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2514" y="261258"/>
            <a:ext cx="734268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5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Weight of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gravitational attraction of the earth on a body is known as the weight of the body. This force exists whether the body is at rest or in motion.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this attraction is a force, the weight of a body should be expressed in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in SI units and in pounds (lb) in U.S. customary units.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in common practice the mass unit kilogram (kg) has been frequently used as a measure of weight. </a:t>
            </a:r>
            <a:r>
              <a:rPr lang="en-US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usage should disappear in time because in SI units the kilogram is used exclusively for mass and the Newton is used for force, including weight.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E7D9-9B07-4E31-9758-1B57CADB6720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2514600"/>
          <a:ext cx="1296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12969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</a:t>
            </a:r>
            <a:r>
              <a:rPr lang="en-US" dirty="0" err="1" smtClean="0">
                <a:solidFill>
                  <a:srgbClr val="FFC000"/>
                </a:solidFill>
              </a:rPr>
              <a:t>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cosines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39C1-F8F7-4960-BBD4-C17551DA168C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/>
              <a:t> </a:t>
            </a:r>
            <a:r>
              <a:rPr lang="sv-SE" dirty="0" smtClean="0"/>
              <a:t>Alrshoudi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0" y="2438400"/>
            <a:ext cx="2362994" cy="1476100"/>
            <a:chOff x="1600200" y="2514600"/>
            <a:chExt cx="2362994" cy="1476100"/>
          </a:xfrm>
        </p:grpSpPr>
        <p:sp>
          <p:nvSpPr>
            <p:cNvPr id="10" name="Isosceles Triangle 9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" name="Equation" r:id="rId3" imgW="152280" imgH="177480" progId="Equation.3">
                    <p:embed/>
                  </p:oleObj>
                </mc:Choice>
                <mc:Fallback>
                  <p:oleObj name="Equation" r:id="rId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" name="Equation" r:id="rId5" imgW="164880" imgH="164880" progId="Equation.3">
                    <p:embed/>
                  </p:oleObj>
                </mc:Choice>
                <mc:Fallback>
                  <p:oleObj name="Equation" r:id="rId5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" name="Equation" r:id="rId13" imgW="126720" imgH="177480" progId="Equation.3">
                    <p:embed/>
                  </p:oleObj>
                </mc:Choice>
                <mc:Fallback>
                  <p:oleObj name="Equation" r:id="rId13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" name="Equation" r:id="rId15" imgW="114120" imgH="139680" progId="Equation.3">
                    <p:embed/>
                  </p:oleObj>
                </mc:Choice>
                <mc:Fallback>
                  <p:oleObj name="Equation" r:id="rId15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95400" y="4191000"/>
          <a:ext cx="234499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" name="Equation" r:id="rId17" imgW="1346040" imgH="393480" progId="Equation.3">
                  <p:embed/>
                </p:oleObj>
              </mc:Choice>
              <mc:Fallback>
                <p:oleObj name="Equation" r:id="rId17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234499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of </a:t>
            </a:r>
            <a:r>
              <a:rPr lang="en-US" b="1" dirty="0" err="1" smtClean="0"/>
              <a:t>sines</a:t>
            </a:r>
            <a:r>
              <a:rPr lang="en-US" b="1" dirty="0" smtClean="0"/>
              <a:t> and cosines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15000" y="4191000"/>
          <a:ext cx="247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" name="Equation" r:id="rId19" imgW="1485720" imgH="457200" progId="Equation.3">
                  <p:embed/>
                </p:oleObj>
              </mc:Choice>
              <mc:Fallback>
                <p:oleObj name="Equation" r:id="rId19" imgW="1485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91000"/>
                        <a:ext cx="2476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715000" y="2590800"/>
            <a:ext cx="2362994" cy="1476100"/>
            <a:chOff x="1600200" y="2514600"/>
            <a:chExt cx="2362994" cy="1476100"/>
          </a:xfrm>
        </p:grpSpPr>
        <p:sp>
          <p:nvSpPr>
            <p:cNvPr id="27" name="Isosceles Triangle 26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9" name="Equation" r:id="rId21" imgW="152280" imgH="177480" progId="Equation.3">
                    <p:embed/>
                  </p:oleObj>
                </mc:Choice>
                <mc:Fallback>
                  <p:oleObj name="Equation" r:id="rId21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0" name="Equation" r:id="rId22" imgW="164880" imgH="164880" progId="Equation.3">
                    <p:embed/>
                  </p:oleObj>
                </mc:Choice>
                <mc:Fallback>
                  <p:oleObj name="Equation" r:id="rId22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1" name="Equation" r:id="rId23" imgW="152280" imgH="164880" progId="Equation.3">
                    <p:embed/>
                  </p:oleObj>
                </mc:Choice>
                <mc:Fallback>
                  <p:oleObj name="Equation" r:id="rId2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" name="Equation" r:id="rId24" imgW="152280" imgH="164880" progId="Equation.3">
                    <p:embed/>
                  </p:oleObj>
                </mc:Choice>
                <mc:Fallback>
                  <p:oleObj name="Equation" r:id="rId24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" name="Equation" r:id="rId25" imgW="126720" imgH="139680" progId="Equation.3">
                    <p:embed/>
                  </p:oleObj>
                </mc:Choice>
                <mc:Fallback>
                  <p:oleObj name="Equation" r:id="rId25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4" name="Equation" r:id="rId26" imgW="126720" imgH="177480" progId="Equation.3">
                    <p:embed/>
                  </p:oleObj>
                </mc:Choice>
                <mc:Fallback>
                  <p:oleObj name="Equation" r:id="rId2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5" name="Equation" r:id="rId27" imgW="114120" imgH="139680" progId="Equation.3">
                    <p:embed/>
                  </p:oleObj>
                </mc:Choice>
                <mc:Fallback>
                  <p:oleObj name="Equation" r:id="rId27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98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>
                <a:latin typeface="Arial" charset="0"/>
              </a:rPr>
              <a:t>Systems of Units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5780088" y="1577975"/>
          <a:ext cx="176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1765300" imgH="1066800" progId="Equation.3">
                  <p:embed/>
                </p:oleObj>
              </mc:Choice>
              <mc:Fallback>
                <p:oleObj name="Equation" r:id="rId3" imgW="17653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1577975"/>
                        <a:ext cx="1765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356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824163"/>
            <a:ext cx="3846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21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2356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71838"/>
            <a:ext cx="8389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"/>
          <p:cNvSpPr>
            <a:spLocks noChangeArrowheads="1"/>
          </p:cNvSpPr>
          <p:nvPr/>
        </p:nvSpPr>
        <p:spPr bwMode="auto">
          <a:xfrm>
            <a:off x="4919663" y="1177925"/>
            <a:ext cx="414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unit of Force is derived as below,</a:t>
            </a:r>
          </a:p>
        </p:txBody>
      </p:sp>
      <p:sp>
        <p:nvSpPr>
          <p:cNvPr id="23564" name="Rectangle 3"/>
          <p:cNvSpPr>
            <a:spLocks noChangeArrowheads="1"/>
          </p:cNvSpPr>
          <p:nvPr/>
        </p:nvSpPr>
        <p:spPr bwMode="auto">
          <a:xfrm>
            <a:off x="473075" y="1169988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i="1" dirty="0"/>
              <a:t>International System of Units</a:t>
            </a:r>
            <a:r>
              <a:rPr lang="en-US" b="1" dirty="0"/>
              <a:t> (SI) or Metric System 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The basic units of length, time, and mass which are </a:t>
            </a:r>
            <a:r>
              <a:rPr lang="en-US" dirty="0" smtClean="0"/>
              <a:t>defined </a:t>
            </a:r>
            <a:r>
              <a:rPr lang="en-US" dirty="0"/>
              <a:t>as meter (m), second (s), and kilogram (kg).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21613" y="2813050"/>
            <a:ext cx="1311275" cy="3603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30775" y="1246188"/>
            <a:ext cx="0" cy="210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5"/>
          <p:cNvSpPr txBox="1">
            <a:spLocks/>
          </p:cNvSpPr>
          <p:nvPr/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21281D-F3C0-465F-BAD8-0802BB9BCF21}" type="datetime4">
              <a:rPr lang="en-US" smtClean="0"/>
              <a:pPr/>
              <a:t>June 14,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 S. Customary UNITS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Customary units (or foot-pound-second (FPS) units):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: slugs ( 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symbol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Length: foot (symbol ft)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second (symbol sec)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Force: pound ( symbol lb)</a:t>
            </a:r>
          </a:p>
          <a:p>
            <a:pPr lvl="1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In U.S. units the pound is also used on occasion as a unit of mass. When distinction between the two units is necessary, the force unit is frequently written as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mass unit as </a:t>
            </a:r>
            <a:r>
              <a:rPr lang="en-US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lbm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units of force in the U.S. system which are in frequent use, are the </a:t>
            </a:r>
            <a:r>
              <a:rPr lang="en-US" sz="20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kilopound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1000 lb), and the </a:t>
            </a:r>
            <a:r>
              <a:rPr lang="en-US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2000 lb)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1069-C3D8-4CFE-9664-C00CFFEB9662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give an induction of the class policy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statistics numbers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overview of the course contents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learning outcomes of the present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important dates</a:t>
            </a:r>
            <a:endParaRPr lang="en-US" sz="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explain what  the “Statics” is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/>
              <a:t>To define scalar and vector quantities</a:t>
            </a:r>
          </a:p>
          <a:p>
            <a:r>
              <a:rPr lang="en-US" sz="2800" i="1" dirty="0"/>
              <a:t>To provide an overview of most common vector operations</a:t>
            </a:r>
          </a:p>
          <a:p>
            <a:endParaRPr lang="en-US" sz="28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9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60EC5062-8542-45FF-8153-80B8A8687EE0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20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223" name="8 Metin kutusu"/>
          <p:cNvSpPr txBox="1">
            <a:spLocks noChangeArrowheads="1"/>
          </p:cNvSpPr>
          <p:nvPr/>
        </p:nvSpPr>
        <p:spPr bwMode="auto">
          <a:xfrm>
            <a:off x="2054225" y="1041400"/>
            <a:ext cx="468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1"/>
              <a:t>SCALAR QUANTITIES</a:t>
            </a:r>
          </a:p>
        </p:txBody>
      </p:sp>
      <p:sp>
        <p:nvSpPr>
          <p:cNvPr id="9224" name="9 Metin kutusu"/>
          <p:cNvSpPr txBox="1">
            <a:spLocks noChangeArrowheads="1"/>
          </p:cNvSpPr>
          <p:nvPr/>
        </p:nvSpPr>
        <p:spPr bwMode="auto">
          <a:xfrm>
            <a:off x="858838" y="1830388"/>
            <a:ext cx="75168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1"/>
              <a:t>A scalar is a quantity that has only magnitude, either positive or negative.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tr-TR" altLang="en-US" sz="2800"/>
              <a:t>For example; mass, length, area, volume and speed are the scalar quantities frequently used in Statics.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tr-TR" altLang="en-US" sz="2800"/>
              <a:t>Scalars are indicated by letters in </a:t>
            </a:r>
            <a:r>
              <a:rPr lang="tr-TR" altLang="en-US" sz="2800" i="1"/>
              <a:t>Itallic </a:t>
            </a:r>
            <a:r>
              <a:rPr lang="tr-TR" altLang="en-US" sz="2800"/>
              <a:t>type, such as the scalar ‘</a:t>
            </a:r>
            <a:r>
              <a:rPr lang="tr-TR" altLang="en-US" sz="2800" i="1"/>
              <a:t>A</a:t>
            </a:r>
            <a:r>
              <a:rPr lang="tr-TR" altLang="en-US" sz="2800"/>
              <a:t>’.</a:t>
            </a:r>
          </a:p>
        </p:txBody>
      </p:sp>
      <p:sp>
        <p:nvSpPr>
          <p:cNvPr id="922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</p:spTree>
    <p:extLst>
      <p:ext uri="{BB962C8B-B14F-4D97-AF65-F5344CB8AC3E}">
        <p14:creationId xmlns:p14="http://schemas.microsoft.com/office/powerpoint/2010/main" val="12799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AE9BBC23-ACB5-4272-8FC9-F05691BC6292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21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7" name="8 Metin kutusu"/>
          <p:cNvSpPr txBox="1">
            <a:spLocks noChangeArrowheads="1"/>
          </p:cNvSpPr>
          <p:nvPr/>
        </p:nvSpPr>
        <p:spPr bwMode="auto">
          <a:xfrm>
            <a:off x="2152650" y="1068388"/>
            <a:ext cx="494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1"/>
              <a:t>VECTOR  QUANTITIES</a:t>
            </a:r>
          </a:p>
        </p:txBody>
      </p:sp>
      <p:sp>
        <p:nvSpPr>
          <p:cNvPr id="10248" name="9 Metin kutusu"/>
          <p:cNvSpPr txBox="1">
            <a:spLocks noChangeArrowheads="1"/>
          </p:cNvSpPr>
          <p:nvPr/>
        </p:nvSpPr>
        <p:spPr bwMode="auto">
          <a:xfrm>
            <a:off x="401638" y="1857375"/>
            <a:ext cx="85915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600" b="1" dirty="0"/>
              <a:t>A vector is a quantity that has both a magnitude and a direction.</a:t>
            </a:r>
          </a:p>
          <a:p>
            <a:pPr eaLnBrk="1" hangingPunct="1"/>
            <a:endParaRPr lang="tr-TR" altLang="en-US" sz="2600" dirty="0"/>
          </a:p>
          <a:p>
            <a:pPr eaLnBrk="1" hangingPunct="1"/>
            <a:r>
              <a:rPr lang="tr-TR" altLang="en-US" sz="2600" dirty="0"/>
              <a:t>For example; weight, force, </a:t>
            </a:r>
            <a:r>
              <a:rPr lang="tr-TR" altLang="en-US" sz="2600" dirty="0" smtClean="0"/>
              <a:t>moment, </a:t>
            </a:r>
            <a:r>
              <a:rPr lang="tr-TR" altLang="en-US" sz="2600" dirty="0"/>
              <a:t>velocity and acceleration are the vector quantities frequently used in Statics.</a:t>
            </a:r>
          </a:p>
          <a:p>
            <a:pPr eaLnBrk="1" hangingPunct="1"/>
            <a:endParaRPr lang="tr-TR" altLang="en-US" sz="2600" dirty="0"/>
          </a:p>
          <a:p>
            <a:pPr eaLnBrk="1" hangingPunct="1"/>
            <a:r>
              <a:rPr lang="tr-TR" altLang="en-US" sz="2600" dirty="0" smtClean="0"/>
              <a:t>Vectors are indicated by bold letters, such as ‘</a:t>
            </a:r>
            <a:r>
              <a:rPr lang="tr-TR" altLang="en-US" sz="2600" b="1" dirty="0" smtClean="0"/>
              <a:t>A</a:t>
            </a:r>
            <a:r>
              <a:rPr lang="tr-TR" altLang="en-US" sz="2600" dirty="0" smtClean="0"/>
              <a:t>’ or  </a:t>
            </a:r>
            <a:r>
              <a:rPr lang="tr-TR" altLang="en-US" sz="2600" b="1" dirty="0" smtClean="0"/>
              <a:t>A</a:t>
            </a:r>
            <a:r>
              <a:rPr lang="en-US" altLang="en-US" sz="2600" b="1" dirty="0" smtClean="0"/>
              <a:t> or  A</a:t>
            </a:r>
            <a:endParaRPr lang="tr-TR" altLang="en-US" sz="2600" b="1" dirty="0" smtClean="0"/>
          </a:p>
          <a:p>
            <a:pPr eaLnBrk="1" hangingPunct="1"/>
            <a:endParaRPr lang="tr-TR" altLang="en-US" sz="2600" dirty="0"/>
          </a:p>
          <a:p>
            <a:pPr eaLnBrk="1" hangingPunct="1"/>
            <a:r>
              <a:rPr lang="tr-TR" altLang="en-US" sz="2600" dirty="0"/>
              <a:t>The magnitude of a vector is always a positive </a:t>
            </a:r>
            <a:r>
              <a:rPr lang="tr-TR" altLang="en-US" sz="2600" dirty="0" smtClean="0"/>
              <a:t>quantit</a:t>
            </a:r>
            <a:r>
              <a:rPr lang="en-US" altLang="en-US" sz="2600" dirty="0" smtClean="0"/>
              <a:t>y</a:t>
            </a:r>
            <a:endParaRPr lang="tr-TR" altLang="en-US" sz="2600" dirty="0"/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7381875" y="4289425"/>
            <a:ext cx="322263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8382000" y="4303713"/>
            <a:ext cx="19050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8134350" y="4303713"/>
            <a:ext cx="19050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  <p:sp>
        <p:nvSpPr>
          <p:cNvPr id="11267" name="3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1 - </a:t>
            </a:r>
            <a:fld id="{CE342A0F-ED0C-4F0A-9011-D6C2A7B02131}" type="slidenum">
              <a:rPr lang="x-none" alt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22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198563"/>
            <a:ext cx="7772400" cy="5124450"/>
          </a:xfrm>
        </p:spPr>
      </p:pic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74688" y="1111250"/>
            <a:ext cx="7991475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3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>
                <a:latin typeface="+mj-lt"/>
              </a:rPr>
              <a:t>1</a:t>
            </a:r>
            <a:r>
              <a:rPr lang="en-US">
                <a:latin typeface="+mj-lt"/>
              </a:rPr>
              <a:t>- </a:t>
            </a:r>
            <a:fld id="{704E3744-1AFC-4B56-98F5-A4607FBF80A5}" type="slidenum">
              <a:rPr lang="x-none">
                <a:latin typeface="+mj-lt"/>
                <a:cs typeface="Arial" charset="0"/>
              </a:rPr>
              <a:pPr>
                <a:defRPr/>
              </a:pPr>
              <a:t>23</a:t>
            </a:fld>
            <a:endParaRPr lang="en-US">
              <a:latin typeface="+mj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Fundamental Principles</a:t>
            </a:r>
            <a:r>
              <a:rPr lang="tr-TR" altLang="en-US" sz="2000" b="1" smtClean="0"/>
              <a:t> – Paralellogram Law &amp; Transmissibility</a:t>
            </a:r>
            <a:endParaRPr lang="en-US" altLang="en-US" sz="2000" b="1" smtClean="0"/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561975" y="4262438"/>
            <a:ext cx="8175625" cy="1768475"/>
            <a:chOff x="225" y="617"/>
            <a:chExt cx="5150" cy="1114"/>
          </a:xfrm>
        </p:grpSpPr>
        <p:pic>
          <p:nvPicPr>
            <p:cNvPr id="2152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617"/>
              <a:ext cx="212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7"/>
            <p:cNvSpPr txBox="1">
              <a:spLocks noChangeArrowheads="1"/>
            </p:cNvSpPr>
            <p:nvPr/>
          </p:nvSpPr>
          <p:spPr bwMode="auto">
            <a:xfrm>
              <a:off x="225" y="713"/>
              <a:ext cx="281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b="1" i="1" dirty="0"/>
                <a:t>Principle of Transmissibility</a:t>
              </a:r>
              <a:r>
                <a:rPr lang="en-US" altLang="en-US" b="1" dirty="0"/>
                <a:t> </a:t>
              </a:r>
              <a:r>
                <a:rPr lang="en-US" altLang="en-US" dirty="0"/>
                <a:t/>
              </a:r>
              <a:br>
                <a:rPr lang="en-US" altLang="en-US" dirty="0"/>
              </a:br>
              <a:r>
                <a:rPr lang="en-US" altLang="en-US" dirty="0"/>
                <a:t>Conditions of equilibrium or motion are not affected by </a:t>
              </a:r>
              <a:r>
                <a:rPr lang="en-US" altLang="en-US" i="1" dirty="0"/>
                <a:t>transmitting</a:t>
              </a:r>
              <a:r>
                <a:rPr lang="en-US" altLang="en-US" dirty="0"/>
                <a:t> a force along its line of action.</a:t>
              </a:r>
              <a:br>
                <a:rPr lang="en-US" altLang="en-US" dirty="0"/>
              </a:br>
              <a:r>
                <a:rPr lang="en-US" altLang="en-US" dirty="0"/>
                <a:t>NOTE:  </a:t>
              </a:r>
              <a:r>
                <a:rPr lang="en-US" altLang="en-US" b="1" dirty="0"/>
                <a:t>F</a:t>
              </a:r>
              <a:r>
                <a:rPr lang="en-US" altLang="en-US" dirty="0"/>
                <a:t> and </a:t>
              </a:r>
              <a:r>
                <a:rPr lang="en-US" altLang="en-US" b="1" dirty="0"/>
                <a:t>F</a:t>
              </a:r>
              <a:r>
                <a:rPr lang="en-US" altLang="en-US" dirty="0"/>
                <a:t>’ are equivalent forces.</a:t>
              </a:r>
            </a:p>
          </p:txBody>
        </p:sp>
      </p:grp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21513" name="Picture 1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-304800"/>
            <a:ext cx="952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304800"/>
            <a:ext cx="85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A+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-304800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8"/>
          <p:cNvSpPr>
            <a:spLocks noChangeArrowheads="1"/>
          </p:cNvSpPr>
          <p:nvPr/>
        </p:nvSpPr>
        <p:spPr bwMode="auto">
          <a:xfrm>
            <a:off x="4137025" y="1693793"/>
            <a:ext cx="4781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altLang="en-US" dirty="0"/>
              <a:t>Vectors must obey the </a:t>
            </a:r>
            <a:r>
              <a:rPr lang="en-US" altLang="en-US" dirty="0"/>
              <a:t>parallelogram law</a:t>
            </a:r>
            <a:r>
              <a:rPr lang="tr-TR" altLang="en-US" dirty="0"/>
              <a:t> of combination. This law states that two vectors</a:t>
            </a:r>
          </a:p>
          <a:p>
            <a:pPr eaLnBrk="0" hangingPunct="0"/>
            <a:r>
              <a:rPr lang="tr-TR" altLang="en-US" dirty="0"/>
              <a:t>A and B, treated as free vectors, may be </a:t>
            </a:r>
            <a:r>
              <a:rPr lang="tr-TR" altLang="en-US" b="1" dirty="0"/>
              <a:t>replaced by their equivalent vector (A+B), </a:t>
            </a:r>
            <a:r>
              <a:rPr lang="tr-TR" altLang="en-US" dirty="0"/>
              <a:t>which is the diagonal of the parelellogram formed by A and B as its two sides, as shown in the figure.</a:t>
            </a:r>
            <a:endParaRPr lang="en-US" altLang="en-US" dirty="0"/>
          </a:p>
        </p:txBody>
      </p:sp>
      <p:pic>
        <p:nvPicPr>
          <p:cNvPr id="21517" name="Picture 1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-304800"/>
            <a:ext cx="952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304800"/>
            <a:ext cx="85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A+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-304800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819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25538"/>
            <a:ext cx="2365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014413"/>
            <a:ext cx="6854825" cy="5492750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6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185988"/>
            <a:ext cx="35909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182813"/>
            <a:ext cx="352425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92350" y="5899150"/>
            <a:ext cx="478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P + Q + S  =  (P + Q) + S = P + (Q + S)</a:t>
            </a:r>
            <a:r>
              <a:rPr lang="tr-TR" b="1"/>
              <a:t>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This is the </a:t>
            </a:r>
            <a:r>
              <a:rPr lang="tr-TR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ssociative Law of Vector Addition</a:t>
            </a:r>
          </a:p>
        </p:txBody>
      </p:sp>
      <p:sp>
        <p:nvSpPr>
          <p:cNvPr id="14342" name="13 Dikdörtgen"/>
          <p:cNvSpPr>
            <a:spLocks noChangeArrowheads="1"/>
          </p:cNvSpPr>
          <p:nvPr/>
        </p:nvSpPr>
        <p:spPr bwMode="auto">
          <a:xfrm>
            <a:off x="571500" y="963613"/>
            <a:ext cx="7858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/>
              <a:t>Polygon Rule:</a:t>
            </a:r>
            <a:endParaRPr lang="tr-TR" b="1" u="sng"/>
          </a:p>
          <a:p>
            <a:r>
              <a:rPr lang="en-GB"/>
              <a:t>can be used for the addition of more than two vectors.  Two vectors are actually summed and added to the third and so on...</a:t>
            </a:r>
          </a:p>
        </p:txBody>
      </p:sp>
    </p:spTree>
    <p:extLst>
      <p:ext uri="{BB962C8B-B14F-4D97-AF65-F5344CB8AC3E}">
        <p14:creationId xmlns:p14="http://schemas.microsoft.com/office/powerpoint/2010/main" val="9355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014413"/>
            <a:ext cx="7505700" cy="5492750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5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702AFCAF-7DBC-4CC5-BE63-70A054C6DB30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27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965575"/>
            <a:ext cx="639445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516438"/>
            <a:ext cx="42037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92675"/>
            <a:ext cx="19637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66738"/>
            <a:ext cx="65055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Dikdörtgen"/>
          <p:cNvSpPr/>
          <p:nvPr/>
        </p:nvSpPr>
        <p:spPr>
          <a:xfrm>
            <a:off x="2700338" y="1955800"/>
            <a:ext cx="4895850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1125538" y="2193925"/>
            <a:ext cx="1617662" cy="19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2159000" y="2278063"/>
            <a:ext cx="3327400" cy="1349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212850"/>
            <a:ext cx="7858125" cy="5095875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9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149E7E3B-3DAC-4884-8816-626678BBE4A8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29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342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92138"/>
            <a:ext cx="83883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Dr. </a:t>
            </a:r>
            <a:r>
              <a:rPr lang="en-US" b="1" dirty="0" err="1" smtClean="0">
                <a:solidFill>
                  <a:srgbClr val="002060"/>
                </a:solidFill>
              </a:rPr>
              <a:t>Fahed</a:t>
            </a:r>
            <a:r>
              <a:rPr lang="en-US" b="1" dirty="0" smtClean="0">
                <a:solidFill>
                  <a:srgbClr val="002060"/>
                </a:solidFill>
              </a:rPr>
              <a:t> Alrshoudi</a:t>
            </a:r>
          </a:p>
          <a:p>
            <a:pPr>
              <a:buNone/>
            </a:pPr>
            <a:r>
              <a:rPr lang="en-US" dirty="0" smtClean="0"/>
              <a:t>Designation: </a:t>
            </a:r>
            <a:r>
              <a:rPr lang="en-US" dirty="0" smtClean="0">
                <a:solidFill>
                  <a:srgbClr val="0033CC"/>
                </a:solidFill>
              </a:rPr>
              <a:t>Assistant Professor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Department: </a:t>
            </a:r>
            <a:r>
              <a:rPr lang="en-US" dirty="0" smtClean="0">
                <a:solidFill>
                  <a:srgbClr val="7030A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2A69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err="1" smtClean="0">
                <a:solidFill>
                  <a:srgbClr val="C00000"/>
                </a:solidFill>
              </a:rPr>
              <a:t>falrshoudi@ksu.edu.sa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nl-NL" dirty="0" smtClean="0">
                <a:solidFill>
                  <a:srgbClr val="C00000"/>
                </a:solidFill>
              </a:rPr>
              <a:t>http://</a:t>
            </a:r>
            <a:r>
              <a:rPr lang="nl-NL" dirty="0" err="1" smtClean="0">
                <a:solidFill>
                  <a:srgbClr val="C00000"/>
                </a:solidFill>
              </a:rPr>
              <a:t>fac.ksu.edu.sa</a:t>
            </a:r>
            <a:r>
              <a:rPr lang="nl-NL" dirty="0" smtClean="0">
                <a:solidFill>
                  <a:srgbClr val="C00000"/>
                </a:solidFill>
              </a:rPr>
              <a:t>/</a:t>
            </a:r>
            <a:r>
              <a:rPr lang="nl-NL" dirty="0" err="1" smtClean="0">
                <a:solidFill>
                  <a:srgbClr val="C00000"/>
                </a:solidFill>
              </a:rPr>
              <a:t>falrshoudi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9B2E-DF2E-4ABE-945A-8D05CE6B765C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363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2B763EC2-EAA8-43B7-8E99-1A20F8A7754C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30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366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550863"/>
            <a:ext cx="7807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721225"/>
            <a:ext cx="36766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35D0015F-ECB4-4975-B96F-932A84B3E185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31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11175"/>
            <a:ext cx="82867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20938"/>
            <a:ext cx="8286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592638"/>
            <a:ext cx="51593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Yuvarlatılmış Dikdörtgen"/>
          <p:cNvSpPr/>
          <p:nvPr/>
        </p:nvSpPr>
        <p:spPr>
          <a:xfrm>
            <a:off x="3867150" y="3775075"/>
            <a:ext cx="1736725" cy="9144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1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Vector(s)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smtClean="0"/>
              <a:t>Fahed Alrshoudi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85800" y="1320800"/>
          <a:ext cx="65532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" imgW="3924000" imgH="1269720" progId="Equation.3">
                  <p:embed/>
                </p:oleObj>
              </mc:Choice>
              <mc:Fallback>
                <p:oleObj name="Equation" r:id="rId3" imgW="3924000" imgH="1269720" progId="Equation.3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20800"/>
                        <a:ext cx="65532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9600" y="3838575"/>
          <a:ext cx="81803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5" imgW="5321160" imgH="1231560" progId="Equation.3">
                  <p:embed/>
                </p:oleObj>
              </mc:Choice>
              <mc:Fallback>
                <p:oleObj name="Equation" r:id="rId5" imgW="5321160" imgH="123156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38575"/>
                        <a:ext cx="8180388" cy="189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/>
          <p:nvPr/>
        </p:nvGrpSpPr>
        <p:grpSpPr>
          <a:xfrm>
            <a:off x="5943600" y="4495800"/>
            <a:ext cx="2245720" cy="2002102"/>
            <a:chOff x="5867400" y="4495800"/>
            <a:chExt cx="2245720" cy="2002102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867400" y="6248400"/>
            <a:ext cx="226820" cy="249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4" name="Equation" r:id="rId7" imgW="126720" imgH="139680" progId="Equation.3">
                    <p:embed/>
                  </p:oleObj>
                </mc:Choice>
                <mc:Fallback>
                  <p:oleObj name="Equation" r:id="rId7" imgW="126720" imgH="139680" progId="Equation.3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6248400"/>
                          <a:ext cx="226820" cy="249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6477000" y="4495800"/>
            <a:ext cx="276225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5" name="Equation" r:id="rId9" imgW="126720" imgH="126720" progId="Equation.3">
                    <p:embed/>
                  </p:oleObj>
                </mc:Choice>
                <mc:Fallback>
                  <p:oleObj name="Equation" r:id="rId9" imgW="126720" imgH="126720" progId="Equation.3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495800"/>
                          <a:ext cx="276225" cy="277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>
              <a:off x="6640286" y="5624292"/>
              <a:ext cx="12192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210300" y="5205192"/>
              <a:ext cx="8382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019800" y="5624292"/>
              <a:ext cx="609600" cy="609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848600" y="5486400"/>
            <a:ext cx="26452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6" name="Equation" r:id="rId11" imgW="139680" imgH="164880" progId="Equation.3">
                    <p:embed/>
                  </p:oleObj>
                </mc:Choice>
                <mc:Fallback>
                  <p:oleObj name="Equation" r:id="rId11" imgW="139680" imgH="164880" progId="Equation.3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5486400"/>
                          <a:ext cx="26452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6164580" y="6051550"/>
            <a:ext cx="1587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" name="Equation" r:id="rId13" imgW="88560" imgH="215640" progId="Equation.3">
                    <p:embed/>
                  </p:oleObj>
                </mc:Choice>
                <mc:Fallback>
                  <p:oleObj name="Equation" r:id="rId13" imgW="88560" imgH="215640" progId="Equation.3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4580" y="6051550"/>
                          <a:ext cx="158750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7754938" y="5308600"/>
            <a:ext cx="1714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8" name="Equation" r:id="rId15" imgW="126720" imgH="241200" progId="Equation.3">
                    <p:embed/>
                  </p:oleObj>
                </mc:Choice>
                <mc:Fallback>
                  <p:oleObj name="Equation" r:id="rId15" imgW="126720" imgH="241200" progId="Equation.3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4938" y="5308600"/>
                          <a:ext cx="1714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6715125" y="4687888"/>
            <a:ext cx="1889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Equation" r:id="rId17" imgW="126720" imgH="215640" progId="Equation.3">
                    <p:embed/>
                  </p:oleObj>
                </mc:Choice>
                <mc:Fallback>
                  <p:oleObj name="Equation" r:id="rId17" imgW="126720" imgH="215640" progId="Equation.3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25" y="4687888"/>
                          <a:ext cx="18891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2843-D9A3-4E78-BD3C-2C002EE40268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" y="3581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Cartesian or Standard Unit Vectors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500" y="1752600"/>
            <a:ext cx="1752600" cy="838200"/>
          </a:xfrm>
          <a:prstGeom prst="roundRect">
            <a:avLst/>
          </a:prstGeom>
          <a:noFill/>
          <a:ln w="1905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81200" y="5105400"/>
            <a:ext cx="2057400" cy="762000"/>
          </a:xfrm>
          <a:prstGeom prst="roundRect">
            <a:avLst/>
          </a:prstGeom>
          <a:noFill/>
          <a:ln w="1905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Direction Cosines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990B-B63E-4C60-9350-F620707386D5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smtClean="0"/>
              <a:t>Fahed Alrshoudi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5257800" y="2057400"/>
            <a:ext cx="3539899" cy="2768829"/>
            <a:chOff x="1513114" y="1371600"/>
            <a:chExt cx="3539899" cy="2768829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513114" y="3875316"/>
            <a:ext cx="239712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1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3114" y="3875316"/>
                          <a:ext cx="239712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4029302" y="3267075"/>
            <a:ext cx="4508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2" name="Equation" r:id="rId5" imgW="291960" imgH="266400" progId="Equation.3">
                    <p:embed/>
                  </p:oleObj>
                </mc:Choice>
                <mc:Fallback>
                  <p:oleObj name="Equation" r:id="rId5" imgW="291960" imgH="266400" progId="Equation.3">
                    <p:embed/>
                    <p:pic>
                      <p:nvPicPr>
                        <p:cNvPr id="778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9302" y="3267075"/>
                          <a:ext cx="4508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flipV="1">
              <a:off x="2362200" y="2514600"/>
              <a:ext cx="1447800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829" name="Object 5"/>
            <p:cNvGraphicFramePr>
              <a:graphicFrameLocks noChangeAspect="1"/>
            </p:cNvGraphicFramePr>
            <p:nvPr/>
          </p:nvGraphicFramePr>
          <p:xfrm>
            <a:off x="3821339" y="2397125"/>
            <a:ext cx="28892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3" name="Equation" r:id="rId7" imgW="152280" imgH="203040" progId="Equation.3">
                    <p:embed/>
                  </p:oleObj>
                </mc:Choice>
                <mc:Fallback>
                  <p:oleObj name="Equation" r:id="rId7" imgW="152280" imgH="203040" progId="Equation.3">
                    <p:embed/>
                    <p:pic>
                      <p:nvPicPr>
                        <p:cNvPr id="778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339" y="2397125"/>
                          <a:ext cx="288925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0" name="Object 6"/>
            <p:cNvGraphicFramePr>
              <a:graphicFrameLocks noChangeAspect="1"/>
            </p:cNvGraphicFramePr>
            <p:nvPr/>
          </p:nvGraphicFramePr>
          <p:xfrm>
            <a:off x="2514600" y="3657600"/>
            <a:ext cx="275944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" name="Equation" r:id="rId9" imgW="164880" imgH="228600" progId="Equation.3">
                    <p:embed/>
                  </p:oleObj>
                </mc:Choice>
                <mc:Fallback>
                  <p:oleObj name="Equation" r:id="rId9" imgW="164880" imgH="228600" progId="Equation.3">
                    <p:embed/>
                    <p:pic>
                      <p:nvPicPr>
                        <p:cNvPr id="7783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657600"/>
                          <a:ext cx="275944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2362200" y="2286000"/>
              <a:ext cx="17526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 flipV="1">
              <a:off x="2035628" y="22860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V="1">
              <a:off x="2057400" y="32766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V="1">
              <a:off x="3810000" y="32766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3810000" y="22860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866900" y="2781300"/>
              <a:ext cx="9906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057400" y="2514600"/>
              <a:ext cx="17526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2057400" y="3276600"/>
              <a:ext cx="304800" cy="2286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362200" y="3276600"/>
              <a:ext cx="17526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676400" y="3505200"/>
              <a:ext cx="381000" cy="381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2018506" y="1943100"/>
              <a:ext cx="686594" cy="7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14800" y="32766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833" name="Object 9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1630589" y="3209925"/>
            <a:ext cx="36671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5" name="Equation" r:id="rId11" imgW="241200" imgH="253800" progId="Equation.3">
                    <p:embed/>
                  </p:oleObj>
                </mc:Choice>
                <mc:Fallback>
                  <p:oleObj name="Equation" r:id="rId11" imgW="241200" imgH="253800" progId="Equation.3">
                    <p:embed/>
                    <p:pic>
                      <p:nvPicPr>
                        <p:cNvPr id="7783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0589" y="3209925"/>
                          <a:ext cx="366713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4" name="Object 10"/>
            <p:cNvGraphicFramePr>
              <a:graphicFrameLocks noChangeAspect="1"/>
            </p:cNvGraphicFramePr>
            <p:nvPr/>
          </p:nvGraphicFramePr>
          <p:xfrm>
            <a:off x="2343377" y="1905000"/>
            <a:ext cx="466725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6" name="Equation" r:id="rId13" imgW="279360" imgH="241200" progId="Equation.3">
                    <p:embed/>
                  </p:oleObj>
                </mc:Choice>
                <mc:Fallback>
                  <p:oleObj name="Equation" r:id="rId13" imgW="279360" imgH="241200" progId="Equation.3">
                    <p:embed/>
                    <p:pic>
                      <p:nvPicPr>
                        <p:cNvPr id="7783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3377" y="1905000"/>
                          <a:ext cx="466725" cy="4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Arc 54"/>
            <p:cNvSpPr/>
            <p:nvPr/>
          </p:nvSpPr>
          <p:spPr>
            <a:xfrm flipV="1">
              <a:off x="2209800" y="2895600"/>
              <a:ext cx="457200" cy="533400"/>
            </a:xfrm>
            <a:prstGeom prst="arc">
              <a:avLst>
                <a:gd name="adj1" fmla="val 1381992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2656112" y="3069772"/>
              <a:ext cx="304800" cy="381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2068286" y="2939142"/>
              <a:ext cx="609600" cy="3048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Curved Connector 58"/>
            <p:cNvCxnSpPr/>
            <p:nvPr/>
          </p:nvCxnSpPr>
          <p:spPr>
            <a:xfrm rot="5400000">
              <a:off x="2400300" y="3543300"/>
              <a:ext cx="381000" cy="158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835" name="Object 11"/>
            <p:cNvGraphicFramePr>
              <a:graphicFrameLocks noChangeAspect="1"/>
            </p:cNvGraphicFramePr>
            <p:nvPr/>
          </p:nvGraphicFramePr>
          <p:xfrm>
            <a:off x="2962275" y="2884488"/>
            <a:ext cx="296863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7" name="Equation" r:id="rId15" imgW="177480" imgH="241200" progId="Equation.3">
                    <p:embed/>
                  </p:oleObj>
                </mc:Choice>
                <mc:Fallback>
                  <p:oleObj name="Equation" r:id="rId15" imgW="177480" imgH="241200" progId="Equation.3">
                    <p:embed/>
                    <p:pic>
                      <p:nvPicPr>
                        <p:cNvPr id="7783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275" y="2884488"/>
                          <a:ext cx="296863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6" name="Object 12"/>
            <p:cNvGraphicFramePr>
              <a:graphicFrameLocks noChangeAspect="1"/>
            </p:cNvGraphicFramePr>
            <p:nvPr/>
          </p:nvGraphicFramePr>
          <p:xfrm>
            <a:off x="2447925" y="2633212"/>
            <a:ext cx="2762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8" name="Equation" r:id="rId17" imgW="164880" imgH="215640" progId="Equation.3">
                    <p:embed/>
                  </p:oleObj>
                </mc:Choice>
                <mc:Fallback>
                  <p:oleObj name="Equation" r:id="rId17" imgW="164880" imgH="215640" progId="Equation.3">
                    <p:embed/>
                    <p:pic>
                      <p:nvPicPr>
                        <p:cNvPr id="7783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925" y="2633212"/>
                          <a:ext cx="276225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7" name="Object 13"/>
            <p:cNvGraphicFramePr>
              <a:graphicFrameLocks noChangeAspect="1"/>
            </p:cNvGraphicFramePr>
            <p:nvPr/>
          </p:nvGraphicFramePr>
          <p:xfrm>
            <a:off x="2286000" y="1371600"/>
            <a:ext cx="23971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9" name="Equation" r:id="rId19" imgW="126720" imgH="126720" progId="Equation.3">
                    <p:embed/>
                  </p:oleObj>
                </mc:Choice>
                <mc:Fallback>
                  <p:oleObj name="Equation" r:id="rId19" imgW="126720" imgH="126720" progId="Equation.3">
                    <p:embed/>
                    <p:pic>
                      <p:nvPicPr>
                        <p:cNvPr id="7783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371600"/>
                          <a:ext cx="239713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8" name="Object 14"/>
            <p:cNvGraphicFramePr>
              <a:graphicFrameLocks noChangeAspect="1"/>
            </p:cNvGraphicFramePr>
            <p:nvPr/>
          </p:nvGraphicFramePr>
          <p:xfrm>
            <a:off x="4787900" y="3100388"/>
            <a:ext cx="265113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0" name="Equation" r:id="rId21" imgW="0" imgH="0" progId="Equation.3">
                    <p:embed/>
                  </p:oleObj>
                </mc:Choice>
                <mc:Fallback>
                  <p:oleObj name="Equation" r:id="rId21" imgW="0" imgH="0" progId="Equation.3">
                    <p:embed/>
                    <p:pic>
                      <p:nvPicPr>
                        <p:cNvPr id="7783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00388"/>
                          <a:ext cx="265113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7"/>
          <p:cNvGrpSpPr/>
          <p:nvPr/>
        </p:nvGrpSpPr>
        <p:grpSpPr>
          <a:xfrm>
            <a:off x="6145213" y="4572000"/>
            <a:ext cx="2278061" cy="1736725"/>
            <a:chOff x="5494338" y="4724400"/>
            <a:chExt cx="2278061" cy="1736725"/>
          </a:xfrm>
        </p:grpSpPr>
        <p:graphicFrame>
          <p:nvGraphicFramePr>
            <p:cNvPr id="85" name="Object 84"/>
            <p:cNvGraphicFramePr>
              <a:graphicFrameLocks noChangeAspect="1"/>
            </p:cNvGraphicFramePr>
            <p:nvPr/>
          </p:nvGraphicFramePr>
          <p:xfrm>
            <a:off x="6400800" y="4724400"/>
            <a:ext cx="2635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1" name="Equation" r:id="rId22" imgW="139680" imgH="164880" progId="Equation.3">
                    <p:embed/>
                  </p:oleObj>
                </mc:Choice>
                <mc:Fallback>
                  <p:oleObj name="Equation" r:id="rId22" imgW="139680" imgH="164880" progId="Equation.3">
                    <p:embed/>
                    <p:pic>
                      <p:nvPicPr>
                        <p:cNvPr id="85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724400"/>
                          <a:ext cx="2635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86"/>
            <p:cNvGrpSpPr/>
            <p:nvPr/>
          </p:nvGrpSpPr>
          <p:grpSpPr>
            <a:xfrm>
              <a:off x="5494338" y="4953794"/>
              <a:ext cx="2278061" cy="1507331"/>
              <a:chOff x="5505451" y="4725194"/>
              <a:chExt cx="2278061" cy="1507331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rot="5400000" flipH="1" flipV="1">
                <a:off x="6400800" y="5029200"/>
                <a:ext cx="762000" cy="762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400800" y="5791200"/>
                <a:ext cx="7620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 flipH="1" flipV="1">
                <a:off x="6019800" y="5410200"/>
                <a:ext cx="7620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400800" y="5029200"/>
                <a:ext cx="762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6819900" y="5448300"/>
                <a:ext cx="685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6" name="Object 6"/>
              <p:cNvGraphicFramePr>
                <a:graphicFrameLocks noChangeAspect="1"/>
              </p:cNvGraphicFramePr>
              <p:nvPr/>
            </p:nvGraphicFramePr>
            <p:xfrm>
              <a:off x="6662054" y="5442858"/>
              <a:ext cx="275944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2" name="Equation" r:id="rId24" imgW="164880" imgH="228600" progId="Equation.3">
                      <p:embed/>
                    </p:oleObj>
                  </mc:Choice>
                  <mc:Fallback>
                    <p:oleObj name="Equation" r:id="rId24" imgW="164880" imgH="228600" progId="Equation.3">
                      <p:embed/>
                      <p:pic>
                        <p:nvPicPr>
                          <p:cNvPr id="76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2054" y="5442858"/>
                            <a:ext cx="275944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76"/>
              <p:cNvGraphicFramePr>
                <a:graphicFrameLocks noChangeAspect="1"/>
              </p:cNvGraphicFramePr>
              <p:nvPr/>
            </p:nvGraphicFramePr>
            <p:xfrm>
              <a:off x="6734176" y="5859463"/>
              <a:ext cx="817562" cy="373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3" name="Equation" r:id="rId25" imgW="558720" imgH="253800" progId="Equation.3">
                      <p:embed/>
                    </p:oleObj>
                  </mc:Choice>
                  <mc:Fallback>
                    <p:oleObj name="Equation" r:id="rId25" imgW="558720" imgH="253800" progId="Equation.3">
                      <p:embed/>
                      <p:pic>
                        <p:nvPicPr>
                          <p:cNvPr id="77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4176" y="5859463"/>
                            <a:ext cx="817562" cy="3730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841" name="Object 17"/>
              <p:cNvGraphicFramePr>
                <a:graphicFrameLocks noChangeAspect="1"/>
              </p:cNvGraphicFramePr>
              <p:nvPr/>
            </p:nvGraphicFramePr>
            <p:xfrm>
              <a:off x="5505451" y="5164138"/>
              <a:ext cx="890587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4" name="Equation" r:id="rId27" imgW="609480" imgH="266400" progId="Equation.3">
                      <p:embed/>
                    </p:oleObj>
                  </mc:Choice>
                  <mc:Fallback>
                    <p:oleObj name="Equation" r:id="rId27" imgW="609480" imgH="266400" progId="Equation.3">
                      <p:embed/>
                      <p:pic>
                        <p:nvPicPr>
                          <p:cNvPr id="77841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5451" y="5164138"/>
                            <a:ext cx="890587" cy="390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842" name="Object 18"/>
              <p:cNvGraphicFramePr>
                <a:graphicFrameLocks noChangeAspect="1"/>
              </p:cNvGraphicFramePr>
              <p:nvPr/>
            </p:nvGraphicFramePr>
            <p:xfrm>
              <a:off x="6391275" y="5248275"/>
              <a:ext cx="295275" cy="401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5" name="Equation" r:id="rId29" imgW="177480" imgH="241200" progId="Equation.3">
                      <p:embed/>
                    </p:oleObj>
                  </mc:Choice>
                  <mc:Fallback>
                    <p:oleObj name="Equation" r:id="rId29" imgW="177480" imgH="241200" progId="Equation.3">
                      <p:embed/>
                      <p:pic>
                        <p:nvPicPr>
                          <p:cNvPr id="77842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91275" y="5248275"/>
                            <a:ext cx="295275" cy="4016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6248400" y="48768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162800" y="5791200"/>
                <a:ext cx="381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4" name="Object 83"/>
              <p:cNvGraphicFramePr>
                <a:graphicFrameLocks noChangeAspect="1"/>
              </p:cNvGraphicFramePr>
              <p:nvPr/>
            </p:nvGraphicFramePr>
            <p:xfrm>
              <a:off x="7543800" y="5638800"/>
              <a:ext cx="239712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6" name="Equation" r:id="rId31" imgW="126720" imgH="139680" progId="Equation.3">
                      <p:embed/>
                    </p:oleObj>
                  </mc:Choice>
                  <mc:Fallback>
                    <p:oleObj name="Equation" r:id="rId31" imgW="126720" imgH="139680" progId="Equation.3">
                      <p:embed/>
                      <p:pic>
                        <p:nvPicPr>
                          <p:cNvPr id="84" name="Object 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3800" y="5638800"/>
                            <a:ext cx="239712" cy="265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845" name="Object 21"/>
              <p:cNvGraphicFramePr>
                <a:graphicFrameLocks noChangeAspect="1"/>
              </p:cNvGraphicFramePr>
              <p:nvPr/>
            </p:nvGraphicFramePr>
            <p:xfrm>
              <a:off x="7208838" y="4800600"/>
              <a:ext cx="238510" cy="319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7" name="Equation" r:id="rId33" imgW="152280" imgH="203040" progId="Equation.3">
                      <p:embed/>
                    </p:oleObj>
                  </mc:Choice>
                  <mc:Fallback>
                    <p:oleObj name="Equation" r:id="rId33" imgW="152280" imgH="203040" progId="Equation.3">
                      <p:embed/>
                      <p:pic>
                        <p:nvPicPr>
                          <p:cNvPr id="77845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8838" y="4800600"/>
                            <a:ext cx="238510" cy="3190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228600" y="3657600"/>
          <a:ext cx="39766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35" imgW="2489040" imgH="241200" progId="Equation.3">
                  <p:embed/>
                </p:oleObj>
              </mc:Choice>
              <mc:Fallback>
                <p:oleObj name="Equation" r:id="rId35" imgW="2489040" imgH="241200" progId="Equation.3">
                  <p:embed/>
                  <p:pic>
                    <p:nvPicPr>
                      <p:cNvPr id="89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39766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228600" y="4816475"/>
          <a:ext cx="43449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37" imgW="2717640" imgH="558720" progId="Equation.3">
                  <p:embed/>
                </p:oleObj>
              </mc:Choice>
              <mc:Fallback>
                <p:oleObj name="Equation" r:id="rId37" imgW="2717640" imgH="558720" progId="Equation.3">
                  <p:embed/>
                  <p:pic>
                    <p:nvPicPr>
                      <p:cNvPr id="778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16475"/>
                        <a:ext cx="434498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8" name="Object 24"/>
          <p:cNvGraphicFramePr>
            <a:graphicFrameLocks noChangeAspect="1"/>
          </p:cNvGraphicFramePr>
          <p:nvPr/>
        </p:nvGraphicFramePr>
        <p:xfrm>
          <a:off x="280988" y="5754688"/>
          <a:ext cx="243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39" imgW="1257120" imgH="241200" progId="Equation.3">
                  <p:embed/>
                </p:oleObj>
              </mc:Choice>
              <mc:Fallback>
                <p:oleObj name="Equation" r:id="rId39" imgW="1257120" imgH="241200" progId="Equation.3">
                  <p:embed/>
                  <p:pic>
                    <p:nvPicPr>
                      <p:cNvPr id="778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754688"/>
                        <a:ext cx="2438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9" name="Object 25"/>
          <p:cNvGraphicFramePr>
            <a:graphicFrameLocks noChangeAspect="1"/>
          </p:cNvGraphicFramePr>
          <p:nvPr/>
        </p:nvGraphicFramePr>
        <p:xfrm>
          <a:off x="315913" y="1676400"/>
          <a:ext cx="377348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41" imgW="2120760" imgH="736560" progId="Equation.3">
                  <p:embed/>
                </p:oleObj>
              </mc:Choice>
              <mc:Fallback>
                <p:oleObj name="Equation" r:id="rId41" imgW="2120760" imgH="736560" progId="Equation.3">
                  <p:embed/>
                  <p:pic>
                    <p:nvPicPr>
                      <p:cNvPr id="778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676400"/>
                        <a:ext cx="3773487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0" name="Object 26"/>
          <p:cNvGraphicFramePr>
            <a:graphicFrameLocks noChangeAspect="1"/>
          </p:cNvGraphicFramePr>
          <p:nvPr/>
        </p:nvGraphicFramePr>
        <p:xfrm>
          <a:off x="304800" y="4267200"/>
          <a:ext cx="20097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Equation" r:id="rId43" imgW="1257120" imgH="317160" progId="Equation.3">
                  <p:embed/>
                </p:oleObj>
              </mc:Choice>
              <mc:Fallback>
                <p:oleObj name="Equation" r:id="rId43" imgW="1257120" imgH="317160" progId="Equation.3">
                  <p:embed/>
                  <p:pic>
                    <p:nvPicPr>
                      <p:cNvPr id="778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20097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1" name="Object 27"/>
          <p:cNvGraphicFramePr>
            <a:graphicFrameLocks noChangeAspect="1"/>
          </p:cNvGraphicFramePr>
          <p:nvPr/>
        </p:nvGraphicFramePr>
        <p:xfrm>
          <a:off x="304800" y="3048000"/>
          <a:ext cx="2684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45" imgW="1384200" imgH="203040" progId="Equation.3">
                  <p:embed/>
                </p:oleObj>
              </mc:Choice>
              <mc:Fallback>
                <p:oleObj name="Equation" r:id="rId45" imgW="1384200" imgH="203040" progId="Equation.3">
                  <p:embed/>
                  <p:pic>
                    <p:nvPicPr>
                      <p:cNvPr id="778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26844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1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E3BAB994-E544-448E-805E-EA5A7817A35A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34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6050"/>
            <a:ext cx="63849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643063"/>
            <a:ext cx="2332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Düz Bağlayıcı"/>
          <p:cNvCxnSpPr/>
          <p:nvPr/>
        </p:nvCxnSpPr>
        <p:spPr>
          <a:xfrm>
            <a:off x="2690813" y="2155825"/>
            <a:ext cx="3057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Yuvarlatılmış Dikdörtgen"/>
          <p:cNvSpPr/>
          <p:nvPr/>
        </p:nvSpPr>
        <p:spPr>
          <a:xfrm>
            <a:off x="3055938" y="2338388"/>
            <a:ext cx="1071562" cy="365125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5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78B3A1B8-7F33-4D2B-AA64-5324BF58E7C6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35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774700"/>
            <a:ext cx="8624887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Düz Bağlayıcı"/>
          <p:cNvCxnSpPr/>
          <p:nvPr/>
        </p:nvCxnSpPr>
        <p:spPr>
          <a:xfrm>
            <a:off x="3122613" y="1214438"/>
            <a:ext cx="4467225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Yuvarlatılmış Dikdörtgen"/>
          <p:cNvSpPr/>
          <p:nvPr/>
        </p:nvSpPr>
        <p:spPr>
          <a:xfrm>
            <a:off x="2220913" y="1803400"/>
            <a:ext cx="4949825" cy="4953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176338" y="3709988"/>
            <a:ext cx="365125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Vector Multiplications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Dot or Scalar Product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343400" cy="4525963"/>
          </a:xfrm>
        </p:spPr>
        <p:txBody>
          <a:bodyPr/>
          <a:lstStyle/>
          <a:p>
            <a:r>
              <a:rPr lang="en-US" dirty="0" smtClean="0"/>
              <a:t>Cross or Vector Product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607C-E77F-41FE-B64F-FD2D3BA37A2D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smtClean="0"/>
              <a:t>Fahed Alrshoudi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38200" y="3352800"/>
          <a:ext cx="3615804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3" imgW="2120760" imgH="1625400" progId="Equation.3">
                  <p:embed/>
                </p:oleObj>
              </mc:Choice>
              <mc:Fallback>
                <p:oleObj name="Equation" r:id="rId3" imgW="2120760" imgH="1625400" progId="Equation.3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3615804" cy="277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8"/>
          <p:cNvGrpSpPr/>
          <p:nvPr/>
        </p:nvGrpSpPr>
        <p:grpSpPr>
          <a:xfrm>
            <a:off x="1143000" y="2106613"/>
            <a:ext cx="3154362" cy="1158874"/>
            <a:chOff x="1143000" y="2106613"/>
            <a:chExt cx="3154362" cy="1158874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143000" y="2362200"/>
              <a:ext cx="1828800" cy="762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43000" y="3048000"/>
              <a:ext cx="2819400" cy="76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981200" y="2743200"/>
            <a:ext cx="279400" cy="391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2743200"/>
                          <a:ext cx="279400" cy="391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2" name="Object 4"/>
            <p:cNvGraphicFramePr>
              <a:graphicFrameLocks noChangeAspect="1"/>
            </p:cNvGraphicFramePr>
            <p:nvPr/>
          </p:nvGraphicFramePr>
          <p:xfrm>
            <a:off x="3962400" y="2819400"/>
            <a:ext cx="334962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Equation" r:id="rId7" imgW="152280" imgH="203040" progId="Equation.3">
                    <p:embed/>
                  </p:oleObj>
                </mc:Choice>
                <mc:Fallback>
                  <p:oleObj name="Equation" r:id="rId7" imgW="152280" imgH="203040" progId="Equation.3">
                    <p:embed/>
                    <p:pic>
                      <p:nvPicPr>
                        <p:cNvPr id="6861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819400"/>
                          <a:ext cx="334962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2943225" y="2106613"/>
            <a:ext cx="33655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name="Equation" r:id="rId9" imgW="152280" imgH="203040" progId="Equation.3">
                    <p:embed/>
                  </p:oleObj>
                </mc:Choice>
                <mc:Fallback>
                  <p:oleObj name="Equation" r:id="rId9" imgW="152280" imgH="203040" progId="Equation.3">
                    <p:embed/>
                    <p:pic>
                      <p:nvPicPr>
                        <p:cNvPr id="6861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106613"/>
                          <a:ext cx="33655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1730829" y="2873828"/>
              <a:ext cx="230414" cy="228600"/>
            </a:xfrm>
            <a:custGeom>
              <a:avLst/>
              <a:gdLst>
                <a:gd name="connsiteX0" fmla="*/ 0 w 230414"/>
                <a:gd name="connsiteY0" fmla="*/ 0 h 228600"/>
                <a:gd name="connsiteX1" fmla="*/ 206828 w 230414"/>
                <a:gd name="connsiteY1" fmla="*/ 54429 h 228600"/>
                <a:gd name="connsiteX2" fmla="*/ 141514 w 230414"/>
                <a:gd name="connsiteY2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414" h="228600">
                  <a:moveTo>
                    <a:pt x="0" y="0"/>
                  </a:moveTo>
                  <a:cubicBezTo>
                    <a:pt x="91621" y="8164"/>
                    <a:pt x="183242" y="16329"/>
                    <a:pt x="206828" y="54429"/>
                  </a:cubicBezTo>
                  <a:cubicBezTo>
                    <a:pt x="230414" y="92529"/>
                    <a:pt x="150585" y="195943"/>
                    <a:pt x="141514" y="228600"/>
                  </a:cubicBez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76800" y="2209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cross product of the two vectors is defined as a vector with magnitude </a:t>
            </a:r>
            <a:r>
              <a:rPr lang="en-US" i="1" dirty="0" smtClean="0"/>
              <a:t>AB</a:t>
            </a:r>
            <a:r>
              <a:rPr lang="en-US" dirty="0" smtClean="0"/>
              <a:t> sin</a:t>
            </a:r>
            <a:r>
              <a:rPr lang="el-GR" i="1" dirty="0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and a direction specified by the right hand rule.</a:t>
            </a:r>
            <a:endParaRPr lang="en-US" dirty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4800600" y="3505200"/>
          <a:ext cx="22733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1" imgW="1333440" imgH="1600200" progId="Equation.3">
                  <p:embed/>
                </p:oleObj>
              </mc:Choice>
              <mc:Fallback>
                <p:oleObj name="Equation" r:id="rId11" imgW="1333440" imgH="1600200" progId="Equation.3">
                  <p:embed/>
                  <p:pic>
                    <p:nvPicPr>
                      <p:cNvPr id="68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2273300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315200" y="3505200"/>
            <a:ext cx="1645920" cy="1828800"/>
            <a:chOff x="7498080" y="3352800"/>
            <a:chExt cx="1645920" cy="1828800"/>
          </a:xfrm>
        </p:grpSpPr>
        <p:graphicFrame>
          <p:nvGraphicFramePr>
            <p:cNvPr id="68618" name="Object 10"/>
            <p:cNvGraphicFramePr>
              <a:graphicFrameLocks noChangeAspect="1"/>
            </p:cNvGraphicFramePr>
            <p:nvPr/>
          </p:nvGraphicFramePr>
          <p:xfrm>
            <a:off x="8913812" y="4114800"/>
            <a:ext cx="2301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2" name="Equation" r:id="rId13" imgW="152280" imgH="203040" progId="Equation.3">
                    <p:embed/>
                  </p:oleObj>
                </mc:Choice>
                <mc:Fallback>
                  <p:oleObj name="Equation" r:id="rId13" imgW="152280" imgH="203040" progId="Equation.3">
                    <p:embed/>
                    <p:pic>
                      <p:nvPicPr>
                        <p:cNvPr id="6861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3812" y="4114800"/>
                          <a:ext cx="230188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7498080" y="3352800"/>
              <a:ext cx="1415732" cy="1828800"/>
              <a:chOff x="7498080" y="3352800"/>
              <a:chExt cx="1415732" cy="182880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847012" y="4267200"/>
                <a:ext cx="10668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7427912" y="4457700"/>
                <a:ext cx="609600" cy="228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7504112" y="3924300"/>
                <a:ext cx="685800" cy="1588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34"/>
              <p:cNvGrpSpPr/>
              <p:nvPr/>
            </p:nvGrpSpPr>
            <p:grpSpPr>
              <a:xfrm>
                <a:off x="7772400" y="4267200"/>
                <a:ext cx="707571" cy="321129"/>
                <a:chOff x="7674429" y="4572000"/>
                <a:chExt cx="707571" cy="321129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7674429" y="4572000"/>
                  <a:ext cx="674914" cy="321129"/>
                </a:xfrm>
                <a:custGeom>
                  <a:avLst/>
                  <a:gdLst>
                    <a:gd name="connsiteX0" fmla="*/ 0 w 674914"/>
                    <a:gd name="connsiteY0" fmla="*/ 228600 h 321129"/>
                    <a:gd name="connsiteX1" fmla="*/ 402771 w 674914"/>
                    <a:gd name="connsiteY1" fmla="*/ 283029 h 321129"/>
                    <a:gd name="connsiteX2" fmla="*/ 674914 w 674914"/>
                    <a:gd name="connsiteY2" fmla="*/ 0 h 321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4914" h="321129">
                      <a:moveTo>
                        <a:pt x="0" y="228600"/>
                      </a:moveTo>
                      <a:cubicBezTo>
                        <a:pt x="145142" y="274864"/>
                        <a:pt x="290285" y="321129"/>
                        <a:pt x="402771" y="283029"/>
                      </a:cubicBezTo>
                      <a:cubicBezTo>
                        <a:pt x="515257" y="244929"/>
                        <a:pt x="651328" y="59872"/>
                        <a:pt x="674914" y="0"/>
                      </a:cubicBezTo>
                    </a:path>
                  </a:pathLst>
                </a:cu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rot="10800000" flipV="1">
                  <a:off x="8193885" y="4572000"/>
                  <a:ext cx="152400" cy="762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0" idx="2"/>
                </p:cNvCxnSpPr>
                <p:nvPr/>
              </p:nvCxnSpPr>
              <p:spPr>
                <a:xfrm>
                  <a:off x="8349343" y="4572000"/>
                  <a:ext cx="32657" cy="15240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6" name="Object 5"/>
              <p:cNvGraphicFramePr>
                <a:graphicFrameLocks noChangeAspect="1"/>
              </p:cNvGraphicFramePr>
              <p:nvPr/>
            </p:nvGraphicFramePr>
            <p:xfrm>
              <a:off x="7498080" y="4876800"/>
              <a:ext cx="229956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63" name="Equation" r:id="rId15" imgW="152280" imgH="203040" progId="Equation.3">
                      <p:embed/>
                    </p:oleObj>
                  </mc:Choice>
                  <mc:Fallback>
                    <p:oleObj name="Equation" r:id="rId15" imgW="152280" imgH="203040" progId="Equation.3">
                      <p:embed/>
                      <p:pic>
                        <p:nvPicPr>
                          <p:cNvPr id="36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8080" y="4876800"/>
                            <a:ext cx="229956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19" name="Object 11"/>
              <p:cNvGraphicFramePr>
                <a:graphicFrameLocks noChangeAspect="1"/>
              </p:cNvGraphicFramePr>
              <p:nvPr/>
            </p:nvGraphicFramePr>
            <p:xfrm>
              <a:off x="7542212" y="3352800"/>
              <a:ext cx="690562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64" name="Equation" r:id="rId16" imgW="457200" imgH="203040" progId="Equation.3">
                      <p:embed/>
                    </p:oleObj>
                  </mc:Choice>
                  <mc:Fallback>
                    <p:oleObj name="Equation" r:id="rId16" imgW="457200" imgH="203040" progId="Equation.3">
                      <p:embed/>
                      <p:pic>
                        <p:nvPicPr>
                          <p:cNvPr id="68619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42212" y="3352800"/>
                            <a:ext cx="690562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/>
            </p:nvGraphicFramePr>
            <p:xfrm>
              <a:off x="8077200" y="4495800"/>
              <a:ext cx="279400" cy="391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65" name="Equation" r:id="rId18" imgW="126720" imgH="177480" progId="Equation.3">
                      <p:embed/>
                    </p:oleObj>
                  </mc:Choice>
                  <mc:Fallback>
                    <p:oleObj name="Equation" r:id="rId18" imgW="126720" imgH="177480" progId="Equation.3">
                      <p:embed/>
                      <p:pic>
                        <p:nvPicPr>
                          <p:cNvPr id="41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77200" y="4495800"/>
                            <a:ext cx="279400" cy="3911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Freeform 42"/>
              <p:cNvSpPr/>
              <p:nvPr/>
            </p:nvSpPr>
            <p:spPr>
              <a:xfrm>
                <a:off x="7791450" y="4286250"/>
                <a:ext cx="238125" cy="173038"/>
              </a:xfrm>
              <a:custGeom>
                <a:avLst/>
                <a:gdLst>
                  <a:gd name="connsiteX0" fmla="*/ 0 w 238125"/>
                  <a:gd name="connsiteY0" fmla="*/ 123825 h 173038"/>
                  <a:gd name="connsiteX1" fmla="*/ 152400 w 238125"/>
                  <a:gd name="connsiteY1" fmla="*/ 152400 h 173038"/>
                  <a:gd name="connsiteX2" fmla="*/ 238125 w 238125"/>
                  <a:gd name="connsiteY2" fmla="*/ 0 h 17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173038">
                    <a:moveTo>
                      <a:pt x="0" y="123825"/>
                    </a:moveTo>
                    <a:cubicBezTo>
                      <a:pt x="56356" y="148431"/>
                      <a:pt x="112713" y="173038"/>
                      <a:pt x="152400" y="152400"/>
                    </a:cubicBezTo>
                    <a:cubicBezTo>
                      <a:pt x="192088" y="131763"/>
                      <a:pt x="238125" y="0"/>
                      <a:pt x="238125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49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Position Vector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9113-BD61-4FF9-9008-B4FC212A66CF}" type="datetime1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A position vector locates one point in space relative to another.</a:t>
            </a: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  is a position vector that runs from point A to another point B.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00600" y="2743200"/>
            <a:ext cx="3962400" cy="3276600"/>
            <a:chOff x="3429000" y="2944813"/>
            <a:chExt cx="5486400" cy="3913187"/>
          </a:xfrm>
        </p:grpSpPr>
        <p:graphicFrame>
          <p:nvGraphicFramePr>
            <p:cNvPr id="72717" name="Object 13"/>
            <p:cNvGraphicFramePr>
              <a:graphicFrameLocks noChangeAspect="1"/>
            </p:cNvGraphicFramePr>
            <p:nvPr/>
          </p:nvGraphicFramePr>
          <p:xfrm>
            <a:off x="8686800" y="4953000"/>
            <a:ext cx="228600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5" name="Equation" r:id="rId4" imgW="139680" imgH="164880" progId="Equation.3">
                    <p:embed/>
                  </p:oleObj>
                </mc:Choice>
                <mc:Fallback>
                  <p:oleObj name="Equation" r:id="rId4" imgW="139680" imgH="164880" progId="Equation.3">
                    <p:embed/>
                    <p:pic>
                      <p:nvPicPr>
                        <p:cNvPr id="7271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6800" y="4953000"/>
                          <a:ext cx="228600" cy="268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Group 24"/>
            <p:cNvGrpSpPr/>
            <p:nvPr/>
          </p:nvGrpSpPr>
          <p:grpSpPr>
            <a:xfrm>
              <a:off x="3429000" y="2944813"/>
              <a:ext cx="5238750" cy="3913187"/>
              <a:chOff x="3676650" y="2392363"/>
              <a:chExt cx="5238750" cy="3913187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419600" y="2611437"/>
                <a:ext cx="4205033" cy="2795395"/>
              </a:xfrm>
              <a:custGeom>
                <a:avLst/>
                <a:gdLst>
                  <a:gd name="connsiteX0" fmla="*/ 217714 w 2681033"/>
                  <a:gd name="connsiteY0" fmla="*/ 337458 h 1195190"/>
                  <a:gd name="connsiteX1" fmla="*/ 239486 w 2681033"/>
                  <a:gd name="connsiteY1" fmla="*/ 304800 h 1195190"/>
                  <a:gd name="connsiteX2" fmla="*/ 359229 w 2681033"/>
                  <a:gd name="connsiteY2" fmla="*/ 217715 h 1195190"/>
                  <a:gd name="connsiteX3" fmla="*/ 402772 w 2681033"/>
                  <a:gd name="connsiteY3" fmla="*/ 195943 h 1195190"/>
                  <a:gd name="connsiteX4" fmla="*/ 609600 w 2681033"/>
                  <a:gd name="connsiteY4" fmla="*/ 76200 h 1195190"/>
                  <a:gd name="connsiteX5" fmla="*/ 707572 w 2681033"/>
                  <a:gd name="connsiteY5" fmla="*/ 43543 h 1195190"/>
                  <a:gd name="connsiteX6" fmla="*/ 772886 w 2681033"/>
                  <a:gd name="connsiteY6" fmla="*/ 21772 h 1195190"/>
                  <a:gd name="connsiteX7" fmla="*/ 805543 w 2681033"/>
                  <a:gd name="connsiteY7" fmla="*/ 10886 h 1195190"/>
                  <a:gd name="connsiteX8" fmla="*/ 849086 w 2681033"/>
                  <a:gd name="connsiteY8" fmla="*/ 0 h 1195190"/>
                  <a:gd name="connsiteX9" fmla="*/ 1524000 w 2681033"/>
                  <a:gd name="connsiteY9" fmla="*/ 21772 h 1195190"/>
                  <a:gd name="connsiteX10" fmla="*/ 1883229 w 2681033"/>
                  <a:gd name="connsiteY10" fmla="*/ 43543 h 1195190"/>
                  <a:gd name="connsiteX11" fmla="*/ 1915886 w 2681033"/>
                  <a:gd name="connsiteY11" fmla="*/ 54429 h 1195190"/>
                  <a:gd name="connsiteX12" fmla="*/ 2046514 w 2681033"/>
                  <a:gd name="connsiteY12" fmla="*/ 76200 h 1195190"/>
                  <a:gd name="connsiteX13" fmla="*/ 2198914 w 2681033"/>
                  <a:gd name="connsiteY13" fmla="*/ 152400 h 1195190"/>
                  <a:gd name="connsiteX14" fmla="*/ 2198914 w 2681033"/>
                  <a:gd name="connsiteY14" fmla="*/ 152400 h 1195190"/>
                  <a:gd name="connsiteX15" fmla="*/ 2286000 w 2681033"/>
                  <a:gd name="connsiteY15" fmla="*/ 185058 h 1195190"/>
                  <a:gd name="connsiteX16" fmla="*/ 2340429 w 2681033"/>
                  <a:gd name="connsiteY16" fmla="*/ 195943 h 1195190"/>
                  <a:gd name="connsiteX17" fmla="*/ 2373086 w 2681033"/>
                  <a:gd name="connsiteY17" fmla="*/ 228600 h 1195190"/>
                  <a:gd name="connsiteX18" fmla="*/ 2405743 w 2681033"/>
                  <a:gd name="connsiteY18" fmla="*/ 239486 h 1195190"/>
                  <a:gd name="connsiteX19" fmla="*/ 2503714 w 2681033"/>
                  <a:gd name="connsiteY19" fmla="*/ 283029 h 1195190"/>
                  <a:gd name="connsiteX20" fmla="*/ 2558143 w 2681033"/>
                  <a:gd name="connsiteY20" fmla="*/ 337458 h 1195190"/>
                  <a:gd name="connsiteX21" fmla="*/ 2634343 w 2681033"/>
                  <a:gd name="connsiteY21" fmla="*/ 391886 h 1195190"/>
                  <a:gd name="connsiteX22" fmla="*/ 2656114 w 2681033"/>
                  <a:gd name="connsiteY22" fmla="*/ 424543 h 1195190"/>
                  <a:gd name="connsiteX23" fmla="*/ 2677886 w 2681033"/>
                  <a:gd name="connsiteY23" fmla="*/ 446315 h 1195190"/>
                  <a:gd name="connsiteX24" fmla="*/ 2667000 w 2681033"/>
                  <a:gd name="connsiteY24" fmla="*/ 587829 h 1195190"/>
                  <a:gd name="connsiteX25" fmla="*/ 2656114 w 2681033"/>
                  <a:gd name="connsiteY25" fmla="*/ 620486 h 1195190"/>
                  <a:gd name="connsiteX26" fmla="*/ 2645229 w 2681033"/>
                  <a:gd name="connsiteY26" fmla="*/ 664029 h 1195190"/>
                  <a:gd name="connsiteX27" fmla="*/ 2634343 w 2681033"/>
                  <a:gd name="connsiteY27" fmla="*/ 696686 h 1195190"/>
                  <a:gd name="connsiteX28" fmla="*/ 2601686 w 2681033"/>
                  <a:gd name="connsiteY28" fmla="*/ 772886 h 1195190"/>
                  <a:gd name="connsiteX29" fmla="*/ 2569029 w 2681033"/>
                  <a:gd name="connsiteY29" fmla="*/ 827315 h 1195190"/>
                  <a:gd name="connsiteX30" fmla="*/ 2536372 w 2681033"/>
                  <a:gd name="connsiteY30" fmla="*/ 838200 h 1195190"/>
                  <a:gd name="connsiteX31" fmla="*/ 2492829 w 2681033"/>
                  <a:gd name="connsiteY31" fmla="*/ 870858 h 1195190"/>
                  <a:gd name="connsiteX32" fmla="*/ 2438400 w 2681033"/>
                  <a:gd name="connsiteY32" fmla="*/ 914400 h 1195190"/>
                  <a:gd name="connsiteX33" fmla="*/ 2318657 w 2681033"/>
                  <a:gd name="connsiteY33" fmla="*/ 957943 h 1195190"/>
                  <a:gd name="connsiteX34" fmla="*/ 2275114 w 2681033"/>
                  <a:gd name="connsiteY34" fmla="*/ 979715 h 1195190"/>
                  <a:gd name="connsiteX35" fmla="*/ 2242457 w 2681033"/>
                  <a:gd name="connsiteY35" fmla="*/ 990600 h 1195190"/>
                  <a:gd name="connsiteX36" fmla="*/ 2198914 w 2681033"/>
                  <a:gd name="connsiteY36" fmla="*/ 1012372 h 1195190"/>
                  <a:gd name="connsiteX37" fmla="*/ 2166257 w 2681033"/>
                  <a:gd name="connsiteY37" fmla="*/ 1023258 h 1195190"/>
                  <a:gd name="connsiteX38" fmla="*/ 2090057 w 2681033"/>
                  <a:gd name="connsiteY38" fmla="*/ 1066800 h 1195190"/>
                  <a:gd name="connsiteX39" fmla="*/ 2002972 w 2681033"/>
                  <a:gd name="connsiteY39" fmla="*/ 1077686 h 1195190"/>
                  <a:gd name="connsiteX40" fmla="*/ 1121229 w 2681033"/>
                  <a:gd name="connsiteY40" fmla="*/ 1088572 h 1195190"/>
                  <a:gd name="connsiteX41" fmla="*/ 1066800 w 2681033"/>
                  <a:gd name="connsiteY41" fmla="*/ 1110343 h 1195190"/>
                  <a:gd name="connsiteX42" fmla="*/ 1023257 w 2681033"/>
                  <a:gd name="connsiteY42" fmla="*/ 1132115 h 1195190"/>
                  <a:gd name="connsiteX43" fmla="*/ 881743 w 2681033"/>
                  <a:gd name="connsiteY43" fmla="*/ 1153886 h 1195190"/>
                  <a:gd name="connsiteX44" fmla="*/ 653143 w 2681033"/>
                  <a:gd name="connsiteY44" fmla="*/ 1164772 h 1195190"/>
                  <a:gd name="connsiteX45" fmla="*/ 348343 w 2681033"/>
                  <a:gd name="connsiteY45" fmla="*/ 1153886 h 1195190"/>
                  <a:gd name="connsiteX46" fmla="*/ 293914 w 2681033"/>
                  <a:gd name="connsiteY46" fmla="*/ 1132115 h 1195190"/>
                  <a:gd name="connsiteX47" fmla="*/ 261257 w 2681033"/>
                  <a:gd name="connsiteY47" fmla="*/ 1121229 h 1195190"/>
                  <a:gd name="connsiteX48" fmla="*/ 174172 w 2681033"/>
                  <a:gd name="connsiteY48" fmla="*/ 1077686 h 1195190"/>
                  <a:gd name="connsiteX49" fmla="*/ 119743 w 2681033"/>
                  <a:gd name="connsiteY49" fmla="*/ 1023258 h 1195190"/>
                  <a:gd name="connsiteX50" fmla="*/ 76200 w 2681033"/>
                  <a:gd name="connsiteY50" fmla="*/ 979715 h 1195190"/>
                  <a:gd name="connsiteX51" fmla="*/ 54429 w 2681033"/>
                  <a:gd name="connsiteY51" fmla="*/ 936172 h 1195190"/>
                  <a:gd name="connsiteX52" fmla="*/ 32657 w 2681033"/>
                  <a:gd name="connsiteY52" fmla="*/ 914400 h 1195190"/>
                  <a:gd name="connsiteX53" fmla="*/ 10886 w 2681033"/>
                  <a:gd name="connsiteY53" fmla="*/ 849086 h 1195190"/>
                  <a:gd name="connsiteX54" fmla="*/ 0 w 2681033"/>
                  <a:gd name="connsiteY54" fmla="*/ 751115 h 1195190"/>
                  <a:gd name="connsiteX55" fmla="*/ 21772 w 2681033"/>
                  <a:gd name="connsiteY55" fmla="*/ 587829 h 1195190"/>
                  <a:gd name="connsiteX56" fmla="*/ 32657 w 2681033"/>
                  <a:gd name="connsiteY56" fmla="*/ 555172 h 1195190"/>
                  <a:gd name="connsiteX57" fmla="*/ 54429 w 2681033"/>
                  <a:gd name="connsiteY57" fmla="*/ 435429 h 1195190"/>
                  <a:gd name="connsiteX58" fmla="*/ 87086 w 2681033"/>
                  <a:gd name="connsiteY58" fmla="*/ 402772 h 1195190"/>
                  <a:gd name="connsiteX59" fmla="*/ 97972 w 2681033"/>
                  <a:gd name="connsiteY59" fmla="*/ 370115 h 1195190"/>
                  <a:gd name="connsiteX60" fmla="*/ 152400 w 2681033"/>
                  <a:gd name="connsiteY60" fmla="*/ 326572 h 1195190"/>
                  <a:gd name="connsiteX61" fmla="*/ 217714 w 2681033"/>
                  <a:gd name="connsiteY61" fmla="*/ 337458 h 119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681033" h="1195190">
                    <a:moveTo>
                      <a:pt x="217714" y="337458"/>
                    </a:moveTo>
                    <a:cubicBezTo>
                      <a:pt x="232228" y="333829"/>
                      <a:pt x="230235" y="314051"/>
                      <a:pt x="239486" y="304800"/>
                    </a:cubicBezTo>
                    <a:cubicBezTo>
                      <a:pt x="259349" y="284937"/>
                      <a:pt x="336521" y="229069"/>
                      <a:pt x="359229" y="217715"/>
                    </a:cubicBezTo>
                    <a:cubicBezTo>
                      <a:pt x="373743" y="210458"/>
                      <a:pt x="388857" y="204292"/>
                      <a:pt x="402772" y="195943"/>
                    </a:cubicBezTo>
                    <a:cubicBezTo>
                      <a:pt x="478314" y="150617"/>
                      <a:pt x="515377" y="107607"/>
                      <a:pt x="609600" y="76200"/>
                    </a:cubicBezTo>
                    <a:lnTo>
                      <a:pt x="707572" y="43543"/>
                    </a:lnTo>
                    <a:lnTo>
                      <a:pt x="772886" y="21772"/>
                    </a:lnTo>
                    <a:cubicBezTo>
                      <a:pt x="783772" y="18143"/>
                      <a:pt x="794411" y="13669"/>
                      <a:pt x="805543" y="10886"/>
                    </a:cubicBezTo>
                    <a:lnTo>
                      <a:pt x="849086" y="0"/>
                    </a:lnTo>
                    <a:cubicBezTo>
                      <a:pt x="1074057" y="7257"/>
                      <a:pt x="1299324" y="8156"/>
                      <a:pt x="1524000" y="21772"/>
                    </a:cubicBezTo>
                    <a:lnTo>
                      <a:pt x="1883229" y="43543"/>
                    </a:lnTo>
                    <a:cubicBezTo>
                      <a:pt x="1894115" y="47172"/>
                      <a:pt x="1904754" y="51646"/>
                      <a:pt x="1915886" y="54429"/>
                    </a:cubicBezTo>
                    <a:cubicBezTo>
                      <a:pt x="1958338" y="65042"/>
                      <a:pt x="2003496" y="70055"/>
                      <a:pt x="2046514" y="76200"/>
                    </a:cubicBezTo>
                    <a:cubicBezTo>
                      <a:pt x="2144304" y="108797"/>
                      <a:pt x="2092368" y="85809"/>
                      <a:pt x="2198914" y="152400"/>
                    </a:cubicBezTo>
                    <a:lnTo>
                      <a:pt x="2198914" y="152400"/>
                    </a:lnTo>
                    <a:cubicBezTo>
                      <a:pt x="2215557" y="159057"/>
                      <a:pt x="2263250" y="179371"/>
                      <a:pt x="2286000" y="185058"/>
                    </a:cubicBezTo>
                    <a:cubicBezTo>
                      <a:pt x="2303950" y="189545"/>
                      <a:pt x="2322286" y="192315"/>
                      <a:pt x="2340429" y="195943"/>
                    </a:cubicBezTo>
                    <a:cubicBezTo>
                      <a:pt x="2351315" y="206829"/>
                      <a:pt x="2360277" y="220061"/>
                      <a:pt x="2373086" y="228600"/>
                    </a:cubicBezTo>
                    <a:cubicBezTo>
                      <a:pt x="2382633" y="234965"/>
                      <a:pt x="2395257" y="234826"/>
                      <a:pt x="2405743" y="239486"/>
                    </a:cubicBezTo>
                    <a:cubicBezTo>
                      <a:pt x="2519109" y="289871"/>
                      <a:pt x="2430151" y="258507"/>
                      <a:pt x="2503714" y="283029"/>
                    </a:cubicBezTo>
                    <a:cubicBezTo>
                      <a:pt x="2521857" y="301172"/>
                      <a:pt x="2537616" y="322063"/>
                      <a:pt x="2558143" y="337458"/>
                    </a:cubicBezTo>
                    <a:cubicBezTo>
                      <a:pt x="2612152" y="377965"/>
                      <a:pt x="2586590" y="360051"/>
                      <a:pt x="2634343" y="391886"/>
                    </a:cubicBezTo>
                    <a:cubicBezTo>
                      <a:pt x="2641600" y="402772"/>
                      <a:pt x="2647941" y="414327"/>
                      <a:pt x="2656114" y="424543"/>
                    </a:cubicBezTo>
                    <a:cubicBezTo>
                      <a:pt x="2662525" y="432557"/>
                      <a:pt x="2677203" y="436074"/>
                      <a:pt x="2677886" y="446315"/>
                    </a:cubicBezTo>
                    <a:cubicBezTo>
                      <a:pt x="2681033" y="493521"/>
                      <a:pt x="2672868" y="540884"/>
                      <a:pt x="2667000" y="587829"/>
                    </a:cubicBezTo>
                    <a:cubicBezTo>
                      <a:pt x="2665577" y="599215"/>
                      <a:pt x="2659266" y="609453"/>
                      <a:pt x="2656114" y="620486"/>
                    </a:cubicBezTo>
                    <a:cubicBezTo>
                      <a:pt x="2652004" y="634871"/>
                      <a:pt x="2649339" y="649644"/>
                      <a:pt x="2645229" y="664029"/>
                    </a:cubicBezTo>
                    <a:cubicBezTo>
                      <a:pt x="2642077" y="675062"/>
                      <a:pt x="2637495" y="685653"/>
                      <a:pt x="2634343" y="696686"/>
                    </a:cubicBezTo>
                    <a:cubicBezTo>
                      <a:pt x="2604135" y="802412"/>
                      <a:pt x="2645878" y="684503"/>
                      <a:pt x="2601686" y="772886"/>
                    </a:cubicBezTo>
                    <a:cubicBezTo>
                      <a:pt x="2587009" y="802241"/>
                      <a:pt x="2599402" y="809091"/>
                      <a:pt x="2569029" y="827315"/>
                    </a:cubicBezTo>
                    <a:cubicBezTo>
                      <a:pt x="2559190" y="833219"/>
                      <a:pt x="2547258" y="834572"/>
                      <a:pt x="2536372" y="838200"/>
                    </a:cubicBezTo>
                    <a:cubicBezTo>
                      <a:pt x="2521858" y="849086"/>
                      <a:pt x="2506767" y="859243"/>
                      <a:pt x="2492829" y="870858"/>
                    </a:cubicBezTo>
                    <a:cubicBezTo>
                      <a:pt x="2462456" y="896169"/>
                      <a:pt x="2478768" y="894216"/>
                      <a:pt x="2438400" y="914400"/>
                    </a:cubicBezTo>
                    <a:cubicBezTo>
                      <a:pt x="2390787" y="938207"/>
                      <a:pt x="2369481" y="937614"/>
                      <a:pt x="2318657" y="957943"/>
                    </a:cubicBezTo>
                    <a:cubicBezTo>
                      <a:pt x="2303590" y="963970"/>
                      <a:pt x="2290030" y="973323"/>
                      <a:pt x="2275114" y="979715"/>
                    </a:cubicBezTo>
                    <a:cubicBezTo>
                      <a:pt x="2264567" y="984235"/>
                      <a:pt x="2253004" y="986080"/>
                      <a:pt x="2242457" y="990600"/>
                    </a:cubicBezTo>
                    <a:cubicBezTo>
                      <a:pt x="2227541" y="996992"/>
                      <a:pt x="2213829" y="1005979"/>
                      <a:pt x="2198914" y="1012372"/>
                    </a:cubicBezTo>
                    <a:cubicBezTo>
                      <a:pt x="2188367" y="1016892"/>
                      <a:pt x="2176520" y="1018126"/>
                      <a:pt x="2166257" y="1023258"/>
                    </a:cubicBezTo>
                    <a:cubicBezTo>
                      <a:pt x="2133864" y="1039454"/>
                      <a:pt x="2128226" y="1057258"/>
                      <a:pt x="2090057" y="1066800"/>
                    </a:cubicBezTo>
                    <a:cubicBezTo>
                      <a:pt x="2061676" y="1073895"/>
                      <a:pt x="2032219" y="1077029"/>
                      <a:pt x="2002972" y="1077686"/>
                    </a:cubicBezTo>
                    <a:cubicBezTo>
                      <a:pt x="1709109" y="1084290"/>
                      <a:pt x="1415143" y="1084943"/>
                      <a:pt x="1121229" y="1088572"/>
                    </a:cubicBezTo>
                    <a:cubicBezTo>
                      <a:pt x="1103086" y="1095829"/>
                      <a:pt x="1084656" y="1102407"/>
                      <a:pt x="1066800" y="1110343"/>
                    </a:cubicBezTo>
                    <a:cubicBezTo>
                      <a:pt x="1051971" y="1116934"/>
                      <a:pt x="1038451" y="1126417"/>
                      <a:pt x="1023257" y="1132115"/>
                    </a:cubicBezTo>
                    <a:cubicBezTo>
                      <a:pt x="985823" y="1146153"/>
                      <a:pt x="911157" y="1151925"/>
                      <a:pt x="881743" y="1153886"/>
                    </a:cubicBezTo>
                    <a:cubicBezTo>
                      <a:pt x="805626" y="1158961"/>
                      <a:pt x="729343" y="1161143"/>
                      <a:pt x="653143" y="1164772"/>
                    </a:cubicBezTo>
                    <a:cubicBezTo>
                      <a:pt x="531476" y="1195190"/>
                      <a:pt x="585643" y="1186617"/>
                      <a:pt x="348343" y="1153886"/>
                    </a:cubicBezTo>
                    <a:cubicBezTo>
                      <a:pt x="328986" y="1151216"/>
                      <a:pt x="312210" y="1138976"/>
                      <a:pt x="293914" y="1132115"/>
                    </a:cubicBezTo>
                    <a:cubicBezTo>
                      <a:pt x="283170" y="1128086"/>
                      <a:pt x="271703" y="1125977"/>
                      <a:pt x="261257" y="1121229"/>
                    </a:cubicBezTo>
                    <a:cubicBezTo>
                      <a:pt x="231711" y="1107799"/>
                      <a:pt x="174172" y="1077686"/>
                      <a:pt x="174172" y="1077686"/>
                    </a:cubicBezTo>
                    <a:cubicBezTo>
                      <a:pt x="132240" y="1014790"/>
                      <a:pt x="176189" y="1071640"/>
                      <a:pt x="119743" y="1023258"/>
                    </a:cubicBezTo>
                    <a:cubicBezTo>
                      <a:pt x="104158" y="1009900"/>
                      <a:pt x="76200" y="979715"/>
                      <a:pt x="76200" y="979715"/>
                    </a:cubicBezTo>
                    <a:cubicBezTo>
                      <a:pt x="68943" y="965201"/>
                      <a:pt x="63430" y="949674"/>
                      <a:pt x="54429" y="936172"/>
                    </a:cubicBezTo>
                    <a:cubicBezTo>
                      <a:pt x="48736" y="927632"/>
                      <a:pt x="37247" y="923580"/>
                      <a:pt x="32657" y="914400"/>
                    </a:cubicBezTo>
                    <a:cubicBezTo>
                      <a:pt x="22394" y="893874"/>
                      <a:pt x="10886" y="849086"/>
                      <a:pt x="10886" y="849086"/>
                    </a:cubicBezTo>
                    <a:cubicBezTo>
                      <a:pt x="7257" y="816429"/>
                      <a:pt x="0" y="783973"/>
                      <a:pt x="0" y="751115"/>
                    </a:cubicBezTo>
                    <a:cubicBezTo>
                      <a:pt x="0" y="710302"/>
                      <a:pt x="10192" y="634152"/>
                      <a:pt x="21772" y="587829"/>
                    </a:cubicBezTo>
                    <a:cubicBezTo>
                      <a:pt x="24555" y="576697"/>
                      <a:pt x="29029" y="566058"/>
                      <a:pt x="32657" y="555172"/>
                    </a:cubicBezTo>
                    <a:cubicBezTo>
                      <a:pt x="33119" y="551478"/>
                      <a:pt x="38939" y="458664"/>
                      <a:pt x="54429" y="435429"/>
                    </a:cubicBezTo>
                    <a:cubicBezTo>
                      <a:pt x="62968" y="422620"/>
                      <a:pt x="76200" y="413658"/>
                      <a:pt x="87086" y="402772"/>
                    </a:cubicBezTo>
                    <a:cubicBezTo>
                      <a:pt x="90715" y="391886"/>
                      <a:pt x="92068" y="379954"/>
                      <a:pt x="97972" y="370115"/>
                    </a:cubicBezTo>
                    <a:cubicBezTo>
                      <a:pt x="104611" y="359050"/>
                      <a:pt x="142285" y="328595"/>
                      <a:pt x="152400" y="326572"/>
                    </a:cubicBezTo>
                    <a:cubicBezTo>
                      <a:pt x="177307" y="321591"/>
                      <a:pt x="203200" y="341087"/>
                      <a:pt x="217714" y="33745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mpd="sng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791200" y="3144837"/>
                <a:ext cx="1752600" cy="76200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6586538" y="3100388"/>
              <a:ext cx="263525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6" name="Equation" r:id="rId6" imgW="114120" imgH="203040" progId="Equation.3">
                      <p:embed/>
                    </p:oleObj>
                  </mc:Choice>
                  <mc:Fallback>
                    <p:oleObj name="Equation" r:id="rId6" imgW="114120" imgH="203040" progId="Equation.3">
                      <p:embed/>
                      <p:pic>
                        <p:nvPicPr>
                          <p:cNvPr id="18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6538" y="3100388"/>
                            <a:ext cx="263525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5638800" y="3657600"/>
              <a:ext cx="249238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7" name="Equation" r:id="rId8" imgW="152280" imgH="164880" progId="Equation.3">
                      <p:embed/>
                    </p:oleObj>
                  </mc:Choice>
                  <mc:Fallback>
                    <p:oleObj name="Equation" r:id="rId8" imgW="152280" imgH="164880" progId="Equation.3">
                      <p:embed/>
                      <p:pic>
                        <p:nvPicPr>
                          <p:cNvPr id="19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38800" y="3657600"/>
                            <a:ext cx="249238" cy="269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3"/>
              <p:cNvGraphicFramePr>
                <a:graphicFrameLocks noChangeAspect="1"/>
              </p:cNvGraphicFramePr>
              <p:nvPr/>
            </p:nvGraphicFramePr>
            <p:xfrm>
              <a:off x="5457825" y="4516437"/>
              <a:ext cx="3048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8" name="Equation" r:id="rId10" imgW="152280" imgH="177480" progId="Equation.3">
                      <p:embed/>
                    </p:oleObj>
                  </mc:Choice>
                  <mc:Fallback>
                    <p:oleObj name="Equation" r:id="rId10" imgW="152280" imgH="177480" progId="Equation.3">
                      <p:embed/>
                      <p:pic>
                        <p:nvPicPr>
                          <p:cNvPr id="23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825" y="4516437"/>
                            <a:ext cx="304800" cy="355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14" name="Object 10"/>
              <p:cNvGraphicFramePr>
                <a:graphicFrameLocks noChangeAspect="1"/>
              </p:cNvGraphicFramePr>
              <p:nvPr/>
            </p:nvGraphicFramePr>
            <p:xfrm>
              <a:off x="7467600" y="2895600"/>
              <a:ext cx="249238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9" name="Equation" r:id="rId12" imgW="152280" imgH="164880" progId="Equation.3">
                      <p:embed/>
                    </p:oleObj>
                  </mc:Choice>
                  <mc:Fallback>
                    <p:oleObj name="Equation" r:id="rId12" imgW="152280" imgH="164880" progId="Equation.3">
                      <p:embed/>
                      <p:pic>
                        <p:nvPicPr>
                          <p:cNvPr id="7271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7600" y="2895600"/>
                            <a:ext cx="249238" cy="269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15" name="Object 11"/>
              <p:cNvGraphicFramePr>
                <a:graphicFrameLocks noChangeAspect="1"/>
              </p:cNvGraphicFramePr>
              <p:nvPr/>
            </p:nvGraphicFramePr>
            <p:xfrm>
              <a:off x="5613027" y="3870678"/>
              <a:ext cx="99695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0" name="Equation" r:id="rId14" imgW="609480" imgH="215640" progId="Equation.3">
                      <p:embed/>
                    </p:oleObj>
                  </mc:Choice>
                  <mc:Fallback>
                    <p:oleObj name="Equation" r:id="rId14" imgW="609480" imgH="215640" progId="Equation.3">
                      <p:embed/>
                      <p:pic>
                        <p:nvPicPr>
                          <p:cNvPr id="72715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13027" y="3870678"/>
                            <a:ext cx="996950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7" name="Straight Arrow Connector 36"/>
              <p:cNvCxnSpPr/>
              <p:nvPr/>
            </p:nvCxnSpPr>
            <p:spPr>
              <a:xfrm>
                <a:off x="5562600" y="4516437"/>
                <a:ext cx="3352800" cy="15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4533106" y="3487737"/>
                <a:ext cx="2058194" cy="79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V="1">
                <a:off x="3810000" y="4516437"/>
                <a:ext cx="1752600" cy="16002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2716" name="Object 12"/>
              <p:cNvGraphicFramePr>
                <a:graphicFrameLocks noChangeAspect="1"/>
              </p:cNvGraphicFramePr>
              <p:nvPr/>
            </p:nvGraphicFramePr>
            <p:xfrm>
              <a:off x="7286625" y="3209925"/>
              <a:ext cx="1079500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1" name="Equation" r:id="rId16" imgW="660240" imgH="215640" progId="Equation.3">
                      <p:embed/>
                    </p:oleObj>
                  </mc:Choice>
                  <mc:Fallback>
                    <p:oleObj name="Equation" r:id="rId16" imgW="660240" imgH="215640" progId="Equation.3">
                      <p:embed/>
                      <p:pic>
                        <p:nvPicPr>
                          <p:cNvPr id="7271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86625" y="3209925"/>
                            <a:ext cx="1079500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18" name="Object 14"/>
              <p:cNvGraphicFramePr>
                <a:graphicFrameLocks noChangeAspect="1"/>
              </p:cNvGraphicFramePr>
              <p:nvPr/>
            </p:nvGraphicFramePr>
            <p:xfrm>
              <a:off x="5334000" y="2392363"/>
              <a:ext cx="207963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2" name="Equation" r:id="rId18" imgW="126720" imgH="126720" progId="Equation.3">
                      <p:embed/>
                    </p:oleObj>
                  </mc:Choice>
                  <mc:Fallback>
                    <p:oleObj name="Equation" r:id="rId18" imgW="126720" imgH="126720" progId="Equation.3">
                      <p:embed/>
                      <p:pic>
                        <p:nvPicPr>
                          <p:cNvPr id="72718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0" y="2392363"/>
                            <a:ext cx="207963" cy="2063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19" name="Object 15"/>
              <p:cNvGraphicFramePr>
                <a:graphicFrameLocks noChangeAspect="1"/>
              </p:cNvGraphicFramePr>
              <p:nvPr/>
            </p:nvGraphicFramePr>
            <p:xfrm>
              <a:off x="3676650" y="6078538"/>
              <a:ext cx="207963" cy="227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3" name="Equation" r:id="rId20" imgW="126720" imgH="139680" progId="Equation.3">
                      <p:embed/>
                    </p:oleObj>
                  </mc:Choice>
                  <mc:Fallback>
                    <p:oleObj name="Equation" r:id="rId20" imgW="126720" imgH="139680" progId="Equation.3">
                      <p:embed/>
                      <p:pic>
                        <p:nvPicPr>
                          <p:cNvPr id="72719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6650" y="6078538"/>
                            <a:ext cx="207963" cy="2270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609600" y="3429000"/>
          <a:ext cx="38195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22" imgW="2463480" imgH="533160" progId="Equation.3">
                  <p:embed/>
                </p:oleObj>
              </mc:Choice>
              <mc:Fallback>
                <p:oleObj name="Equation" r:id="rId22" imgW="2463480" imgH="533160" progId="Equation.3">
                  <p:embed/>
                  <p:pic>
                    <p:nvPicPr>
                      <p:cNvPr id="727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38195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ounded Rectangle 50"/>
          <p:cNvSpPr/>
          <p:nvPr/>
        </p:nvSpPr>
        <p:spPr>
          <a:xfrm>
            <a:off x="609600" y="3352800"/>
            <a:ext cx="3810000" cy="990600"/>
          </a:xfrm>
          <a:prstGeom prst="round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97230" y="2042160"/>
          <a:ext cx="263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24" imgW="114120" imgH="203040" progId="Equation.3">
                  <p:embed/>
                </p:oleObj>
              </mc:Choice>
              <mc:Fallback>
                <p:oleObj name="Equation" r:id="rId24" imgW="114120" imgH="203040" progId="Equation.3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" y="2042160"/>
                        <a:ext cx="2635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tick attendance after 10 min of the beginning of lecture.</a:t>
            </a:r>
          </a:p>
          <a:p>
            <a:r>
              <a:rPr lang="en-US" dirty="0" smtClean="0"/>
              <a:t>No Phone</a:t>
            </a:r>
          </a:p>
          <a:p>
            <a:r>
              <a:rPr lang="en-US" dirty="0" smtClean="0"/>
              <a:t>Email!!!</a:t>
            </a:r>
          </a:p>
          <a:p>
            <a:r>
              <a:rPr lang="en-US" dirty="0" smtClean="0"/>
              <a:t>Bonus</a:t>
            </a:r>
          </a:p>
          <a:p>
            <a:r>
              <a:rPr lang="en-US" dirty="0" smtClean="0"/>
              <a:t>Free to get in or out of the classroom</a:t>
            </a:r>
          </a:p>
          <a:p>
            <a:r>
              <a:rPr lang="en-US" dirty="0" smtClean="0"/>
              <a:t>Attendance (90%)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 Numbers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407356"/>
              </p:ext>
            </p:extLst>
          </p:nvPr>
        </p:nvGraphicFramePr>
        <p:xfrm>
          <a:off x="1142996" y="1752600"/>
          <a:ext cx="693420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4">
                  <a:extLst>
                    <a:ext uri="{9D8B030D-6E8A-4147-A177-3AD203B41FA5}">
                      <a16:colId xmlns:a16="http://schemas.microsoft.com/office/drawing/2014/main" val="26723529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0877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613365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35180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6632193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1145853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9016373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0684424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16436540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402799822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Number of Students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982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02806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8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A+ and A, How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30900"/>
            <a:ext cx="4038600" cy="4857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" y="1377462"/>
            <a:ext cx="451631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 (F), Why?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62784"/>
              </p:ext>
            </p:extLst>
          </p:nvPr>
        </p:nvGraphicFramePr>
        <p:xfrm>
          <a:off x="1752600" y="2057400"/>
          <a:ext cx="5715000" cy="2601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137242273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4199250198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74288253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69100618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425596063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76007270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34604301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715966521"/>
                    </a:ext>
                  </a:extLst>
                </a:gridCol>
              </a:tblGrid>
              <a:tr h="415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1st Mid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2nd Mid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MD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Tut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 sem.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Final Mark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#Absent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85624"/>
                  </a:ext>
                </a:extLst>
              </a:tr>
              <a:tr h="415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22.5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22.5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865802"/>
                  </a:ext>
                </a:extLst>
              </a:tr>
              <a:tr h="58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13.75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10.5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29.25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20.2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49.45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62615"/>
                  </a:ext>
                </a:extLst>
              </a:tr>
              <a:tr h="58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8.5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31.5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20.4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51.9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25940"/>
                  </a:ext>
                </a:extLst>
              </a:tr>
              <a:tr h="58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12.25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26.25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28.8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55.05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1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Force systems; vector analysis, moments and couples in 2D and 3D </a:t>
            </a:r>
          </a:p>
          <a:p>
            <a:r>
              <a:rPr lang="en-US" sz="2400" dirty="0" smtClean="0"/>
              <a:t>Equilibrium of force systems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Analysis of structures; plane trusses and frames.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Distributed force system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Centroid of simple and composite bodies</a:t>
            </a:r>
          </a:p>
          <a:p>
            <a:r>
              <a:rPr lang="en-US" sz="2400" dirty="0" smtClean="0"/>
              <a:t>Area moments of inertia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Analysis of beams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Friction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FC7F-5417-4C96-8525-B20140C4C4D7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91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Students completing this course will be able to</a:t>
            </a:r>
          </a:p>
          <a:p>
            <a:pPr lvl="0"/>
            <a:r>
              <a:rPr lang="en-US" sz="2400" dirty="0" smtClean="0"/>
              <a:t>Analyze </a:t>
            </a:r>
            <a:r>
              <a:rPr lang="en-US" sz="2400" dirty="0"/>
              <a:t>2D and 3D force system and calculate moment in a 2D and 3D structures</a:t>
            </a:r>
            <a:endParaRPr lang="en-GB" sz="2400" dirty="0"/>
          </a:p>
          <a:p>
            <a:pPr lvl="0"/>
            <a:r>
              <a:rPr lang="en-US" sz="2400" dirty="0">
                <a:solidFill>
                  <a:srgbClr val="0033CC"/>
                </a:solidFill>
              </a:rPr>
              <a:t>Analyze beam, and frame structures using equilibrium equations</a:t>
            </a:r>
            <a:endParaRPr lang="en-GB" sz="2400" dirty="0">
              <a:solidFill>
                <a:srgbClr val="0033CC"/>
              </a:solidFill>
            </a:endParaRPr>
          </a:p>
          <a:p>
            <a:pPr lvl="0"/>
            <a:r>
              <a:rPr lang="en-US" sz="2400" dirty="0">
                <a:solidFill>
                  <a:srgbClr val="7030A0"/>
                </a:solidFill>
              </a:rPr>
              <a:t>Analyze truss structures using various methods</a:t>
            </a:r>
            <a:endParaRPr lang="en-GB" sz="2400" dirty="0">
              <a:solidFill>
                <a:srgbClr val="7030A0"/>
              </a:solidFill>
            </a:endParaRPr>
          </a:p>
          <a:p>
            <a:pPr lvl="0"/>
            <a:r>
              <a:rPr lang="en-US" sz="2400" dirty="0">
                <a:solidFill>
                  <a:srgbClr val="C00000"/>
                </a:solidFill>
              </a:rPr>
              <a:t>Locate centroid of regular and composite cross sections</a:t>
            </a:r>
            <a:endParaRPr lang="en-GB" sz="2400" dirty="0">
              <a:solidFill>
                <a:srgbClr val="C00000"/>
              </a:solidFill>
            </a:endParaRP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Evaluate area moment of inertia of engineering cross sections about different axes.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Analyze and solve friction related equilibrium problems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5C5-6F5F-40C9-9778-6B5374BB876E}" type="datetime4">
              <a:rPr lang="en-US" smtClean="0"/>
              <a:pPr/>
              <a:t>June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</a:t>
            </a:r>
            <a:r>
              <a:rPr lang="sv-SE" dirty="0" err="1" smtClean="0"/>
              <a:t>Fahed</a:t>
            </a:r>
            <a:r>
              <a:rPr lang="sv-SE" dirty="0" smtClean="0"/>
              <a:t>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429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1491</Words>
  <Application>Microsoft Office PowerPoint</Application>
  <PresentationFormat>On-screen Show (4:3)</PresentationFormat>
  <Paragraphs>297</Paragraphs>
  <Slides>37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Agency FB</vt:lpstr>
      <vt:lpstr>Algerian</vt:lpstr>
      <vt:lpstr>Arial</vt:lpstr>
      <vt:lpstr>Calibri</vt:lpstr>
      <vt:lpstr>Times New Roman</vt:lpstr>
      <vt:lpstr>Office Theme</vt:lpstr>
      <vt:lpstr>Equation</vt:lpstr>
      <vt:lpstr>STATICS (ENGINEERING MECHANICS-I)</vt:lpstr>
      <vt:lpstr>Objectives of the Present lecture</vt:lpstr>
      <vt:lpstr>About the Instructor</vt:lpstr>
      <vt:lpstr>Class Rubric </vt:lpstr>
      <vt:lpstr>Statistic Numbers</vt:lpstr>
      <vt:lpstr>A+ and A, How?</vt:lpstr>
      <vt:lpstr>Fail (F), Why?</vt:lpstr>
      <vt:lpstr>Course Description</vt:lpstr>
      <vt:lpstr>Course Learning Outcomes</vt:lpstr>
      <vt:lpstr>Text Book</vt:lpstr>
      <vt:lpstr>Outcome Assessment</vt:lpstr>
      <vt:lpstr>Midterm Exams</vt:lpstr>
      <vt:lpstr>                  Engineering Mechanics</vt:lpstr>
      <vt:lpstr>A Real Life Application</vt:lpstr>
      <vt:lpstr>Newton’s Laws</vt:lpstr>
      <vt:lpstr>Weight of the body</vt:lpstr>
      <vt:lpstr>Law of sines and cosines</vt:lpstr>
      <vt:lpstr>Systems of Units</vt:lpstr>
      <vt:lpstr>U. S. Customary UNITS</vt:lpstr>
      <vt:lpstr>Scalars and Vectors</vt:lpstr>
      <vt:lpstr>Scalars and Vectors</vt:lpstr>
      <vt:lpstr>Scalars and Vectors</vt:lpstr>
      <vt:lpstr>Fundamental Principles – Paralellogram Law &amp; Transmissibility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Vector(s)</vt:lpstr>
      <vt:lpstr>Direction Cosines</vt:lpstr>
      <vt:lpstr>PowerPoint Presentation</vt:lpstr>
      <vt:lpstr>PowerPoint Presentation</vt:lpstr>
      <vt:lpstr>Vector Multiplications</vt:lpstr>
      <vt:lpstr>Position Vector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2016-02-03T13:03:27Z</dcterms:created>
  <dcterms:modified xsi:type="dcterms:W3CDTF">2016-06-14T17:37:51Z</dcterms:modified>
</cp:coreProperties>
</file>