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FF9D-4ED9-4C3E-88B1-D74BAAF0115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DB9127C-1FD4-4BC9-9E0D-848ABA7C4B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FF9D-4ED9-4C3E-88B1-D74BAAF0115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127C-1FD4-4BC9-9E0D-848ABA7C4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FF9D-4ED9-4C3E-88B1-D74BAAF0115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127C-1FD4-4BC9-9E0D-848ABA7C4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FF9D-4ED9-4C3E-88B1-D74BAAF0115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127C-1FD4-4BC9-9E0D-848ABA7C4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FF9D-4ED9-4C3E-88B1-D74BAAF0115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127C-1FD4-4BC9-9E0D-848ABA7C4B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FF9D-4ED9-4C3E-88B1-D74BAAF0115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127C-1FD4-4BC9-9E0D-848ABA7C4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FF9D-4ED9-4C3E-88B1-D74BAAF0115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127C-1FD4-4BC9-9E0D-848ABA7C4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FF9D-4ED9-4C3E-88B1-D74BAAF0115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127C-1FD4-4BC9-9E0D-848ABA7C4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FF9D-4ED9-4C3E-88B1-D74BAAF0115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127C-1FD4-4BC9-9E0D-848ABA7C4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FF9D-4ED9-4C3E-88B1-D74BAAF0115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127C-1FD4-4BC9-9E0D-848ABA7C4B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FF9D-4ED9-4C3E-88B1-D74BAAF0115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127C-1FD4-4BC9-9E0D-848ABA7C4B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59FF9D-4ED9-4C3E-88B1-D74BAAF0115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DB9127C-1FD4-4BC9-9E0D-848ABA7C4B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Reduction of Adverb Clauses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2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A9A57C"/>
              </a:buClr>
              <a:defRPr/>
            </a:pPr>
            <a:r>
              <a:rPr lang="en-US" sz="3600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An adverb clause </a:t>
            </a:r>
            <a:r>
              <a:rPr lang="en-US" sz="36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can be changed </a:t>
            </a:r>
            <a:r>
              <a:rPr lang="en-US" sz="3600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to a modifying phrase </a:t>
            </a:r>
            <a:r>
              <a:rPr lang="en-US" sz="36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only</a:t>
            </a:r>
            <a:r>
              <a:rPr lang="en-US" sz="3600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 when the </a:t>
            </a:r>
            <a:r>
              <a:rPr lang="en-US" sz="36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subject</a:t>
            </a:r>
            <a:r>
              <a:rPr lang="en-US" sz="3600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 of the </a:t>
            </a:r>
            <a:r>
              <a:rPr lang="en-US" sz="3600" b="1" u="sng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adverb clause </a:t>
            </a:r>
            <a:r>
              <a:rPr lang="en-US" sz="3600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and the </a:t>
            </a:r>
            <a:r>
              <a:rPr lang="en-US" sz="36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subject</a:t>
            </a:r>
            <a:r>
              <a:rPr lang="en-US" sz="3600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 of the </a:t>
            </a:r>
            <a:r>
              <a:rPr lang="en-US" sz="3600" b="1" u="sng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main clause </a:t>
            </a:r>
            <a:r>
              <a:rPr lang="en-US" sz="3600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are the </a:t>
            </a:r>
            <a:r>
              <a:rPr lang="en-US" sz="3600" b="1" u="sng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same</a:t>
            </a:r>
            <a:r>
              <a:rPr lang="en-US" sz="3600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.</a:t>
            </a:r>
            <a:endParaRPr lang="en-US" sz="3600" dirty="0">
              <a:solidFill>
                <a:srgbClr val="2F2B20"/>
              </a:solidFill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1-	Subordinate conjunction + </a:t>
            </a:r>
            <a:r>
              <a:rPr lang="en-US" dirty="0">
                <a:solidFill>
                  <a:srgbClr val="FF0000"/>
                </a:solidFill>
              </a:rPr>
              <a:t>subject</a:t>
            </a:r>
            <a:r>
              <a:rPr lang="en-US" dirty="0"/>
              <a:t> + </a:t>
            </a:r>
            <a:r>
              <a:rPr lang="en-US" dirty="0">
                <a:solidFill>
                  <a:srgbClr val="FF0000"/>
                </a:solidFill>
              </a:rPr>
              <a:t>be</a:t>
            </a:r>
            <a:r>
              <a:rPr lang="en-US" dirty="0"/>
              <a:t> + </a:t>
            </a:r>
            <a:r>
              <a:rPr lang="en-US" dirty="0">
                <a:solidFill>
                  <a:srgbClr val="FF0000"/>
                </a:solidFill>
              </a:rPr>
              <a:t>verb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1" indent="-285750">
              <a:lnSpc>
                <a:spcPct val="115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Keep</a:t>
            </a:r>
            <a:r>
              <a:rPr lang="en-US" sz="2800" dirty="0">
                <a:latin typeface="Calibri"/>
                <a:ea typeface="Calibri"/>
                <a:cs typeface="Arial"/>
              </a:rPr>
              <a:t> the subordinate conjunction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/>
                <a:ea typeface="Calibri"/>
                <a:cs typeface="Arial"/>
              </a:rPr>
              <a:t>Drop: subject + be</a:t>
            </a:r>
          </a:p>
          <a:p>
            <a:pPr marL="1143000" lvl="2">
              <a:lnSpc>
                <a:spcPct val="115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latin typeface="Calibri"/>
                <a:ea typeface="Calibri"/>
                <a:cs typeface="Arial"/>
              </a:rPr>
              <a:t>While I was talking to Sam, I noticed an old friend. </a:t>
            </a:r>
          </a:p>
          <a:p>
            <a:pPr marL="1143000" lvl="2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LcPeriod"/>
            </a:pPr>
            <a:r>
              <a:rPr lang="en-US" sz="2800" dirty="0">
                <a:latin typeface="Calibri"/>
                <a:ea typeface="Calibri"/>
                <a:cs typeface="Arial"/>
              </a:rPr>
              <a:t>While </a:t>
            </a:r>
            <a:r>
              <a:rPr lang="en-US" sz="2800" strike="sngStrike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 was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sz="2800" dirty="0">
                <a:latin typeface="Calibri"/>
                <a:ea typeface="Calibri"/>
                <a:cs typeface="Arial"/>
              </a:rPr>
              <a:t>talking to Sam, I noticed an old friend.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482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2-</a:t>
            </a:r>
            <a:r>
              <a:rPr lang="fr-FR" dirty="0"/>
              <a:t>	</a:t>
            </a:r>
            <a:r>
              <a:rPr lang="fr-FR" dirty="0" smtClean="0"/>
              <a:t>Subordinate conjonction </a:t>
            </a:r>
            <a:r>
              <a:rPr lang="fr-FR" dirty="0"/>
              <a:t>+ </a:t>
            </a:r>
            <a:r>
              <a:rPr lang="fr-FR" dirty="0">
                <a:solidFill>
                  <a:srgbClr val="FF0000"/>
                </a:solidFill>
              </a:rPr>
              <a:t>subject </a:t>
            </a:r>
            <a:r>
              <a:rPr lang="fr-FR" dirty="0"/>
              <a:t>+ </a:t>
            </a:r>
            <a:r>
              <a:rPr lang="fr-FR" dirty="0">
                <a:solidFill>
                  <a:srgbClr val="FF0000"/>
                </a:solidFill>
              </a:rPr>
              <a:t>verb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1" indent="-285750">
              <a:lnSpc>
                <a:spcPct val="115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Keep</a:t>
            </a:r>
            <a:r>
              <a:rPr lang="en-US" sz="2800" dirty="0">
                <a:latin typeface="Calibri"/>
                <a:ea typeface="Calibri"/>
                <a:cs typeface="Arial"/>
              </a:rPr>
              <a:t> the subordinate conjunction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/>
                <a:ea typeface="Calibri"/>
                <a:cs typeface="Arial"/>
              </a:rPr>
              <a:t>Drop the subject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/>
                <a:ea typeface="Calibri"/>
                <a:cs typeface="Arial"/>
              </a:rPr>
              <a:t>Change the verb to –</a:t>
            </a:r>
            <a:r>
              <a:rPr lang="en-US" sz="2800" dirty="0" err="1">
                <a:latin typeface="Calibri"/>
                <a:ea typeface="Calibri"/>
                <a:cs typeface="Arial"/>
              </a:rPr>
              <a:t>ing</a:t>
            </a:r>
            <a:r>
              <a:rPr lang="en-US" sz="2800" dirty="0">
                <a:latin typeface="Calibri"/>
                <a:ea typeface="Calibri"/>
                <a:cs typeface="Arial"/>
              </a:rPr>
              <a:t> form (gerund)</a:t>
            </a:r>
          </a:p>
          <a:p>
            <a:pPr marL="1143000" lvl="2">
              <a:lnSpc>
                <a:spcPct val="115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latin typeface="Calibri"/>
                <a:ea typeface="Calibri"/>
                <a:cs typeface="Arial"/>
              </a:rPr>
              <a:t>After I ate breakfast, I went to work. </a:t>
            </a:r>
          </a:p>
          <a:p>
            <a:pPr marL="1143000" lvl="2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LcPeriod"/>
            </a:pPr>
            <a:r>
              <a:rPr lang="en-US" sz="2800" dirty="0">
                <a:latin typeface="Calibri"/>
                <a:ea typeface="Calibri"/>
                <a:cs typeface="Arial"/>
              </a:rPr>
              <a:t>After </a:t>
            </a:r>
            <a:r>
              <a:rPr lang="en-US" sz="2800" strike="sngStrike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 ate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eating </a:t>
            </a:r>
            <a:r>
              <a:rPr lang="en-US" sz="2800" dirty="0">
                <a:latin typeface="Calibri"/>
                <a:ea typeface="Calibri"/>
                <a:cs typeface="Arial"/>
              </a:rPr>
              <a:t>breakfast, I went to work.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8668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Because / As / Since</a:t>
            </a:r>
            <a:r>
              <a:rPr lang="en-US" dirty="0"/>
              <a:t>* (cause and effect conjunctions)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742950" lvl="1" indent="-285750">
              <a:lnSpc>
                <a:spcPct val="115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Drop</a:t>
            </a:r>
            <a:r>
              <a:rPr lang="en-US" sz="2800" dirty="0">
                <a:latin typeface="Calibri"/>
                <a:ea typeface="Calibri"/>
                <a:cs typeface="Arial"/>
              </a:rPr>
              <a:t> the subordinate conjunction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/>
                <a:ea typeface="Calibri"/>
                <a:cs typeface="Arial"/>
              </a:rPr>
              <a:t>Drop the subject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/>
                <a:ea typeface="Calibri"/>
                <a:cs typeface="Arial"/>
              </a:rPr>
              <a:t>Change the verb to –</a:t>
            </a:r>
            <a:r>
              <a:rPr lang="en-US" sz="2800" dirty="0" err="1">
                <a:latin typeface="Calibri"/>
                <a:ea typeface="Calibri"/>
                <a:cs typeface="Arial"/>
              </a:rPr>
              <a:t>ing</a:t>
            </a:r>
            <a:r>
              <a:rPr lang="en-US" sz="2800" dirty="0">
                <a:latin typeface="Calibri"/>
                <a:ea typeface="Calibri"/>
                <a:cs typeface="Arial"/>
              </a:rPr>
              <a:t> form (gerund)</a:t>
            </a:r>
          </a:p>
          <a:p>
            <a:pPr marL="1143000" lvl="2">
              <a:lnSpc>
                <a:spcPct val="115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latin typeface="Calibri"/>
                <a:ea typeface="Calibri"/>
                <a:cs typeface="Arial"/>
              </a:rPr>
              <a:t>Because Sue needed to read the book, she borrowed a copy from the library. </a:t>
            </a:r>
          </a:p>
          <a:p>
            <a:pPr marL="1143000" lvl="2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LcPeriod"/>
            </a:pPr>
            <a:r>
              <a:rPr lang="en-US" sz="2800" strike="sngStrike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Because Sue needed</a:t>
            </a:r>
            <a:r>
              <a:rPr lang="en-US" sz="2800" dirty="0">
                <a:latin typeface="Calibri"/>
                <a:ea typeface="Calibri"/>
                <a:cs typeface="Arial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Needing</a:t>
            </a:r>
            <a:r>
              <a:rPr lang="en-US" sz="2800" dirty="0">
                <a:latin typeface="Calibri"/>
                <a:ea typeface="Calibri"/>
                <a:cs typeface="Arial"/>
              </a:rPr>
              <a:t> to read the book, </a:t>
            </a:r>
            <a:r>
              <a:rPr lang="en-US" sz="2800" strike="sngStrike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she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Sue </a:t>
            </a:r>
            <a:r>
              <a:rPr lang="en-US" sz="2800" dirty="0">
                <a:latin typeface="Calibri"/>
                <a:ea typeface="Calibri"/>
                <a:cs typeface="Arial"/>
              </a:rPr>
              <a:t>borrowed a copy from the library.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856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93A299">
                    <a:lumMod val="75000"/>
                  </a:srgbClr>
                </a:solidFill>
              </a:rPr>
              <a:t>3-	Because / As / Since* (cause and effect conjunctions)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A9A57C"/>
              </a:buClr>
              <a:defRPr/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Having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+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past participle </a:t>
            </a:r>
            <a:r>
              <a:rPr lang="en-US" sz="2800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gives the meaning not only of "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because</a:t>
            </a:r>
            <a:r>
              <a:rPr lang="en-US" sz="2800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” but also of “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before</a:t>
            </a:r>
            <a:r>
              <a:rPr lang="en-US" sz="2800" b="1" dirty="0" smtClean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.”</a:t>
            </a:r>
          </a:p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A9A57C"/>
              </a:buClr>
              <a:defRPr/>
            </a:pPr>
            <a:r>
              <a:rPr lang="en-US" sz="2800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Because I have seen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that movie before, </a:t>
            </a:r>
            <a:r>
              <a:rPr lang="en-US" sz="2800" b="1" i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I didn’t want to </a:t>
            </a:r>
            <a:r>
              <a:rPr lang="en-US" sz="2800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go again</a:t>
            </a:r>
            <a:r>
              <a:rPr lang="en-US" sz="2800" b="1" dirty="0" smtClean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.</a:t>
            </a:r>
            <a:endParaRPr lang="en-US" sz="2800" dirty="0">
              <a:solidFill>
                <a:srgbClr val="2F2B20"/>
              </a:solidFill>
              <a:latin typeface="Calibri"/>
              <a:ea typeface="Calibri"/>
              <a:cs typeface="Arial"/>
            </a:endParaRPr>
          </a:p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A9A57C"/>
              </a:buClr>
              <a:defRPr/>
            </a:pP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Having </a:t>
            </a:r>
            <a:r>
              <a:rPr lang="en-US" sz="2800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seen </a:t>
            </a:r>
            <a:r>
              <a:rPr lang="en-US" sz="2800" b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that movie before, </a:t>
            </a:r>
            <a:r>
              <a:rPr lang="en-US" sz="2800" b="1" i="1" dirty="0" smtClean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I didn’t want to </a:t>
            </a:r>
            <a:r>
              <a:rPr lang="en-US" sz="2800" b="1" dirty="0" smtClean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go again.</a:t>
            </a:r>
            <a:endParaRPr lang="en-US" sz="2800" dirty="0">
              <a:solidFill>
                <a:srgbClr val="2F2B20"/>
              </a:solidFill>
              <a:latin typeface="Calibri"/>
              <a:ea typeface="Calibri"/>
              <a:cs typeface="Arial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10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93A299">
                    <a:lumMod val="75000"/>
                  </a:srgbClr>
                </a:solidFill>
              </a:rPr>
              <a:t>3-	Because / As / Since* (cause and effect conjunctions)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A9A57C"/>
              </a:buClr>
              <a:defRPr/>
            </a:pPr>
            <a:r>
              <a:rPr lang="en-US" b="1" u="sng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A form of </a:t>
            </a:r>
            <a:r>
              <a:rPr lang="en-US" b="1" i="1" u="sng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be</a:t>
            </a:r>
            <a:r>
              <a:rPr lang="en-US" b="1" i="1" u="sng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in the adverb clause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may</a:t>
            </a:r>
            <a:r>
              <a:rPr lang="en-US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 be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changed</a:t>
            </a:r>
            <a:r>
              <a:rPr lang="en-US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 to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being</a:t>
            </a:r>
            <a:r>
              <a:rPr lang="en-US" b="1" i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. </a:t>
            </a:r>
            <a:r>
              <a:rPr lang="en-US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The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use of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being </a:t>
            </a:r>
            <a:r>
              <a:rPr lang="en-US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makes the cause-and-effect relationship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clear</a:t>
            </a:r>
            <a:r>
              <a:rPr lang="en-US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.</a:t>
            </a:r>
            <a:endParaRPr lang="en-US" dirty="0">
              <a:solidFill>
                <a:srgbClr val="2F2B20"/>
              </a:solidFill>
              <a:latin typeface="Calibri"/>
              <a:ea typeface="Calibri"/>
              <a:cs typeface="Arial"/>
            </a:endParaRPr>
          </a:p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A9A57C"/>
              </a:buClr>
              <a:defRPr/>
            </a:pP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Because she was unable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to afford a car</a:t>
            </a:r>
            <a:r>
              <a:rPr lang="en-US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, </a:t>
            </a:r>
            <a:r>
              <a:rPr lang="en-US" b="1" i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she </a:t>
            </a:r>
            <a:r>
              <a:rPr lang="en-US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bought a bicycle.</a:t>
            </a:r>
            <a:endParaRPr lang="en-US" dirty="0">
              <a:solidFill>
                <a:srgbClr val="2F2B20"/>
              </a:solidFill>
              <a:latin typeface="Calibri"/>
              <a:ea typeface="Calibri"/>
              <a:cs typeface="Arial"/>
            </a:endParaRPr>
          </a:p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A9A57C"/>
              </a:buClr>
              <a:defRPr/>
            </a:pPr>
            <a:r>
              <a:rPr lang="en-US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Being unable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to afford a car</a:t>
            </a:r>
            <a:r>
              <a:rPr lang="en-US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, </a:t>
            </a:r>
            <a:r>
              <a:rPr lang="en-US" b="1" i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she </a:t>
            </a:r>
            <a:r>
              <a:rPr lang="en-US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bought a bicycle.</a:t>
            </a:r>
            <a:endParaRPr lang="en-US" dirty="0">
              <a:solidFill>
                <a:srgbClr val="2F2B20"/>
              </a:solidFill>
              <a:latin typeface="Calibri"/>
              <a:ea typeface="Calibri"/>
              <a:cs typeface="Arial"/>
            </a:endParaRPr>
          </a:p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A9A57C"/>
              </a:buClr>
              <a:defRPr/>
            </a:pPr>
            <a:r>
              <a:rPr lang="en-US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Unable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to afford a car</a:t>
            </a:r>
            <a:r>
              <a:rPr lang="en-US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, </a:t>
            </a:r>
            <a:r>
              <a:rPr lang="en-US" b="1" i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she </a:t>
            </a:r>
            <a:r>
              <a:rPr lang="en-US" b="1" dirty="0">
                <a:solidFill>
                  <a:srgbClr val="2F2B20"/>
                </a:solidFill>
                <a:latin typeface="Calibri"/>
                <a:ea typeface="Calibri"/>
                <a:cs typeface="Arial"/>
              </a:rPr>
              <a:t>bought a bicycle.</a:t>
            </a:r>
            <a:endParaRPr lang="en-US" dirty="0">
              <a:solidFill>
                <a:srgbClr val="2F2B20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25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 </a:t>
            </a:r>
            <a:r>
              <a:rPr lang="en-US" dirty="0" smtClean="0"/>
              <a:t>When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100" dirty="0" smtClean="0">
                <a:latin typeface="Calibri"/>
                <a:ea typeface="Calibri"/>
                <a:cs typeface="Arial"/>
              </a:rPr>
              <a:t>1. You can either follow the general rule:</a:t>
            </a:r>
          </a:p>
          <a:p>
            <a:pPr marL="1028700" lvl="1" indent="-571500">
              <a:lnSpc>
                <a:spcPct val="115000"/>
              </a:lnSpc>
              <a:spcBef>
                <a:spcPts val="0"/>
              </a:spcBef>
              <a:buAutoNum type="romanLcPeriod"/>
            </a:pPr>
            <a:r>
              <a:rPr lang="en-US" sz="3100" dirty="0" smtClean="0">
                <a:latin typeface="Calibri"/>
                <a:ea typeface="Calibri"/>
                <a:cs typeface="Arial"/>
              </a:rPr>
              <a:t>When </a:t>
            </a:r>
            <a:r>
              <a:rPr lang="en-US" sz="3100" dirty="0">
                <a:latin typeface="Calibri"/>
                <a:ea typeface="Calibri"/>
                <a:cs typeface="Arial"/>
              </a:rPr>
              <a:t>I arrived to school, I started reviewing for the exam. </a:t>
            </a:r>
            <a:endParaRPr lang="en-US" sz="3100" dirty="0" smtClean="0">
              <a:latin typeface="Calibri"/>
              <a:ea typeface="Calibri"/>
              <a:cs typeface="Arial"/>
            </a:endParaRPr>
          </a:p>
          <a:p>
            <a:pPr marL="1143000" lvl="2">
              <a:lnSpc>
                <a:spcPct val="115000"/>
              </a:lnSpc>
              <a:spcBef>
                <a:spcPts val="0"/>
              </a:spcBef>
              <a:buClr>
                <a:srgbClr val="B5AE53"/>
              </a:buClr>
              <a:buFont typeface="+mj-lt"/>
              <a:buAutoNum type="romanLcPeriod"/>
            </a:pPr>
            <a:r>
              <a:rPr lang="en-US" sz="3100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When </a:t>
            </a:r>
            <a:r>
              <a:rPr lang="en-US" sz="3100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arriving </a:t>
            </a:r>
            <a:r>
              <a:rPr lang="en-US" sz="3100" dirty="0" smtClean="0">
                <a:solidFill>
                  <a:srgbClr val="564B3C"/>
                </a:solidFill>
                <a:latin typeface="Calibri"/>
                <a:ea typeface="Calibri"/>
                <a:cs typeface="Arial"/>
              </a:rPr>
              <a:t>to </a:t>
            </a:r>
            <a:r>
              <a:rPr lang="en-US" sz="3100" dirty="0">
                <a:solidFill>
                  <a:srgbClr val="564B3C"/>
                </a:solidFill>
                <a:latin typeface="Calibri"/>
                <a:ea typeface="Calibri"/>
                <a:cs typeface="Arial"/>
              </a:rPr>
              <a:t>school, I started reviewing for the exam. </a:t>
            </a:r>
          </a:p>
          <a:p>
            <a:pPr marL="1028700" lvl="1" indent="-571500">
              <a:lnSpc>
                <a:spcPct val="115000"/>
              </a:lnSpc>
              <a:spcBef>
                <a:spcPts val="0"/>
              </a:spcBef>
              <a:buAutoNum type="romanLcPeriod"/>
            </a:pPr>
            <a:endParaRPr lang="en-US" sz="3100" dirty="0">
              <a:latin typeface="Calibri"/>
              <a:ea typeface="Calibri"/>
              <a:cs typeface="Arial"/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100" dirty="0" smtClean="0">
                <a:latin typeface="Calibri"/>
                <a:ea typeface="Calibri"/>
                <a:cs typeface="Arial"/>
              </a:rPr>
              <a:t>2. Or:</a:t>
            </a:r>
            <a:endParaRPr lang="en-US" sz="3100" dirty="0">
              <a:latin typeface="Calibri"/>
              <a:ea typeface="Calibri"/>
              <a:cs typeface="Arial"/>
            </a:endParaRP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3100" dirty="0" smtClean="0">
                <a:latin typeface="Calibri"/>
                <a:ea typeface="Calibri"/>
                <a:cs typeface="Arial"/>
              </a:rPr>
              <a:t>Replace </a:t>
            </a:r>
            <a:r>
              <a:rPr lang="en-US" sz="3100" i="1" dirty="0">
                <a:latin typeface="Calibri"/>
                <a:ea typeface="Calibri"/>
                <a:cs typeface="Arial"/>
              </a:rPr>
              <a:t>when</a:t>
            </a:r>
            <a:r>
              <a:rPr lang="en-US" sz="3100" dirty="0">
                <a:latin typeface="Calibri"/>
                <a:ea typeface="Calibri"/>
                <a:cs typeface="Arial"/>
              </a:rPr>
              <a:t> with </a:t>
            </a:r>
            <a:r>
              <a:rPr lang="en-US" sz="3100" i="1" dirty="0">
                <a:latin typeface="Calibri"/>
                <a:ea typeface="Calibri"/>
                <a:cs typeface="Arial"/>
              </a:rPr>
              <a:t>upon</a:t>
            </a:r>
            <a:endParaRPr lang="en-US" sz="3100" dirty="0">
              <a:latin typeface="Calibri"/>
              <a:ea typeface="Calibri"/>
              <a:cs typeface="Arial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100" dirty="0">
                <a:latin typeface="Calibri"/>
                <a:ea typeface="Calibri"/>
                <a:cs typeface="Arial"/>
              </a:rPr>
              <a:t>Drop the subject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100" dirty="0">
                <a:latin typeface="Calibri"/>
                <a:ea typeface="Calibri"/>
                <a:cs typeface="Arial"/>
              </a:rPr>
              <a:t>Change the verb to –</a:t>
            </a:r>
            <a:r>
              <a:rPr lang="en-US" sz="3100" dirty="0" err="1">
                <a:latin typeface="Calibri"/>
                <a:ea typeface="Calibri"/>
                <a:cs typeface="Arial"/>
              </a:rPr>
              <a:t>ing</a:t>
            </a:r>
            <a:r>
              <a:rPr lang="en-US" sz="3100" dirty="0">
                <a:latin typeface="Calibri"/>
                <a:ea typeface="Calibri"/>
                <a:cs typeface="Arial"/>
              </a:rPr>
              <a:t> form (gerund)</a:t>
            </a:r>
          </a:p>
          <a:p>
            <a:pPr marL="1143000" lvl="2">
              <a:lnSpc>
                <a:spcPct val="115000"/>
              </a:lnSpc>
              <a:spcBef>
                <a:spcPts val="0"/>
              </a:spcBef>
              <a:buFont typeface="+mj-lt"/>
              <a:buAutoNum type="romanLcPeriod"/>
            </a:pPr>
            <a:r>
              <a:rPr lang="en-US" sz="3100" dirty="0">
                <a:latin typeface="Calibri"/>
                <a:ea typeface="Calibri"/>
                <a:cs typeface="Arial"/>
              </a:rPr>
              <a:t>When I arrived to school, I started reviewing for the exam. </a:t>
            </a:r>
          </a:p>
          <a:p>
            <a:pPr marL="1143000" lvl="2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LcPeriod"/>
            </a:pPr>
            <a:r>
              <a:rPr lang="en-US" sz="3100" strike="sngStrike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When I arrived</a:t>
            </a:r>
            <a:r>
              <a:rPr lang="en-US" sz="31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sz="3100" dirty="0">
                <a:solidFill>
                  <a:srgbClr val="365F91"/>
                </a:solidFill>
                <a:latin typeface="Calibri"/>
                <a:ea typeface="Calibri"/>
                <a:cs typeface="Arial"/>
              </a:rPr>
              <a:t>Upon arriving </a:t>
            </a:r>
            <a:r>
              <a:rPr lang="en-US" sz="3100" dirty="0">
                <a:latin typeface="Calibri"/>
                <a:ea typeface="Calibri"/>
                <a:cs typeface="Arial"/>
              </a:rPr>
              <a:t>to school, I started reviewing for the exam.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85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360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Summary of Reduction of Adverb Clauses</vt:lpstr>
      <vt:lpstr>PowerPoint Presentation</vt:lpstr>
      <vt:lpstr>1- Subordinate conjunction + subject + be + verb </vt:lpstr>
      <vt:lpstr>2- Subordinate conjonction + subject + verb </vt:lpstr>
      <vt:lpstr>3- Because / As / Since* (cause and effect conjunctions)</vt:lpstr>
      <vt:lpstr>3- Because / As / Since* (cause and effect conjunctions)</vt:lpstr>
      <vt:lpstr>3- Because / As / Since* (cause and effect conjunctions)</vt:lpstr>
      <vt:lpstr>4- When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Reduction of Adverb Clauses</dc:title>
  <dc:creator>Sarah A Aldawood</dc:creator>
  <cp:lastModifiedBy>Sarah A Aldawood</cp:lastModifiedBy>
  <cp:revision>4</cp:revision>
  <dcterms:created xsi:type="dcterms:W3CDTF">2018-11-19T04:58:09Z</dcterms:created>
  <dcterms:modified xsi:type="dcterms:W3CDTF">2018-11-20T08:12:37Z</dcterms:modified>
</cp:coreProperties>
</file>