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2" r:id="rId1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0929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Your name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AA32A31-D471-4167-B159-3B840F5411A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51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D0B9E38-4CE3-4C3D-92D6-C0E67555006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CA3DC-D71B-4755-BC45-9C3B17C8FA78}" type="slidenum">
              <a:rPr kumimoji="0" lang="en-US" altLang="en-US" sz="1200" b="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kumimoji="0" lang="en-US" altLang="en-US" sz="1200" b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84E9E-2543-4A24-A3B1-06CD6FB595F9}" type="slidenum">
              <a:rPr kumimoji="0" lang="ar-SA" altLang="en-US" sz="1200" b="0" smtClean="0"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3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550774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96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775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0C7F-7650-4CBE-BE50-F248F8EE6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11128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484481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8A811FFF-41AC-4639-BACC-91FFDDD7DE4B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FF31EAC-3D27-4157-B0EF-9873642B705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630764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A8652BA-EF32-48BB-8312-F664D86513AB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912E996-201D-489D-A730-170379C09BE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54688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0673849-BC8F-4369-AAEA-FB8601885DCE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D766728-A4E4-41C6-80D2-B824AE58168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92788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1BC54C62-BD40-4D68-9C7C-FF2F85077AC5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B96DC4A-52C9-4DEC-ACB3-F0BE3830386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93740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FE915282-1CB6-44D5-ABF8-DBDC5FE814AB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2F3403E-C817-4339-8A13-FE1246E635C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10586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2130A60-E9D9-405E-AABC-B3829517C200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428F992-F93F-4FBF-97B4-4F9F1E6B95B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43488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058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6A7573E-04E5-4170-83DC-9BDB82DC4BA3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3424030-DDDD-48CA-808C-2D6F9A9EB8A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58412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4C18263-3338-45B8-9FFD-1984B1259A96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0B399DB-D99A-4B3E-859B-17635048052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23041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5F604C7-2A75-4CC3-9539-4DE95EFBCD3E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3A241B6-96F6-4AD1-BF70-B84B9E25BD5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65253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72A8C98-B59E-471C-AC53-A42E77C6FC04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C124EEA-FA94-4DBE-927D-BEBDED4B926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66038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084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835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323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463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313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409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05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6" r:id="rId4"/>
    <p:sldLayoutId id="2147483837" r:id="rId5"/>
    <p:sldLayoutId id="2147483843" r:id="rId6"/>
    <p:sldLayoutId id="2147483844" r:id="rId7"/>
    <p:sldLayoutId id="2147483845" r:id="rId8"/>
    <p:sldLayoutId id="2147483846" r:id="rId9"/>
    <p:sldLayoutId id="2147483838" r:id="rId10"/>
    <p:sldLayoutId id="2147483839" r:id="rId11"/>
    <p:sldLayoutId id="2147483847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BEAD66-5053-459C-AEC6-D58A6F8A03FB}" type="datetime1">
              <a:rPr lang="en-US"/>
              <a:pPr>
                <a:defRPr/>
              </a:pPr>
              <a:t>30/1/2016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0CDC4B-B901-4209-BC0C-6CE0F8BAF63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b="1" dirty="0" smtClean="0"/>
              <a:t>Studio 2</a:t>
            </a:r>
            <a:br>
              <a:rPr lang="en-US" altLang="en-US" sz="4400" b="1" dirty="0" smtClean="0"/>
            </a:br>
            <a:r>
              <a:rPr lang="en-US" altLang="en-US" sz="4400" b="1" dirty="0"/>
              <a:t>Guidelines for 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dirty="0" smtClean="0"/>
              <a:t>Good </a:t>
            </a:r>
            <a:r>
              <a:rPr lang="en-US" altLang="en-US" sz="4400" b="1" dirty="0"/>
              <a:t>Presentations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January 2016 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fld id="{693DAF9D-3BD0-4C81-8CBD-5F06CFF17E5D}" type="slidenum">
              <a:rPr kumimoji="1" lang="en-US" b="1">
                <a:cs typeface="+mn-cs"/>
              </a:rPr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t>1</a:t>
            </a:fld>
            <a:endParaRPr kumimoji="1" lang="en-US" b="1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kumimoji="0" lang="en-US" sz="1800" b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B54BCAE-4900-4B9A-B43B-4E8809B9A09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10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19" name="Rectangle 1026"/>
          <p:cNvSpPr>
            <a:spLocks noChangeArrowheads="1"/>
          </p:cNvSpPr>
          <p:nvPr/>
        </p:nvSpPr>
        <p:spPr bwMode="auto">
          <a:xfrm>
            <a:off x="773113" y="3810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</a:t>
            </a:r>
          </a:p>
        </p:txBody>
      </p:sp>
      <p:sp>
        <p:nvSpPr>
          <p:cNvPr id="9221" name="Rectangle 1030"/>
          <p:cNvSpPr>
            <a:spLocks noChangeArrowheads="1"/>
          </p:cNvSpPr>
          <p:nvPr/>
        </p:nvSpPr>
        <p:spPr bwMode="auto">
          <a:xfrm>
            <a:off x="685800" y="13716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&amp; </a:t>
            </a:r>
            <a:r>
              <a:rPr kumimoji="0"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your talk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Unless you are a specially gifted speaker, REHEARSE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Rehearse in front of friends, spouse, colleagues, or alone (loudly)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Avoid writing your talk and reciting it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6717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42938"/>
            <a:ext cx="27717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fld id="{346F3985-0085-487B-B611-CDA138FCA36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</a:pPr>
              <a:t>11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685800" y="722313"/>
            <a:ext cx="56388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166688" indent="-16668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>
                <a:schemeClr val="accent2"/>
              </a:buClr>
              <a:buSzPct val="80000"/>
              <a:buFontTx/>
              <a:buNone/>
            </a:pP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Pay attention to your appearance; people DO form an impression of you based in part of your appearance 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Learn where the light switch and the pointer are BEFORE your talk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Think of where you will stand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608013"/>
            <a:ext cx="72390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971800" y="3276600"/>
            <a:ext cx="7772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</a:pPr>
            <a:endParaRPr lang="en-US" altLang="en-US" sz="2800">
              <a:solidFill>
                <a:srgbClr val="0033CC"/>
              </a:solidFill>
              <a:latin typeface="Arial" panose="020B0604020202020204" pitchFamily="34" charset="0"/>
              <a:ea typeface="Times New Roman (Arabic)"/>
              <a:cs typeface="Times New Roman (Arabic)"/>
            </a:endParaRP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00188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7C1506E6-68FE-4767-A4D6-9ED0E3A8108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6725" y="1524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46088" y="1042988"/>
            <a:ext cx="59436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Most people feel nervous during the talk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Usually the audience does not notice 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 smtClean="0">
                <a:latin typeface="+mn-lt"/>
                <a:cs typeface="+mn-cs"/>
              </a:rPr>
              <a:t>Hide </a:t>
            </a:r>
            <a:r>
              <a:rPr kumimoji="0" lang="en-US" altLang="en-US" sz="2800" dirty="0">
                <a:latin typeface="+mn-lt"/>
                <a:cs typeface="+mn-cs"/>
              </a:rPr>
              <a:t>any nervous mannerism by leaning a little bit towards a table or podium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Resist the temptation to speak too quickly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Speak up (most people tend to start </a:t>
            </a:r>
            <a:r>
              <a:rPr kumimoji="0" lang="en-US" altLang="en-US" sz="2800" dirty="0" smtClean="0">
                <a:latin typeface="+mn-lt"/>
                <a:cs typeface="+mn-cs"/>
              </a:rPr>
              <a:t>with </a:t>
            </a:r>
            <a:r>
              <a:rPr kumimoji="0" lang="en-US" altLang="en-US" sz="2800" dirty="0">
                <a:latin typeface="+mn-lt"/>
                <a:cs typeface="+mn-cs"/>
              </a:rPr>
              <a:t>a soft voice)</a:t>
            </a: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447800"/>
            <a:ext cx="25955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40A4A51A-C773-4516-ADEF-24F8DAA3BE98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82638" y="1905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92163" y="838200"/>
            <a:ext cx="7620000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Show some enthusiasm and energy to keep the</a:t>
            </a:r>
            <a:br>
              <a:rPr kumimoji="0" lang="en-US" altLang="en-US" sz="2800" dirty="0">
                <a:latin typeface="+mn-lt"/>
                <a:cs typeface="+mn-cs"/>
              </a:rPr>
            </a:br>
            <a:r>
              <a:rPr kumimoji="0" lang="en-US" altLang="en-US" sz="2800" dirty="0">
                <a:latin typeface="+mn-lt"/>
                <a:cs typeface="+mn-cs"/>
              </a:rPr>
              <a:t> audience attracted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Try to move around  a bit to give some action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Do not block the view while moving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Use the pointer and not your hand to point to any part of the </a:t>
            </a:r>
            <a:r>
              <a:rPr kumimoji="0" lang="en-US" altLang="en-US" sz="2800" dirty="0" smtClean="0">
                <a:latin typeface="+mn-lt"/>
                <a:cs typeface="+mn-cs"/>
              </a:rPr>
              <a:t>slide</a:t>
            </a:r>
            <a:endParaRPr lang="en-US" altLang="en-US" sz="2800" dirty="0" smtClean="0">
              <a:solidFill>
                <a:srgbClr val="0033CC"/>
              </a:solidFill>
            </a:endParaRP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89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8253" r="15123" b="14906"/>
          <a:stretch>
            <a:fillRect/>
          </a:stretch>
        </p:blipFill>
        <p:spPr bwMode="auto">
          <a:xfrm>
            <a:off x="4700588" y="4124325"/>
            <a:ext cx="330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FA6ED6D-D1BF-4793-9D90-23F79B7F8B3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914400" y="152400"/>
            <a:ext cx="7772400" cy="5614988"/>
            <a:chOff x="316" y="96"/>
            <a:chExt cx="4896" cy="3537"/>
          </a:xfrm>
        </p:grpSpPr>
        <p:sp>
          <p:nvSpPr>
            <p:cNvPr id="13316" name="Rectangle 2"/>
            <p:cNvSpPr>
              <a:spLocks noChangeArrowheads="1"/>
            </p:cNvSpPr>
            <p:nvPr/>
          </p:nvSpPr>
          <p:spPr bwMode="auto">
            <a:xfrm>
              <a:off x="364" y="96"/>
              <a:ext cx="435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During the Presentation (</a:t>
              </a:r>
              <a:r>
                <a:rPr lang="en-US" altLang="en-US" sz="3200" spc="75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contn’d</a:t>
              </a: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)</a:t>
              </a:r>
            </a:p>
          </p:txBody>
        </p:sp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316" y="741"/>
              <a:ext cx="4896" cy="2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Communicate with the audience</a:t>
              </a:r>
              <a:br>
                <a:rPr kumimoji="0" lang="en-US" altLang="en-US" sz="2800" dirty="0">
                  <a:latin typeface="+mn-lt"/>
                  <a:cs typeface="+mn-cs"/>
                </a:rPr>
              </a:br>
              <a:r>
                <a:rPr kumimoji="0" lang="en-US" altLang="en-US" sz="2800" dirty="0">
                  <a:solidFill>
                    <a:srgbClr val="FFFF00"/>
                  </a:solidFill>
                  <a:latin typeface="+mn-lt"/>
                  <a:cs typeface="+mn-cs"/>
                </a:rPr>
                <a:t>(EYE CONTACT!)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Do NOT stare into the space above your audience, the floor or the </a:t>
              </a:r>
              <a:r>
                <a:rPr kumimoji="0" lang="en-US" altLang="en-US" dirty="0" smtClean="0">
                  <a:latin typeface="+mn-lt"/>
                  <a:cs typeface="+mn-cs"/>
                </a:rPr>
                <a:t>slides</a:t>
              </a:r>
              <a:endParaRPr kumimoji="0" lang="en-US" altLang="en-US" dirty="0">
                <a:latin typeface="+mn-lt"/>
                <a:cs typeface="+mn-cs"/>
              </a:endParaRP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Pick out several friendly faces and establish eye contact (read the feedback)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Do NOT ignore any section in the room</a:t>
              </a:r>
            </a:p>
            <a:p>
              <a:pPr lvl="1">
                <a:lnSpc>
                  <a:spcPct val="90000"/>
                </a:lnSpc>
                <a:spcBef>
                  <a:spcPct val="45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–"/>
                <a:defRPr/>
              </a:pPr>
              <a:endParaRPr lang="en-US" altLang="en-US" dirty="0" smtClean="0">
                <a:solidFill>
                  <a:srgbClr val="0033CC"/>
                </a:solidFill>
                <a:cs typeface="Times New Roman (Arabic)" pitchFamily="26" charset="-78"/>
              </a:endParaRPr>
            </a:p>
          </p:txBody>
        </p:sp>
      </p:grp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2024" r="2142" b="6853"/>
          <a:stretch>
            <a:fillRect/>
          </a:stretch>
        </p:blipFill>
        <p:spPr bwMode="auto">
          <a:xfrm>
            <a:off x="1447800" y="4724400"/>
            <a:ext cx="61261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1975" y="762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Team Dynamics</a:t>
            </a:r>
            <a:endParaRPr lang="en-US" altLang="en-US" sz="3200" spc="75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914400"/>
            <a:ext cx="5943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400"/>
              <a:t>Each member of the team should know where to stand what to present and when </a:t>
            </a:r>
          </a:p>
          <a:p>
            <a:pPr eaLnBrk="1" hangingPunct="1"/>
            <a:r>
              <a:rPr kumimoji="0" lang="en-US" altLang="en-US" sz="2400"/>
              <a:t>Exchanging roles during presentation should be smooth (practice roles)</a:t>
            </a:r>
          </a:p>
          <a:p>
            <a:pPr eaLnBrk="1" hangingPunct="1"/>
            <a:r>
              <a:rPr kumimoji="0" lang="en-US" altLang="en-US" sz="2400"/>
              <a:t>Show team spirit, harmony, and impressive attitude: “One for all and All for one”</a:t>
            </a:r>
          </a:p>
          <a:p>
            <a:pPr eaLnBrk="1" hangingPunct="1"/>
            <a:r>
              <a:rPr kumimoji="0" lang="en-US" altLang="en-US" sz="2400"/>
              <a:t>The team leader should introduce the team-members and introducing himself last (before starting the presentation)</a:t>
            </a: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838200"/>
            <a:ext cx="11985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 b="15294"/>
          <a:stretch>
            <a:fillRect/>
          </a:stretch>
        </p:blipFill>
        <p:spPr bwMode="auto">
          <a:xfrm>
            <a:off x="6927850" y="3938588"/>
            <a:ext cx="1428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4862513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Team Dynamics (</a:t>
            </a:r>
            <a:r>
              <a:rPr lang="en-US" altLang="en-US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contn’d</a:t>
            </a: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14400" y="1524000"/>
            <a:ext cx="54102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>
                <a:solidFill>
                  <a:srgbClr val="FFFFFF"/>
                </a:solidFill>
                <a:latin typeface="Corbel" panose="020B0503020204020204" pitchFamily="34" charset="0"/>
              </a:rPr>
              <a:t>Avoid any sort of distraction when your team member is presenting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>
                <a:solidFill>
                  <a:srgbClr val="FFFFFF"/>
                </a:solidFill>
                <a:latin typeface="Corbel" panose="020B0503020204020204" pitchFamily="34" charset="0"/>
              </a:rPr>
              <a:t>Focus on the audience and analyze    feedbacks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>
                <a:solidFill>
                  <a:srgbClr val="FFFFFF"/>
                </a:solidFill>
                <a:latin typeface="Corbel" panose="020B0503020204020204" pitchFamily="34" charset="0"/>
              </a:rPr>
              <a:t>Do not argue in front of the audience or contradict each other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>
                <a:solidFill>
                  <a:srgbClr val="FFFFFF"/>
                </a:solidFill>
                <a:latin typeface="Corbel" panose="020B0503020204020204" pitchFamily="34" charset="0"/>
              </a:rPr>
              <a:t>Follow the team leader’s requests and respond to them professionally 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63763"/>
            <a:ext cx="21955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38863711-B6A9-43BD-859F-575D39233F3E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43011" name="Group 5"/>
          <p:cNvGrpSpPr>
            <a:grpSpLocks/>
          </p:cNvGrpSpPr>
          <p:nvPr/>
        </p:nvGrpSpPr>
        <p:grpSpPr bwMode="auto">
          <a:xfrm>
            <a:off x="685800" y="152400"/>
            <a:ext cx="7172325" cy="4991100"/>
            <a:chOff x="276" y="96"/>
            <a:chExt cx="4518" cy="3144"/>
          </a:xfrm>
        </p:grpSpPr>
        <p:sp>
          <p:nvSpPr>
            <p:cNvPr id="14340" name="Rectangle 2"/>
            <p:cNvSpPr>
              <a:spLocks noChangeArrowheads="1"/>
            </p:cNvSpPr>
            <p:nvPr/>
          </p:nvSpPr>
          <p:spPr bwMode="auto">
            <a:xfrm>
              <a:off x="324" y="96"/>
              <a:ext cx="447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The Questions Session</a:t>
              </a:r>
            </a:p>
          </p:txBody>
        </p:sp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76" y="648"/>
              <a:ext cx="3792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Let your questioner finish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Try to </a:t>
              </a:r>
              <a:r>
                <a:rPr kumimoji="0" lang="en-US" altLang="en-US" sz="2800" dirty="0">
                  <a:latin typeface="+mn-lt"/>
                  <a:cs typeface="+mn-cs"/>
                </a:rPr>
                <a:t>rephrase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Keep your answer </a:t>
              </a:r>
              <a:r>
                <a:rPr kumimoji="0" lang="en-US" altLang="en-US" sz="2800" dirty="0" smtClean="0">
                  <a:latin typeface="+mn-lt"/>
                  <a:cs typeface="+mn-cs"/>
                </a:rPr>
                <a:t>short</a:t>
              </a:r>
              <a:endParaRPr kumimoji="0" lang="en-US" altLang="en-US" sz="2800" dirty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Never argue with your questioner </a:t>
              </a:r>
              <a:endParaRPr kumimoji="0" lang="en-US" altLang="en-US" sz="2800" dirty="0" smtClean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Confess your ignorance</a:t>
              </a:r>
              <a:endParaRPr kumimoji="0" lang="en-US" altLang="en-US" sz="2800" dirty="0">
                <a:latin typeface="+mn-lt"/>
                <a:cs typeface="+mn-cs"/>
              </a:endParaRPr>
            </a:p>
          </p:txBody>
        </p:sp>
      </p:grp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476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329113"/>
            <a:ext cx="3533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EDD076A-8564-4E03-9061-0307A5D3D94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65163" y="1371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Preparing slides is an important part of presentations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Badly prepared slides will make delivering good presentations difficult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Follow the necessary set of guidelines in order to prepare good slides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563" y="414338"/>
            <a:ext cx="785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 I: Preparing Slides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8749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BC9AC1B0-69EB-40E1-859C-34CD13C23BC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86638" cy="8747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 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audience</a:t>
            </a:r>
            <a:endParaRPr lang="en-US" alt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295400"/>
            <a:ext cx="829310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eaLnBrk="1" hangingPunct="1"/>
            <a:r>
              <a:rPr lang="en-US" altLang="en-US" sz="2800" b="1" smtClean="0"/>
              <a:t>Know the technical levels in your audience</a:t>
            </a:r>
          </a:p>
          <a:p>
            <a:pPr lvl="1" eaLnBrk="1" hangingPunct="1"/>
            <a:r>
              <a:rPr lang="en-US" altLang="en-US" sz="2800" b="1" smtClean="0"/>
              <a:t>Do not target one level and ignore the others 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436813"/>
            <a:ext cx="381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546100" y="2436813"/>
            <a:ext cx="3949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kumimoji="0" lang="en-US" altLang="en-US" sz="2800">
                <a:solidFill>
                  <a:srgbClr val="FFFFFF"/>
                </a:solidFill>
              </a:rPr>
              <a:t>Start with basic and careful introduction </a:t>
            </a:r>
          </a:p>
          <a:p>
            <a:pPr lvl="1" eaLnBrk="1" hangingPunct="1">
              <a:buClr>
                <a:srgbClr val="56C5FF"/>
              </a:buClr>
            </a:pPr>
            <a:r>
              <a:rPr kumimoji="0" lang="en-US" altLang="en-US" sz="2800">
                <a:solidFill>
                  <a:srgbClr val="FFFFFF"/>
                </a:solidFill>
              </a:rPr>
              <a:t>Leave the highly technical material to the end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0257E82-C51E-43C1-A62C-CF8ABFA070C7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838200" y="76200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It </a:t>
            </a:r>
            <a:r>
              <a:rPr lang="en-US" altLang="en-US" dirty="0">
                <a:latin typeface="+mn-lt"/>
                <a:cs typeface="+mn-cs"/>
              </a:rPr>
              <a:t>is a </a:t>
            </a:r>
            <a:r>
              <a:rPr lang="en-US" altLang="en-US" dirty="0" smtClean="0">
                <a:latin typeface="+mn-lt"/>
                <a:cs typeface="+mn-cs"/>
              </a:rPr>
              <a:t>“crime” </a:t>
            </a:r>
            <a:r>
              <a:rPr lang="en-US" altLang="en-US" dirty="0">
                <a:latin typeface="+mn-lt"/>
                <a:cs typeface="+mn-cs"/>
              </a:rPr>
              <a:t>to exceed the allotted 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Virtually any subject can be presented in any amount of 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Time limit does not mean present only generalities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 figure, table, or equation that does not specifically serve the point MUST go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Make sure that the content you include can be presented in the given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dirty="0" smtClean="0">
                <a:latin typeface="+mn-lt"/>
                <a:cs typeface="+mn-cs"/>
              </a:rPr>
              <a:t>time without having to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dirty="0" smtClean="0">
                <a:latin typeface="+mn-lt"/>
                <a:cs typeface="+mn-cs"/>
              </a:rPr>
              <a:t>speak too quickly</a:t>
            </a:r>
            <a:br>
              <a:rPr lang="en-US" altLang="en-US" dirty="0" smtClean="0">
                <a:latin typeface="+mn-lt"/>
                <a:cs typeface="+mn-cs"/>
              </a:rPr>
            </a:br>
            <a:endParaRPr lang="en-US" altLang="en-US" dirty="0" smtClean="0">
              <a:latin typeface="+mn-lt"/>
              <a:cs typeface="+mn-cs"/>
            </a:endParaRPr>
          </a:p>
          <a:p>
            <a:pPr marL="173877" lvl="1" indent="0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Tx/>
              <a:buNone/>
              <a:defRPr/>
            </a:pP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 smtClean="0">
                <a:latin typeface="+mn-lt"/>
                <a:cs typeface="+mn-cs"/>
              </a:rPr>
              <a:t>  </a:t>
            </a:r>
            <a:endParaRPr lang="en-US" altLang="en-US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7963"/>
            <a:ext cx="287655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Time your talk</a:t>
            </a: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6096000" y="4252913"/>
            <a:ext cx="2743200" cy="2376487"/>
            <a:chOff x="6001478" y="4123647"/>
            <a:chExt cx="2743200" cy="2377166"/>
          </a:xfrm>
        </p:grpSpPr>
        <p:pic>
          <p:nvPicPr>
            <p:cNvPr id="2867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26122">
              <a:off x="6001478" y="4123647"/>
              <a:ext cx="27432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 rot="21430212">
              <a:off x="6325328" y="5905331"/>
              <a:ext cx="381000" cy="59548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/>
            </a:p>
          </p:txBody>
        </p:sp>
        <p:sp>
          <p:nvSpPr>
            <p:cNvPr id="6" name="Not Equal 5"/>
            <p:cNvSpPr/>
            <p:nvPr/>
          </p:nvSpPr>
          <p:spPr>
            <a:xfrm rot="19848152">
              <a:off x="7117491" y="4657199"/>
              <a:ext cx="685800" cy="304887"/>
            </a:xfrm>
            <a:prstGeom prst="mathNotEqual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00418797-DA3D-44C4-9824-C430869B8F66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5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81000" y="1219200"/>
            <a:ext cx="502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Include </a:t>
            </a:r>
            <a:r>
              <a:rPr lang="en-US" altLang="en-US" dirty="0">
                <a:latin typeface="+mn-lt"/>
                <a:cs typeface="+mn-cs"/>
              </a:rPr>
              <a:t>math ONLY if </a:t>
            </a:r>
            <a:r>
              <a:rPr lang="en-US" altLang="en-US" dirty="0" smtClean="0">
                <a:latin typeface="+mn-lt"/>
                <a:cs typeface="+mn-cs"/>
              </a:rPr>
              <a:t>necessary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Equations slow the pace of the talk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They often create confusion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Focus instead on assumptions, techniques, and </a:t>
            </a:r>
            <a:r>
              <a:rPr lang="en-US" altLang="en-US" dirty="0" smtClean="0">
                <a:latin typeface="+mn-lt"/>
                <a:cs typeface="+mn-cs"/>
              </a:rPr>
              <a:t>solutions</a:t>
            </a:r>
            <a:endParaRPr lang="en-US" altLang="en-US" dirty="0">
              <a:latin typeface="+mn-lt"/>
              <a:cs typeface="+mn-cs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219200"/>
            <a:ext cx="2857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7200"/>
            <a:ext cx="55626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Minimize complex math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316038"/>
            <a:ext cx="36433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D9C2CE34-33E8-4890-8391-356E76F1A5B5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6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0245" name="Rectangle 1027"/>
          <p:cNvSpPr>
            <a:spLocks noChangeArrowheads="1"/>
          </p:cNvSpPr>
          <p:nvPr/>
        </p:nvSpPr>
        <p:spPr bwMode="auto">
          <a:xfrm>
            <a:off x="609600" y="1133475"/>
            <a:ext cx="52578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Allow </a:t>
            </a:r>
            <a:r>
              <a:rPr lang="en-US" altLang="en-US" dirty="0">
                <a:latin typeface="+mn-lt"/>
                <a:cs typeface="+mn-cs"/>
              </a:rPr>
              <a:t>1 or 2 minutes per transparency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with </a:t>
            </a:r>
            <a:r>
              <a:rPr lang="en-US" altLang="en-US" dirty="0">
                <a:latin typeface="+mn-lt"/>
                <a:cs typeface="+mn-cs"/>
              </a:rPr>
              <a:t>one or two lines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</a:t>
            </a:r>
            <a:r>
              <a:rPr lang="en-US" altLang="en-US" dirty="0">
                <a:latin typeface="+mn-lt"/>
                <a:cs typeface="+mn-cs"/>
              </a:rPr>
              <a:t>that are packed with too much information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No need to write full </a:t>
            </a:r>
            <a:r>
              <a:rPr lang="en-US" altLang="en-US" dirty="0" smtClean="0">
                <a:latin typeface="+mn-lt"/>
                <a:cs typeface="+mn-cs"/>
              </a:rPr>
              <a:t>sentences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Use six to seven lines per slide whenever possible</a:t>
            </a:r>
            <a:endParaRPr lang="en-US" altLang="en-US" dirty="0">
              <a:latin typeface="+mn-lt"/>
              <a:cs typeface="+mn-cs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653415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Be sensible about slides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FFF0A51-B694-4EAB-8CC3-9DE2DAFBA7A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33400" y="1295400"/>
            <a:ext cx="5181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First </a:t>
            </a:r>
            <a:r>
              <a:rPr lang="en-US" altLang="en-US" dirty="0">
                <a:latin typeface="+mn-lt"/>
                <a:cs typeface="+mn-cs"/>
              </a:rPr>
              <a:t>slide for title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Second slide for your outline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Have a good introduction (importance of the topic, motivation, etc.)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putting two different headings in one slide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One heading can span more than one slide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3924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33400"/>
            <a:ext cx="452120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Organize</a:t>
            </a:r>
            <a:r>
              <a:rPr lang="en-US" altLang="en-US">
                <a:solidFill>
                  <a:srgbClr val="0033CC"/>
                </a:solidFill>
                <a:cs typeface="Times New Roman (Arabic)" pitchFamily="26" charset="-78"/>
              </a:rPr>
              <a:t> </a:t>
            </a: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your slides </a:t>
            </a:r>
            <a:endParaRPr lang="en-US" altLang="en-US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04E1540-8FDA-463B-9B27-81329DEA8B7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8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533400" y="511175"/>
            <a:ext cx="6324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FDA81"/>
                </a:solidFill>
              </a:rPr>
              <a:t>Try to make an attractive design </a:t>
            </a:r>
          </a:p>
          <a:p>
            <a:pPr lvl="1" eaLnBrk="1" hangingPunct="1"/>
            <a:r>
              <a:rPr lang="en-US" altLang="en-US" sz="2800"/>
              <a:t>Choose a good slide background</a:t>
            </a:r>
          </a:p>
          <a:p>
            <a:pPr lvl="1" eaLnBrk="1" hangingPunct="1"/>
            <a:r>
              <a:rPr lang="en-US" altLang="en-US" sz="2800"/>
              <a:t>Choose font colors to provide a good contrast</a:t>
            </a:r>
          </a:p>
          <a:p>
            <a:pPr lvl="1" eaLnBrk="1" hangingPunct="1"/>
            <a:r>
              <a:rPr lang="en-US" altLang="en-US" sz="2800"/>
              <a:t>Choose a good font size and font type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619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276600"/>
            <a:ext cx="287178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686175" y="4038600"/>
            <a:ext cx="4572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lang="en-US" altLang="en-US" sz="2800">
                <a:solidFill>
                  <a:srgbClr val="FFFFFF"/>
                </a:solidFill>
              </a:rPr>
              <a:t>Try to use graphics, figures, block diagrams</a:t>
            </a:r>
          </a:p>
          <a:p>
            <a:pPr lvl="1" eaLnBrk="1" hangingPunct="1">
              <a:buClr>
                <a:srgbClr val="56C5FF"/>
              </a:buClr>
            </a:pPr>
            <a:r>
              <a:rPr lang="en-US" altLang="en-US" sz="2800">
                <a:solidFill>
                  <a:srgbClr val="FFFFFF"/>
                </a:solidFill>
              </a:rPr>
              <a:t>Use animation whenever needed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739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Part II: Delivering a Speech</a:t>
            </a: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3200400" y="1485900"/>
            <a:ext cx="5943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166688" indent="-166688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511175" indent="-163513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642938" indent="-130175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771525" indent="-128588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2287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16859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1431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6003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800"/>
              <a:t>Public Speaking is a necessity of professional life</a:t>
            </a:r>
          </a:p>
          <a:p>
            <a:pPr eaLnBrk="1" hangingPunct="1"/>
            <a:r>
              <a:rPr kumimoji="0" lang="en-US" altLang="en-US" sz="2800"/>
              <a:t>Your oral presentation is a presentation of yourself</a:t>
            </a:r>
          </a:p>
          <a:p>
            <a:pPr eaLnBrk="1" hangingPunct="1"/>
            <a:r>
              <a:rPr kumimoji="0" lang="en-US" altLang="en-US" sz="2800"/>
              <a:t>Your ability to do your job may be questioned by your colleagues if you seem nervous or confused</a:t>
            </a:r>
          </a:p>
          <a:p>
            <a:pPr eaLnBrk="1" hangingPunct="1"/>
            <a:r>
              <a:rPr kumimoji="0" lang="en-US" altLang="en-US" sz="2800"/>
              <a:t> Clarity, self-assurance, and skill get you the respect of the audience  </a:t>
            </a:r>
          </a:p>
        </p:txBody>
      </p:sp>
      <p:pic>
        <p:nvPicPr>
          <p:cNvPr id="37893" name="Picture 5" descr="http://www2.youseemore.com/clarencedillon/uploads/7.49248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8538"/>
            <a:ext cx="2857500" cy="4591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1339</TotalTime>
  <Words>657</Words>
  <Application>Microsoft Office PowerPoint</Application>
  <PresentationFormat>On-screen Show (4:3)</PresentationFormat>
  <Paragraphs>107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Digital Blue Tunnel 16x9</vt:lpstr>
      <vt:lpstr>1_Digital Blue Tunnel 16x9</vt:lpstr>
      <vt:lpstr>Studio 2 Guidelines for  Good Presentations</vt:lpstr>
      <vt:lpstr>PowerPoint Presentation</vt:lpstr>
      <vt:lpstr>Know your 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Table Tray</dc:title>
  <dc:creator>LZMHX9</dc:creator>
  <cp:lastModifiedBy>User</cp:lastModifiedBy>
  <cp:revision>67</cp:revision>
  <dcterms:created xsi:type="dcterms:W3CDTF">2001-01-31T13:11:42Z</dcterms:created>
  <dcterms:modified xsi:type="dcterms:W3CDTF">2016-01-30T20:28:20Z</dcterms:modified>
</cp:coreProperties>
</file>