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1"/>
  </p:sldMasterIdLst>
  <p:notesMasterIdLst>
    <p:notesMasterId r:id="rId19"/>
  </p:notesMasterIdLst>
  <p:sldIdLst>
    <p:sldId id="258" r:id="rId2"/>
    <p:sldId id="259" r:id="rId3"/>
    <p:sldId id="261" r:id="rId4"/>
    <p:sldId id="263" r:id="rId5"/>
    <p:sldId id="277" r:id="rId6"/>
    <p:sldId id="278" r:id="rId7"/>
    <p:sldId id="264" r:id="rId8"/>
    <p:sldId id="265" r:id="rId9"/>
    <p:sldId id="266" r:id="rId10"/>
    <p:sldId id="268" r:id="rId11"/>
    <p:sldId id="270" r:id="rId12"/>
    <p:sldId id="271" r:id="rId13"/>
    <p:sldId id="272" r:id="rId14"/>
    <p:sldId id="273" r:id="rId15"/>
    <p:sldId id="279" r:id="rId16"/>
    <p:sldId id="280" r:id="rId17"/>
    <p:sldId id="282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BA2013-DF7B-4FD9-9D5F-6C5080B5356D}" type="datetimeFigureOut">
              <a:rPr lang="en-US" smtClean="0"/>
              <a:t>16/4/2016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AAF77B-2F13-4AFF-B767-14F47FFEF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55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cs typeface="Arial" panose="020B0604020202020204" pitchFamily="34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56AFEC7-F63B-436D-B516-973363F3F6C0}" type="slidenum">
              <a:rPr lang="en-US" altLang="en-US" smtClean="0">
                <a:solidFill>
                  <a:srgbClr val="000000"/>
                </a:solidFill>
              </a:rPr>
              <a:pPr/>
              <a:t>1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0810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85665CA-CF3C-4A75-8821-3213D4877E80}" type="slidenum">
              <a:rPr lang="en-US" altLang="en-US" smtClean="0"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16</a:t>
            </a:fld>
            <a:endParaRPr lang="en-US" altLang="en-US" smtClean="0">
              <a:ea typeface="MS PGothic" panose="020B0600070205080204" pitchFamily="34" charset="-128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14894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AF77B-2F13-4AFF-B767-14F47FFEFF9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172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F2D0BD6-376F-4E4B-BC97-36DC095231F8}" type="slidenum">
              <a:rPr kumimoji="0" lang="en-US" altLang="en-US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2</a:t>
            </a:fld>
            <a:endParaRPr kumimoji="0" lang="en-US" altLang="en-US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992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7DF2D04-CB24-4E90-8C0A-DA0435A57819}" type="slidenum">
              <a:rPr kumimoji="0" lang="en-US" altLang="en-US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3</a:t>
            </a:fld>
            <a:endParaRPr kumimoji="0" lang="en-US" altLang="en-US">
              <a:latin typeface="Tahoma" panose="020B0604030504040204" pitchFamily="34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Note,</a:t>
            </a:r>
            <a:r>
              <a:rPr lang="en-US" baseline="0" dirty="0" smtClean="0"/>
              <a:t> Ethics: are the science of morals, and Morals: are the practice of ethics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061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F97367D-70D3-4C45-9E3A-2EBD72C80D8A}" type="slidenum">
              <a:rPr kumimoji="0" lang="en-US" altLang="en-US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4</a:t>
            </a:fld>
            <a:endParaRPr kumimoji="0" lang="en-US" altLang="en-US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10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AF77B-2F13-4AFF-B767-14F47FFEFF9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7606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5C5667A-FF0F-47D9-BF08-FD8B6C742B19}" type="slidenum">
              <a:rPr kumimoji="0" lang="en-US" altLang="en-US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7</a:t>
            </a:fld>
            <a:endParaRPr kumimoji="0" lang="en-US" altLang="en-US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340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CEB377A-7D3C-462A-863D-E73344EC860E}" type="slidenum">
              <a:rPr kumimoji="0" lang="en-US" altLang="en-US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8</a:t>
            </a:fld>
            <a:endParaRPr kumimoji="0" lang="en-US" altLang="en-US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5117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AF77B-2F13-4AFF-B767-14F47FFEFF9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0017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B3462F7-8A22-45EF-9EC0-A33DCAF5679C}" type="slidenum">
              <a:rPr lang="en-US" altLang="en-US"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15</a:t>
            </a:fld>
            <a:endParaRPr lang="en-US" altLang="en-US">
              <a:ea typeface="MS PGothic" panose="020B0600070205080204" pitchFamily="34" charset="-128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3583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9118" y="1828800"/>
            <a:ext cx="6173808" cy="2895600"/>
          </a:xfrm>
        </p:spPr>
        <p:txBody>
          <a:bodyPr/>
          <a:lstStyle>
            <a:lvl1pPr>
              <a:lnSpc>
                <a:spcPct val="80000"/>
              </a:lnSpc>
              <a:defRPr sz="495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9118" y="4800600"/>
            <a:ext cx="6173808" cy="1219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55724616"/>
      </p:ext>
    </p:extLst>
  </p:cSld>
  <p:clrMapOvr>
    <a:masterClrMapping/>
  </p:clrMapOvr>
  <p:transition spd="med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76AC2-5EE6-42FD-A677-6033812A3C45}" type="datetime1">
              <a:rPr lang="en-US" smtClean="0"/>
              <a:t>16/4/2016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9CDA3-54D5-481A-A478-C8DE7D56FA6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70599493"/>
      </p:ext>
    </p:extLst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596" y="381001"/>
            <a:ext cx="1143298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2107" y="381001"/>
            <a:ext cx="5544993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BEB26-0F93-4D5B-BE85-0015CA4D4ADA}" type="datetime1">
              <a:rPr lang="en-US" smtClean="0"/>
              <a:t>16/4/2016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12578-651F-4F66-8B5D-3662E7C1120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85721850"/>
      </p:ext>
    </p:extLst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BEC99-E14B-4805-98FE-A437494EC095}" type="datetime1">
              <a:rPr lang="en-US" smtClean="0"/>
              <a:t>16/4/2016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00392" y="6400799"/>
            <a:ext cx="630238" cy="276225"/>
          </a:xfrm>
        </p:spPr>
        <p:txBody>
          <a:bodyPr/>
          <a:lstStyle>
            <a:lvl1pPr>
              <a:defRPr sz="1600" b="1"/>
            </a:lvl1pPr>
          </a:lstStyle>
          <a:p>
            <a:pPr>
              <a:defRPr/>
            </a:pPr>
            <a:fld id="{44668AC2-6786-44CF-BC94-0ECC89DDB01D}" type="slidenum">
              <a:rPr lang="en-GB" altLang="en-US" smtClean="0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050458852"/>
      </p:ext>
    </p:extLst>
  </p:cSld>
  <p:clrMapOvr>
    <a:masterClrMapping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918" y="2514600"/>
            <a:ext cx="6520997" cy="2819400"/>
          </a:xfrm>
        </p:spPr>
        <p:txBody>
          <a:bodyPr/>
          <a:lstStyle>
            <a:lvl1pPr algn="l">
              <a:lnSpc>
                <a:spcPct val="80000"/>
              </a:lnSpc>
              <a:defRPr sz="3601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8" y="5410201"/>
            <a:ext cx="6517197" cy="609601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AB598-7DFC-4AD5-9041-153F36CA83C7}" type="datetime1">
              <a:rPr lang="en-US" smtClean="0"/>
              <a:t>16/4/2016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E88C0-2C81-4575-A17A-7EE9B2B64FA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22339011"/>
      </p:ext>
    </p:extLst>
  </p:cSld>
  <p:clrMapOvr>
    <a:masterClrMapping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8880" y="1905001"/>
            <a:ext cx="3315563" cy="41148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104" y="1905001"/>
            <a:ext cx="3315563" cy="41148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377B0-5726-455B-B147-F3E80BBB0343}" type="datetime1">
              <a:rPr lang="en-US" smtClean="0"/>
              <a:t>16/4/2016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FCFD9-3FC2-4B2D-98B9-7930B9CCA81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28793154"/>
      </p:ext>
    </p:extLst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6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6" y="2743201"/>
            <a:ext cx="3313277" cy="32766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8617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8617" y="2743201"/>
            <a:ext cx="3313277" cy="32766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BC85F-36E0-4369-B0D8-BE521C07F214}" type="datetime1">
              <a:rPr lang="en-US" smtClean="0"/>
              <a:t>16/4/2016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C9285-9A37-4CB7-97BE-DAB0882740D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14914309"/>
      </p:ext>
    </p:extLst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4091D-B883-4794-B57F-93B478AC3D81}" type="datetime1">
              <a:rPr lang="en-US" smtClean="0"/>
              <a:t>16/4/2016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0104A-9872-4743-8133-BBB5647F91F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12492683"/>
      </p:ext>
    </p:extLst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B3080-B7B1-4667-B5D0-13D2A46C99BB}" type="datetime1">
              <a:rPr lang="en-US" smtClean="0"/>
              <a:t>16/4/2016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2D90E-EC3F-4D17-81EB-B5681B89B2E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76631206"/>
      </p:ext>
    </p:extLst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>
            <a:noAutofit/>
          </a:bodyPr>
          <a:lstStyle>
            <a:lvl1pPr algn="l">
              <a:lnSpc>
                <a:spcPct val="90000"/>
              </a:lnSpc>
              <a:defRPr sz="2701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528" y="685800"/>
            <a:ext cx="4801850" cy="53340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80586-4FE1-4D7E-9363-A5217EE9E4C7}" type="datetime1">
              <a:rPr lang="en-US" smtClean="0"/>
              <a:t>16/4/2016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B4796-C709-4265-8A88-DC90A2543DD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70566479"/>
      </p:ext>
    </p:extLst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14528" y="685800"/>
            <a:ext cx="4801850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/>
          <a:lstStyle>
            <a:lvl1pPr marL="0" indent="0" algn="ctr">
              <a:buNone/>
              <a:defRPr sz="1800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/>
          <a:lstStyle>
            <a:lvl1pPr algn="l">
              <a:lnSpc>
                <a:spcPct val="90000"/>
              </a:lnSpc>
              <a:defRPr sz="2701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A802A-7C27-4D0D-8B1E-3D9BE66249CD}" type="datetime1">
              <a:rPr lang="en-US" smtClean="0"/>
              <a:t>16/4/2016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5AECC-800A-4B34-950B-0D4C1372830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7074304"/>
      </p:ext>
    </p:extLst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381000"/>
            <a:ext cx="6861175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1905000"/>
            <a:ext cx="6853237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400800"/>
            <a:ext cx="108585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DB05D49-64C7-42FE-9844-109D0679B273}" type="datetime1">
              <a:rPr lang="en-US" smtClean="0"/>
              <a:t>16/4/2016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3" y="6400800"/>
            <a:ext cx="4916487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350" y="6400800"/>
            <a:ext cx="630238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CB8CBF1-E3CB-435B-8E93-F69EE0F5B0A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6" r:id="rId1"/>
    <p:sldLayoutId id="2147483770" r:id="rId2"/>
    <p:sldLayoutId id="2147483777" r:id="rId3"/>
    <p:sldLayoutId id="2147483771" r:id="rId4"/>
    <p:sldLayoutId id="2147483772" r:id="rId5"/>
    <p:sldLayoutId id="2147483773" r:id="rId6"/>
    <p:sldLayoutId id="2147483778" r:id="rId7"/>
    <p:sldLayoutId id="2147483779" r:id="rId8"/>
    <p:sldLayoutId id="2147483780" r:id="rId9"/>
    <p:sldLayoutId id="2147483774" r:id="rId10"/>
    <p:sldLayoutId id="2147483775" r:id="rId11"/>
  </p:sldLayoutIdLst>
  <p:transition spd="med">
    <p:random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 kern="1200" spc="75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9pPr>
    </p:titleStyle>
    <p:bodyStyle>
      <a:lvl1pPr marL="166688" indent="-166688" algn="l" defTabSz="685800" rtl="0" fontAlgn="base">
        <a:lnSpc>
          <a:spcPct val="90000"/>
        </a:lnSpc>
        <a:spcBef>
          <a:spcPts val="135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347663" indent="-173038" algn="l" defTabSz="685800" rtl="0" fontAlgn="base">
        <a:lnSpc>
          <a:spcPct val="90000"/>
        </a:lnSpc>
        <a:spcBef>
          <a:spcPts val="9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11175" indent="-163513" algn="l" defTabSz="685800" rtl="0" fontAlgn="base">
        <a:lnSpc>
          <a:spcPct val="90000"/>
        </a:lnSpc>
        <a:spcBef>
          <a:spcPts val="45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642938" indent="-130175" algn="l" defTabSz="685800" rtl="0" fontAlgn="base">
        <a:lnSpc>
          <a:spcPct val="90000"/>
        </a:lnSpc>
        <a:spcBef>
          <a:spcPts val="45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indent="-128588" algn="l" defTabSz="685800" rtl="0" fontAlgn="base">
        <a:lnSpc>
          <a:spcPct val="90000"/>
        </a:lnSpc>
        <a:spcBef>
          <a:spcPts val="45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05497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35834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166171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296508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7270" y="2996803"/>
            <a:ext cx="6365081" cy="1944365"/>
          </a:xfrm>
        </p:spPr>
        <p:txBody>
          <a:bodyPr/>
          <a:lstStyle/>
          <a:p>
            <a:pPr algn="ctr" defTabSz="514487">
              <a:defRPr/>
            </a:pPr>
            <a:r>
              <a:rPr lang="en-US" altLang="en-US" sz="3300" dirty="0"/>
              <a:t>Studio </a:t>
            </a:r>
            <a:r>
              <a:rPr lang="en-US" altLang="en-US" sz="3300" dirty="0" smtClean="0"/>
              <a:t>12.</a:t>
            </a:r>
            <a:r>
              <a:rPr lang="en-US" altLang="en-US" sz="3300" b="1" dirty="0" smtClean="0"/>
              <a:t/>
            </a:r>
            <a:br>
              <a:rPr lang="en-US" altLang="en-US" sz="3300" b="1" dirty="0" smtClean="0"/>
            </a:br>
            <a:r>
              <a:rPr lang="en-US" altLang="en-US" sz="3300" b="1" dirty="0"/>
              <a:t/>
            </a:r>
            <a:br>
              <a:rPr lang="en-US" altLang="en-US" sz="3300" b="1" dirty="0"/>
            </a:br>
            <a:r>
              <a:rPr lang="en-US" sz="3600" b="1" i="1" dirty="0" smtClean="0"/>
              <a:t>Engineering </a:t>
            </a:r>
            <a:r>
              <a:rPr lang="en-US" sz="3600" b="1" i="1" dirty="0" smtClean="0"/>
              <a:t>Ethics: </a:t>
            </a:r>
            <a:r>
              <a:rPr lang="en-US" sz="3600" b="1" i="1" dirty="0" smtClean="0"/>
              <a:t/>
            </a:r>
            <a:br>
              <a:rPr lang="en-US" sz="3600" b="1" i="1" dirty="0" smtClean="0"/>
            </a:br>
            <a:r>
              <a:rPr lang="en-US" sz="3600" b="1" i="1" dirty="0" smtClean="0"/>
              <a:t>Case Studies</a:t>
            </a:r>
            <a:endParaRPr lang="en-US" sz="3300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50" y="5210894"/>
            <a:ext cx="5886450" cy="1314450"/>
          </a:xfrm>
        </p:spPr>
        <p:txBody>
          <a:bodyPr rtlCol="0">
            <a:normAutofit/>
          </a:bodyPr>
          <a:lstStyle/>
          <a:p>
            <a:pPr algn="ctr" defTabSz="514487">
              <a:defRPr/>
            </a:pPr>
            <a:r>
              <a:rPr lang="en-US" dirty="0" smtClean="0"/>
              <a:t>Spring 2016</a:t>
            </a:r>
            <a:endParaRPr lang="en-US" dirty="0"/>
          </a:p>
          <a:p>
            <a:pPr defTabSz="514487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270397" y="1999060"/>
            <a:ext cx="3429000" cy="12234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500" spc="56" dirty="0">
                <a:solidFill>
                  <a:srgbClr val="56C5FF">
                    <a:lumMod val="60000"/>
                    <a:lumOff val="40000"/>
                  </a:srgbClr>
                </a:solidFill>
              </a:rPr>
              <a:t>GE105</a:t>
            </a:r>
          </a:p>
          <a:p>
            <a:pPr>
              <a:defRPr/>
            </a:pPr>
            <a:r>
              <a:rPr lang="en-US" sz="1500" spc="56" dirty="0">
                <a:solidFill>
                  <a:srgbClr val="56C5FF">
                    <a:lumMod val="60000"/>
                    <a:lumOff val="40000"/>
                  </a:srgbClr>
                </a:solidFill>
              </a:rPr>
              <a:t>Introduction to Engineering Design College of Engineering</a:t>
            </a:r>
          </a:p>
          <a:p>
            <a:pPr>
              <a:defRPr/>
            </a:pPr>
            <a:r>
              <a:rPr lang="en-US" sz="1500" spc="56" dirty="0">
                <a:solidFill>
                  <a:srgbClr val="56C5FF">
                    <a:lumMod val="60000"/>
                    <a:lumOff val="40000"/>
                  </a:srgbClr>
                </a:solidFill>
              </a:rPr>
              <a:t>King Saud University</a:t>
            </a:r>
          </a:p>
          <a:p>
            <a:pPr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pic>
        <p:nvPicPr>
          <p:cNvPr id="17413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1" y="1089422"/>
            <a:ext cx="2364581" cy="927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331466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15628" y="1052736"/>
            <a:ext cx="8120063" cy="4892675"/>
          </a:xfrm>
        </p:spPr>
        <p:txBody>
          <a:bodyPr>
            <a:normAutofit/>
          </a:bodyPr>
          <a:lstStyle/>
          <a:p>
            <a:pPr marL="685800" indent="-347663" algn="just" eaLnBrk="1" fontAlgn="auto" hangingPunct="1">
              <a:spcAft>
                <a:spcPts val="0"/>
              </a:spcAft>
              <a:buSzPct val="90000"/>
              <a:buFont typeface="+mj-lt"/>
              <a:buAutoNum type="alphaUcPeriod"/>
              <a:defRPr/>
            </a:pPr>
            <a:r>
              <a:rPr lang="en-US" sz="2800" dirty="0" smtClean="0"/>
              <a:t>Your duty to your fellow employees vs. your duty to your boss</a:t>
            </a:r>
          </a:p>
          <a:p>
            <a:pPr marL="685800" indent="-347663" algn="just" eaLnBrk="1" fontAlgn="auto" hangingPunct="1">
              <a:spcAft>
                <a:spcPts val="0"/>
              </a:spcAft>
              <a:buSzPct val="90000"/>
              <a:buFont typeface="+mj-lt"/>
              <a:buAutoNum type="alphaUcPeriod"/>
              <a:defRPr/>
            </a:pPr>
            <a:r>
              <a:rPr lang="en-US" sz="2800" dirty="0" smtClean="0"/>
              <a:t>Your duty to society vs. your loyalty to your own career </a:t>
            </a:r>
          </a:p>
          <a:p>
            <a:pPr marL="685800" indent="-347663" algn="just" eaLnBrk="1" fontAlgn="auto" hangingPunct="1">
              <a:spcAft>
                <a:spcPts val="0"/>
              </a:spcAft>
              <a:buSzPct val="90000"/>
              <a:buFont typeface="+mj-lt"/>
              <a:buAutoNum type="alphaUcPeriod"/>
              <a:defRPr/>
            </a:pPr>
            <a:r>
              <a:rPr lang="en-US" sz="2800" dirty="0" smtClean="0"/>
              <a:t>Uncertainty about the maximum magnitude of an earthquake vs. the need to ensure a safe structure.</a:t>
            </a:r>
          </a:p>
          <a:p>
            <a:pPr marL="685800" indent="-347663" algn="just" eaLnBrk="1" fontAlgn="auto" hangingPunct="1">
              <a:spcAft>
                <a:spcPts val="0"/>
              </a:spcAft>
              <a:buSzPct val="90000"/>
              <a:buFont typeface="+mj-lt"/>
              <a:buAutoNum type="alphaUcPeriod"/>
              <a:defRPr/>
            </a:pPr>
            <a:r>
              <a:rPr lang="en-US" sz="2800" dirty="0" smtClean="0"/>
              <a:t>Your duty to be honest to clients vs. your duty to complete the project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lphaUcPeriod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68AC2-6786-44CF-BC94-0ECC89DDB01D}" type="slidenum">
              <a:rPr lang="en-GB" altLang="en-US" smtClean="0"/>
              <a:pPr>
                <a:defRPr/>
              </a:pPr>
              <a:t>10</a:t>
            </a:fld>
            <a:endParaRPr lang="en-GB" alt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24903" y="260648"/>
            <a:ext cx="3934643" cy="55584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What is the conflict?</a:t>
            </a:r>
          </a:p>
        </p:txBody>
      </p:sp>
    </p:spTree>
    <p:extLst>
      <p:ext uri="{BB962C8B-B14F-4D97-AF65-F5344CB8AC3E}">
        <p14:creationId xmlns:p14="http://schemas.microsoft.com/office/powerpoint/2010/main" val="759081519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5524599" cy="72352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What is more important?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196752"/>
            <a:ext cx="7467600" cy="4873625"/>
          </a:xfrm>
        </p:spPr>
        <p:txBody>
          <a:bodyPr>
            <a:normAutofit/>
          </a:bodyPr>
          <a:lstStyle/>
          <a:p>
            <a:pPr marL="457200" indent="-457200" algn="just" eaLnBrk="0" hangingPunct="0">
              <a:lnSpc>
                <a:spcPct val="100000"/>
              </a:lnSpc>
              <a:spcBef>
                <a:spcPts val="1200"/>
              </a:spcBef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The conflict is between your future employment and the employment of others in your company, and the welfare of society</a:t>
            </a:r>
            <a:r>
              <a:rPr lang="en-US" sz="2800" dirty="0" smtClean="0">
                <a:latin typeface="+mj-lt"/>
                <a:cs typeface="Arial" panose="020B0604020202020204" pitchFamily="34" charset="0"/>
              </a:rPr>
              <a:t>.</a:t>
            </a:r>
            <a:endParaRPr lang="en-US" sz="2800" dirty="0">
              <a:latin typeface="+mj-lt"/>
              <a:cs typeface="Arial" panose="020B0604020202020204" pitchFamily="34" charset="0"/>
            </a:endParaRPr>
          </a:p>
          <a:p>
            <a:pPr marL="457200" indent="-457200" algn="just" eaLnBrk="0" hangingPunct="0">
              <a:lnSpc>
                <a:spcPct val="100000"/>
              </a:lnSpc>
              <a:spcBef>
                <a:spcPts val="1200"/>
              </a:spcBef>
              <a:defRPr/>
            </a:pPr>
            <a:r>
              <a:rPr lang="en-US" altLang="en-US" sz="2800" dirty="0">
                <a:cs typeface="Arial" panose="020B0604020202020204" pitchFamily="34" charset="0"/>
              </a:rPr>
              <a:t>The code of ethics for engineers </a:t>
            </a:r>
            <a:r>
              <a:rPr lang="en-US" altLang="en-US" sz="2800" dirty="0" smtClean="0">
                <a:cs typeface="Arial" panose="020B0604020202020204" pitchFamily="34" charset="0"/>
              </a:rPr>
              <a:t>requires</a:t>
            </a:r>
            <a:r>
              <a:rPr lang="en-US" altLang="en-US" sz="2800" dirty="0">
                <a:cs typeface="Arial" panose="020B0604020202020204" pitchFamily="34" charset="0"/>
              </a:rPr>
              <a:t/>
            </a:r>
            <a:br>
              <a:rPr lang="en-US" altLang="en-US" sz="2800" dirty="0">
                <a:cs typeface="Arial" panose="020B0604020202020204" pitchFamily="34" charset="0"/>
              </a:rPr>
            </a:br>
            <a:r>
              <a:rPr lang="en-US" altLang="en-US" sz="2800" dirty="0">
                <a:cs typeface="Arial" panose="020B0604020202020204" pitchFamily="34" charset="0"/>
              </a:rPr>
              <a:t>You to take the safety of society as being of paramount importance.</a:t>
            </a:r>
          </a:p>
          <a:p>
            <a:pPr marL="457200" indent="-457200" algn="just" eaLnBrk="0" hangingPunct="0">
              <a:lnSpc>
                <a:spcPct val="100000"/>
              </a:lnSpc>
              <a:spcBef>
                <a:spcPts val="1200"/>
              </a:spcBef>
              <a:defRPr/>
            </a:pPr>
            <a:r>
              <a:rPr lang="en-US" sz="2800" dirty="0" smtClean="0">
                <a:latin typeface="+mj-lt"/>
                <a:cs typeface="Arial" panose="020B0604020202020204" pitchFamily="34" charset="0"/>
              </a:rPr>
              <a:t>In 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a case like this the welfare of society comes first.</a:t>
            </a:r>
          </a:p>
          <a:p>
            <a:pPr marL="0" indent="0" eaLnBrk="0" hangingPunct="0">
              <a:lnSpc>
                <a:spcPct val="100000"/>
              </a:lnSpc>
              <a:spcBef>
                <a:spcPts val="1200"/>
              </a:spcBef>
              <a:buNone/>
              <a:defRPr/>
            </a:pPr>
            <a:r>
              <a:rPr lang="en-US" sz="2800" dirty="0" smtClean="0">
                <a:latin typeface="+mj-lt"/>
                <a:cs typeface="Arial" panose="020B0604020202020204" pitchFamily="34" charset="0"/>
              </a:rPr>
              <a:t>   </a:t>
            </a:r>
            <a:endParaRPr lang="en-US" sz="28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68AC2-6786-44CF-BC94-0ECC89DDB01D}" type="slidenum">
              <a:rPr lang="en-GB" altLang="en-US" smtClean="0"/>
              <a:pPr>
                <a:defRPr/>
              </a:pPr>
              <a:t>11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004150182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7391027" cy="77187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Case 2: </a:t>
            </a:r>
            <a:r>
              <a:rPr lang="en-U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Truth </a:t>
            </a: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 Public Statements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66847" y="980728"/>
            <a:ext cx="7745413" cy="5420071"/>
          </a:xfrm>
        </p:spPr>
        <p:txBody>
          <a:bodyPr>
            <a:normAutofit/>
          </a:bodyPr>
          <a:lstStyle/>
          <a:p>
            <a:pPr marL="457200" indent="-457200" algn="just" eaLnBrk="0" hangingPunct="0">
              <a:lnSpc>
                <a:spcPct val="100000"/>
              </a:lnSpc>
              <a:spcBef>
                <a:spcPts val="1200"/>
              </a:spcBef>
              <a:defRPr/>
            </a:pPr>
            <a:r>
              <a:rPr lang="en-US" sz="2800" dirty="0" smtClean="0">
                <a:latin typeface="+mj-lt"/>
                <a:cs typeface="Arial" panose="020B0604020202020204" pitchFamily="34" charset="0"/>
              </a:rPr>
              <a:t>You 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are asked by the government to verify that a certain </a:t>
            </a:r>
            <a:r>
              <a:rPr lang="en-US" sz="2800" dirty="0" smtClean="0">
                <a:latin typeface="+mj-lt"/>
                <a:cs typeface="Arial" panose="020B0604020202020204" pitchFamily="34" charset="0"/>
              </a:rPr>
              <a:t>industry 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will not leak toxic substances into the </a:t>
            </a:r>
            <a:r>
              <a:rPr lang="en-US" sz="2800" dirty="0" smtClean="0">
                <a:latin typeface="+mj-lt"/>
                <a:cs typeface="Arial" panose="020B0604020202020204" pitchFamily="34" charset="0"/>
              </a:rPr>
              <a:t>environment </a:t>
            </a:r>
            <a:endParaRPr lang="en-US" sz="2800" dirty="0">
              <a:latin typeface="+mj-lt"/>
              <a:cs typeface="Arial" panose="020B0604020202020204" pitchFamily="34" charset="0"/>
            </a:endParaRPr>
          </a:p>
          <a:p>
            <a:pPr marL="457200" indent="-457200" algn="just" eaLnBrk="0" hangingPunct="0">
              <a:lnSpc>
                <a:spcPct val="100000"/>
              </a:lnSpc>
              <a:spcBef>
                <a:spcPts val="1200"/>
              </a:spcBef>
              <a:defRPr/>
            </a:pPr>
            <a:r>
              <a:rPr lang="en-US" sz="2800" dirty="0" smtClean="0">
                <a:latin typeface="+mj-lt"/>
                <a:cs typeface="Arial" panose="020B0604020202020204" pitchFamily="34" charset="0"/>
              </a:rPr>
              <a:t>After 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doing a study you discover that:</a:t>
            </a:r>
          </a:p>
          <a:p>
            <a:pPr marL="855663" indent="-457200" algn="just" eaLnBrk="0" hangingPunct="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The </a:t>
            </a:r>
            <a:r>
              <a:rPr lang="en-US" sz="2800" dirty="0" smtClean="0">
                <a:latin typeface="+mj-lt"/>
                <a:cs typeface="Arial" panose="020B0604020202020204" pitchFamily="34" charset="0"/>
              </a:rPr>
              <a:t>industry will </a:t>
            </a:r>
            <a:r>
              <a:rPr lang="en-US" sz="2800" dirty="0">
                <a:cs typeface="Arial" panose="020B0604020202020204" pitchFamily="34" charset="0"/>
              </a:rPr>
              <a:t>likely </a:t>
            </a:r>
            <a:r>
              <a:rPr lang="en-US" sz="2800" dirty="0" smtClean="0">
                <a:latin typeface="+mj-lt"/>
                <a:cs typeface="Arial" panose="020B0604020202020204" pitchFamily="34" charset="0"/>
              </a:rPr>
              <a:t>cause harm 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within the coming </a:t>
            </a:r>
            <a:r>
              <a:rPr lang="en-US" sz="2800" dirty="0" smtClean="0">
                <a:latin typeface="+mj-lt"/>
                <a:cs typeface="Arial" panose="020B0604020202020204" pitchFamily="34" charset="0"/>
              </a:rPr>
              <a:t>5 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years, but there is significant uncertainty.</a:t>
            </a:r>
          </a:p>
          <a:p>
            <a:pPr marL="855663" indent="-457200" algn="just" eaLnBrk="0" hangingPunct="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The </a:t>
            </a:r>
            <a:r>
              <a:rPr lang="en-US" sz="2800" dirty="0" smtClean="0">
                <a:latin typeface="+mj-lt"/>
                <a:cs typeface="Arial" panose="020B0604020202020204" pitchFamily="34" charset="0"/>
              </a:rPr>
              <a:t>industry 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cannot be evaluated more carefully unless it is shut down immediately.</a:t>
            </a:r>
          </a:p>
          <a:p>
            <a:pPr marL="855663" indent="-457200" algn="just" eaLnBrk="0" hangingPunct="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Both the </a:t>
            </a:r>
            <a:r>
              <a:rPr lang="en-US" sz="2800" dirty="0" smtClean="0">
                <a:latin typeface="+mj-lt"/>
                <a:cs typeface="Arial" panose="020B0604020202020204" pitchFamily="34" charset="0"/>
              </a:rPr>
              <a:t>environment 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and the neighboring community are at </a:t>
            </a:r>
            <a:r>
              <a:rPr lang="en-US" sz="2800" dirty="0" smtClean="0">
                <a:latin typeface="+mj-lt"/>
                <a:cs typeface="Arial" panose="020B0604020202020204" pitchFamily="34" charset="0"/>
              </a:rPr>
              <a:t>risk</a:t>
            </a:r>
            <a:endParaRPr lang="en-US" sz="28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68AC2-6786-44CF-BC94-0ECC89DDB01D}" type="slidenum">
              <a:rPr lang="en-GB" altLang="en-US" smtClean="0"/>
              <a:pPr>
                <a:defRPr/>
              </a:pPr>
              <a:t>12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513091345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17638"/>
            <a:ext cx="7467600" cy="4873625"/>
          </a:xfrm>
        </p:spPr>
        <p:txBody>
          <a:bodyPr/>
          <a:lstStyle/>
          <a:p>
            <a:pPr marL="457200" indent="-457200" algn="just" eaLnBrk="0" hangingPunct="0">
              <a:spcBef>
                <a:spcPct val="0"/>
              </a:spcBef>
            </a:pPr>
            <a:r>
              <a:rPr lang="en-US" altLang="en-US" sz="2800" dirty="0" smtClean="0">
                <a:latin typeface="+mj-lt"/>
                <a:cs typeface="Arial" panose="020B0604020202020204" pitchFamily="34" charset="0"/>
              </a:rPr>
              <a:t>After reading </a:t>
            </a:r>
            <a:r>
              <a:rPr lang="en-US" altLang="en-US" sz="2800" dirty="0">
                <a:latin typeface="+mj-lt"/>
                <a:cs typeface="Arial" panose="020B0604020202020204" pitchFamily="34" charset="0"/>
              </a:rPr>
              <a:t>your report, </a:t>
            </a:r>
            <a:r>
              <a:rPr lang="en-US" altLang="en-US" sz="2800" dirty="0" smtClean="0">
                <a:latin typeface="+mj-lt"/>
                <a:cs typeface="Arial" panose="020B0604020202020204" pitchFamily="34" charset="0"/>
              </a:rPr>
              <a:t>the boss asks </a:t>
            </a:r>
            <a:r>
              <a:rPr lang="en-US" altLang="en-US" sz="2800" dirty="0">
                <a:latin typeface="+mj-lt"/>
                <a:cs typeface="Arial" panose="020B0604020202020204" pitchFamily="34" charset="0"/>
              </a:rPr>
              <a:t>you to modify your report so as to reflect that the </a:t>
            </a:r>
            <a:r>
              <a:rPr lang="en-US" altLang="en-US" sz="2800" dirty="0" smtClean="0">
                <a:latin typeface="+mj-lt"/>
                <a:cs typeface="Arial" panose="020B0604020202020204" pitchFamily="34" charset="0"/>
              </a:rPr>
              <a:t>industry </a:t>
            </a:r>
            <a:r>
              <a:rPr lang="en-US" altLang="en-US" sz="2800" dirty="0">
                <a:latin typeface="+mj-lt"/>
                <a:cs typeface="Arial" panose="020B0604020202020204" pitchFamily="34" charset="0"/>
              </a:rPr>
              <a:t>is actually safe.</a:t>
            </a:r>
          </a:p>
          <a:p>
            <a:pPr marL="457200" indent="-457200" algn="just" eaLnBrk="0" hangingPunct="0">
              <a:spcBef>
                <a:spcPct val="0"/>
              </a:spcBef>
            </a:pPr>
            <a:endParaRPr lang="en-US" altLang="en-US" sz="2800" dirty="0">
              <a:latin typeface="+mj-lt"/>
              <a:cs typeface="Arial" panose="020B0604020202020204" pitchFamily="34" charset="0"/>
            </a:endParaRPr>
          </a:p>
          <a:p>
            <a:pPr marL="457200" indent="-457200" algn="just" eaLnBrk="0" hangingPunct="0">
              <a:spcBef>
                <a:spcPct val="0"/>
              </a:spcBef>
            </a:pPr>
            <a:r>
              <a:rPr lang="en-US" altLang="en-US" sz="2800" dirty="0" smtClean="0">
                <a:latin typeface="+mj-lt"/>
                <a:cs typeface="Arial" panose="020B0604020202020204" pitchFamily="34" charset="0"/>
              </a:rPr>
              <a:t>He claims </a:t>
            </a:r>
            <a:r>
              <a:rPr lang="en-US" altLang="en-US" sz="2800" dirty="0">
                <a:latin typeface="+mj-lt"/>
                <a:cs typeface="Arial" panose="020B0604020202020204" pitchFamily="34" charset="0"/>
              </a:rPr>
              <a:t>that </a:t>
            </a:r>
            <a:r>
              <a:rPr lang="en-US" altLang="en-US" sz="2800" dirty="0" smtClean="0">
                <a:latin typeface="+mj-lt"/>
                <a:cs typeface="Arial" panose="020B0604020202020204" pitchFamily="34" charset="0"/>
              </a:rPr>
              <a:t>changing </a:t>
            </a:r>
            <a:r>
              <a:rPr lang="en-US" altLang="en-US" sz="2800" dirty="0">
                <a:latin typeface="+mj-lt"/>
                <a:cs typeface="Arial" panose="020B0604020202020204" pitchFamily="34" charset="0"/>
              </a:rPr>
              <a:t>the report will protect the public in the area, preventing panic while the government attempts to shut down and fix the facility.</a:t>
            </a:r>
          </a:p>
          <a:p>
            <a:pPr marL="457200" indent="-457200" eaLnBrk="0" hangingPunct="0">
              <a:spcBef>
                <a:spcPct val="0"/>
              </a:spcBef>
            </a:pPr>
            <a:endParaRPr lang="en-US" altLang="en-US" sz="2800" dirty="0">
              <a:latin typeface="+mj-lt"/>
              <a:cs typeface="Arial" panose="020B0604020202020204" pitchFamily="34" charset="0"/>
            </a:endParaRPr>
          </a:p>
          <a:p>
            <a:pPr marL="457200" indent="-457200" eaLnBrk="0" hangingPunct="0">
              <a:spcBef>
                <a:spcPct val="0"/>
              </a:spcBef>
            </a:pPr>
            <a:r>
              <a:rPr lang="en-US" altLang="en-US" sz="2800" dirty="0">
                <a:latin typeface="+mj-lt"/>
                <a:cs typeface="Arial" panose="020B0604020202020204" pitchFamily="34" charset="0"/>
              </a:rPr>
              <a:t>	What do you do?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68AC2-6786-44CF-BC94-0ECC89DDB01D}" type="slidenum">
              <a:rPr lang="en-GB" altLang="en-US" smtClean="0"/>
              <a:pPr>
                <a:defRPr/>
              </a:pPr>
              <a:t>13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974965849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6166891" cy="48384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What</a:t>
            </a:r>
            <a:r>
              <a:rPr lang="en-US" dirty="0" smtClean="0"/>
              <a:t> </a:t>
            </a: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is</a:t>
            </a:r>
            <a:r>
              <a:rPr lang="en-US" dirty="0" smtClean="0"/>
              <a:t> </a:t>
            </a: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the</a:t>
            </a:r>
            <a:r>
              <a:rPr lang="en-US" dirty="0" smtClean="0"/>
              <a:t> </a:t>
            </a: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Conflict?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908720"/>
            <a:ext cx="7776864" cy="5112568"/>
          </a:xfrm>
        </p:spPr>
        <p:txBody>
          <a:bodyPr>
            <a:noAutofit/>
          </a:bodyPr>
          <a:lstStyle/>
          <a:p>
            <a:pPr marL="457200" indent="-457200" algn="just" eaLnBrk="0" hangingPunct="0">
              <a:spcBef>
                <a:spcPct val="0"/>
              </a:spcBef>
              <a:defRPr/>
            </a:pPr>
            <a:r>
              <a:rPr lang="en-US" altLang="en-US" sz="2800" dirty="0">
                <a:cs typeface="Arial" panose="020B0604020202020204" pitchFamily="34" charset="0"/>
              </a:rPr>
              <a:t>The conflict is between your obligations as an engineer and your obligations as a citizen. </a:t>
            </a:r>
          </a:p>
          <a:p>
            <a:pPr marL="457200" indent="-457200" algn="just" eaLnBrk="0" hangingPunct="0">
              <a:spcBef>
                <a:spcPct val="0"/>
              </a:spcBef>
              <a:defRPr/>
            </a:pPr>
            <a:r>
              <a:rPr lang="en-US" sz="2800" spc="75" dirty="0" smtClean="0">
                <a:latin typeface="+mj-lt"/>
                <a:ea typeface="+mj-ea"/>
                <a:cs typeface="+mj-cs"/>
              </a:rPr>
              <a:t>The </a:t>
            </a:r>
            <a:r>
              <a:rPr lang="en-US" sz="2800" spc="75" dirty="0">
                <a:latin typeface="+mj-lt"/>
                <a:ea typeface="+mj-ea"/>
                <a:cs typeface="+mj-cs"/>
              </a:rPr>
              <a:t>code of ethics requires that </a:t>
            </a:r>
            <a:r>
              <a:rPr lang="en-US" sz="2800" spc="75" dirty="0" smtClean="0">
                <a:latin typeface="+mj-lt"/>
                <a:ea typeface="+mj-ea"/>
                <a:cs typeface="+mj-cs"/>
              </a:rPr>
              <a:t>you 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s</a:t>
            </a:r>
            <a:r>
              <a:rPr lang="en-US" sz="2800" dirty="0" smtClean="0">
                <a:latin typeface="+mj-lt"/>
                <a:cs typeface="Arial" panose="020B0604020202020204" pitchFamily="34" charset="0"/>
              </a:rPr>
              <a:t>afeguard 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the public’s </a:t>
            </a:r>
            <a:r>
              <a:rPr lang="en-US" sz="2800" dirty="0" smtClean="0">
                <a:latin typeface="+mj-lt"/>
                <a:cs typeface="Arial" panose="020B0604020202020204" pitchFamily="34" charset="0"/>
              </a:rPr>
              <a:t>welfare. It 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also requires that </a:t>
            </a:r>
            <a:r>
              <a:rPr lang="en-US" sz="2800" dirty="0" smtClean="0">
                <a:latin typeface="+mj-lt"/>
                <a:cs typeface="Arial" panose="020B0604020202020204" pitchFamily="34" charset="0"/>
              </a:rPr>
              <a:t>you tell 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the truth when making public statements concerning your area of </a:t>
            </a:r>
            <a:r>
              <a:rPr lang="en-US" sz="2800" dirty="0" smtClean="0">
                <a:latin typeface="+mj-lt"/>
                <a:cs typeface="Arial" panose="020B0604020202020204" pitchFamily="34" charset="0"/>
              </a:rPr>
              <a:t>engineering.</a:t>
            </a:r>
          </a:p>
          <a:p>
            <a:pPr marL="457200" indent="-457200" algn="just" eaLnBrk="0" hangingPunct="0">
              <a:spcBef>
                <a:spcPct val="0"/>
              </a:spcBef>
              <a:defRPr/>
            </a:pPr>
            <a:r>
              <a:rPr lang="en-US" sz="28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800" dirty="0">
                <a:cs typeface="Arial" panose="020B0604020202020204" pitchFamily="34" charset="0"/>
              </a:rPr>
              <a:t>This means that you cannot alter data as an engineer, and that you must tell the truth about the </a:t>
            </a:r>
            <a:r>
              <a:rPr lang="en-US" altLang="en-US" sz="2800" dirty="0" smtClean="0">
                <a:cs typeface="Arial" panose="020B0604020202020204" pitchFamily="34" charset="0"/>
              </a:rPr>
              <a:t>facility. </a:t>
            </a:r>
          </a:p>
          <a:p>
            <a:pPr marL="457200" indent="-457200" algn="just" eaLnBrk="0" hangingPunct="0">
              <a:spcBef>
                <a:spcPct val="0"/>
              </a:spcBef>
              <a:defRPr/>
            </a:pPr>
            <a:r>
              <a:rPr lang="en-US" sz="2800" dirty="0" smtClean="0">
                <a:cs typeface="Arial" panose="020B0604020202020204" pitchFamily="34" charset="0"/>
              </a:rPr>
              <a:t>In </a:t>
            </a:r>
            <a:r>
              <a:rPr lang="en-US" sz="2800" dirty="0">
                <a:cs typeface="Arial" panose="020B0604020202020204" pitchFamily="34" charset="0"/>
              </a:rPr>
              <a:t>this case your duty as an engineer to tell the truth when making public statement </a:t>
            </a:r>
            <a:r>
              <a:rPr lang="en-US" sz="2800" dirty="0" smtClean="0">
                <a:cs typeface="Arial" panose="020B0604020202020204" pitchFamily="34" charset="0"/>
              </a:rPr>
              <a:t>should win over </a:t>
            </a:r>
            <a:r>
              <a:rPr lang="en-US" sz="2800" dirty="0">
                <a:cs typeface="Arial" panose="020B0604020202020204" pitchFamily="34" charset="0"/>
              </a:rPr>
              <a:t>your civic </a:t>
            </a:r>
            <a:r>
              <a:rPr lang="en-US" sz="2800" dirty="0" smtClean="0">
                <a:cs typeface="Arial" panose="020B0604020202020204" pitchFamily="34" charset="0"/>
              </a:rPr>
              <a:t>duty</a:t>
            </a:r>
          </a:p>
          <a:p>
            <a:pPr marL="457200" indent="-457200" algn="just" eaLnBrk="0" hangingPunct="0">
              <a:spcBef>
                <a:spcPct val="0"/>
              </a:spcBef>
              <a:defRPr/>
            </a:pPr>
            <a:r>
              <a:rPr lang="en-US" sz="2800" dirty="0">
                <a:cs typeface="Arial" panose="020B0604020202020204" pitchFamily="34" charset="0"/>
              </a:rPr>
              <a:t>Role conflicts are hard!!!</a:t>
            </a:r>
          </a:p>
          <a:p>
            <a:pPr marL="0" indent="0" eaLnBrk="0" hangingPunct="0">
              <a:spcBef>
                <a:spcPct val="0"/>
              </a:spcBef>
              <a:buNone/>
              <a:defRPr/>
            </a:pPr>
            <a:endParaRPr lang="en-US" altLang="en-US" sz="2800" dirty="0">
              <a:cs typeface="Arial" panose="020B0604020202020204" pitchFamily="34" charset="0"/>
            </a:endParaRPr>
          </a:p>
          <a:p>
            <a:pPr marL="457200" indent="-457200" eaLnBrk="0" hangingPunct="0">
              <a:spcBef>
                <a:spcPct val="0"/>
              </a:spcBef>
              <a:defRPr/>
            </a:pPr>
            <a:endParaRPr lang="en-US" sz="2800" dirty="0">
              <a:latin typeface="+mj-lt"/>
              <a:cs typeface="Arial" panose="020B0604020202020204" pitchFamily="34" charset="0"/>
            </a:endParaRPr>
          </a:p>
          <a:p>
            <a:pPr marL="457200" lvl="1" indent="-457200" eaLnBrk="0" hangingPunct="0">
              <a:spcBef>
                <a:spcPct val="0"/>
              </a:spcBef>
              <a:defRPr/>
            </a:pPr>
            <a:endParaRPr lang="en-US" sz="2800" dirty="0">
              <a:latin typeface="+mj-lt"/>
              <a:cs typeface="Arial" panose="020B0604020202020204" pitchFamily="34" charset="0"/>
            </a:endParaRPr>
          </a:p>
          <a:p>
            <a:pPr marL="457200" lvl="1" indent="-457200" eaLnBrk="0" hangingPunct="0">
              <a:spcBef>
                <a:spcPct val="0"/>
              </a:spcBef>
              <a:defRPr/>
            </a:pPr>
            <a:endParaRPr lang="en-US" sz="28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68AC2-6786-44CF-BC94-0ECC89DDB01D}" type="slidenum">
              <a:rPr lang="en-GB" altLang="en-US" smtClean="0"/>
              <a:pPr>
                <a:defRPr/>
              </a:pPr>
              <a:t>14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319878450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312986" y="174829"/>
            <a:ext cx="872350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48F67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BCCEBD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D4E2D4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E2D4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E2D4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E2D4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E2D4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A </a:t>
            </a:r>
            <a:r>
              <a:rPr lang="en-US" alt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famous case </a:t>
            </a:r>
            <a:r>
              <a:rPr lang="en-US" altLang="en-U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Osaka" pitchFamily="84" charset="-128"/>
              </a:rPr>
              <a:t>The </a:t>
            </a:r>
            <a:r>
              <a:rPr lang="en-US" alt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Osaka" pitchFamily="84" charset="-128"/>
              </a:rPr>
              <a:t>Challenger Disaster </a:t>
            </a:r>
            <a:r>
              <a:rPr lang="en-US" altLang="en-US" sz="1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Osaka" pitchFamily="84" charset="-128"/>
              </a:rPr>
              <a:t>(January 28, 1986) </a:t>
            </a:r>
            <a:r>
              <a:rPr lang="en-US" altLang="en-US" sz="1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: </a:t>
            </a:r>
            <a:endParaRPr lang="en-US" altLang="en-US" sz="2800" b="1" dirty="0">
              <a:solidFill>
                <a:schemeClr val="accent2">
                  <a:lumMod val="40000"/>
                  <a:lumOff val="60000"/>
                </a:schemeClr>
              </a:solidFill>
              <a:latin typeface="+mj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981346" y="3462402"/>
            <a:ext cx="2851202" cy="2680891"/>
            <a:chOff x="6329310" y="1763581"/>
            <a:chExt cx="2851202" cy="268089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16216" y="1763581"/>
              <a:ext cx="2455159" cy="1993578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6329310" y="3798141"/>
              <a:ext cx="285120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b="1" dirty="0" smtClean="0">
                  <a:latin typeface="+mj-lt"/>
                </a:rPr>
                <a:t>Explodes 73 </a:t>
              </a:r>
              <a:r>
                <a:rPr lang="en-US" altLang="en-US" b="1" dirty="0">
                  <a:latin typeface="+mj-lt"/>
                </a:rPr>
                <a:t>seconds after launching</a:t>
              </a:r>
              <a:endParaRPr lang="en-US" dirty="0">
                <a:latin typeface="+mj-lt"/>
              </a:endParaRPr>
            </a:p>
          </p:txBody>
        </p:sp>
      </p:grp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3480052" y="5465985"/>
            <a:ext cx="23479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48F67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BCCEBD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D4E2D4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E2D4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E2D4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E2D4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E2D4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latin typeface="+mj-lt"/>
              </a:rPr>
              <a:t>Challenger lifts off at 11:37 AM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2999" y="1700808"/>
            <a:ext cx="2243430" cy="17526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4025" y="2500656"/>
            <a:ext cx="1612839" cy="2901504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340200" y="1890776"/>
            <a:ext cx="2480272" cy="1562712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513866" y="860007"/>
            <a:ext cx="2240272" cy="2376264"/>
            <a:chOff x="3064485" y="1196752"/>
            <a:chExt cx="2731651" cy="3600400"/>
          </a:xfrm>
        </p:grpSpPr>
        <p:grpSp>
          <p:nvGrpSpPr>
            <p:cNvPr id="16" name="Group 15"/>
            <p:cNvGrpSpPr/>
            <p:nvPr/>
          </p:nvGrpSpPr>
          <p:grpSpPr>
            <a:xfrm>
              <a:off x="3070871" y="1479355"/>
              <a:ext cx="1895304" cy="3119214"/>
              <a:chOff x="964669" y="413137"/>
              <a:chExt cx="2533317" cy="3749040"/>
            </a:xfrm>
          </p:grpSpPr>
          <p:pic>
            <p:nvPicPr>
              <p:cNvPr id="17" name="Picture 4" descr="GAPOPENING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00" t="5999" r="66249" b="12001"/>
              <a:stretch/>
            </p:blipFill>
            <p:spPr bwMode="auto">
              <a:xfrm>
                <a:off x="2217826" y="413137"/>
                <a:ext cx="1280160" cy="3749040"/>
              </a:xfrm>
              <a:prstGeom prst="rect">
                <a:avLst/>
              </a:prstGeom>
              <a:noFill/>
              <a:ln w="381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" name="Text Box 6"/>
              <p:cNvSpPr txBox="1">
                <a:spLocks noChangeArrowheads="1"/>
              </p:cNvSpPr>
              <p:nvPr/>
            </p:nvSpPr>
            <p:spPr bwMode="auto">
              <a:xfrm>
                <a:off x="964669" y="1773752"/>
                <a:ext cx="2096339" cy="672586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648F67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BCCEBD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D4E2D4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D4E2D4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D4E2D4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D4E2D4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D4E2D4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 b="1" dirty="0" smtClean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O-rings</a:t>
                </a:r>
                <a:endParaRPr lang="en-US" altLang="en-US" sz="1800" b="1" dirty="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" name="Line 7"/>
              <p:cNvSpPr>
                <a:spLocks noChangeShapeType="1"/>
              </p:cNvSpPr>
              <p:nvPr/>
            </p:nvSpPr>
            <p:spPr bwMode="auto">
              <a:xfrm flipV="1">
                <a:off x="2072001" y="1211245"/>
                <a:ext cx="424673" cy="515069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Line 8"/>
              <p:cNvSpPr>
                <a:spLocks noChangeShapeType="1"/>
              </p:cNvSpPr>
              <p:nvPr/>
            </p:nvSpPr>
            <p:spPr bwMode="auto">
              <a:xfrm flipV="1">
                <a:off x="2072001" y="1546207"/>
                <a:ext cx="451661" cy="180107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3064485" y="1196752"/>
              <a:ext cx="2731651" cy="3600400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2682020" y="2532558"/>
            <a:ext cx="1709184" cy="703714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4" name="Picture 3" descr="Fi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56" y="3436969"/>
            <a:ext cx="1450400" cy="1548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409230" y="5061875"/>
            <a:ext cx="31937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b="1" dirty="0">
                <a:latin typeface="+mj-lt"/>
              </a:rPr>
              <a:t>Roger </a:t>
            </a:r>
            <a:r>
              <a:rPr lang="en-US" altLang="en-US" b="1" dirty="0" err="1">
                <a:latin typeface="+mj-lt"/>
              </a:rPr>
              <a:t>Boisjoly</a:t>
            </a:r>
            <a:r>
              <a:rPr lang="en-US" altLang="en-US" b="1" dirty="0">
                <a:latin typeface="+mj-lt"/>
              </a:rPr>
              <a:t>, chief O-ring </a:t>
            </a:r>
            <a:br>
              <a:rPr lang="en-US" altLang="en-US" b="1" dirty="0">
                <a:latin typeface="+mj-lt"/>
              </a:rPr>
            </a:br>
            <a:r>
              <a:rPr lang="en-US" altLang="en-US" b="1" dirty="0">
                <a:latin typeface="+mj-lt"/>
              </a:rPr>
              <a:t>engineer, had warned his </a:t>
            </a:r>
            <a:br>
              <a:rPr lang="en-US" altLang="en-US" b="1" dirty="0">
                <a:latin typeface="+mj-lt"/>
              </a:rPr>
            </a:br>
            <a:r>
              <a:rPr lang="en-US" altLang="en-US" b="1" dirty="0">
                <a:latin typeface="+mj-lt"/>
              </a:rPr>
              <a:t>colleagues that O-rings fail at </a:t>
            </a:r>
            <a:br>
              <a:rPr lang="en-US" altLang="en-US" b="1" dirty="0">
                <a:latin typeface="+mj-lt"/>
              </a:rPr>
            </a:br>
            <a:r>
              <a:rPr lang="en-US" altLang="en-US" b="1" dirty="0">
                <a:latin typeface="+mj-lt"/>
              </a:rPr>
              <a:t>relatively low temperatures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419872" y="893271"/>
            <a:ext cx="29523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b="1" dirty="0">
                <a:latin typeface="+mj-lt"/>
              </a:rPr>
              <a:t>Economic considerations</a:t>
            </a:r>
          </a:p>
          <a:p>
            <a:pPr algn="just"/>
            <a:r>
              <a:rPr lang="en-US" altLang="en-US" b="1" dirty="0">
                <a:latin typeface="+mj-lt"/>
              </a:rPr>
              <a:t>Political pressures</a:t>
            </a:r>
          </a:p>
          <a:p>
            <a:pPr algn="just"/>
            <a:r>
              <a:rPr lang="en-US" altLang="en-US" b="1" dirty="0">
                <a:latin typeface="+mj-lt"/>
              </a:rPr>
              <a:t>Scheduling difficulties </a:t>
            </a:r>
            <a:r>
              <a:rPr lang="en-US" altLang="en-US" b="1" dirty="0">
                <a:latin typeface="+mj-lt"/>
                <a:sym typeface="Wingdings" panose="05000000000000000000" pitchFamily="2" charset="2"/>
              </a:rPr>
              <a:t> NASA decides to launch anyway</a:t>
            </a:r>
            <a:endParaRPr lang="en-US" altLang="en-US" b="1" dirty="0">
              <a:latin typeface="+mj-lt"/>
            </a:endParaRPr>
          </a:p>
        </p:txBody>
      </p:sp>
      <p:cxnSp>
        <p:nvCxnSpPr>
          <p:cNvPr id="25" name="Straight Arrow Connector 24"/>
          <p:cNvCxnSpPr>
            <a:stCxn id="7" idx="2"/>
          </p:cNvCxnSpPr>
          <p:nvPr/>
        </p:nvCxnSpPr>
        <p:spPr>
          <a:xfrm flipH="1">
            <a:off x="4444003" y="2672132"/>
            <a:ext cx="1896197" cy="991497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68AC2-6786-44CF-BC94-0ECC89DDB01D}" type="slidenum">
              <a:rPr lang="en-GB" altLang="en-US" smtClean="0"/>
              <a:pPr>
                <a:defRPr/>
              </a:pPr>
              <a:t>15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87120869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3"/>
          <p:cNvSpPr>
            <a:spLocks noGrp="1"/>
          </p:cNvSpPr>
          <p:nvPr>
            <p:ph sz="quarter" idx="1"/>
          </p:nvPr>
        </p:nvSpPr>
        <p:spPr>
          <a:xfrm>
            <a:off x="395536" y="692696"/>
            <a:ext cx="8208912" cy="5112568"/>
          </a:xfrm>
        </p:spPr>
        <p:txBody>
          <a:bodyPr>
            <a:noAutofit/>
          </a:bodyPr>
          <a:lstStyle/>
          <a:p>
            <a:pPr algn="just"/>
            <a:r>
              <a:rPr lang="en-US" altLang="en-US" sz="2800" spc="75" dirty="0" smtClean="0">
                <a:latin typeface="+mj-lt"/>
                <a:ea typeface="+mj-ea"/>
                <a:cs typeface="+mj-cs"/>
              </a:rPr>
              <a:t>O-ring seal indeed failed, flames burned the adjacent components and ignited the liquid hydrogen and oxygen in the external fuel tank; which caused orbiter to break apart</a:t>
            </a:r>
          </a:p>
          <a:p>
            <a:pPr algn="just"/>
            <a:r>
              <a:rPr lang="en-US" sz="2800" spc="75" dirty="0" smtClean="0">
                <a:latin typeface="+mj-lt"/>
                <a:ea typeface="+mj-ea"/>
                <a:cs typeface="+mj-cs"/>
              </a:rPr>
              <a:t>Do you think NASA should have launched? </a:t>
            </a:r>
            <a:r>
              <a:rPr lang="en-US" altLang="en-US" sz="2800" spc="75" dirty="0" smtClean="0">
                <a:latin typeface="+mj-lt"/>
                <a:ea typeface="+mj-ea"/>
                <a:cs typeface="+mj-cs"/>
              </a:rPr>
              <a:t>Is there a clear moral issue here?</a:t>
            </a:r>
          </a:p>
          <a:p>
            <a:pPr algn="just"/>
            <a:r>
              <a:rPr lang="en-US" altLang="en-US" sz="2800" spc="75" dirty="0" smtClean="0">
                <a:latin typeface="+mj-lt"/>
                <a:ea typeface="+mj-ea"/>
                <a:cs typeface="+mj-cs"/>
              </a:rPr>
              <a:t>Did NASA take unnecessary risks because of external pressure?</a:t>
            </a:r>
          </a:p>
          <a:p>
            <a:pPr algn="just"/>
            <a:r>
              <a:rPr lang="en-US" altLang="en-US" sz="2800" spc="75" dirty="0" smtClean="0">
                <a:latin typeface="+mj-lt"/>
                <a:ea typeface="+mj-ea"/>
                <a:cs typeface="+mj-cs"/>
              </a:rPr>
              <a:t>Did the engineers violate their duty to put public safety first?</a:t>
            </a:r>
            <a:endParaRPr lang="en-US" altLang="en-US" sz="2800" spc="75" dirty="0"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68AC2-6786-44CF-BC94-0ECC89DDB01D}" type="slidenum">
              <a:rPr lang="en-GB" altLang="en-US" smtClean="0"/>
              <a:pPr>
                <a:defRPr/>
              </a:pPr>
              <a:t>16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993975614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9552" y="476672"/>
            <a:ext cx="7704856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+mj-lt"/>
              </a:rPr>
              <a:t>Did </a:t>
            </a:r>
            <a:r>
              <a:rPr lang="en-US" altLang="en-US" sz="2800" dirty="0">
                <a:latin typeface="+mj-lt"/>
              </a:rPr>
              <a:t>NASA manager think </a:t>
            </a:r>
            <a:r>
              <a:rPr lang="en-US" altLang="en-US" sz="2800" dirty="0" smtClean="0">
                <a:latin typeface="+mj-lt"/>
              </a:rPr>
              <a:t>of the </a:t>
            </a:r>
            <a:r>
              <a:rPr lang="en-US" altLang="en-US" sz="2800" dirty="0">
                <a:latin typeface="+mj-lt"/>
              </a:rPr>
              <a:t>potential </a:t>
            </a:r>
            <a:r>
              <a:rPr lang="en-US" altLang="en-US" sz="2800" dirty="0" smtClean="0">
                <a:latin typeface="+mj-lt"/>
              </a:rPr>
              <a:t>costs?</a:t>
            </a:r>
            <a:endParaRPr lang="en-US" altLang="en-US" sz="2800" dirty="0">
              <a:latin typeface="+mj-lt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+mj-lt"/>
              </a:rPr>
              <a:t>Human lives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+mj-lt"/>
              </a:rPr>
              <a:t>His reputation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+mj-lt"/>
              </a:rPr>
              <a:t>Criminal charges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+mj-lt"/>
              </a:rPr>
              <a:t>100% of the blame on him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+mj-lt"/>
              </a:rPr>
              <a:t>Suspension of the shuttle </a:t>
            </a:r>
            <a:r>
              <a:rPr lang="en-US" altLang="en-US" sz="2800" dirty="0" smtClean="0">
                <a:latin typeface="+mj-lt"/>
              </a:rPr>
              <a:t>program</a:t>
            </a:r>
          </a:p>
          <a:p>
            <a:pPr marL="341313" indent="-285750" algn="just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+mj-lt"/>
              </a:rPr>
              <a:t>How about other elements such as “whistle blowing”?</a:t>
            </a:r>
            <a:endParaRPr lang="en-US" altLang="en-US" sz="2800" dirty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en-US" sz="2800" b="1" i="1" dirty="0" smtClean="0">
                <a:latin typeface="+mj-lt"/>
              </a:rPr>
              <a:t>It is a hard </a:t>
            </a:r>
            <a:r>
              <a:rPr lang="en-US" altLang="en-US" sz="2800" b="1" i="1" dirty="0">
                <a:latin typeface="+mj-lt"/>
              </a:rPr>
              <a:t>choice</a:t>
            </a:r>
            <a:r>
              <a:rPr lang="en-US" altLang="en-US" sz="2800" dirty="0">
                <a:latin typeface="+mj-lt"/>
              </a:rPr>
              <a:t>. You have to choose between the lesser of two evils</a:t>
            </a:r>
            <a:r>
              <a:rPr lang="en-US" altLang="en-US" sz="2800" dirty="0" smtClean="0">
                <a:latin typeface="+mj-lt"/>
              </a:rPr>
              <a:t>.</a:t>
            </a:r>
            <a:endParaRPr lang="en-US" sz="2800" dirty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+mj-lt"/>
              </a:rPr>
              <a:t>In the Challenger disaster, obviously the lesser of two evils choice should have been to </a:t>
            </a:r>
            <a:r>
              <a:rPr lang="en-US" altLang="en-US" sz="2800" dirty="0">
                <a:solidFill>
                  <a:srgbClr val="FF0000"/>
                </a:solidFill>
                <a:latin typeface="+mj-lt"/>
              </a:rPr>
              <a:t>delay the launch</a:t>
            </a:r>
            <a:r>
              <a:rPr lang="en-US" altLang="en-US" sz="2800" dirty="0">
                <a:latin typeface="+mj-lt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68AC2-6786-44CF-BC94-0ECC89DDB01D}" type="slidenum">
              <a:rPr lang="en-GB" altLang="en-US" smtClean="0"/>
              <a:pPr>
                <a:defRPr/>
              </a:pPr>
              <a:t>17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236094780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33400" y="838200"/>
            <a:ext cx="8382000" cy="5638800"/>
          </a:xfrm>
        </p:spPr>
        <p:txBody>
          <a:bodyPr lIns="90488" tIns="44450" rIns="90488" bIns="44450"/>
          <a:lstStyle/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sz="2800" b="1" spc="75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Case Study:  Murder </a:t>
            </a:r>
          </a:p>
          <a:p>
            <a:pPr marL="457200" lvl="1" indent="-457200" eaLnBrk="0" hangingPunct="0">
              <a:spcBef>
                <a:spcPct val="0"/>
              </a:spcBef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Legal?  </a:t>
            </a:r>
          </a:p>
          <a:p>
            <a:pPr marL="457200" lvl="1" indent="-457200" eaLnBrk="0" hangingPunct="0">
              <a:spcBef>
                <a:spcPct val="0"/>
              </a:spcBef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Moral?  </a:t>
            </a:r>
          </a:p>
          <a:p>
            <a:pPr marL="457200" lvl="1" indent="-457200" eaLnBrk="0" hangingPunct="0">
              <a:spcBef>
                <a:spcPct val="0"/>
              </a:spcBef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Ethical?</a:t>
            </a:r>
          </a:p>
          <a:p>
            <a:pPr marL="457200" lvl="1" indent="-457200" eaLnBrk="0" hangingPunct="0">
              <a:spcBef>
                <a:spcPct val="0"/>
              </a:spcBef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Good Etiquette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? </a:t>
            </a:r>
          </a:p>
          <a:p>
            <a:pPr marL="685800" lvl="1" indent="-228600" eaLnBrk="1" hangingPunct="1">
              <a:defRPr/>
            </a:pP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200" lvl="1" indent="-457200" eaLnBrk="0" hangingPunct="0">
              <a:spcBef>
                <a:spcPct val="0"/>
              </a:spcBef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Answers: </a:t>
            </a:r>
          </a:p>
          <a:p>
            <a:pPr marL="457200" lvl="2" indent="-457200" eaLnBrk="0" hangingPunct="0">
              <a:spcBef>
                <a:spcPct val="0"/>
              </a:spcBef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Illegal</a:t>
            </a:r>
          </a:p>
          <a:p>
            <a:pPr marL="457200" lvl="2" indent="-457200" eaLnBrk="0" hangingPunct="0">
              <a:spcBef>
                <a:spcPct val="0"/>
              </a:spcBef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Immoral</a:t>
            </a:r>
          </a:p>
          <a:p>
            <a:pPr marL="457200" lvl="2" indent="-457200" eaLnBrk="0" hangingPunct="0">
              <a:spcBef>
                <a:spcPct val="0"/>
              </a:spcBef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Unethical</a:t>
            </a:r>
          </a:p>
          <a:p>
            <a:pPr marL="457200" lvl="2" indent="-457200" eaLnBrk="0" hangingPunct="0">
              <a:spcBef>
                <a:spcPct val="0"/>
              </a:spcBef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Bad etiquette!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68AC2-6786-44CF-BC94-0ECC89DDB01D}" type="slidenum">
              <a:rPr lang="en-GB" altLang="en-US" smtClean="0"/>
              <a:pPr>
                <a:defRPr/>
              </a:pPr>
              <a:t>2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35749900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8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48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488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488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35" grpId="0" uiExpand="1" build="p" bldLvl="5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33400" y="381000"/>
            <a:ext cx="8382000" cy="5638800"/>
          </a:xfrm>
        </p:spPr>
        <p:txBody>
          <a:bodyPr lIns="90488" tIns="44450" rIns="90488" bIns="44450"/>
          <a:lstStyle/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2800" b="1" spc="75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Case Study:  Driving over the speed limit when you are late for class</a:t>
            </a:r>
          </a:p>
          <a:p>
            <a:pPr marL="457200" lvl="1" indent="-457200" eaLnBrk="0" hangingPunct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Legal?  </a:t>
            </a:r>
          </a:p>
          <a:p>
            <a:pPr marL="457200" lvl="1" indent="-457200" eaLnBrk="0" hangingPunct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Moral?  </a:t>
            </a:r>
          </a:p>
          <a:p>
            <a:pPr marL="457200" lvl="1" indent="-457200" eaLnBrk="0" hangingPunct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Ethical?</a:t>
            </a:r>
          </a:p>
          <a:p>
            <a:pPr marL="457200" lvl="1" indent="-457200" eaLnBrk="0" hangingPunct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Good Etiquette? </a:t>
            </a:r>
          </a:p>
          <a:p>
            <a:pPr marL="457200" lvl="1" indent="-457200" eaLnBrk="0" hangingPunct="0">
              <a:lnSpc>
                <a:spcPct val="90000"/>
              </a:lnSpc>
              <a:spcBef>
                <a:spcPct val="0"/>
              </a:spcBef>
              <a:defRPr/>
            </a:pPr>
            <a:endParaRPr lang="en-US" sz="2800" dirty="0">
              <a:latin typeface="+mj-lt"/>
              <a:cs typeface="Arial" panose="020B0604020202020204" pitchFamily="34" charset="0"/>
            </a:endParaRPr>
          </a:p>
          <a:p>
            <a:pPr marL="457200" lvl="1" indent="-457200" eaLnBrk="0" hangingPunct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Answers: </a:t>
            </a:r>
          </a:p>
          <a:p>
            <a:pPr marL="457200" lvl="2" indent="-457200" eaLnBrk="0" hangingPunct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Illegal</a:t>
            </a:r>
          </a:p>
          <a:p>
            <a:pPr marL="457200" lvl="2" indent="-457200" eaLnBrk="0" hangingPunct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Moral to some, immoral to others</a:t>
            </a:r>
          </a:p>
          <a:p>
            <a:pPr marL="457200" lvl="2" indent="-457200" eaLnBrk="0" hangingPunct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Unethical</a:t>
            </a:r>
          </a:p>
          <a:p>
            <a:pPr marL="457200" lvl="2" indent="-457200" eaLnBrk="0" hangingPunct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Bad etiquette if it effects other drivers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68AC2-6786-44CF-BC94-0ECC89DDB01D}" type="slidenum">
              <a:rPr lang="en-GB" altLang="en-US" smtClean="0"/>
              <a:pPr>
                <a:defRPr/>
              </a:pPr>
              <a:t>3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878680798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41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41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41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41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41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41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41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41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130" grpId="0" uiExpand="1" build="p" bldLvl="5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33400" y="381000"/>
            <a:ext cx="8382000" cy="5638800"/>
          </a:xfrm>
        </p:spPr>
        <p:txBody>
          <a:bodyPr lIns="90488" tIns="44450" rIns="90488" bIns="44450"/>
          <a:lstStyle/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2800" b="1" spc="75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Case Study:  Driving over the speed limit going to hospital for an emergency case.</a:t>
            </a:r>
          </a:p>
          <a:p>
            <a:pPr marL="457200" lvl="1" indent="-457200" eaLnBrk="0" hangingPunct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 smtClean="0">
                <a:latin typeface="+mj-lt"/>
                <a:cs typeface="Arial" panose="020B0604020202020204" pitchFamily="34" charset="0"/>
              </a:rPr>
              <a:t>Legal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?  </a:t>
            </a:r>
          </a:p>
          <a:p>
            <a:pPr marL="457200" lvl="1" indent="-457200" eaLnBrk="0" hangingPunct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Moral?  </a:t>
            </a:r>
          </a:p>
          <a:p>
            <a:pPr marL="457200" lvl="1" indent="-457200" eaLnBrk="0" hangingPunct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Ethical?</a:t>
            </a:r>
          </a:p>
          <a:p>
            <a:pPr marL="457200" lvl="1" indent="-457200" eaLnBrk="0" hangingPunct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Good Etiquette? </a:t>
            </a:r>
          </a:p>
          <a:p>
            <a:pPr marL="457200" lvl="1" indent="-457200" eaLnBrk="0" hangingPunct="0">
              <a:lnSpc>
                <a:spcPct val="90000"/>
              </a:lnSpc>
              <a:spcBef>
                <a:spcPct val="0"/>
              </a:spcBef>
              <a:defRPr/>
            </a:pPr>
            <a:endParaRPr lang="en-US" sz="2800" dirty="0">
              <a:latin typeface="+mj-lt"/>
              <a:cs typeface="Arial" panose="020B0604020202020204" pitchFamily="34" charset="0"/>
            </a:endParaRPr>
          </a:p>
          <a:p>
            <a:pPr marL="457200" lvl="1" indent="-457200" eaLnBrk="0" hangingPunct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Answers: </a:t>
            </a:r>
          </a:p>
          <a:p>
            <a:pPr marL="457200" lvl="2" indent="-457200" eaLnBrk="0" hangingPunct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Illegal</a:t>
            </a:r>
          </a:p>
          <a:p>
            <a:pPr marL="457200" lvl="2" indent="-457200" eaLnBrk="0" hangingPunct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Moral </a:t>
            </a:r>
          </a:p>
          <a:p>
            <a:pPr marL="457200" lvl="2" indent="-457200" eaLnBrk="0" hangingPunct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Ethical</a:t>
            </a:r>
          </a:p>
          <a:p>
            <a:pPr marL="457200" lvl="2" indent="-457200" eaLnBrk="0" hangingPunct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Etiquette does not apply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68AC2-6786-44CF-BC94-0ECC89DDB01D}" type="slidenum">
              <a:rPr lang="en-GB" altLang="en-US" smtClean="0"/>
              <a:pPr>
                <a:defRPr/>
              </a:pPr>
              <a:t>4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955292360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43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43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43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43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43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43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43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43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70" grpId="0" uiExpand="1" build="p" bldLvl="5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397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Question</a:t>
            </a:r>
            <a:endParaRPr lang="en-US" sz="28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814388"/>
            <a:ext cx="7467600" cy="5659437"/>
          </a:xfrm>
        </p:spPr>
        <p:txBody>
          <a:bodyPr>
            <a:normAutofit fontScale="92500" lnSpcReduction="10000"/>
          </a:bodyPr>
          <a:lstStyle/>
          <a:p>
            <a:pPr marL="457200" indent="-457200" algn="just" eaLnBrk="0" hangingPunct="0">
              <a:spcBef>
                <a:spcPct val="0"/>
              </a:spcBef>
              <a:defRPr/>
            </a:pPr>
            <a:r>
              <a:rPr lang="en-US" sz="2800" dirty="0" smtClean="0">
                <a:latin typeface="+mj-lt"/>
                <a:cs typeface="Arial" panose="020B0604020202020204" pitchFamily="34" charset="0"/>
              </a:rPr>
              <a:t>Ahmed 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was showing </a:t>
            </a:r>
            <a:r>
              <a:rPr lang="en-US" sz="2800" dirty="0" smtClean="0">
                <a:latin typeface="+mj-lt"/>
                <a:cs typeface="Arial" panose="020B0604020202020204" pitchFamily="34" charset="0"/>
              </a:rPr>
              <a:t>Ali 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a copy of a </a:t>
            </a:r>
            <a:r>
              <a:rPr lang="en-US" sz="2800" dirty="0" smtClean="0">
                <a:latin typeface="+mj-lt"/>
                <a:cs typeface="Arial" panose="020B0604020202020204" pitchFamily="34" charset="0"/>
              </a:rPr>
              <a:t>software 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package he got from a friend. </a:t>
            </a:r>
          </a:p>
          <a:p>
            <a:pPr marL="457200" indent="-457200" algn="just" eaLnBrk="0" hangingPunct="0">
              <a:spcBef>
                <a:spcPct val="0"/>
              </a:spcBef>
              <a:defRPr/>
            </a:pPr>
            <a:r>
              <a:rPr lang="en-US" sz="2800" dirty="0" smtClean="0">
                <a:latin typeface="+mj-lt"/>
                <a:cs typeface="Arial" panose="020B0604020202020204" pitchFamily="34" charset="0"/>
              </a:rPr>
              <a:t>Ali says, “this 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is great, but you didn’t pay for it, you shouldn’t really be using it.”</a:t>
            </a:r>
          </a:p>
          <a:p>
            <a:pPr marL="457200" indent="-457200" algn="just" eaLnBrk="0" hangingPunct="0">
              <a:spcBef>
                <a:spcPct val="0"/>
              </a:spcBef>
              <a:defRPr/>
            </a:pPr>
            <a:r>
              <a:rPr lang="en-US" sz="2800" dirty="0" smtClean="0">
                <a:latin typeface="+mj-lt"/>
                <a:cs typeface="Arial" panose="020B0604020202020204" pitchFamily="34" charset="0"/>
              </a:rPr>
              <a:t>Ahmed 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says, “Look, I </a:t>
            </a:r>
            <a:r>
              <a:rPr lang="en-US" sz="2800" dirty="0" smtClean="0">
                <a:latin typeface="+mj-lt"/>
                <a:cs typeface="Arial" panose="020B0604020202020204" pitchFamily="34" charset="0"/>
              </a:rPr>
              <a:t>can’t buy 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it because it is too </a:t>
            </a:r>
            <a:r>
              <a:rPr lang="en-US" sz="2800" dirty="0" smtClean="0">
                <a:latin typeface="+mj-lt"/>
                <a:cs typeface="Arial" panose="020B0604020202020204" pitchFamily="34" charset="0"/>
              </a:rPr>
              <a:t>expensive, 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so the company hasn’t lost a sale. Besides I didn’t take a physical object, so it isn’t stealing.”</a:t>
            </a:r>
          </a:p>
          <a:p>
            <a:pPr marL="0" indent="0" eaLnBrk="0" hangingPunct="0">
              <a:spcBef>
                <a:spcPct val="0"/>
              </a:spcBef>
              <a:buNone/>
              <a:defRPr/>
            </a:pPr>
            <a:endParaRPr lang="en-US" sz="2800" dirty="0" smtClean="0">
              <a:latin typeface="+mj-lt"/>
              <a:cs typeface="Arial" panose="020B0604020202020204" pitchFamily="34" charset="0"/>
            </a:endParaRPr>
          </a:p>
          <a:p>
            <a:pPr marL="0" indent="0" eaLnBrk="0" hangingPunct="0">
              <a:spcBef>
                <a:spcPct val="0"/>
              </a:spcBef>
              <a:buNone/>
              <a:defRPr/>
            </a:pPr>
            <a:r>
              <a:rPr lang="en-US" sz="2800" dirty="0" smtClean="0">
                <a:latin typeface="+mj-lt"/>
                <a:cs typeface="Arial" panose="020B0604020202020204" pitchFamily="34" charset="0"/>
              </a:rPr>
              <a:t>What do you 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think:</a:t>
            </a:r>
          </a:p>
          <a:p>
            <a:pPr marL="457200" indent="-457200" algn="just" eaLnBrk="0" hangingPunct="0">
              <a:spcBef>
                <a:spcPct val="0"/>
              </a:spcBef>
              <a:defRPr/>
            </a:pPr>
            <a:r>
              <a:rPr lang="en-US" sz="2800" dirty="0" smtClean="0">
                <a:latin typeface="+mj-lt"/>
                <a:cs typeface="Arial" panose="020B0604020202020204" pitchFamily="34" charset="0"/>
              </a:rPr>
              <a:t>Ahmed 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is right – there is no problem, he isn’t stealing from the </a:t>
            </a:r>
            <a:r>
              <a:rPr lang="en-US" sz="2800" dirty="0" smtClean="0">
                <a:latin typeface="+mj-lt"/>
                <a:cs typeface="Arial" panose="020B0604020202020204" pitchFamily="34" charset="0"/>
              </a:rPr>
              <a:t>company?</a:t>
            </a:r>
            <a:endParaRPr lang="en-US" sz="2800" dirty="0">
              <a:latin typeface="+mj-lt"/>
              <a:cs typeface="Arial" panose="020B0604020202020204" pitchFamily="34" charset="0"/>
            </a:endParaRPr>
          </a:p>
          <a:p>
            <a:pPr marL="457200" indent="-457200" algn="just" eaLnBrk="0" hangingPunct="0">
              <a:spcBef>
                <a:spcPct val="0"/>
              </a:spcBef>
              <a:defRPr/>
            </a:pPr>
            <a:r>
              <a:rPr lang="en-US" sz="2800" dirty="0" smtClean="0">
                <a:latin typeface="+mj-lt"/>
                <a:cs typeface="Arial" panose="020B0604020202020204" pitchFamily="34" charset="0"/>
              </a:rPr>
              <a:t>Ahmed 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should delete the software from his </a:t>
            </a:r>
            <a:r>
              <a:rPr lang="en-US" sz="2800" dirty="0" smtClean="0">
                <a:latin typeface="+mj-lt"/>
                <a:cs typeface="Arial" panose="020B0604020202020204" pitchFamily="34" charset="0"/>
              </a:rPr>
              <a:t>computer?</a:t>
            </a:r>
            <a:endParaRPr lang="en-US" sz="2800" dirty="0">
              <a:latin typeface="+mj-lt"/>
              <a:cs typeface="Arial" panose="020B0604020202020204" pitchFamily="34" charset="0"/>
            </a:endParaRPr>
          </a:p>
          <a:p>
            <a:pPr marL="457200" indent="-457200" algn="just" eaLnBrk="0" hangingPunct="0">
              <a:spcBef>
                <a:spcPct val="0"/>
              </a:spcBef>
              <a:defRPr/>
            </a:pPr>
            <a:r>
              <a:rPr lang="en-US" sz="2800" dirty="0" smtClean="0">
                <a:latin typeface="+mj-lt"/>
                <a:cs typeface="Arial" panose="020B0604020202020204" pitchFamily="34" charset="0"/>
              </a:rPr>
              <a:t>Ahmed 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shouldn’t pirate software, but the company is not going to find out, so he should not delete </a:t>
            </a:r>
            <a:r>
              <a:rPr lang="en-US" sz="2800" dirty="0" smtClean="0">
                <a:latin typeface="+mj-lt"/>
                <a:cs typeface="Arial" panose="020B0604020202020204" pitchFamily="34" charset="0"/>
              </a:rPr>
              <a:t>it?</a:t>
            </a:r>
            <a:endParaRPr lang="en-US" sz="2800" dirty="0">
              <a:latin typeface="+mj-lt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AutoNum type="alphaLcParenR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68AC2-6786-44CF-BC94-0ECC89DDB01D}" type="slidenum">
              <a:rPr lang="en-GB" altLang="en-US" smtClean="0"/>
              <a:pPr>
                <a:defRPr/>
              </a:pPr>
              <a:t>5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926115813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792" y="260648"/>
            <a:ext cx="3070547" cy="699864"/>
          </a:xfrm>
        </p:spPr>
        <p:txBody>
          <a:bodyPr/>
          <a:lstStyle/>
          <a:p>
            <a:pPr>
              <a:defRPr/>
            </a:pPr>
            <a:r>
              <a:rPr lang="en-U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Question</a:t>
            </a:r>
            <a:endParaRPr lang="en-US" sz="28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32792" y="1268760"/>
            <a:ext cx="7467600" cy="4873625"/>
          </a:xfrm>
        </p:spPr>
        <p:txBody>
          <a:bodyPr>
            <a:normAutofit/>
          </a:bodyPr>
          <a:lstStyle/>
          <a:p>
            <a:pPr marL="0" indent="0" algn="just" eaLnBrk="0" hangingPunct="0">
              <a:spcBef>
                <a:spcPct val="0"/>
              </a:spcBef>
              <a:buNone/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On his way home from work, </a:t>
            </a:r>
            <a:r>
              <a:rPr lang="en-US" sz="2800" dirty="0" smtClean="0">
                <a:latin typeface="+mj-lt"/>
                <a:cs typeface="Arial" panose="020B0604020202020204" pitchFamily="34" charset="0"/>
              </a:rPr>
              <a:t>Ahmed 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goes into a </a:t>
            </a:r>
            <a:r>
              <a:rPr lang="en-US" sz="2800" dirty="0" smtClean="0">
                <a:latin typeface="+mj-lt"/>
                <a:cs typeface="Arial" panose="020B0604020202020204" pitchFamily="34" charset="0"/>
              </a:rPr>
              <a:t>store, 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picks up a candy bar and walks out without paying</a:t>
            </a:r>
            <a:r>
              <a:rPr lang="en-US" sz="2800" dirty="0" smtClean="0">
                <a:latin typeface="+mj-lt"/>
                <a:cs typeface="Arial" panose="020B0604020202020204" pitchFamily="34" charset="0"/>
              </a:rPr>
              <a:t>. 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Ethically, is this the same as pirating software?</a:t>
            </a:r>
          </a:p>
          <a:p>
            <a:pPr marL="0" indent="0" eaLnBrk="0" hangingPunct="0">
              <a:spcBef>
                <a:spcPct val="0"/>
              </a:spcBef>
              <a:buNone/>
              <a:defRPr/>
            </a:pPr>
            <a:endParaRPr lang="en-US" sz="2800" dirty="0">
              <a:latin typeface="+mj-lt"/>
              <a:cs typeface="Arial" panose="020B0604020202020204" pitchFamily="34" charset="0"/>
            </a:endParaRPr>
          </a:p>
          <a:p>
            <a:pPr eaLnBrk="0" hangingPunct="0">
              <a:spcBef>
                <a:spcPct val="0"/>
              </a:spcBef>
              <a:buClr>
                <a:schemeClr val="accent2">
                  <a:lumMod val="40000"/>
                  <a:lumOff val="60000"/>
                </a:schemeClr>
              </a:buClr>
              <a:buSzPct val="90000"/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YES</a:t>
            </a:r>
          </a:p>
          <a:p>
            <a:pPr eaLnBrk="0" hangingPunct="0">
              <a:spcBef>
                <a:spcPct val="0"/>
              </a:spcBef>
              <a:buClr>
                <a:schemeClr val="accent2">
                  <a:lumMod val="40000"/>
                  <a:lumOff val="60000"/>
                </a:schemeClr>
              </a:buClr>
              <a:buSzPct val="90000"/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NO</a:t>
            </a:r>
          </a:p>
          <a:p>
            <a:pPr eaLnBrk="0" hangingPunct="0">
              <a:spcBef>
                <a:spcPct val="0"/>
              </a:spcBef>
              <a:buClr>
                <a:schemeClr val="accent2">
                  <a:lumMod val="40000"/>
                  <a:lumOff val="60000"/>
                </a:schemeClr>
              </a:buClr>
              <a:buSzPct val="90000"/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In some ways yes and some ways </a:t>
            </a:r>
            <a:r>
              <a:rPr lang="en-US" sz="2800" dirty="0" smtClean="0">
                <a:latin typeface="+mj-lt"/>
                <a:cs typeface="Arial" panose="020B0604020202020204" pitchFamily="34" charset="0"/>
              </a:rPr>
              <a:t>no</a:t>
            </a:r>
            <a:endParaRPr lang="en-US" sz="28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68AC2-6786-44CF-BC94-0ECC89DDB01D}" type="slidenum">
              <a:rPr lang="en-GB" altLang="en-US" smtClean="0"/>
              <a:pPr>
                <a:defRPr/>
              </a:pPr>
              <a:t>6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90483384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515672" cy="5334000"/>
          </a:xfrm>
        </p:spPr>
        <p:txBody>
          <a:bodyPr lIns="90488" tIns="44450" rIns="90488" bIns="44450">
            <a:normAutofit/>
          </a:bodyPr>
          <a:lstStyle/>
          <a:p>
            <a:pPr marL="0" indent="0" eaLnBrk="0" hangingPunct="0">
              <a:spcBef>
                <a:spcPct val="0"/>
              </a:spcBef>
              <a:buNone/>
              <a:defRPr/>
            </a:pPr>
            <a:r>
              <a:rPr lang="en-US" sz="2800" b="1" spc="75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Question</a:t>
            </a:r>
            <a:endParaRPr lang="en-US" sz="2800" b="1" spc="75" dirty="0">
              <a:solidFill>
                <a:schemeClr val="accent2">
                  <a:lumMod val="40000"/>
                  <a:lumOff val="60000"/>
                </a:schemeClr>
              </a:solidFill>
              <a:latin typeface="+mj-lt"/>
              <a:ea typeface="+mj-ea"/>
              <a:cs typeface="+mj-cs"/>
            </a:endParaRPr>
          </a:p>
          <a:p>
            <a:pPr marL="457200" lvl="1" indent="-457200" algn="just" eaLnBrk="0" hangingPunct="0">
              <a:spcBef>
                <a:spcPct val="0"/>
              </a:spcBef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A chemical company develops a new process that </a:t>
            </a:r>
            <a:r>
              <a:rPr lang="en-US" sz="2800" dirty="0" smtClean="0">
                <a:latin typeface="+mj-lt"/>
                <a:cs typeface="Arial" panose="020B0604020202020204" pitchFamily="34" charset="0"/>
              </a:rPr>
              <a:t>results in some waste. Their 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internal studies show this </a:t>
            </a:r>
            <a:r>
              <a:rPr lang="en-US" sz="2800" dirty="0" smtClean="0">
                <a:latin typeface="+mj-lt"/>
                <a:cs typeface="Arial" panose="020B0604020202020204" pitchFamily="34" charset="0"/>
              </a:rPr>
              <a:t>waste can cause cancer.</a:t>
            </a:r>
            <a:endParaRPr lang="en-US" sz="2800" dirty="0">
              <a:latin typeface="+mj-lt"/>
              <a:cs typeface="Arial" panose="020B0604020202020204" pitchFamily="34" charset="0"/>
            </a:endParaRPr>
          </a:p>
          <a:p>
            <a:pPr marL="457200" lvl="1" indent="-457200" algn="just" eaLnBrk="0" hangingPunct="0">
              <a:spcBef>
                <a:spcPct val="0"/>
              </a:spcBef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However, </a:t>
            </a:r>
            <a:r>
              <a:rPr lang="en-US" sz="2800" dirty="0" smtClean="0">
                <a:latin typeface="+mj-lt"/>
                <a:cs typeface="Arial" panose="020B0604020202020204" pitchFamily="34" charset="0"/>
              </a:rPr>
              <a:t>this type of waste 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is not on a government list of banned chemicals because it is new.</a:t>
            </a:r>
          </a:p>
          <a:p>
            <a:pPr marL="0" lvl="1" indent="0" eaLnBrk="0" hangingPunct="0">
              <a:spcBef>
                <a:spcPct val="0"/>
              </a:spcBef>
              <a:buNone/>
              <a:defRPr/>
            </a:pPr>
            <a:endParaRPr lang="en-US" sz="2800" dirty="0" smtClean="0">
              <a:latin typeface="+mj-lt"/>
              <a:cs typeface="Arial" panose="020B0604020202020204" pitchFamily="34" charset="0"/>
            </a:endParaRPr>
          </a:p>
          <a:p>
            <a:pPr marL="457200" lvl="1" indent="-457200" eaLnBrk="0" hangingPunct="0">
              <a:spcBef>
                <a:spcPct val="0"/>
              </a:spcBef>
              <a:defRPr/>
            </a:pPr>
            <a:r>
              <a:rPr lang="en-US" sz="2800" dirty="0" smtClean="0">
                <a:latin typeface="+mj-lt"/>
                <a:cs typeface="Arial" panose="020B0604020202020204" pitchFamily="34" charset="0"/>
              </a:rPr>
              <a:t>Legal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?  Moral?		</a:t>
            </a:r>
            <a:r>
              <a:rPr lang="en-US" sz="2800" dirty="0" smtClean="0">
                <a:latin typeface="+mj-lt"/>
                <a:cs typeface="Arial" panose="020B0604020202020204" pitchFamily="34" charset="0"/>
              </a:rPr>
              <a:t/>
            </a:r>
            <a:br>
              <a:rPr lang="en-US" sz="2800" dirty="0" smtClean="0">
                <a:latin typeface="+mj-lt"/>
                <a:cs typeface="Arial" panose="020B0604020202020204" pitchFamily="34" charset="0"/>
              </a:rPr>
            </a:br>
            <a:endParaRPr lang="en-US" sz="2800" dirty="0">
              <a:latin typeface="+mj-lt"/>
              <a:cs typeface="Arial" panose="020B0604020202020204" pitchFamily="34" charset="0"/>
            </a:endParaRPr>
          </a:p>
          <a:p>
            <a:pPr marL="457200" lvl="1" indent="-457200" eaLnBrk="0" hangingPunct="0">
              <a:spcBef>
                <a:spcPct val="0"/>
              </a:spcBef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Answers:</a:t>
            </a:r>
          </a:p>
          <a:p>
            <a:pPr marL="457200" lvl="2" indent="-457200" eaLnBrk="0" hangingPunct="0">
              <a:spcBef>
                <a:spcPct val="0"/>
              </a:spcBef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Legal but immoral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68AC2-6786-44CF-BC94-0ECC89DDB01D}" type="slidenum">
              <a:rPr lang="en-GB" altLang="en-US" smtClean="0"/>
              <a:pPr>
                <a:defRPr/>
              </a:pPr>
              <a:t>7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12083938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0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3" grpId="0" uiExpand="1" build="p" bldLvl="5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51520" y="404664"/>
            <a:ext cx="8208912" cy="5562600"/>
          </a:xfrm>
        </p:spPr>
        <p:txBody>
          <a:bodyPr lIns="90488" tIns="44450" rIns="90488" bIns="44450">
            <a:normAutofit/>
          </a:bodyPr>
          <a:lstStyle/>
          <a:p>
            <a:pPr marL="0" indent="0" eaLnBrk="0" hangingPunct="0">
              <a:spcBef>
                <a:spcPct val="0"/>
              </a:spcBef>
              <a:buNone/>
              <a:defRPr/>
            </a:pPr>
            <a:r>
              <a:rPr lang="en-US" sz="2800" b="1" spc="75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Question</a:t>
            </a:r>
          </a:p>
          <a:p>
            <a:pPr marL="0" indent="0" eaLnBrk="0" hangingPunct="0">
              <a:spcBef>
                <a:spcPct val="0"/>
              </a:spcBef>
              <a:buNone/>
              <a:defRPr/>
            </a:pPr>
            <a:endParaRPr lang="en-US" sz="2800" dirty="0">
              <a:latin typeface="+mj-lt"/>
              <a:cs typeface="Arial" panose="020B0604020202020204" pitchFamily="34" charset="0"/>
            </a:endParaRPr>
          </a:p>
          <a:p>
            <a:pPr marL="457200" lvl="1" indent="-457200" algn="just" eaLnBrk="0" hangingPunct="0">
              <a:spcBef>
                <a:spcPct val="0"/>
              </a:spcBef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Government self-regulations require that all purchases be made through purchasing agents.</a:t>
            </a:r>
          </a:p>
          <a:p>
            <a:pPr marL="457200" lvl="1" indent="-457200" algn="just" eaLnBrk="0" hangingPunct="0">
              <a:spcBef>
                <a:spcPct val="0"/>
              </a:spcBef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An engineer wishes to purchase an old alternator from a junkyard and does so with his own money.</a:t>
            </a:r>
          </a:p>
          <a:p>
            <a:pPr marL="457200" lvl="1" indent="-457200" algn="just" eaLnBrk="0" hangingPunct="0">
              <a:spcBef>
                <a:spcPct val="0"/>
              </a:spcBef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He reimburses himself with computer disks of equivalent value.</a:t>
            </a:r>
          </a:p>
          <a:p>
            <a:pPr marL="0" lvl="1" indent="0" eaLnBrk="0" hangingPunct="0">
              <a:spcBef>
                <a:spcPct val="0"/>
              </a:spcBef>
              <a:buNone/>
              <a:defRPr/>
            </a:pPr>
            <a:r>
              <a:rPr lang="en-US" sz="2800" dirty="0" smtClean="0">
                <a:latin typeface="+mj-lt"/>
                <a:cs typeface="Arial" panose="020B0604020202020204" pitchFamily="34" charset="0"/>
              </a:rPr>
              <a:t/>
            </a:r>
            <a:br>
              <a:rPr lang="en-US" sz="2800" dirty="0" smtClean="0">
                <a:latin typeface="+mj-lt"/>
                <a:cs typeface="Arial" panose="020B0604020202020204" pitchFamily="34" charset="0"/>
              </a:rPr>
            </a:br>
            <a:r>
              <a:rPr lang="en-US" sz="2800" dirty="0" smtClean="0">
                <a:latin typeface="+mj-lt"/>
                <a:cs typeface="Arial" panose="020B0604020202020204" pitchFamily="34" charset="0"/>
              </a:rPr>
              <a:t>Legal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?  Moral?		</a:t>
            </a:r>
            <a:r>
              <a:rPr lang="en-US" sz="2800" dirty="0" smtClean="0">
                <a:latin typeface="+mj-lt"/>
                <a:cs typeface="Arial" panose="020B0604020202020204" pitchFamily="34" charset="0"/>
              </a:rPr>
              <a:t/>
            </a:r>
            <a:br>
              <a:rPr lang="en-US" sz="2800" dirty="0" smtClean="0">
                <a:latin typeface="+mj-lt"/>
                <a:cs typeface="Arial" panose="020B0604020202020204" pitchFamily="34" charset="0"/>
              </a:rPr>
            </a:br>
            <a:endParaRPr lang="en-US" sz="2800" dirty="0" smtClean="0">
              <a:latin typeface="+mj-lt"/>
              <a:cs typeface="Arial" panose="020B0604020202020204" pitchFamily="34" charset="0"/>
            </a:endParaRPr>
          </a:p>
          <a:p>
            <a:pPr marL="0" lvl="1" indent="0" eaLnBrk="0" hangingPunct="0">
              <a:spcBef>
                <a:spcPct val="0"/>
              </a:spcBef>
              <a:buNone/>
              <a:defRPr/>
            </a:pPr>
            <a:r>
              <a:rPr lang="en-US" sz="2800" dirty="0" smtClean="0">
                <a:latin typeface="+mj-lt"/>
                <a:cs typeface="Arial" panose="020B0604020202020204" pitchFamily="34" charset="0"/>
              </a:rPr>
              <a:t>Answers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:</a:t>
            </a:r>
          </a:p>
          <a:p>
            <a:pPr marL="457200" lvl="2" indent="-457200" eaLnBrk="0" hangingPunct="0">
              <a:spcBef>
                <a:spcPct val="0"/>
              </a:spcBef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Moral but illegal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68AC2-6786-44CF-BC94-0ECC89DDB01D}" type="slidenum">
              <a:rPr lang="en-GB" altLang="en-US" smtClean="0"/>
              <a:pPr>
                <a:defRPr/>
              </a:pPr>
              <a:t>8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252930920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2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31" grpId="0" uiExpand="1" build="p" bldLvl="5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53" y="-99392"/>
            <a:ext cx="7992888" cy="72008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Case study: Protecting </a:t>
            </a:r>
            <a:r>
              <a:rPr lang="en-U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the Safety </a:t>
            </a: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of Society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620688"/>
            <a:ext cx="7467600" cy="6056336"/>
          </a:xfrm>
        </p:spPr>
        <p:txBody>
          <a:bodyPr>
            <a:normAutofit/>
          </a:bodyPr>
          <a:lstStyle/>
          <a:p>
            <a:pPr marL="457200" indent="-457200" algn="just" eaLnBrk="0" hangingPunct="0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Your employer asks you to design a bridge that will not exceed $1 million to build. After doing a study you determine the following:</a:t>
            </a:r>
          </a:p>
          <a:p>
            <a:pPr marL="914400" lvl="1" indent="-457200" algn="just" eaLnBrk="0" hangingPunct="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An ideal bridge can be built for $1.5 million.</a:t>
            </a:r>
          </a:p>
          <a:p>
            <a:pPr marL="914400" lvl="1" indent="-457200" algn="just" eaLnBrk="0" hangingPunct="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Given the design constraints, a bridge built for $1 million will collapse in a moderate earthquake.</a:t>
            </a:r>
          </a:p>
          <a:p>
            <a:pPr marL="457200" indent="-457200" algn="just" eaLnBrk="0" hangingPunct="0">
              <a:lnSpc>
                <a:spcPct val="100000"/>
              </a:lnSpc>
              <a:spcBef>
                <a:spcPts val="600"/>
              </a:spcBef>
            </a:pPr>
            <a:r>
              <a:rPr lang="en-US" altLang="en-US" sz="2800" dirty="0" smtClean="0">
                <a:cs typeface="Arial" panose="020B0604020202020204" pitchFamily="34" charset="0"/>
              </a:rPr>
              <a:t>Your </a:t>
            </a:r>
            <a:r>
              <a:rPr lang="en-US" altLang="en-US" sz="2800" dirty="0">
                <a:cs typeface="Arial" panose="020B0604020202020204" pitchFamily="34" charset="0"/>
              </a:rPr>
              <a:t>employer says, “if we don’t build the bridge for $1 million, then we are going to have to </a:t>
            </a:r>
            <a:r>
              <a:rPr lang="en-US" altLang="en-US" sz="2800" dirty="0" smtClean="0">
                <a:cs typeface="Arial" panose="020B0604020202020204" pitchFamily="34" charset="0"/>
              </a:rPr>
              <a:t>fire </a:t>
            </a:r>
            <a:r>
              <a:rPr lang="en-US" altLang="en-US" sz="2800" dirty="0">
                <a:cs typeface="Arial" panose="020B0604020202020204" pitchFamily="34" charset="0"/>
              </a:rPr>
              <a:t>half of the staff, including you</a:t>
            </a:r>
            <a:r>
              <a:rPr lang="en-US" altLang="en-US" sz="2800" dirty="0" smtClean="0">
                <a:cs typeface="Arial" panose="020B0604020202020204" pitchFamily="34" charset="0"/>
              </a:rPr>
              <a:t>.”</a:t>
            </a:r>
            <a:endParaRPr lang="en-US" altLang="en-US" sz="2800" dirty="0">
              <a:cs typeface="Arial" panose="020B0604020202020204" pitchFamily="34" charset="0"/>
            </a:endParaRPr>
          </a:p>
          <a:p>
            <a:pPr marL="457200" indent="-457200" algn="just" eaLnBrk="0" hangingPunct="0">
              <a:lnSpc>
                <a:spcPct val="100000"/>
              </a:lnSpc>
              <a:spcBef>
                <a:spcPts val="600"/>
              </a:spcBef>
            </a:pPr>
            <a:r>
              <a:rPr lang="en-US" altLang="en-US" sz="2800" dirty="0" smtClean="0">
                <a:cs typeface="Arial" panose="020B0604020202020204" pitchFamily="34" charset="0"/>
              </a:rPr>
              <a:t>He </a:t>
            </a:r>
            <a:r>
              <a:rPr lang="en-US" altLang="en-US" sz="2800" dirty="0">
                <a:cs typeface="Arial" panose="020B0604020202020204" pitchFamily="34" charset="0"/>
              </a:rPr>
              <a:t>further asks you to go ahead with the next stage of the </a:t>
            </a:r>
            <a:r>
              <a:rPr lang="en-US" altLang="en-US" sz="2800" dirty="0" smtClean="0">
                <a:cs typeface="Arial" panose="020B0604020202020204" pitchFamily="34" charset="0"/>
              </a:rPr>
              <a:t>project</a:t>
            </a:r>
            <a:endParaRPr lang="en-US" altLang="en-US" sz="2800" dirty="0">
              <a:cs typeface="Arial" panose="020B0604020202020204" pitchFamily="34" charset="0"/>
            </a:endParaRPr>
          </a:p>
          <a:p>
            <a:pPr marL="457200" indent="-457200" algn="just" eaLnBrk="0" hangingPunct="0">
              <a:lnSpc>
                <a:spcPct val="100000"/>
              </a:lnSpc>
              <a:spcBef>
                <a:spcPts val="600"/>
              </a:spcBef>
            </a:pPr>
            <a:r>
              <a:rPr lang="en-US" altLang="en-US" sz="2800" dirty="0" smtClean="0">
                <a:cs typeface="Arial" panose="020B0604020202020204" pitchFamily="34" charset="0"/>
              </a:rPr>
              <a:t>What </a:t>
            </a:r>
            <a:r>
              <a:rPr lang="en-US" altLang="en-US" sz="2800" dirty="0">
                <a:cs typeface="Arial" panose="020B0604020202020204" pitchFamily="34" charset="0"/>
              </a:rPr>
              <a:t>do you do?</a:t>
            </a:r>
          </a:p>
          <a:p>
            <a:pPr marL="457200" lvl="1" indent="0" eaLnBrk="0" hangingPunct="0">
              <a:spcBef>
                <a:spcPct val="0"/>
              </a:spcBef>
              <a:buNone/>
              <a:defRPr/>
            </a:pPr>
            <a:endParaRPr lang="en-US" sz="2500" dirty="0" smtClean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68AC2-6786-44CF-BC94-0ECC89DDB01D}" type="slidenum">
              <a:rPr lang="en-GB" altLang="en-US" smtClean="0"/>
              <a:pPr>
                <a:defRPr/>
              </a:pPr>
              <a:t>9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88336923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26389581-A7AD-4A4E-AE0B-0111493C2D15}" vid="{259C346A-FC67-4AA6-BC22-FBF85320DC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template_105</Template>
  <TotalTime>228</TotalTime>
  <Words>1046</Words>
  <Application>Microsoft Office PowerPoint</Application>
  <PresentationFormat>On-screen Show (4:3)</PresentationFormat>
  <Paragraphs>153</Paragraphs>
  <Slides>17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Digital Blue Tunnel 16x9</vt:lpstr>
      <vt:lpstr>Studio 12.  Engineering Ethics:  Case Studies</vt:lpstr>
      <vt:lpstr>PowerPoint Presentation</vt:lpstr>
      <vt:lpstr>PowerPoint Presentation</vt:lpstr>
      <vt:lpstr>PowerPoint Presentation</vt:lpstr>
      <vt:lpstr>Question</vt:lpstr>
      <vt:lpstr>Question</vt:lpstr>
      <vt:lpstr>PowerPoint Presentation</vt:lpstr>
      <vt:lpstr>PowerPoint Presentation</vt:lpstr>
      <vt:lpstr>Case study: Protecting the Safety of Society</vt:lpstr>
      <vt:lpstr>What is the conflict?</vt:lpstr>
      <vt:lpstr>What is more important?</vt:lpstr>
      <vt:lpstr>Case 2: Truth In Public Statements</vt:lpstr>
      <vt:lpstr>PowerPoint Presentation</vt:lpstr>
      <vt:lpstr>What is the Conflict?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 Khafaji</dc:creator>
  <cp:lastModifiedBy>User</cp:lastModifiedBy>
  <cp:revision>32</cp:revision>
  <dcterms:created xsi:type="dcterms:W3CDTF">2009-11-13T13:05:21Z</dcterms:created>
  <dcterms:modified xsi:type="dcterms:W3CDTF">2016-04-16T16:30:49Z</dcterms:modified>
</cp:coreProperties>
</file>