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  <p:sldMasterId id="2147483699" r:id="rId2"/>
    <p:sldMasterId id="2147483711" r:id="rId3"/>
    <p:sldMasterId id="2147483747" r:id="rId4"/>
    <p:sldMasterId id="2147483759" r:id="rId5"/>
    <p:sldMasterId id="2147483771" r:id="rId6"/>
  </p:sldMasterIdLst>
  <p:notesMasterIdLst>
    <p:notesMasterId r:id="rId20"/>
  </p:notesMasterIdLst>
  <p:handoutMasterIdLst>
    <p:handoutMasterId r:id="rId21"/>
  </p:handoutMasterIdLst>
  <p:sldIdLst>
    <p:sldId id="307" r:id="rId7"/>
    <p:sldId id="311" r:id="rId8"/>
    <p:sldId id="314" r:id="rId9"/>
    <p:sldId id="313" r:id="rId10"/>
    <p:sldId id="315" r:id="rId11"/>
    <p:sldId id="317" r:id="rId12"/>
    <p:sldId id="318" r:id="rId13"/>
    <p:sldId id="308" r:id="rId14"/>
    <p:sldId id="309" r:id="rId15"/>
    <p:sldId id="271" r:id="rId16"/>
    <p:sldId id="283" r:id="rId17"/>
    <p:sldId id="286" r:id="rId18"/>
    <p:sldId id="310" r:id="rId19"/>
  </p:sldIdLst>
  <p:sldSz cx="9144000" cy="6858000" type="screen4x3"/>
  <p:notesSz cx="6985000" cy="9271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r" defTabSz="914400" rtl="1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r" defTabSz="914400" rtl="1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r" defTabSz="914400" rtl="1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r" defTabSz="914400" rtl="1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007" autoAdjust="0"/>
    <p:restoredTop sz="90926" autoAdjust="0"/>
  </p:normalViewPr>
  <p:slideViewPr>
    <p:cSldViewPr>
      <p:cViewPr varScale="1">
        <p:scale>
          <a:sx n="106" d="100"/>
          <a:sy n="106" d="100"/>
        </p:scale>
        <p:origin x="-176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t" anchorCtr="0" compatLnSpc="1">
            <a:prstTxWarp prst="textNoShape">
              <a:avLst/>
            </a:prstTxWarp>
          </a:bodyPr>
          <a:lstStyle>
            <a:lvl1pPr defTabSz="928688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57638" y="0"/>
            <a:ext cx="302736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t" anchorCtr="0" compatLnSpc="1">
            <a:prstTxWarp prst="textNoShape">
              <a:avLst/>
            </a:prstTxWarp>
          </a:bodyPr>
          <a:lstStyle>
            <a:lvl1pPr algn="r" defTabSz="928688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24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0745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b" anchorCtr="0" compatLnSpc="1">
            <a:prstTxWarp prst="textNoShape">
              <a:avLst/>
            </a:prstTxWarp>
          </a:bodyPr>
          <a:lstStyle>
            <a:lvl1pPr defTabSz="928688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24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57638" y="8807450"/>
            <a:ext cx="302736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b" anchorCtr="0" compatLnSpc="1">
            <a:prstTxWarp prst="textNoShape">
              <a:avLst/>
            </a:prstTxWarp>
          </a:bodyPr>
          <a:lstStyle>
            <a:lvl1pPr algn="r" defTabSz="928688">
              <a:defRPr sz="1200" smtClean="0">
                <a:cs typeface="Times New Roman" pitchFamily="18" charset="0"/>
              </a:defRPr>
            </a:lvl1pPr>
          </a:lstStyle>
          <a:p>
            <a:pPr>
              <a:defRPr/>
            </a:pPr>
            <a:fld id="{8C3D96FE-9160-40EA-BBF5-99175ADB39DB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8725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2400" y="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30300" y="685800"/>
            <a:ext cx="4673600" cy="3505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419600"/>
            <a:ext cx="51054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55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92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55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2400" y="88392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cs typeface="Times New Roman" pitchFamily="18" charset="0"/>
              </a:defRPr>
            </a:lvl1pPr>
          </a:lstStyle>
          <a:p>
            <a:pPr>
              <a:defRPr/>
            </a:pPr>
            <a:fld id="{F231E7F6-CDD6-41C6-ACEC-D9EAE4A95994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6946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>
              <a:cs typeface="Arial" panose="020B0604020202020204" pitchFamily="34" charset="0"/>
            </a:endParaRPr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CC3650E-C052-483D-BABB-4B08ACFCD056}" type="slidenum">
              <a:rPr lang="en-US" altLang="en-US">
                <a:solidFill>
                  <a:srgbClr val="000000"/>
                </a:solidFill>
              </a:rPr>
              <a:pPr/>
              <a:t>1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99360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 smtClean="0"/>
              <a:t>* </a:t>
            </a:r>
            <a:r>
              <a:rPr lang="en-US" altLang="en-US" sz="1200" b="0" dirty="0" smtClean="0">
                <a:latin typeface="Times New Roman" panose="02020603050405020304" pitchFamily="18" charset="0"/>
              </a:rPr>
              <a:t>Times New Roman is less and less become a favored font nowadays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31E7F6-CDD6-41C6-ACEC-D9EAE4A95994}" type="slidenum">
              <a:rPr lang="ar-SA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2601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31E7F6-CDD6-41C6-ACEC-D9EAE4A95994}" type="slidenum">
              <a:rPr lang="ar-SA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5543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31E7F6-CDD6-41C6-ACEC-D9EAE4A95994}" type="slidenum">
              <a:rPr lang="ar-SA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6882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A3B2AF-1DF1-4F4C-8C43-52F52346B973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46303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DSCN1392.JPG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>
            <a:off x="3443845" y="2612571"/>
            <a:ext cx="2214109" cy="223256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097272"/>
            <a:ext cx="7772400" cy="1470025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3476" y="4954979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597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148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186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DSCN1392.JPG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>
            <a:off x="3443845" y="2612571"/>
            <a:ext cx="2214109" cy="223256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097272"/>
            <a:ext cx="7772400" cy="1470025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3476" y="4954979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277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275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5908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0668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25184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680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4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732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0687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57410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399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87521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745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517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DSCN1392.JPG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>
            <a:off x="3443845" y="2612571"/>
            <a:ext cx="2214109" cy="223256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097272"/>
            <a:ext cx="7772400" cy="1470025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3476" y="4954979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529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707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5908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0668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8235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hf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14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03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619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7199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5908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0668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18956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hf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86839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8186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078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862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9118" y="1828800"/>
            <a:ext cx="6173808" cy="28956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495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9118" y="4800600"/>
            <a:ext cx="6173808" cy="12192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500" cap="all" spc="150" baseline="0">
                <a:solidFill>
                  <a:schemeClr val="accent1"/>
                </a:solidFill>
              </a:defRPr>
            </a:lvl1pPr>
            <a:lvl2pPr marL="3429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9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9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9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9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9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306183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583004-24B2-4B25-A41F-A2813A69CF0E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819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918" y="2514600"/>
            <a:ext cx="6520997" cy="28194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3601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9118" y="5410201"/>
            <a:ext cx="6517197" cy="6096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1500" cap="all" spc="150" baseline="0">
                <a:solidFill>
                  <a:schemeClr val="accent1"/>
                </a:solidFill>
              </a:defRPr>
            </a:lvl1pPr>
            <a:lvl2pPr marL="342991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98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974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96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957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949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94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93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17EA06-43D2-4943-B3CD-0E5952BF4B9E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835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8880" y="1905001"/>
            <a:ext cx="3315563" cy="4114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3104" y="1905001"/>
            <a:ext cx="3315563" cy="4114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5B5160-61C4-4A8F-9ED4-80F435D98C4F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945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2106" y="1905000"/>
            <a:ext cx="3313277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500" b="0" cap="all" spc="150" baseline="0">
                <a:solidFill>
                  <a:schemeClr val="accent1"/>
                </a:solidFill>
              </a:defRPr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2106" y="2743201"/>
            <a:ext cx="3313277" cy="3276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88617" y="1905000"/>
            <a:ext cx="3313277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500" b="0" cap="all" spc="150" baseline="0">
                <a:solidFill>
                  <a:schemeClr val="accent1"/>
                </a:solidFill>
              </a:defRPr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88617" y="2743201"/>
            <a:ext cx="3313277" cy="3276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789BBA-0093-40CB-8E3C-C888825AEAEE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009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229600" y="6400800"/>
            <a:ext cx="628815" cy="276228"/>
          </a:xfrm>
        </p:spPr>
        <p:txBody>
          <a:bodyPr/>
          <a:lstStyle>
            <a:lvl1pPr>
              <a:defRPr sz="16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B8FF8FF-7CDF-4210-A999-7176A013A352}" type="slidenum">
              <a:rPr lang="ar-SA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437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601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4746D3-DDAC-44EE-A554-52CEC91AF52A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43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1910" y="1905000"/>
            <a:ext cx="2698158" cy="2667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2701" b="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4528" y="685800"/>
            <a:ext cx="4801850" cy="53340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9118" y="4648200"/>
            <a:ext cx="268674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900"/>
              </a:spcBef>
              <a:buNone/>
              <a:defRPr sz="1350"/>
            </a:lvl1pPr>
            <a:lvl2pPr marL="342991" indent="0">
              <a:buNone/>
              <a:defRPr sz="900"/>
            </a:lvl2pPr>
            <a:lvl3pPr marL="685983" indent="0">
              <a:buNone/>
              <a:defRPr sz="750"/>
            </a:lvl3pPr>
            <a:lvl4pPr marL="1028974" indent="0">
              <a:buNone/>
              <a:defRPr sz="675"/>
            </a:lvl4pPr>
            <a:lvl5pPr marL="1371966" indent="0">
              <a:buNone/>
              <a:defRPr sz="675"/>
            </a:lvl5pPr>
            <a:lvl6pPr marL="1714957" indent="0">
              <a:buNone/>
              <a:defRPr sz="675"/>
            </a:lvl6pPr>
            <a:lvl7pPr marL="2057949" indent="0">
              <a:buNone/>
              <a:defRPr sz="675"/>
            </a:lvl7pPr>
            <a:lvl8pPr marL="2400940" indent="0">
              <a:buNone/>
              <a:defRPr sz="675"/>
            </a:lvl8pPr>
            <a:lvl9pPr marL="2743932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FFCC42-7B6C-4BCB-ADB5-640EA01036A7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895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714528" y="685800"/>
            <a:ext cx="4801850" cy="5334000"/>
          </a:xfrm>
          <a:solidFill>
            <a:schemeClr val="bg2"/>
          </a:solidFill>
          <a:ln w="76200">
            <a:solidFill>
              <a:schemeClr val="tx1"/>
            </a:solidFill>
            <a:miter lim="800000"/>
          </a:ln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342991" indent="0">
              <a:buNone/>
              <a:defRPr sz="2101"/>
            </a:lvl2pPr>
            <a:lvl3pPr marL="685983" indent="0">
              <a:buNone/>
              <a:defRPr sz="1800"/>
            </a:lvl3pPr>
            <a:lvl4pPr marL="1028974" indent="0">
              <a:buNone/>
              <a:defRPr sz="1500"/>
            </a:lvl4pPr>
            <a:lvl5pPr marL="1371966" indent="0">
              <a:buNone/>
              <a:defRPr sz="1500"/>
            </a:lvl5pPr>
            <a:lvl6pPr marL="1714957" indent="0">
              <a:buNone/>
              <a:defRPr sz="1500"/>
            </a:lvl6pPr>
            <a:lvl7pPr marL="2057949" indent="0">
              <a:buNone/>
              <a:defRPr sz="1500"/>
            </a:lvl7pPr>
            <a:lvl8pPr marL="2400940" indent="0">
              <a:buNone/>
              <a:defRPr sz="1500"/>
            </a:lvl8pPr>
            <a:lvl9pPr marL="2743932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1910" y="1905000"/>
            <a:ext cx="2698158" cy="26670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2701" b="0" i="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9118" y="4648200"/>
            <a:ext cx="268674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900"/>
              </a:spcBef>
              <a:buNone/>
              <a:defRPr sz="1350"/>
            </a:lvl1pPr>
            <a:lvl2pPr marL="342991" indent="0">
              <a:buNone/>
              <a:defRPr sz="900"/>
            </a:lvl2pPr>
            <a:lvl3pPr marL="685983" indent="0">
              <a:buNone/>
              <a:defRPr sz="750"/>
            </a:lvl3pPr>
            <a:lvl4pPr marL="1028974" indent="0">
              <a:buNone/>
              <a:defRPr sz="675"/>
            </a:lvl4pPr>
            <a:lvl5pPr marL="1371966" indent="0">
              <a:buNone/>
              <a:defRPr sz="675"/>
            </a:lvl5pPr>
            <a:lvl6pPr marL="1714957" indent="0">
              <a:buNone/>
              <a:defRPr sz="675"/>
            </a:lvl6pPr>
            <a:lvl7pPr marL="2057949" indent="0">
              <a:buNone/>
              <a:defRPr sz="675"/>
            </a:lvl7pPr>
            <a:lvl8pPr marL="2400940" indent="0">
              <a:buNone/>
              <a:defRPr sz="675"/>
            </a:lvl8pPr>
            <a:lvl9pPr marL="2743932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438987-F399-470F-ADE9-7363B8DFD735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313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4A2AD4-6E90-4EA0-A669-D2870DD38DFB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88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596" y="381001"/>
            <a:ext cx="1143298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2107" y="381001"/>
            <a:ext cx="5544993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1FAD6A-CF72-4D2B-807B-8C53A0ED6998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143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9118" y="1828800"/>
            <a:ext cx="6173808" cy="2895600"/>
          </a:xfrm>
        </p:spPr>
        <p:txBody>
          <a:bodyPr/>
          <a:lstStyle>
            <a:lvl1pPr>
              <a:lnSpc>
                <a:spcPct val="80000"/>
              </a:lnSpc>
              <a:defRPr sz="495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9118" y="4800600"/>
            <a:ext cx="6173808" cy="12192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500" cap="all" spc="150" baseline="0">
                <a:solidFill>
                  <a:schemeClr val="accent1"/>
                </a:solidFill>
              </a:defRPr>
            </a:lvl1pPr>
            <a:lvl2pPr marL="3429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9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9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9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9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9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844012941"/>
      </p:ext>
    </p:extLst>
  </p:cSld>
  <p:clrMapOvr>
    <a:masterClrMapping/>
  </p:clrMapOvr>
  <p:transition spd="med"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5A0E49-F31D-4E83-AB94-F1897A520936}" type="datetimeFigureOut">
              <a:rPr lang="en-US"/>
              <a:pPr>
                <a:defRPr/>
              </a:pPr>
              <a:t>27/11/2017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DB72C7-E5A3-4A72-A0B5-3B8A36E4E3A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4330084"/>
      </p:ext>
    </p:extLst>
  </p:cSld>
  <p:clrMapOvr>
    <a:masterClrMapping/>
  </p:clrMapOvr>
  <p:transition spd="med"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918" y="2514600"/>
            <a:ext cx="6520997" cy="2819400"/>
          </a:xfrm>
        </p:spPr>
        <p:txBody>
          <a:bodyPr/>
          <a:lstStyle>
            <a:lvl1pPr algn="l">
              <a:lnSpc>
                <a:spcPct val="80000"/>
              </a:lnSpc>
              <a:defRPr sz="3601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9118" y="5410201"/>
            <a:ext cx="6517197" cy="609601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500" cap="all" spc="150" baseline="0">
                <a:solidFill>
                  <a:schemeClr val="accent1"/>
                </a:solidFill>
              </a:defRPr>
            </a:lvl1pPr>
            <a:lvl2pPr marL="342991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98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974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96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957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949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94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93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FCC830-E6FF-4D76-8261-0A9F20A3E070}" type="datetimeFigureOut">
              <a:rPr lang="en-US"/>
              <a:pPr>
                <a:defRPr/>
              </a:pPr>
              <a:t>27/11/2017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8A4169-C40E-48E5-8F5D-8E2853EECCD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99964274"/>
      </p:ext>
    </p:extLst>
  </p:cSld>
  <p:clrMapOvr>
    <a:masterClrMapping/>
  </p:clrMapOvr>
  <p:transition spd="med"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8880" y="1905001"/>
            <a:ext cx="3315563" cy="411480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3104" y="1905001"/>
            <a:ext cx="3315563" cy="411480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7A9242-AA0C-4FBE-A5B8-25B6780F2748}" type="datetimeFigureOut">
              <a:rPr lang="en-US"/>
              <a:pPr>
                <a:defRPr/>
              </a:pPr>
              <a:t>27/11/2017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98EA65-49E4-48C4-A8B5-DCEAA293116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37371582"/>
      </p:ext>
    </p:extLst>
  </p:cSld>
  <p:clrMapOvr>
    <a:masterClrMapping/>
  </p:clrMapOvr>
  <p:transition spd="med"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2106" y="1905000"/>
            <a:ext cx="3313277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500" b="0" cap="all" spc="150" baseline="0">
                <a:solidFill>
                  <a:schemeClr val="accent1"/>
                </a:solidFill>
              </a:defRPr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2106" y="2743201"/>
            <a:ext cx="3313277" cy="327660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88617" y="1905000"/>
            <a:ext cx="3313277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500" b="0" cap="all" spc="150" baseline="0">
                <a:solidFill>
                  <a:schemeClr val="accent1"/>
                </a:solidFill>
              </a:defRPr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88617" y="2743201"/>
            <a:ext cx="3313277" cy="327660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44E20C-207D-4B76-A358-0CA484D3D785}" type="datetimeFigureOut">
              <a:rPr lang="en-US"/>
              <a:pPr>
                <a:defRPr/>
              </a:pPr>
              <a:t>27/11/2017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58766A-BD52-4A33-83E3-3969DCE468A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91939800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604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ChangeArrowheads="1"/>
          </p:cNvSpPr>
          <p:nvPr userDrawn="1"/>
        </p:nvSpPr>
        <p:spPr bwMode="auto">
          <a:xfrm>
            <a:off x="8316913" y="6307138"/>
            <a:ext cx="4667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hangingPunct="0"/>
            <a:fld id="{64ED6920-8564-454B-B9C2-7E714564FA75}" type="slidenum">
              <a:rPr lang="en-GB" altLang="en-US" sz="1800" smtClean="0">
                <a:solidFill>
                  <a:srgbClr val="FFFFFF"/>
                </a:solidFill>
              </a:rPr>
              <a:pPr eaLnBrk="0" hangingPunct="0"/>
              <a:t>‹#›</a:t>
            </a:fld>
            <a:endParaRPr lang="en-GB" altLang="en-US" sz="1800" smtClean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0C8AEC-CE17-4703-8F20-E3D1879517B1}" type="datetimeFigureOut">
              <a:rPr lang="en-US"/>
              <a:pPr>
                <a:defRPr/>
              </a:pPr>
              <a:t>27/11/2017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 b="1" dirty="0"/>
            </a:lvl1pPr>
          </a:lstStyle>
          <a:p>
            <a:pPr>
              <a:defRPr/>
            </a:pP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11146525"/>
      </p:ext>
    </p:extLst>
  </p:cSld>
  <p:clrMapOvr>
    <a:masterClrMapping/>
  </p:clrMapOvr>
  <p:transition spd="med"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7C3F94-536B-4AF1-A129-A9D7478A6F2D}" type="datetimeFigureOut">
              <a:rPr lang="en-US"/>
              <a:pPr>
                <a:defRPr/>
              </a:pPr>
              <a:t>27/11/2017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C2C2B1-3B9E-4D83-8BCF-C11337241F6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94991683"/>
      </p:ext>
    </p:extLst>
  </p:cSld>
  <p:clrMapOvr>
    <a:masterClrMapping/>
  </p:clrMapOvr>
  <p:transition spd="med"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1910" y="1905000"/>
            <a:ext cx="2698158" cy="2667000"/>
          </a:xfrm>
        </p:spPr>
        <p:txBody>
          <a:bodyPr>
            <a:noAutofit/>
          </a:bodyPr>
          <a:lstStyle>
            <a:lvl1pPr algn="l">
              <a:lnSpc>
                <a:spcPct val="90000"/>
              </a:lnSpc>
              <a:defRPr sz="2701" b="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4528" y="685800"/>
            <a:ext cx="4801850" cy="533400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9118" y="4648200"/>
            <a:ext cx="2686749" cy="137160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900"/>
              </a:spcBef>
              <a:buNone/>
              <a:defRPr sz="1350"/>
            </a:lvl1pPr>
            <a:lvl2pPr marL="342991" indent="0">
              <a:buNone/>
              <a:defRPr sz="900"/>
            </a:lvl2pPr>
            <a:lvl3pPr marL="685983" indent="0">
              <a:buNone/>
              <a:defRPr sz="750"/>
            </a:lvl3pPr>
            <a:lvl4pPr marL="1028974" indent="0">
              <a:buNone/>
              <a:defRPr sz="675"/>
            </a:lvl4pPr>
            <a:lvl5pPr marL="1371966" indent="0">
              <a:buNone/>
              <a:defRPr sz="675"/>
            </a:lvl5pPr>
            <a:lvl6pPr marL="1714957" indent="0">
              <a:buNone/>
              <a:defRPr sz="675"/>
            </a:lvl6pPr>
            <a:lvl7pPr marL="2057949" indent="0">
              <a:buNone/>
              <a:defRPr sz="675"/>
            </a:lvl7pPr>
            <a:lvl8pPr marL="2400940" indent="0">
              <a:buNone/>
              <a:defRPr sz="675"/>
            </a:lvl8pPr>
            <a:lvl9pPr marL="2743932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18E96B-4703-46F8-AC0F-EDBC9F10F070}" type="datetimeFigureOut">
              <a:rPr lang="en-US"/>
              <a:pPr>
                <a:defRPr/>
              </a:pPr>
              <a:t>27/11/2017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8F9DC9-6C94-411C-B588-F09F12A7F89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68874633"/>
      </p:ext>
    </p:extLst>
  </p:cSld>
  <p:clrMapOvr>
    <a:masterClrMapping/>
  </p:clrMapOvr>
  <p:transition spd="med"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714528" y="685800"/>
            <a:ext cx="4801850" cy="5334000"/>
          </a:xfrm>
          <a:solidFill>
            <a:schemeClr val="bg2"/>
          </a:solidFill>
          <a:ln w="76200">
            <a:solidFill>
              <a:schemeClr val="tx1"/>
            </a:solidFill>
            <a:miter lim="800000"/>
          </a:ln>
        </p:spPr>
        <p:txBody>
          <a:bodyPr rtlCol="0">
            <a:normAutofit/>
          </a:bodyPr>
          <a:lstStyle>
            <a:lvl1pPr marL="0" indent="0" algn="ctr">
              <a:buNone/>
              <a:defRPr sz="1800"/>
            </a:lvl1pPr>
            <a:lvl2pPr marL="342991" indent="0">
              <a:buNone/>
              <a:defRPr sz="2101"/>
            </a:lvl2pPr>
            <a:lvl3pPr marL="685983" indent="0">
              <a:buNone/>
              <a:defRPr sz="1800"/>
            </a:lvl3pPr>
            <a:lvl4pPr marL="1028974" indent="0">
              <a:buNone/>
              <a:defRPr sz="1500"/>
            </a:lvl4pPr>
            <a:lvl5pPr marL="1371966" indent="0">
              <a:buNone/>
              <a:defRPr sz="1500"/>
            </a:lvl5pPr>
            <a:lvl6pPr marL="1714957" indent="0">
              <a:buNone/>
              <a:defRPr sz="1500"/>
            </a:lvl6pPr>
            <a:lvl7pPr marL="2057949" indent="0">
              <a:buNone/>
              <a:defRPr sz="1500"/>
            </a:lvl7pPr>
            <a:lvl8pPr marL="2400940" indent="0">
              <a:buNone/>
              <a:defRPr sz="1500"/>
            </a:lvl8pPr>
            <a:lvl9pPr marL="2743932" indent="0">
              <a:buNone/>
              <a:defRPr sz="1500"/>
            </a:lvl9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1910" y="1905000"/>
            <a:ext cx="2698158" cy="2667000"/>
          </a:xfrm>
        </p:spPr>
        <p:txBody>
          <a:bodyPr/>
          <a:lstStyle>
            <a:lvl1pPr algn="l">
              <a:lnSpc>
                <a:spcPct val="90000"/>
              </a:lnSpc>
              <a:defRPr sz="2701" b="0" i="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9118" y="4648200"/>
            <a:ext cx="2686749" cy="137160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900"/>
              </a:spcBef>
              <a:buNone/>
              <a:defRPr sz="1350"/>
            </a:lvl1pPr>
            <a:lvl2pPr marL="342991" indent="0">
              <a:buNone/>
              <a:defRPr sz="900"/>
            </a:lvl2pPr>
            <a:lvl3pPr marL="685983" indent="0">
              <a:buNone/>
              <a:defRPr sz="750"/>
            </a:lvl3pPr>
            <a:lvl4pPr marL="1028974" indent="0">
              <a:buNone/>
              <a:defRPr sz="675"/>
            </a:lvl4pPr>
            <a:lvl5pPr marL="1371966" indent="0">
              <a:buNone/>
              <a:defRPr sz="675"/>
            </a:lvl5pPr>
            <a:lvl6pPr marL="1714957" indent="0">
              <a:buNone/>
              <a:defRPr sz="675"/>
            </a:lvl6pPr>
            <a:lvl7pPr marL="2057949" indent="0">
              <a:buNone/>
              <a:defRPr sz="675"/>
            </a:lvl7pPr>
            <a:lvl8pPr marL="2400940" indent="0">
              <a:buNone/>
              <a:defRPr sz="675"/>
            </a:lvl8pPr>
            <a:lvl9pPr marL="2743932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E31139-2FC4-4D2B-867F-992AF63D81F8}" type="datetimeFigureOut">
              <a:rPr lang="en-US"/>
              <a:pPr>
                <a:defRPr/>
              </a:pPr>
              <a:t>27/11/2017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B47335-5E6B-4CDA-B9EF-90F12F06B0A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27899609"/>
      </p:ext>
    </p:extLst>
  </p:cSld>
  <p:clrMapOvr>
    <a:masterClrMapping/>
  </p:clrMapOvr>
  <p:transition spd="med"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A91EA4-3D0D-49D7-9DEC-5C2ACEC76B92}" type="datetimeFigureOut">
              <a:rPr lang="en-US"/>
              <a:pPr>
                <a:defRPr/>
              </a:pPr>
              <a:t>27/11/2017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5379B7-92CC-489E-B70B-047997837DB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3592859"/>
      </p:ext>
    </p:extLst>
  </p:cSld>
  <p:clrMapOvr>
    <a:masterClrMapping/>
  </p:clrMapOvr>
  <p:transition spd="med"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596" y="381001"/>
            <a:ext cx="1143298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2107" y="381001"/>
            <a:ext cx="5544993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87F44C-768C-431D-B654-8893FC833CD9}" type="datetimeFigureOut">
              <a:rPr lang="en-US"/>
              <a:pPr>
                <a:defRPr/>
              </a:pPr>
              <a:t>27/11/2017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9AD6AA-1E0C-4BC0-93D4-95855AA659C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70689854"/>
      </p:ext>
    </p:extLst>
  </p:cSld>
  <p:clrMapOvr>
    <a:masterClrMapping/>
  </p:clrMapOvr>
  <p:transition spd="med"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2C098A71-DEB4-49FC-A199-387D90522C5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909814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9118" y="1828800"/>
            <a:ext cx="6173808" cy="28956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495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9118" y="4800600"/>
            <a:ext cx="6173808" cy="12192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500" cap="all" spc="150" baseline="0">
                <a:solidFill>
                  <a:schemeClr val="accent1"/>
                </a:solidFill>
              </a:defRPr>
            </a:lvl1pPr>
            <a:lvl2pPr marL="3429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9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9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9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9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9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023283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28F64-8860-4A6C-AA08-1D690BB8B99E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27/11/2017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E15FA-1368-425C-9682-96C97A7FFA11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1033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918" y="2514600"/>
            <a:ext cx="6520997" cy="28194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3601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9118" y="5410201"/>
            <a:ext cx="6517197" cy="6096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1500" cap="all" spc="150" baseline="0">
                <a:solidFill>
                  <a:schemeClr val="accent1"/>
                </a:solidFill>
              </a:defRPr>
            </a:lvl1pPr>
            <a:lvl2pPr marL="342991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98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974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96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957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949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94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93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83BD6-CF7E-471C-8353-B237D035472B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27/11/2017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E15FA-1368-425C-9682-96C97A7FFA11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6455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806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8880" y="1905001"/>
            <a:ext cx="3315563" cy="4114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3104" y="1905001"/>
            <a:ext cx="3315563" cy="4114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3DE42-52DE-4E93-AB53-9C3D5EC436B6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27/11/2017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E15FA-1368-425C-9682-96C97A7FFA11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152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2106" y="1905000"/>
            <a:ext cx="3313277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500" b="0" cap="all" spc="150" baseline="0">
                <a:solidFill>
                  <a:schemeClr val="accent1"/>
                </a:solidFill>
              </a:defRPr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2106" y="2743201"/>
            <a:ext cx="3313277" cy="3276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88617" y="1905000"/>
            <a:ext cx="3313277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500" b="0" cap="all" spc="150" baseline="0">
                <a:solidFill>
                  <a:schemeClr val="accent1"/>
                </a:solidFill>
              </a:defRPr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88617" y="2743201"/>
            <a:ext cx="3313277" cy="3276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77F89-63A7-4CC9-BF74-986CEF517B61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27/11/2017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E15FA-1368-425C-9682-96C97A7FFA11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6549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53400" y="6395088"/>
            <a:ext cx="628815" cy="276228"/>
          </a:xfrm>
        </p:spPr>
        <p:txBody>
          <a:bodyPr/>
          <a:lstStyle>
            <a:lvl1pPr>
              <a:defRPr sz="1600" b="1">
                <a:solidFill>
                  <a:schemeClr val="tx1"/>
                </a:solidFill>
              </a:defRPr>
            </a:lvl1pPr>
          </a:lstStyle>
          <a:p>
            <a:fld id="{591E15FA-1368-425C-9682-96C97A7FFA1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1749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7E17C-7E5A-42A9-AFBF-EB27EDB6B4BD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27/11/2017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E15FA-1368-425C-9682-96C97A7FFA11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159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1910" y="1905000"/>
            <a:ext cx="2698158" cy="2667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2701" b="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4528" y="685800"/>
            <a:ext cx="4801850" cy="53340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9118" y="4648200"/>
            <a:ext cx="268674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900"/>
              </a:spcBef>
              <a:buNone/>
              <a:defRPr sz="1350"/>
            </a:lvl1pPr>
            <a:lvl2pPr marL="342991" indent="0">
              <a:buNone/>
              <a:defRPr sz="900"/>
            </a:lvl2pPr>
            <a:lvl3pPr marL="685983" indent="0">
              <a:buNone/>
              <a:defRPr sz="750"/>
            </a:lvl3pPr>
            <a:lvl4pPr marL="1028974" indent="0">
              <a:buNone/>
              <a:defRPr sz="675"/>
            </a:lvl4pPr>
            <a:lvl5pPr marL="1371966" indent="0">
              <a:buNone/>
              <a:defRPr sz="675"/>
            </a:lvl5pPr>
            <a:lvl6pPr marL="1714957" indent="0">
              <a:buNone/>
              <a:defRPr sz="675"/>
            </a:lvl6pPr>
            <a:lvl7pPr marL="2057949" indent="0">
              <a:buNone/>
              <a:defRPr sz="675"/>
            </a:lvl7pPr>
            <a:lvl8pPr marL="2400940" indent="0">
              <a:buNone/>
              <a:defRPr sz="675"/>
            </a:lvl8pPr>
            <a:lvl9pPr marL="2743932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46D2A-BCD9-4261-99AE-1611EA9384A5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27/11/2017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E15FA-1368-425C-9682-96C97A7FFA11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4918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714528" y="685800"/>
            <a:ext cx="4801850" cy="5334000"/>
          </a:xfrm>
          <a:solidFill>
            <a:schemeClr val="bg2"/>
          </a:solidFill>
          <a:ln w="76200">
            <a:solidFill>
              <a:schemeClr val="tx1"/>
            </a:solidFill>
            <a:miter lim="800000"/>
          </a:ln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342991" indent="0">
              <a:buNone/>
              <a:defRPr sz="2101"/>
            </a:lvl2pPr>
            <a:lvl3pPr marL="685983" indent="0">
              <a:buNone/>
              <a:defRPr sz="1800"/>
            </a:lvl3pPr>
            <a:lvl4pPr marL="1028974" indent="0">
              <a:buNone/>
              <a:defRPr sz="1500"/>
            </a:lvl4pPr>
            <a:lvl5pPr marL="1371966" indent="0">
              <a:buNone/>
              <a:defRPr sz="1500"/>
            </a:lvl5pPr>
            <a:lvl6pPr marL="1714957" indent="0">
              <a:buNone/>
              <a:defRPr sz="1500"/>
            </a:lvl6pPr>
            <a:lvl7pPr marL="2057949" indent="0">
              <a:buNone/>
              <a:defRPr sz="1500"/>
            </a:lvl7pPr>
            <a:lvl8pPr marL="2400940" indent="0">
              <a:buNone/>
              <a:defRPr sz="1500"/>
            </a:lvl8pPr>
            <a:lvl9pPr marL="2743932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1910" y="1905000"/>
            <a:ext cx="2698158" cy="26670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2701" b="0" i="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9118" y="4648200"/>
            <a:ext cx="268674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900"/>
              </a:spcBef>
              <a:buNone/>
              <a:defRPr sz="1350"/>
            </a:lvl1pPr>
            <a:lvl2pPr marL="342991" indent="0">
              <a:buNone/>
              <a:defRPr sz="900"/>
            </a:lvl2pPr>
            <a:lvl3pPr marL="685983" indent="0">
              <a:buNone/>
              <a:defRPr sz="750"/>
            </a:lvl3pPr>
            <a:lvl4pPr marL="1028974" indent="0">
              <a:buNone/>
              <a:defRPr sz="675"/>
            </a:lvl4pPr>
            <a:lvl5pPr marL="1371966" indent="0">
              <a:buNone/>
              <a:defRPr sz="675"/>
            </a:lvl5pPr>
            <a:lvl6pPr marL="1714957" indent="0">
              <a:buNone/>
              <a:defRPr sz="675"/>
            </a:lvl6pPr>
            <a:lvl7pPr marL="2057949" indent="0">
              <a:buNone/>
              <a:defRPr sz="675"/>
            </a:lvl7pPr>
            <a:lvl8pPr marL="2400940" indent="0">
              <a:buNone/>
              <a:defRPr sz="675"/>
            </a:lvl8pPr>
            <a:lvl9pPr marL="2743932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69414-38A7-46EA-90B1-06654DBAE988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27/11/2017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E15FA-1368-425C-9682-96C97A7FFA11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5229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499CC-EF2B-47A3-A314-134FC0AA6A20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27/11/2017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E15FA-1368-425C-9682-96C97A7FFA11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567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596" y="381001"/>
            <a:ext cx="1143298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2107" y="381001"/>
            <a:ext cx="5544993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D3D0D-DD18-4CD5-901B-07818B2091CE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27/11/2017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E15FA-1368-425C-9682-96C97A7FFA11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169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236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16521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06589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4.jp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image" Target="../media/image4.jpg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3" descr="DSCN1392.JPG"/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17538" y="1057275"/>
            <a:ext cx="5800725" cy="580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57150">
            <a:solidFill>
              <a:srgbClr val="7030A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sz="1800" dirty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9" name="Rectangle 7"/>
          <p:cNvSpPr>
            <a:spLocks noChangeArrowheads="1"/>
          </p:cNvSpPr>
          <p:nvPr userDrawn="1"/>
        </p:nvSpPr>
        <p:spPr bwMode="auto">
          <a:xfrm>
            <a:off x="0" y="0"/>
            <a:ext cx="9144000" cy="1023938"/>
          </a:xfrm>
          <a:prstGeom prst="rect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80000">
                <a:schemeClr val="bg1"/>
              </a:gs>
            </a:gsLst>
            <a:lin ang="0" scaled="1"/>
            <a:tileRect/>
          </a:gradFill>
          <a:ln w="57150">
            <a:solidFill>
              <a:srgbClr val="7030A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1600" dirty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1030" name="Title Placeholder 1"/>
          <p:cNvSpPr>
            <a:spLocks noGrp="1"/>
          </p:cNvSpPr>
          <p:nvPr>
            <p:ph type="title"/>
          </p:nvPr>
        </p:nvSpPr>
        <p:spPr bwMode="auto">
          <a:xfrm>
            <a:off x="127001" y="210840"/>
            <a:ext cx="6654800" cy="75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3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190625"/>
            <a:ext cx="8229600" cy="550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8364537" y="76200"/>
            <a:ext cx="627063" cy="307975"/>
          </a:xfrm>
          <a:prstGeom prst="rect">
            <a:avLst/>
          </a:prstGeom>
          <a:noFill/>
        </p:spPr>
        <p:txBody>
          <a:bodyPr rIns="0">
            <a:spAutoFit/>
          </a:bodyPr>
          <a:lstStyle/>
          <a:p>
            <a:pPr algn="r" eaLnBrk="0" hangingPunct="0">
              <a:defRPr/>
            </a:pPr>
            <a:fld id="{A0348DDE-7315-4B8C-AB46-C83754DD7AB8}" type="slidenum">
              <a:rPr lang="en-US" sz="1400">
                <a:solidFill>
                  <a:prstClr val="black"/>
                </a:solidFill>
                <a:latin typeface="Arial" charset="0"/>
                <a:cs typeface="Arial" charset="0"/>
              </a:rPr>
              <a:pPr algn="r" eaLnBrk="0" hangingPunct="0">
                <a:defRPr/>
              </a:pPr>
              <a:t>‹#›</a:t>
            </a:fld>
            <a:endParaRPr lang="en-US" sz="14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2881313" y="9144"/>
            <a:ext cx="3360737" cy="223838"/>
          </a:xfrm>
          <a:prstGeom prst="rect">
            <a:avLst/>
          </a:prstGeom>
          <a:noFill/>
        </p:spPr>
        <p:txBody>
          <a:bodyPr tIns="0" bIns="0">
            <a:spAutoFit/>
          </a:bodyPr>
          <a:lstStyle/>
          <a:p>
            <a:pPr eaLnBrk="0" hangingPunct="0">
              <a:defRPr/>
            </a:pPr>
            <a:r>
              <a:rPr lang="en-US" sz="1400" dirty="0">
                <a:solidFill>
                  <a:prstClr val="white">
                    <a:lumMod val="50000"/>
                  </a:prstClr>
                </a:solidFill>
                <a:latin typeface="Arial" charset="0"/>
                <a:cs typeface="Arial" charset="0"/>
              </a:rPr>
              <a:t>ECE </a:t>
            </a:r>
            <a:r>
              <a:rPr lang="en-US" sz="1400" dirty="0" smtClean="0">
                <a:solidFill>
                  <a:prstClr val="white">
                    <a:lumMod val="50000"/>
                  </a:prstClr>
                </a:solidFill>
                <a:latin typeface="Arial" charset="0"/>
                <a:cs typeface="Arial" charset="0"/>
              </a:rPr>
              <a:t>495 </a:t>
            </a:r>
            <a:r>
              <a:rPr lang="en-US" sz="1400" dirty="0">
                <a:solidFill>
                  <a:prstClr val="white">
                    <a:lumMod val="50000"/>
                  </a:prstClr>
                </a:solidFill>
                <a:latin typeface="Arial" charset="0"/>
                <a:cs typeface="Arial" charset="0"/>
              </a:rPr>
              <a:t>– </a:t>
            </a:r>
            <a:r>
              <a:rPr lang="en-US" sz="1400" dirty="0" smtClean="0">
                <a:solidFill>
                  <a:prstClr val="white">
                    <a:lumMod val="50000"/>
                  </a:prstClr>
                </a:solidFill>
                <a:latin typeface="Arial" charset="0"/>
                <a:cs typeface="Arial" charset="0"/>
              </a:rPr>
              <a:t>Integrated System Design I</a:t>
            </a:r>
            <a:endParaRPr lang="en-US" sz="1400" dirty="0">
              <a:solidFill>
                <a:prstClr val="white">
                  <a:lumMod val="50000"/>
                </a:prstClr>
              </a:solidFill>
              <a:latin typeface="Arial" charset="0"/>
              <a:cs typeface="Arial" charset="0"/>
            </a:endParaRPr>
          </a:p>
        </p:txBody>
      </p:sp>
      <p:pic>
        <p:nvPicPr>
          <p:cNvPr id="10" name="Picture 1" descr="academicSymbolWdm_copur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858000" y="431800"/>
            <a:ext cx="22098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76821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3" descr="DSCN1392.JPG"/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17538" y="1057275"/>
            <a:ext cx="5800725" cy="580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57150">
            <a:solidFill>
              <a:srgbClr val="7030A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sz="1800" dirty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9" name="Rectangle 7"/>
          <p:cNvSpPr>
            <a:spLocks noChangeArrowheads="1"/>
          </p:cNvSpPr>
          <p:nvPr userDrawn="1"/>
        </p:nvSpPr>
        <p:spPr bwMode="auto">
          <a:xfrm>
            <a:off x="0" y="0"/>
            <a:ext cx="9144000" cy="1023938"/>
          </a:xfrm>
          <a:prstGeom prst="rect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80000">
                <a:schemeClr val="bg1"/>
              </a:gs>
            </a:gsLst>
            <a:lin ang="0" scaled="1"/>
            <a:tileRect/>
          </a:gradFill>
          <a:ln w="57150">
            <a:solidFill>
              <a:srgbClr val="7030A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1600" dirty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1030" name="Title Placeholder 1"/>
          <p:cNvSpPr>
            <a:spLocks noGrp="1"/>
          </p:cNvSpPr>
          <p:nvPr>
            <p:ph type="title"/>
          </p:nvPr>
        </p:nvSpPr>
        <p:spPr bwMode="auto">
          <a:xfrm>
            <a:off x="127001" y="210840"/>
            <a:ext cx="6654800" cy="75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3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190625"/>
            <a:ext cx="8229600" cy="550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8364537" y="76200"/>
            <a:ext cx="627063" cy="307975"/>
          </a:xfrm>
          <a:prstGeom prst="rect">
            <a:avLst/>
          </a:prstGeom>
          <a:noFill/>
        </p:spPr>
        <p:txBody>
          <a:bodyPr rIns="0">
            <a:spAutoFit/>
          </a:bodyPr>
          <a:lstStyle/>
          <a:p>
            <a:pPr algn="r" eaLnBrk="0" hangingPunct="0">
              <a:defRPr/>
            </a:pPr>
            <a:fld id="{A0348DDE-7315-4B8C-AB46-C83754DD7AB8}" type="slidenum">
              <a:rPr lang="en-US" sz="1400">
                <a:solidFill>
                  <a:prstClr val="black"/>
                </a:solidFill>
                <a:latin typeface="Arial" charset="0"/>
                <a:cs typeface="Arial" charset="0"/>
              </a:rPr>
              <a:pPr algn="r" eaLnBrk="0" hangingPunct="0">
                <a:defRPr/>
              </a:pPr>
              <a:t>‹#›</a:t>
            </a:fld>
            <a:endParaRPr lang="en-US" sz="14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2881313" y="9144"/>
            <a:ext cx="3360737" cy="223838"/>
          </a:xfrm>
          <a:prstGeom prst="rect">
            <a:avLst/>
          </a:prstGeom>
          <a:noFill/>
        </p:spPr>
        <p:txBody>
          <a:bodyPr tIns="0" bIns="0">
            <a:spAutoFit/>
          </a:bodyPr>
          <a:lstStyle/>
          <a:p>
            <a:pPr eaLnBrk="0" hangingPunct="0">
              <a:defRPr/>
            </a:pPr>
            <a:r>
              <a:rPr lang="en-US" sz="1400" dirty="0">
                <a:solidFill>
                  <a:prstClr val="white">
                    <a:lumMod val="50000"/>
                  </a:prstClr>
                </a:solidFill>
                <a:latin typeface="Arial" charset="0"/>
                <a:cs typeface="Arial" charset="0"/>
              </a:rPr>
              <a:t>ECE </a:t>
            </a:r>
            <a:r>
              <a:rPr lang="en-US" sz="1400" dirty="0" smtClean="0">
                <a:solidFill>
                  <a:prstClr val="white">
                    <a:lumMod val="50000"/>
                  </a:prstClr>
                </a:solidFill>
                <a:latin typeface="Arial" charset="0"/>
                <a:cs typeface="Arial" charset="0"/>
              </a:rPr>
              <a:t>495 </a:t>
            </a:r>
            <a:r>
              <a:rPr lang="en-US" sz="1400" dirty="0">
                <a:solidFill>
                  <a:prstClr val="white">
                    <a:lumMod val="50000"/>
                  </a:prstClr>
                </a:solidFill>
                <a:latin typeface="Arial" charset="0"/>
                <a:cs typeface="Arial" charset="0"/>
              </a:rPr>
              <a:t>– </a:t>
            </a:r>
            <a:r>
              <a:rPr lang="en-US" sz="1400" dirty="0" smtClean="0">
                <a:solidFill>
                  <a:prstClr val="white">
                    <a:lumMod val="50000"/>
                  </a:prstClr>
                </a:solidFill>
                <a:latin typeface="Arial" charset="0"/>
                <a:cs typeface="Arial" charset="0"/>
              </a:rPr>
              <a:t>Integrated System Design I</a:t>
            </a:r>
            <a:endParaRPr lang="en-US" sz="1400" dirty="0">
              <a:solidFill>
                <a:prstClr val="white">
                  <a:lumMod val="50000"/>
                </a:prstClr>
              </a:solidFill>
              <a:latin typeface="Arial" charset="0"/>
              <a:cs typeface="Arial" charset="0"/>
            </a:endParaRPr>
          </a:p>
        </p:txBody>
      </p:sp>
      <p:pic>
        <p:nvPicPr>
          <p:cNvPr id="10" name="Picture 1" descr="academicSymbolWdm_copur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858000" y="431800"/>
            <a:ext cx="22098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6989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3" descr="DSCN1392.JPG"/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17538" y="1057275"/>
            <a:ext cx="5800725" cy="580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57150">
            <a:solidFill>
              <a:srgbClr val="7030A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sz="1800" dirty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9" name="Rectangle 7"/>
          <p:cNvSpPr>
            <a:spLocks noChangeArrowheads="1"/>
          </p:cNvSpPr>
          <p:nvPr userDrawn="1"/>
        </p:nvSpPr>
        <p:spPr bwMode="auto">
          <a:xfrm>
            <a:off x="0" y="0"/>
            <a:ext cx="9144000" cy="1023938"/>
          </a:xfrm>
          <a:prstGeom prst="rect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80000">
                <a:schemeClr val="bg1"/>
              </a:gs>
            </a:gsLst>
            <a:lin ang="0" scaled="1"/>
            <a:tileRect/>
          </a:gradFill>
          <a:ln w="57150">
            <a:solidFill>
              <a:srgbClr val="7030A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1600" dirty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1030" name="Title Placeholder 1"/>
          <p:cNvSpPr>
            <a:spLocks noGrp="1"/>
          </p:cNvSpPr>
          <p:nvPr>
            <p:ph type="title"/>
          </p:nvPr>
        </p:nvSpPr>
        <p:spPr bwMode="auto">
          <a:xfrm>
            <a:off x="127001" y="210840"/>
            <a:ext cx="6654800" cy="75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3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190625"/>
            <a:ext cx="8229600" cy="550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8364537" y="76200"/>
            <a:ext cx="627063" cy="307975"/>
          </a:xfrm>
          <a:prstGeom prst="rect">
            <a:avLst/>
          </a:prstGeom>
          <a:noFill/>
        </p:spPr>
        <p:txBody>
          <a:bodyPr rIns="0">
            <a:spAutoFit/>
          </a:bodyPr>
          <a:lstStyle/>
          <a:p>
            <a:pPr algn="r" eaLnBrk="0" hangingPunct="0">
              <a:defRPr/>
            </a:pPr>
            <a:fld id="{A0348DDE-7315-4B8C-AB46-C83754DD7AB8}" type="slidenum">
              <a:rPr lang="en-US" sz="1400">
                <a:solidFill>
                  <a:prstClr val="black"/>
                </a:solidFill>
                <a:latin typeface="Arial" charset="0"/>
                <a:cs typeface="Arial" charset="0"/>
              </a:rPr>
              <a:pPr algn="r" eaLnBrk="0" hangingPunct="0">
                <a:defRPr/>
              </a:pPr>
              <a:t>‹#›</a:t>
            </a:fld>
            <a:endParaRPr lang="en-US" sz="14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2881313" y="9144"/>
            <a:ext cx="3360737" cy="223838"/>
          </a:xfrm>
          <a:prstGeom prst="rect">
            <a:avLst/>
          </a:prstGeom>
          <a:noFill/>
        </p:spPr>
        <p:txBody>
          <a:bodyPr tIns="0" bIns="0">
            <a:spAutoFit/>
          </a:bodyPr>
          <a:lstStyle/>
          <a:p>
            <a:pPr eaLnBrk="0" hangingPunct="0">
              <a:defRPr/>
            </a:pPr>
            <a:r>
              <a:rPr lang="en-US" sz="1400" dirty="0">
                <a:solidFill>
                  <a:prstClr val="white">
                    <a:lumMod val="50000"/>
                  </a:prstClr>
                </a:solidFill>
                <a:latin typeface="Arial" charset="0"/>
                <a:cs typeface="Arial" charset="0"/>
              </a:rPr>
              <a:t>ECE </a:t>
            </a:r>
            <a:r>
              <a:rPr lang="en-US" sz="1400" dirty="0" smtClean="0">
                <a:solidFill>
                  <a:prstClr val="white">
                    <a:lumMod val="50000"/>
                  </a:prstClr>
                </a:solidFill>
                <a:latin typeface="Arial" charset="0"/>
                <a:cs typeface="Arial" charset="0"/>
              </a:rPr>
              <a:t>495 </a:t>
            </a:r>
            <a:r>
              <a:rPr lang="en-US" sz="1400" dirty="0">
                <a:solidFill>
                  <a:prstClr val="white">
                    <a:lumMod val="50000"/>
                  </a:prstClr>
                </a:solidFill>
                <a:latin typeface="Arial" charset="0"/>
                <a:cs typeface="Arial" charset="0"/>
              </a:rPr>
              <a:t>– </a:t>
            </a:r>
            <a:r>
              <a:rPr lang="en-US" sz="1400" dirty="0" smtClean="0">
                <a:solidFill>
                  <a:prstClr val="white">
                    <a:lumMod val="50000"/>
                  </a:prstClr>
                </a:solidFill>
                <a:latin typeface="Arial" charset="0"/>
                <a:cs typeface="Arial" charset="0"/>
              </a:rPr>
              <a:t>Integrated System Design I</a:t>
            </a:r>
            <a:endParaRPr lang="en-US" sz="1400" dirty="0">
              <a:solidFill>
                <a:prstClr val="white">
                  <a:lumMod val="50000"/>
                </a:prstClr>
              </a:solidFill>
              <a:latin typeface="Arial" charset="0"/>
              <a:cs typeface="Arial" charset="0"/>
            </a:endParaRPr>
          </a:p>
        </p:txBody>
      </p:sp>
      <p:pic>
        <p:nvPicPr>
          <p:cNvPr id="10" name="Picture 1" descr="academicSymbolWdm_copur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858000" y="431800"/>
            <a:ext cx="22098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86549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2108" y="381000"/>
            <a:ext cx="6859787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2107" y="1904999"/>
            <a:ext cx="6852578" cy="4114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1424" y="6400800"/>
            <a:ext cx="1087325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2107" y="6400800"/>
            <a:ext cx="4916180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73078" y="6400800"/>
            <a:ext cx="628815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A8C9F39-1A64-4E16-84BA-1DB2CCBB6C2B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03851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685983" rtl="0" eaLnBrk="1" latinLnBrk="0" hangingPunct="1">
        <a:lnSpc>
          <a:spcPct val="90000"/>
        </a:lnSpc>
        <a:spcBef>
          <a:spcPct val="0"/>
        </a:spcBef>
        <a:buNone/>
        <a:defRPr sz="2701" kern="1200" spc="75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7923" indent="-167923" algn="l" defTabSz="685983" rtl="0" eaLnBrk="1" latinLnBrk="0" hangingPunct="1">
        <a:lnSpc>
          <a:spcPct val="90000"/>
        </a:lnSpc>
        <a:spcBef>
          <a:spcPts val="135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347755" indent="-173878" algn="l" defTabSz="685983" rtl="0" eaLnBrk="1" latinLnBrk="0" hangingPunct="1">
        <a:lnSpc>
          <a:spcPct val="90000"/>
        </a:lnSpc>
        <a:spcBef>
          <a:spcPts val="900"/>
        </a:spcBef>
        <a:buClr>
          <a:schemeClr val="accent1"/>
        </a:buClr>
        <a:buSzPct val="100000"/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512105" indent="-164350" algn="l" defTabSz="685983" rtl="0" eaLnBrk="1" latinLnBrk="0" hangingPunct="1">
        <a:lnSpc>
          <a:spcPct val="90000"/>
        </a:lnSpc>
        <a:spcBef>
          <a:spcPts val="450"/>
        </a:spcBef>
        <a:buClr>
          <a:schemeClr val="accent1"/>
        </a:buClr>
        <a:buSzPct val="100000"/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643109" indent="-131004" algn="l" defTabSz="685983" rtl="0" eaLnBrk="1" latinLnBrk="0" hangingPunct="1">
        <a:lnSpc>
          <a:spcPct val="90000"/>
        </a:lnSpc>
        <a:spcBef>
          <a:spcPts val="450"/>
        </a:spcBef>
        <a:buClr>
          <a:schemeClr val="accent1"/>
        </a:buClr>
        <a:buSzPct val="100000"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2922" indent="-129813" algn="l" defTabSz="685983" rtl="0" eaLnBrk="1" latinLnBrk="0" hangingPunct="1">
        <a:lnSpc>
          <a:spcPct val="90000"/>
        </a:lnSpc>
        <a:spcBef>
          <a:spcPts val="450"/>
        </a:spcBef>
        <a:buClr>
          <a:schemeClr val="accent1"/>
        </a:buClr>
        <a:buSzPct val="100000"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05497" indent="-130337" algn="l" defTabSz="685983" rtl="0" eaLnBrk="1" latinLnBrk="0" hangingPunct="1">
        <a:spcBef>
          <a:spcPts val="45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35834" indent="-130337" algn="l" defTabSz="685983" rtl="0" eaLnBrk="1" latinLnBrk="0" hangingPunct="1">
        <a:spcBef>
          <a:spcPts val="45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166171" indent="-130337" algn="l" defTabSz="685983" rtl="0" eaLnBrk="1" latinLnBrk="0" hangingPunct="1">
        <a:spcBef>
          <a:spcPts val="45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296508" indent="-130337" algn="l" defTabSz="685983" rtl="0" eaLnBrk="1" latinLnBrk="0" hangingPunct="1">
        <a:spcBef>
          <a:spcPts val="45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91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983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974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966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957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949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4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932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pos="3839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381000"/>
            <a:ext cx="6861175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1413" y="1905000"/>
            <a:ext cx="6853237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400800"/>
            <a:ext cx="1085850" cy="2762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prstClr val="white">
                    <a:tint val="75000"/>
                  </a:prstClr>
                </a:solidFill>
              </a:defRPr>
            </a:lvl1pPr>
          </a:lstStyle>
          <a:p>
            <a:pPr eaLnBrk="0" hangingPunct="0">
              <a:defRPr/>
            </a:pPr>
            <a:fld id="{9D134DDA-9B43-4FDA-BB88-E7DB3BF335C1}" type="datetimeFigureOut"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pPr eaLnBrk="0" hangingPunct="0">
                <a:defRPr/>
              </a:pPr>
              <a:t>27/11/2017</a:t>
            </a:fld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3" y="6400800"/>
            <a:ext cx="4916487" cy="2762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prstClr val="white">
                    <a:tint val="75000"/>
                  </a:prstClr>
                </a:solidFill>
              </a:defRPr>
            </a:lvl1pPr>
          </a:lstStyle>
          <a:p>
            <a:pPr eaLnBrk="0" hangingPunct="0">
              <a:defRPr/>
            </a:pPr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72350" y="6400800"/>
            <a:ext cx="630238" cy="2762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prstClr val="white">
                    <a:tint val="75000"/>
                  </a:prstClr>
                </a:solidFill>
              </a:defRPr>
            </a:lvl1pPr>
          </a:lstStyle>
          <a:p>
            <a:pPr eaLnBrk="0" hangingPunct="0">
              <a:defRPr/>
            </a:pPr>
            <a:fld id="{85876251-E45E-401A-A2C6-E5112B5E4140}" type="slidenum">
              <a:rPr lang="en-GB" altLang="en-US">
                <a:latin typeface="Arial" panose="020B0604020202020204" pitchFamily="34" charset="0"/>
                <a:cs typeface="Arial" panose="020B0604020202020204" pitchFamily="34" charset="0"/>
              </a:rPr>
              <a:pPr eaLnBrk="0" hangingPunct="0">
                <a:defRPr/>
              </a:pPr>
              <a:t>‹#›</a:t>
            </a:fld>
            <a:endParaRPr lang="en-GB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142430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  <p:sldLayoutId id="2147483783" r:id="rId12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 kern="1200" spc="75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Corbel" panose="020B050302020402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Corbel" panose="020B050302020402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Corbel" panose="020B050302020402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Corbel" panose="020B050302020402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Corbel" panose="020B050302020402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Corbel" panose="020B050302020402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Corbel" panose="020B050302020402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Corbel" panose="020B0503020204020204" pitchFamily="34" charset="0"/>
        </a:defRPr>
      </a:lvl9pPr>
    </p:titleStyle>
    <p:bodyStyle>
      <a:lvl1pPr marL="166688" indent="-166688" algn="l" defTabSz="685800" rtl="0" eaLnBrk="0" fontAlgn="base" hangingPunct="0">
        <a:lnSpc>
          <a:spcPct val="90000"/>
        </a:lnSpc>
        <a:spcBef>
          <a:spcPts val="135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347663" indent="-173038" algn="l" defTabSz="685800" rtl="0" eaLnBrk="0" fontAlgn="base" hangingPunct="0">
        <a:lnSpc>
          <a:spcPct val="90000"/>
        </a:lnSpc>
        <a:spcBef>
          <a:spcPts val="90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511175" indent="-163513" algn="l" defTabSz="685800" rtl="0" eaLnBrk="0" fontAlgn="base" hangingPunct="0">
        <a:lnSpc>
          <a:spcPct val="90000"/>
        </a:lnSpc>
        <a:spcBef>
          <a:spcPts val="45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642938" indent="-130175" algn="l" defTabSz="685800" rtl="0" eaLnBrk="0" fontAlgn="base" hangingPunct="0">
        <a:lnSpc>
          <a:spcPct val="90000"/>
        </a:lnSpc>
        <a:spcBef>
          <a:spcPts val="45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1525" indent="-128588" algn="l" defTabSz="685800" rtl="0" eaLnBrk="0" fontAlgn="base" hangingPunct="0">
        <a:lnSpc>
          <a:spcPct val="90000"/>
        </a:lnSpc>
        <a:spcBef>
          <a:spcPts val="45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05497" indent="-130337" algn="l" defTabSz="685983" rtl="0" eaLnBrk="1" latinLnBrk="0" hangingPunct="1">
        <a:spcBef>
          <a:spcPts val="45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35834" indent="-130337" algn="l" defTabSz="685983" rtl="0" eaLnBrk="1" latinLnBrk="0" hangingPunct="1">
        <a:spcBef>
          <a:spcPts val="45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166171" indent="-130337" algn="l" defTabSz="685983" rtl="0" eaLnBrk="1" latinLnBrk="0" hangingPunct="1">
        <a:spcBef>
          <a:spcPts val="45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296508" indent="-130337" algn="l" defTabSz="685983" rtl="0" eaLnBrk="1" latinLnBrk="0" hangingPunct="1">
        <a:spcBef>
          <a:spcPts val="45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91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983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974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966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957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949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4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932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2108" y="381000"/>
            <a:ext cx="6859787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2107" y="1904999"/>
            <a:ext cx="6852578" cy="4114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1424" y="6400800"/>
            <a:ext cx="1087325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561E25D-191A-436E-99D2-14F052933952}" type="datetime1">
              <a:rPr lang="en-US" smtClean="0">
                <a:solidFill>
                  <a:prstClr val="white">
                    <a:tint val="75000"/>
                  </a:prstClr>
                </a:solidFill>
                <a:latin typeface="Corbe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27/11/2017</a:t>
            </a:fld>
            <a:endParaRPr lang="en-US">
              <a:solidFill>
                <a:prstClr val="white">
                  <a:tint val="75000"/>
                </a:prstClr>
              </a:solidFill>
              <a:latin typeface="Corbe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2107" y="6400800"/>
            <a:ext cx="4916180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>
                  <a:tint val="75000"/>
                </a:prstClr>
              </a:solidFill>
              <a:latin typeface="Corbe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73078" y="6400800"/>
            <a:ext cx="628815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89CE2496-B776-440F-AB30-C55FECFF7F74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orbe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193170488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685983" rtl="0" eaLnBrk="1" latinLnBrk="0" hangingPunct="1">
        <a:lnSpc>
          <a:spcPct val="90000"/>
        </a:lnSpc>
        <a:spcBef>
          <a:spcPct val="0"/>
        </a:spcBef>
        <a:buNone/>
        <a:defRPr sz="2701" kern="1200" spc="75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7923" indent="-167923" algn="l" defTabSz="685983" rtl="0" eaLnBrk="1" latinLnBrk="0" hangingPunct="1">
        <a:lnSpc>
          <a:spcPct val="90000"/>
        </a:lnSpc>
        <a:spcBef>
          <a:spcPts val="135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347755" indent="-173878" algn="l" defTabSz="685983" rtl="0" eaLnBrk="1" latinLnBrk="0" hangingPunct="1">
        <a:lnSpc>
          <a:spcPct val="90000"/>
        </a:lnSpc>
        <a:spcBef>
          <a:spcPts val="900"/>
        </a:spcBef>
        <a:buClr>
          <a:schemeClr val="accent1"/>
        </a:buClr>
        <a:buSzPct val="100000"/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512105" indent="-164350" algn="l" defTabSz="685983" rtl="0" eaLnBrk="1" latinLnBrk="0" hangingPunct="1">
        <a:lnSpc>
          <a:spcPct val="90000"/>
        </a:lnSpc>
        <a:spcBef>
          <a:spcPts val="450"/>
        </a:spcBef>
        <a:buClr>
          <a:schemeClr val="accent1"/>
        </a:buClr>
        <a:buSzPct val="100000"/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643109" indent="-131004" algn="l" defTabSz="685983" rtl="0" eaLnBrk="1" latinLnBrk="0" hangingPunct="1">
        <a:lnSpc>
          <a:spcPct val="90000"/>
        </a:lnSpc>
        <a:spcBef>
          <a:spcPts val="450"/>
        </a:spcBef>
        <a:buClr>
          <a:schemeClr val="accent1"/>
        </a:buClr>
        <a:buSzPct val="100000"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2922" indent="-129813" algn="l" defTabSz="685983" rtl="0" eaLnBrk="1" latinLnBrk="0" hangingPunct="1">
        <a:lnSpc>
          <a:spcPct val="90000"/>
        </a:lnSpc>
        <a:spcBef>
          <a:spcPts val="450"/>
        </a:spcBef>
        <a:buClr>
          <a:schemeClr val="accent1"/>
        </a:buClr>
        <a:buSzPct val="100000"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05497" indent="-130337" algn="l" defTabSz="685983" rtl="0" eaLnBrk="1" latinLnBrk="0" hangingPunct="1">
        <a:spcBef>
          <a:spcPts val="45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35834" indent="-130337" algn="l" defTabSz="685983" rtl="0" eaLnBrk="1" latinLnBrk="0" hangingPunct="1">
        <a:spcBef>
          <a:spcPts val="45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166171" indent="-130337" algn="l" defTabSz="685983" rtl="0" eaLnBrk="1" latinLnBrk="0" hangingPunct="1">
        <a:spcBef>
          <a:spcPts val="45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296508" indent="-130337" algn="l" defTabSz="685983" rtl="0" eaLnBrk="1" latinLnBrk="0" hangingPunct="1">
        <a:spcBef>
          <a:spcPts val="45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91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983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974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966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957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949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4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932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pos="3839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8377" y="3063370"/>
            <a:ext cx="6364287" cy="1384300"/>
          </a:xfrm>
        </p:spPr>
        <p:txBody>
          <a:bodyPr>
            <a:normAutofit/>
          </a:bodyPr>
          <a:lstStyle/>
          <a:p>
            <a:pPr marL="514350" indent="-514350" defTabSz="514487" eaLnBrk="1" hangingPunct="1">
              <a:buFont typeface="+mj-lt"/>
              <a:buAutoNum type="arabicPeriod"/>
              <a:defRPr/>
            </a:pPr>
            <a:r>
              <a:rPr lang="en-US" altLang="en-US" sz="3300" b="1" i="1" dirty="0" smtClean="0"/>
              <a:t>How to prepare Posters</a:t>
            </a:r>
            <a:br>
              <a:rPr lang="en-US" altLang="en-US" sz="3300" b="1" i="1" dirty="0" smtClean="0"/>
            </a:br>
            <a:endParaRPr lang="en-US" sz="3300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5419" y="5486400"/>
            <a:ext cx="5886450" cy="533400"/>
          </a:xfrm>
        </p:spPr>
        <p:txBody>
          <a:bodyPr rtlCol="0">
            <a:normAutofit/>
          </a:bodyPr>
          <a:lstStyle/>
          <a:p>
            <a:pPr algn="ctr">
              <a:defRPr/>
            </a:pPr>
            <a:r>
              <a:rPr lang="en-US" sz="1600" smtClean="0"/>
              <a:t>FALL </a:t>
            </a:r>
            <a:r>
              <a:rPr lang="en-US" sz="1600" dirty="0"/>
              <a:t>2017</a:t>
            </a:r>
          </a:p>
          <a:p>
            <a:pPr defTabSz="514487" eaLnBrk="1" hangingPunct="1"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270000" y="1998663"/>
            <a:ext cx="3429000" cy="1223962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1500" spc="56" dirty="0">
                <a:solidFill>
                  <a:srgbClr val="56C5FF">
                    <a:lumMod val="60000"/>
                    <a:lumOff val="4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GE105</a:t>
            </a:r>
          </a:p>
          <a:p>
            <a:pPr eaLnBrk="0" hangingPunct="0">
              <a:defRPr/>
            </a:pPr>
            <a:r>
              <a:rPr lang="en-US" sz="1500" spc="56" dirty="0">
                <a:solidFill>
                  <a:srgbClr val="56C5FF">
                    <a:lumMod val="60000"/>
                    <a:lumOff val="4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 to Engineering Design College of Engineering</a:t>
            </a:r>
          </a:p>
          <a:p>
            <a:pPr eaLnBrk="0" hangingPunct="0">
              <a:defRPr/>
            </a:pPr>
            <a:r>
              <a:rPr lang="en-US" sz="1500" spc="56" dirty="0">
                <a:solidFill>
                  <a:srgbClr val="56C5FF">
                    <a:lumMod val="60000"/>
                    <a:lumOff val="4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King Saud University</a:t>
            </a:r>
          </a:p>
          <a:p>
            <a:pPr eaLnBrk="0" hangingPunct="0">
              <a:defRPr/>
            </a:pPr>
            <a:endParaRPr lang="en-US" sz="135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45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450" y="1089025"/>
            <a:ext cx="2365375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3581400" y="2927351"/>
            <a:ext cx="2036135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300" spc="75" dirty="0">
                <a:solidFill>
                  <a:prstClr val="white"/>
                </a:solidFill>
                <a:latin typeface="Corbel"/>
                <a:ea typeface="+mj-ea"/>
                <a:cs typeface="+mj-cs"/>
              </a:rPr>
              <a:t>Studio </a:t>
            </a:r>
            <a:r>
              <a:rPr lang="en-US" altLang="en-US" sz="3300" spc="75" dirty="0" smtClean="0">
                <a:solidFill>
                  <a:prstClr val="white"/>
                </a:solidFill>
                <a:latin typeface="Corbel"/>
                <a:ea typeface="+mj-ea"/>
                <a:cs typeface="+mj-cs"/>
              </a:rPr>
              <a:t>10.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930052" y="3877500"/>
            <a:ext cx="4572000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pPr marL="514350" indent="-514350">
              <a:buFont typeface="+mj-lt"/>
              <a:buAutoNum type="arabicPeriod" startAt="2"/>
            </a:pPr>
            <a:r>
              <a:rPr lang="en-US" altLang="en-US" sz="3300" b="1" i="1" spc="75" dirty="0" smtClean="0">
                <a:solidFill>
                  <a:prstClr val="white"/>
                </a:solidFill>
                <a:latin typeface="Corbel"/>
                <a:ea typeface="+mj-ea"/>
                <a:cs typeface="+mj-cs"/>
              </a:rPr>
              <a:t>Concept </a:t>
            </a:r>
            <a:r>
              <a:rPr lang="en-US" altLang="en-US" sz="3300" b="1" i="1" spc="75" dirty="0">
                <a:solidFill>
                  <a:prstClr val="white"/>
                </a:solidFill>
                <a:latin typeface="Corbel"/>
                <a:ea typeface="+mj-ea"/>
                <a:cs typeface="+mj-cs"/>
              </a:rPr>
              <a:t>Generation </a:t>
            </a:r>
            <a:r>
              <a:rPr lang="en-US" altLang="en-US" sz="3300" b="1" i="1" spc="75" dirty="0" smtClean="0">
                <a:solidFill>
                  <a:prstClr val="white"/>
                </a:solidFill>
                <a:latin typeface="Corbel"/>
                <a:ea typeface="+mj-ea"/>
                <a:cs typeface="+mj-cs"/>
              </a:rPr>
              <a:t>and Evaluation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272534626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04015" y="6363263"/>
            <a:ext cx="628815" cy="276228"/>
          </a:xfrm>
          <a:noFill/>
        </p:spPr>
        <p:txBody>
          <a:bodyPr/>
          <a:lstStyle/>
          <a:p>
            <a:fld id="{D9E102A9-F5C9-47A0-91B4-BF1B6770495D}" type="slidenum">
              <a:rPr lang="ar-SA" sz="1600" b="1"/>
              <a:pPr/>
              <a:t>10</a:t>
            </a:fld>
            <a:endParaRPr lang="en-US" b="1" dirty="0"/>
          </a:p>
        </p:txBody>
      </p:sp>
      <p:grpSp>
        <p:nvGrpSpPr>
          <p:cNvPr id="43" name="Group 42"/>
          <p:cNvGrpSpPr/>
          <p:nvPr/>
        </p:nvGrpSpPr>
        <p:grpSpPr>
          <a:xfrm>
            <a:off x="4497469" y="1516630"/>
            <a:ext cx="4646531" cy="4426970"/>
            <a:chOff x="2744034" y="375661"/>
            <a:chExt cx="6018131" cy="6272777"/>
          </a:xfrm>
        </p:grpSpPr>
        <p:sp>
          <p:nvSpPr>
            <p:cNvPr id="8" name="Circular Arrow 7"/>
            <p:cNvSpPr/>
            <p:nvPr/>
          </p:nvSpPr>
          <p:spPr>
            <a:xfrm rot="11716375">
              <a:off x="5253554" y="3017521"/>
              <a:ext cx="1097280" cy="1097280"/>
            </a:xfrm>
            <a:prstGeom prst="circularArrow">
              <a:avLst>
                <a:gd name="adj1" fmla="val 5689"/>
                <a:gd name="adj2" fmla="val 340510"/>
                <a:gd name="adj3" fmla="val 12688529"/>
                <a:gd name="adj4" fmla="val 18082517"/>
                <a:gd name="adj5" fmla="val 5908"/>
              </a:avLst>
            </a:prstGeom>
            <a:solidFill>
              <a:schemeClr val="accent1">
                <a:lumMod val="40000"/>
                <a:lumOff val="60000"/>
              </a:schemeClr>
            </a:solidFill>
            <a:scene3d>
              <a:camera prst="orthographicFront"/>
              <a:lightRig rig="flat" dir="t"/>
            </a:scene3d>
            <a:sp3d z="-190500" extrusionH="12700" prstMaterial="plastic">
              <a:bevelT w="50800" h="50800"/>
            </a:sp3d>
          </p:spPr>
          <p:style>
            <a:lnRef idx="0">
              <a:schemeClr val="dk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Freeform 8"/>
            <p:cNvSpPr/>
            <p:nvPr/>
          </p:nvSpPr>
          <p:spPr>
            <a:xfrm rot="3485545">
              <a:off x="5499636" y="2469227"/>
              <a:ext cx="2409760" cy="950080"/>
            </a:xfrm>
            <a:custGeom>
              <a:avLst/>
              <a:gdLst>
                <a:gd name="connsiteX0" fmla="*/ 0 w 1776635"/>
                <a:gd name="connsiteY0" fmla="*/ 148056 h 888317"/>
                <a:gd name="connsiteX1" fmla="*/ 148056 w 1776635"/>
                <a:gd name="connsiteY1" fmla="*/ 0 h 888317"/>
                <a:gd name="connsiteX2" fmla="*/ 1628579 w 1776635"/>
                <a:gd name="connsiteY2" fmla="*/ 0 h 888317"/>
                <a:gd name="connsiteX3" fmla="*/ 1776635 w 1776635"/>
                <a:gd name="connsiteY3" fmla="*/ 148056 h 888317"/>
                <a:gd name="connsiteX4" fmla="*/ 1776635 w 1776635"/>
                <a:gd name="connsiteY4" fmla="*/ 740261 h 888317"/>
                <a:gd name="connsiteX5" fmla="*/ 1628579 w 1776635"/>
                <a:gd name="connsiteY5" fmla="*/ 888317 h 888317"/>
                <a:gd name="connsiteX6" fmla="*/ 148056 w 1776635"/>
                <a:gd name="connsiteY6" fmla="*/ 888317 h 888317"/>
                <a:gd name="connsiteX7" fmla="*/ 0 w 1776635"/>
                <a:gd name="connsiteY7" fmla="*/ 740261 h 888317"/>
                <a:gd name="connsiteX8" fmla="*/ 0 w 1776635"/>
                <a:gd name="connsiteY8" fmla="*/ 148056 h 888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76635" h="888317">
                  <a:moveTo>
                    <a:pt x="0" y="148056"/>
                  </a:moveTo>
                  <a:cubicBezTo>
                    <a:pt x="0" y="66287"/>
                    <a:pt x="66287" y="0"/>
                    <a:pt x="148056" y="0"/>
                  </a:cubicBezTo>
                  <a:lnTo>
                    <a:pt x="1628579" y="0"/>
                  </a:lnTo>
                  <a:cubicBezTo>
                    <a:pt x="1710348" y="0"/>
                    <a:pt x="1776635" y="66287"/>
                    <a:pt x="1776635" y="148056"/>
                  </a:cubicBezTo>
                  <a:lnTo>
                    <a:pt x="1776635" y="740261"/>
                  </a:lnTo>
                  <a:cubicBezTo>
                    <a:pt x="1776635" y="822030"/>
                    <a:pt x="1710348" y="888317"/>
                    <a:pt x="1628579" y="888317"/>
                  </a:cubicBezTo>
                  <a:lnTo>
                    <a:pt x="148056" y="888317"/>
                  </a:lnTo>
                  <a:cubicBezTo>
                    <a:pt x="66287" y="888317"/>
                    <a:pt x="0" y="822030"/>
                    <a:pt x="0" y="740261"/>
                  </a:cubicBezTo>
                  <a:lnTo>
                    <a:pt x="0" y="148056"/>
                  </a:lnTo>
                  <a:close/>
                </a:path>
              </a:pathLst>
            </a:custGeom>
            <a:solidFill>
              <a:schemeClr val="tx1">
                <a:lumMod val="75000"/>
              </a:schemeClr>
            </a:solidFill>
            <a:ln>
              <a:solidFill>
                <a:schemeClr val="tx1">
                  <a:lumMod val="95000"/>
                </a:schemeClr>
              </a:solidFill>
            </a:ln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8134" tIns="108134" rIns="108134" bIns="108134" numCol="1" spcCol="1270" anchor="ctr" anchorCtr="0">
              <a:noAutofit/>
            </a:bodyPr>
            <a:lstStyle/>
            <a:p>
              <a:pPr lvl="0" algn="ctr" defTabSz="7556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100" b="1" kern="1200" dirty="0" smtClean="0">
                  <a:solidFill>
                    <a:schemeClr val="bg1"/>
                  </a:solidFill>
                </a:rPr>
                <a:t>Problem</a:t>
              </a:r>
              <a:br>
                <a:rPr lang="en-US" sz="1100" b="1" kern="1200" dirty="0" smtClean="0">
                  <a:solidFill>
                    <a:schemeClr val="bg1"/>
                  </a:solidFill>
                </a:rPr>
              </a:br>
              <a:r>
                <a:rPr lang="en-US" sz="1100" b="1" kern="1200" dirty="0" smtClean="0">
                  <a:solidFill>
                    <a:schemeClr val="bg1"/>
                  </a:solidFill>
                </a:rPr>
                <a:t>Formulation</a:t>
              </a:r>
              <a:endParaRPr lang="en-US" sz="1100" b="1" kern="1200" dirty="0">
                <a:solidFill>
                  <a:schemeClr val="bg1"/>
                </a:solidFill>
              </a:endParaRPr>
            </a:p>
          </p:txBody>
        </p:sp>
        <p:sp>
          <p:nvSpPr>
            <p:cNvPr id="10" name="Freeform 9"/>
            <p:cNvSpPr/>
            <p:nvPr/>
          </p:nvSpPr>
          <p:spPr>
            <a:xfrm>
              <a:off x="4568375" y="4147139"/>
              <a:ext cx="2467638" cy="914400"/>
            </a:xfrm>
            <a:custGeom>
              <a:avLst/>
              <a:gdLst>
                <a:gd name="connsiteX0" fmla="*/ 0 w 1776635"/>
                <a:gd name="connsiteY0" fmla="*/ 148056 h 888317"/>
                <a:gd name="connsiteX1" fmla="*/ 148056 w 1776635"/>
                <a:gd name="connsiteY1" fmla="*/ 0 h 888317"/>
                <a:gd name="connsiteX2" fmla="*/ 1628579 w 1776635"/>
                <a:gd name="connsiteY2" fmla="*/ 0 h 888317"/>
                <a:gd name="connsiteX3" fmla="*/ 1776635 w 1776635"/>
                <a:gd name="connsiteY3" fmla="*/ 148056 h 888317"/>
                <a:gd name="connsiteX4" fmla="*/ 1776635 w 1776635"/>
                <a:gd name="connsiteY4" fmla="*/ 740261 h 888317"/>
                <a:gd name="connsiteX5" fmla="*/ 1628579 w 1776635"/>
                <a:gd name="connsiteY5" fmla="*/ 888317 h 888317"/>
                <a:gd name="connsiteX6" fmla="*/ 148056 w 1776635"/>
                <a:gd name="connsiteY6" fmla="*/ 888317 h 888317"/>
                <a:gd name="connsiteX7" fmla="*/ 0 w 1776635"/>
                <a:gd name="connsiteY7" fmla="*/ 740261 h 888317"/>
                <a:gd name="connsiteX8" fmla="*/ 0 w 1776635"/>
                <a:gd name="connsiteY8" fmla="*/ 148056 h 888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76635" h="888317">
                  <a:moveTo>
                    <a:pt x="0" y="148056"/>
                  </a:moveTo>
                  <a:cubicBezTo>
                    <a:pt x="0" y="66287"/>
                    <a:pt x="66287" y="0"/>
                    <a:pt x="148056" y="0"/>
                  </a:cubicBezTo>
                  <a:lnTo>
                    <a:pt x="1628579" y="0"/>
                  </a:lnTo>
                  <a:cubicBezTo>
                    <a:pt x="1710348" y="0"/>
                    <a:pt x="1776635" y="66287"/>
                    <a:pt x="1776635" y="148056"/>
                  </a:cubicBezTo>
                  <a:lnTo>
                    <a:pt x="1776635" y="740261"/>
                  </a:lnTo>
                  <a:cubicBezTo>
                    <a:pt x="1776635" y="822030"/>
                    <a:pt x="1710348" y="888317"/>
                    <a:pt x="1628579" y="888317"/>
                  </a:cubicBezTo>
                  <a:lnTo>
                    <a:pt x="148056" y="888317"/>
                  </a:lnTo>
                  <a:cubicBezTo>
                    <a:pt x="66287" y="888317"/>
                    <a:pt x="0" y="822030"/>
                    <a:pt x="0" y="740261"/>
                  </a:cubicBezTo>
                  <a:lnTo>
                    <a:pt x="0" y="148056"/>
                  </a:lnTo>
                  <a:close/>
                </a:path>
              </a:pathLst>
            </a:custGeom>
            <a:solidFill>
              <a:schemeClr val="tx1">
                <a:lumMod val="75000"/>
              </a:schemeClr>
            </a:solidFill>
            <a:ln>
              <a:solidFill>
                <a:schemeClr val="tx1">
                  <a:lumMod val="95000"/>
                </a:schemeClr>
              </a:solidFill>
            </a:ln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3">
                <a:hueOff val="7134818"/>
                <a:satOff val="-15421"/>
                <a:lumOff val="-489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8134" tIns="108134" rIns="108134" bIns="108134" numCol="1" spcCol="1270" anchor="ctr" anchorCtr="0">
              <a:noAutofit/>
            </a:bodyPr>
            <a:lstStyle/>
            <a:p>
              <a:pPr lvl="0" algn="ctr" defTabSz="7556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b="1" kern="1200" dirty="0" smtClean="0">
                  <a:solidFill>
                    <a:schemeClr val="bg1"/>
                  </a:solidFill>
                </a:rPr>
                <a:t>Problem</a:t>
              </a:r>
              <a:br>
                <a:rPr lang="en-US" sz="1200" b="1" kern="1200" dirty="0" smtClean="0">
                  <a:solidFill>
                    <a:schemeClr val="bg1"/>
                  </a:solidFill>
                </a:rPr>
              </a:br>
              <a:r>
                <a:rPr lang="en-US" sz="1200" b="1" kern="1200" dirty="0" smtClean="0">
                  <a:solidFill>
                    <a:schemeClr val="bg1"/>
                  </a:solidFill>
                </a:rPr>
                <a:t>solving</a:t>
              </a:r>
              <a:endParaRPr lang="en-US" sz="1200" b="1" kern="1200" dirty="0">
                <a:solidFill>
                  <a:schemeClr val="bg1"/>
                </a:solidFill>
              </a:endParaRPr>
            </a:p>
          </p:txBody>
        </p:sp>
        <p:sp>
          <p:nvSpPr>
            <p:cNvPr id="11" name="Freeform 10"/>
            <p:cNvSpPr/>
            <p:nvPr/>
          </p:nvSpPr>
          <p:spPr>
            <a:xfrm rot="17930308">
              <a:off x="3595096" y="2486490"/>
              <a:ext cx="2408989" cy="985758"/>
            </a:xfrm>
            <a:custGeom>
              <a:avLst/>
              <a:gdLst>
                <a:gd name="connsiteX0" fmla="*/ 0 w 1776635"/>
                <a:gd name="connsiteY0" fmla="*/ 148056 h 888317"/>
                <a:gd name="connsiteX1" fmla="*/ 148056 w 1776635"/>
                <a:gd name="connsiteY1" fmla="*/ 0 h 888317"/>
                <a:gd name="connsiteX2" fmla="*/ 1628579 w 1776635"/>
                <a:gd name="connsiteY2" fmla="*/ 0 h 888317"/>
                <a:gd name="connsiteX3" fmla="*/ 1776635 w 1776635"/>
                <a:gd name="connsiteY3" fmla="*/ 148056 h 888317"/>
                <a:gd name="connsiteX4" fmla="*/ 1776635 w 1776635"/>
                <a:gd name="connsiteY4" fmla="*/ 740261 h 888317"/>
                <a:gd name="connsiteX5" fmla="*/ 1628579 w 1776635"/>
                <a:gd name="connsiteY5" fmla="*/ 888317 h 888317"/>
                <a:gd name="connsiteX6" fmla="*/ 148056 w 1776635"/>
                <a:gd name="connsiteY6" fmla="*/ 888317 h 888317"/>
                <a:gd name="connsiteX7" fmla="*/ 0 w 1776635"/>
                <a:gd name="connsiteY7" fmla="*/ 740261 h 888317"/>
                <a:gd name="connsiteX8" fmla="*/ 0 w 1776635"/>
                <a:gd name="connsiteY8" fmla="*/ 148056 h 888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76635" h="888317">
                  <a:moveTo>
                    <a:pt x="0" y="148056"/>
                  </a:moveTo>
                  <a:cubicBezTo>
                    <a:pt x="0" y="66287"/>
                    <a:pt x="66287" y="0"/>
                    <a:pt x="148056" y="0"/>
                  </a:cubicBezTo>
                  <a:lnTo>
                    <a:pt x="1628579" y="0"/>
                  </a:lnTo>
                  <a:cubicBezTo>
                    <a:pt x="1710348" y="0"/>
                    <a:pt x="1776635" y="66287"/>
                    <a:pt x="1776635" y="148056"/>
                  </a:cubicBezTo>
                  <a:lnTo>
                    <a:pt x="1776635" y="740261"/>
                  </a:lnTo>
                  <a:cubicBezTo>
                    <a:pt x="1776635" y="822030"/>
                    <a:pt x="1710348" y="888317"/>
                    <a:pt x="1628579" y="888317"/>
                  </a:cubicBezTo>
                  <a:lnTo>
                    <a:pt x="148056" y="888317"/>
                  </a:lnTo>
                  <a:cubicBezTo>
                    <a:pt x="66287" y="888317"/>
                    <a:pt x="0" y="822030"/>
                    <a:pt x="0" y="740261"/>
                  </a:cubicBezTo>
                  <a:lnTo>
                    <a:pt x="0" y="148056"/>
                  </a:lnTo>
                  <a:close/>
                </a:path>
              </a:pathLst>
            </a:custGeom>
            <a:solidFill>
              <a:schemeClr val="tx1">
                <a:lumMod val="75000"/>
              </a:schemeClr>
            </a:solidFill>
            <a:ln>
              <a:solidFill>
                <a:schemeClr val="tx1">
                  <a:lumMod val="95000"/>
                </a:schemeClr>
              </a:solidFill>
            </a:ln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3">
                <a:hueOff val="14269635"/>
                <a:satOff val="-30842"/>
                <a:lumOff val="-978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8134" tIns="108134" rIns="108134" bIns="108134" numCol="1" spcCol="1270" anchor="ctr" anchorCtr="0">
              <a:noAutofit/>
            </a:bodyPr>
            <a:lstStyle/>
            <a:p>
              <a:pPr lvl="0" algn="ctr" defTabSz="7556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100" b="1" kern="1200" dirty="0" smtClean="0">
                  <a:solidFill>
                    <a:schemeClr val="bg1"/>
                  </a:solidFill>
                </a:rPr>
                <a:t>Implementation</a:t>
              </a:r>
              <a:endParaRPr lang="en-US" sz="1050" b="1" kern="1200" dirty="0">
                <a:solidFill>
                  <a:schemeClr val="bg1"/>
                </a:solidFill>
              </a:endParaRPr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2744034" y="375661"/>
              <a:ext cx="6018131" cy="6272777"/>
              <a:chOff x="2744034" y="375661"/>
              <a:chExt cx="6018131" cy="6272777"/>
            </a:xfrm>
          </p:grpSpPr>
          <p:sp>
            <p:nvSpPr>
              <p:cNvPr id="23" name="Freeform 22"/>
              <p:cNvSpPr/>
              <p:nvPr/>
            </p:nvSpPr>
            <p:spPr>
              <a:xfrm>
                <a:off x="5218137" y="375661"/>
                <a:ext cx="1069925" cy="1069925"/>
              </a:xfrm>
              <a:custGeom>
                <a:avLst/>
                <a:gdLst>
                  <a:gd name="connsiteX0" fmla="*/ 0 w 1069925"/>
                  <a:gd name="connsiteY0" fmla="*/ 534963 h 1069925"/>
                  <a:gd name="connsiteX1" fmla="*/ 534963 w 1069925"/>
                  <a:gd name="connsiteY1" fmla="*/ 0 h 1069925"/>
                  <a:gd name="connsiteX2" fmla="*/ 1069926 w 1069925"/>
                  <a:gd name="connsiteY2" fmla="*/ 534963 h 1069925"/>
                  <a:gd name="connsiteX3" fmla="*/ 534963 w 1069925"/>
                  <a:gd name="connsiteY3" fmla="*/ 1069926 h 1069925"/>
                  <a:gd name="connsiteX4" fmla="*/ 0 w 1069925"/>
                  <a:gd name="connsiteY4" fmla="*/ 534963 h 1069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69925" h="1069925">
                    <a:moveTo>
                      <a:pt x="0" y="534963"/>
                    </a:moveTo>
                    <a:cubicBezTo>
                      <a:pt x="0" y="239511"/>
                      <a:pt x="239511" y="0"/>
                      <a:pt x="534963" y="0"/>
                    </a:cubicBezTo>
                    <a:cubicBezTo>
                      <a:pt x="830415" y="0"/>
                      <a:pt x="1069926" y="239511"/>
                      <a:pt x="1069926" y="534963"/>
                    </a:cubicBezTo>
                    <a:cubicBezTo>
                      <a:pt x="1069926" y="830415"/>
                      <a:pt x="830415" y="1069926"/>
                      <a:pt x="534963" y="1069926"/>
                    </a:cubicBezTo>
                    <a:cubicBezTo>
                      <a:pt x="239511" y="1069926"/>
                      <a:pt x="0" y="830415"/>
                      <a:pt x="0" y="534963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</a:schemeClr>
              </a:solidFill>
              <a:ln>
                <a:solidFill>
                  <a:schemeClr val="tx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82087" tIns="182087" rIns="182087" bIns="182087" numCol="1" spcCol="1270" anchor="ctr" anchorCtr="0">
                <a:noAutofit/>
              </a:bodyPr>
              <a:lstStyle/>
              <a:p>
                <a:pPr lvl="0" algn="ctr" defTabSz="8890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100" b="1" kern="1200" dirty="0" smtClean="0"/>
                  <a:t>1</a:t>
                </a:r>
                <a:r>
                  <a:rPr lang="en-US" sz="600" b="1" kern="1200" dirty="0" smtClean="0"/>
                  <a:t> </a:t>
                </a:r>
                <a:r>
                  <a:rPr lang="en-US" sz="800" b="1" kern="1200" dirty="0" smtClean="0"/>
                  <a:t>Customer Need</a:t>
                </a:r>
                <a:endParaRPr lang="en-US" sz="800" b="1" kern="1200" dirty="0"/>
              </a:p>
            </p:txBody>
          </p:sp>
          <p:sp>
            <p:nvSpPr>
              <p:cNvPr id="24" name="Freeform 23"/>
              <p:cNvSpPr/>
              <p:nvPr/>
            </p:nvSpPr>
            <p:spPr>
              <a:xfrm rot="1080000">
                <a:off x="6367438" y="975995"/>
                <a:ext cx="285057" cy="361099"/>
              </a:xfrm>
              <a:custGeom>
                <a:avLst/>
                <a:gdLst>
                  <a:gd name="connsiteX0" fmla="*/ 0 w 285057"/>
                  <a:gd name="connsiteY0" fmla="*/ 72220 h 361099"/>
                  <a:gd name="connsiteX1" fmla="*/ 142529 w 285057"/>
                  <a:gd name="connsiteY1" fmla="*/ 72220 h 361099"/>
                  <a:gd name="connsiteX2" fmla="*/ 142529 w 285057"/>
                  <a:gd name="connsiteY2" fmla="*/ 0 h 361099"/>
                  <a:gd name="connsiteX3" fmla="*/ 285057 w 285057"/>
                  <a:gd name="connsiteY3" fmla="*/ 180550 h 361099"/>
                  <a:gd name="connsiteX4" fmla="*/ 142529 w 285057"/>
                  <a:gd name="connsiteY4" fmla="*/ 361099 h 361099"/>
                  <a:gd name="connsiteX5" fmla="*/ 142529 w 285057"/>
                  <a:gd name="connsiteY5" fmla="*/ 288879 h 361099"/>
                  <a:gd name="connsiteX6" fmla="*/ 0 w 285057"/>
                  <a:gd name="connsiteY6" fmla="*/ 288879 h 361099"/>
                  <a:gd name="connsiteX7" fmla="*/ 0 w 285057"/>
                  <a:gd name="connsiteY7" fmla="*/ 72220 h 361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85057" h="361099">
                    <a:moveTo>
                      <a:pt x="0" y="72220"/>
                    </a:moveTo>
                    <a:lnTo>
                      <a:pt x="142529" y="72220"/>
                    </a:lnTo>
                    <a:lnTo>
                      <a:pt x="142529" y="0"/>
                    </a:lnTo>
                    <a:lnTo>
                      <a:pt x="285057" y="180550"/>
                    </a:lnTo>
                    <a:lnTo>
                      <a:pt x="142529" y="361099"/>
                    </a:lnTo>
                    <a:lnTo>
                      <a:pt x="142529" y="288879"/>
                    </a:lnTo>
                    <a:lnTo>
                      <a:pt x="0" y="288879"/>
                    </a:lnTo>
                    <a:lnTo>
                      <a:pt x="0" y="72220"/>
                    </a:lnTo>
                    <a:close/>
                  </a:path>
                </a:pathLst>
              </a:custGeom>
              <a:solidFill>
                <a:schemeClr val="tx1">
                  <a:lumMod val="75000"/>
                </a:schemeClr>
              </a:solidFill>
              <a:ln>
                <a:solidFill>
                  <a:schemeClr val="tx1">
                    <a:lumMod val="95000"/>
                  </a:schemeClr>
                </a:solidFill>
              </a:ln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0" tIns="72219" rIns="85516" bIns="72220" numCol="1" spcCol="1270" anchor="ctr" anchorCtr="0">
                <a:noAutofit/>
              </a:bodyPr>
              <a:lstStyle/>
              <a:p>
                <a:pPr lvl="0" algn="ctr" defTabSz="666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1000" b="1" kern="1200"/>
              </a:p>
            </p:txBody>
          </p:sp>
          <p:sp>
            <p:nvSpPr>
              <p:cNvPr id="25" name="Freeform 24"/>
              <p:cNvSpPr/>
              <p:nvPr/>
            </p:nvSpPr>
            <p:spPr>
              <a:xfrm>
                <a:off x="6747217" y="872489"/>
                <a:ext cx="1069925" cy="1069925"/>
              </a:xfrm>
              <a:custGeom>
                <a:avLst/>
                <a:gdLst>
                  <a:gd name="connsiteX0" fmla="*/ 0 w 1069925"/>
                  <a:gd name="connsiteY0" fmla="*/ 534963 h 1069925"/>
                  <a:gd name="connsiteX1" fmla="*/ 534963 w 1069925"/>
                  <a:gd name="connsiteY1" fmla="*/ 0 h 1069925"/>
                  <a:gd name="connsiteX2" fmla="*/ 1069926 w 1069925"/>
                  <a:gd name="connsiteY2" fmla="*/ 534963 h 1069925"/>
                  <a:gd name="connsiteX3" fmla="*/ 534963 w 1069925"/>
                  <a:gd name="connsiteY3" fmla="*/ 1069926 h 1069925"/>
                  <a:gd name="connsiteX4" fmla="*/ 0 w 1069925"/>
                  <a:gd name="connsiteY4" fmla="*/ 534963 h 1069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69925" h="1069925">
                    <a:moveTo>
                      <a:pt x="0" y="534963"/>
                    </a:moveTo>
                    <a:cubicBezTo>
                      <a:pt x="0" y="239511"/>
                      <a:pt x="239511" y="0"/>
                      <a:pt x="534963" y="0"/>
                    </a:cubicBezTo>
                    <a:cubicBezTo>
                      <a:pt x="830415" y="0"/>
                      <a:pt x="1069926" y="239511"/>
                      <a:pt x="1069926" y="534963"/>
                    </a:cubicBezTo>
                    <a:cubicBezTo>
                      <a:pt x="1069926" y="830415"/>
                      <a:pt x="830415" y="1069926"/>
                      <a:pt x="534963" y="1069926"/>
                    </a:cubicBezTo>
                    <a:cubicBezTo>
                      <a:pt x="239511" y="1069926"/>
                      <a:pt x="0" y="830415"/>
                      <a:pt x="0" y="534963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</a:schemeClr>
              </a:solidFill>
              <a:ln>
                <a:solidFill>
                  <a:schemeClr val="tx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82087" tIns="182087" rIns="182087" bIns="182087" numCol="1" spcCol="1270" anchor="ctr" anchorCtr="0">
                <a:noAutofit/>
              </a:bodyPr>
              <a:lstStyle/>
              <a:p>
                <a:pPr lvl="0" algn="ctr" defTabSz="8890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100" b="1" kern="1200" dirty="0" smtClean="0"/>
                  <a:t>2 </a:t>
                </a:r>
                <a:r>
                  <a:rPr lang="en-US" sz="800" b="1" kern="1200" dirty="0" smtClean="0"/>
                  <a:t/>
                </a:r>
                <a:br>
                  <a:rPr lang="en-US" sz="800" b="1" kern="1200" dirty="0" smtClean="0"/>
                </a:br>
                <a:r>
                  <a:rPr lang="en-US" sz="800" b="1" kern="1200" dirty="0" smtClean="0"/>
                  <a:t>Define Problem</a:t>
                </a:r>
                <a:endParaRPr lang="en-US" sz="800" b="1" kern="1200" dirty="0"/>
              </a:p>
            </p:txBody>
          </p:sp>
          <p:sp>
            <p:nvSpPr>
              <p:cNvPr id="26" name="Freeform 25"/>
              <p:cNvSpPr/>
              <p:nvPr/>
            </p:nvSpPr>
            <p:spPr>
              <a:xfrm rot="3240000">
                <a:off x="7607420" y="1870731"/>
                <a:ext cx="285057" cy="361099"/>
              </a:xfrm>
              <a:custGeom>
                <a:avLst/>
                <a:gdLst>
                  <a:gd name="connsiteX0" fmla="*/ 0 w 285057"/>
                  <a:gd name="connsiteY0" fmla="*/ 72220 h 361099"/>
                  <a:gd name="connsiteX1" fmla="*/ 142529 w 285057"/>
                  <a:gd name="connsiteY1" fmla="*/ 72220 h 361099"/>
                  <a:gd name="connsiteX2" fmla="*/ 142529 w 285057"/>
                  <a:gd name="connsiteY2" fmla="*/ 0 h 361099"/>
                  <a:gd name="connsiteX3" fmla="*/ 285057 w 285057"/>
                  <a:gd name="connsiteY3" fmla="*/ 180550 h 361099"/>
                  <a:gd name="connsiteX4" fmla="*/ 142529 w 285057"/>
                  <a:gd name="connsiteY4" fmla="*/ 361099 h 361099"/>
                  <a:gd name="connsiteX5" fmla="*/ 142529 w 285057"/>
                  <a:gd name="connsiteY5" fmla="*/ 288879 h 361099"/>
                  <a:gd name="connsiteX6" fmla="*/ 0 w 285057"/>
                  <a:gd name="connsiteY6" fmla="*/ 288879 h 361099"/>
                  <a:gd name="connsiteX7" fmla="*/ 0 w 285057"/>
                  <a:gd name="connsiteY7" fmla="*/ 72220 h 361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85057" h="361099">
                    <a:moveTo>
                      <a:pt x="0" y="72220"/>
                    </a:moveTo>
                    <a:lnTo>
                      <a:pt x="142529" y="72220"/>
                    </a:lnTo>
                    <a:lnTo>
                      <a:pt x="142529" y="0"/>
                    </a:lnTo>
                    <a:lnTo>
                      <a:pt x="285057" y="180550"/>
                    </a:lnTo>
                    <a:lnTo>
                      <a:pt x="142529" y="361099"/>
                    </a:lnTo>
                    <a:lnTo>
                      <a:pt x="142529" y="288879"/>
                    </a:lnTo>
                    <a:lnTo>
                      <a:pt x="0" y="288879"/>
                    </a:lnTo>
                    <a:lnTo>
                      <a:pt x="0" y="72220"/>
                    </a:lnTo>
                    <a:close/>
                  </a:path>
                </a:pathLst>
              </a:custGeom>
              <a:solidFill>
                <a:schemeClr val="tx1">
                  <a:lumMod val="75000"/>
                </a:schemeClr>
              </a:solidFill>
              <a:ln>
                <a:solidFill>
                  <a:schemeClr val="tx1">
                    <a:lumMod val="95000"/>
                  </a:schemeClr>
                </a:solidFill>
              </a:ln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0" tIns="72219" rIns="85516" bIns="72220" numCol="1" spcCol="1270" anchor="ctr" anchorCtr="0">
                <a:noAutofit/>
              </a:bodyPr>
              <a:lstStyle/>
              <a:p>
                <a:pPr lvl="0" algn="ctr" defTabSz="666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1000" b="1" kern="1200"/>
              </a:p>
            </p:txBody>
          </p:sp>
          <p:sp>
            <p:nvSpPr>
              <p:cNvPr id="27" name="Freeform 26"/>
              <p:cNvSpPr/>
              <p:nvPr/>
            </p:nvSpPr>
            <p:spPr>
              <a:xfrm>
                <a:off x="7692240" y="2173202"/>
                <a:ext cx="1069925" cy="1069925"/>
              </a:xfrm>
              <a:custGeom>
                <a:avLst/>
                <a:gdLst>
                  <a:gd name="connsiteX0" fmla="*/ 0 w 1069925"/>
                  <a:gd name="connsiteY0" fmla="*/ 534963 h 1069925"/>
                  <a:gd name="connsiteX1" fmla="*/ 534963 w 1069925"/>
                  <a:gd name="connsiteY1" fmla="*/ 0 h 1069925"/>
                  <a:gd name="connsiteX2" fmla="*/ 1069926 w 1069925"/>
                  <a:gd name="connsiteY2" fmla="*/ 534963 h 1069925"/>
                  <a:gd name="connsiteX3" fmla="*/ 534963 w 1069925"/>
                  <a:gd name="connsiteY3" fmla="*/ 1069926 h 1069925"/>
                  <a:gd name="connsiteX4" fmla="*/ 0 w 1069925"/>
                  <a:gd name="connsiteY4" fmla="*/ 534963 h 1069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69925" h="1069925">
                    <a:moveTo>
                      <a:pt x="0" y="534963"/>
                    </a:moveTo>
                    <a:cubicBezTo>
                      <a:pt x="0" y="239511"/>
                      <a:pt x="239511" y="0"/>
                      <a:pt x="534963" y="0"/>
                    </a:cubicBezTo>
                    <a:cubicBezTo>
                      <a:pt x="830415" y="0"/>
                      <a:pt x="1069926" y="239511"/>
                      <a:pt x="1069926" y="534963"/>
                    </a:cubicBezTo>
                    <a:cubicBezTo>
                      <a:pt x="1069926" y="830415"/>
                      <a:pt x="830415" y="1069926"/>
                      <a:pt x="534963" y="1069926"/>
                    </a:cubicBezTo>
                    <a:cubicBezTo>
                      <a:pt x="239511" y="1069926"/>
                      <a:pt x="0" y="830415"/>
                      <a:pt x="0" y="534963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</a:schemeClr>
              </a:solidFill>
              <a:ln>
                <a:solidFill>
                  <a:schemeClr val="tx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82087" tIns="182087" rIns="182087" bIns="182087" numCol="1" spcCol="1270" anchor="ctr" anchorCtr="0">
                <a:noAutofit/>
              </a:bodyPr>
              <a:lstStyle/>
              <a:p>
                <a:pPr lvl="0" algn="ctr" defTabSz="8890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100" b="1" kern="1200" dirty="0" smtClean="0"/>
                  <a:t>3 </a:t>
                </a:r>
                <a:r>
                  <a:rPr lang="en-US" sz="800" b="1" kern="1200" dirty="0" smtClean="0"/>
                  <a:t/>
                </a:r>
                <a:br>
                  <a:rPr lang="en-US" sz="800" b="1" kern="1200" dirty="0" smtClean="0"/>
                </a:br>
                <a:r>
                  <a:rPr lang="en-US" sz="800" b="1" kern="1200" dirty="0" smtClean="0"/>
                  <a:t>Search</a:t>
                </a:r>
                <a:endParaRPr lang="en-US" sz="800" b="1" kern="1200" dirty="0"/>
              </a:p>
            </p:txBody>
          </p:sp>
          <p:sp>
            <p:nvSpPr>
              <p:cNvPr id="28" name="Freeform 27"/>
              <p:cNvSpPr/>
              <p:nvPr/>
            </p:nvSpPr>
            <p:spPr>
              <a:xfrm rot="5400000">
                <a:off x="8084674" y="3323432"/>
                <a:ext cx="285057" cy="361099"/>
              </a:xfrm>
              <a:custGeom>
                <a:avLst/>
                <a:gdLst>
                  <a:gd name="connsiteX0" fmla="*/ 0 w 285057"/>
                  <a:gd name="connsiteY0" fmla="*/ 72220 h 361099"/>
                  <a:gd name="connsiteX1" fmla="*/ 142529 w 285057"/>
                  <a:gd name="connsiteY1" fmla="*/ 72220 h 361099"/>
                  <a:gd name="connsiteX2" fmla="*/ 142529 w 285057"/>
                  <a:gd name="connsiteY2" fmla="*/ 0 h 361099"/>
                  <a:gd name="connsiteX3" fmla="*/ 285057 w 285057"/>
                  <a:gd name="connsiteY3" fmla="*/ 180550 h 361099"/>
                  <a:gd name="connsiteX4" fmla="*/ 142529 w 285057"/>
                  <a:gd name="connsiteY4" fmla="*/ 361099 h 361099"/>
                  <a:gd name="connsiteX5" fmla="*/ 142529 w 285057"/>
                  <a:gd name="connsiteY5" fmla="*/ 288879 h 361099"/>
                  <a:gd name="connsiteX6" fmla="*/ 0 w 285057"/>
                  <a:gd name="connsiteY6" fmla="*/ 288879 h 361099"/>
                  <a:gd name="connsiteX7" fmla="*/ 0 w 285057"/>
                  <a:gd name="connsiteY7" fmla="*/ 72220 h 361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85057" h="361099">
                    <a:moveTo>
                      <a:pt x="0" y="72220"/>
                    </a:moveTo>
                    <a:lnTo>
                      <a:pt x="142529" y="72220"/>
                    </a:lnTo>
                    <a:lnTo>
                      <a:pt x="142529" y="0"/>
                    </a:lnTo>
                    <a:lnTo>
                      <a:pt x="285057" y="180550"/>
                    </a:lnTo>
                    <a:lnTo>
                      <a:pt x="142529" y="361099"/>
                    </a:lnTo>
                    <a:lnTo>
                      <a:pt x="142529" y="288879"/>
                    </a:lnTo>
                    <a:lnTo>
                      <a:pt x="0" y="288879"/>
                    </a:lnTo>
                    <a:lnTo>
                      <a:pt x="0" y="72220"/>
                    </a:lnTo>
                    <a:close/>
                  </a:path>
                </a:pathLst>
              </a:custGeom>
              <a:solidFill>
                <a:schemeClr val="tx1">
                  <a:lumMod val="75000"/>
                </a:schemeClr>
              </a:solidFill>
              <a:ln>
                <a:solidFill>
                  <a:schemeClr val="tx1">
                    <a:lumMod val="95000"/>
                  </a:schemeClr>
                </a:solidFill>
              </a:ln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0" tIns="72218" rIns="85516" bIns="72221" numCol="1" spcCol="1270" anchor="ctr" anchorCtr="0">
                <a:noAutofit/>
              </a:bodyPr>
              <a:lstStyle/>
              <a:p>
                <a:pPr lvl="0" algn="ctr" defTabSz="666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1000" b="1" kern="1200"/>
              </a:p>
            </p:txBody>
          </p:sp>
          <p:sp>
            <p:nvSpPr>
              <p:cNvPr id="29" name="Freeform 28"/>
              <p:cNvSpPr/>
              <p:nvPr/>
            </p:nvSpPr>
            <p:spPr>
              <a:xfrm>
                <a:off x="7692240" y="3780972"/>
                <a:ext cx="1069925" cy="1069925"/>
              </a:xfrm>
              <a:custGeom>
                <a:avLst/>
                <a:gdLst>
                  <a:gd name="connsiteX0" fmla="*/ 0 w 1069925"/>
                  <a:gd name="connsiteY0" fmla="*/ 534963 h 1069925"/>
                  <a:gd name="connsiteX1" fmla="*/ 534963 w 1069925"/>
                  <a:gd name="connsiteY1" fmla="*/ 0 h 1069925"/>
                  <a:gd name="connsiteX2" fmla="*/ 1069926 w 1069925"/>
                  <a:gd name="connsiteY2" fmla="*/ 534963 h 1069925"/>
                  <a:gd name="connsiteX3" fmla="*/ 534963 w 1069925"/>
                  <a:gd name="connsiteY3" fmla="*/ 1069926 h 1069925"/>
                  <a:gd name="connsiteX4" fmla="*/ 0 w 1069925"/>
                  <a:gd name="connsiteY4" fmla="*/ 534963 h 1069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69925" h="1069925">
                    <a:moveTo>
                      <a:pt x="0" y="534963"/>
                    </a:moveTo>
                    <a:cubicBezTo>
                      <a:pt x="0" y="239511"/>
                      <a:pt x="239511" y="0"/>
                      <a:pt x="534963" y="0"/>
                    </a:cubicBezTo>
                    <a:cubicBezTo>
                      <a:pt x="830415" y="0"/>
                      <a:pt x="1069926" y="239511"/>
                      <a:pt x="1069926" y="534963"/>
                    </a:cubicBezTo>
                    <a:cubicBezTo>
                      <a:pt x="1069926" y="830415"/>
                      <a:pt x="830415" y="1069926"/>
                      <a:pt x="534963" y="1069926"/>
                    </a:cubicBezTo>
                    <a:cubicBezTo>
                      <a:pt x="239511" y="1069926"/>
                      <a:pt x="0" y="830415"/>
                      <a:pt x="0" y="534963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</a:schemeClr>
              </a:solidFill>
              <a:ln>
                <a:solidFill>
                  <a:schemeClr val="tx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82087" tIns="182087" rIns="182087" bIns="182087" numCol="1" spcCol="1270" anchor="ctr" anchorCtr="0">
                <a:noAutofit/>
              </a:bodyPr>
              <a:lstStyle/>
              <a:p>
                <a:pPr lvl="0" algn="ctr" defTabSz="8890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100" b="1" kern="1200" dirty="0" smtClean="0"/>
                  <a:t>4 </a:t>
                </a:r>
                <a:r>
                  <a:rPr lang="en-US" sz="800" b="1" kern="1200" dirty="0" smtClean="0"/>
                  <a:t/>
                </a:r>
                <a:br>
                  <a:rPr lang="en-US" sz="800" b="1" kern="1200" dirty="0" smtClean="0"/>
                </a:br>
                <a:r>
                  <a:rPr lang="en-US" sz="800" b="1" kern="1200" dirty="0" smtClean="0"/>
                  <a:t>Criteria and </a:t>
                </a:r>
                <a:r>
                  <a:rPr lang="en-US" sz="700" b="1" kern="1200" dirty="0" smtClean="0"/>
                  <a:t>Constraints</a:t>
                </a:r>
                <a:endParaRPr lang="en-US" sz="700" b="1" kern="1200" dirty="0"/>
              </a:p>
            </p:txBody>
          </p:sp>
          <p:sp>
            <p:nvSpPr>
              <p:cNvPr id="30" name="Freeform 29"/>
              <p:cNvSpPr/>
              <p:nvPr/>
            </p:nvSpPr>
            <p:spPr>
              <a:xfrm rot="18360000">
                <a:off x="7616904" y="4779213"/>
                <a:ext cx="285058" cy="361100"/>
              </a:xfrm>
              <a:custGeom>
                <a:avLst/>
                <a:gdLst>
                  <a:gd name="connsiteX0" fmla="*/ 0 w 285057"/>
                  <a:gd name="connsiteY0" fmla="*/ 72220 h 361099"/>
                  <a:gd name="connsiteX1" fmla="*/ 142529 w 285057"/>
                  <a:gd name="connsiteY1" fmla="*/ 72220 h 361099"/>
                  <a:gd name="connsiteX2" fmla="*/ 142529 w 285057"/>
                  <a:gd name="connsiteY2" fmla="*/ 0 h 361099"/>
                  <a:gd name="connsiteX3" fmla="*/ 285057 w 285057"/>
                  <a:gd name="connsiteY3" fmla="*/ 180550 h 361099"/>
                  <a:gd name="connsiteX4" fmla="*/ 142529 w 285057"/>
                  <a:gd name="connsiteY4" fmla="*/ 361099 h 361099"/>
                  <a:gd name="connsiteX5" fmla="*/ 142529 w 285057"/>
                  <a:gd name="connsiteY5" fmla="*/ 288879 h 361099"/>
                  <a:gd name="connsiteX6" fmla="*/ 0 w 285057"/>
                  <a:gd name="connsiteY6" fmla="*/ 288879 h 361099"/>
                  <a:gd name="connsiteX7" fmla="*/ 0 w 285057"/>
                  <a:gd name="connsiteY7" fmla="*/ 72220 h 361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85057" h="361099">
                    <a:moveTo>
                      <a:pt x="285057" y="288879"/>
                    </a:moveTo>
                    <a:lnTo>
                      <a:pt x="142528" y="288879"/>
                    </a:lnTo>
                    <a:lnTo>
                      <a:pt x="142528" y="361099"/>
                    </a:lnTo>
                    <a:lnTo>
                      <a:pt x="0" y="180549"/>
                    </a:lnTo>
                    <a:lnTo>
                      <a:pt x="142528" y="0"/>
                    </a:lnTo>
                    <a:lnTo>
                      <a:pt x="142528" y="72220"/>
                    </a:lnTo>
                    <a:lnTo>
                      <a:pt x="285057" y="72220"/>
                    </a:lnTo>
                    <a:lnTo>
                      <a:pt x="285057" y="288879"/>
                    </a:lnTo>
                    <a:close/>
                  </a:path>
                </a:pathLst>
              </a:custGeom>
              <a:solidFill>
                <a:schemeClr val="tx1">
                  <a:lumMod val="75000"/>
                </a:schemeClr>
              </a:solidFill>
              <a:ln>
                <a:solidFill>
                  <a:schemeClr val="tx1">
                    <a:lumMod val="95000"/>
                  </a:schemeClr>
                </a:solidFill>
              </a:ln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85516" tIns="72220" rIns="1" bIns="72220" numCol="1" spcCol="1270" anchor="ctr" anchorCtr="0">
                <a:noAutofit/>
              </a:bodyPr>
              <a:lstStyle/>
              <a:p>
                <a:pPr lvl="0" algn="ctr" defTabSz="666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1000" b="1" kern="1200"/>
              </a:p>
            </p:txBody>
          </p:sp>
          <p:sp>
            <p:nvSpPr>
              <p:cNvPr id="31" name="Freeform 30"/>
              <p:cNvSpPr/>
              <p:nvPr/>
            </p:nvSpPr>
            <p:spPr>
              <a:xfrm>
                <a:off x="6747217" y="5081685"/>
                <a:ext cx="1069925" cy="1069925"/>
              </a:xfrm>
              <a:custGeom>
                <a:avLst/>
                <a:gdLst>
                  <a:gd name="connsiteX0" fmla="*/ 0 w 1069925"/>
                  <a:gd name="connsiteY0" fmla="*/ 534963 h 1069925"/>
                  <a:gd name="connsiteX1" fmla="*/ 534963 w 1069925"/>
                  <a:gd name="connsiteY1" fmla="*/ 0 h 1069925"/>
                  <a:gd name="connsiteX2" fmla="*/ 1069926 w 1069925"/>
                  <a:gd name="connsiteY2" fmla="*/ 534963 h 1069925"/>
                  <a:gd name="connsiteX3" fmla="*/ 534963 w 1069925"/>
                  <a:gd name="connsiteY3" fmla="*/ 1069926 h 1069925"/>
                  <a:gd name="connsiteX4" fmla="*/ 0 w 1069925"/>
                  <a:gd name="connsiteY4" fmla="*/ 534963 h 1069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69925" h="1069925">
                    <a:moveTo>
                      <a:pt x="0" y="534963"/>
                    </a:moveTo>
                    <a:cubicBezTo>
                      <a:pt x="0" y="239511"/>
                      <a:pt x="239511" y="0"/>
                      <a:pt x="534963" y="0"/>
                    </a:cubicBezTo>
                    <a:cubicBezTo>
                      <a:pt x="830415" y="0"/>
                      <a:pt x="1069926" y="239511"/>
                      <a:pt x="1069926" y="534963"/>
                    </a:cubicBezTo>
                    <a:cubicBezTo>
                      <a:pt x="1069926" y="830415"/>
                      <a:pt x="830415" y="1069926"/>
                      <a:pt x="534963" y="1069926"/>
                    </a:cubicBezTo>
                    <a:cubicBezTo>
                      <a:pt x="239511" y="1069926"/>
                      <a:pt x="0" y="830415"/>
                      <a:pt x="0" y="53496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</p:spPr>
            <p:style>
              <a:lnRef idx="2">
                <a:schemeClr val="accent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82087" tIns="182087" rIns="182087" bIns="182087" numCol="1" spcCol="1270" anchor="ctr" anchorCtr="0">
                <a:noAutofit/>
              </a:bodyPr>
              <a:lstStyle/>
              <a:p>
                <a:pPr lvl="0" algn="ctr" defTabSz="8890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100" b="1" kern="1200" dirty="0" smtClean="0"/>
                  <a:t>5 </a:t>
                </a:r>
                <a:r>
                  <a:rPr lang="en-US" sz="800" b="1" kern="1200" dirty="0" smtClean="0"/>
                  <a:t/>
                </a:r>
                <a:br>
                  <a:rPr lang="en-US" sz="800" b="1" kern="1200" dirty="0" smtClean="0"/>
                </a:br>
                <a:r>
                  <a:rPr lang="en-US" sz="700" b="1" kern="1200" dirty="0" smtClean="0"/>
                  <a:t>Alternative</a:t>
                </a:r>
                <a:r>
                  <a:rPr lang="en-US" sz="800" b="1" kern="1200" dirty="0" smtClean="0"/>
                  <a:t> Solutions</a:t>
                </a:r>
                <a:endParaRPr lang="en-US" sz="800" b="1" kern="1200" dirty="0"/>
              </a:p>
            </p:txBody>
          </p:sp>
          <p:sp>
            <p:nvSpPr>
              <p:cNvPr id="32" name="Freeform 31"/>
              <p:cNvSpPr/>
              <p:nvPr/>
            </p:nvSpPr>
            <p:spPr>
              <a:xfrm rot="20520000">
                <a:off x="6382783" y="5682017"/>
                <a:ext cx="285058" cy="361100"/>
              </a:xfrm>
              <a:custGeom>
                <a:avLst/>
                <a:gdLst>
                  <a:gd name="connsiteX0" fmla="*/ 0 w 285057"/>
                  <a:gd name="connsiteY0" fmla="*/ 72220 h 361099"/>
                  <a:gd name="connsiteX1" fmla="*/ 142529 w 285057"/>
                  <a:gd name="connsiteY1" fmla="*/ 72220 h 361099"/>
                  <a:gd name="connsiteX2" fmla="*/ 142529 w 285057"/>
                  <a:gd name="connsiteY2" fmla="*/ 0 h 361099"/>
                  <a:gd name="connsiteX3" fmla="*/ 285057 w 285057"/>
                  <a:gd name="connsiteY3" fmla="*/ 180550 h 361099"/>
                  <a:gd name="connsiteX4" fmla="*/ 142529 w 285057"/>
                  <a:gd name="connsiteY4" fmla="*/ 361099 h 361099"/>
                  <a:gd name="connsiteX5" fmla="*/ 142529 w 285057"/>
                  <a:gd name="connsiteY5" fmla="*/ 288879 h 361099"/>
                  <a:gd name="connsiteX6" fmla="*/ 0 w 285057"/>
                  <a:gd name="connsiteY6" fmla="*/ 288879 h 361099"/>
                  <a:gd name="connsiteX7" fmla="*/ 0 w 285057"/>
                  <a:gd name="connsiteY7" fmla="*/ 72220 h 361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85057" h="361099">
                    <a:moveTo>
                      <a:pt x="285057" y="288879"/>
                    </a:moveTo>
                    <a:lnTo>
                      <a:pt x="142528" y="288879"/>
                    </a:lnTo>
                    <a:lnTo>
                      <a:pt x="142528" y="361099"/>
                    </a:lnTo>
                    <a:lnTo>
                      <a:pt x="0" y="180549"/>
                    </a:lnTo>
                    <a:lnTo>
                      <a:pt x="142528" y="0"/>
                    </a:lnTo>
                    <a:lnTo>
                      <a:pt x="142528" y="72220"/>
                    </a:lnTo>
                    <a:lnTo>
                      <a:pt x="285057" y="72220"/>
                    </a:lnTo>
                    <a:lnTo>
                      <a:pt x="285057" y="288879"/>
                    </a:lnTo>
                    <a:close/>
                  </a:path>
                </a:pathLst>
              </a:custGeom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85516" tIns="72220" rIns="1" bIns="72220" numCol="1" spcCol="1270" anchor="ctr" anchorCtr="0">
                <a:noAutofit/>
              </a:bodyPr>
              <a:lstStyle/>
              <a:p>
                <a:pPr lvl="0" algn="ctr" defTabSz="666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1000" b="1" kern="1200"/>
              </a:p>
            </p:txBody>
          </p:sp>
          <p:sp>
            <p:nvSpPr>
              <p:cNvPr id="33" name="Freeform 32"/>
              <p:cNvSpPr/>
              <p:nvPr/>
            </p:nvSpPr>
            <p:spPr>
              <a:xfrm>
                <a:off x="5218137" y="5578513"/>
                <a:ext cx="1069925" cy="1069925"/>
              </a:xfrm>
              <a:custGeom>
                <a:avLst/>
                <a:gdLst>
                  <a:gd name="connsiteX0" fmla="*/ 0 w 1069925"/>
                  <a:gd name="connsiteY0" fmla="*/ 534963 h 1069925"/>
                  <a:gd name="connsiteX1" fmla="*/ 534963 w 1069925"/>
                  <a:gd name="connsiteY1" fmla="*/ 0 h 1069925"/>
                  <a:gd name="connsiteX2" fmla="*/ 1069926 w 1069925"/>
                  <a:gd name="connsiteY2" fmla="*/ 534963 h 1069925"/>
                  <a:gd name="connsiteX3" fmla="*/ 534963 w 1069925"/>
                  <a:gd name="connsiteY3" fmla="*/ 1069926 h 1069925"/>
                  <a:gd name="connsiteX4" fmla="*/ 0 w 1069925"/>
                  <a:gd name="connsiteY4" fmla="*/ 534963 h 1069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69925" h="1069925">
                    <a:moveTo>
                      <a:pt x="0" y="534963"/>
                    </a:moveTo>
                    <a:cubicBezTo>
                      <a:pt x="0" y="239511"/>
                      <a:pt x="239511" y="0"/>
                      <a:pt x="534963" y="0"/>
                    </a:cubicBezTo>
                    <a:cubicBezTo>
                      <a:pt x="830415" y="0"/>
                      <a:pt x="1069926" y="239511"/>
                      <a:pt x="1069926" y="534963"/>
                    </a:cubicBezTo>
                    <a:cubicBezTo>
                      <a:pt x="1069926" y="830415"/>
                      <a:pt x="830415" y="1069926"/>
                      <a:pt x="534963" y="1069926"/>
                    </a:cubicBezTo>
                    <a:cubicBezTo>
                      <a:pt x="239511" y="1069926"/>
                      <a:pt x="0" y="830415"/>
                      <a:pt x="0" y="534963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82087" tIns="182087" rIns="182087" bIns="182087" numCol="1" spcCol="1270" anchor="ctr" anchorCtr="0">
                <a:noAutofit/>
              </a:bodyPr>
              <a:lstStyle/>
              <a:p>
                <a:pPr lvl="0" algn="ctr" defTabSz="8890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100" b="1" kern="1200" dirty="0" smtClean="0"/>
                  <a:t>6 </a:t>
                </a:r>
                <a:r>
                  <a:rPr lang="en-US" sz="800" b="1" kern="1200" dirty="0" smtClean="0"/>
                  <a:t/>
                </a:r>
                <a:br>
                  <a:rPr lang="en-US" sz="800" b="1" kern="1200" dirty="0" smtClean="0"/>
                </a:br>
                <a:r>
                  <a:rPr lang="en-US" sz="800" b="1" kern="1200" dirty="0" smtClean="0"/>
                  <a:t>Analysis</a:t>
                </a:r>
                <a:endParaRPr lang="en-US" sz="800" b="1" kern="1200" dirty="0"/>
              </a:p>
            </p:txBody>
          </p:sp>
          <p:sp>
            <p:nvSpPr>
              <p:cNvPr id="34" name="Freeform 33"/>
              <p:cNvSpPr/>
              <p:nvPr/>
            </p:nvSpPr>
            <p:spPr>
              <a:xfrm rot="22680000">
                <a:off x="4853704" y="5687005"/>
                <a:ext cx="285058" cy="361099"/>
              </a:xfrm>
              <a:custGeom>
                <a:avLst/>
                <a:gdLst>
                  <a:gd name="connsiteX0" fmla="*/ 0 w 285057"/>
                  <a:gd name="connsiteY0" fmla="*/ 72220 h 361099"/>
                  <a:gd name="connsiteX1" fmla="*/ 142529 w 285057"/>
                  <a:gd name="connsiteY1" fmla="*/ 72220 h 361099"/>
                  <a:gd name="connsiteX2" fmla="*/ 142529 w 285057"/>
                  <a:gd name="connsiteY2" fmla="*/ 0 h 361099"/>
                  <a:gd name="connsiteX3" fmla="*/ 285057 w 285057"/>
                  <a:gd name="connsiteY3" fmla="*/ 180550 h 361099"/>
                  <a:gd name="connsiteX4" fmla="*/ 142529 w 285057"/>
                  <a:gd name="connsiteY4" fmla="*/ 361099 h 361099"/>
                  <a:gd name="connsiteX5" fmla="*/ 142529 w 285057"/>
                  <a:gd name="connsiteY5" fmla="*/ 288879 h 361099"/>
                  <a:gd name="connsiteX6" fmla="*/ 0 w 285057"/>
                  <a:gd name="connsiteY6" fmla="*/ 288879 h 361099"/>
                  <a:gd name="connsiteX7" fmla="*/ 0 w 285057"/>
                  <a:gd name="connsiteY7" fmla="*/ 72220 h 361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85057" h="361099">
                    <a:moveTo>
                      <a:pt x="285057" y="288879"/>
                    </a:moveTo>
                    <a:lnTo>
                      <a:pt x="142528" y="288879"/>
                    </a:lnTo>
                    <a:lnTo>
                      <a:pt x="142528" y="361099"/>
                    </a:lnTo>
                    <a:lnTo>
                      <a:pt x="0" y="180549"/>
                    </a:lnTo>
                    <a:lnTo>
                      <a:pt x="142528" y="0"/>
                    </a:lnTo>
                    <a:lnTo>
                      <a:pt x="142528" y="72220"/>
                    </a:lnTo>
                    <a:lnTo>
                      <a:pt x="285057" y="72220"/>
                    </a:lnTo>
                    <a:lnTo>
                      <a:pt x="285057" y="288879"/>
                    </a:lnTo>
                    <a:close/>
                  </a:path>
                </a:pathLst>
              </a:custGeom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85516" tIns="72220" rIns="1" bIns="72219" numCol="1" spcCol="1270" anchor="ctr" anchorCtr="0">
                <a:noAutofit/>
              </a:bodyPr>
              <a:lstStyle/>
              <a:p>
                <a:pPr lvl="0" algn="ctr" defTabSz="666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1000" b="1" kern="1200"/>
              </a:p>
            </p:txBody>
          </p:sp>
          <p:sp>
            <p:nvSpPr>
              <p:cNvPr id="35" name="Freeform 34"/>
              <p:cNvSpPr/>
              <p:nvPr/>
            </p:nvSpPr>
            <p:spPr>
              <a:xfrm>
                <a:off x="3689057" y="5081685"/>
                <a:ext cx="1069925" cy="1069925"/>
              </a:xfrm>
              <a:custGeom>
                <a:avLst/>
                <a:gdLst>
                  <a:gd name="connsiteX0" fmla="*/ 0 w 1069925"/>
                  <a:gd name="connsiteY0" fmla="*/ 534963 h 1069925"/>
                  <a:gd name="connsiteX1" fmla="*/ 534963 w 1069925"/>
                  <a:gd name="connsiteY1" fmla="*/ 0 h 1069925"/>
                  <a:gd name="connsiteX2" fmla="*/ 1069926 w 1069925"/>
                  <a:gd name="connsiteY2" fmla="*/ 534963 h 1069925"/>
                  <a:gd name="connsiteX3" fmla="*/ 534963 w 1069925"/>
                  <a:gd name="connsiteY3" fmla="*/ 1069926 h 1069925"/>
                  <a:gd name="connsiteX4" fmla="*/ 0 w 1069925"/>
                  <a:gd name="connsiteY4" fmla="*/ 534963 h 1069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69925" h="1069925">
                    <a:moveTo>
                      <a:pt x="0" y="534963"/>
                    </a:moveTo>
                    <a:cubicBezTo>
                      <a:pt x="0" y="239511"/>
                      <a:pt x="239511" y="0"/>
                      <a:pt x="534963" y="0"/>
                    </a:cubicBezTo>
                    <a:cubicBezTo>
                      <a:pt x="830415" y="0"/>
                      <a:pt x="1069926" y="239511"/>
                      <a:pt x="1069926" y="534963"/>
                    </a:cubicBezTo>
                    <a:cubicBezTo>
                      <a:pt x="1069926" y="830415"/>
                      <a:pt x="830415" y="1069926"/>
                      <a:pt x="534963" y="1069926"/>
                    </a:cubicBezTo>
                    <a:cubicBezTo>
                      <a:pt x="239511" y="1069926"/>
                      <a:pt x="0" y="830415"/>
                      <a:pt x="0" y="534963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82087" tIns="182087" rIns="182087" bIns="182087" numCol="1" spcCol="1270" anchor="ctr" anchorCtr="0">
                <a:noAutofit/>
              </a:bodyPr>
              <a:lstStyle/>
              <a:p>
                <a:pPr lvl="0" algn="ctr" defTabSz="8890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100" b="1" kern="1200" dirty="0" smtClean="0"/>
                  <a:t>7 </a:t>
                </a:r>
                <a:r>
                  <a:rPr lang="en-US" sz="800" b="1" kern="1200" dirty="0" smtClean="0"/>
                  <a:t/>
                </a:r>
                <a:br>
                  <a:rPr lang="en-US" sz="800" b="1" kern="1200" dirty="0" smtClean="0"/>
                </a:br>
                <a:r>
                  <a:rPr lang="en-US" sz="800" b="1" kern="1200" dirty="0" smtClean="0"/>
                  <a:t>Decision</a:t>
                </a:r>
                <a:endParaRPr lang="en-US" sz="800" b="1" kern="1200" dirty="0"/>
              </a:p>
            </p:txBody>
          </p:sp>
          <p:sp>
            <p:nvSpPr>
              <p:cNvPr id="36" name="Freeform 35"/>
              <p:cNvSpPr/>
              <p:nvPr/>
            </p:nvSpPr>
            <p:spPr>
              <a:xfrm rot="24840000">
                <a:off x="3613721" y="4792268"/>
                <a:ext cx="285057" cy="361099"/>
              </a:xfrm>
              <a:custGeom>
                <a:avLst/>
                <a:gdLst>
                  <a:gd name="connsiteX0" fmla="*/ 0 w 285057"/>
                  <a:gd name="connsiteY0" fmla="*/ 72220 h 361099"/>
                  <a:gd name="connsiteX1" fmla="*/ 142529 w 285057"/>
                  <a:gd name="connsiteY1" fmla="*/ 72220 h 361099"/>
                  <a:gd name="connsiteX2" fmla="*/ 142529 w 285057"/>
                  <a:gd name="connsiteY2" fmla="*/ 0 h 361099"/>
                  <a:gd name="connsiteX3" fmla="*/ 285057 w 285057"/>
                  <a:gd name="connsiteY3" fmla="*/ 180550 h 361099"/>
                  <a:gd name="connsiteX4" fmla="*/ 142529 w 285057"/>
                  <a:gd name="connsiteY4" fmla="*/ 361099 h 361099"/>
                  <a:gd name="connsiteX5" fmla="*/ 142529 w 285057"/>
                  <a:gd name="connsiteY5" fmla="*/ 288879 h 361099"/>
                  <a:gd name="connsiteX6" fmla="*/ 0 w 285057"/>
                  <a:gd name="connsiteY6" fmla="*/ 288879 h 361099"/>
                  <a:gd name="connsiteX7" fmla="*/ 0 w 285057"/>
                  <a:gd name="connsiteY7" fmla="*/ 72220 h 361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85057" h="361099">
                    <a:moveTo>
                      <a:pt x="285057" y="288879"/>
                    </a:moveTo>
                    <a:lnTo>
                      <a:pt x="142528" y="288879"/>
                    </a:lnTo>
                    <a:lnTo>
                      <a:pt x="142528" y="361099"/>
                    </a:lnTo>
                    <a:lnTo>
                      <a:pt x="0" y="180549"/>
                    </a:lnTo>
                    <a:lnTo>
                      <a:pt x="142528" y="0"/>
                    </a:lnTo>
                    <a:lnTo>
                      <a:pt x="142528" y="72220"/>
                    </a:lnTo>
                    <a:lnTo>
                      <a:pt x="285057" y="72220"/>
                    </a:lnTo>
                    <a:lnTo>
                      <a:pt x="285057" y="288879"/>
                    </a:lnTo>
                    <a:close/>
                  </a:path>
                </a:pathLst>
              </a:custGeom>
              <a:solidFill>
                <a:schemeClr val="tx1">
                  <a:lumMod val="75000"/>
                </a:schemeClr>
              </a:solidFill>
              <a:ln>
                <a:solidFill>
                  <a:schemeClr val="tx1">
                    <a:lumMod val="95000"/>
                  </a:schemeClr>
                </a:solidFill>
              </a:ln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85516" tIns="72219" rIns="0" bIns="72220" numCol="1" spcCol="1270" anchor="ctr" anchorCtr="0">
                <a:noAutofit/>
              </a:bodyPr>
              <a:lstStyle/>
              <a:p>
                <a:pPr lvl="0" algn="ctr" defTabSz="666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1000" b="1" kern="1200"/>
              </a:p>
            </p:txBody>
          </p:sp>
          <p:sp>
            <p:nvSpPr>
              <p:cNvPr id="37" name="Freeform 36"/>
              <p:cNvSpPr/>
              <p:nvPr/>
            </p:nvSpPr>
            <p:spPr>
              <a:xfrm>
                <a:off x="2744034" y="3780972"/>
                <a:ext cx="1069925" cy="1069925"/>
              </a:xfrm>
              <a:custGeom>
                <a:avLst/>
                <a:gdLst>
                  <a:gd name="connsiteX0" fmla="*/ 0 w 1069925"/>
                  <a:gd name="connsiteY0" fmla="*/ 534963 h 1069925"/>
                  <a:gd name="connsiteX1" fmla="*/ 534963 w 1069925"/>
                  <a:gd name="connsiteY1" fmla="*/ 0 h 1069925"/>
                  <a:gd name="connsiteX2" fmla="*/ 1069926 w 1069925"/>
                  <a:gd name="connsiteY2" fmla="*/ 534963 h 1069925"/>
                  <a:gd name="connsiteX3" fmla="*/ 534963 w 1069925"/>
                  <a:gd name="connsiteY3" fmla="*/ 1069926 h 1069925"/>
                  <a:gd name="connsiteX4" fmla="*/ 0 w 1069925"/>
                  <a:gd name="connsiteY4" fmla="*/ 534963 h 1069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69925" h="1069925">
                    <a:moveTo>
                      <a:pt x="0" y="534963"/>
                    </a:moveTo>
                    <a:cubicBezTo>
                      <a:pt x="0" y="239511"/>
                      <a:pt x="239511" y="0"/>
                      <a:pt x="534963" y="0"/>
                    </a:cubicBezTo>
                    <a:cubicBezTo>
                      <a:pt x="830415" y="0"/>
                      <a:pt x="1069926" y="239511"/>
                      <a:pt x="1069926" y="534963"/>
                    </a:cubicBezTo>
                    <a:cubicBezTo>
                      <a:pt x="1069926" y="830415"/>
                      <a:pt x="830415" y="1069926"/>
                      <a:pt x="534963" y="1069926"/>
                    </a:cubicBezTo>
                    <a:cubicBezTo>
                      <a:pt x="239511" y="1069926"/>
                      <a:pt x="0" y="830415"/>
                      <a:pt x="0" y="534963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</a:schemeClr>
              </a:solidFill>
              <a:ln>
                <a:solidFill>
                  <a:schemeClr val="tx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79547" tIns="179547" rIns="179547" bIns="179547" numCol="1" spcCol="1270" anchor="ctr" anchorCtr="0">
                <a:noAutofit/>
              </a:bodyPr>
              <a:lstStyle/>
              <a:p>
                <a:pPr lvl="0" algn="ctr" defTabSz="8001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050" b="1" kern="1200" dirty="0" smtClean="0"/>
                  <a:t>8 </a:t>
                </a:r>
                <a:r>
                  <a:rPr lang="en-US" sz="800" b="1" kern="1200" dirty="0" smtClean="0"/>
                  <a:t/>
                </a:r>
                <a:br>
                  <a:rPr lang="en-US" sz="800" b="1" kern="1200" dirty="0" smtClean="0"/>
                </a:br>
                <a:r>
                  <a:rPr lang="en-US" sz="800" b="1" kern="1200" dirty="0" smtClean="0"/>
                  <a:t>Plan</a:t>
                </a:r>
                <a:endParaRPr lang="en-US" sz="800" b="1" kern="1200" dirty="0"/>
              </a:p>
            </p:txBody>
          </p:sp>
          <p:sp>
            <p:nvSpPr>
              <p:cNvPr id="38" name="Freeform 37"/>
              <p:cNvSpPr/>
              <p:nvPr/>
            </p:nvSpPr>
            <p:spPr>
              <a:xfrm rot="16200000">
                <a:off x="3136468" y="3339567"/>
                <a:ext cx="285057" cy="361099"/>
              </a:xfrm>
              <a:custGeom>
                <a:avLst/>
                <a:gdLst>
                  <a:gd name="connsiteX0" fmla="*/ 0 w 285057"/>
                  <a:gd name="connsiteY0" fmla="*/ 72220 h 361099"/>
                  <a:gd name="connsiteX1" fmla="*/ 142529 w 285057"/>
                  <a:gd name="connsiteY1" fmla="*/ 72220 h 361099"/>
                  <a:gd name="connsiteX2" fmla="*/ 142529 w 285057"/>
                  <a:gd name="connsiteY2" fmla="*/ 0 h 361099"/>
                  <a:gd name="connsiteX3" fmla="*/ 285057 w 285057"/>
                  <a:gd name="connsiteY3" fmla="*/ 180550 h 361099"/>
                  <a:gd name="connsiteX4" fmla="*/ 142529 w 285057"/>
                  <a:gd name="connsiteY4" fmla="*/ 361099 h 361099"/>
                  <a:gd name="connsiteX5" fmla="*/ 142529 w 285057"/>
                  <a:gd name="connsiteY5" fmla="*/ 288879 h 361099"/>
                  <a:gd name="connsiteX6" fmla="*/ 0 w 285057"/>
                  <a:gd name="connsiteY6" fmla="*/ 288879 h 361099"/>
                  <a:gd name="connsiteX7" fmla="*/ 0 w 285057"/>
                  <a:gd name="connsiteY7" fmla="*/ 72220 h 361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85057" h="361099">
                    <a:moveTo>
                      <a:pt x="0" y="72220"/>
                    </a:moveTo>
                    <a:lnTo>
                      <a:pt x="142529" y="72220"/>
                    </a:lnTo>
                    <a:lnTo>
                      <a:pt x="142529" y="0"/>
                    </a:lnTo>
                    <a:lnTo>
                      <a:pt x="285057" y="180550"/>
                    </a:lnTo>
                    <a:lnTo>
                      <a:pt x="142529" y="361099"/>
                    </a:lnTo>
                    <a:lnTo>
                      <a:pt x="142529" y="288879"/>
                    </a:lnTo>
                    <a:lnTo>
                      <a:pt x="0" y="288879"/>
                    </a:lnTo>
                    <a:lnTo>
                      <a:pt x="0" y="72220"/>
                    </a:lnTo>
                    <a:close/>
                  </a:path>
                </a:pathLst>
              </a:custGeom>
              <a:solidFill>
                <a:schemeClr val="tx1">
                  <a:lumMod val="75000"/>
                </a:schemeClr>
              </a:solidFill>
              <a:ln>
                <a:solidFill>
                  <a:schemeClr val="tx1">
                    <a:lumMod val="95000"/>
                  </a:schemeClr>
                </a:solidFill>
              </a:ln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-2" tIns="72220" rIns="85518" bIns="72219" numCol="1" spcCol="1270" anchor="ctr" anchorCtr="0">
                <a:noAutofit/>
              </a:bodyPr>
              <a:lstStyle/>
              <a:p>
                <a:pPr lvl="0" algn="ctr" defTabSz="666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1000" b="1" kern="1200"/>
              </a:p>
            </p:txBody>
          </p:sp>
          <p:sp>
            <p:nvSpPr>
              <p:cNvPr id="39" name="Freeform 38"/>
              <p:cNvSpPr/>
              <p:nvPr/>
            </p:nvSpPr>
            <p:spPr>
              <a:xfrm>
                <a:off x="2744034" y="2173202"/>
                <a:ext cx="1069925" cy="1069925"/>
              </a:xfrm>
              <a:custGeom>
                <a:avLst/>
                <a:gdLst>
                  <a:gd name="connsiteX0" fmla="*/ 0 w 1069925"/>
                  <a:gd name="connsiteY0" fmla="*/ 534963 h 1069925"/>
                  <a:gd name="connsiteX1" fmla="*/ 534963 w 1069925"/>
                  <a:gd name="connsiteY1" fmla="*/ 0 h 1069925"/>
                  <a:gd name="connsiteX2" fmla="*/ 1069926 w 1069925"/>
                  <a:gd name="connsiteY2" fmla="*/ 534963 h 1069925"/>
                  <a:gd name="connsiteX3" fmla="*/ 534963 w 1069925"/>
                  <a:gd name="connsiteY3" fmla="*/ 1069926 h 1069925"/>
                  <a:gd name="connsiteX4" fmla="*/ 0 w 1069925"/>
                  <a:gd name="connsiteY4" fmla="*/ 534963 h 1069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69925" h="1069925">
                    <a:moveTo>
                      <a:pt x="0" y="534963"/>
                    </a:moveTo>
                    <a:cubicBezTo>
                      <a:pt x="0" y="239511"/>
                      <a:pt x="239511" y="0"/>
                      <a:pt x="534963" y="0"/>
                    </a:cubicBezTo>
                    <a:cubicBezTo>
                      <a:pt x="830415" y="0"/>
                      <a:pt x="1069926" y="239511"/>
                      <a:pt x="1069926" y="534963"/>
                    </a:cubicBezTo>
                    <a:cubicBezTo>
                      <a:pt x="1069926" y="830415"/>
                      <a:pt x="830415" y="1069926"/>
                      <a:pt x="534963" y="1069926"/>
                    </a:cubicBezTo>
                    <a:cubicBezTo>
                      <a:pt x="239511" y="1069926"/>
                      <a:pt x="0" y="830415"/>
                      <a:pt x="0" y="534963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</a:schemeClr>
              </a:solidFill>
              <a:ln>
                <a:solidFill>
                  <a:schemeClr val="tx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82087" tIns="182087" rIns="182087" bIns="182087" numCol="1" spcCol="1270" anchor="ctr" anchorCtr="0">
                <a:noAutofit/>
              </a:bodyPr>
              <a:lstStyle/>
              <a:p>
                <a:pPr lvl="0" algn="ctr" defTabSz="8890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100" b="1" kern="1200" dirty="0" smtClean="0"/>
                  <a:t>9 </a:t>
                </a:r>
                <a:r>
                  <a:rPr lang="en-US" sz="800" b="1" kern="1200" dirty="0" smtClean="0"/>
                  <a:t/>
                </a:r>
                <a:br>
                  <a:rPr lang="en-US" sz="800" b="1" kern="1200" dirty="0" smtClean="0"/>
                </a:br>
                <a:r>
                  <a:rPr lang="en-US" sz="700" b="1" kern="1200" dirty="0" smtClean="0"/>
                  <a:t>Implement</a:t>
                </a:r>
                <a:endParaRPr lang="en-US" sz="800" b="1" kern="1200" dirty="0"/>
              </a:p>
            </p:txBody>
          </p:sp>
          <p:sp>
            <p:nvSpPr>
              <p:cNvPr id="40" name="Freeform 39"/>
              <p:cNvSpPr/>
              <p:nvPr/>
            </p:nvSpPr>
            <p:spPr>
              <a:xfrm rot="18360000">
                <a:off x="3604237" y="1883785"/>
                <a:ext cx="285057" cy="361099"/>
              </a:xfrm>
              <a:custGeom>
                <a:avLst/>
                <a:gdLst>
                  <a:gd name="connsiteX0" fmla="*/ 0 w 285057"/>
                  <a:gd name="connsiteY0" fmla="*/ 72220 h 361099"/>
                  <a:gd name="connsiteX1" fmla="*/ 142529 w 285057"/>
                  <a:gd name="connsiteY1" fmla="*/ 72220 h 361099"/>
                  <a:gd name="connsiteX2" fmla="*/ 142529 w 285057"/>
                  <a:gd name="connsiteY2" fmla="*/ 0 h 361099"/>
                  <a:gd name="connsiteX3" fmla="*/ 285057 w 285057"/>
                  <a:gd name="connsiteY3" fmla="*/ 180550 h 361099"/>
                  <a:gd name="connsiteX4" fmla="*/ 142529 w 285057"/>
                  <a:gd name="connsiteY4" fmla="*/ 361099 h 361099"/>
                  <a:gd name="connsiteX5" fmla="*/ 142529 w 285057"/>
                  <a:gd name="connsiteY5" fmla="*/ 288879 h 361099"/>
                  <a:gd name="connsiteX6" fmla="*/ 0 w 285057"/>
                  <a:gd name="connsiteY6" fmla="*/ 288879 h 361099"/>
                  <a:gd name="connsiteX7" fmla="*/ 0 w 285057"/>
                  <a:gd name="connsiteY7" fmla="*/ 72220 h 361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85057" h="361099">
                    <a:moveTo>
                      <a:pt x="0" y="72220"/>
                    </a:moveTo>
                    <a:lnTo>
                      <a:pt x="142529" y="72220"/>
                    </a:lnTo>
                    <a:lnTo>
                      <a:pt x="142529" y="0"/>
                    </a:lnTo>
                    <a:lnTo>
                      <a:pt x="285057" y="180550"/>
                    </a:lnTo>
                    <a:lnTo>
                      <a:pt x="142529" y="361099"/>
                    </a:lnTo>
                    <a:lnTo>
                      <a:pt x="142529" y="288879"/>
                    </a:lnTo>
                    <a:lnTo>
                      <a:pt x="0" y="288879"/>
                    </a:lnTo>
                    <a:lnTo>
                      <a:pt x="0" y="72220"/>
                    </a:lnTo>
                    <a:close/>
                  </a:path>
                </a:pathLst>
              </a:custGeom>
              <a:solidFill>
                <a:schemeClr val="tx1">
                  <a:lumMod val="75000"/>
                </a:schemeClr>
              </a:solidFill>
              <a:ln>
                <a:solidFill>
                  <a:schemeClr val="tx1">
                    <a:lumMod val="95000"/>
                  </a:schemeClr>
                </a:solidFill>
              </a:ln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-1" tIns="72220" rIns="85517" bIns="72219" numCol="1" spcCol="1270" anchor="ctr" anchorCtr="0">
                <a:noAutofit/>
              </a:bodyPr>
              <a:lstStyle/>
              <a:p>
                <a:pPr lvl="0" algn="ctr" defTabSz="666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1000" b="1" kern="1200"/>
              </a:p>
            </p:txBody>
          </p:sp>
          <p:sp>
            <p:nvSpPr>
              <p:cNvPr id="41" name="Freeform 40"/>
              <p:cNvSpPr/>
              <p:nvPr/>
            </p:nvSpPr>
            <p:spPr>
              <a:xfrm>
                <a:off x="3689057" y="872489"/>
                <a:ext cx="1069925" cy="1069925"/>
              </a:xfrm>
              <a:custGeom>
                <a:avLst/>
                <a:gdLst>
                  <a:gd name="connsiteX0" fmla="*/ 0 w 1069925"/>
                  <a:gd name="connsiteY0" fmla="*/ 534963 h 1069925"/>
                  <a:gd name="connsiteX1" fmla="*/ 534963 w 1069925"/>
                  <a:gd name="connsiteY1" fmla="*/ 0 h 1069925"/>
                  <a:gd name="connsiteX2" fmla="*/ 1069926 w 1069925"/>
                  <a:gd name="connsiteY2" fmla="*/ 534963 h 1069925"/>
                  <a:gd name="connsiteX3" fmla="*/ 534963 w 1069925"/>
                  <a:gd name="connsiteY3" fmla="*/ 1069926 h 1069925"/>
                  <a:gd name="connsiteX4" fmla="*/ 0 w 1069925"/>
                  <a:gd name="connsiteY4" fmla="*/ 534963 h 1069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69925" h="1069925">
                    <a:moveTo>
                      <a:pt x="0" y="534963"/>
                    </a:moveTo>
                    <a:cubicBezTo>
                      <a:pt x="0" y="239511"/>
                      <a:pt x="239511" y="0"/>
                      <a:pt x="534963" y="0"/>
                    </a:cubicBezTo>
                    <a:cubicBezTo>
                      <a:pt x="830415" y="0"/>
                      <a:pt x="1069926" y="239511"/>
                      <a:pt x="1069926" y="534963"/>
                    </a:cubicBezTo>
                    <a:cubicBezTo>
                      <a:pt x="1069926" y="830415"/>
                      <a:pt x="830415" y="1069926"/>
                      <a:pt x="534963" y="1069926"/>
                    </a:cubicBezTo>
                    <a:cubicBezTo>
                      <a:pt x="239511" y="1069926"/>
                      <a:pt x="0" y="830415"/>
                      <a:pt x="0" y="534963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</a:schemeClr>
              </a:solidFill>
              <a:ln>
                <a:solidFill>
                  <a:schemeClr val="tx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79547" tIns="179547" rIns="179547" bIns="179547" numCol="1" spcCol="1270" anchor="ctr" anchorCtr="0">
                <a:noAutofit/>
              </a:bodyPr>
              <a:lstStyle/>
              <a:p>
                <a:pPr lvl="0" algn="ctr" defTabSz="8001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050" b="1" kern="1200" dirty="0" smtClean="0"/>
                  <a:t>10 </a:t>
                </a:r>
                <a:r>
                  <a:rPr lang="en-US" sz="800" b="1" kern="1200" dirty="0" smtClean="0"/>
                  <a:t/>
                </a:r>
                <a:br>
                  <a:rPr lang="en-US" sz="800" b="1" kern="1200" dirty="0" smtClean="0"/>
                </a:br>
                <a:r>
                  <a:rPr lang="en-US" sz="800" b="1" kern="1200" dirty="0" smtClean="0"/>
                  <a:t>Evaluate</a:t>
                </a:r>
                <a:endParaRPr lang="en-US" sz="800" b="1" kern="1200" dirty="0"/>
              </a:p>
            </p:txBody>
          </p:sp>
          <p:sp>
            <p:nvSpPr>
              <p:cNvPr id="42" name="Freeform 41"/>
              <p:cNvSpPr/>
              <p:nvPr/>
            </p:nvSpPr>
            <p:spPr>
              <a:xfrm rot="20520000">
                <a:off x="4838358" y="980981"/>
                <a:ext cx="285057" cy="361099"/>
              </a:xfrm>
              <a:custGeom>
                <a:avLst/>
                <a:gdLst>
                  <a:gd name="connsiteX0" fmla="*/ 0 w 285057"/>
                  <a:gd name="connsiteY0" fmla="*/ 72220 h 361099"/>
                  <a:gd name="connsiteX1" fmla="*/ 142529 w 285057"/>
                  <a:gd name="connsiteY1" fmla="*/ 72220 h 361099"/>
                  <a:gd name="connsiteX2" fmla="*/ 142529 w 285057"/>
                  <a:gd name="connsiteY2" fmla="*/ 0 h 361099"/>
                  <a:gd name="connsiteX3" fmla="*/ 285057 w 285057"/>
                  <a:gd name="connsiteY3" fmla="*/ 180550 h 361099"/>
                  <a:gd name="connsiteX4" fmla="*/ 142529 w 285057"/>
                  <a:gd name="connsiteY4" fmla="*/ 361099 h 361099"/>
                  <a:gd name="connsiteX5" fmla="*/ 142529 w 285057"/>
                  <a:gd name="connsiteY5" fmla="*/ 288879 h 361099"/>
                  <a:gd name="connsiteX6" fmla="*/ 0 w 285057"/>
                  <a:gd name="connsiteY6" fmla="*/ 288879 h 361099"/>
                  <a:gd name="connsiteX7" fmla="*/ 0 w 285057"/>
                  <a:gd name="connsiteY7" fmla="*/ 72220 h 361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85057" h="361099">
                    <a:moveTo>
                      <a:pt x="0" y="72220"/>
                    </a:moveTo>
                    <a:lnTo>
                      <a:pt x="142529" y="72220"/>
                    </a:lnTo>
                    <a:lnTo>
                      <a:pt x="142529" y="0"/>
                    </a:lnTo>
                    <a:lnTo>
                      <a:pt x="285057" y="180550"/>
                    </a:lnTo>
                    <a:lnTo>
                      <a:pt x="142529" y="361099"/>
                    </a:lnTo>
                    <a:lnTo>
                      <a:pt x="142529" y="288879"/>
                    </a:lnTo>
                    <a:lnTo>
                      <a:pt x="0" y="288879"/>
                    </a:lnTo>
                    <a:lnTo>
                      <a:pt x="0" y="72220"/>
                    </a:lnTo>
                    <a:close/>
                  </a:path>
                </a:pathLst>
              </a:custGeom>
              <a:solidFill>
                <a:schemeClr val="tx1">
                  <a:lumMod val="75000"/>
                </a:schemeClr>
              </a:solidFill>
              <a:ln>
                <a:solidFill>
                  <a:schemeClr val="tx1">
                    <a:lumMod val="95000"/>
                  </a:schemeClr>
                </a:solidFill>
              </a:ln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0" tIns="72220" rIns="85516" bIns="72219" numCol="1" spcCol="1270" anchor="ctr" anchorCtr="0">
                <a:noAutofit/>
              </a:bodyPr>
              <a:lstStyle/>
              <a:p>
                <a:pPr lvl="0" algn="ctr" defTabSz="666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1000" b="1" kern="1200"/>
              </a:p>
            </p:txBody>
          </p:sp>
        </p:grpSp>
      </p:grpSp>
      <p:sp>
        <p:nvSpPr>
          <p:cNvPr id="44" name="Rectangle 43"/>
          <p:cNvSpPr/>
          <p:nvPr/>
        </p:nvSpPr>
        <p:spPr>
          <a:xfrm>
            <a:off x="304788" y="152400"/>
            <a:ext cx="8305811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685983">
              <a:lnSpc>
                <a:spcPct val="90000"/>
              </a:lnSpc>
            </a:pPr>
            <a:r>
              <a:rPr lang="en-US" sz="2800" b="1" spc="75" dirty="0" smtClean="0">
                <a:solidFill>
                  <a:srgbClr val="4BB836">
                    <a:lumMod val="40000"/>
                    <a:lumOff val="60000"/>
                  </a:srgbClr>
                </a:solidFill>
                <a:latin typeface="+mn-lt"/>
              </a:rPr>
              <a:t>Reminder: Concept Evaluation</a:t>
            </a:r>
            <a:endParaRPr lang="en-US" sz="2800" b="1" spc="75" dirty="0">
              <a:solidFill>
                <a:srgbClr val="4BB836">
                  <a:lumMod val="40000"/>
                  <a:lumOff val="60000"/>
                </a:srgbClr>
              </a:solidFill>
              <a:latin typeface="+mn-lt"/>
            </a:endParaRPr>
          </a:p>
        </p:txBody>
      </p:sp>
      <p:sp>
        <p:nvSpPr>
          <p:cNvPr id="48" name="Rectangle 4"/>
          <p:cNvSpPr txBox="1">
            <a:spLocks noChangeArrowheads="1"/>
          </p:cNvSpPr>
          <p:nvPr/>
        </p:nvSpPr>
        <p:spPr>
          <a:xfrm>
            <a:off x="425964" y="614822"/>
            <a:ext cx="6852578" cy="2336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67923" indent="-167923" algn="l" defTabSz="685983" rtl="0" eaLnBrk="1" latinLnBrk="0" hangingPunct="1">
              <a:lnSpc>
                <a:spcPct val="90000"/>
              </a:lnSpc>
              <a:spcBef>
                <a:spcPts val="135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7755" indent="-173878" algn="l" defTabSz="685983" rtl="0" eaLnBrk="1" latinLnBrk="0" hangingPunct="1">
              <a:lnSpc>
                <a:spcPct val="90000"/>
              </a:lnSpc>
              <a:spcBef>
                <a:spcPts val="9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2105" indent="-164350" algn="l" defTabSz="685983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43109" indent="-131004" algn="l" defTabSz="685983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2922" indent="-129813" algn="l" defTabSz="685983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05497" indent="-130337" algn="l" defTabSz="685983" rtl="0" eaLnBrk="1" latinLnBrk="0" hangingPunct="1">
              <a:spcBef>
                <a:spcPts val="450"/>
              </a:spcBef>
              <a:buClr>
                <a:schemeClr val="accent1"/>
              </a:buClr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35834" indent="-130337" algn="l" defTabSz="685983" rtl="0" eaLnBrk="1" latinLnBrk="0" hangingPunct="1">
              <a:spcBef>
                <a:spcPts val="450"/>
              </a:spcBef>
              <a:buClr>
                <a:schemeClr val="accent1"/>
              </a:buClr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66171" indent="-130337" algn="l" defTabSz="685983" rtl="0" eaLnBrk="1" latinLnBrk="0" hangingPunct="1">
              <a:spcBef>
                <a:spcPts val="450"/>
              </a:spcBef>
              <a:buClr>
                <a:schemeClr val="accent1"/>
              </a:buClr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96508" indent="-130337" algn="l" defTabSz="685983" rtl="0" eaLnBrk="1" latinLnBrk="0" hangingPunct="1">
              <a:spcBef>
                <a:spcPts val="450"/>
              </a:spcBef>
              <a:buClr>
                <a:schemeClr val="accent1"/>
              </a:buClr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2600" b="1" dirty="0" smtClean="0"/>
              <a:t>Characteristics of Engineering Decisions</a:t>
            </a:r>
          </a:p>
          <a:p>
            <a:pPr lvl="2" fontAlgn="auto">
              <a:spcAft>
                <a:spcPts val="0"/>
              </a:spcAft>
            </a:pPr>
            <a:r>
              <a:rPr lang="en-US" sz="2600" b="1" dirty="0" smtClean="0"/>
              <a:t>Multiple criteria</a:t>
            </a:r>
          </a:p>
          <a:p>
            <a:pPr lvl="2" fontAlgn="auto">
              <a:spcAft>
                <a:spcPts val="0"/>
              </a:spcAft>
            </a:pPr>
            <a:r>
              <a:rPr lang="en-US" sz="2600" b="1" dirty="0" smtClean="0"/>
              <a:t>Criteria are of different importance</a:t>
            </a:r>
          </a:p>
          <a:p>
            <a:pPr lvl="2" fontAlgn="auto">
              <a:spcAft>
                <a:spcPts val="0"/>
              </a:spcAft>
            </a:pPr>
            <a:r>
              <a:rPr lang="en-US" sz="2600" b="1" dirty="0" smtClean="0"/>
              <a:t>Criteria are conflicting</a:t>
            </a:r>
          </a:p>
          <a:p>
            <a:pPr lvl="2" fontAlgn="auto">
              <a:spcAft>
                <a:spcPts val="0"/>
              </a:spcAft>
            </a:pPr>
            <a:r>
              <a:rPr lang="en-US" sz="2600" b="1" dirty="0" smtClean="0"/>
              <a:t>Multiple interested parties</a:t>
            </a:r>
          </a:p>
          <a:p>
            <a:pPr marL="0" indent="0" fontAlgn="auto">
              <a:spcAft>
                <a:spcPts val="0"/>
              </a:spcAft>
              <a:buNone/>
            </a:pPr>
            <a:endParaRPr lang="en-US" sz="2600" b="1" dirty="0"/>
          </a:p>
        </p:txBody>
      </p:sp>
      <p:sp>
        <p:nvSpPr>
          <p:cNvPr id="46" name="Right Arrow 45"/>
          <p:cNvSpPr/>
          <p:nvPr/>
        </p:nvSpPr>
        <p:spPr>
          <a:xfrm rot="5400000">
            <a:off x="2170822" y="2888706"/>
            <a:ext cx="581791" cy="4431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1" name="Rectangle 4"/>
          <p:cNvSpPr>
            <a:spLocks noGrp="1" noChangeArrowheads="1"/>
          </p:cNvSpPr>
          <p:nvPr>
            <p:ph idx="1"/>
          </p:nvPr>
        </p:nvSpPr>
        <p:spPr>
          <a:xfrm>
            <a:off x="626289" y="3510388"/>
            <a:ext cx="3856101" cy="2743201"/>
          </a:xfrm>
        </p:spPr>
        <p:txBody>
          <a:bodyPr>
            <a:normAutofit/>
          </a:bodyPr>
          <a:lstStyle/>
          <a:p>
            <a:r>
              <a:rPr lang="en-US" sz="26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Use a </a:t>
            </a:r>
            <a:r>
              <a:rPr lang="en-US" sz="2600" b="1" u="sng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Decision Matrix</a:t>
            </a:r>
            <a:r>
              <a:rPr lang="en-US" sz="26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: </a:t>
            </a:r>
            <a:br>
              <a:rPr lang="en-US" sz="26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en-US" sz="2600" b="1" dirty="0" smtClean="0"/>
              <a:t>A simple decision approach </a:t>
            </a:r>
            <a:r>
              <a:rPr lang="en-US" sz="2600" b="1" dirty="0"/>
              <a:t>to weigh pros </a:t>
            </a:r>
            <a:r>
              <a:rPr lang="en-US" sz="2600" b="1" dirty="0" smtClean="0"/>
              <a:t>and cons applying </a:t>
            </a:r>
            <a:r>
              <a:rPr lang="en-US" sz="2600" b="1" u="sng" dirty="0" smtClean="0">
                <a:solidFill>
                  <a:schemeClr val="accent5">
                    <a:lumMod val="75000"/>
                  </a:schemeClr>
                </a:solidFill>
              </a:rPr>
              <a:t>weight and rate</a:t>
            </a:r>
            <a:r>
              <a:rPr lang="en-US" sz="2600" b="1" u="sng" dirty="0" smtClean="0"/>
              <a:t> concept</a:t>
            </a:r>
            <a:r>
              <a:rPr lang="en-US" sz="2600" b="1" dirty="0" smtClean="0"/>
              <a:t> (</a:t>
            </a:r>
            <a:r>
              <a:rPr lang="en-US" sz="2600" b="1" dirty="0" smtClean="0">
                <a:solidFill>
                  <a:schemeClr val="accent5">
                    <a:lumMod val="75000"/>
                  </a:schemeClr>
                </a:solidFill>
              </a:rPr>
              <a:t>multiply and sum</a:t>
            </a:r>
            <a:r>
              <a:rPr lang="en-US" sz="2600" b="1" dirty="0" smtClean="0"/>
              <a:t>)</a:t>
            </a:r>
            <a:endParaRPr lang="en-US" sz="26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2438400" cy="9144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2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Weights</a:t>
            </a:r>
            <a:endParaRPr lang="en-US" sz="3200" b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072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53400" y="6400800"/>
            <a:ext cx="628815" cy="276228"/>
          </a:xfrm>
          <a:noFill/>
        </p:spPr>
        <p:txBody>
          <a:bodyPr/>
          <a:lstStyle/>
          <a:p>
            <a:fld id="{93DC9C44-E530-4493-BECF-CD25FADBD20F}" type="slidenum">
              <a:rPr lang="ar-SA" sz="1600" b="1"/>
              <a:pPr/>
              <a:t>11</a:t>
            </a:fld>
            <a:endParaRPr lang="en-US" b="1" dirty="0"/>
          </a:p>
        </p:txBody>
      </p:sp>
      <p:graphicFrame>
        <p:nvGraphicFramePr>
          <p:cNvPr id="5" name="Group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0226736"/>
              </p:ext>
            </p:extLst>
          </p:nvPr>
        </p:nvGraphicFramePr>
        <p:xfrm>
          <a:off x="762000" y="2667000"/>
          <a:ext cx="7543801" cy="3413760"/>
        </p:xfrm>
        <a:graphic>
          <a:graphicData uri="http://schemas.openxmlformats.org/drawingml/2006/table">
            <a:tbl>
              <a:tblPr/>
              <a:tblGrid>
                <a:gridCol w="1600201"/>
                <a:gridCol w="990600"/>
                <a:gridCol w="1219200"/>
                <a:gridCol w="1295400"/>
                <a:gridCol w="1143000"/>
                <a:gridCol w="1295400"/>
              </a:tblGrid>
              <a:tr h="825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cs typeface="Arial" charset="0"/>
                        </a:rPr>
                        <a:t>Direct Energy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cs typeface="Arial" charset="0"/>
                        </a:rPr>
                        <a:t>Manufacturability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cs typeface="Arial" charset="0"/>
                        </a:rPr>
                        <a:t/>
                      </a:r>
                      <a:b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cs typeface="Arial" charset="0"/>
                        </a:rPr>
                      </a:b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cs typeface="Arial" charset="0"/>
                        </a:rPr>
                        <a:t>Flexibility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cs typeface="Arial" charset="0"/>
                        </a:rPr>
                        <a:t>Holding Energy in Oven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cs typeface="Arial" charset="0"/>
                        </a:rPr>
                        <a:t>Total Weight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  <a:tr h="660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cs typeface="Arial" charset="0"/>
                        </a:rPr>
                        <a:t>Scenario 1: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/>
                      </a:r>
                      <a:b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</a:b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  <a:cs typeface="Arial" charset="0"/>
                        </a:rPr>
                        <a:t>Compromise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25</a:t>
                      </a:r>
                      <a:endParaRPr kumimoji="0" lang="el-GR" sz="32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19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cs typeface="Arial" charset="0"/>
                        </a:rPr>
                        <a:t>Scenario 2: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  <a:cs typeface="Arial" charset="0"/>
                        </a:rPr>
                        <a:t>Most light in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40</a:t>
                      </a:r>
                      <a:endParaRPr kumimoji="0" lang="el-GR" sz="32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100%</a:t>
                      </a: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51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cs typeface="Arial" charset="0"/>
                        </a:rPr>
                        <a:t>Scenario 3: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/>
                      </a:r>
                      <a:b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</a:b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  <a:cs typeface="Arial" charset="0"/>
                        </a:rPr>
                        <a:t>Easy to make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100%</a:t>
                      </a:r>
                      <a:endParaRPr kumimoji="0" lang="en-US" sz="3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19723" y="1057031"/>
            <a:ext cx="847187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 smtClean="0">
                <a:latin typeface="+mn-lt"/>
              </a:rPr>
              <a:t>To determine the importance of each attribute, </a:t>
            </a:r>
            <a:br>
              <a:rPr lang="en-US" sz="2800" b="1" dirty="0" smtClean="0">
                <a:latin typeface="+mn-lt"/>
              </a:rPr>
            </a:br>
            <a:r>
              <a:rPr lang="en-US" sz="2800" b="1" dirty="0" smtClean="0">
                <a:latin typeface="+mn-lt"/>
              </a:rPr>
              <a:t>we use a simple approach based on weights that sum to 100</a:t>
            </a:r>
            <a:endParaRPr lang="en-US" sz="2800" b="1" dirty="0"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>
          <a:xfrm>
            <a:off x="517071" y="14177"/>
            <a:ext cx="7772400" cy="9144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Rating the Concepts</a:t>
            </a:r>
            <a:endParaRPr lang="en-US" sz="3200" b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37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53400" y="6400800"/>
            <a:ext cx="628815" cy="276228"/>
          </a:xfrm>
          <a:noFill/>
        </p:spPr>
        <p:txBody>
          <a:bodyPr/>
          <a:lstStyle/>
          <a:p>
            <a:fld id="{54637E6B-2785-46F7-A5AB-9B7B430EB290}" type="slidenum">
              <a:rPr lang="ar-SA" sz="1600" b="1"/>
              <a:pPr/>
              <a:t>12</a:t>
            </a:fld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517071" y="939463"/>
            <a:ext cx="54377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latin typeface="+mn-lt"/>
              </a:rPr>
              <a:t>This scenario uses weights (40,5,15,40)</a:t>
            </a:r>
            <a:endParaRPr lang="en-US" dirty="0">
              <a:latin typeface="+mn-lt"/>
            </a:endParaRPr>
          </a:p>
        </p:txBody>
      </p:sp>
      <p:sp>
        <p:nvSpPr>
          <p:cNvPr id="4" name="5-Point Star 3"/>
          <p:cNvSpPr/>
          <p:nvPr/>
        </p:nvSpPr>
        <p:spPr>
          <a:xfrm>
            <a:off x="7696200" y="6057900"/>
            <a:ext cx="381893" cy="3048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625929" y="1875710"/>
            <a:ext cx="7527471" cy="4677490"/>
            <a:chOff x="625929" y="1875710"/>
            <a:chExt cx="7527471" cy="4677490"/>
          </a:xfrm>
        </p:grpSpPr>
        <p:graphicFrame>
          <p:nvGraphicFramePr>
            <p:cNvPr id="6" name="Group 3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340035455"/>
                </p:ext>
              </p:extLst>
            </p:nvPr>
          </p:nvGraphicFramePr>
          <p:xfrm>
            <a:off x="625929" y="1875710"/>
            <a:ext cx="7527471" cy="4677490"/>
          </p:xfrm>
          <a:graphic>
            <a:graphicData uri="http://schemas.openxmlformats.org/drawingml/2006/table">
              <a:tbl>
                <a:tblPr>
                  <a:tableStyleId>{BC89EF96-8CEA-46FF-86C4-4CE0E7609802}</a:tableStyleId>
                </a:tblPr>
                <a:tblGrid>
                  <a:gridCol w="1583871"/>
                  <a:gridCol w="990600"/>
                  <a:gridCol w="1219200"/>
                  <a:gridCol w="1295400"/>
                  <a:gridCol w="1143000"/>
                  <a:gridCol w="1295400"/>
                </a:tblGrid>
                <a:tr h="872914">
                  <a:tc>
                    <a:txBody>
                      <a:bodyPr/>
                      <a:lstStyle/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SzPct val="75000"/>
                          <a:buFont typeface="Wingdings" pitchFamily="2" charset="2"/>
                          <a:buNone/>
                          <a:tabLst/>
                        </a:pPr>
                        <a:endParaRPr kumimoji="0" lang="en-US" sz="2300" b="0" i="0" u="none" strike="noStrike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endParaRPr>
                      </a:p>
                    </a:txBody>
                    <a:tcPr horzOverflow="overflow"/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SzPct val="75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en-US" sz="2000" b="1" u="none" strike="noStrike" cap="none" normalizeH="0" baseline="0" dirty="0" smtClean="0">
                            <a:ln>
                              <a:solidFill>
                                <a:sysClr val="windowText" lastClr="000000"/>
                              </a:solidFill>
                            </a:ln>
                            <a:effectLst/>
                          </a:rPr>
                          <a:t>Direct Energy</a:t>
                        </a:r>
                        <a:endParaRPr kumimoji="0" lang="en-US" sz="2000" b="1" i="0" u="none" strike="noStrike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bg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cs typeface="Arial" charset="0"/>
                        </a:endParaRPr>
                      </a:p>
                    </a:txBody>
                    <a:tcPr horzOverflow="overflow">
                      <a:solidFill>
                        <a:schemeClr val="bg2">
                          <a:lumMod val="90000"/>
                          <a:lumOff val="1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SzPct val="75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en-US" sz="2000" b="1" u="none" strike="noStrike" cap="none" normalizeH="0" baseline="0" dirty="0" smtClean="0">
                            <a:ln>
                              <a:solidFill>
                                <a:sysClr val="windowText" lastClr="000000"/>
                              </a:solidFill>
                            </a:ln>
                            <a:effectLst/>
                          </a:rPr>
                          <a:t>Manufacturability</a:t>
                        </a:r>
                        <a:endParaRPr kumimoji="0" lang="en-US" sz="2000" b="1" i="0" u="none" strike="noStrike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bg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cs typeface="Arial" charset="0"/>
                        </a:endParaRPr>
                      </a:p>
                    </a:txBody>
                    <a:tcPr horzOverflow="overflow">
                      <a:solidFill>
                        <a:schemeClr val="bg2">
                          <a:lumMod val="90000"/>
                          <a:lumOff val="1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SzPct val="75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en-US" sz="2000" b="1" u="none" strike="noStrike" cap="none" normalizeH="0" baseline="0" dirty="0" smtClean="0">
                            <a:ln>
                              <a:solidFill>
                                <a:sysClr val="windowText" lastClr="000000"/>
                              </a:solidFill>
                            </a:ln>
                            <a:effectLst/>
                          </a:rPr>
                          <a:t/>
                        </a:r>
                        <a:br>
                          <a:rPr kumimoji="0" lang="en-US" sz="2000" b="1" u="none" strike="noStrike" cap="none" normalizeH="0" baseline="0" dirty="0" smtClean="0">
                            <a:ln>
                              <a:solidFill>
                                <a:sysClr val="windowText" lastClr="000000"/>
                              </a:solidFill>
                            </a:ln>
                            <a:effectLst/>
                          </a:rPr>
                        </a:br>
                        <a:r>
                          <a:rPr kumimoji="0" lang="en-US" sz="2000" b="1" u="none" strike="noStrike" cap="none" normalizeH="0" baseline="0" dirty="0" smtClean="0">
                            <a:ln>
                              <a:solidFill>
                                <a:sysClr val="windowText" lastClr="000000"/>
                              </a:solidFill>
                            </a:ln>
                            <a:effectLst/>
                          </a:rPr>
                          <a:t>Flexibility</a:t>
                        </a:r>
                        <a:endParaRPr kumimoji="0" lang="en-US" sz="2000" b="1" i="0" u="none" strike="noStrike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bg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cs typeface="Arial" charset="0"/>
                        </a:endParaRPr>
                      </a:p>
                    </a:txBody>
                    <a:tcPr horzOverflow="overflow">
                      <a:solidFill>
                        <a:schemeClr val="bg2">
                          <a:lumMod val="90000"/>
                          <a:lumOff val="1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SzPct val="75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en-US" sz="2000" b="1" u="none" strike="noStrike" cap="none" normalizeH="0" baseline="0" dirty="0" smtClean="0">
                            <a:ln>
                              <a:solidFill>
                                <a:sysClr val="windowText" lastClr="000000"/>
                              </a:solidFill>
                            </a:ln>
                            <a:effectLst/>
                          </a:rPr>
                          <a:t>Holding Energy in Oven</a:t>
                        </a:r>
                        <a:endParaRPr kumimoji="0" lang="en-US" sz="2000" b="1" i="0" u="none" strike="noStrike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bg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cs typeface="Arial" charset="0"/>
                        </a:endParaRPr>
                      </a:p>
                    </a:txBody>
                    <a:tcPr horzOverflow="overflow">
                      <a:solidFill>
                        <a:schemeClr val="bg2">
                          <a:lumMod val="90000"/>
                          <a:lumOff val="1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SzPct val="75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en-US" sz="2000" b="1" u="none" strike="noStrike" cap="none" normalizeH="0" baseline="0" dirty="0" smtClean="0">
                            <a:ln>
                              <a:solidFill>
                                <a:sysClr val="windowText" lastClr="000000"/>
                              </a:solidFill>
                            </a:ln>
                            <a:effectLst/>
                          </a:rPr>
                          <a:t/>
                        </a:r>
                        <a:br>
                          <a:rPr kumimoji="0" lang="en-US" sz="2000" b="1" u="none" strike="noStrike" cap="none" normalizeH="0" baseline="0" dirty="0" smtClean="0">
                            <a:ln>
                              <a:solidFill>
                                <a:sysClr val="windowText" lastClr="000000"/>
                              </a:solidFill>
                            </a:ln>
                            <a:effectLst/>
                          </a:rPr>
                        </a:br>
                        <a:r>
                          <a:rPr kumimoji="0" lang="en-US" sz="2000" b="1" u="none" strike="noStrike" cap="none" normalizeH="0" baseline="0" dirty="0" smtClean="0">
                            <a:ln>
                              <a:solidFill>
                                <a:sysClr val="windowText" lastClr="000000"/>
                              </a:solidFill>
                            </a:ln>
                            <a:effectLst/>
                          </a:rPr>
                          <a:t>Score</a:t>
                        </a:r>
                        <a:endParaRPr kumimoji="0" lang="en-US" sz="2000" b="1" i="0" u="none" strike="noStrike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bg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cs typeface="Arial" charset="0"/>
                        </a:endParaRPr>
                      </a:p>
                    </a:txBody>
                    <a:tcPr horzOverflow="overflow">
                      <a:solidFill>
                        <a:schemeClr val="bg2">
                          <a:lumMod val="90000"/>
                          <a:lumOff val="10000"/>
                        </a:schemeClr>
                      </a:solidFill>
                    </a:tcPr>
                  </a:tc>
                </a:tr>
                <a:tr h="563015"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50000"/>
                          </a:lnSpc>
                          <a:spcBef>
                            <a:spcPts val="120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SzPct val="75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en-US" sz="2000" b="1" u="none" strike="noStrike" kern="1200" cap="none" normalizeH="0" baseline="0" dirty="0" smtClean="0">
                            <a:ln>
                              <a:solidFill>
                                <a:sysClr val="windowText" lastClr="000000"/>
                              </a:solidFill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rPr>
                          <a:t>Weights</a:t>
                        </a:r>
                        <a:r>
                          <a:rPr kumimoji="0" lang="en-US" sz="2000" b="1" u="none" strike="noStrike" kern="1200" cap="none" normalizeH="0" baseline="0" dirty="0" smtClean="0">
                            <a:ln>
                              <a:solidFill>
                                <a:sysClr val="windowText" lastClr="000000"/>
                              </a:solidFill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  <a:sym typeface="Wingdings" panose="05000000000000000000" pitchFamily="2" charset="2"/>
                          </a:rPr>
                          <a:t></a:t>
                        </a:r>
                        <a:endParaRPr kumimoji="0" lang="en-US" sz="2000" b="1" u="none" strike="noStrike" kern="1200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endParaRPr>
                      </a:p>
                    </a:txBody>
                    <a:tcPr horzOverflow="overflow">
                      <a:solidFill>
                        <a:srgbClr val="0033CC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SzPct val="75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en-US" sz="2000" b="1" u="none" strike="noStrike" kern="1200" cap="none" normalizeH="0" baseline="0" dirty="0" smtClean="0">
                            <a:ln>
                              <a:solidFill>
                                <a:sysClr val="windowText" lastClr="000000"/>
                              </a:solidFill>
                            </a:ln>
                            <a:solidFill>
                              <a:srgbClr val="FFFF00"/>
                            </a:solidFill>
                            <a:effectLst/>
                          </a:rPr>
                          <a:t>40</a:t>
                        </a:r>
                        <a:endParaRPr kumimoji="0" lang="el-GR" sz="2000" b="1" i="0" u="none" strike="noStrike" kern="1200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endParaRPr>
                      </a:p>
                    </a:txBody>
                    <a:tcPr horzOverflow="overflow">
                      <a:solidFill>
                        <a:srgbClr val="0033CC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SzPct val="75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en-US" sz="2000" b="1" u="none" strike="noStrike" kern="1200" cap="none" normalizeH="0" baseline="0" dirty="0" smtClean="0">
                            <a:ln>
                              <a:solidFill>
                                <a:sysClr val="windowText" lastClr="000000"/>
                              </a:solidFill>
                            </a:ln>
                            <a:solidFill>
                              <a:srgbClr val="FFFF00"/>
                            </a:solidFill>
                            <a:effectLst/>
                          </a:rPr>
                          <a:t>5</a:t>
                        </a:r>
                        <a:endParaRPr kumimoji="0" lang="en-US" sz="2000" b="1" i="0" u="none" strike="noStrike" kern="1200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endParaRPr>
                      </a:p>
                    </a:txBody>
                    <a:tcPr horzOverflow="overflow">
                      <a:solidFill>
                        <a:srgbClr val="0033CC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SzPct val="75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en-US" sz="2000" b="1" u="none" strike="noStrike" kern="1200" cap="none" normalizeH="0" baseline="0" dirty="0" smtClean="0">
                            <a:ln>
                              <a:solidFill>
                                <a:sysClr val="windowText" lastClr="000000"/>
                              </a:solidFill>
                            </a:ln>
                            <a:solidFill>
                              <a:srgbClr val="FFFF00"/>
                            </a:solidFill>
                            <a:effectLst/>
                          </a:rPr>
                          <a:t>15</a:t>
                        </a:r>
                        <a:endParaRPr kumimoji="0" lang="en-US" sz="2000" b="1" i="0" u="none" strike="noStrike" kern="1200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endParaRPr>
                      </a:p>
                    </a:txBody>
                    <a:tcPr horzOverflow="overflow">
                      <a:solidFill>
                        <a:srgbClr val="0033CC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SzPct val="75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en-US" sz="2000" b="1" u="none" strike="noStrike" kern="1200" cap="none" normalizeH="0" baseline="0" dirty="0" smtClean="0">
                            <a:ln>
                              <a:solidFill>
                                <a:sysClr val="windowText" lastClr="000000"/>
                              </a:solidFill>
                            </a:ln>
                            <a:solidFill>
                              <a:srgbClr val="FFFF00"/>
                            </a:solidFill>
                            <a:effectLst/>
                          </a:rPr>
                          <a:t>40</a:t>
                        </a:r>
                        <a:endParaRPr kumimoji="0" lang="en-US" sz="2000" b="1" i="0" u="none" strike="noStrike" kern="1200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endParaRPr>
                      </a:p>
                    </a:txBody>
                    <a:tcPr horzOverflow="overflow">
                      <a:solidFill>
                        <a:srgbClr val="0033CC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SzPct val="75000"/>
                          <a:buFont typeface="Wingdings" pitchFamily="2" charset="2"/>
                          <a:buNone/>
                          <a:tabLst/>
                        </a:pPr>
                        <a:endParaRPr kumimoji="0" lang="en-US" sz="2000" b="1" i="0" u="none" strike="noStrike" kern="1200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endParaRPr>
                      </a:p>
                    </a:txBody>
                    <a:tcPr horzOverflow="overflow"/>
                  </a:tc>
                </a:tr>
                <a:tr h="502587">
                  <a:tc rowSpan="2"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SzPct val="75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en-US" sz="2000" b="1" u="none" strike="noStrike" kern="1200" cap="none" normalizeH="0" baseline="0" dirty="0" smtClean="0">
                            <a:ln>
                              <a:solidFill>
                                <a:sysClr val="windowText" lastClr="000000"/>
                              </a:solidFill>
                            </a:ln>
                            <a:solidFill>
                              <a:schemeClr val="tx2">
                                <a:lumMod val="90000"/>
                              </a:schemeClr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rPr>
                          <a:t>Concept 1:</a:t>
                        </a:r>
                        <a:r>
                          <a:rPr kumimoji="0" lang="en-US" sz="2000" b="1" u="none" strike="noStrike" kern="1200" cap="none" normalizeH="0" baseline="0" dirty="0" smtClean="0">
                            <a:ln>
                              <a:solidFill>
                                <a:sysClr val="windowText" lastClr="000000"/>
                              </a:solidFill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rPr>
                          <a:t/>
                        </a:r>
                        <a:br>
                          <a:rPr kumimoji="0" lang="en-US" sz="2000" b="1" u="none" strike="noStrike" kern="1200" cap="none" normalizeH="0" baseline="0" dirty="0" smtClean="0">
                            <a:ln>
                              <a:solidFill>
                                <a:sysClr val="windowText" lastClr="000000"/>
                              </a:solidFill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rPr>
                        </a:br>
                        <a:r>
                          <a:rPr kumimoji="0" lang="en-US" sz="2000" b="1" u="none" strike="noStrike" kern="1200" cap="none" normalizeH="0" baseline="0" dirty="0" smtClean="0">
                            <a:ln>
                              <a:solidFill>
                                <a:sysClr val="windowText" lastClr="000000"/>
                              </a:solidFill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rPr>
                          <a:t>No reflector</a:t>
                        </a:r>
                        <a:br>
                          <a:rPr kumimoji="0" lang="en-US" sz="2000" b="1" u="none" strike="noStrike" kern="1200" cap="none" normalizeH="0" baseline="0" dirty="0" smtClean="0">
                            <a:ln>
                              <a:solidFill>
                                <a:sysClr val="windowText" lastClr="000000"/>
                              </a:solidFill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rPr>
                        </a:br>
                        <a:r>
                          <a:rPr kumimoji="0" lang="en-US" sz="2000" b="1" u="none" strike="noStrike" kern="1200" cap="none" normalizeH="0" baseline="0" dirty="0" smtClean="0">
                            <a:ln>
                              <a:solidFill>
                                <a:sysClr val="windowText" lastClr="000000"/>
                              </a:solidFill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rPr>
                          <a:t>Big window</a:t>
                        </a:r>
                      </a:p>
                    </a:txBody>
                    <a:tcPr horzOverflow="overflow">
                      <a:solidFill>
                        <a:schemeClr val="bg2">
                          <a:lumMod val="90000"/>
                          <a:lumOff val="1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SzPct val="75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en-US" sz="2000" b="1" u="none" strike="noStrike" kern="1200" cap="none" normalizeH="0" baseline="0" dirty="0" smtClean="0">
                            <a:ln>
                              <a:solidFill>
                                <a:sysClr val="windowText" lastClr="000000"/>
                              </a:solidFill>
                            </a:ln>
                            <a:effectLst/>
                          </a:rPr>
                          <a:t>1</a:t>
                        </a:r>
                        <a:endParaRPr kumimoji="0" lang="el-GR" sz="2000" b="1" i="0" u="none" strike="noStrike" kern="1200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endParaRPr>
                      </a:p>
                    </a:txBody>
                    <a:tcPr horzOverflow="overflow"/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SzPct val="75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en-US" sz="2000" b="1" u="none" strike="noStrike" kern="1200" cap="none" normalizeH="0" baseline="0" dirty="0" smtClean="0">
                            <a:ln>
                              <a:solidFill>
                                <a:sysClr val="windowText" lastClr="000000"/>
                              </a:solidFill>
                            </a:ln>
                            <a:effectLst/>
                          </a:rPr>
                          <a:t>10</a:t>
                        </a:r>
                        <a:endParaRPr kumimoji="0" lang="en-US" sz="2000" b="1" i="0" u="none" strike="noStrike" kern="1200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endParaRPr>
                      </a:p>
                    </a:txBody>
                    <a:tcPr horzOverflow="overflow"/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SzPct val="75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en-US" sz="2000" b="1" u="none" strike="noStrike" kern="1200" cap="none" normalizeH="0" baseline="0" dirty="0" smtClean="0">
                            <a:ln>
                              <a:solidFill>
                                <a:sysClr val="windowText" lastClr="000000"/>
                              </a:solidFill>
                            </a:ln>
                            <a:effectLst/>
                          </a:rPr>
                          <a:t>5</a:t>
                        </a:r>
                        <a:endParaRPr kumimoji="0" lang="en-US" sz="2000" b="1" i="0" u="none" strike="noStrike" kern="1200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endParaRPr>
                      </a:p>
                    </a:txBody>
                    <a:tcPr horzOverflow="overflow"/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SzPct val="75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en-US" sz="2000" b="1" u="none" strike="noStrike" kern="1200" cap="none" normalizeH="0" baseline="0" dirty="0" smtClean="0">
                            <a:ln>
                              <a:solidFill>
                                <a:sysClr val="windowText" lastClr="000000"/>
                              </a:solidFill>
                            </a:ln>
                            <a:effectLst/>
                          </a:rPr>
                          <a:t>3</a:t>
                        </a:r>
                        <a:endParaRPr kumimoji="0" lang="en-US" sz="2000" b="1" i="0" u="none" strike="noStrike" kern="1200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endParaRPr>
                      </a:p>
                    </a:txBody>
                    <a:tcPr horzOverflow="overflow"/>
                  </a:tc>
                  <a:tc rowSpan="2"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SzPct val="75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en-US" sz="2000" b="1" u="none" strike="noStrike" kern="1200" cap="none" normalizeH="0" baseline="0" dirty="0" smtClean="0">
                            <a:ln>
                              <a:solidFill>
                                <a:sysClr val="windowText" lastClr="000000"/>
                              </a:solidFill>
                            </a:ln>
                            <a:effectLst/>
                          </a:rPr>
                          <a:t/>
                        </a:r>
                        <a:br>
                          <a:rPr kumimoji="0" lang="en-US" sz="2000" b="1" u="none" strike="noStrike" kern="1200" cap="none" normalizeH="0" baseline="0" dirty="0" smtClean="0">
                            <a:ln>
                              <a:solidFill>
                                <a:sysClr val="windowText" lastClr="000000"/>
                              </a:solidFill>
                            </a:ln>
                            <a:effectLst/>
                          </a:rPr>
                        </a:br>
                        <a:r>
                          <a:rPr kumimoji="0" lang="en-US" sz="2000" b="1" u="none" strike="noStrike" kern="1200" cap="none" normalizeH="0" baseline="0" dirty="0" smtClean="0">
                            <a:ln>
                              <a:solidFill>
                                <a:sysClr val="windowText" lastClr="000000"/>
                              </a:solidFill>
                            </a:ln>
                            <a:effectLst/>
                          </a:rPr>
                          <a:t>285</a:t>
                        </a:r>
                        <a:endParaRPr kumimoji="0" lang="en-US" sz="2000" b="1" i="0" u="none" strike="noStrike" kern="1200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endParaRPr>
                      </a:p>
                    </a:txBody>
                    <a:tcPr horzOverflow="overflow"/>
                  </a:tc>
                </a:tr>
                <a:tr h="502587">
                  <a:tc vMerge="1">
                    <a:txBody>
                      <a:bodyPr/>
                      <a:lstStyle/>
                      <a:p>
                        <a:endParaRPr lang="en-US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SzPct val="75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en-US" sz="2000" b="1" u="none" strike="noStrike" kern="1200" cap="none" normalizeH="0" baseline="0" dirty="0" smtClean="0">
                            <a:ln>
                              <a:solidFill>
                                <a:sysClr val="windowText" lastClr="000000"/>
                              </a:solidFill>
                            </a:ln>
                            <a:effectLst/>
                          </a:rPr>
                          <a:t>40</a:t>
                        </a:r>
                        <a:endParaRPr kumimoji="0" lang="el-GR" sz="2000" b="1" i="0" u="none" strike="noStrike" kern="1200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endParaRPr>
                      </a:p>
                    </a:txBody>
                    <a:tcPr horzOverflow="overflow"/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SzPct val="75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en-US" sz="2000" b="1" u="none" strike="noStrike" kern="1200" cap="none" normalizeH="0" baseline="0" dirty="0" smtClean="0">
                            <a:ln>
                              <a:solidFill>
                                <a:sysClr val="windowText" lastClr="000000"/>
                              </a:solidFill>
                            </a:ln>
                            <a:effectLst/>
                          </a:rPr>
                          <a:t>50</a:t>
                        </a:r>
                        <a:endParaRPr kumimoji="0" lang="en-US" sz="2000" b="1" i="0" u="none" strike="noStrike" kern="1200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endParaRPr>
                      </a:p>
                    </a:txBody>
                    <a:tcPr horzOverflow="overflow"/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SzPct val="75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en-US" sz="2000" b="1" u="none" strike="noStrike" kern="1200" cap="none" normalizeH="0" baseline="0" dirty="0" smtClean="0">
                            <a:ln>
                              <a:solidFill>
                                <a:sysClr val="windowText" lastClr="000000"/>
                              </a:solidFill>
                            </a:ln>
                            <a:effectLst/>
                          </a:rPr>
                          <a:t>75</a:t>
                        </a:r>
                        <a:endParaRPr kumimoji="0" lang="en-US" sz="2000" b="1" i="0" u="none" strike="noStrike" kern="1200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endParaRPr>
                      </a:p>
                    </a:txBody>
                    <a:tcPr horzOverflow="overflow"/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SzPct val="75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en-US" sz="2000" b="1" u="none" strike="noStrike" kern="1200" cap="none" normalizeH="0" baseline="0" dirty="0" smtClean="0">
                            <a:ln>
                              <a:solidFill>
                                <a:sysClr val="windowText" lastClr="000000"/>
                              </a:solidFill>
                            </a:ln>
                            <a:effectLst/>
                          </a:rPr>
                          <a:t>120</a:t>
                        </a:r>
                        <a:endParaRPr kumimoji="0" lang="en-US" sz="2000" b="1" i="0" u="none" strike="noStrike" kern="1200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endParaRPr>
                      </a:p>
                    </a:txBody>
                    <a:tcPr horzOverflow="overflow"/>
                  </a:tc>
                  <a:tc vMerge="1">
                    <a:txBody>
                      <a:bodyPr/>
                      <a:lstStyle/>
                      <a:p>
                        <a:endParaRPr lang="en-US"/>
                      </a:p>
                    </a:txBody>
                    <a:tcPr/>
                  </a:tc>
                </a:tr>
                <a:tr h="550889">
                  <a:tc rowSpan="2"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SzPct val="75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en-US" sz="2000" b="1" u="none" strike="noStrike" kern="1200" cap="none" normalizeH="0" baseline="0" dirty="0" smtClean="0">
                            <a:ln>
                              <a:solidFill>
                                <a:sysClr val="windowText" lastClr="000000"/>
                              </a:solidFill>
                            </a:ln>
                            <a:solidFill>
                              <a:schemeClr val="tx2">
                                <a:lumMod val="90000"/>
                              </a:schemeClr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rPr>
                          <a:t>Concept 2:</a:t>
                        </a:r>
                      </a:p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SzPct val="75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en-US" sz="2000" b="1" u="none" strike="noStrike" kern="1200" cap="none" normalizeH="0" baseline="0" dirty="0" smtClean="0">
                            <a:ln>
                              <a:solidFill>
                                <a:sysClr val="windowText" lastClr="000000"/>
                              </a:solidFill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rPr>
                          <a:t>1 reflector</a:t>
                        </a:r>
                        <a:br>
                          <a:rPr kumimoji="0" lang="en-US" sz="2000" b="1" u="none" strike="noStrike" kern="1200" cap="none" normalizeH="0" baseline="0" dirty="0" smtClean="0">
                            <a:ln>
                              <a:solidFill>
                                <a:sysClr val="windowText" lastClr="000000"/>
                              </a:solidFill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rPr>
                        </a:br>
                        <a:r>
                          <a:rPr kumimoji="0" lang="en-US" sz="1600" b="1" u="none" strike="noStrike" kern="1200" cap="none" normalizeH="0" baseline="0" dirty="0" smtClean="0">
                            <a:ln>
                              <a:solidFill>
                                <a:sysClr val="windowText" lastClr="000000"/>
                              </a:solidFill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rPr>
                          <a:t>Small</a:t>
                        </a:r>
                        <a:r>
                          <a:rPr kumimoji="0" lang="en-US" sz="2000" b="1" u="none" strike="noStrike" kern="1200" cap="none" normalizeH="0" baseline="0" dirty="0" smtClean="0">
                            <a:ln>
                              <a:solidFill>
                                <a:sysClr val="windowText" lastClr="000000"/>
                              </a:solidFill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rPr>
                          <a:t> </a:t>
                        </a:r>
                        <a:r>
                          <a:rPr kumimoji="0" lang="en-US" sz="1600" b="1" u="none" strike="noStrike" kern="1200" cap="none" normalizeH="0" baseline="0" dirty="0" smtClean="0">
                            <a:ln>
                              <a:solidFill>
                                <a:sysClr val="windowText" lastClr="000000"/>
                              </a:solidFill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rPr>
                          <a:t>window</a:t>
                        </a:r>
                        <a:endParaRPr kumimoji="0" lang="en-US" sz="2000" b="1" u="none" strike="noStrike" kern="1200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endParaRPr>
                      </a:p>
                    </a:txBody>
                    <a:tcPr horzOverflow="overflow">
                      <a:solidFill>
                        <a:schemeClr val="bg2">
                          <a:lumMod val="90000"/>
                          <a:lumOff val="1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SzPct val="75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en-US" sz="2000" b="1" u="none" strike="noStrike" kern="1200" cap="none" normalizeH="0" baseline="0" dirty="0" smtClean="0">
                            <a:ln>
                              <a:solidFill>
                                <a:sysClr val="windowText" lastClr="000000"/>
                              </a:solidFill>
                            </a:ln>
                            <a:effectLst/>
                          </a:rPr>
                          <a:t>4</a:t>
                        </a:r>
                        <a:endParaRPr kumimoji="0" lang="el-GR" sz="2000" b="1" i="0" u="none" strike="noStrike" kern="1200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endParaRPr>
                      </a:p>
                    </a:txBody>
                    <a:tcPr horzOverflow="overflow"/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SzPct val="75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en-US" sz="2000" b="1" u="none" strike="noStrike" kern="1200" cap="none" normalizeH="0" baseline="0" dirty="0" smtClean="0">
                            <a:ln>
                              <a:solidFill>
                                <a:sysClr val="windowText" lastClr="000000"/>
                              </a:solidFill>
                            </a:ln>
                            <a:effectLst/>
                          </a:rPr>
                          <a:t>8</a:t>
                        </a:r>
                        <a:endParaRPr kumimoji="0" lang="en-US" sz="2000" b="1" i="0" u="none" strike="noStrike" kern="1200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endParaRPr>
                      </a:p>
                    </a:txBody>
                    <a:tcPr horzOverflow="overflow"/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SzPct val="75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en-US" sz="2000" b="1" u="none" strike="noStrike" kern="1200" cap="none" normalizeH="0" baseline="0" dirty="0" smtClean="0">
                            <a:ln>
                              <a:solidFill>
                                <a:sysClr val="windowText" lastClr="000000"/>
                              </a:solidFill>
                            </a:ln>
                            <a:effectLst/>
                          </a:rPr>
                          <a:t>7</a:t>
                        </a:r>
                        <a:endParaRPr kumimoji="0" lang="en-US" sz="2000" b="1" i="0" u="none" strike="noStrike" kern="1200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endParaRPr>
                      </a:p>
                    </a:txBody>
                    <a:tcPr horzOverflow="overflow"/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SzPct val="75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en-US" sz="2000" b="1" u="none" strike="noStrike" kern="1200" cap="none" normalizeH="0" baseline="0" dirty="0" smtClean="0">
                            <a:ln>
                              <a:solidFill>
                                <a:sysClr val="windowText" lastClr="000000"/>
                              </a:solidFill>
                            </a:ln>
                            <a:effectLst/>
                          </a:rPr>
                          <a:t>6</a:t>
                        </a:r>
                        <a:endParaRPr kumimoji="0" lang="en-US" sz="2000" b="1" i="0" u="none" strike="noStrike" kern="1200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endParaRPr>
                      </a:p>
                    </a:txBody>
                    <a:tcPr horzOverflow="overflow"/>
                  </a:tc>
                  <a:tc rowSpan="2"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SzPct val="75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en-US" sz="2000" b="1" u="none" strike="noStrike" kern="1200" cap="none" normalizeH="0" baseline="0" dirty="0" smtClean="0">
                            <a:ln>
                              <a:solidFill>
                                <a:sysClr val="windowText" lastClr="000000"/>
                              </a:solidFill>
                            </a:ln>
                            <a:effectLst/>
                          </a:rPr>
                          <a:t/>
                        </a:r>
                        <a:br>
                          <a:rPr kumimoji="0" lang="en-US" sz="2000" b="1" u="none" strike="noStrike" kern="1200" cap="none" normalizeH="0" baseline="0" dirty="0" smtClean="0">
                            <a:ln>
                              <a:solidFill>
                                <a:sysClr val="windowText" lastClr="000000"/>
                              </a:solidFill>
                            </a:ln>
                            <a:effectLst/>
                          </a:rPr>
                        </a:br>
                        <a:r>
                          <a:rPr kumimoji="0" lang="en-US" sz="2000" b="1" u="none" strike="noStrike" kern="1200" cap="none" normalizeH="0" baseline="0" dirty="0" smtClean="0">
                            <a:ln>
                              <a:solidFill>
                                <a:sysClr val="windowText" lastClr="000000"/>
                              </a:solidFill>
                            </a:ln>
                            <a:effectLst/>
                          </a:rPr>
                          <a:t>545</a:t>
                        </a:r>
                        <a:endParaRPr kumimoji="0" lang="en-US" sz="2000" b="1" i="0" u="none" strike="noStrike" kern="1200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endParaRPr>
                      </a:p>
                    </a:txBody>
                    <a:tcPr horzOverflow="overflow"/>
                  </a:tc>
                </a:tr>
                <a:tr h="546732">
                  <a:tc vMerge="1">
                    <a:txBody>
                      <a:bodyPr/>
                      <a:lstStyle/>
                      <a:p>
                        <a:endParaRPr lang="en-US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SzPct val="75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en-US" sz="2000" b="1" u="none" strike="noStrike" kern="1200" cap="none" normalizeH="0" baseline="0" dirty="0" smtClean="0">
                            <a:ln>
                              <a:solidFill>
                                <a:sysClr val="windowText" lastClr="000000"/>
                              </a:solidFill>
                            </a:ln>
                            <a:effectLst/>
                          </a:rPr>
                          <a:t>160</a:t>
                        </a:r>
                        <a:endParaRPr kumimoji="0" lang="el-GR" sz="2000" b="1" i="0" u="none" strike="noStrike" kern="1200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endParaRPr>
                      </a:p>
                    </a:txBody>
                    <a:tcPr horzOverflow="overflow"/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SzPct val="75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en-US" sz="2000" b="1" u="none" strike="noStrike" kern="1200" cap="none" normalizeH="0" baseline="0" dirty="0" smtClean="0">
                            <a:ln>
                              <a:solidFill>
                                <a:sysClr val="windowText" lastClr="000000"/>
                              </a:solidFill>
                            </a:ln>
                            <a:effectLst/>
                          </a:rPr>
                          <a:t>40</a:t>
                        </a:r>
                        <a:endParaRPr kumimoji="0" lang="en-US" sz="2000" b="1" i="0" u="none" strike="noStrike" kern="1200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endParaRPr>
                      </a:p>
                    </a:txBody>
                    <a:tcPr horzOverflow="overflow"/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SzPct val="75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en-US" sz="2000" b="1" u="none" strike="noStrike" kern="1200" cap="none" normalizeH="0" baseline="0" dirty="0" smtClean="0">
                            <a:ln>
                              <a:solidFill>
                                <a:sysClr val="windowText" lastClr="000000"/>
                              </a:solidFill>
                            </a:ln>
                            <a:effectLst/>
                          </a:rPr>
                          <a:t>105</a:t>
                        </a:r>
                        <a:endParaRPr kumimoji="0" lang="en-US" sz="2000" b="1" i="0" u="none" strike="noStrike" kern="1200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endParaRPr>
                      </a:p>
                    </a:txBody>
                    <a:tcPr horzOverflow="overflow"/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SzPct val="75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en-US" sz="2000" b="1" u="none" strike="noStrike" kern="1200" cap="none" normalizeH="0" baseline="0" dirty="0" smtClean="0">
                            <a:ln>
                              <a:solidFill>
                                <a:sysClr val="windowText" lastClr="000000"/>
                              </a:solidFill>
                            </a:ln>
                            <a:effectLst/>
                          </a:rPr>
                          <a:t>240</a:t>
                        </a:r>
                        <a:endParaRPr kumimoji="0" lang="en-US" sz="2000" b="1" i="0" u="none" strike="noStrike" kern="1200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endParaRPr>
                      </a:p>
                    </a:txBody>
                    <a:tcPr horzOverflow="overflow"/>
                  </a:tc>
                  <a:tc vMerge="1">
                    <a:txBody>
                      <a:bodyPr/>
                      <a:lstStyle/>
                      <a:p>
                        <a:endParaRPr lang="en-US"/>
                      </a:p>
                    </a:txBody>
                    <a:tcPr/>
                  </a:tc>
                </a:tr>
                <a:tr h="502587">
                  <a:tc rowSpan="2"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SzPct val="75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en-US" sz="2000" b="1" u="none" strike="noStrike" kern="1200" cap="none" normalizeH="0" baseline="0" dirty="0" smtClean="0">
                            <a:ln>
                              <a:solidFill>
                                <a:sysClr val="windowText" lastClr="000000"/>
                              </a:solidFill>
                            </a:ln>
                            <a:solidFill>
                              <a:schemeClr val="tx2">
                                <a:lumMod val="90000"/>
                              </a:schemeClr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rPr>
                          <a:t>Concept 3:</a:t>
                        </a:r>
                        <a:r>
                          <a:rPr kumimoji="0" lang="en-US" sz="2000" b="1" u="none" strike="noStrike" kern="1200" cap="none" normalizeH="0" baseline="0" dirty="0" smtClean="0">
                            <a:ln>
                              <a:solidFill>
                                <a:sysClr val="windowText" lastClr="000000"/>
                              </a:solidFill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rPr>
                          <a:t/>
                        </a:r>
                        <a:br>
                          <a:rPr kumimoji="0" lang="en-US" sz="2000" b="1" u="none" strike="noStrike" kern="1200" cap="none" normalizeH="0" baseline="0" dirty="0" smtClean="0">
                            <a:ln>
                              <a:solidFill>
                                <a:sysClr val="windowText" lastClr="000000"/>
                              </a:solidFill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rPr>
                        </a:br>
                        <a:r>
                          <a:rPr kumimoji="0" lang="en-US" sz="2000" b="1" u="none" strike="noStrike" kern="1200" cap="none" normalizeH="0" baseline="0" dirty="0" smtClean="0">
                            <a:ln>
                              <a:solidFill>
                                <a:sysClr val="windowText" lastClr="000000"/>
                              </a:solidFill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rPr>
                          <a:t>Parabolic</a:t>
                        </a:r>
                      </a:p>
                    </a:txBody>
                    <a:tcPr horzOverflow="overflow">
                      <a:solidFill>
                        <a:schemeClr val="bg2">
                          <a:lumMod val="90000"/>
                          <a:lumOff val="1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SzPct val="75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en-US" sz="2000" b="1" u="none" strike="noStrike" kern="1200" cap="none" normalizeH="0" baseline="0" dirty="0" smtClean="0">
                            <a:ln>
                              <a:solidFill>
                                <a:sysClr val="windowText" lastClr="000000"/>
                              </a:solidFill>
                            </a:ln>
                            <a:effectLst/>
                          </a:rPr>
                          <a:t>9</a:t>
                        </a:r>
                        <a:endParaRPr kumimoji="0" lang="en-US" sz="2000" b="1" i="0" u="none" strike="noStrike" kern="1200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endParaRPr>
                      </a:p>
                    </a:txBody>
                    <a:tcPr horzOverflow="overflow"/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SzPct val="75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en-US" sz="2000" b="1" u="none" strike="noStrike" kern="1200" cap="none" normalizeH="0" baseline="0" dirty="0" smtClean="0">
                            <a:ln>
                              <a:solidFill>
                                <a:sysClr val="windowText" lastClr="000000"/>
                              </a:solidFill>
                            </a:ln>
                            <a:effectLst/>
                          </a:rPr>
                          <a:t>2</a:t>
                        </a:r>
                        <a:endParaRPr kumimoji="0" lang="en-US" sz="2000" b="1" i="0" u="none" strike="noStrike" kern="1200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endParaRPr>
                      </a:p>
                    </a:txBody>
                    <a:tcPr horzOverflow="overflow"/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SzPct val="75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en-US" sz="2000" b="1" u="none" strike="noStrike" kern="1200" cap="none" normalizeH="0" baseline="0" dirty="0" smtClean="0">
                            <a:ln>
                              <a:solidFill>
                                <a:sysClr val="windowText" lastClr="000000"/>
                              </a:solidFill>
                            </a:ln>
                            <a:effectLst/>
                          </a:rPr>
                          <a:t>4</a:t>
                        </a:r>
                        <a:endParaRPr kumimoji="0" lang="en-US" sz="2000" b="1" i="0" u="none" strike="noStrike" kern="1200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endParaRPr>
                      </a:p>
                    </a:txBody>
                    <a:tcPr horzOverflow="overflow"/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SzPct val="75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en-US" sz="2000" b="1" u="none" strike="noStrike" kern="1200" cap="none" normalizeH="0" baseline="0" dirty="0" smtClean="0">
                            <a:ln>
                              <a:solidFill>
                                <a:sysClr val="windowText" lastClr="000000"/>
                              </a:solidFill>
                            </a:ln>
                            <a:effectLst/>
                          </a:rPr>
                          <a:t>4</a:t>
                        </a:r>
                        <a:endParaRPr kumimoji="0" lang="en-US" sz="2000" b="1" i="0" u="none" strike="noStrike" kern="1200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endParaRPr>
                      </a:p>
                    </a:txBody>
                    <a:tcPr horzOverflow="overflow"/>
                  </a:tc>
                  <a:tc rowSpan="2"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SzPct val="75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en-US" sz="2000" b="1" u="none" strike="noStrike" kern="1200" cap="none" normalizeH="0" baseline="0" dirty="0" smtClean="0">
                            <a:ln>
                              <a:solidFill>
                                <a:sysClr val="windowText" lastClr="000000"/>
                              </a:solidFill>
                            </a:ln>
                            <a:effectLst/>
                          </a:rPr>
                          <a:t/>
                        </a:r>
                        <a:br>
                          <a:rPr kumimoji="0" lang="en-US" sz="2000" b="1" u="none" strike="noStrike" kern="1200" cap="none" normalizeH="0" baseline="0" dirty="0" smtClean="0">
                            <a:ln>
                              <a:solidFill>
                                <a:sysClr val="windowText" lastClr="000000"/>
                              </a:solidFill>
                            </a:ln>
                            <a:effectLst/>
                          </a:rPr>
                        </a:br>
                        <a:r>
                          <a:rPr kumimoji="0" lang="en-US" sz="2400" b="1" u="none" strike="noStrike" kern="1200" cap="none" normalizeH="0" baseline="0" dirty="0" smtClean="0">
                            <a:ln>
                              <a:solidFill>
                                <a:sysClr val="windowText" lastClr="000000"/>
                              </a:solidFill>
                            </a:ln>
                            <a:solidFill>
                              <a:schemeClr val="accent5">
                                <a:lumMod val="75000"/>
                              </a:schemeClr>
                            </a:solidFill>
                            <a:effectLst/>
                          </a:rPr>
                          <a:t>590</a:t>
                        </a:r>
                        <a:endParaRPr kumimoji="0" lang="en-US" sz="2400" b="1" i="0" u="none" strike="noStrike" kern="1200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endParaRPr>
                      </a:p>
                    </a:txBody>
                    <a:tcPr horzOverflow="overflow"/>
                  </a:tc>
                </a:tr>
                <a:tr h="502587">
                  <a:tc vMerge="1">
                    <a:txBody>
                      <a:bodyPr/>
                      <a:lstStyle/>
                      <a:p>
                        <a:endParaRPr lang="en-US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SzPct val="75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en-US" sz="2000" b="1" u="none" strike="noStrike" kern="1200" cap="none" normalizeH="0" baseline="0" dirty="0" smtClean="0">
                            <a:ln>
                              <a:solidFill>
                                <a:sysClr val="windowText" lastClr="000000"/>
                              </a:solidFill>
                            </a:ln>
                            <a:effectLst/>
                          </a:rPr>
                          <a:t>360</a:t>
                        </a:r>
                        <a:endParaRPr kumimoji="0" lang="en-US" sz="2000" b="1" i="0" u="none" strike="noStrike" kern="1200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endParaRPr>
                      </a:p>
                    </a:txBody>
                    <a:tcPr horzOverflow="overflow"/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SzPct val="75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en-US" sz="2000" b="1" u="none" strike="noStrike" kern="1200" cap="none" normalizeH="0" baseline="0" dirty="0" smtClean="0">
                            <a:ln>
                              <a:solidFill>
                                <a:sysClr val="windowText" lastClr="000000"/>
                              </a:solidFill>
                            </a:ln>
                            <a:effectLst/>
                          </a:rPr>
                          <a:t>10</a:t>
                        </a:r>
                        <a:endParaRPr kumimoji="0" lang="en-US" sz="2000" b="1" i="0" u="none" strike="noStrike" kern="1200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endParaRPr>
                      </a:p>
                    </a:txBody>
                    <a:tcPr horzOverflow="overflow"/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SzPct val="75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en-US" sz="2000" b="1" u="none" strike="noStrike" kern="1200" cap="none" normalizeH="0" baseline="0" dirty="0" smtClean="0">
                            <a:ln>
                              <a:solidFill>
                                <a:sysClr val="windowText" lastClr="000000"/>
                              </a:solidFill>
                            </a:ln>
                            <a:effectLst/>
                          </a:rPr>
                          <a:t>60</a:t>
                        </a:r>
                        <a:endParaRPr kumimoji="0" lang="en-US" sz="2000" b="1" i="0" u="none" strike="noStrike" kern="1200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endParaRPr>
                      </a:p>
                    </a:txBody>
                    <a:tcPr horzOverflow="overflow"/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SzPct val="75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en-US" sz="2000" b="1" u="none" strike="noStrike" kern="1200" cap="none" normalizeH="0" baseline="0" dirty="0" smtClean="0">
                            <a:ln>
                              <a:solidFill>
                                <a:sysClr val="windowText" lastClr="000000"/>
                              </a:solidFill>
                            </a:ln>
                            <a:effectLst/>
                          </a:rPr>
                          <a:t>160</a:t>
                        </a:r>
                        <a:endParaRPr kumimoji="0" lang="en-US" sz="2000" b="1" i="0" u="none" strike="noStrike" kern="1200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endParaRPr>
                      </a:p>
                    </a:txBody>
                    <a:tcPr horzOverflow="overflow"/>
                  </a:tc>
                  <a:tc vMerge="1">
                    <a:txBody>
                      <a:bodyPr/>
                      <a:lstStyle/>
                      <a:p>
                        <a:endParaRPr lang="en-US"/>
                      </a:p>
                    </a:txBody>
                    <a:tcPr/>
                  </a:tc>
                </a:tr>
              </a:tbl>
            </a:graphicData>
          </a:graphic>
        </p:graphicFrame>
        <p:sp>
          <p:nvSpPr>
            <p:cNvPr id="7" name="Oval 6"/>
            <p:cNvSpPr/>
            <p:nvPr/>
          </p:nvSpPr>
          <p:spPr>
            <a:xfrm>
              <a:off x="2438400" y="2895600"/>
              <a:ext cx="609600" cy="9906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 9"/>
            <p:cNvSpPr/>
            <p:nvPr/>
          </p:nvSpPr>
          <p:spPr>
            <a:xfrm>
              <a:off x="2242443" y="3604532"/>
              <a:ext cx="195957" cy="563335"/>
            </a:xfrm>
            <a:custGeom>
              <a:avLst/>
              <a:gdLst>
                <a:gd name="connsiteX0" fmla="*/ 195957 w 195957"/>
                <a:gd name="connsiteY0" fmla="*/ 0 h 563335"/>
                <a:gd name="connsiteX1" fmla="*/ 14 w 195957"/>
                <a:gd name="connsiteY1" fmla="*/ 253092 h 563335"/>
                <a:gd name="connsiteX2" fmla="*/ 187793 w 195957"/>
                <a:gd name="connsiteY2" fmla="*/ 563335 h 563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5957" h="563335">
                  <a:moveTo>
                    <a:pt x="195957" y="0"/>
                  </a:moveTo>
                  <a:cubicBezTo>
                    <a:pt x="98666" y="79601"/>
                    <a:pt x="1375" y="159203"/>
                    <a:pt x="14" y="253092"/>
                  </a:cubicBezTo>
                  <a:cubicBezTo>
                    <a:pt x="-1347" y="346981"/>
                    <a:pt x="93223" y="455158"/>
                    <a:pt x="187793" y="563335"/>
                  </a:cubicBezTo>
                </a:path>
              </a:pathLst>
            </a:custGeom>
            <a:noFill/>
            <a:ln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604643" y="2895600"/>
            <a:ext cx="805557" cy="1272267"/>
            <a:chOff x="4604643" y="3028555"/>
            <a:chExt cx="805557" cy="1272267"/>
          </a:xfrm>
        </p:grpSpPr>
        <p:sp>
          <p:nvSpPr>
            <p:cNvPr id="14" name="Oval 13"/>
            <p:cNvSpPr/>
            <p:nvPr/>
          </p:nvSpPr>
          <p:spPr>
            <a:xfrm>
              <a:off x="4800600" y="3028555"/>
              <a:ext cx="609600" cy="9906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4604643" y="3737487"/>
              <a:ext cx="195957" cy="563335"/>
            </a:xfrm>
            <a:custGeom>
              <a:avLst/>
              <a:gdLst>
                <a:gd name="connsiteX0" fmla="*/ 195957 w 195957"/>
                <a:gd name="connsiteY0" fmla="*/ 0 h 563335"/>
                <a:gd name="connsiteX1" fmla="*/ 14 w 195957"/>
                <a:gd name="connsiteY1" fmla="*/ 253092 h 563335"/>
                <a:gd name="connsiteX2" fmla="*/ 187793 w 195957"/>
                <a:gd name="connsiteY2" fmla="*/ 563335 h 563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5957" h="563335">
                  <a:moveTo>
                    <a:pt x="195957" y="0"/>
                  </a:moveTo>
                  <a:cubicBezTo>
                    <a:pt x="98666" y="79601"/>
                    <a:pt x="1375" y="159203"/>
                    <a:pt x="14" y="253092"/>
                  </a:cubicBezTo>
                  <a:cubicBezTo>
                    <a:pt x="-1347" y="346981"/>
                    <a:pt x="93223" y="455158"/>
                    <a:pt x="187793" y="563335"/>
                  </a:cubicBezTo>
                </a:path>
              </a:pathLst>
            </a:custGeom>
            <a:noFill/>
            <a:ln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ounded Rectangle 15"/>
          <p:cNvSpPr/>
          <p:nvPr/>
        </p:nvSpPr>
        <p:spPr>
          <a:xfrm>
            <a:off x="2438400" y="3939267"/>
            <a:ext cx="4267200" cy="457200"/>
          </a:xfrm>
          <a:prstGeom prst="round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6705600" y="4167867"/>
            <a:ext cx="533400" cy="0"/>
          </a:xfrm>
          <a:prstGeom prst="straightConnector1">
            <a:avLst/>
          </a:prstGeom>
          <a:ln w="381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785241" y="3805535"/>
            <a:ext cx="4219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92D050"/>
                </a:solidFill>
                <a:sym typeface="Symbol" panose="05050102010706020507" pitchFamily="18" charset="2"/>
              </a:rPr>
              <a:t></a:t>
            </a:r>
            <a:endParaRPr lang="en-US" b="1" dirty="0">
              <a:solidFill>
                <a:srgbClr val="92D05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491667" y="3160067"/>
            <a:ext cx="4219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sym typeface="Symbol" panose="05050102010706020507" pitchFamily="18" charset="2"/>
              </a:rPr>
              <a:t>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114468" y="3203023"/>
            <a:ext cx="4219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sym typeface="Symbol" panose="05050102010706020507" pitchFamily="18" charset="2"/>
              </a:rPr>
              <a:t>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2743200" cy="6096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Group Activity</a:t>
            </a:r>
            <a:endParaRPr lang="en-US" b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077200" y="6324600"/>
            <a:ext cx="628815" cy="276228"/>
          </a:xfrm>
        </p:spPr>
        <p:txBody>
          <a:bodyPr/>
          <a:lstStyle/>
          <a:p>
            <a:pPr>
              <a:defRPr/>
            </a:pPr>
            <a:fld id="{18583004-24B2-4B25-A41F-A2813A69CF0E}" type="slidenum">
              <a:rPr lang="ar-SA" sz="1600" b="1" smtClean="0"/>
              <a:pPr>
                <a:defRPr/>
              </a:pPr>
              <a:t>13</a:t>
            </a:fld>
            <a:endParaRPr lang="en-US" sz="1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762000" y="1143000"/>
            <a:ext cx="8065028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FF0000"/>
                </a:solidFill>
                <a:latin typeface="+mj-lt"/>
              </a:rPr>
              <a:t>Part 1: 40minutes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latin typeface="+mj-lt"/>
              </a:rPr>
              <a:t>Each group generates concepts for their final design project</a:t>
            </a:r>
            <a:br>
              <a:rPr lang="en-US" dirty="0" smtClean="0">
                <a:latin typeface="+mj-lt"/>
              </a:rPr>
            </a:br>
            <a:r>
              <a:rPr lang="en-US" dirty="0" smtClean="0">
                <a:latin typeface="+mj-lt"/>
              </a:rPr>
              <a:t>using morphological analysis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latin typeface="+mj-lt"/>
              </a:rPr>
              <a:t>At least three alternatives must be generated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FF0000"/>
                </a:solidFill>
                <a:latin typeface="+mj-lt"/>
              </a:rPr>
              <a:t>Part </a:t>
            </a:r>
            <a:r>
              <a:rPr lang="en-US" b="1" dirty="0" smtClean="0">
                <a:solidFill>
                  <a:srgbClr val="FF0000"/>
                </a:solidFill>
                <a:latin typeface="+mj-lt"/>
              </a:rPr>
              <a:t>2: 20minutes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latin typeface="+mj-lt"/>
              </a:rPr>
              <a:t>Use the weight-and-rate to evaluate your concepts</a:t>
            </a:r>
            <a:endParaRPr lang="en-US" b="1" dirty="0">
              <a:solidFill>
                <a:srgbClr val="FF0000"/>
              </a:solidFill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FF0000"/>
                </a:solidFill>
                <a:latin typeface="+mj-lt"/>
              </a:rPr>
              <a:t>Part </a:t>
            </a:r>
            <a:r>
              <a:rPr lang="en-US" b="1" dirty="0" smtClean="0">
                <a:solidFill>
                  <a:srgbClr val="FF0000"/>
                </a:solidFill>
                <a:latin typeface="+mj-lt"/>
              </a:rPr>
              <a:t>3: </a:t>
            </a:r>
            <a:r>
              <a:rPr lang="en-US" b="1" dirty="0">
                <a:solidFill>
                  <a:srgbClr val="FF0000"/>
                </a:solidFill>
                <a:latin typeface="+mj-lt"/>
              </a:rPr>
              <a:t>15minutes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latin typeface="+mj-lt"/>
              </a:rPr>
              <a:t>Present your work to the Instructor and your peers in class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42488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97510" y="6477000"/>
            <a:ext cx="630238" cy="276225"/>
          </a:xfrm>
        </p:spPr>
        <p:txBody>
          <a:bodyPr/>
          <a:lstStyle/>
          <a:p>
            <a:fld id="{84410D95-16C6-4D84-967F-ECE3F69BCF6F}" type="slidenum">
              <a:rPr lang="en-US" altLang="en-US" sz="1600" b="1"/>
              <a:pPr/>
              <a:t>2</a:t>
            </a:fld>
            <a:endParaRPr lang="en-US" altLang="en-US" b="1" dirty="0"/>
          </a:p>
        </p:txBody>
      </p:sp>
      <p:sp>
        <p:nvSpPr>
          <p:cNvPr id="77865" name="Rectangle 41"/>
          <p:cNvSpPr>
            <a:spLocks noGrp="1"/>
          </p:cNvSpPr>
          <p:nvPr>
            <p:ph type="title"/>
          </p:nvPr>
        </p:nvSpPr>
        <p:spPr>
          <a:xfrm>
            <a:off x="228600" y="152400"/>
            <a:ext cx="5867400" cy="762000"/>
          </a:xfrm>
        </p:spPr>
        <p:txBody>
          <a:bodyPr>
            <a:normAutofit/>
          </a:bodyPr>
          <a:lstStyle/>
          <a:p>
            <a:r>
              <a:rPr lang="en-US" altLang="en-US" sz="36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Guide for </a:t>
            </a:r>
            <a:r>
              <a:rPr lang="en-US" altLang="en-US" sz="36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Poster Design</a:t>
            </a:r>
            <a:endParaRPr lang="en-US" altLang="en-US" sz="2400" b="1" dirty="0">
              <a:solidFill>
                <a:schemeClr val="tx2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7867" name="Text Box 43"/>
          <p:cNvSpPr txBox="1">
            <a:spLocks noChangeArrowheads="1"/>
          </p:cNvSpPr>
          <p:nvPr/>
        </p:nvSpPr>
        <p:spPr bwMode="auto">
          <a:xfrm>
            <a:off x="381000" y="1473200"/>
            <a:ext cx="259080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endParaRPr lang="en-US" altLang="en-US" sz="2500">
              <a:ea typeface="ＭＳ Ｐゴシック" panose="020B0600070205080204" pitchFamily="34" charset="-128"/>
            </a:endParaRPr>
          </a:p>
        </p:txBody>
      </p:sp>
      <p:sp>
        <p:nvSpPr>
          <p:cNvPr id="77868" name="Rectangle 44"/>
          <p:cNvSpPr>
            <a:spLocks noChangeArrowheads="1"/>
          </p:cNvSpPr>
          <p:nvPr/>
        </p:nvSpPr>
        <p:spPr bwMode="auto">
          <a:xfrm>
            <a:off x="359229" y="914400"/>
            <a:ext cx="8153400" cy="4401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 eaLnBrk="0" hangingPunct="0">
              <a:buFont typeface="Arial" panose="020B0604020202020204" pitchFamily="34" charset="0"/>
              <a:buChar char="•"/>
            </a:pPr>
            <a:r>
              <a:rPr lang="en-US" altLang="en-US" sz="2800" dirty="0" smtClean="0">
                <a:latin typeface="+mj-lt"/>
                <a:ea typeface="ＭＳ Ｐゴシック" panose="020B0600070205080204" pitchFamily="34" charset="-128"/>
              </a:rPr>
              <a:t>Size A0 (Portrait/Vertical)</a:t>
            </a:r>
          </a:p>
          <a:p>
            <a:pPr marL="342900" indent="-342900" eaLnBrk="0" hangingPunct="0"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+mj-lt"/>
                <a:ea typeface="ＭＳ Ｐゴシック" panose="020B0600070205080204" pitchFamily="34" charset="-128"/>
              </a:rPr>
              <a:t>Can use Microsoft </a:t>
            </a:r>
            <a:r>
              <a:rPr lang="en-US" altLang="en-US" sz="2800" dirty="0" smtClean="0">
                <a:latin typeface="+mj-lt"/>
                <a:ea typeface="ＭＳ Ｐゴシック" panose="020B0600070205080204" pitchFamily="34" charset="-128"/>
              </a:rPr>
              <a:t>PowerPoint </a:t>
            </a:r>
            <a:r>
              <a:rPr lang="en-US" altLang="en-US" sz="2800" dirty="0">
                <a:latin typeface="+mj-lt"/>
                <a:ea typeface="ＭＳ Ｐゴシック" panose="020B0600070205080204" pitchFamily="34" charset="-128"/>
              </a:rPr>
              <a:t>to design it</a:t>
            </a:r>
          </a:p>
          <a:p>
            <a:pPr marL="342900" indent="-342900" eaLnBrk="0" hangingPunct="0">
              <a:buFont typeface="Arial" panose="020B0604020202020204" pitchFamily="34" charset="0"/>
              <a:buChar char="•"/>
            </a:pPr>
            <a:r>
              <a:rPr lang="en-US" altLang="en-US" sz="2800" dirty="0" smtClean="0">
                <a:latin typeface="+mj-lt"/>
                <a:ea typeface="ＭＳ Ｐゴシック" panose="020B0600070205080204" pitchFamily="34" charset="-128"/>
              </a:rPr>
              <a:t>Apply The </a:t>
            </a:r>
            <a:r>
              <a:rPr lang="en-US" altLang="en-US" sz="2800" dirty="0">
                <a:latin typeface="+mj-lt"/>
                <a:ea typeface="ＭＳ Ｐゴシック" panose="020B0600070205080204" pitchFamily="34" charset="-128"/>
              </a:rPr>
              <a:t>20-40-40 </a:t>
            </a:r>
            <a:r>
              <a:rPr lang="en-US" altLang="en-US" sz="2800" dirty="0" smtClean="0">
                <a:latin typeface="+mj-lt"/>
                <a:ea typeface="ＭＳ Ｐゴシック" panose="020B0600070205080204" pitchFamily="34" charset="-128"/>
              </a:rPr>
              <a:t>Rule</a:t>
            </a:r>
          </a:p>
          <a:p>
            <a:pPr marL="800100" lvl="1" indent="-342900" eaLnBrk="0" hangingPunct="0">
              <a:buFont typeface="Arial" panose="020B0604020202020204" pitchFamily="34" charset="0"/>
              <a:buChar char="•"/>
            </a:pPr>
            <a:r>
              <a:rPr lang="en-US" altLang="en-US" sz="2800" dirty="0" smtClean="0">
                <a:latin typeface="+mj-lt"/>
              </a:rPr>
              <a:t>20</a:t>
            </a:r>
            <a:r>
              <a:rPr lang="en-US" altLang="en-US" sz="2800" dirty="0">
                <a:latin typeface="+mj-lt"/>
              </a:rPr>
              <a:t>% </a:t>
            </a:r>
            <a:r>
              <a:rPr lang="en-US" altLang="en-US" sz="2800" dirty="0" smtClean="0">
                <a:latin typeface="+mj-lt"/>
              </a:rPr>
              <a:t>Text</a:t>
            </a:r>
          </a:p>
          <a:p>
            <a:pPr marL="800100" lvl="1" indent="-342900" eaLnBrk="0" hangingPunct="0"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+mj-lt"/>
              </a:rPr>
              <a:t>40% Graphics </a:t>
            </a:r>
            <a:endParaRPr lang="en-US" altLang="en-US" sz="2800" dirty="0" smtClean="0">
              <a:latin typeface="+mj-lt"/>
            </a:endParaRPr>
          </a:p>
          <a:p>
            <a:pPr marL="800100" lvl="1" indent="-342900" eaLnBrk="0" hangingPunct="0">
              <a:buFont typeface="Arial" panose="020B0604020202020204" pitchFamily="34" charset="0"/>
              <a:buChar char="•"/>
            </a:pPr>
            <a:r>
              <a:rPr lang="en-US" altLang="en-US" sz="2800" dirty="0" smtClean="0">
                <a:latin typeface="+mj-lt"/>
              </a:rPr>
              <a:t>40</a:t>
            </a:r>
            <a:r>
              <a:rPr lang="en-US" altLang="en-US" sz="2800" dirty="0">
                <a:latin typeface="+mj-lt"/>
              </a:rPr>
              <a:t>% White </a:t>
            </a:r>
            <a:r>
              <a:rPr lang="en-US" altLang="en-US" sz="2800" dirty="0" smtClean="0">
                <a:latin typeface="+mj-lt"/>
              </a:rPr>
              <a:t>Space</a:t>
            </a:r>
          </a:p>
          <a:p>
            <a:pPr marL="342900" indent="-342900" eaLnBrk="0" hangingPunct="0"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+mj-lt"/>
                <a:ea typeface="ＭＳ Ｐゴシック" panose="020B0600070205080204" pitchFamily="34" charset="-128"/>
              </a:rPr>
              <a:t>Use Heavy lines for ease in viewing</a:t>
            </a:r>
          </a:p>
          <a:p>
            <a:pPr marL="342900" indent="-342900" eaLnBrk="0" hangingPunct="0"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+mj-lt"/>
                <a:ea typeface="ＭＳ Ｐゴシック" panose="020B0600070205080204" pitchFamily="34" charset="-128"/>
              </a:rPr>
              <a:t>Should be easy to read from more than one meter </a:t>
            </a:r>
            <a:r>
              <a:rPr lang="en-US" altLang="en-US" sz="2800" dirty="0" smtClean="0">
                <a:latin typeface="+mj-lt"/>
                <a:ea typeface="ＭＳ Ｐゴシック" panose="020B0600070205080204" pitchFamily="34" charset="-128"/>
              </a:rPr>
              <a:t>away</a:t>
            </a:r>
            <a:endParaRPr lang="en-US" altLang="en-US" sz="2800" dirty="0">
              <a:latin typeface="+mj-lt"/>
              <a:ea typeface="ＭＳ Ｐゴシック" panose="020B0600070205080204" pitchFamily="34" charset="-128"/>
            </a:endParaRPr>
          </a:p>
          <a:p>
            <a:pPr marL="800100" lvl="1" indent="-342900" eaLnBrk="0" hangingPunct="0">
              <a:buFont typeface="Arial" panose="020B0604020202020204" pitchFamily="34" charset="0"/>
              <a:buChar char="•"/>
            </a:pPr>
            <a:endParaRPr lang="en-US" altLang="en-US" sz="2800" dirty="0" smtClean="0">
              <a:ea typeface="ＭＳ Ｐゴシック" panose="020B0600070205080204" pitchFamily="34" charset="-12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7743" y="4419600"/>
            <a:ext cx="3353091" cy="1871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03524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804E4-E6B8-437F-85B3-ECB706B9B34F}" type="slidenum">
              <a:rPr lang="en-US" altLang="en-US" sz="1600" b="1">
                <a:latin typeface="+mj-lt"/>
              </a:rPr>
              <a:pPr/>
              <a:t>3</a:t>
            </a:fld>
            <a:endParaRPr lang="en-US" altLang="en-US" b="1" dirty="0">
              <a:latin typeface="+mj-lt"/>
            </a:endParaRPr>
          </a:p>
        </p:txBody>
      </p:sp>
      <p:sp>
        <p:nvSpPr>
          <p:cNvPr id="71810" name="Rectangle 130"/>
          <p:cNvSpPr>
            <a:spLocks noChangeArrowheads="1"/>
          </p:cNvSpPr>
          <p:nvPr/>
        </p:nvSpPr>
        <p:spPr bwMode="auto">
          <a:xfrm>
            <a:off x="457200" y="1447800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en-US" altLang="en-US" sz="2500">
              <a:solidFill>
                <a:srgbClr val="FFFF66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71809" name="Rectangle 129"/>
          <p:cNvSpPr>
            <a:spLocks noChangeArrowheads="1"/>
          </p:cNvSpPr>
          <p:nvPr/>
        </p:nvSpPr>
        <p:spPr bwMode="auto">
          <a:xfrm>
            <a:off x="428897" y="4893310"/>
            <a:ext cx="8229600" cy="1219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682" name="Rectangle 2"/>
          <p:cNvSpPr>
            <a:spLocks noGrp="1"/>
          </p:cNvSpPr>
          <p:nvPr>
            <p:ph type="title"/>
          </p:nvPr>
        </p:nvSpPr>
        <p:spPr>
          <a:xfrm>
            <a:off x="304800" y="228600"/>
            <a:ext cx="7467600" cy="685800"/>
          </a:xfrm>
        </p:spPr>
        <p:txBody>
          <a:bodyPr>
            <a:normAutofit/>
          </a:bodyPr>
          <a:lstStyle/>
          <a:p>
            <a:r>
              <a:rPr lang="en-US" altLang="en-US" sz="32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Font </a:t>
            </a:r>
            <a:r>
              <a:rPr lang="en-US" altLang="en-US" sz="32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Types, Use </a:t>
            </a:r>
            <a:r>
              <a:rPr lang="en-US" altLang="en-US" sz="32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and Size</a:t>
            </a:r>
            <a:endParaRPr lang="en-CA" altLang="en-US" sz="3200" b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graphicFrame>
        <p:nvGraphicFramePr>
          <p:cNvPr id="71821" name="Group 141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398475953"/>
              </p:ext>
            </p:extLst>
          </p:nvPr>
        </p:nvGraphicFramePr>
        <p:xfrm>
          <a:off x="1219200" y="1066800"/>
          <a:ext cx="3124200" cy="3627120"/>
        </p:xfrm>
        <a:graphic>
          <a:graphicData uri="http://schemas.openxmlformats.org/drawingml/2006/table">
            <a:tbl>
              <a:tblPr/>
              <a:tblGrid>
                <a:gridCol w="3124200"/>
              </a:tblGrid>
              <a:tr h="2651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</a:rPr>
                        <a:t>Font Use</a:t>
                      </a:r>
                      <a:endParaRPr kumimoji="0" lang="en-CA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67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Title</a:t>
                      </a:r>
                      <a:endParaRPr kumimoji="0" lang="en-CA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Authors</a:t>
                      </a:r>
                      <a:endParaRPr kumimoji="0" lang="en-CA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51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Affiliations</a:t>
                      </a:r>
                      <a:endParaRPr kumimoji="0" lang="en-CA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51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Section Header</a:t>
                      </a:r>
                      <a:endParaRPr kumimoji="0" lang="en-CA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67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Text</a:t>
                      </a:r>
                      <a:endParaRPr kumimoji="0" lang="en-CA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51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Acknowledgments</a:t>
                      </a:r>
                      <a:endParaRPr kumimoji="0" lang="en-CA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1737" name="Rectangle 57"/>
          <p:cNvSpPr>
            <a:spLocks noGrp="1"/>
          </p:cNvSpPr>
          <p:nvPr>
            <p:ph type="body" sz="half" idx="3"/>
          </p:nvPr>
        </p:nvSpPr>
        <p:spPr>
          <a:xfrm>
            <a:off x="581297" y="5007610"/>
            <a:ext cx="7924800" cy="990600"/>
          </a:xfrm>
          <a:noFill/>
        </p:spPr>
        <p:txBody>
          <a:bodyPr/>
          <a:lstStyle/>
          <a:p>
            <a:pPr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altLang="en-US" sz="2400" b="1" dirty="0" smtClean="0"/>
              <a:t>Suggested </a:t>
            </a:r>
            <a:r>
              <a:rPr lang="en-US" altLang="en-US" sz="2400" b="1" dirty="0"/>
              <a:t>Font Type: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altLang="en-US" sz="2000" b="1" dirty="0">
                <a:latin typeface="Tahoma" panose="020B0604030504040204" pitchFamily="34" charset="0"/>
              </a:rPr>
              <a:t>Tahoma    </a:t>
            </a:r>
            <a:r>
              <a:rPr lang="en-US" altLang="en-US" sz="2000" b="1" dirty="0"/>
              <a:t>Helvetica	     </a:t>
            </a:r>
            <a:r>
              <a:rPr lang="en-US" altLang="en-US" sz="2000" b="1" dirty="0">
                <a:latin typeface="Palatino Linotype" panose="02040502050505030304" pitchFamily="18" charset="0"/>
              </a:rPr>
              <a:t>Palatino        </a:t>
            </a:r>
            <a:r>
              <a:rPr lang="en-US" altLang="en-US" sz="2000" b="1" dirty="0"/>
              <a:t>Arial     </a:t>
            </a:r>
            <a:r>
              <a:rPr lang="en-US" altLang="en-US" sz="2000" b="1" dirty="0">
                <a:latin typeface="Times New Roman" panose="02020603050405020304" pitchFamily="18" charset="0"/>
              </a:rPr>
              <a:t>Times New </a:t>
            </a:r>
            <a:r>
              <a:rPr lang="en-US" altLang="en-US" sz="2000" b="1" dirty="0" smtClean="0">
                <a:latin typeface="Times New Roman" panose="02020603050405020304" pitchFamily="18" charset="0"/>
              </a:rPr>
              <a:t>Roman*</a:t>
            </a:r>
            <a:endParaRPr lang="en-US" altLang="en-US" sz="2000" b="1" dirty="0">
              <a:latin typeface="Times New Roman" panose="02020603050405020304" pitchFamily="18" charset="0"/>
            </a:endParaRPr>
          </a:p>
          <a:p>
            <a:pPr>
              <a:lnSpc>
                <a:spcPct val="80000"/>
              </a:lnSpc>
              <a:buFont typeface="Arial" panose="020B0604020202020204" pitchFamily="34" charset="0"/>
              <a:buNone/>
            </a:pPr>
            <a:endParaRPr lang="en-US" altLang="en-US" sz="2000" b="1" dirty="0">
              <a:latin typeface="Palatino Linotype" panose="02040502050505030304" pitchFamily="18" charset="0"/>
            </a:endParaRPr>
          </a:p>
        </p:txBody>
      </p:sp>
      <p:graphicFrame>
        <p:nvGraphicFramePr>
          <p:cNvPr id="71838" name="Group 158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853975967"/>
              </p:ext>
            </p:extLst>
          </p:nvPr>
        </p:nvGraphicFramePr>
        <p:xfrm>
          <a:off x="4343400" y="1066800"/>
          <a:ext cx="3124200" cy="3657600"/>
        </p:xfrm>
        <a:graphic>
          <a:graphicData uri="http://schemas.openxmlformats.org/drawingml/2006/table">
            <a:tbl>
              <a:tblPr/>
              <a:tblGrid>
                <a:gridCol w="3124200"/>
              </a:tblGrid>
              <a:tr h="3657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</a:rPr>
                        <a:t>Font Size</a:t>
                      </a:r>
                      <a:endParaRPr kumimoji="0" lang="en-CA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96 </a:t>
                      </a:r>
                      <a:r>
                        <a:rPr kumimoji="0" lang="en-US" alt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pt</a:t>
                      </a:r>
                      <a:endParaRPr kumimoji="0" lang="en-CA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72 </a:t>
                      </a:r>
                      <a:r>
                        <a:rPr kumimoji="0" lang="en-US" alt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pt</a:t>
                      </a:r>
                      <a:endParaRPr kumimoji="0" lang="en-CA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36-48 </a:t>
                      </a:r>
                      <a:r>
                        <a:rPr kumimoji="0" lang="en-US" alt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pt</a:t>
                      </a:r>
                      <a:endParaRPr kumimoji="0" lang="en-CA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32 </a:t>
                      </a:r>
                      <a:r>
                        <a:rPr kumimoji="0" lang="en-US" alt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pt</a:t>
                      </a:r>
                      <a:endParaRPr kumimoji="0" lang="en-CA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24 </a:t>
                      </a:r>
                      <a:r>
                        <a:rPr kumimoji="0" lang="en-US" alt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pt</a:t>
                      </a:r>
                      <a:endParaRPr kumimoji="0" lang="en-CA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18 </a:t>
                      </a:r>
                      <a:r>
                        <a:rPr kumimoji="0" lang="en-US" alt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pt</a:t>
                      </a:r>
                      <a:endParaRPr kumimoji="0" lang="en-CA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9335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53400" y="6420666"/>
            <a:ext cx="630238" cy="276225"/>
          </a:xfrm>
        </p:spPr>
        <p:txBody>
          <a:bodyPr/>
          <a:lstStyle/>
          <a:p>
            <a:fld id="{5E7EFC2B-209A-4C10-9BFA-8147AC17D47C}" type="slidenum">
              <a:rPr lang="en-US" altLang="en-US" sz="1600" b="1"/>
              <a:pPr/>
              <a:t>4</a:t>
            </a:fld>
            <a:endParaRPr lang="en-US" altLang="en-US" sz="1600" b="1" dirty="0"/>
          </a:p>
        </p:txBody>
      </p:sp>
      <p:sp>
        <p:nvSpPr>
          <p:cNvPr id="83987" name="Rectangle 19"/>
          <p:cNvSpPr>
            <a:spLocks noChangeArrowheads="1"/>
          </p:cNvSpPr>
          <p:nvPr/>
        </p:nvSpPr>
        <p:spPr bwMode="auto">
          <a:xfrm>
            <a:off x="0" y="34290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altLang="en-US"/>
          </a:p>
        </p:txBody>
      </p:sp>
      <p:sp>
        <p:nvSpPr>
          <p:cNvPr id="84000" name="Rectangle 32"/>
          <p:cNvSpPr>
            <a:spLocks noChangeArrowheads="1"/>
          </p:cNvSpPr>
          <p:nvPr/>
        </p:nvSpPr>
        <p:spPr bwMode="auto">
          <a:xfrm>
            <a:off x="1676400" y="1676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4005" name="Rectangle 3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4009" name="Rectangle 41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42900" y="155824"/>
            <a:ext cx="62103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3200" b="1" spc="75" dirty="0" smtClean="0">
                <a:solidFill>
                  <a:srgbClr val="4BB836">
                    <a:lumMod val="40000"/>
                    <a:lumOff val="60000"/>
                  </a:srgbClr>
                </a:solidFill>
                <a:latin typeface="Corbel"/>
                <a:ea typeface="+mj-ea"/>
                <a:cs typeface="+mj-cs"/>
              </a:rPr>
              <a:t>Poster Mandatory Contents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990600" y="889843"/>
            <a:ext cx="5926622" cy="526297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800" spc="75" dirty="0">
                <a:solidFill>
                  <a:prstClr val="white"/>
                </a:solidFill>
                <a:latin typeface="Corbel"/>
                <a:ea typeface="+mj-ea"/>
                <a:cs typeface="+mj-cs"/>
              </a:rPr>
              <a:t>Your poster should </a:t>
            </a:r>
            <a:r>
              <a:rPr lang="en-US" altLang="en-US" sz="2800" spc="75" dirty="0" smtClean="0">
                <a:solidFill>
                  <a:prstClr val="white"/>
                </a:solidFill>
                <a:latin typeface="Corbel"/>
                <a:ea typeface="+mj-ea"/>
                <a:cs typeface="+mj-cs"/>
              </a:rPr>
              <a:t>include: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800" spc="75" dirty="0" smtClean="0">
                <a:solidFill>
                  <a:srgbClr val="FF0000"/>
                </a:solidFill>
                <a:latin typeface="Corbel"/>
                <a:ea typeface="+mj-ea"/>
                <a:cs typeface="+mj-cs"/>
              </a:rPr>
              <a:t>A descriptive title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800" spc="75" dirty="0" smtClean="0">
                <a:solidFill>
                  <a:srgbClr val="FFFF00"/>
                </a:solidFill>
                <a:latin typeface="Corbel"/>
                <a:ea typeface="+mj-ea"/>
                <a:cs typeface="+mj-cs"/>
              </a:rPr>
              <a:t>Overview of the design project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800" spc="75" dirty="0" smtClean="0">
                <a:solidFill>
                  <a:srgbClr val="FFC000"/>
                </a:solidFill>
                <a:latin typeface="Corbel"/>
                <a:ea typeface="+mj-ea"/>
                <a:cs typeface="+mj-cs"/>
              </a:rPr>
              <a:t>What? How? Why?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800" spc="75" dirty="0" smtClean="0">
                <a:solidFill>
                  <a:schemeClr val="tx2">
                    <a:lumMod val="75000"/>
                  </a:schemeClr>
                </a:solidFill>
                <a:latin typeface="Corbel"/>
                <a:ea typeface="+mj-ea"/>
                <a:cs typeface="+mj-cs"/>
              </a:rPr>
              <a:t>Primary and secondary objectives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800" spc="75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Corbel"/>
                <a:ea typeface="+mj-ea"/>
                <a:cs typeface="+mj-cs"/>
              </a:rPr>
              <a:t>Constraints and criteria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800" spc="75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rbel"/>
                <a:ea typeface="+mj-ea"/>
                <a:cs typeface="+mj-cs"/>
              </a:rPr>
              <a:t>Human factors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800" spc="75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rbel"/>
                <a:ea typeface="+mj-ea"/>
                <a:cs typeface="+mj-cs"/>
              </a:rPr>
              <a:t>Creative component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800" spc="75" dirty="0" smtClean="0">
                <a:solidFill>
                  <a:schemeClr val="accent5"/>
                </a:solidFill>
                <a:latin typeface="Corbel"/>
                <a:ea typeface="+mj-ea"/>
                <a:cs typeface="+mj-cs"/>
              </a:rPr>
              <a:t>Generated concepts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800" spc="75" dirty="0" smtClean="0">
                <a:solidFill>
                  <a:schemeClr val="bg2">
                    <a:lumMod val="10000"/>
                    <a:lumOff val="90000"/>
                  </a:schemeClr>
                </a:solidFill>
                <a:latin typeface="Corbel"/>
                <a:ea typeface="+mj-ea"/>
                <a:cs typeface="+mj-cs"/>
              </a:rPr>
              <a:t>Concept evaluation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spc="75" dirty="0" smtClean="0">
                <a:solidFill>
                  <a:srgbClr val="FFC000"/>
                </a:solidFill>
                <a:latin typeface="Corbel"/>
                <a:ea typeface="+mj-ea"/>
                <a:cs typeface="+mj-cs"/>
              </a:rPr>
              <a:t>Conclusions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spc="75" dirty="0" smtClean="0">
                <a:solidFill>
                  <a:schemeClr val="tx1">
                    <a:lumMod val="95000"/>
                  </a:schemeClr>
                </a:solidFill>
                <a:latin typeface="Corbel"/>
                <a:ea typeface="+mj-ea"/>
                <a:cs typeface="+mj-cs"/>
              </a:rPr>
              <a:t>Acknowledgements</a:t>
            </a:r>
            <a:endParaRPr lang="en-US" sz="2800" dirty="0">
              <a:solidFill>
                <a:schemeClr val="tx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383409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08160" y="152400"/>
            <a:ext cx="3478040" cy="609600"/>
          </a:xfrm>
        </p:spPr>
        <p:txBody>
          <a:bodyPr>
            <a:noAutofit/>
          </a:bodyPr>
          <a:lstStyle/>
          <a:p>
            <a:r>
              <a:rPr lang="en-US" altLang="en-US" sz="3600" b="1" u="sng" dirty="0" smtClean="0">
                <a:solidFill>
                  <a:srgbClr val="4BB836">
                    <a:lumMod val="40000"/>
                    <a:lumOff val="60000"/>
                  </a:srgbClr>
                </a:solidFill>
              </a:rPr>
              <a:t>Some Advice:</a:t>
            </a:r>
            <a:endParaRPr lang="en-US" sz="3200" u="sng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007150"/>
            <a:ext cx="8686800" cy="5457825"/>
          </a:xfrm>
        </p:spPr>
        <p:txBody>
          <a:bodyPr/>
          <a:lstStyle/>
          <a:p>
            <a:pPr algn="just">
              <a:spcBef>
                <a:spcPct val="0"/>
              </a:spcBef>
            </a:pPr>
            <a:r>
              <a:rPr lang="en-US" altLang="en-US" sz="2800" spc="75" dirty="0">
                <a:solidFill>
                  <a:prstClr val="white"/>
                </a:solidFill>
                <a:latin typeface="Corbel"/>
                <a:ea typeface="+mj-ea"/>
                <a:cs typeface="+mj-cs"/>
              </a:rPr>
              <a:t>Photographs as backgrounds lose </a:t>
            </a:r>
            <a:r>
              <a:rPr lang="en-US" altLang="en-US" sz="2800" spc="75" dirty="0" smtClean="0">
                <a:solidFill>
                  <a:prstClr val="white"/>
                </a:solidFill>
                <a:latin typeface="Corbel"/>
                <a:ea typeface="+mj-ea"/>
                <a:cs typeface="+mj-cs"/>
              </a:rPr>
              <a:t>quality </a:t>
            </a:r>
            <a:r>
              <a:rPr lang="en-US" altLang="en-US" sz="2800" spc="75" dirty="0">
                <a:solidFill>
                  <a:prstClr val="white"/>
                </a:solidFill>
                <a:latin typeface="Corbel"/>
                <a:ea typeface="+mj-ea"/>
                <a:cs typeface="+mj-cs"/>
              </a:rPr>
              <a:t>when </a:t>
            </a:r>
            <a:r>
              <a:rPr lang="en-US" altLang="en-US" sz="2800" spc="75" dirty="0" smtClean="0">
                <a:solidFill>
                  <a:prstClr val="white"/>
                </a:solidFill>
                <a:latin typeface="Corbel"/>
                <a:ea typeface="+mj-ea"/>
                <a:cs typeface="+mj-cs"/>
              </a:rPr>
              <a:t>enlarged (use </a:t>
            </a:r>
            <a:r>
              <a:rPr lang="en-US" altLang="en-US" sz="2800" u="sng" spc="75" dirty="0" smtClean="0">
                <a:solidFill>
                  <a:prstClr val="white"/>
                </a:solidFill>
              </a:rPr>
              <a:t>150-300 </a:t>
            </a:r>
            <a:r>
              <a:rPr lang="en-US" altLang="en-US" sz="2800" u="sng" spc="75" dirty="0">
                <a:solidFill>
                  <a:prstClr val="white"/>
                </a:solidFill>
              </a:rPr>
              <a:t>dpi resolution</a:t>
            </a:r>
            <a:r>
              <a:rPr lang="en-US" altLang="en-US" sz="2800" spc="75" dirty="0" smtClean="0">
                <a:solidFill>
                  <a:prstClr val="white"/>
                </a:solidFill>
                <a:latin typeface="Corbel"/>
                <a:ea typeface="+mj-ea"/>
                <a:cs typeface="+mj-cs"/>
              </a:rPr>
              <a:t>)</a:t>
            </a:r>
          </a:p>
          <a:p>
            <a:pPr algn="just">
              <a:spcBef>
                <a:spcPct val="0"/>
              </a:spcBef>
            </a:pPr>
            <a:endParaRPr lang="en-US" altLang="en-US" sz="2800" spc="75" dirty="0">
              <a:solidFill>
                <a:prstClr val="white"/>
              </a:solidFill>
              <a:latin typeface="Corbel"/>
              <a:ea typeface="+mj-ea"/>
              <a:cs typeface="+mj-cs"/>
            </a:endParaRPr>
          </a:p>
          <a:p>
            <a:pPr algn="just">
              <a:spcBef>
                <a:spcPct val="0"/>
              </a:spcBef>
            </a:pPr>
            <a:r>
              <a:rPr lang="en-US" altLang="en-US" sz="2800" spc="75" dirty="0">
                <a:solidFill>
                  <a:srgbClr val="FFFF00"/>
                </a:solidFill>
                <a:latin typeface="Corbel"/>
                <a:ea typeface="+mj-ea"/>
                <a:cs typeface="+mj-cs"/>
              </a:rPr>
              <a:t>Dark backgrounds are easier on the eye but use more </a:t>
            </a:r>
            <a:r>
              <a:rPr lang="en-US" altLang="en-US" sz="2800" spc="75" dirty="0" smtClean="0">
                <a:solidFill>
                  <a:srgbClr val="FFFF00"/>
                </a:solidFill>
                <a:latin typeface="Corbel"/>
                <a:ea typeface="+mj-ea"/>
                <a:cs typeface="+mj-cs"/>
              </a:rPr>
              <a:t>ink</a:t>
            </a:r>
          </a:p>
          <a:p>
            <a:pPr algn="just">
              <a:spcBef>
                <a:spcPct val="0"/>
              </a:spcBef>
            </a:pPr>
            <a:endParaRPr lang="en-US" altLang="en-US" sz="2800" spc="75" dirty="0">
              <a:solidFill>
                <a:srgbClr val="FFFF00"/>
              </a:solidFill>
              <a:latin typeface="Corbel"/>
              <a:ea typeface="+mj-ea"/>
              <a:cs typeface="+mj-cs"/>
            </a:endParaRPr>
          </a:p>
          <a:p>
            <a:pPr algn="just">
              <a:spcBef>
                <a:spcPct val="0"/>
              </a:spcBef>
            </a:pPr>
            <a:r>
              <a:rPr lang="en-US" altLang="en-US" sz="2800" u="sng" spc="75" dirty="0" smtClean="0">
                <a:solidFill>
                  <a:schemeClr val="bg2">
                    <a:lumMod val="50000"/>
                    <a:lumOff val="50000"/>
                  </a:schemeClr>
                </a:solidFill>
                <a:latin typeface="Corbel"/>
                <a:ea typeface="+mj-ea"/>
                <a:cs typeface="+mj-cs"/>
              </a:rPr>
              <a:t>Colored </a:t>
            </a:r>
            <a:r>
              <a:rPr lang="en-US" altLang="en-US" sz="2800" u="sng" spc="75" dirty="0">
                <a:solidFill>
                  <a:schemeClr val="bg2">
                    <a:lumMod val="50000"/>
                    <a:lumOff val="50000"/>
                  </a:schemeClr>
                </a:solidFill>
                <a:latin typeface="Corbel"/>
                <a:ea typeface="+mj-ea"/>
                <a:cs typeface="+mj-cs"/>
              </a:rPr>
              <a:t>backgrounds</a:t>
            </a:r>
            <a:r>
              <a:rPr lang="en-US" altLang="en-US" sz="2800" spc="75" dirty="0">
                <a:solidFill>
                  <a:schemeClr val="bg2">
                    <a:lumMod val="50000"/>
                    <a:lumOff val="50000"/>
                  </a:schemeClr>
                </a:solidFill>
                <a:latin typeface="Corbel"/>
                <a:ea typeface="+mj-ea"/>
                <a:cs typeface="+mj-cs"/>
              </a:rPr>
              <a:t> can often break the monotony of </a:t>
            </a:r>
            <a:r>
              <a:rPr lang="en-US" altLang="en-US" sz="2800" spc="75" dirty="0" smtClean="0">
                <a:solidFill>
                  <a:schemeClr val="bg2">
                    <a:lumMod val="50000"/>
                    <a:lumOff val="50000"/>
                  </a:schemeClr>
                </a:solidFill>
                <a:latin typeface="Corbel"/>
                <a:ea typeface="+mj-ea"/>
                <a:cs typeface="+mj-cs"/>
              </a:rPr>
              <a:t>white </a:t>
            </a:r>
            <a:r>
              <a:rPr lang="en-US" altLang="en-US" sz="2800" spc="75" dirty="0">
                <a:solidFill>
                  <a:schemeClr val="bg2">
                    <a:lumMod val="50000"/>
                    <a:lumOff val="50000"/>
                  </a:schemeClr>
                </a:solidFill>
                <a:latin typeface="Corbel"/>
                <a:ea typeface="+mj-ea"/>
                <a:cs typeface="+mj-cs"/>
              </a:rPr>
              <a:t>posters, thus attracting a </a:t>
            </a:r>
            <a:r>
              <a:rPr lang="en-US" altLang="en-US" sz="2800" spc="75" dirty="0" smtClean="0">
                <a:solidFill>
                  <a:schemeClr val="bg2">
                    <a:lumMod val="50000"/>
                    <a:lumOff val="50000"/>
                  </a:schemeClr>
                </a:solidFill>
                <a:latin typeface="Corbel"/>
                <a:ea typeface="+mj-ea"/>
                <a:cs typeface="+mj-cs"/>
              </a:rPr>
              <a:t>viewer</a:t>
            </a:r>
          </a:p>
          <a:p>
            <a:pPr algn="just">
              <a:spcBef>
                <a:spcPct val="0"/>
              </a:spcBef>
            </a:pPr>
            <a:endParaRPr lang="en-US" altLang="en-US" sz="2800" spc="75" dirty="0">
              <a:solidFill>
                <a:schemeClr val="bg2">
                  <a:lumMod val="50000"/>
                  <a:lumOff val="50000"/>
                </a:schemeClr>
              </a:solidFill>
              <a:latin typeface="Corbel"/>
              <a:ea typeface="+mj-ea"/>
              <a:cs typeface="+mj-cs"/>
            </a:endParaRPr>
          </a:p>
          <a:p>
            <a:pPr algn="just">
              <a:spcBef>
                <a:spcPct val="0"/>
              </a:spcBef>
            </a:pPr>
            <a:r>
              <a:rPr lang="en-US" altLang="en-US" sz="2800" u="sng" spc="75" dirty="0" smtClean="0">
                <a:solidFill>
                  <a:srgbClr val="FFC000"/>
                </a:solidFill>
              </a:rPr>
              <a:t>Use </a:t>
            </a:r>
            <a:r>
              <a:rPr lang="en-US" altLang="en-US" sz="2800" u="sng" spc="75" dirty="0">
                <a:solidFill>
                  <a:srgbClr val="FFC000"/>
                </a:solidFill>
              </a:rPr>
              <a:t>light backgrounds with dark photos</a:t>
            </a:r>
            <a:r>
              <a:rPr lang="en-US" altLang="en-US" sz="2800" spc="75" dirty="0">
                <a:solidFill>
                  <a:srgbClr val="FFC000"/>
                </a:solidFill>
              </a:rPr>
              <a:t> and vice </a:t>
            </a:r>
            <a:r>
              <a:rPr lang="en-US" altLang="en-US" sz="2800" spc="75" dirty="0" smtClean="0">
                <a:solidFill>
                  <a:srgbClr val="FFC000"/>
                </a:solidFill>
              </a:rPr>
              <a:t>versa</a:t>
            </a:r>
          </a:p>
          <a:p>
            <a:pPr algn="just">
              <a:spcBef>
                <a:spcPct val="0"/>
              </a:spcBef>
            </a:pPr>
            <a:endParaRPr lang="en-US" altLang="en-US" sz="2800" spc="75" dirty="0">
              <a:solidFill>
                <a:srgbClr val="FFC000"/>
              </a:solidFill>
            </a:endParaRPr>
          </a:p>
          <a:p>
            <a:pPr algn="just">
              <a:spcBef>
                <a:spcPct val="0"/>
              </a:spcBef>
            </a:pPr>
            <a:r>
              <a:rPr lang="en-US" altLang="en-US" sz="2800" spc="75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Neutral/</a:t>
            </a:r>
            <a:r>
              <a:rPr lang="en-US" altLang="en-US" sz="2800" u="sng" spc="75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gray backgrounds enhance color photos</a:t>
            </a:r>
            <a:r>
              <a:rPr lang="en-US" altLang="en-US" sz="2800" spc="75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while white backgrounds reduce their impact.</a:t>
            </a:r>
          </a:p>
          <a:p>
            <a:pPr algn="just">
              <a:spcBef>
                <a:spcPct val="0"/>
              </a:spcBef>
            </a:pPr>
            <a:endParaRPr lang="en-US" altLang="en-US" sz="2800" dirty="0">
              <a:solidFill>
                <a:srgbClr val="FFCC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153400" y="6324600"/>
            <a:ext cx="630238" cy="276225"/>
          </a:xfrm>
        </p:spPr>
        <p:txBody>
          <a:bodyPr/>
          <a:lstStyle/>
          <a:p>
            <a:pPr>
              <a:defRPr/>
            </a:pPr>
            <a:fld id="{B2DB72C7-E5A3-4A72-A0B5-3B8A36E4E3A0}" type="slidenum">
              <a:rPr lang="en-GB" altLang="en-US" sz="1600" b="1" smtClean="0"/>
              <a:pPr>
                <a:defRPr/>
              </a:pPr>
              <a:t>5</a:t>
            </a:fld>
            <a:endParaRPr lang="en-GB" alt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3496000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990600"/>
            <a:ext cx="4043569" cy="571110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0600" y="990599"/>
            <a:ext cx="3852425" cy="571110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81000" y="228600"/>
            <a:ext cx="23583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800" b="1" spc="75" dirty="0" smtClean="0">
                <a:solidFill>
                  <a:srgbClr val="4BB836">
                    <a:lumMod val="40000"/>
                    <a:lumOff val="60000"/>
                  </a:srgbClr>
                </a:solidFill>
                <a:latin typeface="Corbel"/>
                <a:ea typeface="+mj-ea"/>
                <a:cs typeface="+mj-cs"/>
              </a:rPr>
              <a:t>Be </a:t>
            </a:r>
            <a:r>
              <a:rPr lang="en-US" altLang="en-US" sz="2800" b="1" u="sng" spc="75" dirty="0" smtClean="0">
                <a:solidFill>
                  <a:srgbClr val="4BB836">
                    <a:lumMod val="40000"/>
                    <a:lumOff val="60000"/>
                  </a:srgbClr>
                </a:solidFill>
                <a:latin typeface="Corbel"/>
                <a:ea typeface="+mj-ea"/>
                <a:cs typeface="+mj-cs"/>
              </a:rPr>
              <a:t>creative</a:t>
            </a:r>
            <a:r>
              <a:rPr lang="en-US" altLang="en-US" sz="2800" b="1" spc="75" dirty="0" smtClean="0">
                <a:solidFill>
                  <a:srgbClr val="4BB836">
                    <a:lumMod val="40000"/>
                    <a:lumOff val="60000"/>
                  </a:srgbClr>
                </a:solidFill>
                <a:latin typeface="Corbel"/>
                <a:ea typeface="+mj-ea"/>
                <a:cs typeface="+mj-cs"/>
              </a:rPr>
              <a:t>…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DB72C7-E5A3-4A72-A0B5-3B8A36E4E3A0}" type="slidenum">
              <a:rPr lang="en-GB" altLang="en-US" smtClean="0"/>
              <a:pPr>
                <a:defRPr/>
              </a:pPr>
              <a:t>6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41369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438400"/>
            <a:ext cx="7927975" cy="1371600"/>
          </a:xfrm>
        </p:spPr>
        <p:txBody>
          <a:bodyPr>
            <a:normAutofit fontScale="90000"/>
          </a:bodyPr>
          <a:lstStyle/>
          <a:p>
            <a:r>
              <a:rPr lang="en-US" sz="4800" b="1" dirty="0" smtClean="0">
                <a:solidFill>
                  <a:srgbClr val="FFC000"/>
                </a:solidFill>
              </a:rPr>
              <a:t>END of part one</a:t>
            </a:r>
            <a:br>
              <a:rPr lang="en-US" sz="4800" b="1" dirty="0" smtClean="0">
                <a:solidFill>
                  <a:srgbClr val="FFC000"/>
                </a:solidFill>
              </a:rPr>
            </a:br>
            <a:r>
              <a:rPr lang="en-US" sz="4800" b="1" dirty="0" smtClean="0">
                <a:solidFill>
                  <a:srgbClr val="FFC000"/>
                </a:solidFill>
              </a:rPr>
              <a:t>	….next </a:t>
            </a:r>
            <a:br>
              <a:rPr lang="en-US" sz="4800" b="1" dirty="0" smtClean="0">
                <a:solidFill>
                  <a:srgbClr val="FFC000"/>
                </a:solidFill>
              </a:rPr>
            </a:br>
            <a:r>
              <a:rPr lang="en-US" sz="4800" b="1" dirty="0" smtClean="0">
                <a:solidFill>
                  <a:srgbClr val="FFC000"/>
                </a:solidFill>
              </a:rPr>
              <a:t>		(concept generation and</a:t>
            </a:r>
            <a:br>
              <a:rPr lang="en-US" sz="4800" b="1" dirty="0" smtClean="0">
                <a:solidFill>
                  <a:srgbClr val="FFC000"/>
                </a:solidFill>
              </a:rPr>
            </a:br>
            <a:r>
              <a:rPr lang="en-US" sz="4800" b="1" dirty="0" smtClean="0">
                <a:solidFill>
                  <a:srgbClr val="FFC000"/>
                </a:solidFill>
              </a:rPr>
              <a:t>		evaluation)</a:t>
            </a:r>
            <a:endParaRPr lang="en-US" sz="48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928816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09575" y="2790134"/>
            <a:ext cx="8753475" cy="3699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auto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prstClr val="white"/>
                </a:solidFill>
                <a:latin typeface="Corbel"/>
              </a:rPr>
              <a:t>A </a:t>
            </a:r>
            <a:r>
              <a:rPr lang="en-US" sz="2800" u="sng" dirty="0">
                <a:solidFill>
                  <a:prstClr val="white"/>
                </a:solidFill>
                <a:latin typeface="Corbel"/>
              </a:rPr>
              <a:t>four-step process</a:t>
            </a:r>
          </a:p>
          <a:p>
            <a:pPr marL="800100" lvl="1" indent="-342900" fontAlgn="auto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US" sz="2800" u="sng" dirty="0">
                <a:solidFill>
                  <a:prstClr val="white"/>
                </a:solidFill>
                <a:latin typeface="Corbel"/>
              </a:rPr>
              <a:t>list</a:t>
            </a:r>
            <a:r>
              <a:rPr lang="en-US" sz="2800" dirty="0">
                <a:solidFill>
                  <a:prstClr val="white"/>
                </a:solidFill>
                <a:latin typeface="Corbel"/>
              </a:rPr>
              <a:t> the </a:t>
            </a:r>
            <a:r>
              <a:rPr lang="en-US" sz="2800" u="sng" dirty="0">
                <a:solidFill>
                  <a:prstClr val="white"/>
                </a:solidFill>
                <a:latin typeface="Corbel"/>
              </a:rPr>
              <a:t>functions and features</a:t>
            </a:r>
            <a:r>
              <a:rPr lang="en-US" sz="2800" dirty="0">
                <a:solidFill>
                  <a:prstClr val="white"/>
                </a:solidFill>
                <a:latin typeface="Corbel"/>
              </a:rPr>
              <a:t> required</a:t>
            </a:r>
          </a:p>
          <a:p>
            <a:pPr marL="800100" lvl="1" indent="-342900" fontAlgn="auto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US" sz="2800" u="sng" dirty="0">
                <a:solidFill>
                  <a:prstClr val="white"/>
                </a:solidFill>
                <a:latin typeface="Corbel"/>
              </a:rPr>
              <a:t>Identify</a:t>
            </a:r>
            <a:r>
              <a:rPr lang="en-US" sz="2800" dirty="0">
                <a:solidFill>
                  <a:prstClr val="white"/>
                </a:solidFill>
                <a:latin typeface="Corbel"/>
              </a:rPr>
              <a:t> as many </a:t>
            </a:r>
            <a:r>
              <a:rPr lang="en-US" sz="2800" u="sng" dirty="0">
                <a:solidFill>
                  <a:prstClr val="white"/>
                </a:solidFill>
                <a:latin typeface="Corbel"/>
              </a:rPr>
              <a:t>ways</a:t>
            </a:r>
            <a:r>
              <a:rPr lang="en-US" sz="2800" dirty="0">
                <a:solidFill>
                  <a:prstClr val="white"/>
                </a:solidFill>
                <a:latin typeface="Corbel"/>
              </a:rPr>
              <a:t>  as possible </a:t>
            </a:r>
            <a:r>
              <a:rPr lang="en-US" sz="2800" u="sng" dirty="0">
                <a:solidFill>
                  <a:prstClr val="white"/>
                </a:solidFill>
                <a:latin typeface="Corbel"/>
              </a:rPr>
              <a:t>for each feature or function</a:t>
            </a:r>
          </a:p>
          <a:p>
            <a:pPr marL="800100" lvl="1" indent="-342900" fontAlgn="auto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US" sz="2800" u="sng" dirty="0">
                <a:solidFill>
                  <a:prstClr val="white"/>
                </a:solidFill>
                <a:latin typeface="Corbel"/>
              </a:rPr>
              <a:t>Draw a table</a:t>
            </a:r>
            <a:r>
              <a:rPr lang="en-US" sz="2800" dirty="0">
                <a:solidFill>
                  <a:prstClr val="white"/>
                </a:solidFill>
                <a:latin typeface="Corbel"/>
              </a:rPr>
              <a:t> with </a:t>
            </a:r>
            <a:r>
              <a:rPr lang="en-US" sz="2800" u="sng" dirty="0" smtClean="0">
                <a:solidFill>
                  <a:prstClr val="white"/>
                </a:solidFill>
                <a:latin typeface="Corbel"/>
              </a:rPr>
              <a:t>functions</a:t>
            </a:r>
            <a:r>
              <a:rPr lang="en-US" sz="2800" dirty="0" smtClean="0">
                <a:solidFill>
                  <a:prstClr val="white"/>
                </a:solidFill>
                <a:latin typeface="Corbel"/>
              </a:rPr>
              <a:t> </a:t>
            </a:r>
            <a:r>
              <a:rPr lang="en-US" sz="2800" dirty="0">
                <a:solidFill>
                  <a:prstClr val="white"/>
                </a:solidFill>
                <a:latin typeface="Corbel"/>
              </a:rPr>
              <a:t>listed </a:t>
            </a:r>
            <a:r>
              <a:rPr lang="en-US" sz="2800" u="sng" dirty="0">
                <a:solidFill>
                  <a:prstClr val="white"/>
                </a:solidFill>
                <a:latin typeface="Corbel"/>
              </a:rPr>
              <a:t>vertically</a:t>
            </a:r>
            <a:r>
              <a:rPr lang="en-US" sz="2800" dirty="0">
                <a:solidFill>
                  <a:prstClr val="white"/>
                </a:solidFill>
                <a:latin typeface="Corbel"/>
              </a:rPr>
              <a:t> and features or </a:t>
            </a:r>
            <a:r>
              <a:rPr lang="en-US" sz="2800" u="sng" dirty="0">
                <a:solidFill>
                  <a:prstClr val="white"/>
                </a:solidFill>
                <a:latin typeface="Corbel"/>
              </a:rPr>
              <a:t>concepts</a:t>
            </a:r>
            <a:r>
              <a:rPr lang="en-US" sz="2800" dirty="0">
                <a:solidFill>
                  <a:prstClr val="white"/>
                </a:solidFill>
                <a:latin typeface="Corbel"/>
              </a:rPr>
              <a:t> listed </a:t>
            </a:r>
            <a:r>
              <a:rPr lang="en-US" sz="2800" u="sng" dirty="0">
                <a:solidFill>
                  <a:prstClr val="white"/>
                </a:solidFill>
                <a:latin typeface="Corbel"/>
              </a:rPr>
              <a:t>horizontally</a:t>
            </a:r>
          </a:p>
          <a:p>
            <a:pPr marL="800100" lvl="1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800" u="sng" dirty="0">
                <a:solidFill>
                  <a:prstClr val="white"/>
                </a:solidFill>
                <a:latin typeface="Corbel"/>
              </a:rPr>
              <a:t>Identify</a:t>
            </a:r>
            <a:r>
              <a:rPr lang="en-US" sz="2800" dirty="0">
                <a:solidFill>
                  <a:prstClr val="white"/>
                </a:solidFill>
                <a:latin typeface="Corbel"/>
              </a:rPr>
              <a:t> all </a:t>
            </a:r>
            <a:r>
              <a:rPr lang="en-US" sz="2800" u="sng" dirty="0">
                <a:solidFill>
                  <a:prstClr val="white"/>
                </a:solidFill>
                <a:latin typeface="Corbel"/>
              </a:rPr>
              <a:t>practical combinations</a:t>
            </a:r>
          </a:p>
        </p:txBody>
      </p:sp>
      <p:sp>
        <p:nvSpPr>
          <p:cNvPr id="2" name="Rectangle 1"/>
          <p:cNvSpPr/>
          <p:nvPr/>
        </p:nvSpPr>
        <p:spPr>
          <a:xfrm>
            <a:off x="304800" y="249464"/>
            <a:ext cx="4758675" cy="5329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b="1" dirty="0" smtClean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Reminder</a:t>
            </a:r>
            <a:r>
              <a:rPr lang="en-US" b="1" dirty="0" smtClean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n-US" b="1" u="sng" dirty="0" smtClean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Morphological </a:t>
            </a:r>
            <a:r>
              <a:rPr lang="en-US" b="1" u="sng" dirty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Analysis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9400" y="778328"/>
            <a:ext cx="2276475" cy="200977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81000" y="778328"/>
            <a:ext cx="6096000" cy="2039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auto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white"/>
                </a:solidFill>
                <a:latin typeface="Corbel"/>
              </a:rPr>
              <a:t>The </a:t>
            </a:r>
            <a:r>
              <a:rPr lang="en-US" sz="2800" u="sng" dirty="0">
                <a:solidFill>
                  <a:prstClr val="white"/>
                </a:solidFill>
                <a:latin typeface="Corbel"/>
              </a:rPr>
              <a:t>problem</a:t>
            </a:r>
            <a:r>
              <a:rPr lang="en-US" sz="2800" dirty="0">
                <a:solidFill>
                  <a:prstClr val="white"/>
                </a:solidFill>
                <a:latin typeface="Corbel"/>
              </a:rPr>
              <a:t> is </a:t>
            </a:r>
            <a:r>
              <a:rPr lang="en-US" sz="2800" u="sng" dirty="0">
                <a:solidFill>
                  <a:prstClr val="white"/>
                </a:solidFill>
                <a:latin typeface="Corbel"/>
              </a:rPr>
              <a:t>divided into smaller sub-problems</a:t>
            </a:r>
            <a:r>
              <a:rPr lang="en-US" sz="2800" dirty="0">
                <a:solidFill>
                  <a:prstClr val="white"/>
                </a:solidFill>
                <a:latin typeface="Corbel"/>
              </a:rPr>
              <a:t>. </a:t>
            </a:r>
          </a:p>
          <a:p>
            <a:pPr marL="285750" indent="-285750" fontAlgn="auto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800" u="sng" dirty="0">
                <a:solidFill>
                  <a:prstClr val="white"/>
                </a:solidFill>
                <a:latin typeface="Corbel"/>
              </a:rPr>
              <a:t>Concepts</a:t>
            </a:r>
            <a:r>
              <a:rPr lang="en-US" sz="2800" dirty="0">
                <a:solidFill>
                  <a:prstClr val="white"/>
                </a:solidFill>
                <a:latin typeface="Corbel"/>
              </a:rPr>
              <a:t> are generated </a:t>
            </a:r>
            <a:r>
              <a:rPr lang="en-US" sz="2800" u="sng" dirty="0">
                <a:solidFill>
                  <a:prstClr val="white"/>
                </a:solidFill>
                <a:latin typeface="Corbel"/>
              </a:rPr>
              <a:t>to satisfy each smaller problem</a:t>
            </a:r>
            <a:r>
              <a:rPr lang="en-US" sz="2800" dirty="0">
                <a:solidFill>
                  <a:prstClr val="white"/>
                </a:solidFill>
                <a:latin typeface="Corbel"/>
              </a:rPr>
              <a:t>.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E15FA-1368-425C-9682-96C97A7FFA11}" type="slidenum">
              <a:rPr lang="en-US" smtClean="0">
                <a:solidFill>
                  <a:prstClr val="white"/>
                </a:solidFill>
              </a:rPr>
              <a:pPr/>
              <a:t>8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4653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E15FA-1368-425C-9682-96C97A7FFA11}" type="slidenum">
              <a:rPr lang="en-US" smtClean="0">
                <a:solidFill>
                  <a:prstClr val="white"/>
                </a:solidFill>
              </a:rPr>
              <a:pPr/>
              <a:t>9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0" y="37641"/>
            <a:ext cx="7467600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b="1" dirty="0" smtClean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Reminder: </a:t>
            </a:r>
            <a:r>
              <a:rPr lang="en-US" sz="2800" b="1" dirty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Morphological Analysis (Example)</a:t>
            </a:r>
          </a:p>
        </p:txBody>
      </p:sp>
      <p:sp>
        <p:nvSpPr>
          <p:cNvPr id="5" name="Rectangle 4"/>
          <p:cNvSpPr/>
          <p:nvPr/>
        </p:nvSpPr>
        <p:spPr>
          <a:xfrm>
            <a:off x="320407" y="457200"/>
            <a:ext cx="74363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prstClr val="white">
                    <a:lumMod val="95000"/>
                  </a:prstClr>
                </a:solidFill>
                <a:latin typeface="Corbel"/>
              </a:rPr>
              <a:t>Design a means of </a:t>
            </a:r>
            <a:r>
              <a:rPr lang="en-US" b="1" u="sng" dirty="0">
                <a:solidFill>
                  <a:prstClr val="white">
                    <a:lumMod val="95000"/>
                  </a:prstClr>
                </a:solidFill>
                <a:latin typeface="Corbel"/>
              </a:rPr>
              <a:t>transportation for disabled persons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685799" y="1143000"/>
          <a:ext cx="8096415" cy="3571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5001"/>
                <a:gridCol w="1333565"/>
                <a:gridCol w="1619283"/>
                <a:gridCol w="1619283"/>
                <a:gridCol w="161928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Feature</a:t>
                      </a:r>
                      <a:endParaRPr lang="en-US" sz="1800" b="1" dirty="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Concept 1</a:t>
                      </a:r>
                      <a:r>
                        <a:rPr lang="en-US" sz="1800" b="1" baseline="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 </a:t>
                      </a:r>
                      <a:endParaRPr lang="en-US" sz="1800" b="1" dirty="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Concept </a:t>
                      </a:r>
                      <a:r>
                        <a:rPr lang="en-US" sz="1800" b="1" baseline="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2</a:t>
                      </a:r>
                      <a:endParaRPr lang="en-US" sz="1800" b="1" dirty="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Concept 3</a:t>
                      </a:r>
                      <a:r>
                        <a:rPr lang="en-US" sz="1800" b="1" baseline="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 </a:t>
                      </a:r>
                      <a:endParaRPr lang="en-US" sz="1800" b="1" dirty="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Concept 4</a:t>
                      </a:r>
                      <a:r>
                        <a:rPr lang="en-US" sz="1800" b="1" baseline="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 </a:t>
                      </a:r>
                      <a:endParaRPr lang="en-US" sz="1800" b="1" dirty="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983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Body Support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983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armchair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kumimoji="0" lang="en-US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under arm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kumimoji="0" lang="en-US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leg support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983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sofa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983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Ground Support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685983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rollers</a:t>
                      </a:r>
                      <a:endParaRPr lang="en-US" sz="18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kumimoji="0" lang="en-US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tracks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685983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wheels</a:t>
                      </a:r>
                      <a:endParaRPr lang="en-US" sz="18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kumimoji="0" lang="en-US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skids</a:t>
                      </a:r>
                      <a:endParaRPr lang="en-US" sz="1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983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Power Supply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kumimoji="0" lang="en-US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Battery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kumimoji="0" lang="en-US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solar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kumimoji="0" lang="en-US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human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kumimoji="0" lang="en-US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air</a:t>
                      </a:r>
                      <a:endParaRPr lang="en-US" sz="1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983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Speed Control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kumimoji="0" lang="en-US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automatic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kumimoji="0" lang="en-US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manual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kumimoji="0" lang="en-US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on-off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1800" b="1" dirty="0" smtClean="0"/>
                        <a:t>-</a:t>
                      </a:r>
                      <a:endParaRPr lang="en-US" sz="1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983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Direction Control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685983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side thrust</a:t>
                      </a:r>
                      <a:endParaRPr lang="en-US" sz="18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kumimoji="0" lang="en-US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one side lock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kumimoji="0" lang="en-US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reverse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kumimoji="0" lang="en-US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Steering</a:t>
                      </a:r>
                      <a:endParaRPr lang="en-US" sz="18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Oval 6"/>
          <p:cNvSpPr/>
          <p:nvPr/>
        </p:nvSpPr>
        <p:spPr>
          <a:xfrm>
            <a:off x="2694083" y="1676400"/>
            <a:ext cx="1143000" cy="4572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5791200" y="2286000"/>
            <a:ext cx="1143000" cy="4572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5791200" y="2912865"/>
            <a:ext cx="1143000" cy="4572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4209362" y="3581400"/>
            <a:ext cx="1143000" cy="4572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7380927" y="4191000"/>
            <a:ext cx="1143000" cy="4572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2667000" y="1581598"/>
            <a:ext cx="1143000" cy="45720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2706477" y="2286000"/>
            <a:ext cx="1143000" cy="45720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4209362" y="2968288"/>
            <a:ext cx="1143000" cy="45720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2675262" y="3581400"/>
            <a:ext cx="1143000" cy="45720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2620028" y="4191000"/>
            <a:ext cx="1143000" cy="45720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cxnSp>
        <p:nvCxnSpPr>
          <p:cNvPr id="37" name="Straight Connector 36"/>
          <p:cNvCxnSpPr/>
          <p:nvPr/>
        </p:nvCxnSpPr>
        <p:spPr>
          <a:xfrm flipH="1" flipV="1">
            <a:off x="2706477" y="3904802"/>
            <a:ext cx="485052" cy="286198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endCxn id="8" idx="2"/>
          </p:cNvCxnSpPr>
          <p:nvPr/>
        </p:nvCxnSpPr>
        <p:spPr>
          <a:xfrm>
            <a:off x="3763028" y="2038798"/>
            <a:ext cx="2028172" cy="47580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2895600" y="1961920"/>
            <a:ext cx="0" cy="40028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endCxn id="14" idx="1"/>
          </p:cNvCxnSpPr>
          <p:nvPr/>
        </p:nvCxnSpPr>
        <p:spPr>
          <a:xfrm>
            <a:off x="3509332" y="2711067"/>
            <a:ext cx="867418" cy="324176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V="1">
            <a:off x="3849477" y="3370065"/>
            <a:ext cx="626585" cy="439935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endCxn id="9" idx="7"/>
          </p:cNvCxnSpPr>
          <p:nvPr/>
        </p:nvCxnSpPr>
        <p:spPr>
          <a:xfrm flipH="1">
            <a:off x="6766812" y="2711067"/>
            <a:ext cx="14988" cy="26875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endCxn id="11" idx="2"/>
          </p:cNvCxnSpPr>
          <p:nvPr/>
        </p:nvCxnSpPr>
        <p:spPr>
          <a:xfrm>
            <a:off x="5352362" y="3827684"/>
            <a:ext cx="2028565" cy="59191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stCxn id="10" idx="7"/>
          </p:cNvCxnSpPr>
          <p:nvPr/>
        </p:nvCxnSpPr>
        <p:spPr>
          <a:xfrm flipV="1">
            <a:off x="5184974" y="3370066"/>
            <a:ext cx="987226" cy="27828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685800" y="4937966"/>
            <a:ext cx="83250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srgbClr val="4BB836">
                    <a:lumMod val="60000"/>
                    <a:lumOff val="40000"/>
                  </a:srgbClr>
                </a:solidFill>
                <a:latin typeface="Corbel"/>
              </a:rPr>
              <a:t>Design 1: Armchair + Rollers + Solar + Automatic + Side-thrust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srgbClr val="F94739"/>
                </a:solidFill>
                <a:latin typeface="Corbel"/>
              </a:rPr>
              <a:t>Design2: Armchair + Wheels + Human + Manual + Steering</a:t>
            </a:r>
            <a:endParaRPr lang="en-US" b="1" dirty="0">
              <a:solidFill>
                <a:srgbClr val="F94739"/>
              </a:solidFill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191903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ustom Design">
  <a:themeElements>
    <a:clrScheme name="Custom 4">
      <a:dk1>
        <a:sysClr val="windowText" lastClr="000000"/>
      </a:dk1>
      <a:lt1>
        <a:sysClr val="window" lastClr="FFFFFF"/>
      </a:lt1>
      <a:dk2>
        <a:srgbClr val="1F497D"/>
      </a:dk2>
      <a:lt2>
        <a:srgbClr val="4F81BD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ll times New Roma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Custom Design">
  <a:themeElements>
    <a:clrScheme name="Custom 4">
      <a:dk1>
        <a:sysClr val="windowText" lastClr="000000"/>
      </a:dk1>
      <a:lt1>
        <a:sysClr val="window" lastClr="FFFFFF"/>
      </a:lt1>
      <a:dk2>
        <a:srgbClr val="1F497D"/>
      </a:dk2>
      <a:lt2>
        <a:srgbClr val="4F81BD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ll times New Roma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Custom Design">
  <a:themeElements>
    <a:clrScheme name="Custom 4">
      <a:dk1>
        <a:sysClr val="windowText" lastClr="000000"/>
      </a:dk1>
      <a:lt1>
        <a:sysClr val="window" lastClr="FFFFFF"/>
      </a:lt1>
      <a:dk2>
        <a:srgbClr val="1F497D"/>
      </a:dk2>
      <a:lt2>
        <a:srgbClr val="4F81BD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ll times New Roma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Digital Blue Tunnel 16x9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resentation1" id="{26389581-A7AD-4A4E-AE0B-0111493C2D15}" vid="{259C346A-FC67-4AA6-BC22-FBF85320DC74}"/>
    </a:ext>
  </a:extLst>
</a:theme>
</file>

<file path=ppt/theme/theme5.xml><?xml version="1.0" encoding="utf-8"?>
<a:theme xmlns:a="http://schemas.openxmlformats.org/drawingml/2006/main" name="3_Digital Blue Tunnel 16x9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resentation1" id="{26389581-A7AD-4A4E-AE0B-0111493C2D15}" vid="{259C346A-FC67-4AA6-BC22-FBF85320DC74}"/>
    </a:ext>
  </a:extLst>
</a:theme>
</file>

<file path=ppt/theme/theme6.xml><?xml version="1.0" encoding="utf-8"?>
<a:theme xmlns:a="http://schemas.openxmlformats.org/drawingml/2006/main" name="Digital Blue Tunnel 16x9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resentation1" id="{26389581-A7AD-4A4E-AE0B-0111493C2D15}" vid="{259C346A-FC67-4AA6-BC22-FBF85320DC74}"/>
    </a:ext>
  </a:extLst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1973</TotalTime>
  <Words>550</Words>
  <Application>Microsoft Office PowerPoint</Application>
  <PresentationFormat>On-screen Show (4:3)</PresentationFormat>
  <Paragraphs>219</Paragraphs>
  <Slides>13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1_Custom Design</vt:lpstr>
      <vt:lpstr>2_Custom Design</vt:lpstr>
      <vt:lpstr>3_Custom Design</vt:lpstr>
      <vt:lpstr>2_Digital Blue Tunnel 16x9</vt:lpstr>
      <vt:lpstr>3_Digital Blue Tunnel 16x9</vt:lpstr>
      <vt:lpstr>Digital Blue Tunnel 16x9</vt:lpstr>
      <vt:lpstr>How to prepare Posters </vt:lpstr>
      <vt:lpstr>Guide for Poster Design</vt:lpstr>
      <vt:lpstr>Font Types, Use and Size</vt:lpstr>
      <vt:lpstr>PowerPoint Presentation</vt:lpstr>
      <vt:lpstr>Some Advice:</vt:lpstr>
      <vt:lpstr>PowerPoint Presentation</vt:lpstr>
      <vt:lpstr>END of part one  ….next    (concept generation and   evaluation)</vt:lpstr>
      <vt:lpstr>PowerPoint Presentation</vt:lpstr>
      <vt:lpstr>PowerPoint Presentation</vt:lpstr>
      <vt:lpstr>PowerPoint Presentation</vt:lpstr>
      <vt:lpstr>Weights</vt:lpstr>
      <vt:lpstr>Rating the Concepts</vt:lpstr>
      <vt:lpstr>Group Activity</vt:lpstr>
    </vt:vector>
  </TitlesOfParts>
  <Company>UAH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hitedw</dc:creator>
  <cp:lastModifiedBy>User</cp:lastModifiedBy>
  <cp:revision>185</cp:revision>
  <cp:lastPrinted>1601-01-01T00:00:00Z</cp:lastPrinted>
  <dcterms:created xsi:type="dcterms:W3CDTF">2004-11-16T23:46:28Z</dcterms:created>
  <dcterms:modified xsi:type="dcterms:W3CDTF">2017-11-27T11:32:12Z</dcterms:modified>
</cp:coreProperties>
</file>