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47" r:id="rId4"/>
    <p:sldMasterId id="2147483759" r:id="rId5"/>
    <p:sldMasterId id="2147483771" r:id="rId6"/>
  </p:sldMasterIdLst>
  <p:notesMasterIdLst>
    <p:notesMasterId r:id="rId20"/>
  </p:notesMasterIdLst>
  <p:handoutMasterIdLst>
    <p:handoutMasterId r:id="rId21"/>
  </p:handoutMasterIdLst>
  <p:sldIdLst>
    <p:sldId id="307" r:id="rId7"/>
    <p:sldId id="311" r:id="rId8"/>
    <p:sldId id="314" r:id="rId9"/>
    <p:sldId id="313" r:id="rId10"/>
    <p:sldId id="315" r:id="rId11"/>
    <p:sldId id="317" r:id="rId12"/>
    <p:sldId id="318" r:id="rId13"/>
    <p:sldId id="308" r:id="rId14"/>
    <p:sldId id="309" r:id="rId15"/>
    <p:sldId id="271" r:id="rId16"/>
    <p:sldId id="283" r:id="rId17"/>
    <p:sldId id="286" r:id="rId18"/>
    <p:sldId id="310" r:id="rId1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7" autoAdjust="0"/>
    <p:restoredTop sz="90926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C3650E-C052-483D-BABB-4B08ACFCD05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0129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E49-F31D-4E83-AB94-F1897A520936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72C7-E5A3-4A72-A0B5-3B8A36E4E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3008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C830-E6FF-4D76-8261-0A9F20A3E070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4169-C40E-48E5-8F5D-8E2853EEC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96427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9242-AA0C-4FBE-A5B8-25B6780F2748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A65-49E4-48C4-A8B5-DCEAA2931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3715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20C-207D-4B76-A358-0CA484D3D785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766A-BD52-4A33-83E3-3969DCE46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9398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16913" y="6307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64ED6920-8564-454B-B9C2-7E714564FA75}" type="slidenum">
              <a:rPr lang="en-GB" altLang="en-US" sz="1800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8AEC-CE17-4703-8F20-E3D1879517B1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dirty="0"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1465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3F94-536B-4AF1-A129-A9D7478A6F2D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C2B1-3B9E-4D83-8BCF-C11337241F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9916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E96B-4703-46F8-AC0F-EDBC9F10F070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9DC9-6C94-411C-B588-F09F12A7F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887463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1139-2FC4-4D2B-867F-992AF63D81F8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7335-5E6B-4CDA-B9EF-90F12F06B0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89960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1EA4-3D0D-49D7-9DEC-5C2ACEC76B92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79B7-92CC-489E-B70B-047997837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9285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44C-768C-431D-B654-8893FC833CD9}" type="datetimeFigureOut">
              <a:rPr lang="en-US"/>
              <a:pPr>
                <a:defRPr/>
              </a:pPr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6AA-1E0C-4BC0-93D4-95855AA65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8985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C098A71-DEB4-49FC-A199-387D9052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98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95088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D134DDA-9B43-4FDA-BB88-E7DB3BF335C1}" type="datetimeFigureOut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12/12/2016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85876251-E45E-401A-A2C6-E5112B5E4140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2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1E25D-191A-436E-99D2-14F05293395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12/12/2016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E2496-B776-440F-AB30-C55FECFF7F7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1704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377" y="3063370"/>
            <a:ext cx="6364287" cy="1384300"/>
          </a:xfrm>
        </p:spPr>
        <p:txBody>
          <a:bodyPr>
            <a:normAutofit/>
          </a:bodyPr>
          <a:lstStyle/>
          <a:p>
            <a:pPr marL="514350" indent="-514350" defTabSz="514487" eaLnBrk="1" hangingPunct="1">
              <a:buFont typeface="+mj-lt"/>
              <a:buAutoNum type="arabicPeriod"/>
              <a:defRPr/>
            </a:pPr>
            <a:r>
              <a:rPr lang="en-US" altLang="en-US" sz="3300" b="1" i="1" dirty="0" smtClean="0"/>
              <a:t>How to prepare Posters</a:t>
            </a:r>
            <a:br>
              <a:rPr lang="en-US" altLang="en-US" sz="3300" b="1" i="1" dirty="0" smtClean="0"/>
            </a:b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419" y="5486400"/>
            <a:ext cx="5886450" cy="533400"/>
          </a:xfrm>
        </p:spPr>
        <p:txBody>
          <a:bodyPr rtlCol="0">
            <a:normAutofit/>
          </a:bodyPr>
          <a:lstStyle/>
          <a:p>
            <a:pPr algn="ctr" defTabSz="514487" eaLnBrk="1" hangingPunct="1">
              <a:defRPr/>
            </a:pPr>
            <a:r>
              <a:rPr lang="en-US" dirty="0" smtClean="0"/>
              <a:t>Spring 2016 </a:t>
            </a:r>
            <a:endParaRPr lang="en-US" dirty="0"/>
          </a:p>
          <a:p>
            <a:pPr defTabSz="514487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000" y="1998663"/>
            <a:ext cx="3429000" cy="1223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hangingPunct="0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89025"/>
            <a:ext cx="2365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927351"/>
            <a:ext cx="20361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3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Studio </a:t>
            </a:r>
            <a:r>
              <a:rPr lang="en-US" altLang="en-US" sz="33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10.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0052" y="38775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Concept </a:t>
            </a:r>
            <a:r>
              <a:rPr lang="en-US" altLang="en-US" sz="3300" b="1" i="1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Generation </a:t>
            </a: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and Evaluation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25346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10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Reminder: 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11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12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(40,5,15,40)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Activity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13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80650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Part 1: 40minutes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group generates concepts for their final design project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using morphological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 least three alternatives must be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2: 20minutes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Use the weight-and-rate to evaluate your concepts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15minutes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Present your work to the Instructor and your peers in class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510" y="6477000"/>
            <a:ext cx="630238" cy="276225"/>
          </a:xfrm>
        </p:spPr>
        <p:txBody>
          <a:bodyPr/>
          <a:lstStyle/>
          <a:p>
            <a:fld id="{84410D95-16C6-4D84-967F-ECE3F69BCF6F}" type="slidenum">
              <a:rPr lang="en-US" altLang="en-US" sz="1600" b="1"/>
              <a:pPr/>
              <a:t>2</a:t>
            </a:fld>
            <a:endParaRPr lang="en-US" altLang="en-US" b="1" dirty="0"/>
          </a:p>
        </p:txBody>
      </p:sp>
      <p:sp>
        <p:nvSpPr>
          <p:cNvPr id="77865" name="Rectangle 4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762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Guide for </a:t>
            </a:r>
            <a:r>
              <a:rPr lang="en-US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Poster Design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381000" y="1473200"/>
            <a:ext cx="259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500">
              <a:ea typeface="ＭＳ Ｐゴシック" panose="020B0600070205080204" pitchFamily="34" charset="-128"/>
            </a:endParaRP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359229" y="914400"/>
            <a:ext cx="815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Size A0 (Portrait/Vertical)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Can use Microsoft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PowerPoint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to design it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Apply The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20-40-40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Rule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20</a:t>
            </a:r>
            <a:r>
              <a:rPr lang="en-US" altLang="en-US" sz="2800" dirty="0">
                <a:latin typeface="+mj-lt"/>
              </a:rPr>
              <a:t>% </a:t>
            </a:r>
            <a:r>
              <a:rPr lang="en-US" altLang="en-US" sz="2800" dirty="0" smtClean="0">
                <a:latin typeface="+mj-lt"/>
              </a:rPr>
              <a:t>Text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40% Graphics </a:t>
            </a:r>
            <a:endParaRPr lang="en-US" altLang="en-US" sz="2800" dirty="0" smtClean="0">
              <a:latin typeface="+mj-lt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40</a:t>
            </a:r>
            <a:r>
              <a:rPr lang="en-US" altLang="en-US" sz="2800" dirty="0">
                <a:latin typeface="+mj-lt"/>
              </a:rPr>
              <a:t>% White </a:t>
            </a:r>
            <a:r>
              <a:rPr lang="en-US" altLang="en-US" sz="2800" dirty="0" smtClean="0">
                <a:latin typeface="+mj-lt"/>
              </a:rPr>
              <a:t>Space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Use Heavy lines for ease in viewing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Should be easy to read from more than one meter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away</a:t>
            </a:r>
            <a:endParaRPr lang="en-US" altLang="en-US" sz="2800" dirty="0">
              <a:latin typeface="+mj-lt"/>
              <a:ea typeface="ＭＳ Ｐゴシック" panose="020B0600070205080204" pitchFamily="34" charset="-128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43" y="4419600"/>
            <a:ext cx="335309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04E4-E6B8-437F-85B3-ECB706B9B34F}" type="slidenum">
              <a:rPr lang="en-US" altLang="en-US" sz="1600" b="1">
                <a:latin typeface="+mj-lt"/>
              </a:rPr>
              <a:pPr/>
              <a:t>3</a:t>
            </a:fld>
            <a:endParaRPr lang="en-US" altLang="en-US" b="1" dirty="0">
              <a:latin typeface="+mj-lt"/>
            </a:endParaRPr>
          </a:p>
        </p:txBody>
      </p:sp>
      <p:sp>
        <p:nvSpPr>
          <p:cNvPr id="71810" name="Rectangle 130"/>
          <p:cNvSpPr>
            <a:spLocks noChangeArrowheads="1"/>
          </p:cNvSpPr>
          <p:nvPr/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en-US" sz="2500">
              <a:solidFill>
                <a:srgbClr val="FFFF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809" name="Rectangle 129"/>
          <p:cNvSpPr>
            <a:spLocks noChangeArrowheads="1"/>
          </p:cNvSpPr>
          <p:nvPr/>
        </p:nvSpPr>
        <p:spPr bwMode="auto">
          <a:xfrm>
            <a:off x="428897" y="4893310"/>
            <a:ext cx="822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Font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Types, Use 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Size</a:t>
            </a:r>
            <a:endParaRPr lang="en-CA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1821" name="Group 1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475953"/>
              </p:ext>
            </p:extLst>
          </p:nvPr>
        </p:nvGraphicFramePr>
        <p:xfrm>
          <a:off x="1219200" y="1066800"/>
          <a:ext cx="3124200" cy="362712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Use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Affiliations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Section Header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Acknowledgments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7" name="Rectangle 57"/>
          <p:cNvSpPr>
            <a:spLocks noGrp="1"/>
          </p:cNvSpPr>
          <p:nvPr>
            <p:ph type="body" sz="half" idx="3"/>
          </p:nvPr>
        </p:nvSpPr>
        <p:spPr>
          <a:xfrm>
            <a:off x="581297" y="5007610"/>
            <a:ext cx="7924800" cy="99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/>
              <a:t>Suggested </a:t>
            </a:r>
            <a:r>
              <a:rPr lang="en-US" altLang="en-US" sz="2400" b="1" dirty="0"/>
              <a:t>Font Type: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Tahoma    </a:t>
            </a:r>
            <a:r>
              <a:rPr lang="en-US" altLang="en-US" sz="2000" b="1" dirty="0"/>
              <a:t>Helvetica	     </a:t>
            </a:r>
            <a:r>
              <a:rPr lang="en-US" altLang="en-US" sz="2000" b="1" dirty="0">
                <a:latin typeface="Palatino Linotype" panose="02040502050505030304" pitchFamily="18" charset="0"/>
              </a:rPr>
              <a:t>Palatino        </a:t>
            </a:r>
            <a:r>
              <a:rPr lang="en-US" altLang="en-US" sz="2000" b="1" dirty="0"/>
              <a:t>Arial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Times New Roman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1838" name="Group 15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3975967"/>
              </p:ext>
            </p:extLst>
          </p:nvPr>
        </p:nvGraphicFramePr>
        <p:xfrm>
          <a:off x="4343400" y="1066800"/>
          <a:ext cx="3124200" cy="36576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Size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36-48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0666"/>
            <a:ext cx="630238" cy="276225"/>
          </a:xfrm>
        </p:spPr>
        <p:txBody>
          <a:bodyPr/>
          <a:lstStyle/>
          <a:p>
            <a:fld id="{5E7EFC2B-209A-4C10-9BFA-8147AC17D47C}" type="slidenum">
              <a:rPr lang="en-US" altLang="en-US" sz="1600" b="1"/>
              <a:pPr/>
              <a:t>4</a:t>
            </a:fld>
            <a:endParaRPr lang="en-US" altLang="en-US" sz="1600" b="1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676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55824"/>
            <a:ext cx="621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Poster Mandatory Contents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889843"/>
            <a:ext cx="592662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Your poster should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A descriptive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Overview of the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tx2">
                    <a:lumMod val="75000"/>
                  </a:schemeClr>
                </a:solidFill>
                <a:latin typeface="Corbel"/>
                <a:ea typeface="+mj-ea"/>
                <a:cs typeface="+mj-cs"/>
              </a:rPr>
              <a:t>Primary and secondary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Constraints and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Human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Creative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/>
                </a:solidFill>
                <a:latin typeface="Corbel"/>
                <a:ea typeface="+mj-ea"/>
                <a:cs typeface="+mj-cs"/>
              </a:rPr>
              <a:t>Generated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rbel"/>
                <a:ea typeface="+mj-ea"/>
                <a:cs typeface="+mj-cs"/>
              </a:rPr>
              <a:t>Concept evaluation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chemeClr val="tx1">
                    <a:lumMod val="95000"/>
                  </a:schemeClr>
                </a:solidFill>
                <a:latin typeface="Corbel"/>
                <a:ea typeface="+mj-ea"/>
                <a:cs typeface="+mj-cs"/>
              </a:rPr>
              <a:t>Acknowledgements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160" y="152400"/>
            <a:ext cx="3478040" cy="60960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solidFill>
                  <a:srgbClr val="4BB836">
                    <a:lumMod val="40000"/>
                    <a:lumOff val="60000"/>
                  </a:srgbClr>
                </a:solidFill>
              </a:rPr>
              <a:t>Some Advices:</a:t>
            </a:r>
            <a:endParaRPr lang="en-US" sz="3200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7150"/>
            <a:ext cx="8686800" cy="54578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Photographs as backgrounds lose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quality </a:t>
            </a: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when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enlarged (use </a:t>
            </a:r>
            <a:r>
              <a:rPr lang="en-US" altLang="en-US" sz="2800" u="sng" spc="75" dirty="0" smtClean="0">
                <a:solidFill>
                  <a:prstClr val="white"/>
                </a:solidFill>
              </a:rPr>
              <a:t>150-300 </a:t>
            </a:r>
            <a:r>
              <a:rPr lang="en-US" altLang="en-US" sz="2800" u="sng" spc="75" dirty="0">
                <a:solidFill>
                  <a:prstClr val="white"/>
                </a:solidFill>
              </a:rPr>
              <a:t>dpi resolution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prstClr val="white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Dark backgrounds are easier on the eye but use more </a:t>
            </a: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ink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Colored </a:t>
            </a:r>
            <a:r>
              <a:rPr lang="en-US" altLang="en-US" sz="2800" u="sng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backgrounds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 can often break the monotony of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white 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posters, thus attracting a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viewer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chemeClr val="bg2">
                  <a:lumMod val="50000"/>
                  <a:lumOff val="50000"/>
                </a:schemeClr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rgbClr val="FFC000"/>
                </a:solidFill>
              </a:rPr>
              <a:t>Use </a:t>
            </a:r>
            <a:r>
              <a:rPr lang="en-US" altLang="en-US" sz="2800" u="sng" spc="75" dirty="0">
                <a:solidFill>
                  <a:srgbClr val="FFC000"/>
                </a:solidFill>
              </a:rPr>
              <a:t>light backgrounds with dark photos</a:t>
            </a:r>
            <a:r>
              <a:rPr lang="en-US" altLang="en-US" sz="2800" spc="75" dirty="0">
                <a:solidFill>
                  <a:srgbClr val="FFC000"/>
                </a:solidFill>
              </a:rPr>
              <a:t> and vice </a:t>
            </a:r>
            <a:r>
              <a:rPr lang="en-US" altLang="en-US" sz="2800" spc="75" dirty="0" smtClean="0">
                <a:solidFill>
                  <a:srgbClr val="FFC000"/>
                </a:solidFill>
              </a:rPr>
              <a:t>versa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C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Neutral/</a:t>
            </a:r>
            <a:r>
              <a:rPr lang="en-US" altLang="en-US" sz="2800" u="sng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gray backgrounds enhance color photos</a:t>
            </a: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while white backgrounds reduce their impact.</a:t>
            </a:r>
          </a:p>
          <a:p>
            <a:pPr algn="just">
              <a:spcBef>
                <a:spcPct val="0"/>
              </a:spcBef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30238" cy="276225"/>
          </a:xfrm>
        </p:spPr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z="1600" b="1" smtClean="0"/>
              <a:pPr>
                <a:defRPr/>
              </a:pPr>
              <a:t>5</a:t>
            </a:fld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96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43569" cy="571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599"/>
            <a:ext cx="3852425" cy="5711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228600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Be </a:t>
            </a:r>
            <a:r>
              <a:rPr lang="en-US" altLang="en-US" sz="2800" b="1" u="sng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creative</a:t>
            </a:r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92797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END of part one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….next 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(concept generation and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evaluation)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575" y="2790134"/>
            <a:ext cx="8753475" cy="369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A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four-step process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list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functions and features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required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as many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ways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 as possible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for each feature or function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Draw a table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with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functions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vertically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and features or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horizontally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all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practical combinations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49464"/>
            <a:ext cx="475867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</a:t>
            </a:r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78328"/>
            <a:ext cx="2276475" cy="200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778328"/>
            <a:ext cx="6096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/>
              </a:rPr>
              <a:t>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divided into smaller sub-problems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are generated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to satisfy each smaller 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7641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Reminder: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Analysis (Example)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407" y="457200"/>
            <a:ext cx="743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Design a means of 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transportation for disabled persons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799" y="1143000"/>
          <a:ext cx="80964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1333565"/>
                <a:gridCol w="1619283"/>
                <a:gridCol w="1619283"/>
                <a:gridCol w="1619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Feature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1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3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4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Body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armchair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under arm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 support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sofa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rollers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tracks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wheels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skids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Power Supply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Battery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human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Speed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automatic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on-off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Direction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 thrust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side lock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reverse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Steering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94083" y="1676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2286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912865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9362" y="3581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927" y="4191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8159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6477" y="2286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362" y="296828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5262" y="35814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0028" y="4191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706477" y="3904802"/>
            <a:ext cx="485052" cy="2861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" idx="2"/>
          </p:cNvCxnSpPr>
          <p:nvPr/>
        </p:nvCxnSpPr>
        <p:spPr>
          <a:xfrm>
            <a:off x="3763028" y="2038798"/>
            <a:ext cx="2028172" cy="47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961920"/>
            <a:ext cx="0" cy="4002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4" idx="1"/>
          </p:cNvCxnSpPr>
          <p:nvPr/>
        </p:nvCxnSpPr>
        <p:spPr>
          <a:xfrm>
            <a:off x="3509332" y="2711067"/>
            <a:ext cx="867418" cy="3241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9477" y="3370065"/>
            <a:ext cx="626585" cy="4399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7"/>
          </p:cNvCxnSpPr>
          <p:nvPr/>
        </p:nvCxnSpPr>
        <p:spPr>
          <a:xfrm flipH="1">
            <a:off x="6766812" y="2711067"/>
            <a:ext cx="14988" cy="268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1" idx="2"/>
          </p:cNvCxnSpPr>
          <p:nvPr/>
        </p:nvCxnSpPr>
        <p:spPr>
          <a:xfrm>
            <a:off x="5352362" y="3827684"/>
            <a:ext cx="2028565" cy="591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7"/>
          </p:cNvCxnSpPr>
          <p:nvPr/>
        </p:nvCxnSpPr>
        <p:spPr>
          <a:xfrm flipV="1">
            <a:off x="5184974" y="3370066"/>
            <a:ext cx="987226" cy="278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" y="4937966"/>
            <a:ext cx="83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Design 1: Armchair + Rollers + Solar + Automatic + Side-thrust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94739"/>
                </a:solidFill>
                <a:latin typeface="Corbel"/>
              </a:rPr>
              <a:t>Design2: Armchair + Wheels + Human + Manual + Steering</a:t>
            </a:r>
            <a:endParaRPr lang="en-US" b="1" dirty="0">
              <a:solidFill>
                <a:srgbClr val="F9473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3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536</Words>
  <Application>Microsoft Office PowerPoint</Application>
  <PresentationFormat>On-screen Show (4:3)</PresentationFormat>
  <Paragraphs>217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1_Custom Design</vt:lpstr>
      <vt:lpstr>2_Custom Design</vt:lpstr>
      <vt:lpstr>3_Custom Design</vt:lpstr>
      <vt:lpstr>2_Digital Blue Tunnel 16x9</vt:lpstr>
      <vt:lpstr>3_Digital Blue Tunnel 16x9</vt:lpstr>
      <vt:lpstr>Digital Blue Tunnel 16x9</vt:lpstr>
      <vt:lpstr>How to prepare Posters </vt:lpstr>
      <vt:lpstr>Guide for Poster Design</vt:lpstr>
      <vt:lpstr>Font Types, Use and Size</vt:lpstr>
      <vt:lpstr>PowerPoint Presentation</vt:lpstr>
      <vt:lpstr>Some Advices:</vt:lpstr>
      <vt:lpstr>PowerPoint Presentation</vt:lpstr>
      <vt:lpstr>END of part one  ….next    (concept generation and   evaluation)</vt:lpstr>
      <vt:lpstr>PowerPoint Presentation</vt:lpstr>
      <vt:lpstr>PowerPoint Presentation</vt:lpstr>
      <vt:lpstr>PowerPoint Presentation</vt:lpstr>
      <vt:lpstr>Weights</vt:lpstr>
      <vt:lpstr>Rating the Concepts</vt:lpstr>
      <vt:lpstr>Group Activity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181</cp:revision>
  <cp:lastPrinted>1601-01-01T00:00:00Z</cp:lastPrinted>
  <dcterms:created xsi:type="dcterms:W3CDTF">2004-11-16T23:46:28Z</dcterms:created>
  <dcterms:modified xsi:type="dcterms:W3CDTF">2016-12-12T04:39:50Z</dcterms:modified>
</cp:coreProperties>
</file>