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A32A31-D471-4167-B159-3B840F541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5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B9E38-4CE3-4C3D-92D6-C0E6755500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CA3DC-D71B-4755-BC45-9C3B17C8FA78}" type="slidenum">
              <a:rPr kumimoji="0"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kumimoji="0" lang="en-US" altLang="en-US" sz="1200" b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84E9E-2543-4A24-A3B1-06CD6FB595F9}" type="slidenum">
              <a:rPr kumimoji="0" lang="ar-SA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* Transparencies</a:t>
            </a:r>
            <a:r>
              <a:rPr lang="en-US" baseline="0" dirty="0" smtClean="0"/>
              <a:t> </a:t>
            </a:r>
            <a:r>
              <a:rPr lang="en-US" baseline="0" dirty="0" smtClean="0"/>
              <a:t>have been replaced, of course, with computer presentations, 1-2 min is maximum; recommended max. 30 sec / </a:t>
            </a:r>
            <a:r>
              <a:rPr lang="en-US" baseline="0" dirty="0" smtClean="0"/>
              <a:t>slide</a:t>
            </a:r>
          </a:p>
          <a:p>
            <a:pPr marL="0" indent="0">
              <a:buFont typeface="Arial" charset="0"/>
              <a:buNone/>
            </a:pPr>
            <a:r>
              <a:rPr lang="en-US" baseline="0" dirty="0" smtClean="0"/>
              <a:t>** Enough </a:t>
            </a:r>
            <a:r>
              <a:rPr lang="en-US" baseline="0" dirty="0" smtClean="0"/>
              <a:t>lines to fill the slide and read comfortably from a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Try to be simple, professional, and yet attractive and entertaining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5077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96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75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0C7F-7650-4CBE-BE50-F248F8EE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11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8448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8A811FFF-41AC-4639-BACC-91FFDDD7DE4B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FF31EAC-3D27-4157-B0EF-9873642B705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30764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A8652BA-EF32-48BB-8312-F664D86513AB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912E996-201D-489D-A730-170379C09BE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0673849-BC8F-4369-AAEA-FB8601885DCE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D766728-A4E4-41C6-80D2-B824AE58168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92788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1BC54C62-BD40-4D68-9C7C-FF2F85077AC5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B96DC4A-52C9-4DEC-ACB3-F0BE3830386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93740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FE915282-1CB6-44D5-ABF8-DBDC5FE814AB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2F3403E-C817-4339-8A13-FE1246E635C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058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2130A60-E9D9-405E-AABC-B3829517C200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428F992-F93F-4FBF-97B4-4F9F1E6B95B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348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05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6A7573E-04E5-4170-83DC-9BDB82DC4BA3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3424030-DDDD-48CA-808C-2D6F9A9EB8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841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4C18263-3338-45B8-9FFD-1984B1259A96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0B399DB-D99A-4B3E-859B-17635048052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2304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5F604C7-2A75-4CC3-9539-4DE95EFBCD3E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3A241B6-96F6-4AD1-BF70-B84B9E25BD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5253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72A8C98-B59E-471C-AC53-A42E77C6FC04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C124EEA-FA94-4DBE-927D-BEBDED4B926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6038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084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35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2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46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313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40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0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6" r:id="rId4"/>
    <p:sldLayoutId id="2147483837" r:id="rId5"/>
    <p:sldLayoutId id="2147483843" r:id="rId6"/>
    <p:sldLayoutId id="2147483844" r:id="rId7"/>
    <p:sldLayoutId id="2147483845" r:id="rId8"/>
    <p:sldLayoutId id="2147483846" r:id="rId9"/>
    <p:sldLayoutId id="2147483838" r:id="rId10"/>
    <p:sldLayoutId id="2147483839" r:id="rId11"/>
    <p:sldLayoutId id="214748384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BEAD66-5053-459C-AEC6-D58A6F8A03FB}" type="datetime1">
              <a:rPr lang="en-US"/>
              <a:pPr>
                <a:defRPr/>
              </a:pPr>
              <a:t>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0CDC4B-B901-4209-BC0C-6CE0F8BAF63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2.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/>
              <a:t>Guidelines for </a:t>
            </a:r>
            <a:r>
              <a:rPr lang="en-US" altLang="en-US" sz="4400" b="1" i="1" dirty="0" smtClean="0"/>
              <a:t/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Good </a:t>
            </a:r>
            <a:r>
              <a:rPr lang="en-US" altLang="en-US" sz="4400" b="1" i="1" dirty="0"/>
              <a:t>Presentations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</a:t>
            </a:r>
            <a:r>
              <a:rPr lang="en-US" sz="2000" dirty="0"/>
              <a:t>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fld id="{693DAF9D-3BD0-4C81-8CBD-5F06CFF17E5D}" type="slidenum">
              <a:rPr kumimoji="1" lang="en-US" b="1">
                <a:cs typeface="+mn-cs"/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t>1</a:t>
            </a:fld>
            <a:endParaRPr kumimoji="1" lang="en-US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kumimoji="0" lang="en-US" sz="1800" b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B54BCAE-4900-4B9A-B43B-4E8809B9A09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73113" y="3810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</a:t>
            </a:r>
          </a:p>
        </p:txBody>
      </p:sp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685800" y="13716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&amp; </a:t>
            </a:r>
            <a:r>
              <a:rPr kumimoji="0"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your talk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Unless you are a specially gifted speaker, </a:t>
            </a:r>
            <a:r>
              <a:rPr kumimoji="0" lang="en-US" altLang="en-US" u="sng" dirty="0">
                <a:latin typeface="+mn-lt"/>
                <a:cs typeface="+mn-cs"/>
              </a:rPr>
              <a:t>REHEARSE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Rehearse in front of friends, spouse, colleagues, or alone (loudly)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Avoid </a:t>
            </a:r>
            <a:r>
              <a:rPr kumimoji="0" lang="en-US" altLang="en-US" u="sng" dirty="0">
                <a:latin typeface="+mn-lt"/>
                <a:cs typeface="+mn-cs"/>
              </a:rPr>
              <a:t>writing your talk</a:t>
            </a:r>
            <a:r>
              <a:rPr kumimoji="0" lang="en-US" altLang="en-US" dirty="0">
                <a:latin typeface="+mn-lt"/>
                <a:cs typeface="+mn-cs"/>
              </a:rPr>
              <a:t> and reciting it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671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42938"/>
            <a:ext cx="277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fld id="{346F3985-0085-487B-B611-CDA138FCA36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</a:pPr>
              <a:t>11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722313"/>
            <a:ext cx="5638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166688" indent="-16668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>
                <a:schemeClr val="accent2"/>
              </a:buClr>
              <a:buSzPct val="80000"/>
              <a:buFontTx/>
              <a:buNone/>
            </a:pP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Pay attention to your </a:t>
            </a:r>
            <a:r>
              <a:rPr kumimoji="0" lang="en-US" altLang="en-US" sz="2800" u="sng" dirty="0"/>
              <a:t>appearance</a:t>
            </a:r>
            <a:r>
              <a:rPr kumimoji="0" lang="en-US" altLang="en-US" sz="2800" dirty="0"/>
              <a:t>; people DO form an impression of you based in part of your appearance 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Learn where the </a:t>
            </a:r>
            <a:r>
              <a:rPr kumimoji="0" lang="en-US" altLang="en-US" sz="2800" u="sng" dirty="0"/>
              <a:t>light switch</a:t>
            </a:r>
            <a:r>
              <a:rPr kumimoji="0" lang="en-US" altLang="en-US" sz="2800" dirty="0"/>
              <a:t> and the pointer are BEFORE your talk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Think of where you will </a:t>
            </a:r>
            <a:r>
              <a:rPr kumimoji="0" lang="en-US" altLang="en-US" sz="2800" u="sng" dirty="0" smtClean="0"/>
              <a:t>stand</a:t>
            </a:r>
            <a:endParaRPr kumimoji="0" lang="en-US" altLang="en-US" sz="2800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608013"/>
            <a:ext cx="72390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71800" y="32766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</a:pPr>
            <a:endParaRPr lang="en-US" altLang="en-US" sz="2800">
              <a:solidFill>
                <a:srgbClr val="0033CC"/>
              </a:solidFill>
              <a:latin typeface="Arial" panose="020B0604020202020204" pitchFamily="34" charset="0"/>
              <a:ea typeface="Times New Roman (Arabic)"/>
              <a:cs typeface="Times New Roman (Arabic)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01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7C1506E6-68FE-4767-A4D6-9ED0E3A8108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725" y="1524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46088" y="1042988"/>
            <a:ext cx="5943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Most people </a:t>
            </a:r>
            <a:r>
              <a:rPr kumimoji="0" lang="en-US" altLang="en-US" sz="2800" u="sng" dirty="0">
                <a:latin typeface="+mn-lt"/>
                <a:cs typeface="+mn-cs"/>
              </a:rPr>
              <a:t>feel nervous</a:t>
            </a:r>
            <a:r>
              <a:rPr kumimoji="0" lang="en-US" altLang="en-US" sz="2800" dirty="0">
                <a:latin typeface="+mn-lt"/>
                <a:cs typeface="+mn-cs"/>
              </a:rPr>
              <a:t> during the talk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Usually the audience </a:t>
            </a:r>
            <a:r>
              <a:rPr kumimoji="0" lang="en-US" altLang="en-US" sz="2800" u="sng" dirty="0">
                <a:latin typeface="+mn-lt"/>
                <a:cs typeface="+mn-cs"/>
              </a:rPr>
              <a:t>does not notice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 smtClean="0">
                <a:latin typeface="+mn-lt"/>
                <a:cs typeface="+mn-cs"/>
              </a:rPr>
              <a:t>Hide </a:t>
            </a:r>
            <a:r>
              <a:rPr kumimoji="0" lang="en-US" altLang="en-US" sz="2800" dirty="0">
                <a:latin typeface="+mn-lt"/>
                <a:cs typeface="+mn-cs"/>
              </a:rPr>
              <a:t>any nervous mannerism by </a:t>
            </a:r>
            <a:r>
              <a:rPr kumimoji="0" lang="en-US" altLang="en-US" sz="2800" u="sng" dirty="0">
                <a:latin typeface="+mn-lt"/>
                <a:cs typeface="+mn-cs"/>
              </a:rPr>
              <a:t>leaning</a:t>
            </a:r>
            <a:r>
              <a:rPr kumimoji="0" lang="en-US" altLang="en-US" sz="2800" dirty="0">
                <a:latin typeface="+mn-lt"/>
                <a:cs typeface="+mn-cs"/>
              </a:rPr>
              <a:t> a little bit towards a table or podium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Resist the temptation to </a:t>
            </a:r>
            <a:r>
              <a:rPr kumimoji="0" lang="en-US" altLang="en-US" sz="2800" u="sng" dirty="0">
                <a:latin typeface="+mn-lt"/>
                <a:cs typeface="+mn-cs"/>
              </a:rPr>
              <a:t>speak too quickly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latin typeface="+mn-lt"/>
                <a:cs typeface="+mn-cs"/>
              </a:rPr>
              <a:t>Speak up</a:t>
            </a:r>
            <a:r>
              <a:rPr kumimoji="0" lang="en-US" altLang="en-US" sz="2800" dirty="0">
                <a:latin typeface="+mn-lt"/>
                <a:cs typeface="+mn-cs"/>
              </a:rPr>
              <a:t> (most people tend to start </a:t>
            </a:r>
            <a:r>
              <a:rPr kumimoji="0" lang="en-US" altLang="en-US" sz="2800" dirty="0" smtClean="0">
                <a:latin typeface="+mn-lt"/>
                <a:cs typeface="+mn-cs"/>
              </a:rPr>
              <a:t>with </a:t>
            </a:r>
            <a:r>
              <a:rPr kumimoji="0" lang="en-US" altLang="en-US" sz="2800" dirty="0">
                <a:latin typeface="+mn-lt"/>
                <a:cs typeface="+mn-cs"/>
              </a:rPr>
              <a:t>a soft voice)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447800"/>
            <a:ext cx="2595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40A4A51A-C773-4516-ADEF-24F8DAA3BE98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2638" y="1905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92163" y="838200"/>
            <a:ext cx="76200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Show some </a:t>
            </a:r>
            <a:r>
              <a:rPr kumimoji="0" lang="en-US" altLang="en-US" sz="2800" u="sng" dirty="0">
                <a:latin typeface="+mn-lt"/>
                <a:cs typeface="+mn-cs"/>
              </a:rPr>
              <a:t>enthusiasm</a:t>
            </a:r>
            <a:r>
              <a:rPr kumimoji="0" lang="en-US" altLang="en-US" sz="2800" dirty="0">
                <a:latin typeface="+mn-lt"/>
                <a:cs typeface="+mn-cs"/>
              </a:rPr>
              <a:t> and </a:t>
            </a:r>
            <a:r>
              <a:rPr kumimoji="0" lang="en-US" altLang="en-US" sz="2800" u="sng" dirty="0">
                <a:latin typeface="+mn-lt"/>
                <a:cs typeface="+mn-cs"/>
              </a:rPr>
              <a:t>energy</a:t>
            </a:r>
            <a:r>
              <a:rPr kumimoji="0" lang="en-US" altLang="en-US" sz="2800" dirty="0">
                <a:latin typeface="+mn-lt"/>
                <a:cs typeface="+mn-cs"/>
              </a:rPr>
              <a:t> to keep the</a:t>
            </a:r>
            <a:br>
              <a:rPr kumimoji="0" lang="en-US" altLang="en-US" sz="2800" dirty="0">
                <a:latin typeface="+mn-lt"/>
                <a:cs typeface="+mn-cs"/>
              </a:rPr>
            </a:br>
            <a:r>
              <a:rPr kumimoji="0" lang="en-US" altLang="en-US" sz="2800" dirty="0">
                <a:latin typeface="+mn-lt"/>
                <a:cs typeface="+mn-cs"/>
              </a:rPr>
              <a:t> audience attracted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Try to </a:t>
            </a:r>
            <a:r>
              <a:rPr kumimoji="0" lang="en-US" altLang="en-US" sz="2800" u="sng" dirty="0">
                <a:latin typeface="+mn-lt"/>
                <a:cs typeface="+mn-cs"/>
              </a:rPr>
              <a:t>move around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  <a:r>
              <a:rPr kumimoji="0" lang="en-US" altLang="en-US" sz="2800" dirty="0" smtClean="0">
                <a:latin typeface="+mn-lt"/>
                <a:cs typeface="+mn-cs"/>
              </a:rPr>
              <a:t>a </a:t>
            </a:r>
            <a:r>
              <a:rPr kumimoji="0" lang="en-US" altLang="en-US" sz="2800" dirty="0">
                <a:latin typeface="+mn-lt"/>
                <a:cs typeface="+mn-cs"/>
              </a:rPr>
              <a:t>bit to give some action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Do not </a:t>
            </a:r>
            <a:r>
              <a:rPr kumimoji="0" lang="en-US" altLang="en-US" sz="2800" u="sng" dirty="0">
                <a:latin typeface="+mn-lt"/>
                <a:cs typeface="+mn-cs"/>
              </a:rPr>
              <a:t>block the view</a:t>
            </a:r>
            <a:r>
              <a:rPr kumimoji="0" lang="en-US" altLang="en-US" sz="2800" dirty="0">
                <a:latin typeface="+mn-lt"/>
                <a:cs typeface="+mn-cs"/>
              </a:rPr>
              <a:t> while moving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Use the </a:t>
            </a:r>
            <a:r>
              <a:rPr kumimoji="0" lang="en-US" altLang="en-US" sz="2800" u="sng" dirty="0">
                <a:latin typeface="+mn-lt"/>
                <a:cs typeface="+mn-cs"/>
              </a:rPr>
              <a:t>pointer</a:t>
            </a:r>
            <a:r>
              <a:rPr kumimoji="0" lang="en-US" altLang="en-US" sz="2800" dirty="0">
                <a:latin typeface="+mn-lt"/>
                <a:cs typeface="+mn-cs"/>
              </a:rPr>
              <a:t> and not your hand to point to any part of the </a:t>
            </a:r>
            <a:r>
              <a:rPr kumimoji="0" lang="en-US" altLang="en-US" sz="2800" dirty="0" smtClean="0">
                <a:latin typeface="+mn-lt"/>
                <a:cs typeface="+mn-cs"/>
              </a:rPr>
              <a:t>slide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8253" r="15123" b="14906"/>
          <a:stretch>
            <a:fillRect/>
          </a:stretch>
        </p:blipFill>
        <p:spPr bwMode="auto">
          <a:xfrm>
            <a:off x="4700588" y="4124325"/>
            <a:ext cx="330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FA6ED6D-D1BF-4793-9D90-23F79B7F8B3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14400" y="152400"/>
            <a:ext cx="7772400" cy="5614988"/>
            <a:chOff x="316" y="96"/>
            <a:chExt cx="4896" cy="3537"/>
          </a:xfrm>
        </p:grpSpPr>
        <p:sp>
          <p:nvSpPr>
            <p:cNvPr id="13316" name="Rectangle 2"/>
            <p:cNvSpPr>
              <a:spLocks noChangeArrowheads="1"/>
            </p:cNvSpPr>
            <p:nvPr/>
          </p:nvSpPr>
          <p:spPr bwMode="auto">
            <a:xfrm>
              <a:off x="364" y="96"/>
              <a:ext cx="435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During the Presentation (</a:t>
              </a:r>
              <a:r>
                <a:rPr lang="en-US" altLang="en-US" sz="3200" spc="75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contn’d</a:t>
              </a: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)</a:t>
              </a:r>
            </a:p>
          </p:txBody>
        </p:sp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316" y="741"/>
              <a:ext cx="4896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Communicate</a:t>
              </a:r>
              <a:r>
                <a:rPr kumimoji="0" lang="en-US" altLang="en-US" sz="2800" dirty="0">
                  <a:latin typeface="+mn-lt"/>
                  <a:cs typeface="+mn-cs"/>
                </a:rPr>
                <a:t> with the audience</a:t>
              </a:r>
              <a:br>
                <a:rPr kumimoji="0" lang="en-US" altLang="en-US" sz="2800" dirty="0">
                  <a:latin typeface="+mn-lt"/>
                  <a:cs typeface="+mn-cs"/>
                </a:rPr>
              </a:br>
              <a:r>
                <a:rPr kumimoji="0" lang="en-US" altLang="en-US" sz="2800" dirty="0">
                  <a:solidFill>
                    <a:srgbClr val="FFFF00"/>
                  </a:solidFill>
                  <a:latin typeface="+mn-lt"/>
                  <a:cs typeface="+mn-cs"/>
                </a:rPr>
                <a:t>(EYE CONTACT!)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u="sng" dirty="0">
                  <a:latin typeface="+mn-lt"/>
                  <a:cs typeface="+mn-cs"/>
                </a:rPr>
                <a:t>Do NOT stare</a:t>
              </a:r>
              <a:r>
                <a:rPr kumimoji="0" lang="en-US" altLang="en-US" dirty="0">
                  <a:latin typeface="+mn-lt"/>
                  <a:cs typeface="+mn-cs"/>
                </a:rPr>
                <a:t> into the space above your audience, the floor or the </a:t>
              </a:r>
              <a:r>
                <a:rPr kumimoji="0" lang="en-US" altLang="en-US" dirty="0" smtClean="0">
                  <a:latin typeface="+mn-lt"/>
                  <a:cs typeface="+mn-cs"/>
                </a:rPr>
                <a:t>slides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Pick out several </a:t>
              </a:r>
              <a:r>
                <a:rPr kumimoji="0" lang="en-US" altLang="en-US" u="sng" dirty="0">
                  <a:latin typeface="+mn-lt"/>
                  <a:cs typeface="+mn-cs"/>
                </a:rPr>
                <a:t>friendly faces</a:t>
              </a:r>
              <a:r>
                <a:rPr kumimoji="0" lang="en-US" altLang="en-US" dirty="0">
                  <a:latin typeface="+mn-lt"/>
                  <a:cs typeface="+mn-cs"/>
                </a:rPr>
                <a:t> and establish eye contact (read the feedback)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</a:t>
              </a:r>
              <a:r>
                <a:rPr kumimoji="0" lang="en-US" altLang="en-US" u="sng" dirty="0">
                  <a:latin typeface="+mn-lt"/>
                  <a:cs typeface="+mn-cs"/>
                </a:rPr>
                <a:t>ignore</a:t>
              </a:r>
              <a:r>
                <a:rPr kumimoji="0" lang="en-US" altLang="en-US" dirty="0">
                  <a:latin typeface="+mn-lt"/>
                  <a:cs typeface="+mn-cs"/>
                </a:rPr>
                <a:t> any section in the room</a:t>
              </a:r>
            </a:p>
            <a:p>
              <a:pPr lvl="1">
                <a:lnSpc>
                  <a:spcPct val="90000"/>
                </a:lnSpc>
                <a:spcBef>
                  <a:spcPct val="45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–"/>
                <a:defRPr/>
              </a:pPr>
              <a:endParaRPr lang="en-US" altLang="en-US" dirty="0" smtClean="0">
                <a:solidFill>
                  <a:srgbClr val="0033CC"/>
                </a:solidFill>
                <a:cs typeface="Times New Roman (Arabic)" pitchFamily="26" charset="-78"/>
              </a:endParaRPr>
            </a:p>
          </p:txBody>
        </p:sp>
      </p:grp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2024" r="2142" b="6853"/>
          <a:stretch>
            <a:fillRect/>
          </a:stretch>
        </p:blipFill>
        <p:spPr bwMode="auto">
          <a:xfrm>
            <a:off x="1447800" y="4724400"/>
            <a:ext cx="6126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975" y="762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Team Dynamics</a:t>
            </a:r>
            <a:endParaRPr lang="en-US" altLang="en-US" sz="3200" spc="75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9144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400" dirty="0"/>
              <a:t>Each member of the team should know </a:t>
            </a:r>
            <a:r>
              <a:rPr kumimoji="0" lang="en-US" altLang="en-US" sz="2400" u="sng" dirty="0"/>
              <a:t>where to stand</a:t>
            </a:r>
            <a:r>
              <a:rPr kumimoji="0" lang="en-US" altLang="en-US" sz="2400" dirty="0"/>
              <a:t> </a:t>
            </a:r>
            <a:r>
              <a:rPr kumimoji="0" lang="en-US" altLang="en-US" sz="2400" u="sng" dirty="0"/>
              <a:t>what to present</a:t>
            </a:r>
            <a:r>
              <a:rPr kumimoji="0" lang="en-US" altLang="en-US" sz="2400" dirty="0"/>
              <a:t> and when </a:t>
            </a:r>
          </a:p>
          <a:p>
            <a:pPr eaLnBrk="1" hangingPunct="1"/>
            <a:r>
              <a:rPr kumimoji="0" lang="en-US" altLang="en-US" sz="2400" u="sng" dirty="0"/>
              <a:t>Exchanging roles</a:t>
            </a:r>
            <a:r>
              <a:rPr kumimoji="0" lang="en-US" altLang="en-US" sz="2400" dirty="0"/>
              <a:t> during presentation should be smooth (practice roles)</a:t>
            </a:r>
          </a:p>
          <a:p>
            <a:pPr eaLnBrk="1" hangingPunct="1"/>
            <a:r>
              <a:rPr kumimoji="0" lang="en-US" altLang="en-US" sz="2400" dirty="0"/>
              <a:t>Show </a:t>
            </a:r>
            <a:r>
              <a:rPr kumimoji="0" lang="en-US" altLang="en-US" sz="2400" u="sng" dirty="0"/>
              <a:t>team spirit</a:t>
            </a:r>
            <a:r>
              <a:rPr kumimoji="0" lang="en-US" altLang="en-US" sz="2400" dirty="0"/>
              <a:t>, harmony, and impressive attitude: “One for all and All for one”</a:t>
            </a:r>
          </a:p>
          <a:p>
            <a:pPr eaLnBrk="1" hangingPunct="1"/>
            <a:r>
              <a:rPr kumimoji="0" lang="en-US" altLang="en-US" sz="2400" dirty="0"/>
              <a:t>The team leader should </a:t>
            </a:r>
            <a:r>
              <a:rPr kumimoji="0" lang="en-US" altLang="en-US" sz="2400" u="sng" dirty="0"/>
              <a:t>introduce the team-members</a:t>
            </a:r>
            <a:r>
              <a:rPr kumimoji="0" lang="en-US" altLang="en-US" sz="2400" dirty="0"/>
              <a:t> and introducing himself last (before starting the presentation)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38200"/>
            <a:ext cx="1198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15294"/>
          <a:stretch>
            <a:fillRect/>
          </a:stretch>
        </p:blipFill>
        <p:spPr bwMode="auto">
          <a:xfrm>
            <a:off x="6927850" y="3938588"/>
            <a:ext cx="1428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4862513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Team Dynamics (</a:t>
            </a:r>
            <a:r>
              <a:rPr lang="en-US" altLang="en-US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contn’d</a:t>
            </a: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1524000"/>
            <a:ext cx="5410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Avoid any sort of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distraction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when your team member is presenting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Focus on the audience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and analyze    feedbacks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Do not argue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in front of the audience or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contradict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each other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Follow the team leader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’s requests and respond to them professionally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63763"/>
            <a:ext cx="21955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38863711-B6A9-43BD-859F-575D39233F3E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685800" y="152400"/>
            <a:ext cx="7172325" cy="4991100"/>
            <a:chOff x="276" y="96"/>
            <a:chExt cx="4518" cy="3144"/>
          </a:xfrm>
        </p:grpSpPr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324" y="96"/>
              <a:ext cx="447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The Questions Session</a:t>
              </a:r>
            </a:p>
          </p:txBody>
        </p:sp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76" y="648"/>
              <a:ext cx="379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Let your questioner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finish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Try to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rephrase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Keep your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answer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short</a:t>
              </a:r>
              <a:endParaRPr kumimoji="0" lang="en-US" altLang="en-US" sz="2800" u="sng" dirty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Never argue</a:t>
              </a:r>
              <a:r>
                <a:rPr kumimoji="0" lang="en-US" altLang="en-US" sz="2800" dirty="0">
                  <a:latin typeface="+mn-lt"/>
                  <a:cs typeface="+mn-cs"/>
                </a:rPr>
                <a:t> with your questioner </a:t>
              </a:r>
              <a:endParaRPr kumimoji="0" lang="en-US" altLang="en-US" sz="2800" dirty="0" smtClean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Confess your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ignorance</a:t>
              </a:r>
              <a:endParaRPr kumimoji="0" lang="en-US" altLang="en-US" sz="2800" u="sng" dirty="0">
                <a:latin typeface="+mn-lt"/>
                <a:cs typeface="+mn-cs"/>
              </a:endParaRPr>
            </a:p>
          </p:txBody>
        </p:sp>
      </p:grp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76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29113"/>
            <a:ext cx="3533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EDD076A-8564-4E03-9061-0307A5D3D94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65163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Preparing slides is an important part of presentations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u="sng" dirty="0">
                <a:latin typeface="+mn-lt"/>
              </a:rPr>
              <a:t>Bad</a:t>
            </a:r>
            <a:r>
              <a:rPr lang="en-US" altLang="en-US" sz="2800" dirty="0">
                <a:latin typeface="+mn-lt"/>
              </a:rPr>
              <a:t>ly prepared </a:t>
            </a:r>
            <a:r>
              <a:rPr lang="en-US" altLang="en-US" sz="2800" u="sng" dirty="0">
                <a:latin typeface="+mn-lt"/>
              </a:rPr>
              <a:t>slides</a:t>
            </a:r>
            <a:r>
              <a:rPr lang="en-US" altLang="en-US" sz="2800" dirty="0">
                <a:latin typeface="+mn-lt"/>
              </a:rPr>
              <a:t> will make delivering good presentations </a:t>
            </a:r>
            <a:r>
              <a:rPr lang="en-US" altLang="en-US" sz="2800" u="sng" dirty="0">
                <a:latin typeface="+mn-lt"/>
              </a:rPr>
              <a:t>difficult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Follow the necessary set of guidelines in order to prepare good slides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414338"/>
            <a:ext cx="785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I: Preparing Slides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74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BC9AC1B0-69EB-40E1-859C-34CD13C23BC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86638" cy="874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</a:t>
            </a: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295400"/>
            <a:ext cx="82931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en-US" sz="2800" b="1" dirty="0" smtClean="0"/>
              <a:t>Know the </a:t>
            </a:r>
            <a:r>
              <a:rPr lang="en-US" altLang="en-US" sz="2800" b="1" u="sng" dirty="0" smtClean="0"/>
              <a:t>technical levels</a:t>
            </a:r>
            <a:r>
              <a:rPr lang="en-US" altLang="en-US" sz="2800" b="1" dirty="0" smtClean="0"/>
              <a:t> in your audience</a:t>
            </a:r>
          </a:p>
          <a:p>
            <a:pPr lvl="1" eaLnBrk="1" hangingPunct="1"/>
            <a:r>
              <a:rPr lang="en-US" altLang="en-US" sz="2800" b="1" dirty="0" smtClean="0"/>
              <a:t>Do not </a:t>
            </a:r>
            <a:r>
              <a:rPr lang="en-US" altLang="en-US" sz="2800" b="1" u="sng" dirty="0" smtClean="0"/>
              <a:t>target</a:t>
            </a:r>
            <a:r>
              <a:rPr lang="en-US" altLang="en-US" sz="2800" b="1" dirty="0" smtClean="0"/>
              <a:t> one level and ignore the others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436813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46100" y="2436813"/>
            <a:ext cx="394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Start with basic and careful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introduction</a:t>
            </a:r>
            <a:r>
              <a:rPr kumimoji="0" lang="en-US" altLang="en-US" sz="28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Leave the highly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technical material</a:t>
            </a:r>
            <a:r>
              <a:rPr kumimoji="0" lang="en-US" altLang="en-US" sz="2800" dirty="0">
                <a:solidFill>
                  <a:srgbClr val="FFFFFF"/>
                </a:solidFill>
              </a:rPr>
              <a:t> to the end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0257E82-C51E-43C1-A62C-CF8ABFA070C7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838200" y="762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It </a:t>
            </a:r>
            <a:r>
              <a:rPr lang="en-US" altLang="en-US" dirty="0">
                <a:latin typeface="+mn-lt"/>
                <a:cs typeface="+mn-cs"/>
              </a:rPr>
              <a:t>is a </a:t>
            </a:r>
            <a:r>
              <a:rPr lang="en-US" altLang="en-US" dirty="0" smtClean="0">
                <a:latin typeface="+mn-lt"/>
                <a:cs typeface="+mn-cs"/>
              </a:rPr>
              <a:t>“crime” </a:t>
            </a:r>
            <a:r>
              <a:rPr lang="en-US" altLang="en-US" dirty="0">
                <a:latin typeface="+mn-lt"/>
                <a:cs typeface="+mn-cs"/>
              </a:rPr>
              <a:t>to </a:t>
            </a:r>
            <a:r>
              <a:rPr lang="en-US" altLang="en-US" u="sng" dirty="0">
                <a:latin typeface="+mn-lt"/>
                <a:cs typeface="+mn-cs"/>
              </a:rPr>
              <a:t>exceed</a:t>
            </a:r>
            <a:r>
              <a:rPr lang="en-US" altLang="en-US" dirty="0">
                <a:latin typeface="+mn-lt"/>
                <a:cs typeface="+mn-cs"/>
              </a:rPr>
              <a:t> the allotted </a:t>
            </a:r>
            <a:r>
              <a:rPr lang="en-US" altLang="en-US" u="sng" dirty="0">
                <a:latin typeface="+mn-lt"/>
                <a:cs typeface="+mn-cs"/>
              </a:rPr>
              <a:t>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Virtually </a:t>
            </a:r>
            <a:r>
              <a:rPr lang="en-US" altLang="en-US" u="sng" dirty="0">
                <a:latin typeface="+mn-lt"/>
                <a:cs typeface="+mn-cs"/>
              </a:rPr>
              <a:t>any subject</a:t>
            </a:r>
            <a:r>
              <a:rPr lang="en-US" altLang="en-US" dirty="0">
                <a:latin typeface="+mn-lt"/>
                <a:cs typeface="+mn-cs"/>
              </a:rPr>
              <a:t> can be presented in any amount of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Time limit does not mean present only </a:t>
            </a:r>
            <a:r>
              <a:rPr lang="en-US" altLang="en-US" u="sng" dirty="0">
                <a:latin typeface="+mn-lt"/>
                <a:cs typeface="+mn-cs"/>
              </a:rPr>
              <a:t>generalities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 figure, table, or equation that does not specifically serve the point </a:t>
            </a:r>
            <a:r>
              <a:rPr lang="en-US" altLang="en-US" u="sng" dirty="0">
                <a:latin typeface="+mn-lt"/>
                <a:cs typeface="+mn-cs"/>
              </a:rPr>
              <a:t>MUST go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Make sure that the content you include can be presented in the given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time without having to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u="sng" dirty="0" smtClean="0">
                <a:latin typeface="+mn-lt"/>
                <a:cs typeface="+mn-cs"/>
              </a:rPr>
              <a:t>speak too quickly</a:t>
            </a:r>
            <a:r>
              <a:rPr lang="en-US" altLang="en-US" dirty="0" smtClean="0">
                <a:latin typeface="+mn-lt"/>
                <a:cs typeface="+mn-cs"/>
              </a:rPr>
              <a:t/>
            </a:r>
            <a:br>
              <a:rPr lang="en-US" altLang="en-US" dirty="0" smtClean="0">
                <a:latin typeface="+mn-lt"/>
                <a:cs typeface="+mn-cs"/>
              </a:rPr>
            </a:br>
            <a:endParaRPr lang="en-US" altLang="en-US" dirty="0" smtClean="0">
              <a:latin typeface="+mn-lt"/>
              <a:cs typeface="+mn-cs"/>
            </a:endParaRPr>
          </a:p>
          <a:p>
            <a:pPr marL="173877" lvl="1" indent="0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 smtClean="0">
                <a:latin typeface="+mn-lt"/>
                <a:cs typeface="+mn-cs"/>
              </a:rPr>
              <a:t> 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7963"/>
            <a:ext cx="28765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Time your talk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96000" y="4252913"/>
            <a:ext cx="2743200" cy="2376487"/>
            <a:chOff x="6001478" y="4123647"/>
            <a:chExt cx="2743200" cy="2377166"/>
          </a:xfrm>
        </p:grpSpPr>
        <p:pic>
          <p:nvPicPr>
            <p:cNvPr id="2867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26122">
              <a:off x="6001478" y="412364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21430212">
              <a:off x="6325328" y="5905331"/>
              <a:ext cx="381000" cy="59548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6" name="Not Equal 5"/>
            <p:cNvSpPr/>
            <p:nvPr/>
          </p:nvSpPr>
          <p:spPr>
            <a:xfrm rot="19848152">
              <a:off x="7117491" y="4657199"/>
              <a:ext cx="685800" cy="304887"/>
            </a:xfrm>
            <a:prstGeom prst="mathNot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00418797-DA3D-44C4-9824-C430869B8F66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Include </a:t>
            </a:r>
            <a:r>
              <a:rPr lang="en-US" altLang="en-US" dirty="0">
                <a:latin typeface="+mn-lt"/>
                <a:cs typeface="+mn-cs"/>
              </a:rPr>
              <a:t>math </a:t>
            </a:r>
            <a:r>
              <a:rPr lang="en-US" altLang="en-US" u="sng" dirty="0">
                <a:latin typeface="+mn-lt"/>
                <a:cs typeface="+mn-cs"/>
              </a:rPr>
              <a:t>ONLY if </a:t>
            </a:r>
            <a:r>
              <a:rPr lang="en-US" altLang="en-US" u="sng" dirty="0" smtClean="0">
                <a:latin typeface="+mn-lt"/>
                <a:cs typeface="+mn-cs"/>
              </a:rPr>
              <a:t>necessary</a:t>
            </a:r>
            <a:endParaRPr lang="en-US" altLang="en-US" u="sng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Equations </a:t>
            </a:r>
            <a:r>
              <a:rPr lang="en-US" altLang="en-US" u="sng" dirty="0">
                <a:latin typeface="+mn-lt"/>
                <a:cs typeface="+mn-cs"/>
              </a:rPr>
              <a:t>slow the pace</a:t>
            </a:r>
            <a:r>
              <a:rPr lang="en-US" altLang="en-US" dirty="0">
                <a:latin typeface="+mn-lt"/>
                <a:cs typeface="+mn-cs"/>
              </a:rPr>
              <a:t> of the talk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They often create </a:t>
            </a:r>
            <a:r>
              <a:rPr lang="en-US" altLang="en-US" u="sng" dirty="0">
                <a:latin typeface="+mn-lt"/>
                <a:cs typeface="+mn-cs"/>
              </a:rPr>
              <a:t>confusion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Focus instead on </a:t>
            </a:r>
            <a:r>
              <a:rPr lang="en-US" altLang="en-US" u="sng" dirty="0">
                <a:latin typeface="+mn-lt"/>
                <a:cs typeface="+mn-cs"/>
              </a:rPr>
              <a:t>assumptions</a:t>
            </a:r>
            <a:r>
              <a:rPr lang="en-US" altLang="en-US" dirty="0">
                <a:latin typeface="+mn-lt"/>
                <a:cs typeface="+mn-cs"/>
              </a:rPr>
              <a:t>, </a:t>
            </a:r>
            <a:r>
              <a:rPr lang="en-US" altLang="en-US" u="sng" dirty="0">
                <a:latin typeface="+mn-lt"/>
                <a:cs typeface="+mn-cs"/>
              </a:rPr>
              <a:t>techniques</a:t>
            </a:r>
            <a:r>
              <a:rPr lang="en-US" altLang="en-US" dirty="0">
                <a:latin typeface="+mn-lt"/>
                <a:cs typeface="+mn-cs"/>
              </a:rPr>
              <a:t>, and </a:t>
            </a:r>
            <a:r>
              <a:rPr lang="en-US" altLang="en-US" u="sng" dirty="0" smtClean="0">
                <a:latin typeface="+mn-lt"/>
                <a:cs typeface="+mn-cs"/>
              </a:rPr>
              <a:t>solutions</a:t>
            </a:r>
            <a:endParaRPr lang="en-US" altLang="en-US" u="sng" dirty="0"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192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562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Minimize complex math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316038"/>
            <a:ext cx="36433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D9C2CE34-33E8-4890-8391-356E76F1A5B5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0245" name="Rectangle 1027"/>
          <p:cNvSpPr>
            <a:spLocks noChangeArrowheads="1"/>
          </p:cNvSpPr>
          <p:nvPr/>
        </p:nvSpPr>
        <p:spPr bwMode="auto">
          <a:xfrm>
            <a:off x="609600" y="1133475"/>
            <a:ext cx="5257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Allow </a:t>
            </a:r>
            <a:r>
              <a:rPr lang="en-US" altLang="en-US" i="1" u="sng" dirty="0">
                <a:latin typeface="+mn-lt"/>
                <a:cs typeface="+mn-cs"/>
              </a:rPr>
              <a:t>1 or 2 minutes per </a:t>
            </a:r>
            <a:r>
              <a:rPr lang="en-US" altLang="en-US" i="1" u="sng" dirty="0" smtClean="0">
                <a:latin typeface="+mn-lt"/>
                <a:cs typeface="+mn-cs"/>
              </a:rPr>
              <a:t>transparency</a:t>
            </a:r>
            <a:r>
              <a:rPr lang="en-US" altLang="en-US" dirty="0" smtClean="0">
                <a:latin typeface="+mn-lt"/>
                <a:cs typeface="+mn-cs"/>
              </a:rPr>
              <a:t>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with </a:t>
            </a:r>
            <a:r>
              <a:rPr lang="en-US" altLang="en-US" u="sng" dirty="0">
                <a:latin typeface="+mn-lt"/>
                <a:cs typeface="+mn-cs"/>
              </a:rPr>
              <a:t>one or two </a:t>
            </a:r>
            <a:r>
              <a:rPr lang="en-US" altLang="en-US" u="sng" dirty="0" smtClean="0">
                <a:latin typeface="+mn-lt"/>
                <a:cs typeface="+mn-cs"/>
              </a:rPr>
              <a:t>lines</a:t>
            </a:r>
            <a:r>
              <a:rPr lang="en-US" altLang="en-US" dirty="0" smtClean="0">
                <a:latin typeface="+mn-lt"/>
                <a:cs typeface="+mn-cs"/>
              </a:rPr>
              <a:t> **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</a:t>
            </a:r>
            <a:r>
              <a:rPr lang="en-US" altLang="en-US" dirty="0">
                <a:latin typeface="+mn-lt"/>
                <a:cs typeface="+mn-cs"/>
              </a:rPr>
              <a:t>that are packed with </a:t>
            </a:r>
            <a:r>
              <a:rPr lang="en-US" altLang="en-US" u="sng" dirty="0">
                <a:latin typeface="+mn-lt"/>
                <a:cs typeface="+mn-cs"/>
              </a:rPr>
              <a:t>too much information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No need to write </a:t>
            </a:r>
            <a:r>
              <a:rPr lang="en-US" altLang="en-US" u="sng" dirty="0">
                <a:latin typeface="+mn-lt"/>
                <a:cs typeface="+mn-cs"/>
              </a:rPr>
              <a:t>full </a:t>
            </a:r>
            <a:r>
              <a:rPr lang="en-US" altLang="en-US" u="sng" dirty="0" smtClean="0">
                <a:latin typeface="+mn-lt"/>
                <a:cs typeface="+mn-cs"/>
              </a:rPr>
              <a:t>sentences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Use </a:t>
            </a:r>
            <a:r>
              <a:rPr lang="en-US" altLang="en-US" u="sng" dirty="0" smtClean="0">
                <a:latin typeface="+mn-lt"/>
                <a:cs typeface="+mn-cs"/>
              </a:rPr>
              <a:t>six to seven lines per slide</a:t>
            </a:r>
            <a:r>
              <a:rPr lang="en-US" altLang="en-US" dirty="0" smtClean="0">
                <a:latin typeface="+mn-lt"/>
                <a:cs typeface="+mn-cs"/>
              </a:rPr>
              <a:t> whenever possible</a:t>
            </a:r>
            <a:endParaRPr lang="en-US" altLang="en-US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341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Be sensible about slides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FFF0A51-B694-4EAB-8CC3-9DE2DAFBA7A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33400" y="1295400"/>
            <a:ext cx="5181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 smtClean="0">
                <a:latin typeface="+mn-lt"/>
                <a:cs typeface="+mn-cs"/>
              </a:rPr>
              <a:t>First </a:t>
            </a:r>
            <a:r>
              <a:rPr lang="en-US" altLang="en-US" u="sng" dirty="0">
                <a:latin typeface="+mn-lt"/>
                <a:cs typeface="+mn-cs"/>
              </a:rPr>
              <a:t>slide</a:t>
            </a:r>
            <a:r>
              <a:rPr lang="en-US" altLang="en-US" dirty="0">
                <a:latin typeface="+mn-lt"/>
                <a:cs typeface="+mn-cs"/>
              </a:rPr>
              <a:t> for </a:t>
            </a:r>
            <a:r>
              <a:rPr lang="en-US" altLang="en-US" i="1" dirty="0">
                <a:latin typeface="+mn-lt"/>
                <a:cs typeface="+mn-cs"/>
              </a:rPr>
              <a:t>title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>
                <a:latin typeface="+mn-lt"/>
                <a:cs typeface="+mn-cs"/>
              </a:rPr>
              <a:t>Second slide</a:t>
            </a:r>
            <a:r>
              <a:rPr lang="en-US" altLang="en-US" dirty="0">
                <a:latin typeface="+mn-lt"/>
                <a:cs typeface="+mn-cs"/>
              </a:rPr>
              <a:t> for your </a:t>
            </a:r>
            <a:r>
              <a:rPr lang="en-US" altLang="en-US" i="1" dirty="0">
                <a:latin typeface="+mn-lt"/>
                <a:cs typeface="+mn-cs"/>
              </a:rPr>
              <a:t>outline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Have a </a:t>
            </a:r>
            <a:r>
              <a:rPr lang="en-US" altLang="en-US" u="sng" dirty="0">
                <a:latin typeface="+mn-lt"/>
                <a:cs typeface="+mn-cs"/>
              </a:rPr>
              <a:t>good introduction</a:t>
            </a:r>
            <a:r>
              <a:rPr lang="en-US" altLang="en-US" dirty="0">
                <a:latin typeface="+mn-lt"/>
                <a:cs typeface="+mn-cs"/>
              </a:rPr>
              <a:t> (importance of the topic, motivation, etc.)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putting two </a:t>
            </a:r>
            <a:r>
              <a:rPr lang="en-US" altLang="en-US" u="sng" dirty="0">
                <a:latin typeface="+mn-lt"/>
                <a:cs typeface="+mn-cs"/>
              </a:rPr>
              <a:t>different headings</a:t>
            </a:r>
            <a:r>
              <a:rPr lang="en-US" altLang="en-US" dirty="0">
                <a:latin typeface="+mn-lt"/>
                <a:cs typeface="+mn-cs"/>
              </a:rPr>
              <a:t> in one slide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One heading can span </a:t>
            </a:r>
            <a:r>
              <a:rPr lang="en-US" altLang="en-US" u="sng" dirty="0">
                <a:latin typeface="+mn-lt"/>
                <a:cs typeface="+mn-cs"/>
              </a:rPr>
              <a:t>more than one slide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392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2120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altLang="en-US">
                <a:solidFill>
                  <a:srgbClr val="0033CC"/>
                </a:solidFill>
                <a:cs typeface="Times New Roman (Arabic)" pitchFamily="26" charset="-78"/>
              </a:rPr>
              <a:t> </a:t>
            </a: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your slides </a:t>
            </a:r>
            <a:endParaRPr lang="en-US" altLang="en-US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04E1540-8FDA-463B-9B27-81329DEA8B7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33400" y="511175"/>
            <a:ext cx="6324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8FDA81"/>
                </a:solidFill>
              </a:rPr>
              <a:t>Try to make an attractive design 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slide background</a:t>
            </a:r>
          </a:p>
          <a:p>
            <a:pPr lvl="1" eaLnBrk="1" hangingPunct="1"/>
            <a:r>
              <a:rPr lang="en-US" altLang="en-US" sz="2800" dirty="0"/>
              <a:t>Choose </a:t>
            </a:r>
            <a:r>
              <a:rPr lang="en-US" altLang="en-US" sz="2800" u="sng" dirty="0"/>
              <a:t>font colors</a:t>
            </a:r>
            <a:r>
              <a:rPr lang="en-US" altLang="en-US" sz="2800" dirty="0"/>
              <a:t> to provide a good contrast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font size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font </a:t>
            </a:r>
            <a:r>
              <a:rPr lang="en-US" altLang="en-US" sz="2800" u="sng" dirty="0" smtClean="0"/>
              <a:t>type*</a:t>
            </a:r>
            <a:endParaRPr lang="en-US" altLang="en-US" sz="2800" u="sng" dirty="0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76600"/>
            <a:ext cx="28717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686175" y="4038600"/>
            <a:ext cx="457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Try to use </a:t>
            </a:r>
            <a:r>
              <a:rPr lang="en-US" altLang="en-US" sz="2800" u="sng" dirty="0">
                <a:solidFill>
                  <a:srgbClr val="FFFFFF"/>
                </a:solidFill>
              </a:rPr>
              <a:t>graphics</a:t>
            </a:r>
            <a:r>
              <a:rPr lang="en-US" altLang="en-US" sz="2800" dirty="0">
                <a:solidFill>
                  <a:srgbClr val="FFFFFF"/>
                </a:solidFill>
              </a:rPr>
              <a:t>, </a:t>
            </a:r>
            <a:r>
              <a:rPr lang="en-US" altLang="en-US" sz="2800" u="sng" dirty="0">
                <a:solidFill>
                  <a:srgbClr val="FFFFFF"/>
                </a:solidFill>
              </a:rPr>
              <a:t>figures</a:t>
            </a:r>
            <a:r>
              <a:rPr lang="en-US" altLang="en-US" sz="2800" dirty="0">
                <a:solidFill>
                  <a:srgbClr val="FFFFFF"/>
                </a:solidFill>
              </a:rPr>
              <a:t>, block diagrams</a:t>
            </a:r>
          </a:p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Use </a:t>
            </a:r>
            <a:r>
              <a:rPr lang="en-US" altLang="en-US" sz="2800" u="sng" dirty="0">
                <a:solidFill>
                  <a:srgbClr val="FFFFFF"/>
                </a:solidFill>
              </a:rPr>
              <a:t>animation</a:t>
            </a:r>
            <a:r>
              <a:rPr lang="en-US" altLang="en-US" sz="2800" dirty="0">
                <a:solidFill>
                  <a:srgbClr val="FFFFFF"/>
                </a:solidFill>
              </a:rPr>
              <a:t> whenever needed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Part II: Delivering a Speech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00400" y="14859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6688" indent="-166688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1175" indent="-163513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642938" indent="-130175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771525" indent="-128588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2287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6859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1431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6003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800" u="sng" dirty="0"/>
              <a:t>Public Speaking</a:t>
            </a:r>
            <a:r>
              <a:rPr kumimoji="0" lang="en-US" altLang="en-US" sz="2800" dirty="0"/>
              <a:t> is a necessity of professional life</a:t>
            </a:r>
          </a:p>
          <a:p>
            <a:pPr eaLnBrk="1" hangingPunct="1"/>
            <a:r>
              <a:rPr kumimoji="0" lang="en-US" altLang="en-US" sz="2800" dirty="0"/>
              <a:t>Your oral presentation is a </a:t>
            </a:r>
            <a:r>
              <a:rPr kumimoji="0" lang="en-US" altLang="en-US" sz="2800" u="sng" dirty="0"/>
              <a:t>presentation of yourself</a:t>
            </a:r>
          </a:p>
          <a:p>
            <a:pPr eaLnBrk="1" hangingPunct="1"/>
            <a:r>
              <a:rPr kumimoji="0" lang="en-US" altLang="en-US" sz="2800" dirty="0"/>
              <a:t>Your ability to do your job may be questioned by your colleagues if you seem </a:t>
            </a:r>
            <a:r>
              <a:rPr kumimoji="0" lang="en-US" altLang="en-US" sz="2800" u="sng" dirty="0"/>
              <a:t>nervous or confused</a:t>
            </a:r>
          </a:p>
          <a:p>
            <a:pPr eaLnBrk="1" hangingPunct="1"/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Clarity</a:t>
            </a:r>
            <a:r>
              <a:rPr kumimoji="0" lang="en-US" altLang="en-US" sz="2800" dirty="0"/>
              <a:t>, </a:t>
            </a:r>
            <a:r>
              <a:rPr kumimoji="0" lang="en-US" altLang="en-US" sz="2800" u="sng" dirty="0"/>
              <a:t>self-assurance</a:t>
            </a:r>
            <a:r>
              <a:rPr kumimoji="0" lang="en-US" altLang="en-US" sz="2800" dirty="0"/>
              <a:t>, and </a:t>
            </a:r>
            <a:r>
              <a:rPr kumimoji="0" lang="en-US" altLang="en-US" sz="2800" u="sng" dirty="0"/>
              <a:t>skill</a:t>
            </a:r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get</a:t>
            </a:r>
            <a:r>
              <a:rPr kumimoji="0" lang="en-US" altLang="en-US" sz="2800" dirty="0"/>
              <a:t> you the </a:t>
            </a:r>
            <a:r>
              <a:rPr kumimoji="0" lang="en-US" altLang="en-US" sz="2800" u="sng" dirty="0"/>
              <a:t>respect</a:t>
            </a:r>
            <a:r>
              <a:rPr kumimoji="0" lang="en-US" altLang="en-US" sz="2800" dirty="0"/>
              <a:t> of the audience  </a:t>
            </a:r>
          </a:p>
        </p:txBody>
      </p:sp>
      <p:pic>
        <p:nvPicPr>
          <p:cNvPr id="37893" name="Picture 5" descr="http://www2.youseemore.com/clarencedillon/uploads/7.4924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8538"/>
            <a:ext cx="2857500" cy="459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1358</TotalTime>
  <Words>714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Digital Blue Tunnel 16x9</vt:lpstr>
      <vt:lpstr>1_Digital Blue Tunnel 16x9</vt:lpstr>
      <vt:lpstr>Studio 2. Guidelines for  Good Presentations</vt:lpstr>
      <vt:lpstr>PowerPoint Presentation</vt:lpstr>
      <vt:lpstr>Know your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Table Tray</dc:title>
  <dc:creator>LZMHX9</dc:creator>
  <cp:lastModifiedBy>User</cp:lastModifiedBy>
  <cp:revision>75</cp:revision>
  <dcterms:created xsi:type="dcterms:W3CDTF">2001-01-31T13:11:42Z</dcterms:created>
  <dcterms:modified xsi:type="dcterms:W3CDTF">2017-10-01T18:54:09Z</dcterms:modified>
</cp:coreProperties>
</file>