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6DDA-8355-E441-A629-6278A78A2331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D38FEF71-5656-1649-97E2-65F3F8BBC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6DDA-8355-E441-A629-6278A78A2331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EF71-5656-1649-97E2-65F3F8BBC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ar-sa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6DDA-8355-E441-A629-6278A78A2331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ar-s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ar-sa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6DDA-8355-E441-A629-6278A78A2331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6DDA-8355-E441-A629-6278A78A2331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ar-sa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ar-sa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ar-sa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D38FEF71-5656-1649-97E2-65F3F8BBC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6DDA-8355-E441-A629-6278A78A2331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EF71-5656-1649-97E2-65F3F8BBC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6DDA-8355-E441-A629-6278A78A2331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EF71-5656-1649-97E2-65F3F8BBC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6DDA-8355-E441-A629-6278A78A2331}" type="datetimeFigureOut">
              <a:rPr lang="en-US" smtClean="0"/>
              <a:t>10/2/16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EF71-5656-1649-97E2-65F3F8BBCF8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6DDA-8355-E441-A629-6278A78A2331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EF71-5656-1649-97E2-65F3F8BBC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6DDA-8355-E441-A629-6278A78A2331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EF71-5656-1649-97E2-65F3F8BBC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ar-sa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6DDA-8355-E441-A629-6278A78A2331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EF71-5656-1649-97E2-65F3F8BBC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6DDA-8355-E441-A629-6278A78A2331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EF71-5656-1649-97E2-65F3F8BBC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6DDA-8355-E441-A629-6278A78A2331}" type="datetimeFigureOut">
              <a:rPr lang="en-US" smtClean="0"/>
              <a:t>10/2/16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EF71-5656-1649-97E2-65F3F8BBC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6DDA-8355-E441-A629-6278A78A2331}" type="datetimeFigureOut">
              <a:rPr lang="en-US" smtClean="0"/>
              <a:t>10/2/16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EF71-5656-1649-97E2-65F3F8BBC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6DDA-8355-E441-A629-6278A78A2331}" type="datetimeFigureOut">
              <a:rPr lang="en-US" smtClean="0"/>
              <a:t>10/2/16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EF71-5656-1649-97E2-65F3F8BBC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ar-s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86DDA-8355-E441-A629-6278A78A2331}" type="datetimeFigureOut">
              <a:rPr lang="en-US" smtClean="0"/>
              <a:t>10/2/16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FEF71-5656-1649-97E2-65F3F8BBCF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9186DDA-8355-E441-A629-6278A78A2331}" type="datetimeFigureOut">
              <a:rPr lang="en-US" smtClean="0"/>
              <a:t>10/2/16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38FEF71-5656-1649-97E2-65F3F8BBCF8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4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/>
              <a:t>مبادئ الإتصال الإستراتيجي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3200" dirty="0" smtClean="0">
                <a:solidFill>
                  <a:schemeClr val="accent4">
                    <a:lumMod val="75000"/>
                  </a:schemeClr>
                </a:solidFill>
              </a:rPr>
              <a:t>تطور الإتصال الإستراتيجي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991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التفاهم الإنساني هو جوهر العلاقات العامة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7064566_ori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19" b="15319"/>
          <a:stretch>
            <a:fillRect/>
          </a:stretch>
        </p:blipFill>
        <p:spPr>
          <a:xfrm>
            <a:off x="1076025" y="2793818"/>
            <a:ext cx="6978566" cy="2932664"/>
          </a:xfrm>
        </p:spPr>
      </p:pic>
    </p:spTree>
    <p:extLst>
      <p:ext uri="{BB962C8B-B14F-4D97-AF65-F5344CB8AC3E}">
        <p14:creationId xmlns:p14="http://schemas.microsoft.com/office/powerpoint/2010/main" val="4267795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دوافع الإهتمام بدراسة العلاقات العامة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2400" dirty="0" smtClean="0"/>
              <a:t>١- ظهور الأنظمة الديمقراطية.</a:t>
            </a:r>
          </a:p>
          <a:p>
            <a:pPr marL="0" indent="0" algn="r">
              <a:buNone/>
            </a:pPr>
            <a:endParaRPr lang="ar-sa" sz="2400" dirty="0"/>
          </a:p>
          <a:p>
            <a:pPr marL="0" indent="0" algn="r">
              <a:buNone/>
            </a:pPr>
            <a:r>
              <a:rPr lang="ar-sa" sz="2400" dirty="0" smtClean="0"/>
              <a:t>٢- الثورة الصناعية وزيادة الإنتاج.</a:t>
            </a:r>
          </a:p>
          <a:p>
            <a:pPr marL="0" indent="0" algn="r">
              <a:buNone/>
            </a:pPr>
            <a:r>
              <a:rPr lang="ar-sa" sz="2400" dirty="0" smtClean="0"/>
              <a:t>٣-تطور الإتصال الجماهيري</a:t>
            </a:r>
          </a:p>
          <a:p>
            <a:pPr marL="0" indent="0" algn="r">
              <a:buNone/>
            </a:pPr>
            <a:r>
              <a:rPr lang="ar-sa" sz="2400" dirty="0" smtClean="0"/>
              <a:t>٤- الإنفجار السكاني</a:t>
            </a:r>
          </a:p>
          <a:p>
            <a:pPr marL="0" indent="0" algn="r">
              <a:buNone/>
            </a:pPr>
            <a:endParaRPr lang="ar-sa" sz="2400" dirty="0" smtClean="0"/>
          </a:p>
        </p:txBody>
      </p:sp>
    </p:spTree>
    <p:extLst>
      <p:ext uri="{BB962C8B-B14F-4D97-AF65-F5344CB8AC3E}">
        <p14:creationId xmlns:p14="http://schemas.microsoft.com/office/powerpoint/2010/main" val="81320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Ivy Ledbetter lee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3600" dirty="0" smtClean="0"/>
              <a:t>* أبو </a:t>
            </a:r>
            <a:r>
              <a:rPr lang="ar-sa" sz="3600" dirty="0"/>
              <a:t>العلاقات العامة </a:t>
            </a:r>
            <a:r>
              <a:rPr lang="ar-sa" sz="3600" dirty="0" smtClean="0"/>
              <a:t>الحديثة</a:t>
            </a:r>
          </a:p>
          <a:p>
            <a:pPr marL="0" indent="0" algn="r">
              <a:buNone/>
            </a:pPr>
            <a:r>
              <a:rPr lang="ar-sa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ساهم في تصحيح سياسات رجال</a:t>
            </a:r>
          </a:p>
          <a:p>
            <a:pPr marL="0" indent="0" algn="r">
              <a:buNone/>
            </a:pPr>
            <a:r>
              <a:rPr lang="ar-sa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الأعمال في </a:t>
            </a:r>
            <a:r>
              <a:rPr lang="ar-sa" sz="3600" dirty="0" smtClean="0">
                <a:solidFill>
                  <a:srgbClr val="E03133"/>
                </a:solidFill>
              </a:rPr>
              <a:t>تواصلهم مع الجمهور</a:t>
            </a:r>
          </a:p>
        </p:txBody>
      </p:sp>
      <p:pic>
        <p:nvPicPr>
          <p:cNvPr id="10" name="Content Placeholder 5" descr="ivy-ledbetter-lee-1877-1934-one-everet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8725" r="-98725"/>
          <a:stretch>
            <a:fillRect/>
          </a:stretch>
        </p:blipFill>
        <p:spPr>
          <a:xfrm>
            <a:off x="-2353641" y="2756646"/>
            <a:ext cx="8308975" cy="349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337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من أقواله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3600" dirty="0" smtClean="0"/>
              <a:t>“ أحاول دائماً  أن أترجم الدولارات والسنتات والأسهم والسندات إلى مصطلحات إنسانية”    </a:t>
            </a:r>
          </a:p>
          <a:p>
            <a:pPr marL="0" indent="0" algn="r">
              <a:buNone/>
            </a:pPr>
            <a:r>
              <a:rPr lang="ar-sa" sz="3600" dirty="0" smtClean="0"/>
              <a:t>ايفي لي</a:t>
            </a:r>
          </a:p>
        </p:txBody>
      </p:sp>
      <p:pic>
        <p:nvPicPr>
          <p:cNvPr id="4" name="Picture 3" descr="downloa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92" y="3528231"/>
            <a:ext cx="2787694" cy="2857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921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Edward </a:t>
            </a:r>
            <a:r>
              <a:rPr lang="en-US" dirty="0" err="1" smtClean="0"/>
              <a:t>Bernays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3600" dirty="0" smtClean="0">
                <a:solidFill>
                  <a:srgbClr val="E03133"/>
                </a:solidFill>
              </a:rPr>
              <a:t>استطاع أن يضع الأسس العلمية لفن </a:t>
            </a:r>
          </a:p>
          <a:p>
            <a:pPr marL="0" indent="0" algn="r">
              <a:buNone/>
            </a:pPr>
            <a:r>
              <a:rPr lang="ar-sa" sz="3600" dirty="0" smtClean="0">
                <a:solidFill>
                  <a:srgbClr val="E03133"/>
                </a:solidFill>
              </a:rPr>
              <a:t>العلاقات العامة مستفيدا من علمي </a:t>
            </a:r>
          </a:p>
          <a:p>
            <a:pPr marL="0" indent="0" algn="r">
              <a:buNone/>
            </a:pPr>
            <a:r>
              <a:rPr lang="ar-sa" sz="3600" dirty="0" smtClean="0">
                <a:solidFill>
                  <a:srgbClr val="E03133"/>
                </a:solidFill>
              </a:rPr>
              <a:t>النفس والإجتماع.</a:t>
            </a:r>
            <a:endParaRPr lang="en-US" sz="3600" dirty="0">
              <a:solidFill>
                <a:srgbClr val="E03133"/>
              </a:solidFill>
            </a:endParaRPr>
          </a:p>
        </p:txBody>
      </p:sp>
      <p:pic>
        <p:nvPicPr>
          <p:cNvPr id="7" name="Content Placeholder 3" descr="225px-Edward_Bernay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6478" r="-96478"/>
          <a:stretch>
            <a:fillRect/>
          </a:stretch>
        </p:blipFill>
        <p:spPr>
          <a:xfrm>
            <a:off x="-2371154" y="2756646"/>
            <a:ext cx="8308975" cy="349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143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التقنين العلمي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3600" dirty="0" smtClean="0">
                <a:solidFill>
                  <a:srgbClr val="E03133"/>
                </a:solidFill>
              </a:rPr>
              <a:t>* بدء مع إنشاء معهد العلاقات العامة بجامعة بوسطن عام ١٩٤٧</a:t>
            </a:r>
          </a:p>
          <a:p>
            <a:pPr marL="0" indent="0" algn="r">
              <a:buNone/>
            </a:pPr>
            <a:r>
              <a:rPr lang="ar-sa" sz="3600" dirty="0" smtClean="0">
                <a:solidFill>
                  <a:srgbClr val="E03133"/>
                </a:solidFill>
              </a:rPr>
              <a:t>* بدء تشكيل جمعيات العلاقات العامة وظهر معها  دستور المهنة عام ١٩٦٠ وتم تطويره لاحقاً.</a:t>
            </a:r>
            <a:endParaRPr lang="en-US" sz="3600" dirty="0">
              <a:solidFill>
                <a:srgbClr val="E031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537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مفهوم العلاقات العامة</a:t>
            </a:r>
            <a:endParaRPr lang="en-US" dirty="0"/>
          </a:p>
        </p:txBody>
      </p:sp>
      <p:pic>
        <p:nvPicPr>
          <p:cNvPr id="4" name="Content Placeholder 3" descr="Public_Relations_Sample6_Fina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7" b="24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56703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الإعلام والدعاية والإعلان</a:t>
            </a:r>
            <a:endParaRPr lang="en-US" dirty="0"/>
          </a:p>
        </p:txBody>
      </p:sp>
      <p:pic>
        <p:nvPicPr>
          <p:cNvPr id="5" name="Content Placeholder 4" descr="download (1)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8399" r="-88399"/>
          <a:stretch>
            <a:fillRect/>
          </a:stretch>
        </p:blipFill>
        <p:spPr>
          <a:xfrm>
            <a:off x="1068595" y="2987322"/>
            <a:ext cx="6819808" cy="3470219"/>
          </a:xfrm>
        </p:spPr>
      </p:pic>
      <p:pic>
        <p:nvPicPr>
          <p:cNvPr id="4" name="Picture 3" descr="ads-francriem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37337">
            <a:off x="5137808" y="3113219"/>
            <a:ext cx="3896922" cy="2610938"/>
          </a:xfrm>
          <a:prstGeom prst="rect">
            <a:avLst/>
          </a:prstGeom>
        </p:spPr>
      </p:pic>
      <p:pic>
        <p:nvPicPr>
          <p:cNvPr id="6" name="Picture 5" descr="download (2)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12790">
            <a:off x="376574" y="3390082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1193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68</TotalTime>
  <Words>125</Words>
  <Application>Microsoft Macintosh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Expo</vt:lpstr>
      <vt:lpstr>مبادئ الإتصال الإستراتيجي</vt:lpstr>
      <vt:lpstr>التفاهم الإنساني هو جوهر العلاقات العامة </vt:lpstr>
      <vt:lpstr>دوافع الإهتمام بدراسة العلاقات العامة</vt:lpstr>
      <vt:lpstr>Ivy Ledbetter lee </vt:lpstr>
      <vt:lpstr>من أقواله</vt:lpstr>
      <vt:lpstr>Edward Bernays</vt:lpstr>
      <vt:lpstr>التقنين العلمي</vt:lpstr>
      <vt:lpstr>مفهوم العلاقات العامة</vt:lpstr>
      <vt:lpstr>الإعلام والدعاية والإعلان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مبادئ الإتصال الإستراتيجي</dc:title>
  <dc:creator>Abdullaziz Faqihi</dc:creator>
  <cp:lastModifiedBy>Abdullaziz Faqihi</cp:lastModifiedBy>
  <cp:revision>7</cp:revision>
  <dcterms:created xsi:type="dcterms:W3CDTF">2016-10-02T19:59:48Z</dcterms:created>
  <dcterms:modified xsi:type="dcterms:W3CDTF">2016-10-02T21:07:49Z</dcterms:modified>
</cp:coreProperties>
</file>