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0" d="100"/>
          <a:sy n="50" d="100"/>
        </p:scale>
        <p:origin x="-1267"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9AADE952-1A2D-463A-B967-7FAC14F2909E}" type="datetimeFigureOut">
              <a:rPr lang="ar-SA" smtClean="0"/>
              <a:pPr/>
              <a:t>24/01/42</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93D42CE0-66EB-4826-A7B1-941484EFC534}"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AADE952-1A2D-463A-B967-7FAC14F2909E}" type="datetimeFigureOut">
              <a:rPr lang="ar-SA" smtClean="0"/>
              <a:pPr/>
              <a:t>24/01/42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3D42CE0-66EB-4826-A7B1-941484EFC534}" type="slidenum">
              <a:rPr lang="ar-SA" smtClean="0"/>
              <a:pPr/>
              <a:t>‹#›</a:t>
            </a:fld>
            <a:endParaRPr lang="ar-SA"/>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AADE952-1A2D-463A-B967-7FAC14F2909E}" type="datetimeFigureOut">
              <a:rPr lang="ar-SA" smtClean="0"/>
              <a:pPr/>
              <a:t>24/01/42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3D42CE0-66EB-4826-A7B1-941484EFC534}" type="slidenum">
              <a:rPr lang="ar-SA" smtClean="0"/>
              <a:pPr/>
              <a:t>‹#›</a:t>
            </a:fld>
            <a:endParaRPr lang="ar-SA"/>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9AADE952-1A2D-463A-B967-7FAC14F2909E}" type="datetimeFigureOut">
              <a:rPr lang="ar-SA" smtClean="0"/>
              <a:pPr/>
              <a:t>24/01/42</a:t>
            </a:fld>
            <a:endParaRPr lang="ar-SA"/>
          </a:p>
        </p:txBody>
      </p:sp>
      <p:sp>
        <p:nvSpPr>
          <p:cNvPr id="9" name="عنصر نائب لرقم الشريحة 8"/>
          <p:cNvSpPr>
            <a:spLocks noGrp="1"/>
          </p:cNvSpPr>
          <p:nvPr>
            <p:ph type="sldNum" sz="quarter" idx="15"/>
          </p:nvPr>
        </p:nvSpPr>
        <p:spPr/>
        <p:txBody>
          <a:bodyPr rtlCol="0"/>
          <a:lstStyle/>
          <a:p>
            <a:fld id="{93D42CE0-66EB-4826-A7B1-941484EFC534}"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9AADE952-1A2D-463A-B967-7FAC14F2909E}" type="datetimeFigureOut">
              <a:rPr lang="ar-SA" smtClean="0"/>
              <a:pPr/>
              <a:t>24/01/42</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93D42CE0-66EB-4826-A7B1-941484EFC534}"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9AADE952-1A2D-463A-B967-7FAC14F2909E}" type="datetimeFigureOut">
              <a:rPr lang="ar-SA" smtClean="0"/>
              <a:pPr/>
              <a:t>24/01/42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3D42CE0-66EB-4826-A7B1-941484EFC534}"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9AADE952-1A2D-463A-B967-7FAC14F2909E}" type="datetimeFigureOut">
              <a:rPr lang="ar-SA" smtClean="0"/>
              <a:pPr/>
              <a:t>24/01/42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3D42CE0-66EB-4826-A7B1-941484EFC534}"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9AADE952-1A2D-463A-B967-7FAC14F2909E}" type="datetimeFigureOut">
              <a:rPr lang="ar-SA" smtClean="0"/>
              <a:pPr/>
              <a:t>24/01/42</a:t>
            </a:fld>
            <a:endParaRPr lang="ar-SA"/>
          </a:p>
        </p:txBody>
      </p:sp>
      <p:sp>
        <p:nvSpPr>
          <p:cNvPr id="7" name="عنصر نائب لرقم الشريحة 6"/>
          <p:cNvSpPr>
            <a:spLocks noGrp="1"/>
          </p:cNvSpPr>
          <p:nvPr>
            <p:ph type="sldNum" sz="quarter" idx="11"/>
          </p:nvPr>
        </p:nvSpPr>
        <p:spPr/>
        <p:txBody>
          <a:bodyPr rtlCol="0"/>
          <a:lstStyle/>
          <a:p>
            <a:fld id="{93D42CE0-66EB-4826-A7B1-941484EFC534}"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ADE952-1A2D-463A-B967-7FAC14F2909E}" type="datetimeFigureOut">
              <a:rPr lang="ar-SA" smtClean="0"/>
              <a:pPr/>
              <a:t>24/01/42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3D42CE0-66EB-4826-A7B1-941484EFC534}" type="slidenum">
              <a:rPr lang="ar-SA" smtClean="0"/>
              <a:pPr/>
              <a:t>‹#›</a:t>
            </a:fld>
            <a:endParaRPr lang="ar-SA"/>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9AADE952-1A2D-463A-B967-7FAC14F2909E}" type="datetimeFigureOut">
              <a:rPr lang="ar-SA" smtClean="0"/>
              <a:pPr/>
              <a:t>24/01/42</a:t>
            </a:fld>
            <a:endParaRPr lang="ar-SA"/>
          </a:p>
        </p:txBody>
      </p:sp>
      <p:sp>
        <p:nvSpPr>
          <p:cNvPr id="22" name="عنصر نائب لرقم الشريحة 21"/>
          <p:cNvSpPr>
            <a:spLocks noGrp="1"/>
          </p:cNvSpPr>
          <p:nvPr>
            <p:ph type="sldNum" sz="quarter" idx="15"/>
          </p:nvPr>
        </p:nvSpPr>
        <p:spPr/>
        <p:txBody>
          <a:bodyPr rtlCol="0"/>
          <a:lstStyle/>
          <a:p>
            <a:fld id="{93D42CE0-66EB-4826-A7B1-941484EFC534}"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9AADE952-1A2D-463A-B967-7FAC14F2909E}" type="datetimeFigureOut">
              <a:rPr lang="ar-SA" smtClean="0"/>
              <a:pPr/>
              <a:t>24/01/42</a:t>
            </a:fld>
            <a:endParaRPr lang="ar-SA"/>
          </a:p>
        </p:txBody>
      </p:sp>
      <p:sp>
        <p:nvSpPr>
          <p:cNvPr id="18" name="عنصر نائب لرقم الشريحة 17"/>
          <p:cNvSpPr>
            <a:spLocks noGrp="1"/>
          </p:cNvSpPr>
          <p:nvPr>
            <p:ph type="sldNum" sz="quarter" idx="11"/>
          </p:nvPr>
        </p:nvSpPr>
        <p:spPr/>
        <p:txBody>
          <a:bodyPr rtlCol="0"/>
          <a:lstStyle/>
          <a:p>
            <a:fld id="{93D42CE0-66EB-4826-A7B1-941484EFC534}"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AADE952-1A2D-463A-B967-7FAC14F2909E}" type="datetimeFigureOut">
              <a:rPr lang="ar-SA" smtClean="0"/>
              <a:pPr/>
              <a:t>24/01/42</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3D42CE0-66EB-4826-A7B1-941484EFC53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d"/>
  </p:transition>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efs_GhW4do" TargetMode="External"/><Relationship Id="rId2" Type="http://schemas.openxmlformats.org/officeDocument/2006/relationships/hyperlink" Target="https://www.youtube.com/watch?v=83SttWiTQj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35696" y="0"/>
            <a:ext cx="6172200" cy="1894362"/>
          </a:xfrm>
        </p:spPr>
        <p:txBody>
          <a:bodyPr/>
          <a:lstStyle/>
          <a:p>
            <a:r>
              <a:rPr lang="en-GB" dirty="0" smtClean="0">
                <a:solidFill>
                  <a:srgbClr val="C00000"/>
                </a:solidFill>
              </a:rPr>
              <a:t>Strawberry DNA Extraction</a:t>
            </a:r>
            <a:endParaRPr lang="ar-SA" dirty="0">
              <a:solidFill>
                <a:srgbClr val="C00000"/>
              </a:solidFill>
            </a:endParaRPr>
          </a:p>
        </p:txBody>
      </p:sp>
      <p:sp>
        <p:nvSpPr>
          <p:cNvPr id="3" name="عنوان فرعي 2"/>
          <p:cNvSpPr>
            <a:spLocks noGrp="1"/>
          </p:cNvSpPr>
          <p:nvPr>
            <p:ph type="subTitle" idx="1"/>
          </p:nvPr>
        </p:nvSpPr>
        <p:spPr>
          <a:xfrm>
            <a:off x="1835696" y="1988840"/>
            <a:ext cx="6172200" cy="1371600"/>
          </a:xfrm>
        </p:spPr>
        <p:txBody>
          <a:bodyPr/>
          <a:lstStyle/>
          <a:p>
            <a:pPr algn="ctr"/>
            <a:r>
              <a:rPr lang="ar-SA" sz="3600" dirty="0" smtClean="0">
                <a:solidFill>
                  <a:srgbClr val="C00000"/>
                </a:solidFill>
              </a:rPr>
              <a:t>استخلاص ال دنا من الفواكه- </a:t>
            </a:r>
            <a:r>
              <a:rPr lang="ar-SA" sz="3600" dirty="0" err="1" smtClean="0">
                <a:solidFill>
                  <a:srgbClr val="C00000"/>
                </a:solidFill>
              </a:rPr>
              <a:t>الفراوله</a:t>
            </a:r>
            <a:r>
              <a:rPr lang="ar-SA" sz="3600" dirty="0" smtClean="0">
                <a:solidFill>
                  <a:srgbClr val="C00000"/>
                </a:solidFill>
              </a:rPr>
              <a:t> </a:t>
            </a:r>
            <a:endParaRPr lang="en-US" sz="3600" dirty="0" smtClean="0">
              <a:solidFill>
                <a:srgbClr val="C00000"/>
              </a:solidFill>
            </a:endParaRPr>
          </a:p>
          <a:p>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2771800" y="2924944"/>
            <a:ext cx="4176464" cy="3138314"/>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23528" y="404664"/>
            <a:ext cx="4176464" cy="5997280"/>
          </a:xfrm>
        </p:spPr>
        <p:txBody>
          <a:bodyPr>
            <a:normAutofit fontScale="92500"/>
          </a:bodyPr>
          <a:lstStyle/>
          <a:p>
            <a:pPr lvl="0" algn="l" rtl="0" fontAlgn="base">
              <a:buNone/>
            </a:pPr>
            <a:r>
              <a:rPr lang="en-GB" sz="2000" b="1" dirty="0" smtClean="0">
                <a:solidFill>
                  <a:srgbClr val="002060"/>
                </a:solidFill>
              </a:rPr>
              <a:t>7-Place a funnel into a 50-mL centrifuge tube. Fold the cheesecloth in half along the longer side and place it in the funnel to create a filter. The cheesecloth will overlap the edge of the funnel. </a:t>
            </a:r>
            <a:endParaRPr lang="en-US" sz="2000" b="1" dirty="0" smtClean="0">
              <a:solidFill>
                <a:srgbClr val="002060"/>
              </a:solidFill>
            </a:endParaRPr>
          </a:p>
          <a:p>
            <a:pPr lvl="0" algn="l" fontAlgn="base">
              <a:buNone/>
            </a:pPr>
            <a:r>
              <a:rPr lang="en-US" sz="2000" b="1" dirty="0" smtClean="0">
                <a:solidFill>
                  <a:srgbClr val="002060"/>
                </a:solidFill>
              </a:rPr>
              <a:t>8-</a:t>
            </a:r>
            <a:r>
              <a:rPr lang="en-GB" sz="2000" b="1" dirty="0" smtClean="0">
                <a:solidFill>
                  <a:srgbClr val="002060"/>
                </a:solidFill>
              </a:rPr>
              <a:t>Pour the strawberry mixture into the funnel, filtering the contents through the cheesecloth and into the 50-mL centrifuge tube. </a:t>
            </a:r>
            <a:endParaRPr lang="en-US" sz="2000" b="1" dirty="0" smtClean="0">
              <a:solidFill>
                <a:srgbClr val="002060"/>
              </a:solidFill>
            </a:endParaRPr>
          </a:p>
          <a:p>
            <a:pPr lvl="0" algn="l" fontAlgn="base">
              <a:buNone/>
            </a:pPr>
            <a:r>
              <a:rPr lang="en-GB" sz="2000" b="1" dirty="0" smtClean="0">
                <a:solidFill>
                  <a:srgbClr val="002060"/>
                </a:solidFill>
              </a:rPr>
              <a:t>9-Carefully pour 2 </a:t>
            </a:r>
            <a:r>
              <a:rPr lang="en-GB" sz="2000" b="1" dirty="0" err="1" smtClean="0">
                <a:solidFill>
                  <a:srgbClr val="002060"/>
                </a:solidFill>
              </a:rPr>
              <a:t>mL</a:t>
            </a:r>
            <a:r>
              <a:rPr lang="en-GB" sz="2000" b="1" dirty="0" smtClean="0">
                <a:solidFill>
                  <a:srgbClr val="002060"/>
                </a:solidFill>
              </a:rPr>
              <a:t> of the filtered contents from the 50-mL tube into a clean 15-mL tube. Use the lines on the side of the 15-mL tube to help measure the amount added. </a:t>
            </a:r>
            <a:endParaRPr lang="en-US" sz="2000" b="1" dirty="0" smtClean="0">
              <a:solidFill>
                <a:srgbClr val="002060"/>
              </a:solidFill>
            </a:endParaRPr>
          </a:p>
          <a:p>
            <a:pPr>
              <a:buNone/>
            </a:pPr>
            <a:endParaRPr lang="ar-SA" dirty="0"/>
          </a:p>
        </p:txBody>
      </p:sp>
      <p:sp>
        <p:nvSpPr>
          <p:cNvPr id="22529" name="Rectangle 1"/>
          <p:cNvSpPr>
            <a:spLocks noChangeArrowheads="1"/>
          </p:cNvSpPr>
          <p:nvPr/>
        </p:nvSpPr>
        <p:spPr bwMode="auto">
          <a:xfrm>
            <a:off x="4427984" y="476672"/>
            <a:ext cx="4355976"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7</a:t>
            </a:r>
            <a:r>
              <a:rPr kumimoji="0" lang="ar-SA" sz="24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a:t>
            </a:r>
            <a:r>
              <a:rPr kumimoji="0" lang="ar-SA"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وضع قمع في أنبوب الطرد المركزي بقياس 50 </a:t>
            </a:r>
            <a:r>
              <a:rPr kumimoji="0" lang="ar-SA" sz="24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مل.</a:t>
            </a:r>
            <a:r>
              <a:rPr kumimoji="0" lang="ar-SA"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اطوِ قطعة القماش القطنية إلى النصف على طول الجانب الأطول وضعها في القمع لإنشاء </a:t>
            </a:r>
            <a:r>
              <a:rPr kumimoji="0" lang="ar-SA" sz="24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مرشح.</a:t>
            </a:r>
            <a:r>
              <a:rPr kumimoji="0" lang="ar-SA"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تتداخل قطعة القماش القطني مع حافة القمع.</a:t>
            </a:r>
            <a:endParaRPr kumimoji="0" lang="en-US" sz="1100" b="1"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8.</a:t>
            </a:r>
            <a:r>
              <a:rPr kumimoji="0" lang="ar-SA"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اسكب خليط الفراولة في </a:t>
            </a:r>
            <a:r>
              <a:rPr kumimoji="0" lang="ar-SA" sz="24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القمع </a:t>
            </a:r>
            <a:r>
              <a:rPr kumimoji="0" lang="ar-SA"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وقم بتصفية المحتويات من خلال القماش القطني وفي أنبوب الطرد المركزي سعة 50 مل.</a:t>
            </a:r>
            <a:endParaRPr kumimoji="0" lang="en-US" sz="1100" b="1" i="0" u="none" strike="noStrike" cap="none" normalizeH="0" baseline="0" dirty="0" smtClean="0">
              <a:ln>
                <a:noFill/>
              </a:ln>
              <a:solidFill>
                <a:srgbClr val="00206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9.</a:t>
            </a:r>
            <a:r>
              <a:rPr kumimoji="0" lang="ar-SA"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صب بعناية 2 مل من المحتويات </a:t>
            </a:r>
            <a:r>
              <a:rPr kumimoji="0" lang="ar-SA" sz="24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المفلترة</a:t>
            </a:r>
            <a:r>
              <a:rPr kumimoji="0" lang="ar-SA"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من الأنبوب 50 مل الى  أنبوب نظيف سعة  15 </a:t>
            </a:r>
            <a:r>
              <a:rPr kumimoji="0" lang="ar-SA" sz="24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مل.</a:t>
            </a:r>
            <a:r>
              <a:rPr kumimoji="0" lang="ar-SA" sz="24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استخدم الخطوط الموجودة على جانب الأنبوب سعة 15 مل للمساعدة في قياس الكمية المضافة.</a:t>
            </a:r>
            <a:endParaRPr kumimoji="0" lang="en-US" sz="11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1520" y="260648"/>
            <a:ext cx="3960440" cy="6213304"/>
          </a:xfrm>
        </p:spPr>
        <p:txBody>
          <a:bodyPr>
            <a:normAutofit fontScale="77500" lnSpcReduction="20000"/>
          </a:bodyPr>
          <a:lstStyle/>
          <a:p>
            <a:pPr lvl="0" algn="l" rtl="0" fontAlgn="base">
              <a:buNone/>
            </a:pPr>
            <a:r>
              <a:rPr lang="en-GB" sz="2100" b="1" dirty="0" smtClean="0">
                <a:solidFill>
                  <a:srgbClr val="002060"/>
                </a:solidFill>
              </a:rPr>
              <a:t>10-Hold the 15-mL tube at an angle. Using a transfer </a:t>
            </a:r>
            <a:r>
              <a:rPr lang="en-GB" sz="2100" b="1" dirty="0" err="1" smtClean="0">
                <a:solidFill>
                  <a:srgbClr val="002060"/>
                </a:solidFill>
              </a:rPr>
              <a:t>pipet</a:t>
            </a:r>
            <a:r>
              <a:rPr lang="en-GB" sz="2100" b="1" dirty="0" smtClean="0">
                <a:solidFill>
                  <a:srgbClr val="002060"/>
                </a:solidFill>
              </a:rPr>
              <a:t>, carefully add 5 </a:t>
            </a:r>
            <a:r>
              <a:rPr lang="en-GB" sz="2100" b="1" dirty="0" err="1" smtClean="0">
                <a:solidFill>
                  <a:srgbClr val="002060"/>
                </a:solidFill>
              </a:rPr>
              <a:t>mL</a:t>
            </a:r>
            <a:r>
              <a:rPr lang="en-GB" sz="2100" b="1" dirty="0" smtClean="0">
                <a:solidFill>
                  <a:srgbClr val="002060"/>
                </a:solidFill>
              </a:rPr>
              <a:t> of cold 95% ethanol by running it down the inside of the tube. Add the 95% ethanol until the total volume is 7 </a:t>
            </a:r>
            <a:r>
              <a:rPr lang="en-GB" sz="2100" b="1" dirty="0" err="1" smtClean="0">
                <a:solidFill>
                  <a:srgbClr val="002060"/>
                </a:solidFill>
              </a:rPr>
              <a:t>mL</a:t>
            </a:r>
            <a:r>
              <a:rPr lang="en-GB" sz="2100" b="1" dirty="0" smtClean="0">
                <a:solidFill>
                  <a:srgbClr val="002060"/>
                </a:solidFill>
              </a:rPr>
              <a:t> (use the lines on the side of the tube to help you measure). You should have two distinct layers. </a:t>
            </a:r>
            <a:endParaRPr lang="en-US" sz="2100" b="1" dirty="0" smtClean="0">
              <a:solidFill>
                <a:srgbClr val="002060"/>
              </a:solidFill>
            </a:endParaRPr>
          </a:p>
          <a:p>
            <a:pPr algn="l"/>
            <a:r>
              <a:rPr lang="en-GB" sz="2100" b="1" dirty="0" smtClean="0">
                <a:solidFill>
                  <a:srgbClr val="C00000"/>
                </a:solidFill>
              </a:rPr>
              <a:t>Caution: Do not mix the strawberry extract and the ethanol! </a:t>
            </a:r>
            <a:endParaRPr lang="en-US" sz="2100" b="1" dirty="0" smtClean="0">
              <a:solidFill>
                <a:srgbClr val="C00000"/>
              </a:solidFill>
            </a:endParaRPr>
          </a:p>
          <a:p>
            <a:pPr lvl="0" algn="l" fontAlgn="base"/>
            <a:r>
              <a:rPr lang="en-GB" sz="2100" b="1" dirty="0" smtClean="0">
                <a:solidFill>
                  <a:srgbClr val="002060"/>
                </a:solidFill>
              </a:rPr>
              <a:t>11-Watch closely as translucent strands of DNA begin to clump together where the ethanol layer meets the strawberry extract layer. Tiny bubbles in the ethanol layer will appear where the DNA precipitates.  </a:t>
            </a:r>
            <a:endParaRPr lang="en-US" sz="2100" b="1" dirty="0" smtClean="0">
              <a:solidFill>
                <a:srgbClr val="002060"/>
              </a:solidFill>
            </a:endParaRPr>
          </a:p>
          <a:p>
            <a:pPr lvl="0" algn="l" fontAlgn="base"/>
            <a:r>
              <a:rPr lang="en-GB" sz="2100" b="1" dirty="0" smtClean="0">
                <a:solidFill>
                  <a:srgbClr val="002060"/>
                </a:solidFill>
              </a:rPr>
              <a:t>12- Slowly and carefully rotate the wooden stick in the ethanol directly above the extract layer to wind (or “spool”) the DNA. Remove the wooden stick from the tube and observe the DNA .</a:t>
            </a:r>
            <a:endParaRPr lang="en-US" sz="2100" b="1" dirty="0" smtClean="0">
              <a:solidFill>
                <a:srgbClr val="002060"/>
              </a:solidFill>
            </a:endParaRPr>
          </a:p>
          <a:p>
            <a:pPr algn="l"/>
            <a:r>
              <a:rPr lang="en-GB" dirty="0" smtClean="0">
                <a:solidFill>
                  <a:srgbClr val="002060"/>
                </a:solidFill>
              </a:rPr>
              <a:t> </a:t>
            </a:r>
            <a:endParaRPr lang="en-US" dirty="0" smtClean="0">
              <a:solidFill>
                <a:srgbClr val="002060"/>
              </a:solidFill>
            </a:endParaRPr>
          </a:p>
          <a:p>
            <a:endParaRPr lang="ar-SA" dirty="0"/>
          </a:p>
        </p:txBody>
      </p:sp>
      <p:sp>
        <p:nvSpPr>
          <p:cNvPr id="23553" name="Rectangle 1"/>
          <p:cNvSpPr>
            <a:spLocks noChangeArrowheads="1"/>
          </p:cNvSpPr>
          <p:nvPr/>
        </p:nvSpPr>
        <p:spPr bwMode="auto">
          <a:xfrm>
            <a:off x="4211960" y="332656"/>
            <a:ext cx="453548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a:t>
            </a: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10-أمسك الأنبوب 15 مل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بزاوية.</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باستخدام ماصة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نقل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أضف بعناية 5 مل من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الإيثانول</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البارد بنسبة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95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a:t>
            </a:r>
            <a:endParaRPr kumimoji="0" lang="en-US" sz="105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أضف 95٪ من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الإيثانول</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حتى يصل الحجم الإجمالي إلى 7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مل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(استخدم الخطوط الموجودة على جانب الأنبوب لمساعدتك في القياس</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يجب أن يكون لديك طبقتين مميزتين.</a:t>
            </a:r>
            <a:endParaRPr kumimoji="0" lang="en-US" sz="105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C00000"/>
                </a:solidFill>
                <a:effectLst/>
                <a:latin typeface="Calibri" pitchFamily="34" charset="0"/>
                <a:ea typeface="Calibri" pitchFamily="34" charset="0"/>
                <a:cs typeface="Arial" pitchFamily="34" charset="0"/>
              </a:rPr>
              <a:t>تنبيه: لا تخلط خلاصة الفراولة </a:t>
            </a:r>
            <a:r>
              <a:rPr kumimoji="0" lang="ar-SA" sz="2000" b="1" i="0" u="none" strike="noStrike" cap="none" normalizeH="0" baseline="0" dirty="0" err="1" smtClean="0">
                <a:ln>
                  <a:noFill/>
                </a:ln>
                <a:solidFill>
                  <a:srgbClr val="C00000"/>
                </a:solidFill>
                <a:effectLst/>
                <a:latin typeface="Calibri" pitchFamily="34" charset="0"/>
                <a:ea typeface="Calibri" pitchFamily="34" charset="0"/>
                <a:cs typeface="Arial" pitchFamily="34" charset="0"/>
              </a:rPr>
              <a:t>والإيثانول!</a:t>
            </a:r>
            <a:endParaRPr kumimoji="0" lang="en-US" sz="105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11.</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راقب عن كثب حيث تبدأ السلاسل الشفافة من </a:t>
            </a:r>
            <a:r>
              <a:rPr kumimoji="0" lang="en-US"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DNA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في التكتل معًا حيث تلتقي طبقة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الإيثانول</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بطبقة مستخلص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الفراولة.</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ستظهر فقاعات صغيرة في طبقة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الإيثانول</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حيث تترسب الحمض النووي.</a:t>
            </a:r>
            <a:endParaRPr kumimoji="0" lang="en-US" sz="105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12.</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قم بتدوير العصا الخشبية ببطء وحذر في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الإيثانول</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فوق طبقة المستخلص  مباشرةً للحصول على  ال </a:t>
            </a:r>
            <a:r>
              <a:rPr kumimoji="0" lang="en-US"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DNA</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إزال</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العصا الخشبية من الأنبوب ولاحظ  الحمض النووي.</a:t>
            </a:r>
            <a:endParaRPr kumimoji="0" lang="ar-SA" sz="28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endParaRPr lang="ar-SA" dirty="0"/>
          </a:p>
        </p:txBody>
      </p:sp>
      <p:pic>
        <p:nvPicPr>
          <p:cNvPr id="4" name="عنصر نائب للمحتوى 3"/>
          <p:cNvPicPr>
            <a:picLocks noGrp="1"/>
          </p:cNvPicPr>
          <p:nvPr>
            <p:ph sz="quarter" idx="1"/>
          </p:nvPr>
        </p:nvPicPr>
        <p:blipFill>
          <a:blip r:embed="rId2" cstate="print"/>
          <a:srcRect/>
          <a:stretch>
            <a:fillRect/>
          </a:stretch>
        </p:blipFill>
        <p:spPr bwMode="auto">
          <a:xfrm>
            <a:off x="611560" y="1628800"/>
            <a:ext cx="2079357" cy="4873625"/>
          </a:xfrm>
          <a:prstGeom prst="rect">
            <a:avLst/>
          </a:prstGeom>
          <a:noFill/>
          <a:ln w="9525">
            <a:noFill/>
            <a:miter lim="800000"/>
            <a:headEnd/>
            <a:tailEnd/>
          </a:ln>
        </p:spPr>
      </p:pic>
      <p:pic>
        <p:nvPicPr>
          <p:cNvPr id="5" name="صورة 4"/>
          <p:cNvPicPr/>
          <p:nvPr/>
        </p:nvPicPr>
        <p:blipFill>
          <a:blip r:embed="rId3" cstate="print"/>
          <a:srcRect/>
          <a:stretch>
            <a:fillRect/>
          </a:stretch>
        </p:blipFill>
        <p:spPr bwMode="auto">
          <a:xfrm>
            <a:off x="3419872" y="1628800"/>
            <a:ext cx="2232248" cy="4896544"/>
          </a:xfrm>
          <a:prstGeom prst="rect">
            <a:avLst/>
          </a:prstGeom>
          <a:noFill/>
          <a:ln w="9525">
            <a:noFill/>
            <a:miter lim="800000"/>
            <a:headEnd/>
            <a:tailEnd/>
          </a:ln>
        </p:spPr>
      </p:pic>
      <p:pic>
        <p:nvPicPr>
          <p:cNvPr id="6" name="صورة 5"/>
          <p:cNvPicPr/>
          <p:nvPr/>
        </p:nvPicPr>
        <p:blipFill>
          <a:blip r:embed="rId4" cstate="print"/>
          <a:srcRect/>
          <a:stretch>
            <a:fillRect/>
          </a:stretch>
        </p:blipFill>
        <p:spPr bwMode="auto">
          <a:xfrm>
            <a:off x="6156176" y="1628800"/>
            <a:ext cx="1728192" cy="4896544"/>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764704"/>
            <a:ext cx="7467600" cy="5709248"/>
          </a:xfrm>
        </p:spPr>
        <p:txBody>
          <a:bodyPr/>
          <a:lstStyle/>
          <a:p>
            <a:r>
              <a:rPr lang="ar-SA" b="1" u="sng" dirty="0" smtClean="0">
                <a:solidFill>
                  <a:srgbClr val="C00000"/>
                </a:solidFill>
              </a:rPr>
              <a:t>النتائج والمناقشة</a:t>
            </a:r>
            <a:endParaRPr lang="en-US" dirty="0" smtClean="0">
              <a:solidFill>
                <a:srgbClr val="C00000"/>
              </a:solidFill>
            </a:endParaRPr>
          </a:p>
          <a:p>
            <a:r>
              <a:rPr lang="ar-SA" dirty="0" smtClean="0"/>
              <a:t>1- كيف  استخراج الحمض </a:t>
            </a:r>
            <a:r>
              <a:rPr lang="ar-SA" dirty="0" err="1" smtClean="0"/>
              <a:t>النووي؟</a:t>
            </a:r>
            <a:r>
              <a:rPr lang="ar-SA" dirty="0" smtClean="0"/>
              <a:t> </a:t>
            </a:r>
            <a:endParaRPr lang="en-US" dirty="0" smtClean="0"/>
          </a:p>
          <a:p>
            <a:r>
              <a:rPr lang="ar-SA" dirty="0" smtClean="0"/>
              <a:t>2- لماذا تضيف </a:t>
            </a:r>
            <a:r>
              <a:rPr lang="ar-SA" dirty="0" err="1" smtClean="0"/>
              <a:t>الملح؟</a:t>
            </a:r>
            <a:r>
              <a:rPr lang="ar-SA" dirty="0" smtClean="0"/>
              <a:t> </a:t>
            </a:r>
            <a:endParaRPr lang="en-US" dirty="0" smtClean="0"/>
          </a:p>
          <a:p>
            <a:r>
              <a:rPr lang="ar-SA" dirty="0" smtClean="0"/>
              <a:t>3-لماذا تضيف </a:t>
            </a:r>
            <a:r>
              <a:rPr lang="ar-SA" dirty="0" err="1" smtClean="0"/>
              <a:t>المنظفات؟</a:t>
            </a:r>
            <a:r>
              <a:rPr lang="ar-SA" dirty="0" smtClean="0"/>
              <a:t> </a:t>
            </a:r>
            <a:endParaRPr lang="en-US" dirty="0" smtClean="0"/>
          </a:p>
          <a:p>
            <a:r>
              <a:rPr lang="ar-SA" dirty="0" smtClean="0"/>
              <a:t>4- لماذا نضيف الكحول؟</a:t>
            </a:r>
            <a:endParaRPr lang="en-US" dirty="0" smtClean="0"/>
          </a:p>
          <a:p>
            <a:r>
              <a:rPr lang="en-US" u="sng" dirty="0" smtClean="0">
                <a:hlinkClick r:id="rId2"/>
              </a:rPr>
              <a:t>https://www.youtube.com/watch?v=83SttWiTQjk</a:t>
            </a:r>
            <a:endParaRPr lang="en-US" dirty="0" smtClean="0">
              <a:solidFill>
                <a:srgbClr val="002060"/>
              </a:solidFill>
            </a:endParaRPr>
          </a:p>
          <a:p>
            <a:r>
              <a:rPr lang="en-US" u="sng" dirty="0" smtClean="0">
                <a:solidFill>
                  <a:srgbClr val="002060"/>
                </a:solidFill>
                <a:hlinkClick r:id="rId3"/>
              </a:rPr>
              <a:t>https</a:t>
            </a:r>
            <a:r>
              <a:rPr lang="en-US" u="sng" dirty="0" smtClean="0">
                <a:solidFill>
                  <a:srgbClr val="002060"/>
                </a:solidFill>
                <a:hlinkClick r:id="rId3"/>
              </a:rPr>
              <a:t>://www.youtube.com/watch?v=eefs_GhW4do</a:t>
            </a:r>
            <a:endParaRPr lang="ar-SA" dirty="0">
              <a:solidFill>
                <a:srgbClr val="002060"/>
              </a:solidFill>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sz="2700" b="1" dirty="0" err="1" smtClean="0">
                <a:solidFill>
                  <a:srgbClr val="C00000"/>
                </a:solidFill>
              </a:rPr>
              <a:t>ماهي</a:t>
            </a:r>
            <a:r>
              <a:rPr lang="ar-SA" sz="2700" b="1" dirty="0" smtClean="0">
                <a:solidFill>
                  <a:srgbClr val="C00000"/>
                </a:solidFill>
              </a:rPr>
              <a:t> عملية استخلاص الحمض النووي  </a:t>
            </a:r>
            <a:r>
              <a:rPr lang="ar-SA" sz="2700" b="1" dirty="0" err="1" smtClean="0">
                <a:solidFill>
                  <a:srgbClr val="C00000"/>
                </a:solidFill>
              </a:rPr>
              <a:t>دنا ؟؟</a:t>
            </a:r>
            <a:r>
              <a:rPr lang="ar-SA" sz="2700" b="1" dirty="0" smtClean="0">
                <a:solidFill>
                  <a:srgbClr val="C00000"/>
                </a:solidFill>
              </a:rPr>
              <a:t> </a:t>
            </a:r>
            <a:r>
              <a:rPr lang="ar-SA" sz="2400" b="1" dirty="0" err="1" smtClean="0">
                <a:solidFill>
                  <a:srgbClr val="C00000"/>
                </a:solidFill>
              </a:rPr>
              <a:t>:</a:t>
            </a:r>
            <a:r>
              <a:rPr lang="en-US" sz="2400" b="1" dirty="0" smtClean="0">
                <a:solidFill>
                  <a:srgbClr val="C00000"/>
                </a:solidFill>
              </a:rPr>
              <a:t/>
            </a:r>
            <a:br>
              <a:rPr lang="en-US" sz="2400" b="1" dirty="0" smtClean="0">
                <a:solidFill>
                  <a:srgbClr val="C00000"/>
                </a:solidFill>
              </a:rPr>
            </a:br>
            <a:r>
              <a:rPr lang="ar-SA" sz="2400" b="1" dirty="0" smtClean="0">
                <a:solidFill>
                  <a:srgbClr val="C00000"/>
                </a:solidFill>
              </a:rPr>
              <a:t/>
            </a:r>
            <a:br>
              <a:rPr lang="ar-SA" sz="2400" b="1" dirty="0" smtClean="0">
                <a:solidFill>
                  <a:srgbClr val="C00000"/>
                </a:solidFill>
              </a:rPr>
            </a:br>
            <a:r>
              <a:rPr lang="en-US" sz="2400" b="1" dirty="0" smtClean="0">
                <a:solidFill>
                  <a:srgbClr val="C00000"/>
                </a:solidFill>
              </a:rPr>
              <a:t>What is DNA Extraction?                                          </a:t>
            </a:r>
            <a:endParaRPr lang="ar-SA" sz="2400" b="1" dirty="0">
              <a:solidFill>
                <a:srgbClr val="C00000"/>
              </a:solidFill>
            </a:endParaRPr>
          </a:p>
        </p:txBody>
      </p:sp>
      <p:sp>
        <p:nvSpPr>
          <p:cNvPr id="3" name="عنصر نائب للمحتوى 2"/>
          <p:cNvSpPr>
            <a:spLocks noGrp="1"/>
          </p:cNvSpPr>
          <p:nvPr>
            <p:ph sz="quarter" idx="1"/>
          </p:nvPr>
        </p:nvSpPr>
        <p:spPr>
          <a:xfrm>
            <a:off x="457200" y="1484784"/>
            <a:ext cx="8291264" cy="3096344"/>
          </a:xfrm>
        </p:spPr>
        <p:txBody>
          <a:bodyPr>
            <a:normAutofit/>
          </a:bodyPr>
          <a:lstStyle/>
          <a:p>
            <a:endParaRPr lang="ar-SA" dirty="0" smtClean="0"/>
          </a:p>
          <a:p>
            <a:pPr algn="l"/>
            <a:r>
              <a:rPr lang="en-US" dirty="0" smtClean="0">
                <a:solidFill>
                  <a:srgbClr val="002060"/>
                </a:solidFill>
              </a:rPr>
              <a:t>(DNA) extraction is the process by which DNA is separated from proteins, membranes, and other </a:t>
            </a:r>
            <a:endParaRPr lang="ar-SA" dirty="0" smtClean="0">
              <a:solidFill>
                <a:srgbClr val="002060"/>
              </a:solidFill>
            </a:endParaRPr>
          </a:p>
          <a:p>
            <a:pPr algn="l">
              <a:buNone/>
            </a:pPr>
            <a:r>
              <a:rPr lang="en-US" dirty="0" smtClean="0">
                <a:solidFill>
                  <a:srgbClr val="002060"/>
                </a:solidFill>
              </a:rPr>
              <a:t>cellular material in the cells </a:t>
            </a:r>
            <a:endParaRPr lang="ar-SA" dirty="0" smtClean="0">
              <a:solidFill>
                <a:srgbClr val="002060"/>
              </a:solidFill>
            </a:endParaRPr>
          </a:p>
          <a:p>
            <a:pPr>
              <a:buNone/>
            </a:pPr>
            <a:r>
              <a:rPr lang="ar-SA" b="1" dirty="0" smtClean="0">
                <a:solidFill>
                  <a:srgbClr val="002060"/>
                </a:solidFill>
              </a:rPr>
              <a:t>هي العمليه التي يتم فيها  </a:t>
            </a:r>
            <a:r>
              <a:rPr lang="ar-SA" b="1" dirty="0" err="1" smtClean="0">
                <a:solidFill>
                  <a:srgbClr val="002060"/>
                </a:solidFill>
              </a:rPr>
              <a:t>استخلاص  (</a:t>
            </a:r>
            <a:r>
              <a:rPr lang="en-US" b="1" dirty="0" smtClean="0">
                <a:solidFill>
                  <a:srgbClr val="002060"/>
                </a:solidFill>
              </a:rPr>
              <a:t>DNA</a:t>
            </a:r>
            <a:r>
              <a:rPr lang="ar-SA" b="1" dirty="0" err="1" smtClean="0">
                <a:solidFill>
                  <a:srgbClr val="002060"/>
                </a:solidFill>
              </a:rPr>
              <a:t>) </a:t>
            </a:r>
            <a:r>
              <a:rPr lang="ar-SA" b="1" dirty="0" smtClean="0">
                <a:solidFill>
                  <a:srgbClr val="002060"/>
                </a:solidFill>
              </a:rPr>
              <a:t>، من خلالها فصل </a:t>
            </a:r>
            <a:r>
              <a:rPr lang="en-US" b="1" dirty="0" smtClean="0">
                <a:solidFill>
                  <a:srgbClr val="002060"/>
                </a:solidFill>
              </a:rPr>
              <a:t>DNA </a:t>
            </a:r>
            <a:r>
              <a:rPr lang="ar-SA" b="1" dirty="0" smtClean="0">
                <a:solidFill>
                  <a:srgbClr val="002060"/>
                </a:solidFill>
              </a:rPr>
              <a:t>من البروتينات والأغشية والمواد الخلوية الأخرى في الخلايا النباتيه </a:t>
            </a:r>
            <a:endParaRPr lang="ar-SA" b="1" dirty="0">
              <a:solidFill>
                <a:srgbClr val="002060"/>
              </a:solidFill>
            </a:endParaRPr>
          </a:p>
        </p:txBody>
      </p:sp>
      <p:pic>
        <p:nvPicPr>
          <p:cNvPr id="2051" name="Picture 3"/>
          <p:cNvPicPr>
            <a:picLocks noChangeAspect="1" noChangeArrowheads="1"/>
          </p:cNvPicPr>
          <p:nvPr/>
        </p:nvPicPr>
        <p:blipFill>
          <a:blip r:embed="rId2" cstate="print"/>
          <a:srcRect/>
          <a:stretch>
            <a:fillRect/>
          </a:stretch>
        </p:blipFill>
        <p:spPr bwMode="auto">
          <a:xfrm>
            <a:off x="1403648" y="4221088"/>
            <a:ext cx="6768752" cy="2394198"/>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187680" cy="1143000"/>
          </a:xfrm>
        </p:spPr>
        <p:txBody>
          <a:bodyPr/>
          <a:lstStyle/>
          <a:p>
            <a:pPr algn="r"/>
            <a:r>
              <a:rPr lang="ar-SA" b="1" dirty="0" smtClean="0">
                <a:solidFill>
                  <a:srgbClr val="C00000"/>
                </a:solidFill>
              </a:rPr>
              <a:t>خطوات استخراج الحمض النووي:</a:t>
            </a:r>
            <a:r>
              <a:rPr lang="en-US" dirty="0" smtClean="0">
                <a:solidFill>
                  <a:srgbClr val="C00000"/>
                </a:solidFill>
              </a:rPr>
              <a:t/>
            </a:r>
            <a:br>
              <a:rPr lang="en-US" dirty="0" smtClean="0">
                <a:solidFill>
                  <a:srgbClr val="C00000"/>
                </a:solidFill>
              </a:rPr>
            </a:br>
            <a:r>
              <a:rPr lang="en-US" b="1" dirty="0" smtClean="0"/>
              <a:t> </a:t>
            </a:r>
            <a:r>
              <a:rPr lang="en-US" b="1" dirty="0" smtClean="0">
                <a:solidFill>
                  <a:srgbClr val="C00000"/>
                </a:solidFill>
              </a:rPr>
              <a:t>Steps to DNA Extraction                        </a:t>
            </a:r>
            <a:endParaRPr lang="ar-SA" dirty="0">
              <a:solidFill>
                <a:srgbClr val="C00000"/>
              </a:solidFill>
            </a:endParaRPr>
          </a:p>
        </p:txBody>
      </p:sp>
      <p:sp>
        <p:nvSpPr>
          <p:cNvPr id="3" name="عنصر نائب للمحتوى 2"/>
          <p:cNvSpPr>
            <a:spLocks noGrp="1"/>
          </p:cNvSpPr>
          <p:nvPr>
            <p:ph sz="quarter" idx="1"/>
          </p:nvPr>
        </p:nvSpPr>
        <p:spPr>
          <a:xfrm>
            <a:off x="4427984" y="1412776"/>
            <a:ext cx="4320480" cy="4873752"/>
          </a:xfrm>
        </p:spPr>
        <p:txBody>
          <a:bodyPr>
            <a:normAutofit lnSpcReduction="10000"/>
          </a:bodyPr>
          <a:lstStyle/>
          <a:p>
            <a:r>
              <a:rPr lang="ar-SA" b="1" dirty="0" smtClean="0">
                <a:solidFill>
                  <a:srgbClr val="C00000"/>
                </a:solidFill>
              </a:rPr>
              <a:t>خطوة 1</a:t>
            </a:r>
            <a:r>
              <a:rPr lang="ar-SA" dirty="0" smtClean="0">
                <a:solidFill>
                  <a:srgbClr val="C00000"/>
                </a:solidFill>
              </a:rPr>
              <a:t>: التحلل   </a:t>
            </a:r>
          </a:p>
          <a:p>
            <a:r>
              <a:rPr lang="ar-SA" dirty="0" smtClean="0">
                <a:solidFill>
                  <a:srgbClr val="002060"/>
                </a:solidFill>
              </a:rPr>
              <a:t> </a:t>
            </a:r>
            <a:r>
              <a:rPr lang="ar-SA" dirty="0" err="1" smtClean="0">
                <a:solidFill>
                  <a:srgbClr val="002060"/>
                </a:solidFill>
              </a:rPr>
              <a:t>أ- </a:t>
            </a:r>
            <a:r>
              <a:rPr lang="ar-SA" dirty="0" smtClean="0">
                <a:solidFill>
                  <a:srgbClr val="002060"/>
                </a:solidFill>
              </a:rPr>
              <a:t>( هدم  التراكيب </a:t>
            </a:r>
            <a:r>
              <a:rPr lang="ar-SA" dirty="0" err="1" smtClean="0">
                <a:solidFill>
                  <a:srgbClr val="002060"/>
                </a:solidFill>
              </a:rPr>
              <a:t>الكربوهيدراتيه</a:t>
            </a:r>
            <a:r>
              <a:rPr lang="ar-SA" dirty="0" smtClean="0">
                <a:solidFill>
                  <a:srgbClr val="002060"/>
                </a:solidFill>
              </a:rPr>
              <a:t> في الخلايا لكشف الحمض النووي</a:t>
            </a:r>
            <a:r>
              <a:rPr lang="ar-SA" dirty="0" err="1" smtClean="0">
                <a:solidFill>
                  <a:srgbClr val="002060"/>
                </a:solidFill>
              </a:rPr>
              <a:t>)</a:t>
            </a:r>
            <a:r>
              <a:rPr lang="ar-SA" dirty="0" smtClean="0">
                <a:solidFill>
                  <a:srgbClr val="002060"/>
                </a:solidFill>
              </a:rPr>
              <a:t> </a:t>
            </a:r>
            <a:endParaRPr lang="en-US" dirty="0" smtClean="0">
              <a:solidFill>
                <a:srgbClr val="002060"/>
              </a:solidFill>
            </a:endParaRPr>
          </a:p>
          <a:p>
            <a:r>
              <a:rPr lang="ar-SA" dirty="0" smtClean="0">
                <a:solidFill>
                  <a:srgbClr val="002060"/>
                </a:solidFill>
              </a:rPr>
              <a:t>  </a:t>
            </a:r>
            <a:r>
              <a:rPr lang="ar-SA" dirty="0" err="1" smtClean="0">
                <a:solidFill>
                  <a:srgbClr val="002060"/>
                </a:solidFill>
              </a:rPr>
              <a:t>ب.</a:t>
            </a:r>
            <a:r>
              <a:rPr lang="ar-SA" dirty="0" smtClean="0">
                <a:solidFill>
                  <a:srgbClr val="002060"/>
                </a:solidFill>
              </a:rPr>
              <a:t> إزالة الدهون الغشائية بإضافة المنظفات </a:t>
            </a:r>
            <a:r>
              <a:rPr lang="ar-SA" dirty="0" err="1" smtClean="0">
                <a:solidFill>
                  <a:srgbClr val="002060"/>
                </a:solidFill>
              </a:rPr>
              <a:t>الصناعيه</a:t>
            </a:r>
            <a:r>
              <a:rPr lang="ar-SA" dirty="0" smtClean="0">
                <a:solidFill>
                  <a:srgbClr val="002060"/>
                </a:solidFill>
              </a:rPr>
              <a:t>  لكسر الدهون     </a:t>
            </a:r>
            <a:endParaRPr lang="en-US" dirty="0" smtClean="0">
              <a:solidFill>
                <a:srgbClr val="002060"/>
              </a:solidFill>
            </a:endParaRPr>
          </a:p>
          <a:p>
            <a:r>
              <a:rPr lang="ar-SA" dirty="0" smtClean="0">
                <a:solidFill>
                  <a:srgbClr val="002060"/>
                </a:solidFill>
              </a:rPr>
              <a:t>وتحويلها لمستحلب يزال </a:t>
            </a:r>
            <a:r>
              <a:rPr lang="ar-SA" dirty="0" err="1" smtClean="0">
                <a:solidFill>
                  <a:srgbClr val="002060"/>
                </a:solidFill>
              </a:rPr>
              <a:t>بالماء  .</a:t>
            </a:r>
            <a:endParaRPr lang="en-US" dirty="0" smtClean="0">
              <a:solidFill>
                <a:srgbClr val="002060"/>
              </a:solidFill>
            </a:endParaRPr>
          </a:p>
          <a:p>
            <a:r>
              <a:rPr lang="ar-SA" b="1" dirty="0" smtClean="0">
                <a:solidFill>
                  <a:srgbClr val="C00000"/>
                </a:solidFill>
              </a:rPr>
              <a:t>الخطوة </a:t>
            </a:r>
            <a:r>
              <a:rPr lang="ar-SA" dirty="0" smtClean="0">
                <a:solidFill>
                  <a:srgbClr val="C00000"/>
                </a:solidFill>
              </a:rPr>
              <a:t>2: الترسيب </a:t>
            </a:r>
          </a:p>
          <a:p>
            <a:r>
              <a:rPr lang="ar-SA" dirty="0" smtClean="0">
                <a:solidFill>
                  <a:srgbClr val="002060"/>
                </a:solidFill>
              </a:rPr>
              <a:t> </a:t>
            </a:r>
            <a:r>
              <a:rPr lang="ar-SA" dirty="0" err="1" smtClean="0">
                <a:solidFill>
                  <a:srgbClr val="002060"/>
                </a:solidFill>
              </a:rPr>
              <a:t>أ - </a:t>
            </a:r>
            <a:r>
              <a:rPr lang="ar-SA" dirty="0" smtClean="0">
                <a:solidFill>
                  <a:srgbClr val="002060"/>
                </a:solidFill>
              </a:rPr>
              <a:t>(ترسب الدنا </a:t>
            </a:r>
            <a:r>
              <a:rPr lang="ar-SA" dirty="0" err="1" smtClean="0">
                <a:solidFill>
                  <a:srgbClr val="002060"/>
                </a:solidFill>
              </a:rPr>
              <a:t>بالكحول </a:t>
            </a:r>
            <a:r>
              <a:rPr lang="ar-SA" dirty="0" smtClean="0">
                <a:solidFill>
                  <a:srgbClr val="002060"/>
                </a:solidFill>
              </a:rPr>
              <a:t>- </a:t>
            </a:r>
            <a:r>
              <a:rPr lang="ar-SA" dirty="0" err="1" smtClean="0">
                <a:solidFill>
                  <a:srgbClr val="002060"/>
                </a:solidFill>
              </a:rPr>
              <a:t>عادة </a:t>
            </a:r>
            <a:r>
              <a:rPr lang="ar-SA" dirty="0" smtClean="0">
                <a:solidFill>
                  <a:srgbClr val="002060"/>
                </a:solidFill>
              </a:rPr>
              <a:t>(</a:t>
            </a:r>
            <a:r>
              <a:rPr lang="ar-SA" dirty="0" err="1" smtClean="0">
                <a:solidFill>
                  <a:srgbClr val="002060"/>
                </a:solidFill>
              </a:rPr>
              <a:t>الإيثانول</a:t>
            </a:r>
            <a:r>
              <a:rPr lang="ar-SA" dirty="0" smtClean="0">
                <a:solidFill>
                  <a:srgbClr val="002060"/>
                </a:solidFill>
              </a:rPr>
              <a:t> أو </a:t>
            </a:r>
            <a:r>
              <a:rPr lang="ar-SA" dirty="0" err="1" smtClean="0">
                <a:solidFill>
                  <a:srgbClr val="002060"/>
                </a:solidFill>
              </a:rPr>
              <a:t>الأيزوبروبانول).</a:t>
            </a:r>
            <a:r>
              <a:rPr lang="ar-SA" dirty="0" smtClean="0">
                <a:solidFill>
                  <a:srgbClr val="002060"/>
                </a:solidFill>
              </a:rPr>
              <a:t> بما أن الدنا غير قابل للذوبان في هذه </a:t>
            </a:r>
            <a:r>
              <a:rPr lang="ar-SA" dirty="0" err="1" smtClean="0">
                <a:solidFill>
                  <a:srgbClr val="002060"/>
                </a:solidFill>
              </a:rPr>
              <a:t>الكحولات</a:t>
            </a:r>
            <a:r>
              <a:rPr lang="ar-SA" dirty="0" smtClean="0">
                <a:solidFill>
                  <a:srgbClr val="002060"/>
                </a:solidFill>
              </a:rPr>
              <a:t> </a:t>
            </a:r>
            <a:r>
              <a:rPr lang="ar-SA" dirty="0" err="1" smtClean="0">
                <a:solidFill>
                  <a:srgbClr val="002060"/>
                </a:solidFill>
              </a:rPr>
              <a:t>.</a:t>
            </a:r>
            <a:endParaRPr lang="en-US" dirty="0" smtClean="0">
              <a:solidFill>
                <a:srgbClr val="002060"/>
              </a:solidFill>
            </a:endParaRPr>
          </a:p>
          <a:p>
            <a:r>
              <a:rPr lang="ar-SA" b="1" dirty="0" smtClean="0">
                <a:solidFill>
                  <a:srgbClr val="C00000"/>
                </a:solidFill>
              </a:rPr>
              <a:t>الخطوة</a:t>
            </a:r>
            <a:r>
              <a:rPr lang="ar-SA" dirty="0" smtClean="0">
                <a:solidFill>
                  <a:srgbClr val="C00000"/>
                </a:solidFill>
              </a:rPr>
              <a:t> 3: </a:t>
            </a:r>
            <a:r>
              <a:rPr lang="ar-SA" dirty="0" err="1" smtClean="0">
                <a:solidFill>
                  <a:srgbClr val="C00000"/>
                </a:solidFill>
              </a:rPr>
              <a:t>التنقية </a:t>
            </a:r>
            <a:r>
              <a:rPr lang="ar-SA" dirty="0" smtClean="0">
                <a:solidFill>
                  <a:srgbClr val="002060"/>
                </a:solidFill>
              </a:rPr>
              <a:t>( نزع الشوائب باستخدام طرق فيزيائيه او </a:t>
            </a:r>
            <a:r>
              <a:rPr lang="ar-SA" dirty="0" err="1" smtClean="0">
                <a:solidFill>
                  <a:srgbClr val="002060"/>
                </a:solidFill>
              </a:rPr>
              <a:t>كيميائيه )</a:t>
            </a:r>
            <a:endParaRPr lang="en-US" dirty="0" smtClean="0">
              <a:solidFill>
                <a:srgbClr val="002060"/>
              </a:solidFill>
            </a:endParaRPr>
          </a:p>
          <a:p>
            <a:endParaRPr lang="ar-SA" dirty="0">
              <a:solidFill>
                <a:srgbClr val="002060"/>
              </a:solidFill>
            </a:endParaRPr>
          </a:p>
        </p:txBody>
      </p:sp>
      <p:sp>
        <p:nvSpPr>
          <p:cNvPr id="4" name="مستطيل 3"/>
          <p:cNvSpPr/>
          <p:nvPr/>
        </p:nvSpPr>
        <p:spPr>
          <a:xfrm>
            <a:off x="179512" y="1268760"/>
            <a:ext cx="4572000" cy="4801314"/>
          </a:xfrm>
          <a:prstGeom prst="rect">
            <a:avLst/>
          </a:prstGeom>
        </p:spPr>
        <p:txBody>
          <a:bodyPr>
            <a:spAutoFit/>
          </a:bodyPr>
          <a:lstStyle/>
          <a:p>
            <a:endParaRPr lang="ar-SA" dirty="0"/>
          </a:p>
          <a:p>
            <a:pPr algn="l"/>
            <a:r>
              <a:rPr lang="en-US" sz="2400" b="1" dirty="0" smtClean="0">
                <a:solidFill>
                  <a:srgbClr val="C00000"/>
                </a:solidFill>
              </a:rPr>
              <a:t>Step </a:t>
            </a:r>
            <a:r>
              <a:rPr lang="en-US" sz="2400" b="1" dirty="0">
                <a:solidFill>
                  <a:srgbClr val="C00000"/>
                </a:solidFill>
              </a:rPr>
              <a:t>1: </a:t>
            </a:r>
            <a:r>
              <a:rPr lang="en-US" sz="2400" b="1" dirty="0" err="1" smtClean="0">
                <a:solidFill>
                  <a:srgbClr val="C00000"/>
                </a:solidFill>
              </a:rPr>
              <a:t>Lysis</a:t>
            </a:r>
            <a:r>
              <a:rPr lang="en-US" sz="2400" b="1" dirty="0" smtClean="0">
                <a:solidFill>
                  <a:srgbClr val="C00000"/>
                </a:solidFill>
              </a:rPr>
              <a:t>.</a:t>
            </a:r>
          </a:p>
          <a:p>
            <a:pPr algn="l"/>
            <a:r>
              <a:rPr lang="en-US" sz="2400" b="1" dirty="0" smtClean="0"/>
              <a:t>a.(Break </a:t>
            </a:r>
            <a:r>
              <a:rPr lang="en-US" sz="2400" b="1" dirty="0"/>
              <a:t>the cells open to expose DNA) </a:t>
            </a:r>
            <a:endParaRPr lang="en-US" sz="2400" b="1" dirty="0" smtClean="0"/>
          </a:p>
          <a:p>
            <a:pPr algn="l"/>
            <a:r>
              <a:rPr lang="en-US" sz="2400" b="1" dirty="0" smtClean="0"/>
              <a:t>b</a:t>
            </a:r>
            <a:r>
              <a:rPr lang="en-US" sz="2400" b="1" dirty="0"/>
              <a:t>. Remove membrane lipids by adding detergent </a:t>
            </a:r>
            <a:endParaRPr lang="en-US" sz="2400" b="1" dirty="0" smtClean="0"/>
          </a:p>
          <a:p>
            <a:pPr algn="l"/>
            <a:r>
              <a:rPr lang="en-US" sz="2400" b="1" dirty="0" smtClean="0">
                <a:solidFill>
                  <a:srgbClr val="C00000"/>
                </a:solidFill>
              </a:rPr>
              <a:t>Step </a:t>
            </a:r>
            <a:r>
              <a:rPr lang="en-US" sz="2400" b="1" dirty="0">
                <a:solidFill>
                  <a:srgbClr val="C00000"/>
                </a:solidFill>
              </a:rPr>
              <a:t>2: </a:t>
            </a:r>
            <a:r>
              <a:rPr lang="en-US" sz="2400" b="1" dirty="0" smtClean="0">
                <a:solidFill>
                  <a:srgbClr val="C00000"/>
                </a:solidFill>
              </a:rPr>
              <a:t>Precipitation</a:t>
            </a:r>
          </a:p>
          <a:p>
            <a:pPr algn="l"/>
            <a:r>
              <a:rPr lang="en-US" sz="2400" b="1" dirty="0" smtClean="0"/>
              <a:t> </a:t>
            </a:r>
            <a:r>
              <a:rPr lang="en-US" sz="2400" b="1" dirty="0"/>
              <a:t>a.(Precipitate DNA with an alcohol — usually ethanol or </a:t>
            </a:r>
            <a:r>
              <a:rPr lang="en-US" sz="2400" b="1" dirty="0" err="1"/>
              <a:t>isopropanol</a:t>
            </a:r>
            <a:r>
              <a:rPr lang="en-US" sz="2400" b="1" dirty="0"/>
              <a:t>. Since DNA is insoluble in these alcohols, </a:t>
            </a:r>
            <a:endParaRPr lang="en-US" sz="2400" b="1" dirty="0" smtClean="0"/>
          </a:p>
          <a:p>
            <a:pPr algn="l"/>
            <a:r>
              <a:rPr lang="en-US" sz="2400" b="1" dirty="0" smtClean="0">
                <a:solidFill>
                  <a:srgbClr val="C00000"/>
                </a:solidFill>
              </a:rPr>
              <a:t>Step </a:t>
            </a:r>
            <a:r>
              <a:rPr lang="en-US" sz="2400" b="1" dirty="0">
                <a:solidFill>
                  <a:srgbClr val="C00000"/>
                </a:solidFill>
              </a:rPr>
              <a:t>3: </a:t>
            </a:r>
            <a:r>
              <a:rPr lang="en-US" sz="2400" b="1" dirty="0" smtClean="0">
                <a:solidFill>
                  <a:srgbClr val="C00000"/>
                </a:solidFill>
              </a:rPr>
              <a:t>Purification</a:t>
            </a:r>
            <a:endParaRPr lang="ar-SA" dirty="0">
              <a:solidFill>
                <a:srgbClr val="C00000"/>
              </a:solidFill>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a:off x="1763688" y="961571"/>
            <a:ext cx="5688632" cy="524275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solidFill>
                  <a:srgbClr val="C00000"/>
                </a:solidFill>
              </a:rPr>
              <a:t/>
            </a:r>
            <a:br>
              <a:rPr lang="ar-SA" b="1" dirty="0" smtClean="0">
                <a:solidFill>
                  <a:srgbClr val="C00000"/>
                </a:solidFill>
              </a:rPr>
            </a:br>
            <a:r>
              <a:rPr lang="ar-SA" b="1" dirty="0" smtClean="0">
                <a:solidFill>
                  <a:srgbClr val="C00000"/>
                </a:solidFill>
              </a:rPr>
              <a:t>مصدر الحمض النووي</a:t>
            </a:r>
            <a:r>
              <a:rPr lang="en-US" b="1" dirty="0" smtClean="0">
                <a:solidFill>
                  <a:srgbClr val="C00000"/>
                </a:solidFill>
              </a:rPr>
              <a:t/>
            </a:r>
            <a:br>
              <a:rPr lang="en-US" b="1" dirty="0" smtClean="0">
                <a:solidFill>
                  <a:srgbClr val="C00000"/>
                </a:solidFill>
              </a:rPr>
            </a:br>
            <a:r>
              <a:rPr lang="en-US" b="1" i="1" dirty="0" smtClean="0">
                <a:solidFill>
                  <a:srgbClr val="C00000"/>
                </a:solidFill>
              </a:rPr>
              <a:t>DNA Source                                              </a:t>
            </a:r>
            <a:endParaRPr lang="ar-SA" b="1" dirty="0">
              <a:solidFill>
                <a:srgbClr val="C00000"/>
              </a:solidFill>
            </a:endParaRPr>
          </a:p>
        </p:txBody>
      </p:sp>
      <p:sp>
        <p:nvSpPr>
          <p:cNvPr id="3" name="عنصر نائب للمحتوى 2"/>
          <p:cNvSpPr>
            <a:spLocks noGrp="1"/>
          </p:cNvSpPr>
          <p:nvPr>
            <p:ph sz="quarter" idx="1"/>
          </p:nvPr>
        </p:nvSpPr>
        <p:spPr>
          <a:xfrm>
            <a:off x="457200" y="1600200"/>
            <a:ext cx="7467600" cy="1828800"/>
          </a:xfrm>
        </p:spPr>
        <p:txBody>
          <a:bodyPr>
            <a:normAutofit/>
          </a:bodyPr>
          <a:lstStyle/>
          <a:p>
            <a:endParaRPr lang="ar-SA" dirty="0" smtClean="0"/>
          </a:p>
          <a:p>
            <a:pPr algn="l">
              <a:buNone/>
            </a:pPr>
            <a:r>
              <a:rPr lang="en-US" b="1" dirty="0" smtClean="0">
                <a:solidFill>
                  <a:srgbClr val="00B050"/>
                </a:solidFill>
              </a:rPr>
              <a:t>STRAWBERRY DNA EXTRACTION</a:t>
            </a:r>
          </a:p>
          <a:p>
            <a:pPr>
              <a:buNone/>
            </a:pPr>
            <a:r>
              <a:rPr lang="ar-SA" sz="3200" b="1" dirty="0" smtClean="0">
                <a:solidFill>
                  <a:srgbClr val="00B050"/>
                </a:solidFill>
              </a:rPr>
              <a:t>استخراج الحمض النووي الفراولة</a:t>
            </a:r>
            <a:r>
              <a:rPr lang="en-US" sz="3200" b="1" dirty="0" smtClean="0">
                <a:solidFill>
                  <a:srgbClr val="00B050"/>
                </a:solidFill>
              </a:rPr>
              <a:t> </a:t>
            </a:r>
            <a:endParaRPr lang="ar-SA" sz="3200" dirty="0">
              <a:solidFill>
                <a:srgbClr val="00B050"/>
              </a:solidFill>
            </a:endParaRPr>
          </a:p>
        </p:txBody>
      </p:sp>
      <p:pic>
        <p:nvPicPr>
          <p:cNvPr id="4099" name="Picture 3"/>
          <p:cNvPicPr>
            <a:picLocks noChangeAspect="1" noChangeArrowheads="1"/>
          </p:cNvPicPr>
          <p:nvPr/>
        </p:nvPicPr>
        <p:blipFill>
          <a:blip r:embed="rId2" cstate="print"/>
          <a:srcRect/>
          <a:stretch>
            <a:fillRect/>
          </a:stretch>
        </p:blipFill>
        <p:spPr bwMode="auto">
          <a:xfrm>
            <a:off x="1619672" y="3501008"/>
            <a:ext cx="5715000" cy="300037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60648"/>
            <a:ext cx="8676456" cy="1143000"/>
          </a:xfrm>
        </p:spPr>
        <p:txBody>
          <a:bodyPr>
            <a:normAutofit fontScale="90000"/>
          </a:bodyPr>
          <a:lstStyle/>
          <a:p>
            <a:r>
              <a:rPr lang="ar-SA" b="1" dirty="0" err="1" smtClean="0">
                <a:solidFill>
                  <a:srgbClr val="C00000"/>
                </a:solidFill>
              </a:rPr>
              <a:t>الاستخلاص:</a:t>
            </a:r>
            <a:r>
              <a:rPr lang="ar-SA" b="1" dirty="0" smtClean="0">
                <a:solidFill>
                  <a:srgbClr val="C00000"/>
                </a:solidFill>
              </a:rPr>
              <a:t>                       </a:t>
            </a:r>
            <a:r>
              <a:rPr lang="en-US" dirty="0" smtClean="0"/>
              <a:t> </a:t>
            </a:r>
            <a:r>
              <a:rPr lang="en-US" sz="2700" b="1" dirty="0" smtClean="0">
                <a:solidFill>
                  <a:srgbClr val="C00000"/>
                </a:solidFill>
              </a:rPr>
              <a:t>The extraction is simple and </a:t>
            </a:r>
            <a:br>
              <a:rPr lang="en-US" sz="2700" b="1" dirty="0" smtClean="0">
                <a:solidFill>
                  <a:srgbClr val="C00000"/>
                </a:solidFill>
              </a:rPr>
            </a:br>
            <a:r>
              <a:rPr lang="en-US" sz="2700" b="1" dirty="0" smtClean="0">
                <a:solidFill>
                  <a:srgbClr val="C00000"/>
                </a:solidFill>
              </a:rPr>
              <a:t>works every time </a:t>
            </a:r>
            <a:r>
              <a:rPr lang="en-US" dirty="0" smtClean="0">
                <a:solidFill>
                  <a:srgbClr val="C00000"/>
                </a:solidFill>
              </a:rPr>
              <a:t/>
            </a:r>
            <a:br>
              <a:rPr lang="en-US" dirty="0" smtClean="0">
                <a:solidFill>
                  <a:srgbClr val="C00000"/>
                </a:solidFill>
              </a:rPr>
            </a:br>
            <a:endParaRPr lang="ar-SA" dirty="0">
              <a:solidFill>
                <a:srgbClr val="C00000"/>
              </a:solidFill>
            </a:endParaRPr>
          </a:p>
        </p:txBody>
      </p:sp>
      <p:sp>
        <p:nvSpPr>
          <p:cNvPr id="3" name="عنصر نائب للمحتوى 2"/>
          <p:cNvSpPr>
            <a:spLocks noGrp="1"/>
          </p:cNvSpPr>
          <p:nvPr>
            <p:ph sz="quarter" idx="1"/>
          </p:nvPr>
        </p:nvSpPr>
        <p:spPr>
          <a:xfrm>
            <a:off x="4644008" y="1052736"/>
            <a:ext cx="3856856" cy="4873752"/>
          </a:xfrm>
        </p:spPr>
        <p:txBody>
          <a:bodyPr>
            <a:normAutofit fontScale="92500" lnSpcReduction="20000"/>
          </a:bodyPr>
          <a:lstStyle/>
          <a:p>
            <a:r>
              <a:rPr lang="ar-SA" b="1" u="sng" dirty="0" smtClean="0">
                <a:solidFill>
                  <a:srgbClr val="00B050"/>
                </a:solidFill>
              </a:rPr>
              <a:t>في هذا النشاط  ببساطه وبشكل عام</a:t>
            </a:r>
            <a:endParaRPr lang="en-US" dirty="0" smtClean="0">
              <a:solidFill>
                <a:srgbClr val="00B050"/>
              </a:solidFill>
            </a:endParaRPr>
          </a:p>
          <a:p>
            <a:r>
              <a:rPr lang="ar-SA" b="1" dirty="0" smtClean="0">
                <a:solidFill>
                  <a:srgbClr val="002060"/>
                </a:solidFill>
              </a:rPr>
              <a:t>1</a:t>
            </a:r>
            <a:r>
              <a:rPr lang="ar-SA" sz="2600" b="1" dirty="0" smtClean="0">
                <a:solidFill>
                  <a:srgbClr val="002060"/>
                </a:solidFill>
              </a:rPr>
              <a:t>- يقوم الطلاب بسحق الفراولة واستخدام المنظفات والملح لكسر جدار الخلية بحيث يتم إطلاق  وتحرير الحمض النووي في </a:t>
            </a:r>
            <a:r>
              <a:rPr lang="ar-SA" sz="2600" b="1" dirty="0" err="1" smtClean="0">
                <a:solidFill>
                  <a:srgbClr val="002060"/>
                </a:solidFill>
              </a:rPr>
              <a:t>المحلول.</a:t>
            </a:r>
            <a:r>
              <a:rPr lang="ar-SA" sz="2600" b="1" dirty="0" smtClean="0">
                <a:solidFill>
                  <a:srgbClr val="002060"/>
                </a:solidFill>
              </a:rPr>
              <a:t> </a:t>
            </a:r>
            <a:endParaRPr lang="en-US" sz="2600" dirty="0" smtClean="0">
              <a:solidFill>
                <a:srgbClr val="002060"/>
              </a:solidFill>
            </a:endParaRPr>
          </a:p>
          <a:p>
            <a:r>
              <a:rPr lang="ar-SA" sz="2600" b="1" dirty="0" smtClean="0">
                <a:solidFill>
                  <a:srgbClr val="002060"/>
                </a:solidFill>
              </a:rPr>
              <a:t>2- ثم يُسكب الكحول ببطء فوق قمة المحلول ويرتفع الحمض النووي إلى </a:t>
            </a:r>
            <a:r>
              <a:rPr lang="ar-SA" sz="2600" b="1" dirty="0" err="1" smtClean="0">
                <a:solidFill>
                  <a:srgbClr val="002060"/>
                </a:solidFill>
              </a:rPr>
              <a:t>السطح.</a:t>
            </a:r>
            <a:r>
              <a:rPr lang="ar-SA" sz="2600" b="1" dirty="0" smtClean="0">
                <a:solidFill>
                  <a:srgbClr val="002060"/>
                </a:solidFill>
              </a:rPr>
              <a:t> </a:t>
            </a:r>
            <a:endParaRPr lang="en-US" sz="2600" dirty="0" smtClean="0">
              <a:solidFill>
                <a:srgbClr val="002060"/>
              </a:solidFill>
            </a:endParaRPr>
          </a:p>
          <a:p>
            <a:r>
              <a:rPr lang="ar-SA" sz="2600" b="1" dirty="0" smtClean="0">
                <a:solidFill>
                  <a:srgbClr val="002060"/>
                </a:solidFill>
              </a:rPr>
              <a:t>3- يمكن للطلاب تخزين الحمض النووي بقضيب التحريك </a:t>
            </a:r>
            <a:r>
              <a:rPr lang="ar-SA" sz="2600" b="1" dirty="0" err="1" smtClean="0">
                <a:solidFill>
                  <a:srgbClr val="002060"/>
                </a:solidFill>
              </a:rPr>
              <a:t>الزجاجي .</a:t>
            </a:r>
            <a:r>
              <a:rPr lang="ar-SA" sz="2600" b="1" dirty="0" smtClean="0">
                <a:solidFill>
                  <a:srgbClr val="002060"/>
                </a:solidFill>
              </a:rPr>
              <a:t> لأن الفراولة تحتوي على نسخ متعددة من </a:t>
            </a:r>
            <a:r>
              <a:rPr lang="en-US" sz="2600" b="1" dirty="0" smtClean="0">
                <a:solidFill>
                  <a:srgbClr val="002060"/>
                </a:solidFill>
              </a:rPr>
              <a:t>DNA</a:t>
            </a:r>
            <a:r>
              <a:rPr lang="ar-SA" sz="2600" b="1" dirty="0" smtClean="0">
                <a:solidFill>
                  <a:srgbClr val="002060"/>
                </a:solidFill>
              </a:rPr>
              <a:t> (</a:t>
            </a:r>
            <a:r>
              <a:rPr lang="ar-SA" sz="2600" b="1" dirty="0" err="1" smtClean="0">
                <a:solidFill>
                  <a:srgbClr val="002060"/>
                </a:solidFill>
              </a:rPr>
              <a:t>الأوكتوبويدويد</a:t>
            </a:r>
            <a:r>
              <a:rPr lang="ar-SA" sz="2600" b="1" dirty="0" smtClean="0">
                <a:solidFill>
                  <a:srgbClr val="002060"/>
                </a:solidFill>
              </a:rPr>
              <a:t>) أي 8 </a:t>
            </a:r>
            <a:r>
              <a:rPr lang="ar-SA" sz="2600" b="1" dirty="0" err="1" smtClean="0">
                <a:solidFill>
                  <a:srgbClr val="002060"/>
                </a:solidFill>
              </a:rPr>
              <a:t>نسخ .</a:t>
            </a:r>
            <a:endParaRPr lang="en-US" sz="2600" dirty="0" smtClean="0">
              <a:solidFill>
                <a:srgbClr val="002060"/>
              </a:solidFill>
            </a:endParaRPr>
          </a:p>
          <a:p>
            <a:r>
              <a:rPr lang="ar-SA" b="1" dirty="0" smtClean="0">
                <a:solidFill>
                  <a:srgbClr val="002060"/>
                </a:solidFill>
              </a:rPr>
              <a:t> </a:t>
            </a:r>
            <a:endParaRPr lang="en-US" dirty="0" smtClean="0">
              <a:solidFill>
                <a:srgbClr val="002060"/>
              </a:solidFill>
            </a:endParaRPr>
          </a:p>
          <a:p>
            <a:endParaRPr lang="ar-SA" dirty="0"/>
          </a:p>
        </p:txBody>
      </p:sp>
      <p:sp>
        <p:nvSpPr>
          <p:cNvPr id="4" name="مستطيل 3"/>
          <p:cNvSpPr/>
          <p:nvPr/>
        </p:nvSpPr>
        <p:spPr>
          <a:xfrm>
            <a:off x="251520" y="908720"/>
            <a:ext cx="4572000" cy="4924425"/>
          </a:xfrm>
          <a:prstGeom prst="rect">
            <a:avLst/>
          </a:prstGeom>
        </p:spPr>
        <p:txBody>
          <a:bodyPr>
            <a:spAutoFit/>
          </a:bodyPr>
          <a:lstStyle/>
          <a:p>
            <a:endParaRPr lang="en-US" dirty="0"/>
          </a:p>
          <a:p>
            <a:pPr algn="l"/>
            <a:r>
              <a:rPr lang="en-US" u="sng" dirty="0"/>
              <a:t> </a:t>
            </a:r>
            <a:r>
              <a:rPr lang="en-US" sz="2400" b="1" u="sng" dirty="0">
                <a:solidFill>
                  <a:srgbClr val="00B050"/>
                </a:solidFill>
              </a:rPr>
              <a:t>In this activity</a:t>
            </a:r>
            <a:r>
              <a:rPr lang="en-US" sz="2400" b="1" u="sng" dirty="0" smtClean="0">
                <a:solidFill>
                  <a:srgbClr val="00B050"/>
                </a:solidFill>
              </a:rPr>
              <a:t>,</a:t>
            </a:r>
          </a:p>
          <a:p>
            <a:pPr algn="l"/>
            <a:r>
              <a:rPr lang="en-US" sz="2400" b="1" dirty="0" smtClean="0">
                <a:solidFill>
                  <a:srgbClr val="002060"/>
                </a:solidFill>
              </a:rPr>
              <a:t> 1-</a:t>
            </a:r>
            <a:r>
              <a:rPr lang="en-US" sz="2000" b="1" dirty="0" smtClean="0">
                <a:solidFill>
                  <a:srgbClr val="002060"/>
                </a:solidFill>
              </a:rPr>
              <a:t>students </a:t>
            </a:r>
            <a:r>
              <a:rPr lang="en-US" sz="2000" b="1" dirty="0">
                <a:solidFill>
                  <a:srgbClr val="002060"/>
                </a:solidFill>
              </a:rPr>
              <a:t>crush strawberries and use detergent and salt to break the cell wall so that DNA will be released into the solution</a:t>
            </a:r>
            <a:r>
              <a:rPr lang="en-US" sz="2000" b="1" dirty="0" smtClean="0">
                <a:solidFill>
                  <a:srgbClr val="002060"/>
                </a:solidFill>
              </a:rPr>
              <a:t>.</a:t>
            </a:r>
          </a:p>
          <a:p>
            <a:pPr algn="l"/>
            <a:r>
              <a:rPr lang="en-US" sz="2000" b="1" dirty="0" smtClean="0">
                <a:solidFill>
                  <a:srgbClr val="002060"/>
                </a:solidFill>
              </a:rPr>
              <a:t> 2- Alcohol </a:t>
            </a:r>
            <a:r>
              <a:rPr lang="en-US" sz="2000" b="1" dirty="0">
                <a:solidFill>
                  <a:srgbClr val="002060"/>
                </a:solidFill>
              </a:rPr>
              <a:t>is then poured slowly over the top of the solution and DNA will rise to the surface</a:t>
            </a:r>
            <a:r>
              <a:rPr lang="en-US" sz="2000" b="1" dirty="0" smtClean="0">
                <a:solidFill>
                  <a:srgbClr val="002060"/>
                </a:solidFill>
              </a:rPr>
              <a:t>.</a:t>
            </a:r>
          </a:p>
          <a:p>
            <a:pPr algn="l"/>
            <a:r>
              <a:rPr lang="en-US" sz="2000" b="1" dirty="0" smtClean="0">
                <a:solidFill>
                  <a:srgbClr val="002060"/>
                </a:solidFill>
              </a:rPr>
              <a:t>3-  </a:t>
            </a:r>
            <a:r>
              <a:rPr lang="en-US" sz="2000" b="1" dirty="0">
                <a:solidFill>
                  <a:srgbClr val="002060"/>
                </a:solidFill>
              </a:rPr>
              <a:t>Students can spool the DNA with a stirring rod. Because strawberries have multiple copies of DNA (</a:t>
            </a:r>
            <a:r>
              <a:rPr lang="en-US" sz="2000" b="1" dirty="0" err="1">
                <a:solidFill>
                  <a:srgbClr val="002060"/>
                </a:solidFill>
              </a:rPr>
              <a:t>octoploid</a:t>
            </a:r>
            <a:r>
              <a:rPr lang="en-US" sz="2400" b="1" dirty="0">
                <a:solidFill>
                  <a:srgbClr val="002060"/>
                </a:solidFill>
              </a:rPr>
              <a:t>). </a:t>
            </a:r>
          </a:p>
          <a:p>
            <a:pPr algn="l"/>
            <a:endParaRPr lang="ar-SA" sz="2400" b="1" dirty="0">
              <a:solidFill>
                <a:srgbClr val="002060"/>
              </a:solidFill>
            </a:endParaRP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en-US" u="sng" dirty="0" smtClean="0">
                <a:solidFill>
                  <a:srgbClr val="C00000"/>
                </a:solidFill>
              </a:rPr>
              <a:t/>
            </a:r>
            <a:br>
              <a:rPr lang="en-US" u="sng" dirty="0" smtClean="0">
                <a:solidFill>
                  <a:srgbClr val="C00000"/>
                </a:solidFill>
              </a:rPr>
            </a:br>
            <a:r>
              <a:rPr lang="ar-SA" u="sng" dirty="0" smtClean="0">
                <a:solidFill>
                  <a:srgbClr val="C00000"/>
                </a:solidFill>
              </a:rPr>
              <a:t>     </a:t>
            </a:r>
            <a:r>
              <a:rPr lang="ar-SA" sz="3100" b="1" u="sng" dirty="0" smtClean="0">
                <a:solidFill>
                  <a:srgbClr val="C00000"/>
                </a:solidFill>
              </a:rPr>
              <a:t>الادوات</a:t>
            </a:r>
            <a:r>
              <a:rPr lang="ar-SA" u="sng" dirty="0" smtClean="0">
                <a:solidFill>
                  <a:srgbClr val="C00000"/>
                </a:solidFill>
              </a:rPr>
              <a:t>                              </a:t>
            </a:r>
            <a:r>
              <a:rPr lang="en-GB" b="1" u="sng" dirty="0" smtClean="0">
                <a:solidFill>
                  <a:srgbClr val="C00000"/>
                </a:solidFill>
              </a:rPr>
              <a:t>Material</a:t>
            </a:r>
            <a:r>
              <a:rPr lang="ar-SA" b="1" u="sng" dirty="0" smtClean="0">
                <a:solidFill>
                  <a:srgbClr val="C00000"/>
                </a:solidFill>
              </a:rPr>
              <a:t>                   </a:t>
            </a:r>
            <a:r>
              <a:rPr lang="en-GB" b="1" u="sng" dirty="0" smtClean="0">
                <a:solidFill>
                  <a:srgbClr val="C00000"/>
                </a:solidFill>
              </a:rPr>
              <a:t> </a:t>
            </a:r>
            <a:r>
              <a:rPr lang="en-US" b="1" u="sng" dirty="0" smtClean="0">
                <a:solidFill>
                  <a:srgbClr val="C00000"/>
                </a:solidFill>
              </a:rPr>
              <a:t/>
            </a:r>
            <a:br>
              <a:rPr lang="en-US" b="1" u="sng" dirty="0" smtClean="0">
                <a:solidFill>
                  <a:srgbClr val="C00000"/>
                </a:solidFill>
              </a:rPr>
            </a:br>
            <a:endParaRPr lang="ar-SA" u="sng" dirty="0">
              <a:solidFill>
                <a:srgbClr val="C00000"/>
              </a:solidFill>
            </a:endParaRPr>
          </a:p>
        </p:txBody>
      </p:sp>
      <p:sp>
        <p:nvSpPr>
          <p:cNvPr id="3" name="عنصر نائب للمحتوى 2"/>
          <p:cNvSpPr>
            <a:spLocks noGrp="1"/>
          </p:cNvSpPr>
          <p:nvPr>
            <p:ph sz="quarter" idx="1"/>
          </p:nvPr>
        </p:nvSpPr>
        <p:spPr>
          <a:xfrm>
            <a:off x="4788024" y="1124744"/>
            <a:ext cx="3856856" cy="4873752"/>
          </a:xfrm>
        </p:spPr>
        <p:txBody>
          <a:bodyPr>
            <a:normAutofit lnSpcReduction="10000"/>
          </a:bodyPr>
          <a:lstStyle/>
          <a:p>
            <a:pPr lvl="0"/>
            <a:r>
              <a:rPr lang="ar-SA" b="1" dirty="0" smtClean="0">
                <a:solidFill>
                  <a:srgbClr val="0070C0"/>
                </a:solidFill>
              </a:rPr>
              <a:t>أنابيب  سعة 50 مل مع أغطية وقواعد</a:t>
            </a:r>
            <a:endParaRPr lang="en-US" b="1" dirty="0" smtClean="0">
              <a:solidFill>
                <a:srgbClr val="0070C0"/>
              </a:solidFill>
            </a:endParaRPr>
          </a:p>
          <a:p>
            <a:pPr lvl="0"/>
            <a:r>
              <a:rPr lang="ar-SA" b="1" dirty="0" smtClean="0">
                <a:solidFill>
                  <a:srgbClr val="0070C0"/>
                </a:solidFill>
              </a:rPr>
              <a:t>أنابيب سعة 15 مل مع أغطية</a:t>
            </a:r>
            <a:endParaRPr lang="en-US" b="1" dirty="0" smtClean="0">
              <a:solidFill>
                <a:srgbClr val="0070C0"/>
              </a:solidFill>
            </a:endParaRPr>
          </a:p>
          <a:p>
            <a:pPr lvl="0"/>
            <a:r>
              <a:rPr lang="ar-SA" b="1" dirty="0" smtClean="0">
                <a:solidFill>
                  <a:srgbClr val="0070C0"/>
                </a:solidFill>
              </a:rPr>
              <a:t>كيس بلاستيك قابل للإغلاق</a:t>
            </a:r>
            <a:endParaRPr lang="en-US" b="1" dirty="0" smtClean="0">
              <a:solidFill>
                <a:srgbClr val="0070C0"/>
              </a:solidFill>
            </a:endParaRPr>
          </a:p>
          <a:p>
            <a:pPr lvl="0"/>
            <a:r>
              <a:rPr lang="ar-SA" b="1" dirty="0" smtClean="0">
                <a:solidFill>
                  <a:srgbClr val="0070C0"/>
                </a:solidFill>
              </a:rPr>
              <a:t>عصا خشبية،</a:t>
            </a:r>
            <a:endParaRPr lang="en-US" b="1" dirty="0" smtClean="0">
              <a:solidFill>
                <a:srgbClr val="0070C0"/>
              </a:solidFill>
            </a:endParaRPr>
          </a:p>
          <a:p>
            <a:pPr lvl="0"/>
            <a:r>
              <a:rPr lang="ar-SA" b="1" dirty="0" smtClean="0">
                <a:solidFill>
                  <a:srgbClr val="0070C0"/>
                </a:solidFill>
              </a:rPr>
              <a:t>اقماع </a:t>
            </a:r>
            <a:endParaRPr lang="en-US" b="1" dirty="0" smtClean="0">
              <a:solidFill>
                <a:srgbClr val="0070C0"/>
              </a:solidFill>
            </a:endParaRPr>
          </a:p>
          <a:p>
            <a:pPr lvl="0"/>
            <a:r>
              <a:rPr lang="ar-SA" b="1" dirty="0" smtClean="0">
                <a:solidFill>
                  <a:srgbClr val="0070C0"/>
                </a:solidFill>
              </a:rPr>
              <a:t>قطعة من القماش القطني</a:t>
            </a:r>
            <a:endParaRPr lang="en-US" b="1" dirty="0" smtClean="0">
              <a:solidFill>
                <a:srgbClr val="0070C0"/>
              </a:solidFill>
            </a:endParaRPr>
          </a:p>
          <a:p>
            <a:pPr lvl="0"/>
            <a:r>
              <a:rPr lang="ar-SA" b="1" dirty="0" smtClean="0">
                <a:solidFill>
                  <a:srgbClr val="0070C0"/>
                </a:solidFill>
              </a:rPr>
              <a:t>ماصة نقل</a:t>
            </a:r>
            <a:endParaRPr lang="en-US" b="1" dirty="0" smtClean="0">
              <a:solidFill>
                <a:srgbClr val="0070C0"/>
              </a:solidFill>
            </a:endParaRPr>
          </a:p>
          <a:p>
            <a:pPr lvl="0"/>
            <a:r>
              <a:rPr lang="ar-SA" b="1" dirty="0" smtClean="0">
                <a:solidFill>
                  <a:srgbClr val="0070C0"/>
                </a:solidFill>
              </a:rPr>
              <a:t>زجاجة </a:t>
            </a:r>
            <a:r>
              <a:rPr lang="ar-SA" b="1" dirty="0" err="1" smtClean="0">
                <a:solidFill>
                  <a:srgbClr val="0070C0"/>
                </a:solidFill>
              </a:rPr>
              <a:t>إيثانول</a:t>
            </a:r>
            <a:r>
              <a:rPr lang="ar-SA" b="1" dirty="0" smtClean="0">
                <a:solidFill>
                  <a:srgbClr val="0070C0"/>
                </a:solidFill>
              </a:rPr>
              <a:t> ، </a:t>
            </a:r>
            <a:r>
              <a:rPr lang="ar-SA" b="1" dirty="0" err="1" smtClean="0">
                <a:solidFill>
                  <a:srgbClr val="0070C0"/>
                </a:solidFill>
              </a:rPr>
              <a:t>95٪ </a:t>
            </a:r>
            <a:r>
              <a:rPr lang="ar-SA" b="1" dirty="0" smtClean="0">
                <a:solidFill>
                  <a:srgbClr val="0070C0"/>
                </a:solidFill>
              </a:rPr>
              <a:t>(100 مل</a:t>
            </a:r>
            <a:r>
              <a:rPr lang="ar-SA" b="1" dirty="0" err="1" smtClean="0">
                <a:solidFill>
                  <a:srgbClr val="0070C0"/>
                </a:solidFill>
              </a:rPr>
              <a:t>)</a:t>
            </a:r>
            <a:endParaRPr lang="en-US" b="1" dirty="0" smtClean="0">
              <a:solidFill>
                <a:srgbClr val="0070C0"/>
              </a:solidFill>
            </a:endParaRPr>
          </a:p>
          <a:p>
            <a:pPr lvl="0"/>
            <a:r>
              <a:rPr lang="ar-SA" b="1" dirty="0" smtClean="0">
                <a:solidFill>
                  <a:srgbClr val="0070C0"/>
                </a:solidFill>
              </a:rPr>
              <a:t>زجاجة منظف سائل</a:t>
            </a:r>
            <a:endParaRPr lang="en-US" b="1" dirty="0" smtClean="0">
              <a:solidFill>
                <a:srgbClr val="0070C0"/>
              </a:solidFill>
            </a:endParaRPr>
          </a:p>
          <a:p>
            <a:pPr lvl="0"/>
            <a:r>
              <a:rPr lang="ar-SA" b="1" dirty="0" smtClean="0">
                <a:solidFill>
                  <a:srgbClr val="0070C0"/>
                </a:solidFill>
              </a:rPr>
              <a:t>10 غرام من </a:t>
            </a:r>
            <a:r>
              <a:rPr lang="ar-SA" b="1" dirty="0" err="1" smtClean="0">
                <a:solidFill>
                  <a:srgbClr val="0070C0"/>
                </a:solidFill>
              </a:rPr>
              <a:t>الملح </a:t>
            </a:r>
            <a:r>
              <a:rPr lang="ar-SA" b="1" dirty="0" smtClean="0">
                <a:solidFill>
                  <a:srgbClr val="0070C0"/>
                </a:solidFill>
              </a:rPr>
              <a:t>(</a:t>
            </a:r>
            <a:r>
              <a:rPr lang="ar-SA" b="1" dirty="0" err="1" smtClean="0">
                <a:solidFill>
                  <a:srgbClr val="0070C0"/>
                </a:solidFill>
              </a:rPr>
              <a:t>كلوريد</a:t>
            </a:r>
            <a:r>
              <a:rPr lang="ar-SA" b="1" dirty="0" smtClean="0">
                <a:solidFill>
                  <a:srgbClr val="0070C0"/>
                </a:solidFill>
              </a:rPr>
              <a:t> الصوديوم</a:t>
            </a:r>
            <a:r>
              <a:rPr lang="ar-SA" b="1" dirty="0" err="1" smtClean="0">
                <a:solidFill>
                  <a:srgbClr val="0070C0"/>
                </a:solidFill>
              </a:rPr>
              <a:t>)</a:t>
            </a:r>
            <a:endParaRPr lang="en-US" b="1" dirty="0" smtClean="0">
              <a:solidFill>
                <a:srgbClr val="0070C0"/>
              </a:solidFill>
            </a:endParaRPr>
          </a:p>
          <a:p>
            <a:endParaRPr lang="ar-SA" dirty="0"/>
          </a:p>
        </p:txBody>
      </p:sp>
      <p:sp>
        <p:nvSpPr>
          <p:cNvPr id="5123" name="Rectangle 3"/>
          <p:cNvSpPr>
            <a:spLocks noChangeArrowheads="1"/>
          </p:cNvSpPr>
          <p:nvPr/>
        </p:nvSpPr>
        <p:spPr bwMode="auto">
          <a:xfrm>
            <a:off x="251520" y="1124744"/>
            <a:ext cx="435597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50-mL tubes with lids and bases </a:t>
            </a:r>
            <a:endParaRPr kumimoji="0" lang="en-US" sz="11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15-mL tubes with lids </a:t>
            </a:r>
            <a:endParaRPr kumimoji="0" lang="en-US" sz="11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err="1" smtClean="0">
                <a:ln>
                  <a:noFill/>
                </a:ln>
                <a:solidFill>
                  <a:srgbClr val="0070C0"/>
                </a:solidFill>
                <a:effectLst/>
                <a:latin typeface="Arial" pitchFamily="34" charset="0"/>
                <a:ea typeface="Times New Roman" pitchFamily="18" charset="0"/>
                <a:cs typeface="Calibri" pitchFamily="34" charset="0"/>
              </a:rPr>
              <a:t>resealable</a:t>
            </a: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 plastic bags </a:t>
            </a:r>
            <a:endPar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wooden sticks </a:t>
            </a:r>
            <a:endParaRPr kumimoji="0" lang="en-GB" sz="3200" b="1" i="0" u="none" strike="noStrike" cap="none" normalizeH="0" baseline="0" dirty="0" smtClean="0">
              <a:ln>
                <a:noFill/>
              </a:ln>
              <a:solidFill>
                <a:srgbClr val="0070C0"/>
              </a:solidFill>
              <a:effectLst/>
              <a:latin typeface="Arial" pitchFamily="34" charset="0"/>
              <a:cs typeface="Arial" pitchFamily="34" charset="0"/>
            </a:endParaRPr>
          </a:p>
        </p:txBody>
      </p:sp>
      <p:sp>
        <p:nvSpPr>
          <p:cNvPr id="5124" name="Rectangle 4"/>
          <p:cNvSpPr>
            <a:spLocks noChangeArrowheads="1"/>
          </p:cNvSpPr>
          <p:nvPr/>
        </p:nvSpPr>
        <p:spPr bwMode="auto">
          <a:xfrm>
            <a:off x="251520" y="3068960"/>
            <a:ext cx="428396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funnels </a:t>
            </a:r>
            <a:endParaRPr kumimoji="0" lang="en-US" sz="11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1 pack of cheesecloth </a:t>
            </a:r>
            <a:endParaRPr kumimoji="0" lang="en-US" sz="11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transfer </a:t>
            </a:r>
            <a:r>
              <a:rPr kumimoji="0" lang="en-GB" sz="2400" b="1" i="0" u="none" strike="noStrike" cap="none" normalizeH="0" baseline="0" dirty="0" err="1" smtClean="0">
                <a:ln>
                  <a:noFill/>
                </a:ln>
                <a:solidFill>
                  <a:srgbClr val="0070C0"/>
                </a:solidFill>
                <a:effectLst/>
                <a:latin typeface="Arial" pitchFamily="34" charset="0"/>
                <a:ea typeface="Times New Roman" pitchFamily="18" charset="0"/>
                <a:cs typeface="Calibri" pitchFamily="34" charset="0"/>
              </a:rPr>
              <a:t>pipets</a:t>
            </a: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 </a:t>
            </a:r>
            <a:endParaRPr kumimoji="0" lang="en-US" sz="11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 1 bottle of ethanol, 95% (100 </a:t>
            </a:r>
            <a:r>
              <a:rPr kumimoji="0" lang="en-GB" sz="2400" b="1" i="0" u="none" strike="noStrike" cap="none" normalizeH="0" baseline="0" dirty="0" err="1" smtClean="0">
                <a:ln>
                  <a:noFill/>
                </a:ln>
                <a:solidFill>
                  <a:srgbClr val="0070C0"/>
                </a:solidFill>
                <a:effectLst/>
                <a:latin typeface="Arial" pitchFamily="34" charset="0"/>
                <a:ea typeface="Times New Roman" pitchFamily="18" charset="0"/>
                <a:cs typeface="Calibri" pitchFamily="34" charset="0"/>
              </a:rPr>
              <a:t>mL</a:t>
            </a: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 </a:t>
            </a:r>
            <a:endParaRPr kumimoji="0" lang="en-US" sz="11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Calibri" pitchFamily="34" charset="0"/>
              </a:rPr>
              <a:t> 1 bottle of liquid detergent  </a:t>
            </a:r>
            <a:endPar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10 g salt (sodium chloride, </a:t>
            </a:r>
            <a:r>
              <a:rPr kumimoji="0" lang="en-GB" sz="24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NaCl</a:t>
            </a:r>
            <a:r>
              <a:rPr kumimoji="0" lang="en-GB"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endParaRPr kumimoji="0" lang="en-GB" sz="32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3528" y="2564904"/>
            <a:ext cx="1309463" cy="1584176"/>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1907704" y="2564904"/>
            <a:ext cx="1189682" cy="1613933"/>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635896" y="2636912"/>
            <a:ext cx="1746696" cy="1584176"/>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5796136" y="2636912"/>
            <a:ext cx="1251595" cy="1665770"/>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rot="10800000" flipV="1">
            <a:off x="7308304" y="2636912"/>
            <a:ext cx="1088330" cy="1656184"/>
          </a:xfrm>
          <a:prstGeom prst="rect">
            <a:avLst/>
          </a:prstGeom>
          <a:noFill/>
          <a:ln w="9525">
            <a:noFill/>
            <a:miter lim="800000"/>
            <a:headEnd/>
            <a:tailEnd/>
          </a:ln>
        </p:spPr>
      </p:pic>
      <p:pic>
        <p:nvPicPr>
          <p:cNvPr id="6150" name="Picture 6"/>
          <p:cNvPicPr>
            <a:picLocks noChangeAspect="1" noChangeArrowheads="1"/>
          </p:cNvPicPr>
          <p:nvPr/>
        </p:nvPicPr>
        <p:blipFill>
          <a:blip r:embed="rId7" cstate="print"/>
          <a:srcRect/>
          <a:stretch>
            <a:fillRect/>
          </a:stretch>
        </p:blipFill>
        <p:spPr bwMode="auto">
          <a:xfrm>
            <a:off x="3491880" y="764704"/>
            <a:ext cx="1584176" cy="1534551"/>
          </a:xfrm>
          <a:prstGeom prst="rect">
            <a:avLst/>
          </a:prstGeom>
          <a:noFill/>
          <a:ln w="9525">
            <a:noFill/>
            <a:miter lim="800000"/>
            <a:headEnd/>
            <a:tailEnd/>
          </a:ln>
        </p:spPr>
      </p:pic>
      <p:pic>
        <p:nvPicPr>
          <p:cNvPr id="6151" name="Picture 7"/>
          <p:cNvPicPr>
            <a:picLocks noChangeAspect="1" noChangeArrowheads="1"/>
          </p:cNvPicPr>
          <p:nvPr/>
        </p:nvPicPr>
        <p:blipFill>
          <a:blip r:embed="rId8" cstate="print"/>
          <a:srcRect/>
          <a:stretch>
            <a:fillRect/>
          </a:stretch>
        </p:blipFill>
        <p:spPr bwMode="auto">
          <a:xfrm>
            <a:off x="683568" y="4437112"/>
            <a:ext cx="1924050" cy="1752600"/>
          </a:xfrm>
          <a:prstGeom prst="rect">
            <a:avLst/>
          </a:prstGeom>
          <a:noFill/>
          <a:ln w="9525">
            <a:noFill/>
            <a:miter lim="800000"/>
            <a:headEnd/>
            <a:tailEnd/>
          </a:ln>
        </p:spPr>
      </p:pic>
      <p:pic>
        <p:nvPicPr>
          <p:cNvPr id="6152" name="Picture 8"/>
          <p:cNvPicPr>
            <a:picLocks noChangeAspect="1" noChangeArrowheads="1"/>
          </p:cNvPicPr>
          <p:nvPr/>
        </p:nvPicPr>
        <p:blipFill>
          <a:blip r:embed="rId9" cstate="print"/>
          <a:srcRect/>
          <a:stretch>
            <a:fillRect/>
          </a:stretch>
        </p:blipFill>
        <p:spPr bwMode="auto">
          <a:xfrm>
            <a:off x="3059832" y="4653136"/>
            <a:ext cx="1905000" cy="14859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363272" cy="1143000"/>
          </a:xfrm>
        </p:spPr>
        <p:txBody>
          <a:bodyPr/>
          <a:lstStyle/>
          <a:p>
            <a:r>
              <a:rPr lang="ar-SA" b="1" u="sng" dirty="0" smtClean="0">
                <a:solidFill>
                  <a:srgbClr val="C00000"/>
                </a:solidFill>
              </a:rPr>
              <a:t>طريقة </a:t>
            </a:r>
            <a:r>
              <a:rPr lang="ar-SA" b="1" u="sng" dirty="0" err="1" smtClean="0">
                <a:solidFill>
                  <a:srgbClr val="C00000"/>
                </a:solidFill>
              </a:rPr>
              <a:t>العمل :</a:t>
            </a:r>
            <a:r>
              <a:rPr lang="ar-SA" b="1" u="sng" dirty="0" smtClean="0">
                <a:solidFill>
                  <a:srgbClr val="C00000"/>
                </a:solidFill>
              </a:rPr>
              <a:t>                                   </a:t>
            </a:r>
            <a:r>
              <a:rPr lang="en-GB" b="1" u="sng" dirty="0" smtClean="0">
                <a:solidFill>
                  <a:srgbClr val="C00000"/>
                </a:solidFill>
              </a:rPr>
              <a:t>Procedure</a:t>
            </a:r>
            <a:r>
              <a:rPr lang="ar-SA" b="1" u="sng" dirty="0" smtClean="0">
                <a:solidFill>
                  <a:srgbClr val="C00000"/>
                </a:solidFill>
              </a:rPr>
              <a:t>  </a:t>
            </a:r>
            <a:r>
              <a:rPr lang="en-GB" b="1" u="sng" dirty="0" smtClean="0">
                <a:solidFill>
                  <a:srgbClr val="C00000"/>
                </a:solidFill>
              </a:rPr>
              <a:t> </a:t>
            </a:r>
            <a:r>
              <a:rPr lang="ar-SA" b="1" u="sng" dirty="0" smtClean="0">
                <a:solidFill>
                  <a:srgbClr val="C00000"/>
                </a:solidFill>
              </a:rPr>
              <a:t> </a:t>
            </a:r>
            <a:r>
              <a:rPr lang="en-US" b="1" u="sng" dirty="0" smtClean="0">
                <a:solidFill>
                  <a:srgbClr val="C00000"/>
                </a:solidFill>
              </a:rPr>
              <a:t/>
            </a:r>
            <a:br>
              <a:rPr lang="en-US" b="1" u="sng" dirty="0" smtClean="0">
                <a:solidFill>
                  <a:srgbClr val="C00000"/>
                </a:solidFill>
              </a:rPr>
            </a:br>
            <a:r>
              <a:rPr lang="ar-SA" b="1" u="sng" dirty="0" smtClean="0">
                <a:solidFill>
                  <a:srgbClr val="C00000"/>
                </a:solidFill>
              </a:rPr>
              <a:t>                                                           </a:t>
            </a:r>
            <a:endParaRPr lang="ar-SA" b="1" u="sng" dirty="0">
              <a:solidFill>
                <a:srgbClr val="C00000"/>
              </a:solidFill>
            </a:endParaRPr>
          </a:p>
        </p:txBody>
      </p:sp>
      <p:sp>
        <p:nvSpPr>
          <p:cNvPr id="3" name="عنصر نائب للمحتوى 2"/>
          <p:cNvSpPr>
            <a:spLocks noGrp="1"/>
          </p:cNvSpPr>
          <p:nvPr>
            <p:ph sz="quarter" idx="1"/>
          </p:nvPr>
        </p:nvSpPr>
        <p:spPr>
          <a:xfrm>
            <a:off x="179512" y="1600200"/>
            <a:ext cx="4752528" cy="4873752"/>
          </a:xfrm>
        </p:spPr>
        <p:txBody>
          <a:bodyPr>
            <a:normAutofit fontScale="85000" lnSpcReduction="10000"/>
          </a:bodyPr>
          <a:lstStyle/>
          <a:p>
            <a:pPr lvl="0" algn="l" rtl="0" fontAlgn="base">
              <a:buNone/>
            </a:pPr>
            <a:r>
              <a:rPr lang="en-GB" sz="2000" b="1" dirty="0" smtClean="0">
                <a:solidFill>
                  <a:srgbClr val="002060"/>
                </a:solidFill>
              </a:rPr>
              <a:t>1- Obtain one fresh or one frozen and thawed strawberry. If you are using a fresh strawberry, remove the green sepals (tops) from the berry. </a:t>
            </a:r>
            <a:endParaRPr lang="en-US" sz="2000" b="1" dirty="0" smtClean="0">
              <a:solidFill>
                <a:srgbClr val="002060"/>
              </a:solidFill>
            </a:endParaRPr>
          </a:p>
          <a:p>
            <a:pPr lvl="0" algn="l" fontAlgn="base">
              <a:buNone/>
            </a:pPr>
            <a:r>
              <a:rPr lang="en-GB" sz="2000" b="1" dirty="0" smtClean="0">
                <a:solidFill>
                  <a:srgbClr val="002060"/>
                </a:solidFill>
              </a:rPr>
              <a:t>2-Place the strawberry in a </a:t>
            </a:r>
            <a:r>
              <a:rPr lang="en-GB" sz="2000" b="1" dirty="0" err="1" smtClean="0">
                <a:solidFill>
                  <a:srgbClr val="002060"/>
                </a:solidFill>
              </a:rPr>
              <a:t>resealable</a:t>
            </a:r>
            <a:r>
              <a:rPr lang="en-GB" sz="2000" b="1" dirty="0" smtClean="0">
                <a:solidFill>
                  <a:srgbClr val="002060"/>
                </a:solidFill>
              </a:rPr>
              <a:t> plastic bag. </a:t>
            </a:r>
            <a:endParaRPr lang="en-US" sz="2000" b="1" dirty="0" smtClean="0">
              <a:solidFill>
                <a:srgbClr val="002060"/>
              </a:solidFill>
            </a:endParaRPr>
          </a:p>
          <a:p>
            <a:pPr lvl="0" algn="l" fontAlgn="base">
              <a:buNone/>
            </a:pPr>
            <a:r>
              <a:rPr lang="en-US" sz="2000" b="1" dirty="0" smtClean="0">
                <a:solidFill>
                  <a:srgbClr val="002060"/>
                </a:solidFill>
              </a:rPr>
              <a:t>3-</a:t>
            </a:r>
            <a:r>
              <a:rPr lang="en-GB" sz="2000" b="1" dirty="0" smtClean="0">
                <a:solidFill>
                  <a:srgbClr val="002060"/>
                </a:solidFill>
              </a:rPr>
              <a:t>Close the bag slowly, pushing all of the air out of the bag as you seal it. </a:t>
            </a:r>
            <a:endParaRPr lang="en-US" sz="2000" b="1" dirty="0" smtClean="0">
              <a:solidFill>
                <a:srgbClr val="002060"/>
              </a:solidFill>
            </a:endParaRPr>
          </a:p>
          <a:p>
            <a:pPr lvl="0" algn="l" fontAlgn="base">
              <a:buNone/>
            </a:pPr>
            <a:r>
              <a:rPr lang="en-GB" sz="2000" b="1" dirty="0" smtClean="0">
                <a:solidFill>
                  <a:srgbClr val="002060"/>
                </a:solidFill>
              </a:rPr>
              <a:t>4-Being careful not to break the bag, thoroughly mash the strawberry with your hands for two minutes.  </a:t>
            </a:r>
            <a:endParaRPr lang="en-US" sz="2000" b="1" dirty="0" smtClean="0">
              <a:solidFill>
                <a:srgbClr val="002060"/>
              </a:solidFill>
            </a:endParaRPr>
          </a:p>
          <a:p>
            <a:pPr lvl="0" algn="l" fontAlgn="base">
              <a:buNone/>
            </a:pPr>
            <a:r>
              <a:rPr lang="en-GB" sz="2000" b="1" dirty="0" smtClean="0">
                <a:solidFill>
                  <a:srgbClr val="002060"/>
                </a:solidFill>
              </a:rPr>
              <a:t>5-Pour the 10-mL aliquot of extraction buffer into the bag with the mashed strawberry. </a:t>
            </a:r>
          </a:p>
          <a:p>
            <a:pPr lvl="0" algn="l" fontAlgn="base">
              <a:buNone/>
            </a:pPr>
            <a:r>
              <a:rPr lang="en-GB" sz="2000" b="1" dirty="0" smtClean="0">
                <a:solidFill>
                  <a:srgbClr val="002060"/>
                </a:solidFill>
              </a:rPr>
              <a:t>Reseal the bag.  </a:t>
            </a:r>
            <a:endParaRPr lang="en-US" sz="2000" b="1" dirty="0" smtClean="0">
              <a:solidFill>
                <a:srgbClr val="002060"/>
              </a:solidFill>
            </a:endParaRPr>
          </a:p>
          <a:p>
            <a:pPr algn="l">
              <a:buNone/>
            </a:pPr>
            <a:r>
              <a:rPr lang="en-GB" sz="2000" b="1" dirty="0" smtClean="0">
                <a:solidFill>
                  <a:srgbClr val="002060"/>
                </a:solidFill>
              </a:rPr>
              <a:t>6-Mash the strawberry for one additional minute</a:t>
            </a:r>
            <a:endParaRPr lang="ar-SA" sz="2000" b="1" dirty="0">
              <a:solidFill>
                <a:srgbClr val="002060"/>
              </a:solidFill>
            </a:endParaRPr>
          </a:p>
        </p:txBody>
      </p:sp>
      <p:sp>
        <p:nvSpPr>
          <p:cNvPr id="21505" name="Rectangle 1"/>
          <p:cNvSpPr>
            <a:spLocks noChangeArrowheads="1"/>
          </p:cNvSpPr>
          <p:nvPr/>
        </p:nvSpPr>
        <p:spPr bwMode="auto">
          <a:xfrm>
            <a:off x="4788024" y="1767299"/>
            <a:ext cx="403143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1- الحصول على فراولة طازجة أو واحدة مجمدة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وذائبة.</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إذا كنت تستخدم فراولة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طازجة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قم بإزالة الكأس  الأخضر من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الثمره .</a:t>
            </a:r>
            <a:endParaRPr kumimoji="0" lang="en-US" sz="105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2.</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ضع الفراولة في كيس بلاستيكي قابل للغلق.</a:t>
            </a:r>
            <a:endParaRPr kumimoji="0" lang="en-US" sz="105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3.</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أغلق الكيس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ببطء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وادفع كل الهواء خارج الكيس أثناء غلقه.</a:t>
            </a:r>
            <a:endParaRPr kumimoji="0" lang="en-US" sz="105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4.</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مع الحرص على عدم شق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الكيس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اهرسي الفراولة بيديك جيداً لمدة دقيقتين.</a:t>
            </a:r>
            <a:endParaRPr kumimoji="0" lang="en-US" sz="105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5.</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صب 10 مل من محلول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الاستخلاص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ملح و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صابون </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في الكيس مع الفراولة </a:t>
            </a: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المهروسة.</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أغلق الكيس.</a:t>
            </a:r>
            <a:endParaRPr kumimoji="0" lang="en-US" sz="105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rgbClr val="002060"/>
                </a:solidFill>
                <a:effectLst/>
                <a:latin typeface="Calibri" pitchFamily="34" charset="0"/>
                <a:ea typeface="Calibri" pitchFamily="34" charset="0"/>
                <a:cs typeface="Arial" pitchFamily="34" charset="0"/>
              </a:rPr>
              <a:t>6.</a:t>
            </a:r>
            <a:r>
              <a:rPr kumimoji="0" lang="ar-SA" sz="2000" b="1" i="0" u="none" strike="noStrike" cap="none" normalizeH="0" baseline="0" dirty="0" smtClean="0">
                <a:ln>
                  <a:noFill/>
                </a:ln>
                <a:solidFill>
                  <a:srgbClr val="002060"/>
                </a:solidFill>
                <a:effectLst/>
                <a:latin typeface="Calibri" pitchFamily="34" charset="0"/>
                <a:ea typeface="Calibri" pitchFamily="34" charset="0"/>
                <a:cs typeface="Arial" pitchFamily="34" charset="0"/>
              </a:rPr>
              <a:t> اهرسي الفراولة لمدة دقيقة إضافية.</a:t>
            </a:r>
            <a:endParaRPr kumimoji="0" lang="ar-SA" sz="28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133</TotalTime>
  <Words>1130</Words>
  <Application>Microsoft Office PowerPoint</Application>
  <PresentationFormat>عرض على الشاشة (3:4)‏</PresentationFormat>
  <Paragraphs>95</Paragraphs>
  <Slides>13</Slides>
  <Notes>0</Notes>
  <HiddenSlides>0</HiddenSlides>
  <MMClips>0</MMClips>
  <ScaleCrop>false</ScaleCrop>
  <HeadingPairs>
    <vt:vector size="4" baseType="variant">
      <vt:variant>
        <vt:lpstr>سمة</vt:lpstr>
      </vt:variant>
      <vt:variant>
        <vt:i4>1</vt:i4>
      </vt:variant>
      <vt:variant>
        <vt:lpstr>عناوين الشرائح</vt:lpstr>
      </vt:variant>
      <vt:variant>
        <vt:i4>13</vt:i4>
      </vt:variant>
    </vt:vector>
  </HeadingPairs>
  <TitlesOfParts>
    <vt:vector size="14" baseType="lpstr">
      <vt:lpstr>مشربية</vt:lpstr>
      <vt:lpstr>Strawberry DNA Extraction</vt:lpstr>
      <vt:lpstr>ماهي عملية استخلاص الحمض النووي  دنا ؟؟ :  What is DNA Extraction?                                          </vt:lpstr>
      <vt:lpstr>خطوات استخراج الحمض النووي:  Steps to DNA Extraction                        </vt:lpstr>
      <vt:lpstr>الشريحة 4</vt:lpstr>
      <vt:lpstr> مصدر الحمض النووي DNA Source                                              </vt:lpstr>
      <vt:lpstr>الاستخلاص:                        The extraction is simple and  works every time  </vt:lpstr>
      <vt:lpstr>      الادوات                              Material                     </vt:lpstr>
      <vt:lpstr>الشريحة 8</vt:lpstr>
      <vt:lpstr>طريقة العمل :                                   Procedure                                                                </vt:lpstr>
      <vt:lpstr>الشريحة 10</vt:lpstr>
      <vt:lpstr>الشريحة 11</vt:lpstr>
      <vt:lpstr>الشريحة 12</vt:lpstr>
      <vt:lpstr>الشريحة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Strawberry DNA Extraction</dc:title>
  <dc:creator>a</dc:creator>
  <cp:lastModifiedBy>a</cp:lastModifiedBy>
  <cp:revision>19</cp:revision>
  <dcterms:created xsi:type="dcterms:W3CDTF">2020-08-29T03:44:27Z</dcterms:created>
  <dcterms:modified xsi:type="dcterms:W3CDTF">2020-09-11T06:45:07Z</dcterms:modified>
</cp:coreProperties>
</file>