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5"/>
  </p:notesMasterIdLst>
  <p:handoutMasterIdLst>
    <p:handoutMasterId r:id="rId26"/>
  </p:handoutMasterIdLst>
  <p:sldIdLst>
    <p:sldId id="287" r:id="rId3"/>
    <p:sldId id="288" r:id="rId4"/>
    <p:sldId id="290" r:id="rId5"/>
    <p:sldId id="291" r:id="rId6"/>
    <p:sldId id="292" r:id="rId7"/>
    <p:sldId id="294" r:id="rId8"/>
    <p:sldId id="293" r:id="rId9"/>
    <p:sldId id="295" r:id="rId10"/>
    <p:sldId id="307" r:id="rId11"/>
    <p:sldId id="296" r:id="rId12"/>
    <p:sldId id="297" r:id="rId13"/>
    <p:sldId id="298" r:id="rId14"/>
    <p:sldId id="299" r:id="rId15"/>
    <p:sldId id="300" r:id="rId16"/>
    <p:sldId id="301" r:id="rId17"/>
    <p:sldId id="302" r:id="rId18"/>
    <p:sldId id="303" r:id="rId19"/>
    <p:sldId id="308" r:id="rId20"/>
    <p:sldId id="304" r:id="rId21"/>
    <p:sldId id="309" r:id="rId22"/>
    <p:sldId id="306"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1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trauss\Documents\My%20Dropbox\eMarketing%207e%20Manuscript\7e%20images\7E_ExhibitBackup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title>
      <c:tx>
        <c:rich>
          <a:bodyPr/>
          <a:lstStyle/>
          <a:p>
            <a:pPr>
              <a:defRPr/>
            </a:pPr>
            <a:r>
              <a:rPr lang="en-US" dirty="0"/>
              <a:t>Minutes per </a:t>
            </a:r>
            <a:r>
              <a:rPr lang="en-US" dirty="0" smtClean="0"/>
              <a:t>Day Spent</a:t>
            </a:r>
            <a:r>
              <a:rPr lang="en-US" baseline="0" dirty="0" smtClean="0"/>
              <a:t> with Medium</a:t>
            </a:r>
            <a:endParaRPr lang="en-US" dirty="0"/>
          </a:p>
        </c:rich>
      </c:tx>
      <c:layout/>
    </c:title>
    <c:plotArea>
      <c:layout/>
      <c:pieChart>
        <c:varyColors val="1"/>
        <c:ser>
          <c:idx val="0"/>
          <c:order val="0"/>
          <c:tx>
            <c:strRef>
              <c:f>Sheet4!$B$1</c:f>
              <c:strCache>
                <c:ptCount val="1"/>
                <c:pt idx="0">
                  <c:v>Minutes per Day</c:v>
                </c:pt>
              </c:strCache>
            </c:strRef>
          </c:tx>
          <c:spPr>
            <a:ln>
              <a:solidFill>
                <a:schemeClr val="tx1"/>
              </a:solidFill>
            </a:ln>
          </c:spPr>
          <c:dLbls>
            <c:dLbl>
              <c:idx val="0"/>
              <c:spPr/>
              <c:txPr>
                <a:bodyPr/>
                <a:lstStyle/>
                <a:p>
                  <a:pPr>
                    <a:defRPr sz="1400">
                      <a:solidFill>
                        <a:schemeClr val="bg1"/>
                      </a:solidFill>
                    </a:defRPr>
                  </a:pPr>
                  <a:endParaRPr lang="en-US"/>
                </a:p>
              </c:txPr>
            </c:dLbl>
            <c:dLbl>
              <c:idx val="3"/>
              <c:spPr/>
              <c:txPr>
                <a:bodyPr/>
                <a:lstStyle/>
                <a:p>
                  <a:pPr>
                    <a:defRPr sz="1400">
                      <a:solidFill>
                        <a:schemeClr val="bg1"/>
                      </a:solidFill>
                    </a:defRPr>
                  </a:pPr>
                  <a:endParaRPr lang="en-US"/>
                </a:p>
              </c:txPr>
            </c:dLbl>
            <c:txPr>
              <a:bodyPr/>
              <a:lstStyle/>
              <a:p>
                <a:pPr>
                  <a:defRPr sz="1400"/>
                </a:pPr>
                <a:endParaRPr lang="en-US"/>
              </a:p>
            </c:txPr>
            <c:showVal val="1"/>
            <c:showCatName val="1"/>
            <c:showLeaderLines val="1"/>
          </c:dLbls>
          <c:cat>
            <c:strRef>
              <c:f>Sheet4!$A$2:$A$8</c:f>
              <c:strCache>
                <c:ptCount val="7"/>
                <c:pt idx="0">
                  <c:v>Television</c:v>
                </c:pt>
                <c:pt idx="1">
                  <c:v>Online</c:v>
                </c:pt>
                <c:pt idx="2">
                  <c:v>Radio</c:v>
                </c:pt>
                <c:pt idx="3">
                  <c:v>Mobile (nonvoice)</c:v>
                </c:pt>
                <c:pt idx="4">
                  <c:v>Newspapers</c:v>
                </c:pt>
                <c:pt idx="5">
                  <c:v>Magazines</c:v>
                </c:pt>
                <c:pt idx="6">
                  <c:v>Other</c:v>
                </c:pt>
              </c:strCache>
            </c:strRef>
          </c:cat>
          <c:val>
            <c:numRef>
              <c:f>Sheet4!$B$2:$B$8</c:f>
              <c:numCache>
                <c:formatCode>General</c:formatCode>
                <c:ptCount val="7"/>
                <c:pt idx="0">
                  <c:v>278</c:v>
                </c:pt>
                <c:pt idx="1">
                  <c:v>173</c:v>
                </c:pt>
                <c:pt idx="2">
                  <c:v>92</c:v>
                </c:pt>
                <c:pt idx="3">
                  <c:v>82</c:v>
                </c:pt>
                <c:pt idx="4">
                  <c:v>22</c:v>
                </c:pt>
                <c:pt idx="5">
                  <c:v>16</c:v>
                </c:pt>
                <c:pt idx="6">
                  <c:v>36</c:v>
                </c:pt>
              </c:numCache>
            </c:numRef>
          </c:val>
        </c:ser>
        <c:dLbls>
          <c:showVal val="1"/>
        </c:dLbls>
        <c:firstSliceAng val="0"/>
      </c:pieChart>
    </c:plotArea>
    <c:plotVisOnly val="1"/>
  </c:chart>
  <c:spPr>
    <a:ln>
      <a:solidFill>
        <a:schemeClr val="tx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5/28/2013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6B0F869F-3331-4224-A926-52F1CCD35FF6}" type="datetime1">
              <a:rPr lang="en-US" smtClean="0"/>
              <a:t>5/28/2013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E0AEB-45B3-43C5-A102-D5B72378BA0B}" type="datetime1">
              <a:rPr lang="en-US" smtClean="0"/>
              <a:t>5/28/2013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4531D-0F10-4447-96DB-48A7ECB5E234}" type="datetime1">
              <a:rPr lang="en-US" smtClean="0"/>
              <a:t>5/28/2013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1E21C-5EB0-483E-8A99-F37D29AD0674}" type="datetime1">
              <a:rPr lang="en-US" smtClean="0"/>
              <a:t>5/28/2013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2AADB-4042-4155-8540-63E3A1DA0310}" type="datetime1">
              <a:rPr lang="en-US" smtClean="0"/>
              <a:t>5/28/2013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F8F32-9192-435A-8C30-BE6E86742C5E}" type="datetime1">
              <a:rPr lang="en-US" smtClean="0"/>
              <a:t>5/28/2013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7716B1-2633-495F-B886-7F02A9675659}" type="datetime1">
              <a:rPr lang="en-US" smtClean="0"/>
              <a:t>5/28/2013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1552BC-94FE-4844-BBA4-079789B2A3C9}" type="datetime1">
              <a:rPr lang="en-US" smtClean="0"/>
              <a:t>5/28/2013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2C0FE-2745-45D2-8BB9-96CE0FC75F1B}" type="datetime1">
              <a:rPr lang="en-US" smtClean="0"/>
              <a:t>5/28/2013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0E522-53D9-414C-8C5A-776C8A9A83DE}" type="datetime1">
              <a:rPr lang="en-US" smtClean="0"/>
              <a:t>5/28/2013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BE203-ADD8-434A-A4A9-073B39F7EEFE}" type="datetime1">
              <a:rPr lang="en-US" smtClean="0"/>
              <a:t>5/28/2013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3CF8A-052C-48EC-9A1A-7F7C6C4689EB}" type="datetime1">
              <a:rPr lang="en-US" smtClean="0"/>
              <a:t>5/28/2013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133600"/>
            <a:ext cx="6858000" cy="523220"/>
          </a:xfrm>
        </p:spPr>
        <p:txBody>
          <a:bodyPr rtlCol="0"/>
          <a:lstStyle/>
          <a:p>
            <a:pPr eaLnBrk="1" fontAlgn="auto" hangingPunct="1">
              <a:spcAft>
                <a:spcPts val="0"/>
              </a:spcAft>
              <a:buFont typeface="Wingdings" pitchFamily="2" charset="2"/>
              <a:buNone/>
              <a:defRPr/>
            </a:pPr>
            <a:r>
              <a:rPr lang="en-US" sz="2800" dirty="0" smtClean="0"/>
              <a:t>E-Marketing Communication: Paid Media</a:t>
            </a:r>
            <a:endParaRPr lang="en-US" sz="2800" dirty="0">
              <a:ea typeface="+mn-ea"/>
              <a:cs typeface="+mn-cs"/>
            </a:endParaRPr>
          </a:p>
        </p:txBody>
      </p:sp>
      <p:sp>
        <p:nvSpPr>
          <p:cNvPr id="2" name="Title 1"/>
          <p:cNvSpPr>
            <a:spLocks noGrp="1"/>
          </p:cNvSpPr>
          <p:nvPr>
            <p:ph type="ctrTitle"/>
          </p:nvPr>
        </p:nvSpPr>
        <p:spPr>
          <a:xfrm>
            <a:off x="990600" y="808673"/>
            <a:ext cx="6858000" cy="1323439"/>
          </a:xfrm>
        </p:spPr>
        <p:txBody>
          <a:bodyPr/>
          <a:lstStyle/>
          <a:p>
            <a:pPr eaLnBrk="1" fontAlgn="auto" hangingPunct="1">
              <a:spcAft>
                <a:spcPts val="0"/>
              </a:spcAft>
              <a:defRPr/>
            </a:pPr>
            <a:r>
              <a:rPr lang="en-US" dirty="0" smtClean="0">
                <a:ea typeface="+mj-ea"/>
                <a:cs typeface="+mj-cs"/>
              </a:rPr>
              <a:t>E-Marketing/7E</a:t>
            </a:r>
            <a:br>
              <a:rPr lang="en-US" dirty="0" smtClean="0">
                <a:ea typeface="+mj-ea"/>
                <a:cs typeface="+mj-cs"/>
              </a:rPr>
            </a:br>
            <a:r>
              <a:rPr lang="en-US" dirty="0" smtClean="0">
                <a:ea typeface="+mj-ea"/>
                <a:cs typeface="+mj-cs"/>
              </a:rPr>
              <a:t>Chapter </a:t>
            </a:r>
            <a:r>
              <a:rPr lang="en-US" dirty="0" smtClean="0">
                <a:ea typeface="+mj-ea"/>
                <a:cs typeface="+mj-cs"/>
              </a:rPr>
              <a:t>13</a:t>
            </a:r>
            <a:endParaRPr lang="en-US" dirty="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dirty="0" smtClean="0"/>
              <a:t>Rich Media Ads</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2800" dirty="0" smtClean="0"/>
              <a:t>There are numerous formats for highly interactive rich media ads.  Some can sense mouse movement, while others have built-in games or videos.</a:t>
            </a:r>
          </a:p>
          <a:p>
            <a:pPr lvl="1"/>
            <a:r>
              <a:rPr lang="en-US" sz="2400" dirty="0" smtClean="0"/>
              <a:t>In-banner video ad</a:t>
            </a:r>
          </a:p>
          <a:p>
            <a:pPr lvl="1"/>
            <a:r>
              <a:rPr lang="en-US" sz="2400" dirty="0" smtClean="0"/>
              <a:t>Expandable ad</a:t>
            </a:r>
          </a:p>
          <a:p>
            <a:pPr lvl="1"/>
            <a:r>
              <a:rPr lang="en-US" sz="2400" dirty="0" smtClean="0"/>
              <a:t>Pop-up and Pop-under</a:t>
            </a:r>
          </a:p>
          <a:p>
            <a:pPr lvl="1"/>
            <a:r>
              <a:rPr lang="en-US" sz="2400" dirty="0" smtClean="0"/>
              <a:t>Floating ad</a:t>
            </a:r>
          </a:p>
          <a:p>
            <a:pPr lvl="1"/>
            <a:r>
              <a:rPr lang="en-US" sz="2400" dirty="0" smtClean="0"/>
              <a:t>Interstitial ad</a:t>
            </a:r>
          </a:p>
          <a:p>
            <a:pPr lvl="1"/>
            <a:r>
              <a:rPr lang="en-US" sz="2400" dirty="0" smtClean="0"/>
              <a:t>Wallpaper ad</a:t>
            </a:r>
          </a:p>
          <a:p>
            <a:pPr lvl="1"/>
            <a:r>
              <a:rPr lang="en-US" sz="2400" dirty="0" smtClean="0"/>
              <a:t>Trick banner ad</a:t>
            </a:r>
          </a:p>
          <a:p>
            <a:pPr lvl="1"/>
            <a:r>
              <a:rPr lang="en-US" sz="2400" dirty="0" smtClean="0"/>
              <a:t>Map ad</a:t>
            </a:r>
            <a:endParaRPr lang="en-US" sz="24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Contextual Advertising</a:t>
            </a:r>
            <a:endParaRPr lang="en-US" dirty="0"/>
          </a:p>
        </p:txBody>
      </p:sp>
      <p:sp>
        <p:nvSpPr>
          <p:cNvPr id="3" name="Content Placeholder 2"/>
          <p:cNvSpPr>
            <a:spLocks noGrp="1"/>
          </p:cNvSpPr>
          <p:nvPr>
            <p:ph idx="1"/>
          </p:nvPr>
        </p:nvSpPr>
        <p:spPr>
          <a:xfrm>
            <a:off x="990600" y="1600200"/>
            <a:ext cx="7696200" cy="4525963"/>
          </a:xfrm>
        </p:spPr>
        <p:txBody>
          <a:bodyPr>
            <a:noAutofit/>
          </a:bodyPr>
          <a:lstStyle/>
          <a:p>
            <a:r>
              <a:rPr lang="en-US" sz="2800" b="1" dirty="0" smtClean="0"/>
              <a:t>Contextual a</a:t>
            </a:r>
            <a:r>
              <a:rPr lang="en-US" sz="2800" b="1" dirty="0" smtClean="0"/>
              <a:t>dvertising </a:t>
            </a:r>
            <a:r>
              <a:rPr lang="en-US" sz="2800" dirty="0" smtClean="0"/>
              <a:t>occurs when an ad system scans a Web page for content and serves an appropriate ad.</a:t>
            </a:r>
          </a:p>
          <a:p>
            <a:pPr lvl="1"/>
            <a:r>
              <a:rPr lang="en-US" sz="2800" dirty="0" smtClean="0"/>
              <a:t>Google’s AdSense and Microsoft’s adCenter offer this service.</a:t>
            </a:r>
          </a:p>
          <a:p>
            <a:r>
              <a:rPr lang="en-US" sz="2800" b="1" dirty="0" smtClean="0"/>
              <a:t>Behavioral advertising </a:t>
            </a:r>
            <a:r>
              <a:rPr lang="en-US" sz="2800" dirty="0" smtClean="0"/>
              <a:t>is a form of contextual advertising, but follows user behavior instead of page content.</a:t>
            </a:r>
          </a:p>
          <a:p>
            <a:r>
              <a:rPr lang="en-US" sz="2800" b="1" dirty="0" smtClean="0"/>
              <a:t>Remarketing</a:t>
            </a:r>
            <a:r>
              <a:rPr lang="en-US" sz="2800" dirty="0" smtClean="0"/>
              <a:t> is a tactic for communicating with users who previously visited a Web site.</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Advertising</a:t>
            </a:r>
            <a:endParaRPr lang="en-US" dirty="0"/>
          </a:p>
        </p:txBody>
      </p:sp>
      <p:sp>
        <p:nvSpPr>
          <p:cNvPr id="3" name="Content Placeholder 2"/>
          <p:cNvSpPr>
            <a:spLocks noGrp="1"/>
          </p:cNvSpPr>
          <p:nvPr>
            <p:ph idx="1"/>
          </p:nvPr>
        </p:nvSpPr>
        <p:spPr/>
        <p:txBody>
          <a:bodyPr/>
          <a:lstStyle/>
          <a:p>
            <a:r>
              <a:rPr lang="en-US" dirty="0" smtClean="0"/>
              <a:t>In 2011, two-thirds of marketers conducted social media advertising and 18% said they intended to do so in 2012.</a:t>
            </a:r>
          </a:p>
          <a:p>
            <a:r>
              <a:rPr lang="en-US" dirty="0" smtClean="0"/>
              <a:t>Four main objectives for paid branded content on social media sites:</a:t>
            </a:r>
          </a:p>
          <a:p>
            <a:pPr lvl="1"/>
            <a:r>
              <a:rPr lang="en-US" sz="2400" dirty="0" smtClean="0"/>
              <a:t>Build brand awareness.</a:t>
            </a:r>
          </a:p>
          <a:p>
            <a:pPr lvl="1"/>
            <a:r>
              <a:rPr lang="en-US" sz="2400" dirty="0" smtClean="0"/>
              <a:t>Engage existing customers.</a:t>
            </a:r>
          </a:p>
          <a:p>
            <a:pPr lvl="1"/>
            <a:r>
              <a:rPr lang="en-US" sz="2400" dirty="0" smtClean="0"/>
              <a:t>Increase size of community.</a:t>
            </a:r>
          </a:p>
          <a:p>
            <a:pPr lvl="1"/>
            <a:r>
              <a:rPr lang="en-US" sz="2400" dirty="0" smtClean="0"/>
              <a:t>Drive traffic to an online destination.</a:t>
            </a:r>
          </a:p>
          <a:p>
            <a:r>
              <a:rPr lang="en-US" dirty="0" smtClean="0"/>
              <a:t>Advertising on social media is predicted to grow 15-34% faster than search ads over the next 5 years.</a:t>
            </a:r>
          </a:p>
          <a:p>
            <a:pPr lvl="1"/>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Paid Media on Facebook</a:t>
            </a:r>
            <a:endParaRPr lang="en-US" dirty="0"/>
          </a:p>
        </p:txBody>
      </p:sp>
      <p:sp>
        <p:nvSpPr>
          <p:cNvPr id="3" name="Content Placeholder 2"/>
          <p:cNvSpPr>
            <a:spLocks noGrp="1"/>
          </p:cNvSpPr>
          <p:nvPr>
            <p:ph idx="1"/>
          </p:nvPr>
        </p:nvSpPr>
        <p:spPr>
          <a:xfrm>
            <a:off x="990600" y="1600200"/>
            <a:ext cx="7696200" cy="4525963"/>
          </a:xfrm>
        </p:spPr>
        <p:txBody>
          <a:bodyPr/>
          <a:lstStyle/>
          <a:p>
            <a:r>
              <a:rPr lang="en-US" sz="2800" dirty="0" smtClean="0"/>
              <a:t>Advertisers on Facebook can potentially reach over 1 billion members.</a:t>
            </a:r>
          </a:p>
          <a:p>
            <a:r>
              <a:rPr lang="en-US" sz="2800" dirty="0" smtClean="0"/>
              <a:t>Facebook ads offer narrow targeting, 70 different languages, interactive features, ease of creation, and excellent metrics.</a:t>
            </a:r>
          </a:p>
          <a:p>
            <a:r>
              <a:rPr lang="en-US" sz="2800" dirty="0" smtClean="0"/>
              <a:t>In 2011 Facebook introduced sponsored stories that integrate social endorsement into ads.</a:t>
            </a:r>
          </a:p>
          <a:p>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and LinkedIn Ads</a:t>
            </a:r>
            <a:endParaRPr lang="en-US" dirty="0"/>
          </a:p>
        </p:txBody>
      </p:sp>
      <p:sp>
        <p:nvSpPr>
          <p:cNvPr id="3" name="Content Placeholder 2"/>
          <p:cNvSpPr>
            <a:spLocks noGrp="1"/>
          </p:cNvSpPr>
          <p:nvPr>
            <p:ph idx="1"/>
          </p:nvPr>
        </p:nvSpPr>
        <p:spPr/>
        <p:txBody>
          <a:bodyPr>
            <a:normAutofit/>
          </a:bodyPr>
          <a:lstStyle/>
          <a:p>
            <a:r>
              <a:rPr lang="en-US" sz="2800" dirty="0" smtClean="0"/>
              <a:t>Twitter launched promoted tweets, ads that appear as content at the top of a page or timeline, in 2010.</a:t>
            </a:r>
          </a:p>
          <a:p>
            <a:r>
              <a:rPr lang="en-US" sz="2800" dirty="0" smtClean="0"/>
              <a:t>Advertisers can target Twitter users by 350 narrow interests.</a:t>
            </a:r>
          </a:p>
          <a:p>
            <a:r>
              <a:rPr lang="en-US" sz="2800" dirty="0" smtClean="0"/>
              <a:t>Advertisers can use LinkedIn Direct Ads to target by:</a:t>
            </a:r>
          </a:p>
          <a:p>
            <a:pPr lvl="1"/>
            <a:r>
              <a:rPr lang="en-US" sz="2800" dirty="0" smtClean="0"/>
              <a:t>Job title and function.</a:t>
            </a:r>
          </a:p>
          <a:p>
            <a:pPr lvl="1"/>
            <a:r>
              <a:rPr lang="en-US" sz="2800" dirty="0" smtClean="0"/>
              <a:t>Industry or company size.</a:t>
            </a:r>
          </a:p>
          <a:p>
            <a:pPr lvl="1"/>
            <a:r>
              <a:rPr lang="en-US" sz="2800" dirty="0" smtClean="0"/>
              <a:t>Seniority or age.</a:t>
            </a:r>
          </a:p>
          <a:p>
            <a:pPr lvl="1"/>
            <a:r>
              <a:rPr lang="en-US" sz="2800" dirty="0" smtClean="0"/>
              <a:t>LinkedIn Group membership.</a:t>
            </a:r>
          </a:p>
          <a:p>
            <a:pPr lvl="1"/>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media in Online Videos</a:t>
            </a:r>
            <a:endParaRPr lang="en-US" dirty="0"/>
          </a:p>
        </p:txBody>
      </p:sp>
      <p:sp>
        <p:nvSpPr>
          <p:cNvPr id="3" name="Content Placeholder 2"/>
          <p:cNvSpPr>
            <a:spLocks noGrp="1"/>
          </p:cNvSpPr>
          <p:nvPr>
            <p:ph idx="1"/>
          </p:nvPr>
        </p:nvSpPr>
        <p:spPr/>
        <p:txBody>
          <a:bodyPr>
            <a:normAutofit/>
          </a:bodyPr>
          <a:lstStyle/>
          <a:p>
            <a:r>
              <a:rPr lang="en-US" sz="2800" dirty="0" smtClean="0"/>
              <a:t>Marketers can place ads before, during or after videos on sites such as YouTube and Vimeo.</a:t>
            </a:r>
          </a:p>
          <a:p>
            <a:pPr lvl="1"/>
            <a:r>
              <a:rPr lang="en-US" sz="2800" dirty="0" smtClean="0"/>
              <a:t>In-stream videos are 15-30 seconds and can be pre-roll, mid-roll and video takeovers.</a:t>
            </a:r>
          </a:p>
          <a:p>
            <a:pPr lvl="1"/>
            <a:r>
              <a:rPr lang="en-US" sz="2800" dirty="0" smtClean="0"/>
              <a:t>Interactive banners and buttons.</a:t>
            </a:r>
          </a:p>
          <a:p>
            <a:pPr lvl="1"/>
            <a:r>
              <a:rPr lang="en-US" sz="2800" dirty="0" smtClean="0"/>
              <a:t>Branded player skins.</a:t>
            </a:r>
          </a:p>
          <a:p>
            <a:pPr lvl="1"/>
            <a:r>
              <a:rPr lang="en-US" sz="2800" dirty="0" smtClean="0"/>
              <a:t>In-text video ads.</a:t>
            </a:r>
          </a:p>
          <a:p>
            <a:r>
              <a:rPr lang="en-US" sz="2800" dirty="0" smtClean="0"/>
              <a:t>In October 2012 there were nearly 11 billion streaming video ads.</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Mobile Advertising</a:t>
            </a:r>
            <a:endParaRPr lang="en-US" dirty="0"/>
          </a:p>
        </p:txBody>
      </p:sp>
      <p:sp>
        <p:nvSpPr>
          <p:cNvPr id="3" name="Content Placeholder 2"/>
          <p:cNvSpPr>
            <a:spLocks noGrp="1"/>
          </p:cNvSpPr>
          <p:nvPr>
            <p:ph idx="1"/>
          </p:nvPr>
        </p:nvSpPr>
        <p:spPr>
          <a:xfrm>
            <a:off x="1219200" y="1600200"/>
            <a:ext cx="7467600" cy="4525963"/>
          </a:xfrm>
        </p:spPr>
        <p:txBody>
          <a:bodyPr>
            <a:normAutofit fontScale="92500" lnSpcReduction="20000"/>
          </a:bodyPr>
          <a:lstStyle/>
          <a:p>
            <a:r>
              <a:rPr lang="en-US" sz="2800" dirty="0" smtClean="0"/>
              <a:t>E-marketer predicted that mobile ads would reach $2.61 billion in 2012.</a:t>
            </a:r>
          </a:p>
          <a:p>
            <a:r>
              <a:rPr lang="en-US" sz="2800" dirty="0" smtClean="0"/>
              <a:t>Mobile advertising formats available to marketers include:</a:t>
            </a:r>
          </a:p>
          <a:p>
            <a:pPr lvl="1"/>
            <a:r>
              <a:rPr lang="en-US" sz="2400" dirty="0" smtClean="0"/>
              <a:t>Paid search</a:t>
            </a:r>
          </a:p>
          <a:p>
            <a:pPr lvl="1"/>
            <a:r>
              <a:rPr lang="en-US" sz="2400" dirty="0" smtClean="0"/>
              <a:t>Display ads</a:t>
            </a:r>
          </a:p>
          <a:p>
            <a:pPr lvl="1"/>
            <a:r>
              <a:rPr lang="en-US" sz="2400" dirty="0" smtClean="0"/>
              <a:t>Full screen takeovers</a:t>
            </a:r>
          </a:p>
          <a:p>
            <a:pPr lvl="1"/>
            <a:r>
              <a:rPr lang="en-US" sz="2400" dirty="0" smtClean="0"/>
              <a:t>Messaging</a:t>
            </a:r>
          </a:p>
          <a:p>
            <a:pPr lvl="1"/>
            <a:r>
              <a:rPr lang="en-US" sz="2400" dirty="0" smtClean="0"/>
              <a:t>Location-based ads</a:t>
            </a:r>
          </a:p>
          <a:p>
            <a:pPr lvl="1"/>
            <a:r>
              <a:rPr lang="en-US" sz="2400" dirty="0" smtClean="0"/>
              <a:t>Video</a:t>
            </a:r>
          </a:p>
          <a:p>
            <a:pPr lvl="1"/>
            <a:r>
              <a:rPr lang="en-US" sz="2400" dirty="0" smtClean="0"/>
              <a:t>Voice </a:t>
            </a:r>
          </a:p>
          <a:p>
            <a:pPr lvl="1"/>
            <a:r>
              <a:rPr lang="en-US" sz="2400" dirty="0" smtClean="0"/>
              <a:t>Apps</a:t>
            </a:r>
            <a:endParaRPr lang="en-US" sz="24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a:t>
            </a:r>
            <a:r>
              <a:rPr lang="en-US" dirty="0" smtClean="0"/>
              <a:t>Advertising, cont.</a:t>
            </a:r>
            <a:endParaRPr lang="en-US" dirty="0"/>
          </a:p>
        </p:txBody>
      </p:sp>
      <p:sp>
        <p:nvSpPr>
          <p:cNvPr id="3" name="Content Placeholder 2"/>
          <p:cNvSpPr>
            <a:spLocks noGrp="1"/>
          </p:cNvSpPr>
          <p:nvPr>
            <p:ph idx="1"/>
          </p:nvPr>
        </p:nvSpPr>
        <p:spPr>
          <a:xfrm>
            <a:off x="685800" y="1600200"/>
            <a:ext cx="8001000" cy="4525963"/>
          </a:xfrm>
        </p:spPr>
        <p:txBody>
          <a:bodyPr>
            <a:normAutofit lnSpcReduction="10000"/>
          </a:bodyPr>
          <a:lstStyle/>
          <a:p>
            <a:r>
              <a:rPr lang="en-US" sz="2800" dirty="0" smtClean="0"/>
              <a:t>Several issues affect the future of mobile ads.</a:t>
            </a:r>
          </a:p>
          <a:p>
            <a:pPr lvl="1"/>
            <a:r>
              <a:rPr lang="en-US" sz="2800" dirty="0" smtClean="0"/>
              <a:t>Wireless bandwidth is currently small which affects downloads.</a:t>
            </a:r>
          </a:p>
          <a:p>
            <a:pPr lvl="1"/>
            <a:r>
              <a:rPr lang="en-US" sz="2800" dirty="0" smtClean="0"/>
              <a:t>Limited ad-size due to small screens.</a:t>
            </a:r>
          </a:p>
          <a:p>
            <a:pPr lvl="1"/>
            <a:r>
              <a:rPr lang="en-US" sz="2800" dirty="0" smtClean="0"/>
              <a:t>Advertising tracking requires different techniques.</a:t>
            </a:r>
          </a:p>
          <a:p>
            <a:pPr lvl="1"/>
            <a:r>
              <a:rPr lang="en-US" sz="2800" dirty="0" smtClean="0"/>
              <a:t>Many mobile users are opposed to paying for ad time.</a:t>
            </a:r>
          </a:p>
          <a:p>
            <a:r>
              <a:rPr lang="en-US" sz="2800" dirty="0" smtClean="0"/>
              <a:t>Despite the issues, content-sponsored ads on mobile device are likely to increase in the future.</a:t>
            </a:r>
          </a:p>
          <a:p>
            <a:pPr lvl="1"/>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781800" cy="1143000"/>
          </a:xfrm>
        </p:spPr>
        <p:txBody>
          <a:bodyPr>
            <a:normAutofit fontScale="90000"/>
          </a:bodyPr>
          <a:lstStyle/>
          <a:p>
            <a:r>
              <a:rPr lang="en-US" dirty="0" smtClean="0">
                <a:latin typeface="Times"/>
                <a:ea typeface="Times New Roman" pitchFamily="18" charset="0"/>
                <a:cs typeface="Arial" pitchFamily="34" charset="0"/>
              </a:rPr>
              <a:t>Consumer Time Spent with Each Medium in 2012</a:t>
            </a:r>
            <a:endParaRPr lang="en-US" dirty="0"/>
          </a:p>
        </p:txBody>
      </p:sp>
      <p:graphicFrame>
        <p:nvGraphicFramePr>
          <p:cNvPr id="5" name="Chart 4"/>
          <p:cNvGraphicFramePr/>
          <p:nvPr/>
        </p:nvGraphicFramePr>
        <p:xfrm>
          <a:off x="1143000" y="1828800"/>
          <a:ext cx="6707602" cy="4162425"/>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Search</a:t>
            </a:r>
            <a:endParaRPr lang="en-US" dirty="0"/>
          </a:p>
        </p:txBody>
      </p:sp>
      <p:sp>
        <p:nvSpPr>
          <p:cNvPr id="3" name="Content Placeholder 2"/>
          <p:cNvSpPr>
            <a:spLocks noGrp="1"/>
          </p:cNvSpPr>
          <p:nvPr>
            <p:ph idx="1"/>
          </p:nvPr>
        </p:nvSpPr>
        <p:spPr/>
        <p:txBody>
          <a:bodyPr>
            <a:noAutofit/>
          </a:bodyPr>
          <a:lstStyle/>
          <a:p>
            <a:r>
              <a:rPr lang="en-US" sz="2800" dirty="0" smtClean="0"/>
              <a:t>Paid search occurs when an advertiser pays a search engine a fee:</a:t>
            </a:r>
          </a:p>
          <a:p>
            <a:pPr lvl="1"/>
            <a:r>
              <a:rPr lang="en-US" sz="2800" dirty="0" smtClean="0"/>
              <a:t>t</a:t>
            </a:r>
            <a:r>
              <a:rPr lang="en-US" sz="2800" dirty="0" smtClean="0"/>
              <a:t>o display its ad when users type in related keywords.</a:t>
            </a:r>
          </a:p>
          <a:p>
            <a:pPr lvl="1"/>
            <a:r>
              <a:rPr lang="en-US" sz="2800" dirty="0" smtClean="0"/>
              <a:t>f</a:t>
            </a:r>
            <a:r>
              <a:rPr lang="en-US" sz="2800" dirty="0" smtClean="0"/>
              <a:t>or directory submission.</a:t>
            </a:r>
          </a:p>
          <a:p>
            <a:pPr lvl="1"/>
            <a:r>
              <a:rPr lang="en-US" sz="2800" dirty="0" smtClean="0"/>
              <a:t>f</a:t>
            </a:r>
            <a:r>
              <a:rPr lang="en-US" sz="2800" dirty="0" smtClean="0"/>
              <a:t>or inclusion in a search engine index.</a:t>
            </a:r>
          </a:p>
          <a:p>
            <a:r>
              <a:rPr lang="en-US" sz="2800" dirty="0" smtClean="0"/>
              <a:t> Paid search captured nearly half of all online advertising dollars in 2011.</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pPr eaLnBrk="1" fontAlgn="auto" hangingPunct="1">
              <a:spcAft>
                <a:spcPts val="0"/>
              </a:spcAft>
              <a:defRPr/>
            </a:pPr>
            <a:r>
              <a:rPr lang="en-US" dirty="0" smtClean="0">
                <a:ea typeface="+mj-ea"/>
                <a:cs typeface="+mj-cs"/>
              </a:rPr>
              <a:t>Chapter </a:t>
            </a:r>
            <a:r>
              <a:rPr lang="en-US" dirty="0" smtClean="0">
                <a:ea typeface="+mj-ea"/>
                <a:cs typeface="+mj-cs"/>
              </a:rPr>
              <a:t>13 </a:t>
            </a:r>
            <a:r>
              <a:rPr lang="en-US" dirty="0" smtClean="0">
                <a:ea typeface="+mj-ea"/>
                <a:cs typeface="+mj-cs"/>
              </a:rPr>
              <a:t>Objectives</a:t>
            </a:r>
            <a:endParaRPr lang="en-US" dirty="0">
              <a:ea typeface="+mj-ea"/>
              <a:cs typeface="+mj-cs"/>
            </a:endParaRPr>
          </a:p>
        </p:txBody>
      </p:sp>
      <p:sp>
        <p:nvSpPr>
          <p:cNvPr id="3" name="Content Placeholder 2"/>
          <p:cNvSpPr>
            <a:spLocks noGrp="1"/>
          </p:cNvSpPr>
          <p:nvPr>
            <p:ph idx="1"/>
          </p:nvPr>
        </p:nvSpPr>
        <p:spPr>
          <a:xfrm>
            <a:off x="838200" y="1371600"/>
            <a:ext cx="8153400" cy="4800600"/>
          </a:xfrm>
        </p:spPr>
        <p:txBody>
          <a:bodyPr>
            <a:noAutofit/>
          </a:bodyPr>
          <a:lstStyle/>
          <a:p>
            <a:pPr>
              <a:lnSpc>
                <a:spcPct val="110000"/>
              </a:lnSpc>
              <a:spcBef>
                <a:spcPct val="0"/>
              </a:spcBef>
            </a:pPr>
            <a:r>
              <a:rPr lang="en-US" sz="2800" dirty="0" smtClean="0"/>
              <a:t>After reading Chapter </a:t>
            </a:r>
            <a:r>
              <a:rPr lang="en-US" sz="2800" dirty="0" smtClean="0"/>
              <a:t>13, </a:t>
            </a:r>
            <a:r>
              <a:rPr lang="en-US" sz="2800" dirty="0" smtClean="0"/>
              <a:t>you will be able to</a:t>
            </a:r>
            <a:r>
              <a:rPr lang="en-US" sz="2800" dirty="0" smtClean="0"/>
              <a:t>:</a:t>
            </a:r>
          </a:p>
          <a:p>
            <a:pPr lvl="1"/>
            <a:r>
              <a:rPr lang="en-US" sz="2800" dirty="0" smtClean="0"/>
              <a:t>Outline the characteristics, benefits, and limitations of paid media.</a:t>
            </a:r>
          </a:p>
          <a:p>
            <a:pPr lvl="1"/>
            <a:r>
              <a:rPr lang="en-US" sz="2800" dirty="0" smtClean="0"/>
              <a:t>List </a:t>
            </a:r>
            <a:r>
              <a:rPr lang="en-US" sz="2800" dirty="0" smtClean="0"/>
              <a:t>the most important paid media techniques and discuss how and when </a:t>
            </a:r>
            <a:r>
              <a:rPr lang="en-US" sz="2800" dirty="0" smtClean="0"/>
              <a:t>advertisers use </a:t>
            </a:r>
            <a:r>
              <a:rPr lang="en-US" sz="2800" dirty="0" smtClean="0"/>
              <a:t>each.</a:t>
            </a:r>
          </a:p>
          <a:p>
            <a:pPr lvl="1"/>
            <a:r>
              <a:rPr lang="en-US" sz="2800" dirty="0" smtClean="0"/>
              <a:t>Explain </a:t>
            </a:r>
            <a:r>
              <a:rPr lang="en-US" sz="2800" dirty="0" smtClean="0"/>
              <a:t>the </a:t>
            </a:r>
            <a:r>
              <a:rPr lang="en-US" sz="2800" dirty="0" smtClean="0"/>
              <a:t>3 unique </a:t>
            </a:r>
            <a:r>
              <a:rPr lang="en-US" sz="2800" dirty="0" smtClean="0"/>
              <a:t>aspects of social networks that attract advertisers to paid </a:t>
            </a:r>
            <a:r>
              <a:rPr lang="en-US" sz="2800" dirty="0" smtClean="0"/>
              <a:t>social media</a:t>
            </a:r>
            <a:r>
              <a:rPr lang="en-US" sz="2800" dirty="0" smtClean="0"/>
              <a:t>.</a:t>
            </a:r>
          </a:p>
          <a:p>
            <a:pPr lvl="1"/>
            <a:r>
              <a:rPr lang="en-US" sz="2800" dirty="0" smtClean="0"/>
              <a:t>Describe </a:t>
            </a:r>
            <a:r>
              <a:rPr lang="en-US" sz="2800" dirty="0" smtClean="0"/>
              <a:t>some of the advertising tactics offered by the most popular social media </a:t>
            </a:r>
            <a:r>
              <a:rPr lang="en-US" sz="2800" dirty="0" smtClean="0"/>
              <a:t>sites, virtual </a:t>
            </a:r>
            <a:r>
              <a:rPr lang="en-US" sz="2800" dirty="0" smtClean="0"/>
              <a:t>worlds, and online video sites</a:t>
            </a:r>
            <a:r>
              <a:rPr lang="en-US" sz="2800" dirty="0" smtClean="0"/>
              <a:t>.</a:t>
            </a:r>
            <a:endParaRPr lang="en-US" sz="2800" dirty="0" smtClean="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ea typeface="Times New Roman" pitchFamily="18" charset="0"/>
                <a:cs typeface="Arial" pitchFamily="34" charset="0"/>
              </a:rPr>
              <a:t>Google AdWords Copy Design</a:t>
            </a:r>
            <a:endParaRPr lang="en-US" dirty="0">
              <a:latin typeface="+mn-lt"/>
            </a:endParaRPr>
          </a:p>
        </p:txBody>
      </p:sp>
      <p:grpSp>
        <p:nvGrpSpPr>
          <p:cNvPr id="5" name="Group 4"/>
          <p:cNvGrpSpPr/>
          <p:nvPr/>
        </p:nvGrpSpPr>
        <p:grpSpPr>
          <a:xfrm>
            <a:off x="533400" y="1676400"/>
            <a:ext cx="7906072" cy="4267200"/>
            <a:chOff x="323528" y="1916832"/>
            <a:chExt cx="7906072" cy="4086051"/>
          </a:xfrm>
        </p:grpSpPr>
        <p:sp>
          <p:nvSpPr>
            <p:cNvPr id="6" name="Text Box 6"/>
            <p:cNvSpPr txBox="1">
              <a:spLocks noChangeArrowheads="1"/>
            </p:cNvSpPr>
            <p:nvPr/>
          </p:nvSpPr>
          <p:spPr bwMode="auto">
            <a:xfrm>
              <a:off x="2590800" y="2895600"/>
              <a:ext cx="5638800" cy="1828800"/>
            </a:xfrm>
            <a:prstGeom prst="rect">
              <a:avLst/>
            </a:prstGeom>
            <a:solidFill>
              <a:srgbClr val="FFFFFF"/>
            </a:solidFill>
            <a:ln w="9525">
              <a:solidFill>
                <a:schemeClr val="tx1">
                  <a:lumMod val="65000"/>
                  <a:lumOff val="35000"/>
                </a:schemeClr>
              </a:solidFill>
              <a:miter lim="800000"/>
              <a:headEnd/>
              <a:tailEnd/>
            </a:ln>
            <a:effectLst>
              <a:outerShdw dist="107763" dir="2700000" algn="ctr" rotWithShape="0">
                <a:schemeClr val="bg2">
                  <a:alpha val="50000"/>
                </a:schemeClr>
              </a:outerShdw>
            </a:effectLst>
          </p:spPr>
          <p:txBody>
            <a:bodyPr tIns="411480" anchor="ctr" anchorCtr="1"/>
            <a:lstStyle/>
            <a:p>
              <a:r>
                <a:rPr lang="en-US" sz="2800" u="sng" dirty="0">
                  <a:solidFill>
                    <a:srgbClr val="0000FF"/>
                  </a:solidFill>
                </a:rPr>
                <a:t>Short Headline Goes Here </a:t>
              </a:r>
            </a:p>
            <a:p>
              <a:r>
                <a:rPr lang="en-US" dirty="0"/>
                <a:t>A short two-line description follows</a:t>
              </a:r>
            </a:p>
            <a:p>
              <a:r>
                <a:rPr lang="en-US" dirty="0"/>
                <a:t>and it completes the ad copy</a:t>
              </a:r>
            </a:p>
            <a:p>
              <a:pPr>
                <a:buClr>
                  <a:schemeClr val="tx2"/>
                </a:buClr>
                <a:buSzPct val="65000"/>
                <a:buFont typeface="Wingdings" pitchFamily="2" charset="2"/>
                <a:buNone/>
              </a:pPr>
              <a:r>
                <a:rPr lang="en-US" dirty="0"/>
                <a:t>www.displayurl.com/here</a:t>
              </a:r>
              <a:endParaRPr lang="en-US" sz="2800" u="sng" dirty="0"/>
            </a:p>
            <a:p>
              <a:endParaRPr lang="en-US" dirty="0"/>
            </a:p>
          </p:txBody>
        </p:sp>
        <p:sp>
          <p:nvSpPr>
            <p:cNvPr id="7" name="Text Box 9"/>
            <p:cNvSpPr txBox="1">
              <a:spLocks noChangeArrowheads="1"/>
            </p:cNvSpPr>
            <p:nvPr/>
          </p:nvSpPr>
          <p:spPr bwMode="auto">
            <a:xfrm>
              <a:off x="3707904" y="1916832"/>
              <a:ext cx="3962400" cy="396875"/>
            </a:xfrm>
            <a:prstGeom prst="rect">
              <a:avLst/>
            </a:prstGeom>
            <a:noFill/>
            <a:ln w="9525">
              <a:noFill/>
              <a:miter lim="800000"/>
              <a:headEnd/>
              <a:tailEnd/>
            </a:ln>
            <a:effectLst/>
          </p:spPr>
          <p:txBody>
            <a:bodyPr>
              <a:spAutoFit/>
            </a:bodyPr>
            <a:lstStyle/>
            <a:p>
              <a:pPr marL="457200" indent="-457200"/>
              <a:r>
                <a:rPr lang="en-US" sz="2000" dirty="0"/>
                <a:t>A 25 character headline</a:t>
              </a:r>
            </a:p>
          </p:txBody>
        </p:sp>
        <p:sp>
          <p:nvSpPr>
            <p:cNvPr id="8" name="Text Box 10"/>
            <p:cNvSpPr txBox="1">
              <a:spLocks noChangeArrowheads="1"/>
            </p:cNvSpPr>
            <p:nvPr/>
          </p:nvSpPr>
          <p:spPr bwMode="auto">
            <a:xfrm>
              <a:off x="3059832" y="5301208"/>
              <a:ext cx="3505200" cy="701675"/>
            </a:xfrm>
            <a:prstGeom prst="rect">
              <a:avLst/>
            </a:prstGeom>
            <a:noFill/>
            <a:ln w="9525">
              <a:noFill/>
              <a:miter lim="800000"/>
              <a:headEnd/>
              <a:tailEnd/>
            </a:ln>
            <a:effectLst/>
          </p:spPr>
          <p:txBody>
            <a:bodyPr>
              <a:spAutoFit/>
            </a:bodyPr>
            <a:lstStyle/>
            <a:p>
              <a:pPr marL="457200" indent="-457200"/>
              <a:r>
                <a:rPr lang="en-US" sz="2000" dirty="0" smtClean="0"/>
                <a:t>35 character </a:t>
              </a:r>
              <a:r>
                <a:rPr lang="en-US" sz="2000" dirty="0"/>
                <a:t>display URL</a:t>
              </a:r>
            </a:p>
            <a:p>
              <a:pPr marL="457200" indent="-457200"/>
              <a:endParaRPr lang="en-US" sz="2000" dirty="0"/>
            </a:p>
          </p:txBody>
        </p:sp>
        <p:sp>
          <p:nvSpPr>
            <p:cNvPr id="9" name="Line 11"/>
            <p:cNvSpPr>
              <a:spLocks noChangeShapeType="1"/>
            </p:cNvSpPr>
            <p:nvPr/>
          </p:nvSpPr>
          <p:spPr bwMode="auto">
            <a:xfrm flipV="1">
              <a:off x="4355976" y="4653136"/>
              <a:ext cx="228600" cy="533400"/>
            </a:xfrm>
            <a:prstGeom prst="line">
              <a:avLst/>
            </a:prstGeom>
            <a:noFill/>
            <a:ln w="38100">
              <a:solidFill>
                <a:schemeClr val="tx2"/>
              </a:solidFill>
              <a:round/>
              <a:headEnd/>
              <a:tailEnd type="triangle" w="med" len="med"/>
            </a:ln>
            <a:effectLst/>
          </p:spPr>
          <p:txBody>
            <a:bodyPr/>
            <a:lstStyle/>
            <a:p>
              <a:endParaRPr lang="en-US" dirty="0"/>
            </a:p>
          </p:txBody>
        </p:sp>
        <p:cxnSp>
          <p:nvCxnSpPr>
            <p:cNvPr id="10" name="AutoShape 12"/>
            <p:cNvCxnSpPr>
              <a:cxnSpLocks noChangeShapeType="1"/>
            </p:cNvCxnSpPr>
            <p:nvPr/>
          </p:nvCxnSpPr>
          <p:spPr bwMode="auto">
            <a:xfrm>
              <a:off x="1619672" y="3429000"/>
              <a:ext cx="1371600" cy="411162"/>
            </a:xfrm>
            <a:prstGeom prst="curvedConnector3">
              <a:avLst>
                <a:gd name="adj1" fmla="val 1389"/>
              </a:avLst>
            </a:prstGeom>
            <a:noFill/>
            <a:ln w="38100">
              <a:solidFill>
                <a:schemeClr val="tx2"/>
              </a:solidFill>
              <a:round/>
              <a:headEnd/>
              <a:tailEnd type="triangle" w="med" len="med"/>
            </a:ln>
            <a:effectLst/>
          </p:spPr>
        </p:cxnSp>
        <p:sp>
          <p:nvSpPr>
            <p:cNvPr id="11" name="Text Box 13"/>
            <p:cNvSpPr txBox="1">
              <a:spLocks noChangeArrowheads="1"/>
            </p:cNvSpPr>
            <p:nvPr/>
          </p:nvSpPr>
          <p:spPr bwMode="auto">
            <a:xfrm>
              <a:off x="323528" y="2276872"/>
              <a:ext cx="2133600" cy="1323439"/>
            </a:xfrm>
            <a:prstGeom prst="rect">
              <a:avLst/>
            </a:prstGeom>
            <a:noFill/>
            <a:ln w="9525">
              <a:noFill/>
              <a:miter lim="800000"/>
              <a:headEnd/>
              <a:tailEnd/>
            </a:ln>
            <a:effectLst/>
          </p:spPr>
          <p:txBody>
            <a:bodyPr>
              <a:spAutoFit/>
            </a:bodyPr>
            <a:lstStyle/>
            <a:p>
              <a:pPr marL="457200" indent="-457200"/>
              <a:r>
                <a:rPr lang="en-US" sz="2000" dirty="0" smtClean="0"/>
                <a:t>70 character </a:t>
              </a:r>
              <a:endParaRPr lang="en-US" sz="2000" dirty="0"/>
            </a:p>
            <a:p>
              <a:pPr marL="457200" indent="-457200"/>
              <a:r>
                <a:rPr lang="en-US" sz="2000" dirty="0"/>
                <a:t>lines for</a:t>
              </a:r>
            </a:p>
            <a:p>
              <a:pPr marL="457200" indent="-457200"/>
              <a:r>
                <a:rPr lang="en-US" sz="2000" dirty="0"/>
                <a:t>description</a:t>
              </a:r>
            </a:p>
            <a:p>
              <a:pPr marL="457200" indent="-457200"/>
              <a:endParaRPr lang="en-US" sz="2000" dirty="0"/>
            </a:p>
          </p:txBody>
        </p:sp>
        <p:sp>
          <p:nvSpPr>
            <p:cNvPr id="12" name="Line 14"/>
            <p:cNvSpPr>
              <a:spLocks noChangeShapeType="1"/>
            </p:cNvSpPr>
            <p:nvPr/>
          </p:nvSpPr>
          <p:spPr bwMode="auto">
            <a:xfrm flipH="1">
              <a:off x="4932040" y="2420888"/>
              <a:ext cx="76200" cy="609600"/>
            </a:xfrm>
            <a:prstGeom prst="line">
              <a:avLst/>
            </a:prstGeom>
            <a:noFill/>
            <a:ln w="38100">
              <a:solidFill>
                <a:schemeClr val="tx2"/>
              </a:solidFill>
              <a:round/>
              <a:headEnd/>
              <a:tailEnd type="triangle" w="med" len="med"/>
            </a:ln>
            <a:effectLst/>
          </p:spPr>
          <p:txBody>
            <a:bodyPr/>
            <a:lstStyle/>
            <a:p>
              <a:endParaRPr lang="en-US" dirty="0"/>
            </a:p>
          </p:txBody>
        </p:sp>
      </p:grpSp>
      <p:sp>
        <p:nvSpPr>
          <p:cNvPr id="13" name="Slide Number Placeholder 12"/>
          <p:cNvSpPr>
            <a:spLocks noGrp="1"/>
          </p:cNvSpPr>
          <p:nvPr>
            <p:ph type="sldNum" sz="quarter" idx="12"/>
          </p:nvPr>
        </p:nvSpPr>
        <p:spPr/>
        <p:txBody>
          <a:bodyPr/>
          <a:lstStyle/>
          <a:p>
            <a:r>
              <a:rPr lang="en-US" dirty="0" smtClean="0"/>
              <a:t>13-</a:t>
            </a:r>
            <a:fld id="{C238F03A-58E1-4ECA-9024-348A9A81A53D}" type="slidenum">
              <a:rPr lang="en-US" smtClean="0"/>
              <a:pPr/>
              <a:t>20</a:t>
            </a:fld>
            <a:endParaRPr lang="en-US" dirty="0"/>
          </a:p>
        </p:txBody>
      </p:sp>
      <p:sp>
        <p:nvSpPr>
          <p:cNvPr id="14" name="Footer Placeholder 13"/>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Effective &amp; Efficient Internet Buys</a:t>
            </a:r>
            <a:endParaRPr lang="en-US" dirty="0"/>
          </a:p>
        </p:txBody>
      </p:sp>
      <p:sp>
        <p:nvSpPr>
          <p:cNvPr id="3" name="Content Placeholder 2"/>
          <p:cNvSpPr>
            <a:spLocks noGrp="1"/>
          </p:cNvSpPr>
          <p:nvPr>
            <p:ph idx="1"/>
          </p:nvPr>
        </p:nvSpPr>
        <p:spPr>
          <a:xfrm>
            <a:off x="1219200" y="1600200"/>
            <a:ext cx="7467600" cy="4525963"/>
          </a:xfrm>
        </p:spPr>
        <p:txBody>
          <a:bodyPr>
            <a:normAutofit fontScale="92500" lnSpcReduction="20000"/>
          </a:bodyPr>
          <a:lstStyle/>
          <a:p>
            <a:r>
              <a:rPr lang="en-US" sz="3000" dirty="0" smtClean="0"/>
              <a:t>It is difficult to generalize about the most effective </a:t>
            </a:r>
            <a:r>
              <a:rPr lang="en-US" sz="3000" dirty="0" smtClean="0"/>
              <a:t>media because it varies widely based on many factors.</a:t>
            </a:r>
          </a:p>
          <a:p>
            <a:r>
              <a:rPr lang="en-US" sz="3000" dirty="0" smtClean="0"/>
              <a:t>Efficiency is easier to determine by using 3 important metrics:</a:t>
            </a:r>
          </a:p>
          <a:p>
            <a:pPr lvl="1"/>
            <a:r>
              <a:rPr lang="en-US" sz="3000" dirty="0" smtClean="0"/>
              <a:t>CPM (cost per thousand impressions)</a:t>
            </a:r>
          </a:p>
          <a:p>
            <a:pPr lvl="1"/>
            <a:r>
              <a:rPr lang="en-US" sz="3000" dirty="0" smtClean="0"/>
              <a:t>CPA (cost per action)</a:t>
            </a:r>
          </a:p>
          <a:p>
            <a:pPr lvl="1"/>
            <a:r>
              <a:rPr lang="en-US" sz="3000" dirty="0" smtClean="0"/>
              <a:t>CPC (cost per click)</a:t>
            </a:r>
          </a:p>
          <a:p>
            <a:r>
              <a:rPr lang="en-US" sz="3000" dirty="0" smtClean="0"/>
              <a:t>Exhibit 13.13 displays many popular paid media metrics and the percentage of advertisers using them.</a:t>
            </a:r>
          </a:p>
          <a:p>
            <a:endParaRPr lang="en-US" sz="3200" dirty="0" smtClean="0"/>
          </a:p>
          <a:p>
            <a:pPr lvl="1"/>
            <a:endParaRPr lang="en-US" dirty="0" smtClean="0"/>
          </a:p>
          <a:p>
            <a:pPr lvl="1"/>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46084"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6085"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pitchFamily="34"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pitchFamily="34"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pitchFamily="34"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pitchFamily="34"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pitchFamily="34" charset="0"/>
            </a:endParaRPr>
          </a:p>
        </p:txBody>
      </p:sp>
      <p:sp>
        <p:nvSpPr>
          <p:cNvPr id="8" name="Slide Number Placeholder 7"/>
          <p:cNvSpPr>
            <a:spLocks noGrp="1"/>
          </p:cNvSpPr>
          <p:nvPr>
            <p:ph type="sldNum" sz="quarter" idx="12"/>
          </p:nvPr>
        </p:nvSpPr>
        <p:spPr/>
        <p:txBody>
          <a:bodyPr/>
          <a:lstStyle/>
          <a:p>
            <a:r>
              <a:rPr lang="en-US" dirty="0" smtClean="0"/>
              <a:t>13-</a:t>
            </a:r>
            <a:fld id="{C238F03A-58E1-4ECA-9024-348A9A81A53D}" type="slidenum">
              <a:rPr lang="en-US" smtClean="0"/>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Chapter 13 </a:t>
            </a:r>
            <a:r>
              <a:rPr lang="en-US" dirty="0" smtClean="0"/>
              <a:t>Objectives, cont.</a:t>
            </a:r>
            <a:endParaRPr lang="en-US" dirty="0"/>
          </a:p>
        </p:txBody>
      </p:sp>
      <p:sp>
        <p:nvSpPr>
          <p:cNvPr id="3" name="Content Placeholder 2"/>
          <p:cNvSpPr>
            <a:spLocks noGrp="1"/>
          </p:cNvSpPr>
          <p:nvPr>
            <p:ph idx="1"/>
          </p:nvPr>
        </p:nvSpPr>
        <p:spPr>
          <a:xfrm>
            <a:off x="1066800" y="1600200"/>
            <a:ext cx="7620000" cy="4525963"/>
          </a:xfrm>
        </p:spPr>
        <p:txBody>
          <a:bodyPr/>
          <a:lstStyle/>
          <a:p>
            <a:pPr lvl="1"/>
            <a:r>
              <a:rPr lang="en-US" sz="2800" dirty="0" smtClean="0"/>
              <a:t>Discuss the various ways in which marketers can reach target audiences through mobile advertising and paid search.</a:t>
            </a:r>
          </a:p>
          <a:p>
            <a:pPr lvl="1"/>
            <a:r>
              <a:rPr lang="en-US" sz="2800" dirty="0" smtClean="0"/>
              <a:t>Highlight </a:t>
            </a:r>
            <a:r>
              <a:rPr lang="en-US" sz="2800" dirty="0" smtClean="0"/>
              <a:t>how paid media can move B2B prospects through the marketing purchase funnel.</a:t>
            </a:r>
          </a:p>
          <a:p>
            <a:pPr lvl="1"/>
            <a:r>
              <a:rPr lang="en-US" sz="2800" dirty="0" smtClean="0"/>
              <a:t>Identify </a:t>
            </a:r>
            <a:r>
              <a:rPr lang="en-US" sz="2800" dirty="0" smtClean="0"/>
              <a:t>some key metrics used by advertisers to determine the effectiveness and </a:t>
            </a:r>
            <a:r>
              <a:rPr lang="en-US" sz="2800" dirty="0" smtClean="0"/>
              <a:t>efficiency of </a:t>
            </a:r>
            <a:r>
              <a:rPr lang="en-US" sz="2800" dirty="0" smtClean="0"/>
              <a:t>paid media.</a:t>
            </a:r>
          </a:p>
          <a:p>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Lenovo Wins Big with Paid Media</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Lenovo is a Chinese company that sells computers to both business and individual consumers.</a:t>
            </a:r>
          </a:p>
          <a:p>
            <a:r>
              <a:rPr lang="en-US" sz="2800" dirty="0" smtClean="0"/>
              <a:t>In 2008 Lenovo began a successful remarketing campaign using </a:t>
            </a:r>
            <a:r>
              <a:rPr lang="en-US" sz="2800" dirty="0" smtClean="0"/>
              <a:t>specifically tailored </a:t>
            </a:r>
            <a:r>
              <a:rPr lang="en-US" sz="2800" dirty="0" smtClean="0"/>
              <a:t>Google ads for 3 different shopping behaviors:</a:t>
            </a:r>
          </a:p>
          <a:p>
            <a:pPr lvl="1"/>
            <a:r>
              <a:rPr lang="en-US" sz="2800" dirty="0" smtClean="0"/>
              <a:t>General visitors.</a:t>
            </a:r>
          </a:p>
          <a:p>
            <a:pPr lvl="1"/>
            <a:r>
              <a:rPr lang="en-US" sz="2800" dirty="0" smtClean="0"/>
              <a:t>Those who abandoned shopping carts.</a:t>
            </a:r>
          </a:p>
          <a:p>
            <a:pPr lvl="1"/>
            <a:r>
              <a:rPr lang="en-US" sz="2800" dirty="0" smtClean="0"/>
              <a:t>Purchasers.</a:t>
            </a:r>
          </a:p>
          <a:p>
            <a:r>
              <a:rPr lang="en-US" sz="2800" dirty="0" smtClean="0"/>
              <a:t>They continue to use this strategy for maximum effectiveness and efficiency.</a:t>
            </a:r>
          </a:p>
          <a:p>
            <a:pPr lvl="1">
              <a:buNone/>
            </a:pPr>
            <a:endParaRPr lang="en-US" dirty="0" smtClean="0"/>
          </a:p>
          <a:p>
            <a:pPr lvl="1"/>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Media</a:t>
            </a:r>
            <a:endParaRPr lang="en-US" dirty="0"/>
          </a:p>
        </p:txBody>
      </p:sp>
      <p:sp>
        <p:nvSpPr>
          <p:cNvPr id="3" name="Content Placeholder 2"/>
          <p:cNvSpPr>
            <a:spLocks noGrp="1"/>
          </p:cNvSpPr>
          <p:nvPr>
            <p:ph idx="1"/>
          </p:nvPr>
        </p:nvSpPr>
        <p:spPr/>
        <p:txBody>
          <a:bodyPr>
            <a:normAutofit/>
          </a:bodyPr>
          <a:lstStyle/>
          <a:p>
            <a:r>
              <a:rPr lang="en-US" sz="2800" dirty="0" smtClean="0"/>
              <a:t>The terms “paid media” and “advertising” are often used interchangeably.</a:t>
            </a:r>
          </a:p>
          <a:p>
            <a:r>
              <a:rPr lang="en-US" sz="2800" dirty="0" smtClean="0"/>
              <a:t>Paid media can engage target markets and move them to owned media and social media conversation (earned media).</a:t>
            </a:r>
          </a:p>
          <a:p>
            <a:r>
              <a:rPr lang="en-US" sz="2800" dirty="0" smtClean="0"/>
              <a:t>The most trusted digital media include branded Web sites, opt-in emails, coupons and recommendations from peers and contacts.</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Advertising Trends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Only 16% of internet users click on ads today and 8% of users account for 85% of all clicks.</a:t>
            </a:r>
          </a:p>
          <a:p>
            <a:r>
              <a:rPr lang="en-US" dirty="0" smtClean="0"/>
              <a:t>U.S. online advertising grew to $31 billion in 2011, approximately 23% of all advertising dollars spent and more than the amount spent on traditional print advertising.</a:t>
            </a:r>
          </a:p>
          <a:p>
            <a:endParaRPr lang="en-US" dirty="0"/>
          </a:p>
        </p:txBody>
      </p:sp>
      <p:pic>
        <p:nvPicPr>
          <p:cNvPr id="7" name="Picture 2"/>
          <p:cNvPicPr>
            <a:picLocks noGrp="1" noChangeAspect="1" noChangeArrowheads="1"/>
          </p:cNvPicPr>
          <p:nvPr>
            <p:ph sz="half" idx="2"/>
          </p:nvPr>
        </p:nvPicPr>
        <p:blipFill>
          <a:blip r:embed="rId2" cstate="print"/>
          <a:srcRect/>
          <a:stretch>
            <a:fillRect/>
          </a:stretch>
        </p:blipFill>
        <p:spPr bwMode="auto">
          <a:xfrm>
            <a:off x="4848225" y="1676400"/>
            <a:ext cx="3638550" cy="44958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r>
              <a:rPr lang="en-US" dirty="0" smtClean="0"/>
              <a:t>13-</a:t>
            </a:r>
            <a:fld id="{C238F03A-58E1-4ECA-9024-348A9A81A53D}" type="slidenum">
              <a:rPr lang="en-US" smtClean="0"/>
              <a:pPr/>
              <a:t>6</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5257800" cy="1143000"/>
          </a:xfrm>
        </p:spPr>
        <p:txBody>
          <a:bodyPr/>
          <a:lstStyle/>
          <a:p>
            <a:r>
              <a:rPr lang="en-US" dirty="0" smtClean="0"/>
              <a:t>Paid </a:t>
            </a:r>
            <a:r>
              <a:rPr lang="en-US" dirty="0" smtClean="0"/>
              <a:t>M</a:t>
            </a:r>
            <a:r>
              <a:rPr lang="en-US" dirty="0" smtClean="0"/>
              <a:t>edia Formats</a:t>
            </a:r>
            <a:endParaRPr lang="en-US" dirty="0"/>
          </a:p>
        </p:txBody>
      </p:sp>
      <p:pic>
        <p:nvPicPr>
          <p:cNvPr id="9" name="Chart 3"/>
          <p:cNvPicPr>
            <a:picLocks noGrp="1" noChangeArrowheads="1"/>
          </p:cNvPicPr>
          <p:nvPr>
            <p:ph idx="1"/>
          </p:nvPr>
        </p:nvPicPr>
        <p:blipFill>
          <a:blip r:embed="rId2" cstate="print"/>
          <a:srcRect/>
          <a:stretch>
            <a:fillRect/>
          </a:stretch>
        </p:blipFill>
        <p:spPr bwMode="auto">
          <a:xfrm>
            <a:off x="1219200" y="1676400"/>
            <a:ext cx="6172200" cy="4191000"/>
          </a:xfrm>
          <a:prstGeom prst="rect">
            <a:avLst/>
          </a:prstGeom>
          <a:noFill/>
        </p:spPr>
      </p:pic>
      <p:sp>
        <p:nvSpPr>
          <p:cNvPr id="10" name="Slide Number Placeholder 9"/>
          <p:cNvSpPr>
            <a:spLocks noGrp="1"/>
          </p:cNvSpPr>
          <p:nvPr>
            <p:ph type="sldNum" sz="quarter" idx="12"/>
          </p:nvPr>
        </p:nvSpPr>
        <p:spPr/>
        <p:txBody>
          <a:bodyPr/>
          <a:lstStyle/>
          <a:p>
            <a:r>
              <a:rPr lang="en-US" dirty="0" smtClean="0"/>
              <a:t>13-</a:t>
            </a:r>
            <a:fld id="{C238F03A-58E1-4ECA-9024-348A9A81A53D}" type="slidenum">
              <a:rPr lang="en-US" smtClean="0"/>
              <a:pPr/>
              <a:t>7</a:t>
            </a:fld>
            <a:endParaRPr lang="en-US" dirty="0"/>
          </a:p>
        </p:txBody>
      </p:sp>
      <p:sp>
        <p:nvSpPr>
          <p:cNvPr id="11" name="Footer Placeholder 10"/>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r>
              <a:rPr lang="en-US" dirty="0" smtClean="0"/>
              <a:t>Display Ads</a:t>
            </a:r>
            <a:endParaRPr lang="en-US" dirty="0"/>
          </a:p>
        </p:txBody>
      </p:sp>
      <p:sp>
        <p:nvSpPr>
          <p:cNvPr id="3" name="Content Placeholder 2"/>
          <p:cNvSpPr>
            <a:spLocks noGrp="1"/>
          </p:cNvSpPr>
          <p:nvPr>
            <p:ph idx="1"/>
          </p:nvPr>
        </p:nvSpPr>
        <p:spPr>
          <a:xfrm>
            <a:off x="838200" y="1219200"/>
            <a:ext cx="7848600" cy="4906963"/>
          </a:xfrm>
        </p:spPr>
        <p:txBody>
          <a:bodyPr>
            <a:noAutofit/>
          </a:bodyPr>
          <a:lstStyle/>
          <a:p>
            <a:r>
              <a:rPr lang="en-US" sz="2800" dirty="0" smtClean="0"/>
              <a:t>22% of all online ad revenue is for display ads,  which can contain text, graphics, and animation and allow users to click through.</a:t>
            </a:r>
          </a:p>
          <a:p>
            <a:r>
              <a:rPr lang="en-US" sz="2800" dirty="0" smtClean="0"/>
              <a:t>The Interactive Advertising Bureau (IAB) claims that 80% of online marketers follow their standard dimensions for display ads, which can include:</a:t>
            </a:r>
          </a:p>
          <a:p>
            <a:pPr lvl="1"/>
            <a:r>
              <a:rPr lang="en-US" sz="2400" dirty="0" smtClean="0"/>
              <a:t>Billboards</a:t>
            </a:r>
          </a:p>
          <a:p>
            <a:pPr lvl="1"/>
            <a:r>
              <a:rPr lang="en-US" sz="2400" dirty="0" smtClean="0"/>
              <a:t>Filmstrips</a:t>
            </a:r>
          </a:p>
          <a:p>
            <a:pPr lvl="1"/>
            <a:r>
              <a:rPr lang="en-US" sz="2400" dirty="0" smtClean="0"/>
              <a:t>Portraits</a:t>
            </a:r>
          </a:p>
          <a:p>
            <a:pPr lvl="1"/>
            <a:r>
              <a:rPr lang="en-US" sz="2400" dirty="0" smtClean="0"/>
              <a:t>Sidekicks</a:t>
            </a:r>
          </a:p>
          <a:p>
            <a:pPr lvl="1"/>
            <a:r>
              <a:rPr lang="en-US" sz="2400" dirty="0" smtClean="0"/>
              <a:t>Sliders</a:t>
            </a:r>
            <a:endParaRPr lang="en-US" sz="24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IAB Display Advertising Guidelines</a:t>
            </a:r>
            <a:endParaRPr lang="en-US" dirty="0"/>
          </a:p>
        </p:txBody>
      </p:sp>
      <p:grpSp>
        <p:nvGrpSpPr>
          <p:cNvPr id="5" name="Group 4"/>
          <p:cNvGrpSpPr/>
          <p:nvPr/>
        </p:nvGrpSpPr>
        <p:grpSpPr>
          <a:xfrm>
            <a:off x="457200" y="1295400"/>
            <a:ext cx="8153400" cy="4648200"/>
            <a:chOff x="457200" y="838200"/>
            <a:chExt cx="8153400" cy="3744039"/>
          </a:xfrm>
        </p:grpSpPr>
        <p:pic>
          <p:nvPicPr>
            <p:cNvPr id="6" name="Picture 2"/>
            <p:cNvPicPr>
              <a:picLocks noChangeAspect="1" noChangeArrowheads="1"/>
            </p:cNvPicPr>
            <p:nvPr/>
          </p:nvPicPr>
          <p:blipFill>
            <a:blip r:embed="rId2" cstate="print"/>
            <a:srcRect/>
            <a:stretch>
              <a:fillRect/>
            </a:stretch>
          </p:blipFill>
          <p:spPr bwMode="auto">
            <a:xfrm>
              <a:off x="457200" y="1295400"/>
              <a:ext cx="8153400" cy="3286839"/>
            </a:xfrm>
            <a:prstGeom prst="rect">
              <a:avLst/>
            </a:prstGeom>
            <a:noFill/>
            <a:ln w="9525">
              <a:noFill/>
              <a:miter lim="800000"/>
              <a:headEnd/>
              <a:tailEnd/>
            </a:ln>
          </p:spPr>
        </p:pic>
        <p:sp>
          <p:nvSpPr>
            <p:cNvPr id="7" name="Rectangle 6"/>
            <p:cNvSpPr/>
            <p:nvPr/>
          </p:nvSpPr>
          <p:spPr>
            <a:xfrm>
              <a:off x="2590800" y="838200"/>
              <a:ext cx="184731" cy="322281"/>
            </a:xfrm>
            <a:prstGeom prst="rect">
              <a:avLst/>
            </a:prstGeom>
          </p:spPr>
          <p:txBody>
            <a:bodyPr wrap="none">
              <a:spAutoFit/>
            </a:bodyPr>
            <a:lstStyle/>
            <a:p>
              <a:endParaRPr lang="en-US" sz="2000" dirty="0"/>
            </a:p>
          </p:txBody>
        </p:sp>
      </p:grpSp>
      <p:sp>
        <p:nvSpPr>
          <p:cNvPr id="8" name="Slide Number Placeholder 7"/>
          <p:cNvSpPr>
            <a:spLocks noGrp="1"/>
          </p:cNvSpPr>
          <p:nvPr>
            <p:ph type="sldNum" sz="quarter" idx="12"/>
          </p:nvPr>
        </p:nvSpPr>
        <p:spPr/>
        <p:txBody>
          <a:bodyPr/>
          <a:lstStyle/>
          <a:p>
            <a:r>
              <a:rPr lang="en-US" dirty="0" smtClean="0"/>
              <a:t>13-</a:t>
            </a:r>
            <a:fld id="{C238F03A-58E1-4ECA-9024-348A9A81A53D}" type="slidenum">
              <a:rPr lang="en-US" smtClean="0"/>
              <a:pPr/>
              <a:t>9</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585</TotalTime>
  <Words>1327</Words>
  <Application>Microsoft Office PowerPoint</Application>
  <PresentationFormat>On-screen Show (4:3)</PresentationFormat>
  <Paragraphs>167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TS010385378</vt:lpstr>
      <vt:lpstr>E-Marketing/7E Chapter 13</vt:lpstr>
      <vt:lpstr>Chapter 13 Objectives</vt:lpstr>
      <vt:lpstr>Chapter 13 Objectives, cont.</vt:lpstr>
      <vt:lpstr>Lenovo Wins Big with Paid Media</vt:lpstr>
      <vt:lpstr>Paid Media</vt:lpstr>
      <vt:lpstr>Internet Advertising Trends</vt:lpstr>
      <vt:lpstr>Paid Media Formats</vt:lpstr>
      <vt:lpstr>Display Ads</vt:lpstr>
      <vt:lpstr>IAB Display Advertising Guidelines</vt:lpstr>
      <vt:lpstr>Rich Media Ads</vt:lpstr>
      <vt:lpstr>Contextual Advertising</vt:lpstr>
      <vt:lpstr>Social Media Advertising</vt:lpstr>
      <vt:lpstr>Paid Media on Facebook</vt:lpstr>
      <vt:lpstr>Twitter and LinkedIn Ads</vt:lpstr>
      <vt:lpstr>Paid media in Online Videos</vt:lpstr>
      <vt:lpstr>Mobile Advertising</vt:lpstr>
      <vt:lpstr>Mobile Advertising, cont.</vt:lpstr>
      <vt:lpstr>Consumer Time Spent with Each Medium in 2012</vt:lpstr>
      <vt:lpstr>Paid Search</vt:lpstr>
      <vt:lpstr>Google AdWords Copy Design</vt:lpstr>
      <vt:lpstr>Effective &amp; Efficient Internet Buys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91</cp:revision>
  <dcterms:created xsi:type="dcterms:W3CDTF">2013-04-24T20:55:47Z</dcterms:created>
  <dcterms:modified xsi:type="dcterms:W3CDTF">2013-05-28T21:51:06Z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