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32"/>
  </p:notesMasterIdLst>
  <p:handoutMasterIdLst>
    <p:handoutMasterId r:id="rId33"/>
  </p:handoutMasterIdLst>
  <p:sldIdLst>
    <p:sldId id="256" r:id="rId3"/>
    <p:sldId id="259" r:id="rId4"/>
    <p:sldId id="260" r:id="rId5"/>
    <p:sldId id="261" r:id="rId6"/>
    <p:sldId id="262" r:id="rId7"/>
    <p:sldId id="263" r:id="rId8"/>
    <p:sldId id="264" r:id="rId9"/>
    <p:sldId id="265" r:id="rId10"/>
    <p:sldId id="266" r:id="rId11"/>
    <p:sldId id="267" r:id="rId12"/>
    <p:sldId id="268" r:id="rId13"/>
    <p:sldId id="269" r:id="rId14"/>
    <p:sldId id="287" r:id="rId15"/>
    <p:sldId id="288" r:id="rId16"/>
    <p:sldId id="271" r:id="rId17"/>
    <p:sldId id="272" r:id="rId18"/>
    <p:sldId id="273" r:id="rId19"/>
    <p:sldId id="274" r:id="rId20"/>
    <p:sldId id="275" r:id="rId21"/>
    <p:sldId id="276" r:id="rId22"/>
    <p:sldId id="277" r:id="rId23"/>
    <p:sldId id="278" r:id="rId24"/>
    <p:sldId id="279" r:id="rId25"/>
    <p:sldId id="289"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520" autoAdjust="0"/>
  </p:normalViewPr>
  <p:slideViewPr>
    <p:cSldViewPr>
      <p:cViewPr>
        <p:scale>
          <a:sx n="90" d="100"/>
          <a:sy n="90" d="100"/>
        </p:scale>
        <p:origin x="-918"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208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721B00-6FC2-41C5-8CC8-B9EEA04C504C}" type="datetimeFigureOut">
              <a:rPr lang="en-US" smtClean="0"/>
              <a:pPr/>
              <a:t>5/25/2013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98FED-E309-4234-8533-7FE78C077757}"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64F934-0B1F-4A2D-B327-660F7F58F120}" type="datetimeFigureOut">
              <a:rPr lang="en-US" smtClean="0"/>
              <a:pPr/>
              <a:t>5/25/2013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1116449"/>
            <a:ext cx="6858000" cy="707886"/>
          </a:xfrm>
        </p:spPr>
        <p:txBody>
          <a:bodyPr wrap="square">
            <a:spAutoFit/>
          </a:bodyPr>
          <a:lstStyle>
            <a:lvl1pPr algn="r">
              <a:defRPr sz="4000">
                <a:solidFill>
                  <a:schemeClr val="accent2">
                    <a:lumMod val="75000"/>
                  </a:schemeClr>
                </a:solidFill>
              </a:defRPr>
            </a:lvl1pPr>
          </a:lstStyle>
          <a:p>
            <a:r>
              <a:rPr lang="en-US" smtClean="0"/>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userDrawn="1">
            <p:ph type="dt" sz="half" idx="10"/>
          </p:nvPr>
        </p:nvSpPr>
        <p:spPr/>
        <p:txBody>
          <a:bodyPr/>
          <a:lstStyle/>
          <a:p>
            <a:fld id="{351AAEE5-C652-40A7-A108-1E32D0C77829}" type="datetime1">
              <a:rPr lang="en-US" smtClean="0"/>
              <a:t>5/25/2013</a:t>
            </a:fld>
            <a:endParaRPr lang="en-US" dirty="0"/>
          </a:p>
        </p:txBody>
      </p:sp>
      <p:sp>
        <p:nvSpPr>
          <p:cNvPr id="5" name="Footer Placeholder 4"/>
          <p:cNvSpPr>
            <a:spLocks noGrp="1"/>
          </p:cNvSpPr>
          <p:nvPr userDrawn="1">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A3CC6-F5B3-4FB2-9A21-409FC7DBED52}" type="datetime1">
              <a:rPr lang="en-US" smtClean="0"/>
              <a:t>5/25/2013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FAD0E9-3984-4C63-9F7C-58F4537AD2F8}" type="datetime1">
              <a:rPr lang="en-US" smtClean="0"/>
              <a:t>5/25/2013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77F6B-7A3F-4ACA-8D6D-0F99DEED60FB}" type="datetime1">
              <a:rPr lang="en-US" smtClean="0"/>
              <a:t>5/25/2013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464C49-C269-4DFE-9794-7F66546D0746}" type="datetime1">
              <a:rPr lang="en-US" smtClean="0"/>
              <a:t>5/25/2013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37ADAB-5066-4A3D-943B-7D7E728AD09F}" type="datetime1">
              <a:rPr lang="en-US" smtClean="0"/>
              <a:t>5/25/2013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FEC599-C5EE-45A3-B61B-12FE34CD3B1B}" type="datetime1">
              <a:rPr lang="en-US" smtClean="0"/>
              <a:t>5/25/2013</a:t>
            </a:fld>
            <a:endParaRPr lang="en-US" dirty="0"/>
          </a:p>
        </p:txBody>
      </p:sp>
      <p:sp>
        <p:nvSpPr>
          <p:cNvPr id="8" name="Footer Placeholder 7"/>
          <p:cNvSpPr>
            <a:spLocks noGrp="1"/>
          </p:cNvSpPr>
          <p:nvPr>
            <p:ph type="ftr" sz="quarter" idx="11"/>
          </p:nvPr>
        </p:nvSpPr>
        <p:spPr/>
        <p:txBody>
          <a:bodyPr/>
          <a:lstStyle/>
          <a:p>
            <a:r>
              <a:rPr lang="en-US" dirty="0" smtClean="0"/>
              <a:t>©2014 Pearson Education, Inc. publishing as Prentice Hall</a:t>
            </a:r>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B4F7E9-5C8B-4805-883E-9F19A963FCF3}" type="datetime1">
              <a:rPr lang="en-US" smtClean="0"/>
              <a:t>5/25/2013</a:t>
            </a:fld>
            <a:endParaRPr lang="en-US" dirty="0"/>
          </a:p>
        </p:txBody>
      </p:sp>
      <p:sp>
        <p:nvSpPr>
          <p:cNvPr id="4" name="Footer Placeholder 3"/>
          <p:cNvSpPr>
            <a:spLocks noGrp="1"/>
          </p:cNvSpPr>
          <p:nvPr>
            <p:ph type="ftr" sz="quarter" idx="11"/>
          </p:nvPr>
        </p:nvSpPr>
        <p:spPr/>
        <p:txBody>
          <a:bodyPr/>
          <a:lstStyle/>
          <a:p>
            <a:r>
              <a:rPr lang="en-US" dirty="0" smtClean="0"/>
              <a:t>©2014 Pearson Education, Inc. publishing as Prentice Hall</a:t>
            </a:r>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69402-1BAE-4545-B5D2-CB54B283FFAD}" type="datetime1">
              <a:rPr lang="en-US" smtClean="0"/>
              <a:t>5/25/2013</a:t>
            </a:fld>
            <a:endParaRPr lang="en-US" dirty="0"/>
          </a:p>
        </p:txBody>
      </p:sp>
      <p:sp>
        <p:nvSpPr>
          <p:cNvPr id="3" name="Footer Placeholder 2"/>
          <p:cNvSpPr>
            <a:spLocks noGrp="1"/>
          </p:cNvSpPr>
          <p:nvPr>
            <p:ph type="ftr" sz="quarter" idx="11"/>
          </p:nvPr>
        </p:nvSpPr>
        <p:spPr/>
        <p:txBody>
          <a:bodyPr/>
          <a:lstStyle/>
          <a:p>
            <a:r>
              <a:rPr lang="en-US" dirty="0" smtClean="0"/>
              <a:t>©2014 Pearson Education, Inc. publishing as Prentice Hall</a:t>
            </a:r>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9F416-EA7F-46A3-A9C2-BC650BFF3E3F}" type="datetime1">
              <a:rPr lang="en-US" smtClean="0"/>
              <a:t>5/25/2013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35E23A-FEA5-47CC-BD61-A72A8A51EF2F}" type="datetime1">
              <a:rPr lang="en-US" smtClean="0"/>
              <a:t>5/25/2013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E7A73-37A6-476A-B1F9-85A27C09D768}" type="datetime1">
              <a:rPr lang="en-US" smtClean="0"/>
              <a:t>5/25/2013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©2014 Pearson Education, Inc. publishing as Prentice Hall</a:t>
            </a:r>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808673"/>
            <a:ext cx="6858000" cy="1323439"/>
          </a:xfrm>
        </p:spPr>
        <p:txBody>
          <a:bodyPr/>
          <a:lstStyle/>
          <a:p>
            <a:r>
              <a:rPr lang="en-US" dirty="0" smtClean="0"/>
              <a:t>E-Marketing/7E</a:t>
            </a:r>
            <a:br>
              <a:rPr lang="en-US" dirty="0" smtClean="0"/>
            </a:br>
            <a:r>
              <a:rPr lang="en-US" dirty="0" smtClean="0"/>
              <a:t>Chapter 9</a:t>
            </a:r>
            <a:endParaRPr lang="en-US" dirty="0"/>
          </a:p>
        </p:txBody>
      </p:sp>
      <p:sp>
        <p:nvSpPr>
          <p:cNvPr id="5" name="Subtitle 4"/>
          <p:cNvSpPr>
            <a:spLocks noGrp="1"/>
          </p:cNvSpPr>
          <p:nvPr>
            <p:ph type="subTitle" idx="1"/>
          </p:nvPr>
        </p:nvSpPr>
        <p:spPr>
          <a:xfrm>
            <a:off x="990600" y="2133600"/>
            <a:ext cx="6858000" cy="523220"/>
          </a:xfrm>
        </p:spPr>
        <p:txBody>
          <a:bodyPr/>
          <a:lstStyle/>
          <a:p>
            <a:r>
              <a:rPr lang="en-US" sz="2800" dirty="0" smtClean="0"/>
              <a:t>Product: The Online Offer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600200" y="228600"/>
            <a:ext cx="7165975" cy="990600"/>
          </a:xfrm>
        </p:spPr>
        <p:txBody>
          <a:bodyPr/>
          <a:lstStyle/>
          <a:p>
            <a:pPr fontAlgn="auto">
              <a:spcAft>
                <a:spcPts val="0"/>
              </a:spcAft>
              <a:defRPr/>
            </a:pPr>
            <a:r>
              <a:rPr lang="en-US" dirty="0" smtClean="0">
                <a:ea typeface="+mj-ea"/>
                <a:cs typeface="+mj-cs"/>
              </a:rPr>
              <a:t>Brand Equity</a:t>
            </a:r>
          </a:p>
        </p:txBody>
      </p:sp>
      <p:sp>
        <p:nvSpPr>
          <p:cNvPr id="24579" name="Content Placeholder 4"/>
          <p:cNvSpPr>
            <a:spLocks noGrp="1"/>
          </p:cNvSpPr>
          <p:nvPr>
            <p:ph sz="quarter" idx="1"/>
          </p:nvPr>
        </p:nvSpPr>
        <p:spPr>
          <a:xfrm>
            <a:off x="1524001" y="1600200"/>
            <a:ext cx="6858000" cy="3810000"/>
          </a:xfrm>
        </p:spPr>
        <p:txBody>
          <a:bodyPr/>
          <a:lstStyle/>
          <a:p>
            <a:r>
              <a:rPr lang="en-US" sz="3200" dirty="0" smtClean="0"/>
              <a:t>Brand equity is the intangible value of a brand, measured in dollars.</a:t>
            </a:r>
          </a:p>
          <a:p>
            <a:r>
              <a:rPr lang="en-US" sz="3200" dirty="0" smtClean="0"/>
              <a:t>A great brand taps into popular culture and touches consumers.</a:t>
            </a:r>
          </a:p>
          <a:p>
            <a:r>
              <a:rPr lang="en-US" sz="3200" dirty="0" smtClean="0"/>
              <a:t>Exhibit 9.3 displays rankings for some of the top </a:t>
            </a:r>
            <a:r>
              <a:rPr lang="en-US" sz="3200" dirty="0" smtClean="0"/>
              <a:t>brands</a:t>
            </a:r>
            <a:r>
              <a:rPr lang="en-US" sz="3200" dirty="0" smtClean="0"/>
              <a:t>.</a:t>
            </a:r>
          </a:p>
          <a:p>
            <a:pPr>
              <a:buFont typeface="Wingdings" pitchFamily="-72" charset="2"/>
              <a:buNone/>
            </a:pPr>
            <a:endParaRPr lang="en-US" dirty="0" smtClean="0"/>
          </a:p>
          <a:p>
            <a:endParaRPr lang="en-US" dirty="0" smtClean="0"/>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10</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629400" cy="1143000"/>
          </a:xfrm>
        </p:spPr>
        <p:txBody>
          <a:bodyPr>
            <a:normAutofit/>
          </a:bodyPr>
          <a:lstStyle/>
          <a:p>
            <a:pPr fontAlgn="auto">
              <a:spcAft>
                <a:spcPts val="0"/>
              </a:spcAft>
              <a:defRPr/>
            </a:pPr>
            <a:r>
              <a:rPr lang="en-US" dirty="0" smtClean="0">
                <a:ea typeface="+mj-ea"/>
                <a:cs typeface="+mj-cs"/>
              </a:rPr>
              <a:t>Highest Value Global </a:t>
            </a:r>
            <a:r>
              <a:rPr lang="en-US" dirty="0" smtClean="0">
                <a:ea typeface="+mj-ea"/>
                <a:cs typeface="+mj-cs"/>
              </a:rPr>
              <a:t>Brands</a:t>
            </a:r>
            <a:endParaRPr lang="en-US" dirty="0">
              <a:ea typeface="+mj-ea"/>
              <a:cs typeface="+mj-cs"/>
            </a:endParaRP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11</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pic>
        <p:nvPicPr>
          <p:cNvPr id="6145" name="Picture 1"/>
          <p:cNvPicPr>
            <a:picLocks noChangeAspect="1" noChangeArrowheads="1"/>
          </p:cNvPicPr>
          <p:nvPr/>
        </p:nvPicPr>
        <p:blipFill>
          <a:blip r:embed="rId2" cstate="print"/>
          <a:srcRect/>
          <a:stretch>
            <a:fillRect/>
          </a:stretch>
        </p:blipFill>
        <p:spPr bwMode="auto">
          <a:xfrm>
            <a:off x="1219200" y="1447800"/>
            <a:ext cx="6553200" cy="46482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620000" cy="1143000"/>
          </a:xfrm>
        </p:spPr>
        <p:txBody>
          <a:bodyPr>
            <a:normAutofit fontScale="90000"/>
          </a:bodyPr>
          <a:lstStyle/>
          <a:p>
            <a:pPr fontAlgn="auto">
              <a:spcAft>
                <a:spcPts val="0"/>
              </a:spcAft>
              <a:defRPr/>
            </a:pPr>
            <a:r>
              <a:rPr lang="en-US" dirty="0" smtClean="0">
                <a:ea typeface="+mj-ea"/>
                <a:cs typeface="+mj-cs"/>
              </a:rPr>
              <a:t>A Great Brand Intersects with Popular Culture and Touches Consumers</a:t>
            </a:r>
            <a:endParaRPr lang="en-US" dirty="0">
              <a:ea typeface="+mj-ea"/>
              <a:cs typeface="+mj-cs"/>
            </a:endParaRPr>
          </a:p>
        </p:txBody>
      </p:sp>
      <p:pic>
        <p:nvPicPr>
          <p:cNvPr id="26628" name="Picture 2"/>
          <p:cNvPicPr>
            <a:picLocks noChangeAspect="1" noChangeArrowheads="1"/>
          </p:cNvPicPr>
          <p:nvPr/>
        </p:nvPicPr>
        <p:blipFill>
          <a:blip r:embed="rId2" cstate="print"/>
          <a:srcRect/>
          <a:stretch>
            <a:fillRect/>
          </a:stretch>
        </p:blipFill>
        <p:spPr bwMode="auto">
          <a:xfrm>
            <a:off x="1828800" y="1981200"/>
            <a:ext cx="5181600" cy="40386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12</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143000"/>
          </a:xfrm>
        </p:spPr>
        <p:txBody>
          <a:bodyPr>
            <a:normAutofit fontScale="90000"/>
          </a:bodyPr>
          <a:lstStyle/>
          <a:p>
            <a:r>
              <a:rPr lang="en-US" dirty="0" smtClean="0"/>
              <a:t>Brand Relationships and Social Media</a:t>
            </a:r>
            <a:endParaRPr lang="en-US" dirty="0"/>
          </a:p>
        </p:txBody>
      </p:sp>
      <p:sp>
        <p:nvSpPr>
          <p:cNvPr id="3" name="Content Placeholder 2"/>
          <p:cNvSpPr>
            <a:spLocks noGrp="1"/>
          </p:cNvSpPr>
          <p:nvPr>
            <p:ph idx="1"/>
          </p:nvPr>
        </p:nvSpPr>
        <p:spPr>
          <a:xfrm>
            <a:off x="838200" y="1600200"/>
            <a:ext cx="8001000" cy="4525963"/>
          </a:xfrm>
        </p:spPr>
        <p:txBody>
          <a:bodyPr>
            <a:normAutofit lnSpcReduction="10000"/>
          </a:bodyPr>
          <a:lstStyle/>
          <a:p>
            <a:r>
              <a:rPr lang="en-US" sz="2800" dirty="0" smtClean="0"/>
              <a:t>The explosion of social media sites escalates the brand relationship process with peer-to-peer communication about brands.</a:t>
            </a:r>
          </a:p>
          <a:p>
            <a:r>
              <a:rPr lang="en-US" sz="2800" dirty="0" smtClean="0"/>
              <a:t>Ernst &amp; Young found that 63% of entertainment and media CEOs used social media to build brands.</a:t>
            </a:r>
          </a:p>
          <a:p>
            <a:r>
              <a:rPr lang="en-US" sz="2800" dirty="0" smtClean="0"/>
              <a:t>Forrester Research identified 3 roles for social media in branding:</a:t>
            </a:r>
          </a:p>
          <a:p>
            <a:pPr lvl="1"/>
            <a:r>
              <a:rPr lang="en-US" sz="2400" dirty="0" smtClean="0"/>
              <a:t>Build trust.</a:t>
            </a:r>
          </a:p>
          <a:p>
            <a:pPr lvl="1"/>
            <a:r>
              <a:rPr lang="en-US" sz="2400" dirty="0" smtClean="0"/>
              <a:t>Differentiate the brand.</a:t>
            </a:r>
          </a:p>
          <a:p>
            <a:pPr lvl="1"/>
            <a:r>
              <a:rPr lang="en-US" sz="2400" dirty="0" smtClean="0"/>
              <a:t>Nurture consumers to build brand loyalty.</a:t>
            </a:r>
            <a:endParaRPr lang="en-US" sz="2400" dirty="0"/>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13</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ea typeface="+mj-ea"/>
                <a:cs typeface="+mj-cs"/>
              </a:rPr>
              <a:t>5 Levels of Brand Relationship Intensity</a:t>
            </a:r>
            <a:endParaRPr lang="en-US" dirty="0">
              <a:ea typeface="+mj-ea"/>
              <a:cs typeface="+mj-cs"/>
            </a:endParaRPr>
          </a:p>
        </p:txBody>
      </p:sp>
      <p:graphicFrame>
        <p:nvGraphicFramePr>
          <p:cNvPr id="29698" name="Object 2"/>
          <p:cNvGraphicFramePr>
            <a:graphicFrameLocks noChangeAspect="1"/>
          </p:cNvGraphicFramePr>
          <p:nvPr/>
        </p:nvGraphicFramePr>
        <p:xfrm>
          <a:off x="1143000" y="2057400"/>
          <a:ext cx="6400800" cy="3897313"/>
        </p:xfrm>
        <a:graphic>
          <a:graphicData uri="http://schemas.openxmlformats.org/presentationml/2006/ole">
            <p:oleObj spid="_x0000_s3074" r:id="rId3" imgW="4572000" imgH="2743200" progId="">
              <p:embed/>
            </p:oleObj>
          </a:graphicData>
        </a:graphic>
      </p:graphicFrame>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14</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8"/>
          <p:cNvSpPr>
            <a:spLocks noGrp="1" noChangeArrowheads="1"/>
          </p:cNvSpPr>
          <p:nvPr>
            <p:ph type="body" idx="1"/>
          </p:nvPr>
        </p:nvSpPr>
        <p:spPr>
          <a:xfrm>
            <a:off x="1371600" y="1600200"/>
            <a:ext cx="7394575" cy="4495800"/>
          </a:xfrm>
        </p:spPr>
        <p:txBody>
          <a:bodyPr/>
          <a:lstStyle/>
          <a:p>
            <a:pPr>
              <a:lnSpc>
                <a:spcPct val="90000"/>
              </a:lnSpc>
            </a:pPr>
            <a:r>
              <a:rPr lang="en-US" sz="2800" dirty="0" smtClean="0"/>
              <a:t>Firms can use existing brand names or create new brands on the </a:t>
            </a:r>
            <a:r>
              <a:rPr lang="en-US" sz="2800" dirty="0" smtClean="0"/>
              <a:t>internet.</a:t>
            </a:r>
            <a:endParaRPr lang="en-US" sz="2800" dirty="0" smtClean="0"/>
          </a:p>
          <a:p>
            <a:pPr>
              <a:lnSpc>
                <a:spcPct val="90000"/>
              </a:lnSpc>
            </a:pPr>
            <a:r>
              <a:rPr lang="en-US" sz="2800" dirty="0" smtClean="0"/>
              <a:t>Some firms may use different names offline and online to avoid risk if the new product or channel should fail.</a:t>
            </a:r>
          </a:p>
          <a:p>
            <a:pPr lvl="1">
              <a:lnSpc>
                <a:spcPct val="90000"/>
              </a:lnSpc>
            </a:pPr>
            <a:r>
              <a:rPr lang="en-US" sz="2800" i="1" dirty="0" smtClean="0"/>
              <a:t>Sports Illustrated </a:t>
            </a:r>
            <a:r>
              <a:rPr lang="en-US" sz="2800" dirty="0" smtClean="0"/>
              <a:t>created thriveonline.com.</a:t>
            </a:r>
          </a:p>
          <a:p>
            <a:pPr lvl="1">
              <a:lnSpc>
                <a:spcPct val="90000"/>
              </a:lnSpc>
            </a:pPr>
            <a:r>
              <a:rPr lang="en-US" sz="2800" i="1" dirty="0" smtClean="0"/>
              <a:t>Wired</a:t>
            </a:r>
            <a:r>
              <a:rPr lang="en-US" sz="2800" dirty="0" smtClean="0"/>
              <a:t> originally changed its online version name to </a:t>
            </a:r>
            <a:r>
              <a:rPr lang="en-US" sz="2800" i="1" dirty="0" smtClean="0"/>
              <a:t>Hotwired</a:t>
            </a:r>
            <a:r>
              <a:rPr lang="en-US" sz="2800" dirty="0" smtClean="0"/>
              <a:t>.</a:t>
            </a:r>
          </a:p>
        </p:txBody>
      </p:sp>
      <p:sp>
        <p:nvSpPr>
          <p:cNvPr id="22532" name="Rectangle 79"/>
          <p:cNvSpPr>
            <a:spLocks noGrp="1" noChangeArrowheads="1"/>
          </p:cNvSpPr>
          <p:nvPr>
            <p:ph type="title"/>
          </p:nvPr>
        </p:nvSpPr>
        <p:spPr>
          <a:xfrm>
            <a:off x="1143000" y="228600"/>
            <a:ext cx="7696200" cy="990600"/>
          </a:xfrm>
        </p:spPr>
        <p:txBody>
          <a:bodyPr>
            <a:noAutofit/>
          </a:bodyPr>
          <a:lstStyle/>
          <a:p>
            <a:pPr fontAlgn="auto">
              <a:spcAft>
                <a:spcPts val="0"/>
              </a:spcAft>
              <a:defRPr/>
            </a:pPr>
            <a:r>
              <a:rPr lang="en-US" dirty="0" smtClean="0">
                <a:ea typeface="+mj-ea"/>
                <a:cs typeface="+mj-cs"/>
              </a:rPr>
              <a:t>Branding Decisions for </a:t>
            </a:r>
            <a:br>
              <a:rPr lang="en-US" dirty="0" smtClean="0">
                <a:ea typeface="+mj-ea"/>
                <a:cs typeface="+mj-cs"/>
              </a:rPr>
            </a:br>
            <a:r>
              <a:rPr lang="en-US" dirty="0" smtClean="0">
                <a:ea typeface="+mj-ea"/>
                <a:cs typeface="+mj-cs"/>
              </a:rPr>
              <a:t>Web Products</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15</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14"/>
          <p:cNvSpPr>
            <a:spLocks noGrp="1" noChangeArrowheads="1"/>
          </p:cNvSpPr>
          <p:nvPr>
            <p:ph type="title"/>
          </p:nvPr>
        </p:nvSpPr>
        <p:spPr>
          <a:xfrm>
            <a:off x="1143000" y="304800"/>
            <a:ext cx="6400800" cy="914400"/>
          </a:xfrm>
        </p:spPr>
        <p:txBody>
          <a:bodyPr>
            <a:normAutofit fontScale="90000"/>
          </a:bodyPr>
          <a:lstStyle/>
          <a:p>
            <a:pPr fontAlgn="auto">
              <a:spcAft>
                <a:spcPts val="0"/>
              </a:spcAft>
              <a:defRPr/>
            </a:pPr>
            <a:r>
              <a:rPr lang="en-US" sz="4000" dirty="0" smtClean="0">
                <a:ea typeface="+mj-ea"/>
                <a:cs typeface="+mj-cs"/>
              </a:rPr>
              <a:t>Creating New Brands for </a:t>
            </a:r>
            <a:br>
              <a:rPr lang="en-US" sz="4000" dirty="0" smtClean="0">
                <a:ea typeface="+mj-ea"/>
                <a:cs typeface="+mj-cs"/>
              </a:rPr>
            </a:br>
            <a:r>
              <a:rPr lang="en-US" sz="4000" dirty="0" smtClean="0">
                <a:ea typeface="+mj-ea"/>
                <a:cs typeface="+mj-cs"/>
              </a:rPr>
              <a:t>Internet Marketing</a:t>
            </a:r>
          </a:p>
        </p:txBody>
      </p:sp>
      <p:sp>
        <p:nvSpPr>
          <p:cNvPr id="115727" name="Rectangle 15"/>
          <p:cNvSpPr>
            <a:spLocks noGrp="1" noChangeArrowheads="1"/>
          </p:cNvSpPr>
          <p:nvPr>
            <p:ph type="body" idx="1"/>
          </p:nvPr>
        </p:nvSpPr>
        <p:spPr>
          <a:xfrm>
            <a:off x="1066800" y="1676400"/>
            <a:ext cx="7467600" cy="4495800"/>
          </a:xfrm>
        </p:spPr>
        <p:txBody>
          <a:bodyPr>
            <a:normAutofit/>
          </a:bodyPr>
          <a:lstStyle/>
          <a:p>
            <a:pPr marL="319088" indent="-319088"/>
            <a:r>
              <a:rPr lang="en-US" sz="2800" dirty="0"/>
              <a:t>Good brand names should: </a:t>
            </a:r>
          </a:p>
          <a:p>
            <a:pPr marL="639763" lvl="1" indent="-273050"/>
            <a:r>
              <a:rPr lang="en-US" sz="2800" dirty="0"/>
              <a:t>Suggest something about the product.</a:t>
            </a:r>
          </a:p>
          <a:p>
            <a:pPr marL="639763" lvl="1" indent="-273050"/>
            <a:r>
              <a:rPr lang="en-US" sz="2800" dirty="0"/>
              <a:t>Differentiate the product from competitors.</a:t>
            </a:r>
          </a:p>
          <a:p>
            <a:pPr marL="639763" lvl="1" indent="-273050"/>
            <a:r>
              <a:rPr lang="en-US" sz="2800" dirty="0"/>
              <a:t>Be suitable for legal protection.</a:t>
            </a:r>
          </a:p>
          <a:p>
            <a:pPr marL="319088" indent="-319088"/>
            <a:r>
              <a:rPr lang="en-US" sz="2800" dirty="0"/>
              <a:t>On the </a:t>
            </a:r>
            <a:r>
              <a:rPr lang="en-US" sz="2800" dirty="0" smtClean="0"/>
              <a:t>internet</a:t>
            </a:r>
            <a:r>
              <a:rPr lang="en-US" sz="2800" dirty="0"/>
              <a:t>, a good brand name should be short, memorable, easy to spell, and translate well into other languages.</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16</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315200" cy="1143000"/>
          </a:xfrm>
        </p:spPr>
        <p:txBody>
          <a:bodyPr/>
          <a:lstStyle/>
          <a:p>
            <a:pPr fontAlgn="auto">
              <a:spcAft>
                <a:spcPts val="0"/>
              </a:spcAft>
              <a:defRPr/>
            </a:pPr>
            <a:r>
              <a:rPr lang="en-US" dirty="0" smtClean="0">
                <a:ea typeface="+mj-ea"/>
                <a:cs typeface="+mj-cs"/>
              </a:rPr>
              <a:t>Co-Branding</a:t>
            </a:r>
            <a:endParaRPr lang="en-US" dirty="0">
              <a:ea typeface="+mj-ea"/>
              <a:cs typeface="+mj-cs"/>
            </a:endParaRPr>
          </a:p>
        </p:txBody>
      </p:sp>
      <p:sp>
        <p:nvSpPr>
          <p:cNvPr id="3" name="Content Placeholder 2"/>
          <p:cNvSpPr>
            <a:spLocks noGrp="1"/>
          </p:cNvSpPr>
          <p:nvPr>
            <p:ph idx="1"/>
          </p:nvPr>
        </p:nvSpPr>
        <p:spPr>
          <a:xfrm>
            <a:off x="1371600" y="1752600"/>
            <a:ext cx="6934200" cy="4144963"/>
          </a:xfrm>
        </p:spPr>
        <p:txBody>
          <a:bodyPr>
            <a:normAutofit/>
          </a:bodyPr>
          <a:lstStyle/>
          <a:p>
            <a:pPr marL="319088" indent="-319088">
              <a:lnSpc>
                <a:spcPct val="90000"/>
              </a:lnSpc>
            </a:pPr>
            <a:r>
              <a:rPr lang="en-US" sz="2800" dirty="0" smtClean="0"/>
              <a:t>Co-branding occurs when two companies form an alliance and put their brand names on a product: </a:t>
            </a:r>
          </a:p>
          <a:p>
            <a:pPr marL="639763" lvl="1" indent="-273050">
              <a:lnSpc>
                <a:spcPct val="90000"/>
              </a:lnSpc>
            </a:pPr>
            <a:r>
              <a:rPr lang="en-US" sz="2800" i="1" dirty="0" smtClean="0"/>
              <a:t>Sports Illustrated</a:t>
            </a:r>
            <a:r>
              <a:rPr lang="en-US" sz="2800" dirty="0" smtClean="0"/>
              <a:t> co-brands with CNN as CNNSI.</a:t>
            </a:r>
          </a:p>
          <a:p>
            <a:pPr marL="639763" lvl="1" indent="-273050">
              <a:lnSpc>
                <a:spcPct val="90000"/>
              </a:lnSpc>
            </a:pPr>
            <a:r>
              <a:rPr lang="en-US" sz="2800" dirty="0" smtClean="0"/>
              <a:t>Yahoo! Has joined with </a:t>
            </a:r>
            <a:r>
              <a:rPr lang="en-US" sz="2800" i="1" dirty="0" smtClean="0"/>
              <a:t>TV Guide </a:t>
            </a:r>
            <a:r>
              <a:rPr lang="en-US" sz="2800" dirty="0" smtClean="0"/>
              <a:t>and Gist to provide TV listings.</a:t>
            </a:r>
          </a:p>
          <a:p>
            <a:pPr marL="639763" lvl="1" indent="-273050">
              <a:lnSpc>
                <a:spcPct val="90000"/>
              </a:lnSpc>
            </a:pPr>
            <a:r>
              <a:rPr lang="en-US" sz="2800" dirty="0" smtClean="0"/>
              <a:t>EarthLink joined with Sprint in 1998 to provide ISP services.</a:t>
            </a:r>
          </a:p>
          <a:p>
            <a:pPr marL="319088" indent="-319088">
              <a:lnSpc>
                <a:spcPct val="90000"/>
              </a:lnSpc>
            </a:pPr>
            <a:endParaRPr lang="en-US" dirty="0" smtClean="0"/>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17</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4"/>
          <p:cNvSpPr>
            <a:spLocks noGrp="1" noChangeArrowheads="1"/>
          </p:cNvSpPr>
          <p:nvPr>
            <p:ph type="title"/>
          </p:nvPr>
        </p:nvSpPr>
        <p:spPr>
          <a:xfrm>
            <a:off x="1371600" y="228600"/>
            <a:ext cx="7394575" cy="990600"/>
          </a:xfrm>
        </p:spPr>
        <p:txBody>
          <a:bodyPr/>
          <a:lstStyle/>
          <a:p>
            <a:pPr fontAlgn="auto">
              <a:spcAft>
                <a:spcPts val="0"/>
              </a:spcAft>
              <a:defRPr/>
            </a:pPr>
            <a:r>
              <a:rPr lang="en-US" dirty="0" smtClean="0">
                <a:ea typeface="+mj-ea"/>
                <a:cs typeface="+mj-cs"/>
              </a:rPr>
              <a:t>Internet Domain Names</a:t>
            </a:r>
          </a:p>
        </p:txBody>
      </p:sp>
      <p:sp>
        <p:nvSpPr>
          <p:cNvPr id="33794" name="Rectangle 15"/>
          <p:cNvSpPr>
            <a:spLocks noGrp="1" noChangeArrowheads="1"/>
          </p:cNvSpPr>
          <p:nvPr>
            <p:ph type="body" idx="1"/>
          </p:nvPr>
        </p:nvSpPr>
        <p:spPr>
          <a:xfrm>
            <a:off x="1371600" y="1600200"/>
            <a:ext cx="7010400" cy="4495800"/>
          </a:xfrm>
        </p:spPr>
        <p:txBody>
          <a:bodyPr/>
          <a:lstStyle/>
          <a:p>
            <a:pPr marL="319088" indent="-319088">
              <a:lnSpc>
                <a:spcPct val="90000"/>
              </a:lnSpc>
              <a:spcBef>
                <a:spcPts val="1200"/>
              </a:spcBef>
            </a:pPr>
            <a:r>
              <a:rPr lang="en-US" sz="2800" dirty="0"/>
              <a:t>A URL (Uniform Resource Locator) is a </a:t>
            </a:r>
            <a:r>
              <a:rPr lang="en-US" sz="2800" dirty="0" smtClean="0"/>
              <a:t>Web site </a:t>
            </a:r>
            <a:r>
              <a:rPr lang="en-US" sz="2800" dirty="0"/>
              <a:t>address.</a:t>
            </a:r>
          </a:p>
          <a:p>
            <a:pPr marL="639763" lvl="1" indent="-273050">
              <a:lnSpc>
                <a:spcPct val="90000"/>
              </a:lnSpc>
              <a:spcBef>
                <a:spcPts val="1200"/>
              </a:spcBef>
            </a:pPr>
            <a:r>
              <a:rPr lang="en-US" sz="2800" dirty="0"/>
              <a:t>Also called </a:t>
            </a:r>
            <a:r>
              <a:rPr lang="en-US" sz="2800" dirty="0" smtClean="0"/>
              <a:t>IP </a:t>
            </a:r>
            <a:r>
              <a:rPr lang="en-US" sz="2800" dirty="0"/>
              <a:t>address </a:t>
            </a:r>
            <a:r>
              <a:rPr lang="en-US" sz="2800" dirty="0" smtClean="0"/>
              <a:t>and </a:t>
            </a:r>
            <a:r>
              <a:rPr lang="en-US" sz="2800" dirty="0"/>
              <a:t>domain name.</a:t>
            </a:r>
          </a:p>
          <a:p>
            <a:pPr marL="639763" lvl="1" indent="-273050">
              <a:lnSpc>
                <a:spcPct val="90000"/>
              </a:lnSpc>
              <a:spcBef>
                <a:spcPts val="1200"/>
              </a:spcBef>
            </a:pPr>
            <a:r>
              <a:rPr lang="en-US" sz="2800" dirty="0" smtClean="0"/>
              <a:t>http:// indicates that the browser should expect data using the hypertext protocol.</a:t>
            </a:r>
            <a:endParaRPr lang="en-US" sz="2800" dirty="0"/>
          </a:p>
          <a:p>
            <a:pPr marL="639763" lvl="1" indent="-273050">
              <a:lnSpc>
                <a:spcPct val="90000"/>
              </a:lnSpc>
              <a:spcBef>
                <a:spcPts val="1200"/>
              </a:spcBef>
            </a:pPr>
            <a:r>
              <a:rPr lang="en-US" sz="2800" dirty="0" smtClean="0"/>
              <a:t>The </a:t>
            </a:r>
            <a:r>
              <a:rPr lang="en-US" sz="2800" dirty="0"/>
              <a:t>top-level may be .com or a country name, such as .mx for </a:t>
            </a:r>
            <a:r>
              <a:rPr lang="en-US" sz="2800" dirty="0" smtClean="0"/>
              <a:t>Mexico or .uk for the United Kingdom.</a:t>
            </a:r>
          </a:p>
          <a:p>
            <a:pPr marL="639763" lvl="1" indent="-273050">
              <a:lnSpc>
                <a:spcPct val="90000"/>
              </a:lnSpc>
              <a:spcBef>
                <a:spcPts val="1200"/>
              </a:spcBef>
            </a:pPr>
            <a:r>
              <a:rPr lang="en-US" sz="2500" dirty="0" smtClean="0"/>
              <a:t>“www” is no longer necessary and most sites register their name with and without it.</a:t>
            </a:r>
            <a:endParaRPr lang="en-US" sz="2500" dirty="0"/>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18</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pPr fontAlgn="auto">
              <a:spcAft>
                <a:spcPts val="0"/>
              </a:spcAft>
              <a:defRPr/>
            </a:pPr>
            <a:r>
              <a:rPr lang="en-US" dirty="0" smtClean="0">
                <a:ea typeface="+mj-ea"/>
                <a:cs typeface="+mj-cs"/>
              </a:rPr>
              <a:t>Largest Top-Level Domain Names</a:t>
            </a:r>
            <a:endParaRPr lang="en-US" dirty="0">
              <a:ea typeface="+mj-ea"/>
              <a:cs typeface="+mj-cs"/>
            </a:endParaRPr>
          </a:p>
        </p:txBody>
      </p:sp>
      <p:pic>
        <p:nvPicPr>
          <p:cNvPr id="7170" name="Picture 2"/>
          <p:cNvPicPr>
            <a:picLocks noChangeAspect="1" noChangeArrowheads="1"/>
          </p:cNvPicPr>
          <p:nvPr/>
        </p:nvPicPr>
        <p:blipFill>
          <a:blip r:embed="rId2" cstate="print"/>
          <a:srcRect/>
          <a:stretch>
            <a:fillRect/>
          </a:stretch>
        </p:blipFill>
        <p:spPr bwMode="auto">
          <a:xfrm>
            <a:off x="1524000" y="1676400"/>
            <a:ext cx="6096000" cy="40386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19</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391400" cy="1143000"/>
          </a:xfrm>
        </p:spPr>
        <p:txBody>
          <a:bodyPr/>
          <a:lstStyle/>
          <a:p>
            <a:pPr fontAlgn="auto">
              <a:spcAft>
                <a:spcPts val="0"/>
              </a:spcAft>
              <a:defRPr/>
            </a:pPr>
            <a:r>
              <a:rPr lang="en-US" dirty="0" smtClean="0">
                <a:ea typeface="+mj-ea"/>
                <a:cs typeface="+mj-cs"/>
              </a:rPr>
              <a:t>Chapter 9 Objectives</a:t>
            </a:r>
            <a:endParaRPr lang="en-US" dirty="0">
              <a:ea typeface="+mj-ea"/>
              <a:cs typeface="+mj-cs"/>
            </a:endParaRPr>
          </a:p>
        </p:txBody>
      </p:sp>
      <p:sp>
        <p:nvSpPr>
          <p:cNvPr id="3" name="Content Placeholder 2"/>
          <p:cNvSpPr>
            <a:spLocks noGrp="1"/>
          </p:cNvSpPr>
          <p:nvPr>
            <p:ph idx="1"/>
          </p:nvPr>
        </p:nvSpPr>
        <p:spPr>
          <a:xfrm>
            <a:off x="1447800" y="1676400"/>
            <a:ext cx="7239000" cy="4267200"/>
          </a:xfrm>
        </p:spPr>
        <p:txBody>
          <a:bodyPr>
            <a:normAutofit/>
          </a:bodyPr>
          <a:lstStyle/>
          <a:p>
            <a:pPr>
              <a:spcBef>
                <a:spcPct val="0"/>
              </a:spcBef>
            </a:pPr>
            <a:r>
              <a:rPr lang="en-US" sz="2800" dirty="0" smtClean="0"/>
              <a:t>After reading Chapter 9, you will be able to:</a:t>
            </a:r>
          </a:p>
          <a:p>
            <a:pPr lvl="1">
              <a:lnSpc>
                <a:spcPct val="80000"/>
              </a:lnSpc>
            </a:pPr>
            <a:r>
              <a:rPr lang="en-US" sz="2800" dirty="0" smtClean="0"/>
              <a:t>Define </a:t>
            </a:r>
            <a:r>
              <a:rPr lang="en-US" sz="2800" i="1" dirty="0" smtClean="0"/>
              <a:t>product </a:t>
            </a:r>
            <a:r>
              <a:rPr lang="en-US" sz="2800" dirty="0" smtClean="0"/>
              <a:t>and describe how it contributes to customer value.</a:t>
            </a:r>
          </a:p>
          <a:p>
            <a:pPr lvl="1">
              <a:lnSpc>
                <a:spcPct val="80000"/>
              </a:lnSpc>
            </a:pPr>
            <a:r>
              <a:rPr lang="en-US" sz="2800" dirty="0" smtClean="0"/>
              <a:t>Discuss how attributes, branding, support services, and labeling apply to online products.</a:t>
            </a:r>
          </a:p>
          <a:p>
            <a:pPr lvl="1">
              <a:lnSpc>
                <a:spcPct val="80000"/>
              </a:lnSpc>
            </a:pPr>
            <a:r>
              <a:rPr lang="en-US" sz="2800" dirty="0" smtClean="0"/>
              <a:t>Outline some of the key factors in e-marketing enhanced product development.</a:t>
            </a:r>
            <a:endParaRPr lang="en-US" sz="1800" dirty="0" smtClean="0"/>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524000" y="228600"/>
            <a:ext cx="7242175" cy="990600"/>
          </a:xfrm>
        </p:spPr>
        <p:txBody>
          <a:bodyPr>
            <a:normAutofit/>
          </a:bodyPr>
          <a:lstStyle/>
          <a:p>
            <a:pPr fontAlgn="auto">
              <a:spcAft>
                <a:spcPts val="0"/>
              </a:spcAft>
              <a:defRPr/>
            </a:pPr>
            <a:r>
              <a:rPr lang="en-US" dirty="0" smtClean="0">
                <a:ea typeface="+mj-ea"/>
                <a:cs typeface="+mj-cs"/>
              </a:rPr>
              <a:t>Internet Domain Names, cont.</a:t>
            </a:r>
          </a:p>
        </p:txBody>
      </p:sp>
      <p:sp>
        <p:nvSpPr>
          <p:cNvPr id="35843" name="Content Placeholder 4"/>
          <p:cNvSpPr>
            <a:spLocks noGrp="1"/>
          </p:cNvSpPr>
          <p:nvPr>
            <p:ph sz="quarter" idx="1"/>
          </p:nvPr>
        </p:nvSpPr>
        <p:spPr>
          <a:xfrm>
            <a:off x="1447800" y="1600200"/>
            <a:ext cx="7318375" cy="4495800"/>
          </a:xfrm>
        </p:spPr>
        <p:txBody>
          <a:bodyPr>
            <a:normAutofit lnSpcReduction="10000"/>
          </a:bodyPr>
          <a:lstStyle/>
          <a:p>
            <a:r>
              <a:rPr lang="en-US" sz="2800" dirty="0" smtClean="0"/>
              <a:t>The Internet Corporation for Assigned Names and Numbers (ICANN) is a non-profit corporation that makes decisions about protocol and </a:t>
            </a:r>
            <a:r>
              <a:rPr lang="en-US" sz="2800" dirty="0" smtClean="0"/>
              <a:t>names</a:t>
            </a:r>
          </a:p>
          <a:p>
            <a:pPr lvl="1"/>
            <a:r>
              <a:rPr lang="en-US" sz="2800" dirty="0" smtClean="0"/>
              <a:t> </a:t>
            </a:r>
            <a:r>
              <a:rPr lang="en-US" sz="2800" dirty="0" smtClean="0"/>
              <a:t>.xxx and .post are two recently-approved extensions. </a:t>
            </a:r>
          </a:p>
          <a:p>
            <a:r>
              <a:rPr lang="en-US" sz="2800" dirty="0" smtClean="0"/>
              <a:t>GoDaddy and other sites provide domain registration services at low cost.</a:t>
            </a:r>
          </a:p>
          <a:p>
            <a:r>
              <a:rPr lang="en-US" sz="2800" dirty="0" smtClean="0"/>
              <a:t>More than 97% of words in the dictionary have already been registered as domain names.</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20</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524000" y="228600"/>
            <a:ext cx="7242175" cy="990600"/>
          </a:xfrm>
        </p:spPr>
        <p:txBody>
          <a:bodyPr>
            <a:normAutofit/>
          </a:bodyPr>
          <a:lstStyle/>
          <a:p>
            <a:pPr fontAlgn="auto">
              <a:spcAft>
                <a:spcPts val="0"/>
              </a:spcAft>
              <a:defRPr/>
            </a:pPr>
            <a:r>
              <a:rPr lang="en-US" dirty="0" smtClean="0">
                <a:ea typeface="+mj-ea"/>
                <a:cs typeface="+mj-cs"/>
              </a:rPr>
              <a:t>Internet Domain Names, cont.</a:t>
            </a:r>
          </a:p>
        </p:txBody>
      </p:sp>
      <p:sp>
        <p:nvSpPr>
          <p:cNvPr id="36867" name="Content Placeholder 4"/>
          <p:cNvSpPr>
            <a:spLocks noGrp="1"/>
          </p:cNvSpPr>
          <p:nvPr>
            <p:ph sz="quarter" idx="1"/>
          </p:nvPr>
        </p:nvSpPr>
        <p:spPr>
          <a:xfrm>
            <a:off x="1600200" y="1752600"/>
            <a:ext cx="7165975" cy="4343400"/>
          </a:xfrm>
        </p:spPr>
        <p:txBody>
          <a:bodyPr/>
          <a:lstStyle/>
          <a:p>
            <a:r>
              <a:rPr lang="en-US" sz="2800" dirty="0" smtClean="0"/>
              <a:t>Organizations should purchase alternative or related names and spellings.</a:t>
            </a:r>
          </a:p>
          <a:p>
            <a:pPr lvl="1"/>
            <a:r>
              <a:rPr lang="en-US" sz="2800" dirty="0" smtClean="0"/>
              <a:t>Coca-Cola owns cocacola.com, coca-cola.com and coke.com, among others.</a:t>
            </a:r>
          </a:p>
          <a:p>
            <a:r>
              <a:rPr lang="en-US" sz="2800" dirty="0" smtClean="0"/>
              <a:t>Picking the right domain name can make a huge difference in:</a:t>
            </a:r>
          </a:p>
          <a:p>
            <a:pPr lvl="1"/>
            <a:r>
              <a:rPr lang="en-US" sz="2800" dirty="0" smtClean="0"/>
              <a:t>Directing people correctly to a site.</a:t>
            </a:r>
          </a:p>
          <a:p>
            <a:pPr lvl="1"/>
            <a:r>
              <a:rPr lang="en-US" sz="2800" dirty="0" smtClean="0"/>
              <a:t>Building consistency in marketing communications.</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21</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1600200" y="228600"/>
            <a:ext cx="7165975" cy="990600"/>
          </a:xfrm>
        </p:spPr>
        <p:txBody>
          <a:bodyPr>
            <a:normAutofit/>
          </a:bodyPr>
          <a:lstStyle/>
          <a:p>
            <a:pPr fontAlgn="auto">
              <a:spcAft>
                <a:spcPts val="0"/>
              </a:spcAft>
              <a:defRPr/>
            </a:pPr>
            <a:r>
              <a:rPr lang="en-US" dirty="0" smtClean="0">
                <a:ea typeface="+mj-ea"/>
                <a:cs typeface="+mj-cs"/>
              </a:rPr>
              <a:t>Support Services</a:t>
            </a:r>
          </a:p>
        </p:txBody>
      </p:sp>
      <p:sp>
        <p:nvSpPr>
          <p:cNvPr id="37890" name="Rectangle 3"/>
          <p:cNvSpPr>
            <a:spLocks noGrp="1" noChangeArrowheads="1"/>
          </p:cNvSpPr>
          <p:nvPr>
            <p:ph type="body" idx="1"/>
          </p:nvPr>
        </p:nvSpPr>
        <p:spPr>
          <a:xfrm>
            <a:off x="1524000" y="1752600"/>
            <a:ext cx="7242175" cy="4343400"/>
          </a:xfrm>
        </p:spPr>
        <p:txBody>
          <a:bodyPr/>
          <a:lstStyle/>
          <a:p>
            <a:r>
              <a:rPr lang="en-US" sz="2800" dirty="0" smtClean="0"/>
              <a:t>Customer support is a critical component in the value proposition.</a:t>
            </a:r>
          </a:p>
          <a:p>
            <a:r>
              <a:rPr lang="en-US" sz="2800" dirty="0" smtClean="0"/>
              <a:t>Customer service reps help customers with installation, maintenance, product guarantees, service warranties, etc. to increase customer satisfaction.</a:t>
            </a:r>
          </a:p>
          <a:p>
            <a:r>
              <a:rPr lang="en-US" sz="2800" dirty="0" smtClean="0"/>
              <a:t>CompUSA combines online and offline channels to increase customer support.</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22</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1447800" y="228600"/>
            <a:ext cx="7318375" cy="990600"/>
          </a:xfrm>
        </p:spPr>
        <p:txBody>
          <a:bodyPr>
            <a:normAutofit/>
          </a:bodyPr>
          <a:lstStyle/>
          <a:p>
            <a:pPr fontAlgn="auto">
              <a:spcAft>
                <a:spcPts val="0"/>
              </a:spcAft>
              <a:defRPr/>
            </a:pPr>
            <a:r>
              <a:rPr lang="en-US" dirty="0" smtClean="0">
                <a:ea typeface="+mj-ea"/>
                <a:cs typeface="+mj-cs"/>
              </a:rPr>
              <a:t>Product Benefits: Labeling</a:t>
            </a:r>
          </a:p>
        </p:txBody>
      </p:sp>
      <p:sp>
        <p:nvSpPr>
          <p:cNvPr id="38914" name="Rectangle 3"/>
          <p:cNvSpPr>
            <a:spLocks noGrp="1" noChangeArrowheads="1"/>
          </p:cNvSpPr>
          <p:nvPr>
            <p:ph type="body" idx="1"/>
          </p:nvPr>
        </p:nvSpPr>
        <p:spPr>
          <a:xfrm>
            <a:off x="1600200" y="1600200"/>
            <a:ext cx="7165975" cy="4495800"/>
          </a:xfrm>
        </p:spPr>
        <p:txBody>
          <a:bodyPr>
            <a:normAutofit/>
          </a:bodyPr>
          <a:lstStyle/>
          <a:p>
            <a:r>
              <a:rPr lang="en-US" sz="2800" dirty="0" smtClean="0"/>
              <a:t>Labeling has digital equivalents in the online world.</a:t>
            </a:r>
          </a:p>
          <a:p>
            <a:pPr lvl="1"/>
            <a:r>
              <a:rPr lang="en-US" sz="2800" dirty="0" smtClean="0"/>
              <a:t>Online labels provide information about product usage and features.</a:t>
            </a:r>
          </a:p>
          <a:p>
            <a:pPr lvl="1"/>
            <a:r>
              <a:rPr lang="en-US" sz="2800" dirty="0" smtClean="0"/>
              <a:t>Online labels also provide extensive legal information about the software product.</a:t>
            </a:r>
          </a:p>
          <a:p>
            <a:r>
              <a:rPr lang="en-US" sz="2800" dirty="0" smtClean="0"/>
              <a:t>Online firms may add the Better Business Bureau logo or TRUSTe privacy shield.</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23</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FTC’s “Label” Page Discusses </a:t>
            </a:r>
            <a:br>
              <a:rPr lang="en-US" dirty="0" smtClean="0"/>
            </a:br>
            <a:r>
              <a:rPr lang="en-US" dirty="0" smtClean="0"/>
              <a:t>Its Privacy Policy</a:t>
            </a:r>
            <a:endParaRPr lang="en-US" dirty="0"/>
          </a:p>
        </p:txBody>
      </p:sp>
      <p:pic>
        <p:nvPicPr>
          <p:cNvPr id="8194" name="Picture 2" descr="C:\Users\Betty\Desktop\Strauss 2013\Ch_09__Exhibit 9.7.png"/>
          <p:cNvPicPr>
            <a:picLocks noGrp="1" noChangeAspect="1" noChangeArrowheads="1"/>
          </p:cNvPicPr>
          <p:nvPr>
            <p:ph idx="1"/>
          </p:nvPr>
        </p:nvPicPr>
        <p:blipFill>
          <a:blip r:embed="rId2" cstate="print"/>
          <a:srcRect/>
          <a:stretch>
            <a:fillRect/>
          </a:stretch>
        </p:blipFill>
        <p:spPr bwMode="auto">
          <a:xfrm>
            <a:off x="1558540" y="1600200"/>
            <a:ext cx="6026920" cy="4525963"/>
          </a:xfrm>
          <a:prstGeom prst="rect">
            <a:avLst/>
          </a:prstGeom>
          <a:noFill/>
        </p:spPr>
      </p:pic>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24</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762000" y="228600"/>
            <a:ext cx="8229600" cy="990600"/>
          </a:xfrm>
        </p:spPr>
        <p:txBody>
          <a:bodyPr>
            <a:noAutofit/>
          </a:bodyPr>
          <a:lstStyle/>
          <a:p>
            <a:pPr fontAlgn="auto">
              <a:spcAft>
                <a:spcPts val="0"/>
              </a:spcAft>
              <a:defRPr/>
            </a:pPr>
            <a:r>
              <a:rPr lang="en-US" dirty="0" smtClean="0">
                <a:ea typeface="+mj-ea"/>
                <a:cs typeface="+mj-cs"/>
              </a:rPr>
              <a:t>Customer Codesign via Crowdsourcing</a:t>
            </a:r>
          </a:p>
        </p:txBody>
      </p:sp>
      <p:sp>
        <p:nvSpPr>
          <p:cNvPr id="40962" name="Rectangle 3"/>
          <p:cNvSpPr>
            <a:spLocks noGrp="1" noChangeArrowheads="1"/>
          </p:cNvSpPr>
          <p:nvPr>
            <p:ph type="body" idx="1"/>
          </p:nvPr>
        </p:nvSpPr>
        <p:spPr>
          <a:xfrm>
            <a:off x="1371600" y="1447800"/>
            <a:ext cx="7620000" cy="4648200"/>
          </a:xfrm>
        </p:spPr>
        <p:txBody>
          <a:bodyPr>
            <a:normAutofit/>
          </a:bodyPr>
          <a:lstStyle/>
          <a:p>
            <a:pPr>
              <a:spcBef>
                <a:spcPct val="0"/>
              </a:spcBef>
            </a:pPr>
            <a:r>
              <a:rPr lang="en-US" sz="2600" dirty="0" smtClean="0"/>
              <a:t>Internet technology allows collaboration to occur electronically among consumers and across international borders.</a:t>
            </a:r>
          </a:p>
          <a:p>
            <a:pPr>
              <a:spcBef>
                <a:spcPct val="0"/>
              </a:spcBef>
            </a:pPr>
            <a:r>
              <a:rPr lang="en-US" sz="2600" dirty="0" smtClean="0"/>
              <a:t>Software developers often seek customer input about new products.</a:t>
            </a:r>
          </a:p>
          <a:p>
            <a:pPr lvl="1">
              <a:spcBef>
                <a:spcPct val="0"/>
              </a:spcBef>
            </a:pPr>
            <a:r>
              <a:rPr lang="en-US" sz="2600" dirty="0" smtClean="0"/>
              <a:t>They often allow users to download beta version products, test them, and provide feedback.</a:t>
            </a:r>
          </a:p>
          <a:p>
            <a:pPr>
              <a:spcBef>
                <a:spcPct val="0"/>
              </a:spcBef>
            </a:pPr>
            <a:r>
              <a:rPr lang="en-US" sz="2600" dirty="0" smtClean="0"/>
              <a:t>Good marketers look for customer feedback to improve products.</a:t>
            </a:r>
          </a:p>
          <a:p>
            <a:pPr lvl="1">
              <a:spcBef>
                <a:spcPct val="0"/>
              </a:spcBef>
            </a:pPr>
            <a:r>
              <a:rPr lang="en-US" sz="2600" dirty="0" smtClean="0"/>
              <a:t>Some set up sites to gather customer ideas and input: mystarbucksidea.com.</a:t>
            </a:r>
            <a:endParaRPr lang="en-US" sz="2800" dirty="0" smtClean="0"/>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25</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14"/>
          <p:cNvSpPr>
            <a:spLocks noGrp="1" noChangeArrowheads="1"/>
          </p:cNvSpPr>
          <p:nvPr>
            <p:ph type="title"/>
          </p:nvPr>
        </p:nvSpPr>
        <p:spPr>
          <a:xfrm>
            <a:off x="1447800" y="228600"/>
            <a:ext cx="7318375" cy="990600"/>
          </a:xfrm>
        </p:spPr>
        <p:txBody>
          <a:bodyPr>
            <a:noAutofit/>
          </a:bodyPr>
          <a:lstStyle/>
          <a:p>
            <a:pPr fontAlgn="auto">
              <a:spcAft>
                <a:spcPts val="0"/>
              </a:spcAft>
              <a:defRPr/>
            </a:pPr>
            <a:r>
              <a:rPr lang="en-US" dirty="0" smtClean="0">
                <a:ea typeface="+mj-ea"/>
                <a:cs typeface="+mj-cs"/>
              </a:rPr>
              <a:t>New-Product Strategies </a:t>
            </a:r>
            <a:br>
              <a:rPr lang="en-US" dirty="0" smtClean="0">
                <a:ea typeface="+mj-ea"/>
                <a:cs typeface="+mj-cs"/>
              </a:rPr>
            </a:br>
            <a:r>
              <a:rPr lang="en-US" dirty="0" smtClean="0">
                <a:ea typeface="+mj-ea"/>
                <a:cs typeface="+mj-cs"/>
              </a:rPr>
              <a:t>for E-Marketing</a:t>
            </a:r>
          </a:p>
        </p:txBody>
      </p:sp>
      <p:sp>
        <p:nvSpPr>
          <p:cNvPr id="41986" name="Rectangle 15"/>
          <p:cNvSpPr>
            <a:spLocks noGrp="1" noChangeArrowheads="1"/>
          </p:cNvSpPr>
          <p:nvPr>
            <p:ph type="body" idx="1"/>
          </p:nvPr>
        </p:nvSpPr>
        <p:spPr>
          <a:xfrm>
            <a:off x="1447800" y="1600200"/>
            <a:ext cx="7318375" cy="4495800"/>
          </a:xfrm>
        </p:spPr>
        <p:txBody>
          <a:bodyPr/>
          <a:lstStyle/>
          <a:p>
            <a:pPr marL="609600" indent="-609600"/>
            <a:r>
              <a:rPr lang="en-US" sz="2800" dirty="0" smtClean="0"/>
              <a:t>Many new products, such as YouTube, Yahoo!, and Twitter, were introduced by “one-pony” firms built around the company’s first successful product.</a:t>
            </a:r>
          </a:p>
          <a:p>
            <a:pPr marL="609600" indent="-609600"/>
            <a:r>
              <a:rPr lang="en-US" sz="2800" dirty="0" smtClean="0"/>
              <a:t>Other firms have added internet products to an already successful product mix.</a:t>
            </a:r>
          </a:p>
          <a:p>
            <a:pPr marL="609600" indent="-609600"/>
            <a:r>
              <a:rPr lang="en-US" sz="2800" dirty="0" smtClean="0"/>
              <a:t>Product mix strategies can help marketers integrate offline and online strategies.</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26</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1828800" y="228600"/>
            <a:ext cx="6937375" cy="990600"/>
          </a:xfrm>
        </p:spPr>
        <p:txBody>
          <a:bodyPr/>
          <a:lstStyle/>
          <a:p>
            <a:pPr fontAlgn="auto">
              <a:spcAft>
                <a:spcPts val="0"/>
              </a:spcAft>
              <a:defRPr/>
            </a:pPr>
            <a:r>
              <a:rPr lang="en-US" dirty="0" smtClean="0">
                <a:ea typeface="+mj-ea"/>
                <a:cs typeface="+mj-cs"/>
              </a:rPr>
              <a:t>Product Mix Strategies</a:t>
            </a:r>
          </a:p>
        </p:txBody>
      </p:sp>
      <p:sp>
        <p:nvSpPr>
          <p:cNvPr id="185347" name="Rectangle 3"/>
          <p:cNvSpPr>
            <a:spLocks noGrp="1" noChangeArrowheads="1"/>
          </p:cNvSpPr>
          <p:nvPr>
            <p:ph type="body" idx="1"/>
          </p:nvPr>
        </p:nvSpPr>
        <p:spPr>
          <a:xfrm>
            <a:off x="1676399" y="1524000"/>
            <a:ext cx="6781801" cy="4572000"/>
          </a:xfrm>
        </p:spPr>
        <p:txBody>
          <a:bodyPr rtlCol="0">
            <a:normAutofit fontScale="92500" lnSpcReduction="10000"/>
          </a:bodyPr>
          <a:lstStyle/>
          <a:p>
            <a:pPr marL="609600" indent="-609600">
              <a:defRPr/>
            </a:pPr>
            <a:r>
              <a:rPr lang="en-US" sz="3000" dirty="0" smtClean="0">
                <a:ea typeface="+mn-ea"/>
                <a:cs typeface="+mn-cs"/>
              </a:rPr>
              <a:t>Firms will select one or more of the following strategies, based on marketing objectives, risk tolerance, resource availability, etc.</a:t>
            </a:r>
          </a:p>
          <a:p>
            <a:pPr marL="990600" lvl="1" indent="-533400">
              <a:defRPr/>
            </a:pPr>
            <a:r>
              <a:rPr lang="en-US" sz="3000" dirty="0" smtClean="0">
                <a:ea typeface="+mn-ea"/>
              </a:rPr>
              <a:t>Discontinuous innovations are new-to-the-world products.</a:t>
            </a:r>
          </a:p>
          <a:p>
            <a:pPr marL="990600" lvl="1" indent="-533400">
              <a:defRPr/>
            </a:pPr>
            <a:r>
              <a:rPr lang="en-US" sz="3000" dirty="0" smtClean="0">
                <a:ea typeface="+mn-ea"/>
              </a:rPr>
              <a:t>New-product lines are new products in a different category for an existing brand name.</a:t>
            </a:r>
          </a:p>
          <a:p>
            <a:pPr marL="990600" lvl="1" indent="-533400">
              <a:defRPr/>
            </a:pPr>
            <a:r>
              <a:rPr lang="en-US" sz="3000" dirty="0" smtClean="0">
                <a:ea typeface="+mn-ea"/>
              </a:rPr>
              <a:t>Additions to existing product lines.</a:t>
            </a:r>
            <a:endParaRPr lang="en-US" sz="3000" dirty="0">
              <a:ea typeface="+mn-ea"/>
            </a:endParaRPr>
          </a:p>
          <a:p>
            <a:pPr marL="990600" lvl="1" indent="-533400" fontAlgn="auto">
              <a:spcAft>
                <a:spcPts val="0"/>
              </a:spcAft>
              <a:buFont typeface="Wingdings 2"/>
              <a:buNone/>
              <a:defRPr/>
            </a:pPr>
            <a:endParaRPr lang="en-US" dirty="0">
              <a:ea typeface="+mn-ea"/>
            </a:endParaRPr>
          </a:p>
          <a:p>
            <a:pPr marL="609600" indent="-609600" fontAlgn="auto">
              <a:spcAft>
                <a:spcPts val="0"/>
              </a:spcAft>
              <a:buFont typeface="Wingdings"/>
              <a:buChar char=""/>
              <a:defRPr/>
            </a:pPr>
            <a:endParaRPr lang="en-US" dirty="0">
              <a:ea typeface="+mn-ea"/>
              <a:cs typeface="+mn-cs"/>
            </a:endParaRP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27</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US" dirty="0" smtClean="0">
                <a:ea typeface="+mj-ea"/>
                <a:cs typeface="+mj-cs"/>
              </a:rPr>
              <a:t>Product Mix Strategies, cont.</a:t>
            </a:r>
            <a:endParaRPr lang="en-US" dirty="0">
              <a:ea typeface="+mj-ea"/>
              <a:cs typeface="+mj-cs"/>
            </a:endParaRPr>
          </a:p>
        </p:txBody>
      </p:sp>
      <p:sp>
        <p:nvSpPr>
          <p:cNvPr id="3" name="Content Placeholder 2"/>
          <p:cNvSpPr>
            <a:spLocks noGrp="1"/>
          </p:cNvSpPr>
          <p:nvPr>
            <p:ph idx="1"/>
          </p:nvPr>
        </p:nvSpPr>
        <p:spPr>
          <a:xfrm>
            <a:off x="1905000" y="1676400"/>
            <a:ext cx="6781800" cy="4449763"/>
          </a:xfrm>
        </p:spPr>
        <p:txBody>
          <a:bodyPr rtlCol="0">
            <a:normAutofit/>
          </a:bodyPr>
          <a:lstStyle/>
          <a:p>
            <a:pPr marL="533400" indent="-533400">
              <a:defRPr/>
            </a:pPr>
            <a:r>
              <a:rPr lang="en-US" sz="2800" dirty="0" smtClean="0">
                <a:ea typeface="+mn-ea"/>
                <a:cs typeface="+mn-cs"/>
              </a:rPr>
              <a:t>Improvements or revisions of existing products.</a:t>
            </a:r>
          </a:p>
          <a:p>
            <a:pPr marL="533400" indent="-533400">
              <a:defRPr/>
            </a:pPr>
            <a:r>
              <a:rPr lang="en-US" sz="2800" dirty="0" smtClean="0">
                <a:ea typeface="+mn-ea"/>
                <a:cs typeface="+mn-cs"/>
              </a:rPr>
              <a:t>Repositioned products can be targeted to different markets or promoted for new uses.</a:t>
            </a:r>
          </a:p>
          <a:p>
            <a:pPr marL="533400" indent="-533400">
              <a:defRPr/>
            </a:pPr>
            <a:r>
              <a:rPr lang="en-US" sz="2800" dirty="0" smtClean="0">
                <a:ea typeface="+mn-ea"/>
                <a:cs typeface="+mn-cs"/>
              </a:rPr>
              <a:t>Me-too lower-cost products.</a:t>
            </a:r>
          </a:p>
          <a:p>
            <a:pPr>
              <a:defRPr/>
            </a:pPr>
            <a:endParaRPr lang="en-US" sz="2800" dirty="0">
              <a:ea typeface="+mn-ea"/>
              <a:cs typeface="+mn-cs"/>
            </a:endParaRP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28</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ChangeArrowheads="1"/>
          </p:cNvSpPr>
          <p:nvPr/>
        </p:nvSpPr>
        <p:spPr bwMode="auto">
          <a:xfrm>
            <a:off x="-3725863" y="2114550"/>
            <a:ext cx="184150" cy="366713"/>
          </a:xfrm>
          <a:prstGeom prst="rect">
            <a:avLst/>
          </a:prstGeom>
          <a:noFill/>
          <a:ln w="25400">
            <a:noFill/>
            <a:miter lim="800000"/>
            <a:headEnd/>
            <a:tailEnd/>
          </a:ln>
        </p:spPr>
        <p:txBody>
          <a:bodyPr wrap="none" anchor="ctr">
            <a:prstTxWarp prst="textNoShape">
              <a:avLst/>
            </a:prstTxWarp>
            <a:spAutoFit/>
          </a:bodyPr>
          <a:lstStyle/>
          <a:p>
            <a:endParaRPr lang="en-US" dirty="0">
              <a:latin typeface="Calibri" pitchFamily="-72" charset="0"/>
            </a:endParaRPr>
          </a:p>
        </p:txBody>
      </p:sp>
      <p:pic>
        <p:nvPicPr>
          <p:cNvPr id="45058" name="Picture 4" descr="cid:3287383400_2177562"/>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762000" y="685800"/>
            <a:ext cx="8118475" cy="2647950"/>
          </a:xfrm>
          <a:prstGeom prst="rect">
            <a:avLst/>
          </a:prstGeom>
          <a:noFill/>
          <a:ln w="9525">
            <a:noFill/>
            <a:miter lim="800000"/>
            <a:headEnd/>
            <a:tailEnd/>
          </a:ln>
        </p:spPr>
      </p:pic>
      <p:sp>
        <p:nvSpPr>
          <p:cNvPr id="45059" name="Rectangle 5"/>
          <p:cNvSpPr>
            <a:spLocks noChangeArrowheads="1"/>
          </p:cNvSpPr>
          <p:nvPr/>
        </p:nvSpPr>
        <p:spPr bwMode="auto">
          <a:xfrm>
            <a:off x="1066800" y="3582988"/>
            <a:ext cx="7696200" cy="1069975"/>
          </a:xfrm>
          <a:prstGeom prst="rect">
            <a:avLst/>
          </a:prstGeom>
          <a:noFill/>
          <a:ln w="25400">
            <a:noFill/>
            <a:miter lim="800000"/>
            <a:headEnd/>
            <a:tailEnd/>
          </a:ln>
        </p:spPr>
        <p:txBody>
          <a:bodyPr anchor="ctr">
            <a:prstTxWarp prst="textNoShape">
              <a:avLst/>
            </a:prstTxWarp>
            <a:spAutoFit/>
          </a:bodyPr>
          <a:lstStyle/>
          <a:p>
            <a:pPr algn="ctr"/>
            <a:r>
              <a:rPr lang="en-US" sz="1600" dirty="0">
                <a:solidFill>
                  <a:srgbClr val="000000"/>
                </a:solidFill>
                <a:latin typeface="Calibri"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
        <p:nvSpPr>
          <p:cNvPr id="5" name="Rectangle 5"/>
          <p:cNvSpPr txBox="1">
            <a:spLocks noGrp="1" noChangeArrowheads="1"/>
          </p:cNvSpPr>
          <p:nvPr/>
        </p:nvSpPr>
        <p:spPr bwMode="auto">
          <a:xfrm>
            <a:off x="1066800" y="5006975"/>
            <a:ext cx="7631113" cy="636588"/>
          </a:xfrm>
          <a:prstGeom prst="rect">
            <a:avLst/>
          </a:prstGeom>
          <a:noFill/>
          <a:ln>
            <a:miter lim="800000"/>
            <a:headEnd/>
            <a:tailEnd/>
          </a:ln>
        </p:spPr>
        <p:txBody>
          <a:bodyPr anchor="b"/>
          <a:lstStyle/>
          <a:p>
            <a:pPr algn="ctr" fontAlgn="auto">
              <a:spcBef>
                <a:spcPts val="0"/>
              </a:spcBef>
              <a:spcAft>
                <a:spcPts val="0"/>
              </a:spcAft>
              <a:defRPr/>
            </a:pPr>
            <a:r>
              <a:rPr lang="en-US" dirty="0">
                <a:solidFill>
                  <a:srgbClr val="000000"/>
                </a:solidFill>
                <a:effectLst>
                  <a:outerShdw blurRad="38100" dist="38100" dir="2700000" algn="tl">
                    <a:srgbClr val="C0C0C0"/>
                  </a:outerShdw>
                </a:effectLst>
                <a:latin typeface="Tahoma" pitchFamily="34" charset="0"/>
                <a:ea typeface="+mn-ea"/>
                <a:cs typeface="Arial" charset="0"/>
              </a:rPr>
              <a:t>Copyright © </a:t>
            </a:r>
            <a:r>
              <a:rPr lang="en-US" dirty="0" smtClean="0">
                <a:solidFill>
                  <a:srgbClr val="000000"/>
                </a:solidFill>
                <a:effectLst>
                  <a:outerShdw blurRad="38100" dist="38100" dir="2700000" algn="tl">
                    <a:srgbClr val="C0C0C0"/>
                  </a:outerShdw>
                </a:effectLst>
                <a:latin typeface="Tahoma" pitchFamily="34" charset="0"/>
                <a:ea typeface="+mn-ea"/>
                <a:cs typeface="Arial" charset="0"/>
              </a:rPr>
              <a:t>2014 </a:t>
            </a:r>
            <a:r>
              <a:rPr lang="en-US" dirty="0">
                <a:solidFill>
                  <a:srgbClr val="000000"/>
                </a:solidFill>
                <a:effectLst>
                  <a:outerShdw blurRad="38100" dist="38100" dir="2700000" algn="tl">
                    <a:srgbClr val="C0C0C0"/>
                  </a:outerShdw>
                </a:effectLst>
                <a:latin typeface="Tahoma" pitchFamily="34" charset="0"/>
                <a:ea typeface="+mn-ea"/>
                <a:cs typeface="Arial" charset="0"/>
              </a:rPr>
              <a:t>Pearson Education, Inc.  </a:t>
            </a:r>
          </a:p>
          <a:p>
            <a:pPr algn="ctr" fontAlgn="auto">
              <a:spcBef>
                <a:spcPts val="0"/>
              </a:spcBef>
              <a:spcAft>
                <a:spcPts val="0"/>
              </a:spcAft>
              <a:defRPr/>
            </a:pPr>
            <a:r>
              <a:rPr lang="en-US" dirty="0">
                <a:solidFill>
                  <a:srgbClr val="000000"/>
                </a:solidFill>
                <a:effectLst>
                  <a:outerShdw blurRad="38100" dist="38100" dir="2700000" algn="tl">
                    <a:srgbClr val="C0C0C0"/>
                  </a:outerShdw>
                </a:effectLst>
                <a:latin typeface="Tahoma" pitchFamily="34" charset="0"/>
                <a:ea typeface="+mn-ea"/>
                <a:cs typeface="Arial" charset="0"/>
              </a:rPr>
              <a:t>Publishing as Prentice Hall</a:t>
            </a:r>
            <a:endParaRPr lang="en-US" dirty="0">
              <a:solidFill>
                <a:srgbClr val="000000"/>
              </a:solidFill>
              <a:effectLst>
                <a:outerShdw blurRad="38100" dist="38100" dir="2700000" algn="tl">
                  <a:srgbClr val="C0C0C0"/>
                </a:outerShdw>
              </a:effectLst>
              <a:latin typeface="+mn-lt"/>
              <a:ea typeface="+mn-ea"/>
              <a:cs typeface="Arial" charset="0"/>
            </a:endParaRPr>
          </a:p>
        </p:txBody>
      </p:sp>
      <p:sp>
        <p:nvSpPr>
          <p:cNvPr id="7" name="Slide Number Placeholder 6"/>
          <p:cNvSpPr>
            <a:spLocks noGrp="1"/>
          </p:cNvSpPr>
          <p:nvPr>
            <p:ph type="sldNum" sz="quarter" idx="12"/>
          </p:nvPr>
        </p:nvSpPr>
        <p:spPr/>
        <p:txBody>
          <a:bodyPr/>
          <a:lstStyle/>
          <a:p>
            <a:r>
              <a:rPr lang="en-US" dirty="0" smtClean="0"/>
              <a:t>9-</a:t>
            </a:r>
            <a:fld id="{C238F03A-58E1-4ECA-9024-348A9A81A53D}"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8"/>
          <p:cNvSpPr>
            <a:spLocks noGrp="1" noChangeArrowheads="1"/>
          </p:cNvSpPr>
          <p:nvPr>
            <p:ph type="body" idx="1"/>
          </p:nvPr>
        </p:nvSpPr>
        <p:spPr>
          <a:xfrm>
            <a:off x="1219200" y="1447800"/>
            <a:ext cx="7546975" cy="4495800"/>
          </a:xfrm>
        </p:spPr>
        <p:txBody>
          <a:bodyPr/>
          <a:lstStyle/>
          <a:p>
            <a:pPr>
              <a:lnSpc>
                <a:spcPct val="90000"/>
              </a:lnSpc>
            </a:pPr>
            <a:r>
              <a:rPr lang="en-US" sz="2800" dirty="0" smtClean="0"/>
              <a:t>In 1998, co-founders Brin and Page delivered an innovative new search strategy that ranked results on popularity as well as keywords.</a:t>
            </a:r>
          </a:p>
          <a:p>
            <a:pPr>
              <a:lnSpc>
                <a:spcPct val="90000"/>
              </a:lnSpc>
            </a:pPr>
            <a:r>
              <a:rPr lang="en-US" sz="2800" dirty="0" smtClean="0"/>
              <a:t>Today, Google performs over a billion searches a day in 181 countries, speaks 146 languages and is the most-visited U.S. </a:t>
            </a:r>
            <a:r>
              <a:rPr lang="en-US" sz="2800" dirty="0" smtClean="0"/>
              <a:t>Web site</a:t>
            </a:r>
            <a:r>
              <a:rPr lang="en-US" sz="2800" dirty="0" smtClean="0"/>
              <a:t>.</a:t>
            </a:r>
          </a:p>
          <a:p>
            <a:pPr>
              <a:lnSpc>
                <a:spcPct val="90000"/>
              </a:lnSpc>
            </a:pPr>
            <a:r>
              <a:rPr lang="en-US" sz="2800" dirty="0" smtClean="0"/>
              <a:t>Had revenues of $37.9B and 25.7% in net income in 2011 and continues to grow in sales, new markets, and new products offered.</a:t>
            </a:r>
          </a:p>
        </p:txBody>
      </p:sp>
      <p:sp>
        <p:nvSpPr>
          <p:cNvPr id="14340" name="Rectangle 9"/>
          <p:cNvSpPr>
            <a:spLocks noGrp="1" noChangeArrowheads="1"/>
          </p:cNvSpPr>
          <p:nvPr>
            <p:ph type="title"/>
          </p:nvPr>
        </p:nvSpPr>
        <p:spPr>
          <a:xfrm>
            <a:off x="1219200" y="228600"/>
            <a:ext cx="7546975" cy="990600"/>
          </a:xfrm>
        </p:spPr>
        <p:txBody>
          <a:bodyPr/>
          <a:lstStyle/>
          <a:p>
            <a:pPr fontAlgn="auto">
              <a:spcAft>
                <a:spcPts val="0"/>
              </a:spcAft>
              <a:defRPr/>
            </a:pPr>
            <a:r>
              <a:rPr lang="en-US" dirty="0" smtClean="0">
                <a:ea typeface="+mj-ea"/>
                <a:cs typeface="+mj-cs"/>
              </a:rPr>
              <a:t>The Google Story</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3</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600200" y="228600"/>
            <a:ext cx="7165975" cy="990600"/>
          </a:xfrm>
        </p:spPr>
        <p:txBody>
          <a:bodyPr/>
          <a:lstStyle/>
          <a:p>
            <a:pPr fontAlgn="auto">
              <a:spcAft>
                <a:spcPts val="0"/>
              </a:spcAft>
              <a:defRPr/>
            </a:pPr>
            <a:r>
              <a:rPr lang="en-US" dirty="0" smtClean="0">
                <a:ea typeface="+mj-ea"/>
                <a:cs typeface="+mj-cs"/>
              </a:rPr>
              <a:t>The Google Story, cont.</a:t>
            </a:r>
          </a:p>
        </p:txBody>
      </p:sp>
      <p:sp>
        <p:nvSpPr>
          <p:cNvPr id="15365" name="Content Placeholder 4"/>
          <p:cNvSpPr>
            <a:spLocks noGrp="1"/>
          </p:cNvSpPr>
          <p:nvPr>
            <p:ph sz="quarter" idx="1"/>
          </p:nvPr>
        </p:nvSpPr>
        <p:spPr>
          <a:xfrm>
            <a:off x="1600200" y="1371600"/>
            <a:ext cx="7086600" cy="4648200"/>
          </a:xfrm>
        </p:spPr>
        <p:txBody>
          <a:bodyPr rtlCol="0">
            <a:normAutofit/>
          </a:bodyPr>
          <a:lstStyle/>
          <a:p>
            <a:pPr>
              <a:lnSpc>
                <a:spcPct val="90000"/>
              </a:lnSpc>
              <a:defRPr/>
            </a:pPr>
            <a:r>
              <a:rPr lang="en-US" sz="2800" dirty="0" smtClean="0">
                <a:ea typeface="+mn-ea"/>
                <a:cs typeface="+mn-cs"/>
              </a:rPr>
              <a:t>Uses a media e-business model to generate revenue, 96% of its revenues from advertising.</a:t>
            </a:r>
          </a:p>
          <a:p>
            <a:pPr>
              <a:lnSpc>
                <a:spcPct val="90000"/>
              </a:lnSpc>
              <a:defRPr/>
            </a:pPr>
            <a:r>
              <a:rPr lang="en-US" sz="2800" dirty="0" smtClean="0">
                <a:ea typeface="+mn-ea"/>
                <a:cs typeface="+mn-cs"/>
              </a:rPr>
              <a:t>Google’s product mix includes 24 search products, 3 advertising products, 20 applications, and many enterprise products. </a:t>
            </a:r>
          </a:p>
          <a:p>
            <a:pPr>
              <a:lnSpc>
                <a:spcPct val="90000"/>
              </a:lnSpc>
              <a:defRPr/>
            </a:pPr>
            <a:r>
              <a:rPr lang="en-US" sz="2800" dirty="0" smtClean="0"/>
              <a:t>Pays close attention to user value, keeps costs low, and delivers eyeballs to advertisers.</a:t>
            </a:r>
            <a:endParaRPr lang="en-US" sz="2800" dirty="0" smtClean="0">
              <a:ea typeface="+mn-ea"/>
              <a:cs typeface="+mn-cs"/>
            </a:endParaRPr>
          </a:p>
          <a:p>
            <a:pPr>
              <a:lnSpc>
                <a:spcPct val="90000"/>
              </a:lnSpc>
              <a:defRPr/>
            </a:pPr>
            <a:r>
              <a:rPr lang="en-US" sz="2800" dirty="0" smtClean="0">
                <a:ea typeface="+mn-ea"/>
              </a:rPr>
              <a:t>What types of products do you think Google will launch next?</a:t>
            </a:r>
          </a:p>
          <a:p>
            <a:pPr fontAlgn="auto">
              <a:lnSpc>
                <a:spcPct val="90000"/>
              </a:lnSpc>
              <a:spcAft>
                <a:spcPts val="0"/>
              </a:spcAft>
              <a:buFont typeface="Wingdings" pitchFamily="2" charset="2"/>
              <a:buChar char=""/>
              <a:defRPr/>
            </a:pPr>
            <a:endParaRPr lang="en-US" dirty="0" smtClean="0">
              <a:ea typeface="+mn-ea"/>
              <a:cs typeface="+mn-cs"/>
            </a:endParaRPr>
          </a:p>
          <a:p>
            <a:pPr fontAlgn="auto">
              <a:spcAft>
                <a:spcPts val="0"/>
              </a:spcAft>
              <a:buFont typeface="Wingdings" pitchFamily="2" charset="2"/>
              <a:buChar char=""/>
              <a:defRPr/>
            </a:pPr>
            <a:endParaRPr lang="en-US" dirty="0" smtClean="0">
              <a:ea typeface="+mn-ea"/>
              <a:cs typeface="+mn-cs"/>
            </a:endParaRP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4</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14"/>
          <p:cNvSpPr>
            <a:spLocks noGrp="1" noChangeArrowheads="1"/>
          </p:cNvSpPr>
          <p:nvPr>
            <p:ph type="title"/>
          </p:nvPr>
        </p:nvSpPr>
        <p:spPr>
          <a:xfrm>
            <a:off x="1295400" y="304800"/>
            <a:ext cx="6477000" cy="1066800"/>
          </a:xfrm>
        </p:spPr>
        <p:txBody>
          <a:bodyPr wrap="square" numCol="1" anchorCtr="0" compatLnSpc="1">
            <a:prstTxWarp prst="textNoShape">
              <a:avLst/>
            </a:prstTxWarp>
            <a:noAutofit/>
          </a:bodyPr>
          <a:lstStyle/>
          <a:p>
            <a:r>
              <a:rPr lang="en-US" cap="none" dirty="0" smtClean="0"/>
              <a:t>Many Products Capitalize </a:t>
            </a:r>
            <a:br>
              <a:rPr lang="en-US" cap="none" dirty="0" smtClean="0"/>
            </a:br>
            <a:r>
              <a:rPr lang="en-US" cap="none" dirty="0" smtClean="0"/>
              <a:t>On Internet Properties</a:t>
            </a:r>
          </a:p>
        </p:txBody>
      </p:sp>
      <p:sp>
        <p:nvSpPr>
          <p:cNvPr id="16388" name="Rectangle 15"/>
          <p:cNvSpPr>
            <a:spLocks noGrp="1" noChangeArrowheads="1"/>
          </p:cNvSpPr>
          <p:nvPr>
            <p:ph type="body" idx="1"/>
          </p:nvPr>
        </p:nvSpPr>
        <p:spPr>
          <a:xfrm>
            <a:off x="1219200" y="1676400"/>
            <a:ext cx="7696200" cy="4495800"/>
          </a:xfrm>
        </p:spPr>
        <p:txBody>
          <a:bodyPr>
            <a:normAutofit fontScale="92500" lnSpcReduction="20000"/>
          </a:bodyPr>
          <a:lstStyle/>
          <a:p>
            <a:pPr>
              <a:lnSpc>
                <a:spcPct val="90000"/>
              </a:lnSpc>
              <a:spcBef>
                <a:spcPts val="600"/>
              </a:spcBef>
            </a:pPr>
            <a:r>
              <a:rPr lang="en-US" sz="3000" dirty="0" smtClean="0"/>
              <a:t>A product is a bundle of benefits that satisfies needs of organizations or consumers.</a:t>
            </a:r>
          </a:p>
          <a:p>
            <a:pPr lvl="1">
              <a:lnSpc>
                <a:spcPct val="90000"/>
              </a:lnSpc>
              <a:spcBef>
                <a:spcPts val="600"/>
              </a:spcBef>
            </a:pPr>
            <a:r>
              <a:rPr lang="en-US" sz="3000" dirty="0" smtClean="0"/>
              <a:t>Includes goods, services, ideas, people, and places.</a:t>
            </a:r>
          </a:p>
          <a:p>
            <a:pPr lvl="1">
              <a:lnSpc>
                <a:spcPct val="90000"/>
              </a:lnSpc>
              <a:spcBef>
                <a:spcPts val="600"/>
              </a:spcBef>
            </a:pPr>
            <a:r>
              <a:rPr lang="en-US" sz="3000" dirty="0" smtClean="0"/>
              <a:t>Products such as search engines are unique to the </a:t>
            </a:r>
            <a:r>
              <a:rPr lang="en-US" sz="3000" dirty="0" smtClean="0"/>
              <a:t>internet </a:t>
            </a:r>
            <a:r>
              <a:rPr lang="en-US" sz="3000" dirty="0" smtClean="0"/>
              <a:t>while others simply use the </a:t>
            </a:r>
            <a:r>
              <a:rPr lang="en-US" sz="3000" dirty="0" smtClean="0"/>
              <a:t>internet </a:t>
            </a:r>
            <a:r>
              <a:rPr lang="en-US" sz="3000" dirty="0" smtClean="0"/>
              <a:t>as a new distribution channel.</a:t>
            </a:r>
          </a:p>
          <a:p>
            <a:pPr>
              <a:lnSpc>
                <a:spcPct val="90000"/>
              </a:lnSpc>
              <a:spcBef>
                <a:spcPts val="600"/>
              </a:spcBef>
            </a:pPr>
            <a:r>
              <a:rPr lang="en-US" sz="3000" dirty="0" smtClean="0"/>
              <a:t>Organizations use research to determine what is important to customers when creating new products.</a:t>
            </a:r>
          </a:p>
          <a:p>
            <a:pPr>
              <a:lnSpc>
                <a:spcPct val="90000"/>
              </a:lnSpc>
              <a:spcBef>
                <a:spcPts val="600"/>
              </a:spcBef>
            </a:pPr>
            <a:r>
              <a:rPr lang="en-US" sz="3000" dirty="0" smtClean="0"/>
              <a:t>The marketing mix 4 Ps and CRM work together to produce relational and transactional outcomes with consumers.</a:t>
            </a:r>
          </a:p>
          <a:p>
            <a:pPr>
              <a:lnSpc>
                <a:spcPct val="90000"/>
              </a:lnSpc>
              <a:buFontTx/>
              <a:buNone/>
            </a:pPr>
            <a:endParaRPr lang="en-US" sz="2400" dirty="0" smtClean="0"/>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5</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ea typeface="+mj-ea"/>
                <a:cs typeface="+mj-cs"/>
              </a:rPr>
              <a:t>Marketing Mix &amp; CRM Strategies &amp; Tactics </a:t>
            </a:r>
            <a:endParaRPr lang="en-US" dirty="0">
              <a:ea typeface="+mj-ea"/>
              <a:cs typeface="+mj-cs"/>
            </a:endParaRPr>
          </a:p>
        </p:txBody>
      </p:sp>
      <p:pic>
        <p:nvPicPr>
          <p:cNvPr id="20484" name="Picture 2"/>
          <p:cNvPicPr>
            <a:picLocks noChangeAspect="1" noChangeArrowheads="1"/>
          </p:cNvPicPr>
          <p:nvPr/>
        </p:nvPicPr>
        <p:blipFill>
          <a:blip r:embed="rId2" cstate="print"/>
          <a:srcRect/>
          <a:stretch>
            <a:fillRect/>
          </a:stretch>
        </p:blipFill>
        <p:spPr bwMode="auto">
          <a:xfrm>
            <a:off x="1524000" y="2138363"/>
            <a:ext cx="6248400" cy="3652837"/>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6</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2"/>
          <p:cNvSpPr>
            <a:spLocks noGrp="1" noChangeArrowheads="1"/>
          </p:cNvSpPr>
          <p:nvPr>
            <p:ph type="title"/>
          </p:nvPr>
        </p:nvSpPr>
        <p:spPr>
          <a:xfrm>
            <a:off x="1371600" y="228600"/>
            <a:ext cx="7394575" cy="990600"/>
          </a:xfrm>
        </p:spPr>
        <p:txBody>
          <a:bodyPr>
            <a:normAutofit/>
          </a:bodyPr>
          <a:lstStyle/>
          <a:p>
            <a:pPr fontAlgn="auto">
              <a:spcAft>
                <a:spcPts val="0"/>
              </a:spcAft>
              <a:defRPr/>
            </a:pPr>
            <a:r>
              <a:rPr lang="en-US" dirty="0" smtClean="0">
                <a:ea typeface="+mj-ea"/>
                <a:cs typeface="+mj-cs"/>
              </a:rPr>
              <a:t>Creating Customer Value Online</a:t>
            </a:r>
          </a:p>
        </p:txBody>
      </p:sp>
      <p:sp>
        <p:nvSpPr>
          <p:cNvPr id="21506" name="Rectangle 23"/>
          <p:cNvSpPr>
            <a:spLocks noGrp="1" noChangeArrowheads="1"/>
          </p:cNvSpPr>
          <p:nvPr>
            <p:ph type="body" idx="1"/>
          </p:nvPr>
        </p:nvSpPr>
        <p:spPr>
          <a:xfrm>
            <a:off x="1600200" y="1600200"/>
            <a:ext cx="7165975" cy="4495800"/>
          </a:xfrm>
        </p:spPr>
        <p:txBody>
          <a:bodyPr/>
          <a:lstStyle/>
          <a:p>
            <a:r>
              <a:rPr lang="en-US" sz="2800" dirty="0" smtClean="0"/>
              <a:t>Customer Value = Benefits - Costs</a:t>
            </a:r>
          </a:p>
          <a:p>
            <a:r>
              <a:rPr lang="en-US" sz="2800" dirty="0" smtClean="0"/>
              <a:t>Product decisions must be made that deliver benefits to customers.</a:t>
            </a:r>
          </a:p>
          <a:p>
            <a:pPr lvl="1"/>
            <a:r>
              <a:rPr lang="en-US" sz="2800" dirty="0" smtClean="0"/>
              <a:t>Attributes</a:t>
            </a:r>
          </a:p>
          <a:p>
            <a:pPr lvl="1"/>
            <a:r>
              <a:rPr lang="en-US" sz="2800" dirty="0" smtClean="0"/>
              <a:t>Branding</a:t>
            </a:r>
          </a:p>
          <a:p>
            <a:pPr lvl="1"/>
            <a:r>
              <a:rPr lang="en-US" sz="2800" dirty="0" smtClean="0"/>
              <a:t>Support Services</a:t>
            </a:r>
          </a:p>
          <a:p>
            <a:pPr lvl="1"/>
            <a:r>
              <a:rPr lang="en-US" sz="2800" dirty="0" smtClean="0"/>
              <a:t>Labeling</a:t>
            </a:r>
          </a:p>
          <a:p>
            <a:pPr lvl="1"/>
            <a:r>
              <a:rPr lang="en-US" sz="2800" dirty="0" smtClean="0"/>
              <a:t>Packaging</a:t>
            </a:r>
          </a:p>
          <a:p>
            <a:pPr>
              <a:buFont typeface="Wingdings" pitchFamily="-72" charset="2"/>
              <a:buNone/>
            </a:pPr>
            <a:endParaRPr lang="en-US" dirty="0" smtClean="0"/>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7</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5"/>
          <p:cNvSpPr>
            <a:spLocks noGrp="1" noChangeArrowheads="1"/>
          </p:cNvSpPr>
          <p:nvPr>
            <p:ph type="body" idx="1"/>
          </p:nvPr>
        </p:nvSpPr>
        <p:spPr>
          <a:xfrm>
            <a:off x="1295400" y="1447800"/>
            <a:ext cx="7391400" cy="4572000"/>
          </a:xfrm>
        </p:spPr>
        <p:txBody>
          <a:bodyPr/>
          <a:lstStyle/>
          <a:p>
            <a:pPr marL="319088" indent="-319088">
              <a:spcBef>
                <a:spcPct val="0"/>
              </a:spcBef>
            </a:pPr>
            <a:r>
              <a:rPr lang="en-US" sz="2800" dirty="0"/>
              <a:t>Attributes include quality and specific features.</a:t>
            </a:r>
          </a:p>
          <a:p>
            <a:pPr marL="319088" indent="-319088">
              <a:spcBef>
                <a:spcPct val="0"/>
              </a:spcBef>
            </a:pPr>
            <a:r>
              <a:rPr lang="en-US" sz="2800" dirty="0"/>
              <a:t>Benefits are the same features from a user perspective.</a:t>
            </a:r>
          </a:p>
          <a:p>
            <a:pPr marL="319088" indent="-319088">
              <a:spcBef>
                <a:spcPct val="0"/>
              </a:spcBef>
            </a:pPr>
            <a:r>
              <a:rPr lang="en-US" sz="2800" dirty="0"/>
              <a:t>The </a:t>
            </a:r>
            <a:r>
              <a:rPr lang="en-US" sz="2800" dirty="0" smtClean="0"/>
              <a:t>internet </a:t>
            </a:r>
            <a:r>
              <a:rPr lang="en-US" sz="2800" dirty="0"/>
              <a:t>increases customer benefits in ways that have revolutionized marketing.</a:t>
            </a:r>
          </a:p>
          <a:p>
            <a:pPr marL="639763" lvl="1" indent="-273050">
              <a:spcBef>
                <a:spcPct val="0"/>
              </a:spcBef>
            </a:pPr>
            <a:r>
              <a:rPr lang="en-US" sz="2800" dirty="0"/>
              <a:t>Media, music, software, and other digital products can be presented on the Web.</a:t>
            </a:r>
          </a:p>
          <a:p>
            <a:pPr marL="639763" lvl="1" indent="-273050">
              <a:spcBef>
                <a:spcPct val="0"/>
              </a:spcBef>
            </a:pPr>
            <a:r>
              <a:rPr lang="en-US" sz="2800" dirty="0"/>
              <a:t>Mass customization is possible.</a:t>
            </a:r>
          </a:p>
          <a:p>
            <a:pPr marL="639763" lvl="1" indent="-273050">
              <a:spcBef>
                <a:spcPct val="0"/>
              </a:spcBef>
            </a:pPr>
            <a:r>
              <a:rPr lang="en-US" sz="2800" dirty="0"/>
              <a:t>User personalization of the shopping experience can be achieved.</a:t>
            </a:r>
          </a:p>
        </p:txBody>
      </p:sp>
      <p:sp>
        <p:nvSpPr>
          <p:cNvPr id="18436" name="Rectangle 16"/>
          <p:cNvSpPr>
            <a:spLocks noGrp="1" noChangeArrowheads="1"/>
          </p:cNvSpPr>
          <p:nvPr>
            <p:ph type="title"/>
          </p:nvPr>
        </p:nvSpPr>
        <p:spPr>
          <a:xfrm>
            <a:off x="1219200" y="228600"/>
            <a:ext cx="7546975" cy="990600"/>
          </a:xfrm>
        </p:spPr>
        <p:txBody>
          <a:bodyPr>
            <a:normAutofit/>
          </a:bodyPr>
          <a:lstStyle/>
          <a:p>
            <a:pPr fontAlgn="auto">
              <a:spcAft>
                <a:spcPts val="0"/>
              </a:spcAft>
              <a:defRPr/>
            </a:pPr>
            <a:r>
              <a:rPr lang="en-US" dirty="0" smtClean="0">
                <a:ea typeface="+mj-ea"/>
                <a:cs typeface="+mj-cs"/>
              </a:rPr>
              <a:t>Product Benefits: Attributes</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8</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24"/>
          <p:cNvSpPr>
            <a:spLocks noGrp="1" noChangeArrowheads="1"/>
          </p:cNvSpPr>
          <p:nvPr>
            <p:ph type="title"/>
          </p:nvPr>
        </p:nvSpPr>
        <p:spPr>
          <a:xfrm>
            <a:off x="1143000" y="228600"/>
            <a:ext cx="7623175" cy="990600"/>
          </a:xfrm>
        </p:spPr>
        <p:txBody>
          <a:bodyPr>
            <a:normAutofit/>
          </a:bodyPr>
          <a:lstStyle/>
          <a:p>
            <a:pPr fontAlgn="auto">
              <a:spcAft>
                <a:spcPts val="0"/>
              </a:spcAft>
              <a:defRPr/>
            </a:pPr>
            <a:r>
              <a:rPr lang="en-US" dirty="0" smtClean="0">
                <a:ea typeface="+mj-ea"/>
                <a:cs typeface="+mj-cs"/>
              </a:rPr>
              <a:t>Product Benefits: Branding</a:t>
            </a:r>
          </a:p>
        </p:txBody>
      </p:sp>
      <p:sp>
        <p:nvSpPr>
          <p:cNvPr id="23554" name="Rectangle 425"/>
          <p:cNvSpPr>
            <a:spLocks noGrp="1" noChangeArrowheads="1"/>
          </p:cNvSpPr>
          <p:nvPr>
            <p:ph type="body" idx="1"/>
          </p:nvPr>
        </p:nvSpPr>
        <p:spPr>
          <a:xfrm>
            <a:off x="1219200" y="1600200"/>
            <a:ext cx="7546975" cy="4495800"/>
          </a:xfrm>
        </p:spPr>
        <p:txBody>
          <a:bodyPr>
            <a:normAutofit lnSpcReduction="10000"/>
          </a:bodyPr>
          <a:lstStyle/>
          <a:p>
            <a:r>
              <a:rPr lang="en-US" sz="2800" dirty="0" smtClean="0"/>
              <a:t>A brand includes a name, symbol, or other identifying information.</a:t>
            </a:r>
          </a:p>
          <a:p>
            <a:pPr lvl="1"/>
            <a:r>
              <a:rPr lang="en-US" sz="2800" dirty="0" smtClean="0"/>
              <a:t>When a firm registers the information with the U.S. Patent Office, it becomes a trademark and is legally protected.</a:t>
            </a:r>
          </a:p>
          <a:p>
            <a:r>
              <a:rPr lang="en-US" sz="2800" dirty="0" smtClean="0"/>
              <a:t>A brand represents a promise or value proposition to its customers.</a:t>
            </a:r>
          </a:p>
          <a:p>
            <a:pPr lvl="1"/>
            <a:r>
              <a:rPr lang="en-US" sz="2800" dirty="0" smtClean="0"/>
              <a:t>Delivering on this promise builds trust, lowers risk, and helps customers by reducing stress of making product switching decisions.</a:t>
            </a:r>
          </a:p>
        </p:txBody>
      </p:sp>
      <p:sp>
        <p:nvSpPr>
          <p:cNvPr id="6" name="Slide Number Placeholder 5"/>
          <p:cNvSpPr>
            <a:spLocks noGrp="1"/>
          </p:cNvSpPr>
          <p:nvPr>
            <p:ph type="sldNum" sz="quarter" idx="12"/>
          </p:nvPr>
        </p:nvSpPr>
        <p:spPr/>
        <p:txBody>
          <a:bodyPr/>
          <a:lstStyle/>
          <a:p>
            <a:r>
              <a:rPr lang="en-US" dirty="0" smtClean="0"/>
              <a:t>9-</a:t>
            </a:r>
            <a:fld id="{C238F03A-58E1-4ECA-9024-348A9A81A53D}" type="slidenum">
              <a:rPr lang="en-US" smtClean="0"/>
              <a:pPr/>
              <a:t>9</a:t>
            </a:fld>
            <a:endParaRPr lang="en-US" dirty="0"/>
          </a:p>
        </p:txBody>
      </p:sp>
      <p:sp>
        <p:nvSpPr>
          <p:cNvPr id="7" name="Footer Placeholder 6"/>
          <p:cNvSpPr>
            <a:spLocks noGrp="1"/>
          </p:cNvSpPr>
          <p:nvPr>
            <p:ph type="ftr" sz="quarter" idx="11"/>
          </p:nvPr>
        </p:nvSpPr>
        <p:spPr/>
        <p:txBody>
          <a:bodyPr/>
          <a:lstStyle/>
          <a:p>
            <a:r>
              <a:rPr lang="en-US"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385378">
  <a:themeElements>
    <a:clrScheme name="Fresh">
      <a:dk1>
        <a:sysClr val="windowText" lastClr="000000"/>
      </a:dk1>
      <a:lt1>
        <a:sysClr val="window" lastClr="FFFFFF"/>
      </a:lt1>
      <a:dk2>
        <a:srgbClr val="89C540"/>
      </a:dk2>
      <a:lt2>
        <a:srgbClr val="F0E5B6"/>
      </a:lt2>
      <a:accent1>
        <a:srgbClr val="3B4F18"/>
      </a:accent1>
      <a:accent2>
        <a:srgbClr val="CCC834"/>
      </a:accent2>
      <a:accent3>
        <a:srgbClr val="F49AE1"/>
      </a:accent3>
      <a:accent4>
        <a:srgbClr val="2AC9DE"/>
      </a:accent4>
      <a:accent5>
        <a:srgbClr val="927B74"/>
      </a:accent5>
      <a:accent6>
        <a:srgbClr val="769F11"/>
      </a:accent6>
      <a:hlink>
        <a:srgbClr val="0A6A21"/>
      </a:hlink>
      <a:folHlink>
        <a:srgbClr val="406EA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TS010385378</Template>
  <TotalTime>511</TotalTime>
  <Words>1655</Words>
  <Application>Microsoft Office PowerPoint</Application>
  <PresentationFormat>On-screen Show (4:3)</PresentationFormat>
  <Paragraphs>179</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29</vt:i4>
      </vt:variant>
    </vt:vector>
  </HeadingPairs>
  <TitlesOfParts>
    <vt:vector size="30" baseType="lpstr">
      <vt:lpstr>TS010385378</vt:lpstr>
      <vt:lpstr>E-Marketing/7E Chapter 9</vt:lpstr>
      <vt:lpstr>Chapter 9 Objectives</vt:lpstr>
      <vt:lpstr>The Google Story</vt:lpstr>
      <vt:lpstr>The Google Story, cont.</vt:lpstr>
      <vt:lpstr>Many Products Capitalize  On Internet Properties</vt:lpstr>
      <vt:lpstr>Marketing Mix &amp; CRM Strategies &amp; Tactics </vt:lpstr>
      <vt:lpstr>Creating Customer Value Online</vt:lpstr>
      <vt:lpstr>Product Benefits: Attributes</vt:lpstr>
      <vt:lpstr>Product Benefits: Branding</vt:lpstr>
      <vt:lpstr>Brand Equity</vt:lpstr>
      <vt:lpstr>Highest Value Global Brands</vt:lpstr>
      <vt:lpstr>A Great Brand Intersects with Popular Culture and Touches Consumers</vt:lpstr>
      <vt:lpstr>Brand Relationships and Social Media</vt:lpstr>
      <vt:lpstr>5 Levels of Brand Relationship Intensity</vt:lpstr>
      <vt:lpstr>Branding Decisions for  Web Products</vt:lpstr>
      <vt:lpstr>Creating New Brands for  Internet Marketing</vt:lpstr>
      <vt:lpstr>Co-Branding</vt:lpstr>
      <vt:lpstr>Internet Domain Names</vt:lpstr>
      <vt:lpstr>Largest Top-Level Domain Names</vt:lpstr>
      <vt:lpstr>Internet Domain Names, cont.</vt:lpstr>
      <vt:lpstr>Internet Domain Names, cont.</vt:lpstr>
      <vt:lpstr>Support Services</vt:lpstr>
      <vt:lpstr>Product Benefits: Labeling</vt:lpstr>
      <vt:lpstr>FTC’s “Label” Page Discusses  Its Privacy Policy</vt:lpstr>
      <vt:lpstr>Customer Codesign via Crowdsourcing</vt:lpstr>
      <vt:lpstr>New-Product Strategies  for E-Marketing</vt:lpstr>
      <vt:lpstr>Product Mix Strategies</vt:lpstr>
      <vt:lpstr>Product Mix Strategies, cont.</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Communication]</dc:title>
  <dc:creator>Betty</dc:creator>
  <cp:lastModifiedBy>Betty</cp:lastModifiedBy>
  <cp:revision>70</cp:revision>
  <dcterms:created xsi:type="dcterms:W3CDTF">2013-04-24T20:55:47Z</dcterms:created>
  <dcterms:modified xsi:type="dcterms:W3CDTF">2013-05-26T02:45:12Z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