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2"/>
  </p:sldMasterIdLst>
  <p:notesMasterIdLst>
    <p:notesMasterId r:id="rId32"/>
  </p:notesMasterIdLst>
  <p:handoutMasterIdLst>
    <p:handoutMasterId r:id="rId33"/>
  </p:handoutMasterIdLst>
  <p:sldIdLst>
    <p:sldId id="256" r:id="rId3"/>
    <p:sldId id="259" r:id="rId4"/>
    <p:sldId id="260" r:id="rId5"/>
    <p:sldId id="261" r:id="rId6"/>
    <p:sldId id="262" r:id="rId7"/>
    <p:sldId id="263" r:id="rId8"/>
    <p:sldId id="264" r:id="rId9"/>
    <p:sldId id="283" r:id="rId10"/>
    <p:sldId id="28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5" r:id="rId29"/>
    <p:sldId id="282" r:id="rId30"/>
    <p:sldId id="286"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autoAdjust="0"/>
    <p:restoredTop sz="93520" autoAdjust="0"/>
  </p:normalViewPr>
  <p:slideViewPr>
    <p:cSldViewPr>
      <p:cViewPr>
        <p:scale>
          <a:sx n="50" d="100"/>
          <a:sy n="50" d="100"/>
        </p:scale>
        <p:origin x="-298" y="-12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81" d="100"/>
          <a:sy n="81" d="100"/>
        </p:scale>
        <p:origin x="-2088" y="-7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handoutMaster" Target="handoutMasters/handoutMaster1.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Book2"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1"/>
    </mc:Choice>
    <mc:Fallback>
      <c:style val="1"/>
    </mc:Fallback>
  </mc:AlternateContent>
  <c:chart>
    <c:autoTitleDeleted val="0"/>
    <c:plotArea>
      <c:layout/>
      <c:pieChart>
        <c:varyColors val="1"/>
        <c:ser>
          <c:idx val="0"/>
          <c:order val="0"/>
          <c:dLbls>
            <c:dLbl>
              <c:idx val="0"/>
              <c:layout/>
              <c:spPr/>
              <c:txPr>
                <a:bodyPr/>
                <a:lstStyle/>
                <a:p>
                  <a:pPr>
                    <a:defRPr sz="1400">
                      <a:solidFill>
                        <a:schemeClr val="bg1"/>
                      </a:solidFill>
                    </a:defRPr>
                  </a:pPr>
                  <a:endParaRPr lang="en-US"/>
                </a:p>
              </c:txPr>
              <c:showLegendKey val="0"/>
              <c:showVal val="1"/>
              <c:showCatName val="1"/>
              <c:showSerName val="0"/>
              <c:showPercent val="0"/>
              <c:showBubbleSize val="0"/>
            </c:dLbl>
            <c:dLbl>
              <c:idx val="1"/>
              <c:layout/>
              <c:spPr/>
              <c:txPr>
                <a:bodyPr/>
                <a:lstStyle/>
                <a:p>
                  <a:pPr>
                    <a:defRPr sz="1400">
                      <a:solidFill>
                        <a:schemeClr val="bg1"/>
                      </a:solidFill>
                    </a:defRPr>
                  </a:pPr>
                  <a:endParaRPr lang="en-US"/>
                </a:p>
              </c:txPr>
              <c:showLegendKey val="0"/>
              <c:showVal val="1"/>
              <c:showCatName val="1"/>
              <c:showSerName val="0"/>
              <c:showPercent val="0"/>
              <c:showBubbleSize val="0"/>
            </c:dLbl>
            <c:dLbl>
              <c:idx val="2"/>
              <c:layout/>
              <c:spPr/>
              <c:txPr>
                <a:bodyPr/>
                <a:lstStyle/>
                <a:p>
                  <a:pPr>
                    <a:defRPr sz="1400">
                      <a:solidFill>
                        <a:schemeClr val="bg1"/>
                      </a:solidFill>
                    </a:defRPr>
                  </a:pPr>
                  <a:endParaRPr lang="en-US"/>
                </a:p>
              </c:txPr>
              <c:showLegendKey val="0"/>
              <c:showVal val="1"/>
              <c:showCatName val="1"/>
              <c:showSerName val="0"/>
              <c:showPercent val="0"/>
              <c:showBubbleSize val="0"/>
            </c:dLbl>
            <c:dLbl>
              <c:idx val="3"/>
              <c:layout>
                <c:manualLayout>
                  <c:x val="9.4876778560574748E-2"/>
                  <c:y val="0.10437330202145786"/>
                </c:manualLayout>
              </c:layout>
              <c:spPr/>
              <c:txPr>
                <a:bodyPr/>
                <a:lstStyle/>
                <a:p>
                  <a:pPr>
                    <a:defRPr sz="1400">
                      <a:solidFill>
                        <a:schemeClr val="bg1"/>
                      </a:solidFill>
                    </a:defRPr>
                  </a:pPr>
                  <a:endParaRPr lang="en-US"/>
                </a:p>
              </c:txPr>
              <c:showLegendKey val="0"/>
              <c:showVal val="1"/>
              <c:showCatName val="1"/>
              <c:showSerName val="0"/>
              <c:showPercent val="0"/>
              <c:showBubbleSize val="0"/>
              <c:separator>
</c:separator>
            </c:dLbl>
            <c:txPr>
              <a:bodyPr/>
              <a:lstStyle/>
              <a:p>
                <a:pPr>
                  <a:defRPr sz="1400"/>
                </a:pPr>
                <a:endParaRPr lang="en-US"/>
              </a:p>
            </c:txPr>
            <c:showLegendKey val="0"/>
            <c:showVal val="1"/>
            <c:showCatName val="1"/>
            <c:showSerName val="0"/>
            <c:showPercent val="0"/>
            <c:showBubbleSize val="0"/>
            <c:separator>
</c:separator>
            <c:showLeaderLines val="1"/>
          </c:dLbls>
          <c:cat>
            <c:strRef>
              <c:f>Sheet1!$A$2:$A$8</c:f>
              <c:strCache>
                <c:ptCount val="7"/>
                <c:pt idx="0">
                  <c:v>TV/Video*</c:v>
                </c:pt>
                <c:pt idx="1">
                  <c:v>Traditional TV****</c:v>
                </c:pt>
                <c:pt idx="2">
                  <c:v>Internet**</c:v>
                </c:pt>
                <c:pt idx="3">
                  <c:v>Radio**</c:v>
                </c:pt>
                <c:pt idx="4">
                  <c:v>Newspapers**</c:v>
                </c:pt>
                <c:pt idx="5">
                  <c:v>Magazines**</c:v>
                </c:pt>
                <c:pt idx="6">
                  <c:v>Facebook***</c:v>
                </c:pt>
              </c:strCache>
            </c:strRef>
          </c:cat>
          <c:val>
            <c:numRef>
              <c:f>Sheet1!$B$2:$B$8</c:f>
              <c:numCache>
                <c:formatCode>General</c:formatCode>
                <c:ptCount val="7"/>
                <c:pt idx="0">
                  <c:v>279</c:v>
                </c:pt>
                <c:pt idx="1">
                  <c:v>100</c:v>
                </c:pt>
                <c:pt idx="2">
                  <c:v>167</c:v>
                </c:pt>
                <c:pt idx="3">
                  <c:v>94</c:v>
                </c:pt>
                <c:pt idx="4">
                  <c:v>26</c:v>
                </c:pt>
                <c:pt idx="5">
                  <c:v>18</c:v>
                </c:pt>
                <c:pt idx="6">
                  <c:v>14</c:v>
                </c:pt>
              </c:numCache>
            </c:numRef>
          </c:val>
        </c:ser>
        <c:dLbls>
          <c:showLegendKey val="0"/>
          <c:showVal val="1"/>
          <c:showCatName val="0"/>
          <c:showSerName val="0"/>
          <c:showPercent val="0"/>
          <c:showBubbleSize val="0"/>
          <c:showLeaderLines val="1"/>
        </c:dLbls>
        <c:firstSliceAng val="0"/>
      </c:pieChart>
    </c:plotArea>
    <c:plotVisOnly val="1"/>
    <c:dispBlanksAs val="zero"/>
    <c:showDLblsOverMax val="0"/>
  </c:chart>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A721B00-6FC2-41C5-8CC8-B9EEA04C504C}" type="datetimeFigureOut">
              <a:rPr lang="en-US" smtClean="0"/>
              <a:pPr/>
              <a:t>3/16/2014</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3498FED-E309-4234-8533-7FE78C077757}" type="slidenum">
              <a:rPr lang="en-US" smtClean="0"/>
              <a:pPr/>
              <a:t>‹#›</a:t>
            </a:fld>
            <a:endParaRPr lang="en-US" dirty="0"/>
          </a:p>
        </p:txBody>
      </p:sp>
    </p:spTree>
    <p:extLst>
      <p:ext uri="{BB962C8B-B14F-4D97-AF65-F5344CB8AC3E}">
        <p14:creationId xmlns:p14="http://schemas.microsoft.com/office/powerpoint/2010/main" val="34510663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964F934-0B1F-4A2D-B327-660F7F58F120}" type="datetimeFigureOut">
              <a:rPr lang="en-US" smtClean="0"/>
              <a:pPr/>
              <a:t>3/16/2014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04592BD-A84E-44A3-8DF7-E6ED0C1DA784}" type="slidenum">
              <a:rPr lang="en-US" smtClean="0"/>
              <a:pPr/>
              <a:t>‹#›</a:t>
            </a:fld>
            <a:endParaRPr lang="en-US" dirty="0"/>
          </a:p>
        </p:txBody>
      </p:sp>
    </p:spTree>
    <p:extLst>
      <p:ext uri="{BB962C8B-B14F-4D97-AF65-F5344CB8AC3E}">
        <p14:creationId xmlns:p14="http://schemas.microsoft.com/office/powerpoint/2010/main" val="12472747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04592BD-A84E-44A3-8DF7-E6ED0C1DA784}"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p:cNvSpPr>
          <p:nvPr>
            <p:ph type="sldImg"/>
          </p:nvPr>
        </p:nvSpPr>
        <p:spPr bwMode="auto">
          <a:noFill/>
          <a:ln>
            <a:solidFill>
              <a:srgbClr val="000000"/>
            </a:solidFill>
            <a:miter lim="800000"/>
            <a:headEnd/>
            <a:tailEnd/>
          </a:ln>
        </p:spPr>
      </p:sp>
      <p:sp>
        <p:nvSpPr>
          <p:cNvPr id="2253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a:p>
        </p:txBody>
      </p:sp>
      <p:sp>
        <p:nvSpPr>
          <p:cNvPr id="2253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C2E52FA-EBF7-4D94-88BA-C4CFB7098D2B}" type="slidenum">
              <a:rPr lang="en-US">
                <a:ea typeface="ＭＳ Ｐゴシック" pitchFamily="-72" charset="-128"/>
                <a:cs typeface="ＭＳ Ｐゴシック" pitchFamily="-72" charset="-128"/>
              </a:rPr>
              <a:pPr fontAlgn="base">
                <a:spcBef>
                  <a:spcPct val="0"/>
                </a:spcBef>
                <a:spcAft>
                  <a:spcPct val="0"/>
                </a:spcAft>
              </a:pPr>
              <a:t>7</a:t>
            </a:fld>
            <a:endParaRPr lang="en-US" dirty="0">
              <a:ea typeface="ＭＳ Ｐゴシック" pitchFamily="-72" charset="-128"/>
              <a:cs typeface="ＭＳ Ｐゴシック" pitchFamily="-72"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5" name="Rectangle 44"/>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4" name="Group 43"/>
          <p:cNvGrpSpPr/>
          <p:nvPr userDrawn="1"/>
        </p:nvGrpSpPr>
        <p:grpSpPr>
          <a:xfrm>
            <a:off x="0" y="2267858"/>
            <a:ext cx="4191000" cy="4590144"/>
            <a:chOff x="-1" y="1600199"/>
            <a:chExt cx="4501019" cy="5257801"/>
          </a:xfrm>
        </p:grpSpPr>
        <p:sp>
          <p:nvSpPr>
            <p:cNvPr id="39" name="Freeform 7"/>
            <p:cNvSpPr>
              <a:spLocks/>
            </p:cNvSpPr>
            <p:nvPr userDrawn="1"/>
          </p:nvSpPr>
          <p:spPr bwMode="auto">
            <a:xfrm>
              <a:off x="-1" y="1600199"/>
              <a:ext cx="4127498" cy="2514600"/>
            </a:xfrm>
            <a:custGeom>
              <a:avLst/>
              <a:gdLst/>
              <a:ahLst/>
              <a:cxnLst>
                <a:cxn ang="0">
                  <a:pos x="0" y="0"/>
                </a:cxn>
                <a:cxn ang="0">
                  <a:pos x="124" y="18"/>
                </a:cxn>
                <a:cxn ang="0">
                  <a:pos x="246" y="40"/>
                </a:cxn>
                <a:cxn ang="0">
                  <a:pos x="365" y="64"/>
                </a:cxn>
                <a:cxn ang="0">
                  <a:pos x="596" y="127"/>
                </a:cxn>
                <a:cxn ang="0">
                  <a:pos x="815" y="200"/>
                </a:cxn>
                <a:cxn ang="0">
                  <a:pos x="1025" y="286"/>
                </a:cxn>
                <a:cxn ang="0">
                  <a:pos x="1223" y="380"/>
                </a:cxn>
                <a:cxn ang="0">
                  <a:pos x="1411" y="482"/>
                </a:cxn>
                <a:cxn ang="0">
                  <a:pos x="1588" y="591"/>
                </a:cxn>
                <a:cxn ang="0">
                  <a:pos x="1753" y="707"/>
                </a:cxn>
                <a:cxn ang="0">
                  <a:pos x="1907" y="824"/>
                </a:cxn>
                <a:cxn ang="0">
                  <a:pos x="2047" y="946"/>
                </a:cxn>
                <a:cxn ang="0">
                  <a:pos x="2177" y="1066"/>
                </a:cxn>
                <a:cxn ang="0">
                  <a:pos x="2293" y="1189"/>
                </a:cxn>
                <a:cxn ang="0">
                  <a:pos x="2397" y="1308"/>
                </a:cxn>
                <a:cxn ang="0">
                  <a:pos x="2488" y="1423"/>
                </a:cxn>
                <a:cxn ang="0">
                  <a:pos x="2565" y="1534"/>
                </a:cxn>
                <a:cxn ang="0">
                  <a:pos x="2600" y="1587"/>
                </a:cxn>
                <a:cxn ang="0">
                  <a:pos x="2535" y="1522"/>
                </a:cxn>
                <a:cxn ang="0">
                  <a:pos x="2455" y="1451"/>
                </a:cxn>
                <a:cxn ang="0">
                  <a:pos x="2359" y="1375"/>
                </a:cxn>
                <a:cxn ang="0">
                  <a:pos x="2247" y="1294"/>
                </a:cxn>
                <a:cxn ang="0">
                  <a:pos x="2119" y="1215"/>
                </a:cxn>
                <a:cxn ang="0">
                  <a:pos x="1981" y="1134"/>
                </a:cxn>
                <a:cxn ang="0">
                  <a:pos x="1827" y="1058"/>
                </a:cxn>
                <a:cxn ang="0">
                  <a:pos x="1662" y="986"/>
                </a:cxn>
                <a:cxn ang="0">
                  <a:pos x="1486" y="921"/>
                </a:cxn>
                <a:cxn ang="0">
                  <a:pos x="1299" y="865"/>
                </a:cxn>
                <a:cxn ang="0">
                  <a:pos x="1103" y="819"/>
                </a:cxn>
                <a:cxn ang="0">
                  <a:pos x="896" y="787"/>
                </a:cxn>
                <a:cxn ang="0">
                  <a:pos x="791" y="776"/>
                </a:cxn>
                <a:cxn ang="0">
                  <a:pos x="683" y="769"/>
                </a:cxn>
                <a:cxn ang="0">
                  <a:pos x="573" y="768"/>
                </a:cxn>
                <a:cxn ang="0">
                  <a:pos x="462" y="769"/>
                </a:cxn>
                <a:cxn ang="0">
                  <a:pos x="348" y="776"/>
                </a:cxn>
                <a:cxn ang="0">
                  <a:pos x="234" y="787"/>
                </a:cxn>
                <a:cxn ang="0">
                  <a:pos x="117" y="806"/>
                </a:cxn>
                <a:cxn ang="0">
                  <a:pos x="0" y="827"/>
                </a:cxn>
                <a:cxn ang="0">
                  <a:pos x="0" y="0"/>
                </a:cxn>
              </a:cxnLst>
              <a:rect l="0" t="0" r="r" b="b"/>
              <a:pathLst>
                <a:path w="2600" h="1587">
                  <a:moveTo>
                    <a:pt x="0" y="0"/>
                  </a:moveTo>
                  <a:lnTo>
                    <a:pt x="0" y="0"/>
                  </a:lnTo>
                  <a:lnTo>
                    <a:pt x="63" y="8"/>
                  </a:lnTo>
                  <a:lnTo>
                    <a:pt x="124" y="18"/>
                  </a:lnTo>
                  <a:lnTo>
                    <a:pt x="185" y="28"/>
                  </a:lnTo>
                  <a:lnTo>
                    <a:pt x="246" y="40"/>
                  </a:lnTo>
                  <a:lnTo>
                    <a:pt x="305" y="53"/>
                  </a:lnTo>
                  <a:lnTo>
                    <a:pt x="365" y="64"/>
                  </a:lnTo>
                  <a:lnTo>
                    <a:pt x="480" y="94"/>
                  </a:lnTo>
                  <a:lnTo>
                    <a:pt x="596" y="127"/>
                  </a:lnTo>
                  <a:lnTo>
                    <a:pt x="706" y="162"/>
                  </a:lnTo>
                  <a:lnTo>
                    <a:pt x="815" y="200"/>
                  </a:lnTo>
                  <a:lnTo>
                    <a:pt x="921" y="241"/>
                  </a:lnTo>
                  <a:lnTo>
                    <a:pt x="1025" y="286"/>
                  </a:lnTo>
                  <a:lnTo>
                    <a:pt x="1126" y="330"/>
                  </a:lnTo>
                  <a:lnTo>
                    <a:pt x="1223" y="380"/>
                  </a:lnTo>
                  <a:lnTo>
                    <a:pt x="1319" y="429"/>
                  </a:lnTo>
                  <a:lnTo>
                    <a:pt x="1411" y="482"/>
                  </a:lnTo>
                  <a:lnTo>
                    <a:pt x="1502" y="537"/>
                  </a:lnTo>
                  <a:lnTo>
                    <a:pt x="1588" y="591"/>
                  </a:lnTo>
                  <a:lnTo>
                    <a:pt x="1672" y="649"/>
                  </a:lnTo>
                  <a:lnTo>
                    <a:pt x="1753" y="707"/>
                  </a:lnTo>
                  <a:lnTo>
                    <a:pt x="1831" y="764"/>
                  </a:lnTo>
                  <a:lnTo>
                    <a:pt x="1907" y="824"/>
                  </a:lnTo>
                  <a:lnTo>
                    <a:pt x="1979" y="885"/>
                  </a:lnTo>
                  <a:lnTo>
                    <a:pt x="2047" y="946"/>
                  </a:lnTo>
                  <a:lnTo>
                    <a:pt x="2113" y="1005"/>
                  </a:lnTo>
                  <a:lnTo>
                    <a:pt x="2177" y="1066"/>
                  </a:lnTo>
                  <a:lnTo>
                    <a:pt x="2237" y="1128"/>
                  </a:lnTo>
                  <a:lnTo>
                    <a:pt x="2293" y="1189"/>
                  </a:lnTo>
                  <a:lnTo>
                    <a:pt x="2347" y="1248"/>
                  </a:lnTo>
                  <a:lnTo>
                    <a:pt x="2397" y="1308"/>
                  </a:lnTo>
                  <a:lnTo>
                    <a:pt x="2445" y="1365"/>
                  </a:lnTo>
                  <a:lnTo>
                    <a:pt x="2488" y="1423"/>
                  </a:lnTo>
                  <a:lnTo>
                    <a:pt x="2529" y="1479"/>
                  </a:lnTo>
                  <a:lnTo>
                    <a:pt x="2565" y="1534"/>
                  </a:lnTo>
                  <a:lnTo>
                    <a:pt x="2600" y="1587"/>
                  </a:lnTo>
                  <a:lnTo>
                    <a:pt x="2600" y="1587"/>
                  </a:lnTo>
                  <a:lnTo>
                    <a:pt x="2570" y="1555"/>
                  </a:lnTo>
                  <a:lnTo>
                    <a:pt x="2535" y="1522"/>
                  </a:lnTo>
                  <a:lnTo>
                    <a:pt x="2497" y="1487"/>
                  </a:lnTo>
                  <a:lnTo>
                    <a:pt x="2455" y="1451"/>
                  </a:lnTo>
                  <a:lnTo>
                    <a:pt x="2408" y="1413"/>
                  </a:lnTo>
                  <a:lnTo>
                    <a:pt x="2359" y="1375"/>
                  </a:lnTo>
                  <a:lnTo>
                    <a:pt x="2304" y="1336"/>
                  </a:lnTo>
                  <a:lnTo>
                    <a:pt x="2247" y="1294"/>
                  </a:lnTo>
                  <a:lnTo>
                    <a:pt x="2185" y="1255"/>
                  </a:lnTo>
                  <a:lnTo>
                    <a:pt x="2119" y="1215"/>
                  </a:lnTo>
                  <a:lnTo>
                    <a:pt x="2052" y="1174"/>
                  </a:lnTo>
                  <a:lnTo>
                    <a:pt x="1981" y="1134"/>
                  </a:lnTo>
                  <a:lnTo>
                    <a:pt x="1905" y="1096"/>
                  </a:lnTo>
                  <a:lnTo>
                    <a:pt x="1827" y="1058"/>
                  </a:lnTo>
                  <a:lnTo>
                    <a:pt x="1746" y="1020"/>
                  </a:lnTo>
                  <a:lnTo>
                    <a:pt x="1662" y="986"/>
                  </a:lnTo>
                  <a:lnTo>
                    <a:pt x="1576" y="953"/>
                  </a:lnTo>
                  <a:lnTo>
                    <a:pt x="1486" y="921"/>
                  </a:lnTo>
                  <a:lnTo>
                    <a:pt x="1393" y="891"/>
                  </a:lnTo>
                  <a:lnTo>
                    <a:pt x="1299" y="865"/>
                  </a:lnTo>
                  <a:lnTo>
                    <a:pt x="1202" y="840"/>
                  </a:lnTo>
                  <a:lnTo>
                    <a:pt x="1103" y="819"/>
                  </a:lnTo>
                  <a:lnTo>
                    <a:pt x="1000" y="801"/>
                  </a:lnTo>
                  <a:lnTo>
                    <a:pt x="896" y="787"/>
                  </a:lnTo>
                  <a:lnTo>
                    <a:pt x="843" y="781"/>
                  </a:lnTo>
                  <a:lnTo>
                    <a:pt x="791" y="776"/>
                  </a:lnTo>
                  <a:lnTo>
                    <a:pt x="738" y="773"/>
                  </a:lnTo>
                  <a:lnTo>
                    <a:pt x="683" y="769"/>
                  </a:lnTo>
                  <a:lnTo>
                    <a:pt x="629" y="768"/>
                  </a:lnTo>
                  <a:lnTo>
                    <a:pt x="573" y="768"/>
                  </a:lnTo>
                  <a:lnTo>
                    <a:pt x="518" y="768"/>
                  </a:lnTo>
                  <a:lnTo>
                    <a:pt x="462" y="769"/>
                  </a:lnTo>
                  <a:lnTo>
                    <a:pt x="406" y="773"/>
                  </a:lnTo>
                  <a:lnTo>
                    <a:pt x="348" y="776"/>
                  </a:lnTo>
                  <a:lnTo>
                    <a:pt x="292" y="781"/>
                  </a:lnTo>
                  <a:lnTo>
                    <a:pt x="234" y="787"/>
                  </a:lnTo>
                  <a:lnTo>
                    <a:pt x="177" y="796"/>
                  </a:lnTo>
                  <a:lnTo>
                    <a:pt x="117" y="806"/>
                  </a:lnTo>
                  <a:lnTo>
                    <a:pt x="59" y="816"/>
                  </a:lnTo>
                  <a:lnTo>
                    <a:pt x="0" y="827"/>
                  </a:lnTo>
                  <a:lnTo>
                    <a:pt x="0" y="0"/>
                  </a:lnTo>
                  <a:lnTo>
                    <a:pt x="0" y="0"/>
                  </a:lnTo>
                  <a:close/>
                </a:path>
              </a:pathLst>
            </a:custGeom>
            <a:solidFill>
              <a:schemeClr val="accent2">
                <a:lumMod val="20000"/>
                <a:lumOff val="8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0" name="Freeform 8"/>
            <p:cNvSpPr>
              <a:spLocks/>
            </p:cNvSpPr>
            <p:nvPr userDrawn="1"/>
          </p:nvSpPr>
          <p:spPr bwMode="auto">
            <a:xfrm>
              <a:off x="-1" y="3581398"/>
              <a:ext cx="1600200" cy="3276599"/>
            </a:xfrm>
            <a:custGeom>
              <a:avLst/>
              <a:gdLst/>
              <a:ahLst/>
              <a:cxnLst>
                <a:cxn ang="0">
                  <a:pos x="0" y="776"/>
                </a:cxn>
                <a:cxn ang="0">
                  <a:pos x="0" y="776"/>
                </a:cxn>
                <a:cxn ang="0">
                  <a:pos x="38" y="703"/>
                </a:cxn>
                <a:cxn ang="0">
                  <a:pos x="78" y="634"/>
                </a:cxn>
                <a:cxn ang="0">
                  <a:pos x="119" y="566"/>
                </a:cxn>
                <a:cxn ang="0">
                  <a:pos x="162" y="502"/>
                </a:cxn>
                <a:cxn ang="0">
                  <a:pos x="208" y="441"/>
                </a:cxn>
                <a:cxn ang="0">
                  <a:pos x="256" y="381"/>
                </a:cxn>
                <a:cxn ang="0">
                  <a:pos x="305" y="327"/>
                </a:cxn>
                <a:cxn ang="0">
                  <a:pos x="330" y="300"/>
                </a:cxn>
                <a:cxn ang="0">
                  <a:pos x="357" y="274"/>
                </a:cxn>
                <a:cxn ang="0">
                  <a:pos x="385" y="249"/>
                </a:cxn>
                <a:cxn ang="0">
                  <a:pos x="411" y="226"/>
                </a:cxn>
                <a:cxn ang="0">
                  <a:pos x="439" y="203"/>
                </a:cxn>
                <a:cxn ang="0">
                  <a:pos x="469" y="182"/>
                </a:cxn>
                <a:cxn ang="0">
                  <a:pos x="497" y="160"/>
                </a:cxn>
                <a:cxn ang="0">
                  <a:pos x="527" y="140"/>
                </a:cxn>
                <a:cxn ang="0">
                  <a:pos x="558" y="122"/>
                </a:cxn>
                <a:cxn ang="0">
                  <a:pos x="588" y="104"/>
                </a:cxn>
                <a:cxn ang="0">
                  <a:pos x="619" y="87"/>
                </a:cxn>
                <a:cxn ang="0">
                  <a:pos x="652" y="71"/>
                </a:cxn>
                <a:cxn ang="0">
                  <a:pos x="685" y="56"/>
                </a:cxn>
                <a:cxn ang="0">
                  <a:pos x="718" y="43"/>
                </a:cxn>
                <a:cxn ang="0">
                  <a:pos x="751" y="31"/>
                </a:cxn>
                <a:cxn ang="0">
                  <a:pos x="786" y="20"/>
                </a:cxn>
                <a:cxn ang="0">
                  <a:pos x="822" y="10"/>
                </a:cxn>
                <a:cxn ang="0">
                  <a:pos x="857" y="0"/>
                </a:cxn>
                <a:cxn ang="0">
                  <a:pos x="857" y="0"/>
                </a:cxn>
                <a:cxn ang="0">
                  <a:pos x="806" y="46"/>
                </a:cxn>
                <a:cxn ang="0">
                  <a:pos x="754" y="94"/>
                </a:cxn>
                <a:cxn ang="0">
                  <a:pos x="706" y="144"/>
                </a:cxn>
                <a:cxn ang="0">
                  <a:pos x="660" y="196"/>
                </a:cxn>
                <a:cxn ang="0">
                  <a:pos x="617" y="249"/>
                </a:cxn>
                <a:cxn ang="0">
                  <a:pos x="576" y="304"/>
                </a:cxn>
                <a:cxn ang="0">
                  <a:pos x="536" y="362"/>
                </a:cxn>
                <a:cxn ang="0">
                  <a:pos x="498" y="419"/>
                </a:cxn>
                <a:cxn ang="0">
                  <a:pos x="462" y="479"/>
                </a:cxn>
                <a:cxn ang="0">
                  <a:pos x="429" y="538"/>
                </a:cxn>
                <a:cxn ang="0">
                  <a:pos x="398" y="601"/>
                </a:cxn>
                <a:cxn ang="0">
                  <a:pos x="368" y="664"/>
                </a:cxn>
                <a:cxn ang="0">
                  <a:pos x="340" y="728"/>
                </a:cxn>
                <a:cxn ang="0">
                  <a:pos x="315" y="792"/>
                </a:cxn>
                <a:cxn ang="0">
                  <a:pos x="291" y="858"/>
                </a:cxn>
                <a:cxn ang="0">
                  <a:pos x="269" y="925"/>
                </a:cxn>
                <a:cxn ang="0">
                  <a:pos x="249" y="992"/>
                </a:cxn>
                <a:cxn ang="0">
                  <a:pos x="229" y="1060"/>
                </a:cxn>
                <a:cxn ang="0">
                  <a:pos x="213" y="1128"/>
                </a:cxn>
                <a:cxn ang="0">
                  <a:pos x="198" y="1197"/>
                </a:cxn>
                <a:cxn ang="0">
                  <a:pos x="185" y="1266"/>
                </a:cxn>
                <a:cxn ang="0">
                  <a:pos x="173" y="1336"/>
                </a:cxn>
                <a:cxn ang="0">
                  <a:pos x="162" y="1405"/>
                </a:cxn>
                <a:cxn ang="0">
                  <a:pos x="154" y="1474"/>
                </a:cxn>
                <a:cxn ang="0">
                  <a:pos x="147" y="1544"/>
                </a:cxn>
                <a:cxn ang="0">
                  <a:pos x="140" y="1613"/>
                </a:cxn>
                <a:cxn ang="0">
                  <a:pos x="137" y="1682"/>
                </a:cxn>
                <a:cxn ang="0">
                  <a:pos x="134" y="1752"/>
                </a:cxn>
                <a:cxn ang="0">
                  <a:pos x="132" y="1821"/>
                </a:cxn>
                <a:cxn ang="0">
                  <a:pos x="132" y="1889"/>
                </a:cxn>
                <a:cxn ang="0">
                  <a:pos x="134" y="1956"/>
                </a:cxn>
                <a:cxn ang="0">
                  <a:pos x="135" y="2024"/>
                </a:cxn>
                <a:cxn ang="0">
                  <a:pos x="0" y="2024"/>
                </a:cxn>
                <a:cxn ang="0">
                  <a:pos x="0" y="776"/>
                </a:cxn>
                <a:cxn ang="0">
                  <a:pos x="0" y="776"/>
                </a:cxn>
              </a:cxnLst>
              <a:rect l="0" t="0" r="r" b="b"/>
              <a:pathLst>
                <a:path w="857" h="2024">
                  <a:moveTo>
                    <a:pt x="0" y="776"/>
                  </a:moveTo>
                  <a:lnTo>
                    <a:pt x="0" y="776"/>
                  </a:lnTo>
                  <a:lnTo>
                    <a:pt x="38" y="703"/>
                  </a:lnTo>
                  <a:lnTo>
                    <a:pt x="78" y="634"/>
                  </a:lnTo>
                  <a:lnTo>
                    <a:pt x="119" y="566"/>
                  </a:lnTo>
                  <a:lnTo>
                    <a:pt x="162" y="502"/>
                  </a:lnTo>
                  <a:lnTo>
                    <a:pt x="208" y="441"/>
                  </a:lnTo>
                  <a:lnTo>
                    <a:pt x="256" y="381"/>
                  </a:lnTo>
                  <a:lnTo>
                    <a:pt x="305" y="327"/>
                  </a:lnTo>
                  <a:lnTo>
                    <a:pt x="330" y="300"/>
                  </a:lnTo>
                  <a:lnTo>
                    <a:pt x="357" y="274"/>
                  </a:lnTo>
                  <a:lnTo>
                    <a:pt x="385" y="249"/>
                  </a:lnTo>
                  <a:lnTo>
                    <a:pt x="411" y="226"/>
                  </a:lnTo>
                  <a:lnTo>
                    <a:pt x="439" y="203"/>
                  </a:lnTo>
                  <a:lnTo>
                    <a:pt x="469" y="182"/>
                  </a:lnTo>
                  <a:lnTo>
                    <a:pt x="497" y="160"/>
                  </a:lnTo>
                  <a:lnTo>
                    <a:pt x="527" y="140"/>
                  </a:lnTo>
                  <a:lnTo>
                    <a:pt x="558" y="122"/>
                  </a:lnTo>
                  <a:lnTo>
                    <a:pt x="588" y="104"/>
                  </a:lnTo>
                  <a:lnTo>
                    <a:pt x="619" y="87"/>
                  </a:lnTo>
                  <a:lnTo>
                    <a:pt x="652" y="71"/>
                  </a:lnTo>
                  <a:lnTo>
                    <a:pt x="685" y="56"/>
                  </a:lnTo>
                  <a:lnTo>
                    <a:pt x="718" y="43"/>
                  </a:lnTo>
                  <a:lnTo>
                    <a:pt x="751" y="31"/>
                  </a:lnTo>
                  <a:lnTo>
                    <a:pt x="786" y="20"/>
                  </a:lnTo>
                  <a:lnTo>
                    <a:pt x="822" y="10"/>
                  </a:lnTo>
                  <a:lnTo>
                    <a:pt x="857" y="0"/>
                  </a:lnTo>
                  <a:lnTo>
                    <a:pt x="857" y="0"/>
                  </a:lnTo>
                  <a:lnTo>
                    <a:pt x="806" y="46"/>
                  </a:lnTo>
                  <a:lnTo>
                    <a:pt x="754" y="94"/>
                  </a:lnTo>
                  <a:lnTo>
                    <a:pt x="706" y="144"/>
                  </a:lnTo>
                  <a:lnTo>
                    <a:pt x="660" y="196"/>
                  </a:lnTo>
                  <a:lnTo>
                    <a:pt x="617" y="249"/>
                  </a:lnTo>
                  <a:lnTo>
                    <a:pt x="576" y="304"/>
                  </a:lnTo>
                  <a:lnTo>
                    <a:pt x="536" y="362"/>
                  </a:lnTo>
                  <a:lnTo>
                    <a:pt x="498" y="419"/>
                  </a:lnTo>
                  <a:lnTo>
                    <a:pt x="462" y="479"/>
                  </a:lnTo>
                  <a:lnTo>
                    <a:pt x="429" y="538"/>
                  </a:lnTo>
                  <a:lnTo>
                    <a:pt x="398" y="601"/>
                  </a:lnTo>
                  <a:lnTo>
                    <a:pt x="368" y="664"/>
                  </a:lnTo>
                  <a:lnTo>
                    <a:pt x="340" y="728"/>
                  </a:lnTo>
                  <a:lnTo>
                    <a:pt x="315" y="792"/>
                  </a:lnTo>
                  <a:lnTo>
                    <a:pt x="291" y="858"/>
                  </a:lnTo>
                  <a:lnTo>
                    <a:pt x="269" y="925"/>
                  </a:lnTo>
                  <a:lnTo>
                    <a:pt x="249" y="992"/>
                  </a:lnTo>
                  <a:lnTo>
                    <a:pt x="229" y="1060"/>
                  </a:lnTo>
                  <a:lnTo>
                    <a:pt x="213" y="1128"/>
                  </a:lnTo>
                  <a:lnTo>
                    <a:pt x="198" y="1197"/>
                  </a:lnTo>
                  <a:lnTo>
                    <a:pt x="185" y="1266"/>
                  </a:lnTo>
                  <a:lnTo>
                    <a:pt x="173" y="1336"/>
                  </a:lnTo>
                  <a:lnTo>
                    <a:pt x="162" y="1405"/>
                  </a:lnTo>
                  <a:lnTo>
                    <a:pt x="154" y="1474"/>
                  </a:lnTo>
                  <a:lnTo>
                    <a:pt x="147" y="1544"/>
                  </a:lnTo>
                  <a:lnTo>
                    <a:pt x="140" y="1613"/>
                  </a:lnTo>
                  <a:lnTo>
                    <a:pt x="137" y="1682"/>
                  </a:lnTo>
                  <a:lnTo>
                    <a:pt x="134" y="1752"/>
                  </a:lnTo>
                  <a:lnTo>
                    <a:pt x="132" y="1821"/>
                  </a:lnTo>
                  <a:lnTo>
                    <a:pt x="132" y="1889"/>
                  </a:lnTo>
                  <a:lnTo>
                    <a:pt x="134" y="1956"/>
                  </a:lnTo>
                  <a:lnTo>
                    <a:pt x="135" y="2024"/>
                  </a:lnTo>
                  <a:lnTo>
                    <a:pt x="0" y="2024"/>
                  </a:lnTo>
                  <a:lnTo>
                    <a:pt x="0" y="776"/>
                  </a:lnTo>
                  <a:lnTo>
                    <a:pt x="0" y="776"/>
                  </a:lnTo>
                  <a:close/>
                </a:path>
              </a:pathLst>
            </a:custGeom>
            <a:solidFill>
              <a:schemeClr val="accent2">
                <a:lumMod val="40000"/>
                <a:lumOff val="60000"/>
                <a:alpha val="44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1" name="Freeform 9"/>
            <p:cNvSpPr>
              <a:spLocks/>
            </p:cNvSpPr>
            <p:nvPr userDrawn="1"/>
          </p:nvSpPr>
          <p:spPr bwMode="auto">
            <a:xfrm>
              <a:off x="0" y="2438399"/>
              <a:ext cx="2895599" cy="2154237"/>
            </a:xfrm>
            <a:custGeom>
              <a:avLst/>
              <a:gdLst/>
              <a:ahLst/>
              <a:cxnLst>
                <a:cxn ang="0">
                  <a:pos x="0" y="118"/>
                </a:cxn>
                <a:cxn ang="0">
                  <a:pos x="165" y="69"/>
                </a:cxn>
                <a:cxn ang="0">
                  <a:pos x="327" y="33"/>
                </a:cxn>
                <a:cxn ang="0">
                  <a:pos x="487" y="11"/>
                </a:cxn>
                <a:cxn ang="0">
                  <a:pos x="645" y="1"/>
                </a:cxn>
                <a:cxn ang="0">
                  <a:pos x="797" y="1"/>
                </a:cxn>
                <a:cxn ang="0">
                  <a:pos x="946" y="13"/>
                </a:cxn>
                <a:cxn ang="0">
                  <a:pos x="1088" y="33"/>
                </a:cxn>
                <a:cxn ang="0">
                  <a:pos x="1225" y="62"/>
                </a:cxn>
                <a:cxn ang="0">
                  <a:pos x="1352" y="97"/>
                </a:cxn>
                <a:cxn ang="0">
                  <a:pos x="1472" y="138"/>
                </a:cxn>
                <a:cxn ang="0">
                  <a:pos x="1585" y="184"/>
                </a:cxn>
                <a:cxn ang="0">
                  <a:pos x="1685" y="236"/>
                </a:cxn>
                <a:cxn ang="0">
                  <a:pos x="1776" y="288"/>
                </a:cxn>
                <a:cxn ang="0">
                  <a:pos x="1854" y="343"/>
                </a:cxn>
                <a:cxn ang="0">
                  <a:pos x="1921" y="399"/>
                </a:cxn>
                <a:cxn ang="0">
                  <a:pos x="1974" y="455"/>
                </a:cxn>
                <a:cxn ang="0">
                  <a:pos x="1920" y="434"/>
                </a:cxn>
                <a:cxn ang="0">
                  <a:pos x="1804" y="394"/>
                </a:cxn>
                <a:cxn ang="0">
                  <a:pos x="1680" y="361"/>
                </a:cxn>
                <a:cxn ang="0">
                  <a:pos x="1548" y="338"/>
                </a:cxn>
                <a:cxn ang="0">
                  <a:pos x="1413" y="323"/>
                </a:cxn>
                <a:cxn ang="0">
                  <a:pos x="1273" y="321"/>
                </a:cxn>
                <a:cxn ang="0">
                  <a:pos x="1132" y="331"/>
                </a:cxn>
                <a:cxn ang="0">
                  <a:pos x="990" y="356"/>
                </a:cxn>
                <a:cxn ang="0">
                  <a:pos x="919" y="374"/>
                </a:cxn>
                <a:cxn ang="0">
                  <a:pos x="850" y="396"/>
                </a:cxn>
                <a:cxn ang="0">
                  <a:pos x="781" y="424"/>
                </a:cxn>
                <a:cxn ang="0">
                  <a:pos x="711" y="455"/>
                </a:cxn>
                <a:cxn ang="0">
                  <a:pos x="645" y="490"/>
                </a:cxn>
                <a:cxn ang="0">
                  <a:pos x="579" y="531"/>
                </a:cxn>
                <a:cxn ang="0">
                  <a:pos x="515" y="577"/>
                </a:cxn>
                <a:cxn ang="0">
                  <a:pos x="452" y="629"/>
                </a:cxn>
                <a:cxn ang="0">
                  <a:pos x="391" y="685"/>
                </a:cxn>
                <a:cxn ang="0">
                  <a:pos x="333" y="747"/>
                </a:cxn>
                <a:cxn ang="0">
                  <a:pos x="277" y="815"/>
                </a:cxn>
                <a:cxn ang="0">
                  <a:pos x="223" y="889"/>
                </a:cxn>
                <a:cxn ang="0">
                  <a:pos x="172" y="970"/>
                </a:cxn>
                <a:cxn ang="0">
                  <a:pos x="124" y="1056"/>
                </a:cxn>
                <a:cxn ang="0">
                  <a:pos x="79" y="1150"/>
                </a:cxn>
                <a:cxn ang="0">
                  <a:pos x="38" y="1249"/>
                </a:cxn>
                <a:cxn ang="0">
                  <a:pos x="0" y="1357"/>
                </a:cxn>
                <a:cxn ang="0">
                  <a:pos x="0" y="118"/>
                </a:cxn>
              </a:cxnLst>
              <a:rect l="0" t="0" r="r" b="b"/>
              <a:pathLst>
                <a:path w="1974" h="1357">
                  <a:moveTo>
                    <a:pt x="0" y="118"/>
                  </a:moveTo>
                  <a:lnTo>
                    <a:pt x="0" y="118"/>
                  </a:lnTo>
                  <a:lnTo>
                    <a:pt x="83" y="92"/>
                  </a:lnTo>
                  <a:lnTo>
                    <a:pt x="165" y="69"/>
                  </a:lnTo>
                  <a:lnTo>
                    <a:pt x="246" y="49"/>
                  </a:lnTo>
                  <a:lnTo>
                    <a:pt x="327" y="33"/>
                  </a:lnTo>
                  <a:lnTo>
                    <a:pt x="408" y="21"/>
                  </a:lnTo>
                  <a:lnTo>
                    <a:pt x="487" y="11"/>
                  </a:lnTo>
                  <a:lnTo>
                    <a:pt x="566" y="5"/>
                  </a:lnTo>
                  <a:lnTo>
                    <a:pt x="645" y="1"/>
                  </a:lnTo>
                  <a:lnTo>
                    <a:pt x="721" y="0"/>
                  </a:lnTo>
                  <a:lnTo>
                    <a:pt x="797" y="1"/>
                  </a:lnTo>
                  <a:lnTo>
                    <a:pt x="873" y="6"/>
                  </a:lnTo>
                  <a:lnTo>
                    <a:pt x="946" y="13"/>
                  </a:lnTo>
                  <a:lnTo>
                    <a:pt x="1018" y="23"/>
                  </a:lnTo>
                  <a:lnTo>
                    <a:pt x="1088" y="33"/>
                  </a:lnTo>
                  <a:lnTo>
                    <a:pt x="1157" y="47"/>
                  </a:lnTo>
                  <a:lnTo>
                    <a:pt x="1225" y="62"/>
                  </a:lnTo>
                  <a:lnTo>
                    <a:pt x="1289" y="79"/>
                  </a:lnTo>
                  <a:lnTo>
                    <a:pt x="1352" y="97"/>
                  </a:lnTo>
                  <a:lnTo>
                    <a:pt x="1413" y="117"/>
                  </a:lnTo>
                  <a:lnTo>
                    <a:pt x="1472" y="138"/>
                  </a:lnTo>
                  <a:lnTo>
                    <a:pt x="1530" y="161"/>
                  </a:lnTo>
                  <a:lnTo>
                    <a:pt x="1585" y="184"/>
                  </a:lnTo>
                  <a:lnTo>
                    <a:pt x="1636" y="209"/>
                  </a:lnTo>
                  <a:lnTo>
                    <a:pt x="1685" y="236"/>
                  </a:lnTo>
                  <a:lnTo>
                    <a:pt x="1732" y="262"/>
                  </a:lnTo>
                  <a:lnTo>
                    <a:pt x="1776" y="288"/>
                  </a:lnTo>
                  <a:lnTo>
                    <a:pt x="1816" y="315"/>
                  </a:lnTo>
                  <a:lnTo>
                    <a:pt x="1854" y="343"/>
                  </a:lnTo>
                  <a:lnTo>
                    <a:pt x="1888" y="371"/>
                  </a:lnTo>
                  <a:lnTo>
                    <a:pt x="1921" y="399"/>
                  </a:lnTo>
                  <a:lnTo>
                    <a:pt x="1949" y="427"/>
                  </a:lnTo>
                  <a:lnTo>
                    <a:pt x="1974" y="455"/>
                  </a:lnTo>
                  <a:lnTo>
                    <a:pt x="1974" y="455"/>
                  </a:lnTo>
                  <a:lnTo>
                    <a:pt x="1920" y="434"/>
                  </a:lnTo>
                  <a:lnTo>
                    <a:pt x="1864" y="412"/>
                  </a:lnTo>
                  <a:lnTo>
                    <a:pt x="1804" y="394"/>
                  </a:lnTo>
                  <a:lnTo>
                    <a:pt x="1743" y="376"/>
                  </a:lnTo>
                  <a:lnTo>
                    <a:pt x="1680" y="361"/>
                  </a:lnTo>
                  <a:lnTo>
                    <a:pt x="1614" y="348"/>
                  </a:lnTo>
                  <a:lnTo>
                    <a:pt x="1548" y="338"/>
                  </a:lnTo>
                  <a:lnTo>
                    <a:pt x="1481" y="330"/>
                  </a:lnTo>
                  <a:lnTo>
                    <a:pt x="1413" y="323"/>
                  </a:lnTo>
                  <a:lnTo>
                    <a:pt x="1344" y="320"/>
                  </a:lnTo>
                  <a:lnTo>
                    <a:pt x="1273" y="321"/>
                  </a:lnTo>
                  <a:lnTo>
                    <a:pt x="1203" y="325"/>
                  </a:lnTo>
                  <a:lnTo>
                    <a:pt x="1132" y="331"/>
                  </a:lnTo>
                  <a:lnTo>
                    <a:pt x="1061" y="341"/>
                  </a:lnTo>
                  <a:lnTo>
                    <a:pt x="990" y="356"/>
                  </a:lnTo>
                  <a:lnTo>
                    <a:pt x="954" y="364"/>
                  </a:lnTo>
                  <a:lnTo>
                    <a:pt x="919" y="374"/>
                  </a:lnTo>
                  <a:lnTo>
                    <a:pt x="885" y="384"/>
                  </a:lnTo>
                  <a:lnTo>
                    <a:pt x="850" y="396"/>
                  </a:lnTo>
                  <a:lnTo>
                    <a:pt x="815" y="409"/>
                  </a:lnTo>
                  <a:lnTo>
                    <a:pt x="781" y="424"/>
                  </a:lnTo>
                  <a:lnTo>
                    <a:pt x="746" y="439"/>
                  </a:lnTo>
                  <a:lnTo>
                    <a:pt x="711" y="455"/>
                  </a:lnTo>
                  <a:lnTo>
                    <a:pt x="678" y="472"/>
                  </a:lnTo>
                  <a:lnTo>
                    <a:pt x="645" y="490"/>
                  </a:lnTo>
                  <a:lnTo>
                    <a:pt x="612" y="510"/>
                  </a:lnTo>
                  <a:lnTo>
                    <a:pt x="579" y="531"/>
                  </a:lnTo>
                  <a:lnTo>
                    <a:pt x="546" y="554"/>
                  </a:lnTo>
                  <a:lnTo>
                    <a:pt x="515" y="577"/>
                  </a:lnTo>
                  <a:lnTo>
                    <a:pt x="484" y="602"/>
                  </a:lnTo>
                  <a:lnTo>
                    <a:pt x="452" y="629"/>
                  </a:lnTo>
                  <a:lnTo>
                    <a:pt x="421" y="657"/>
                  </a:lnTo>
                  <a:lnTo>
                    <a:pt x="391" y="685"/>
                  </a:lnTo>
                  <a:lnTo>
                    <a:pt x="361" y="716"/>
                  </a:lnTo>
                  <a:lnTo>
                    <a:pt x="333" y="747"/>
                  </a:lnTo>
                  <a:lnTo>
                    <a:pt x="304" y="780"/>
                  </a:lnTo>
                  <a:lnTo>
                    <a:pt x="277" y="815"/>
                  </a:lnTo>
                  <a:lnTo>
                    <a:pt x="249" y="851"/>
                  </a:lnTo>
                  <a:lnTo>
                    <a:pt x="223" y="889"/>
                  </a:lnTo>
                  <a:lnTo>
                    <a:pt x="198" y="929"/>
                  </a:lnTo>
                  <a:lnTo>
                    <a:pt x="172" y="970"/>
                  </a:lnTo>
                  <a:lnTo>
                    <a:pt x="149" y="1012"/>
                  </a:lnTo>
                  <a:lnTo>
                    <a:pt x="124" y="1056"/>
                  </a:lnTo>
                  <a:lnTo>
                    <a:pt x="101" y="1102"/>
                  </a:lnTo>
                  <a:lnTo>
                    <a:pt x="79" y="1150"/>
                  </a:lnTo>
                  <a:lnTo>
                    <a:pt x="58" y="1198"/>
                  </a:lnTo>
                  <a:lnTo>
                    <a:pt x="38" y="1249"/>
                  </a:lnTo>
                  <a:lnTo>
                    <a:pt x="18" y="1302"/>
                  </a:lnTo>
                  <a:lnTo>
                    <a:pt x="0" y="1357"/>
                  </a:lnTo>
                  <a:lnTo>
                    <a:pt x="0" y="118"/>
                  </a:lnTo>
                  <a:lnTo>
                    <a:pt x="0" y="118"/>
                  </a:lnTo>
                  <a:close/>
                </a:path>
              </a:pathLst>
            </a:custGeom>
            <a:solidFill>
              <a:schemeClr val="accent2">
                <a:lumMod val="40000"/>
                <a:lumOff val="6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2" name="Freeform 10"/>
            <p:cNvSpPr>
              <a:spLocks/>
            </p:cNvSpPr>
            <p:nvPr userDrawn="1"/>
          </p:nvSpPr>
          <p:spPr bwMode="auto">
            <a:xfrm>
              <a:off x="1224419" y="3886199"/>
              <a:ext cx="3276599" cy="2971800"/>
            </a:xfrm>
            <a:custGeom>
              <a:avLst/>
              <a:gdLst/>
              <a:ahLst/>
              <a:cxnLst>
                <a:cxn ang="0">
                  <a:pos x="1377" y="130"/>
                </a:cxn>
                <a:cxn ang="0">
                  <a:pos x="1299" y="89"/>
                </a:cxn>
                <a:cxn ang="0">
                  <a:pos x="1220" y="56"/>
                </a:cxn>
                <a:cxn ang="0">
                  <a:pos x="1137" y="30"/>
                </a:cxn>
                <a:cxn ang="0">
                  <a:pos x="1052" y="11"/>
                </a:cxn>
                <a:cxn ang="0">
                  <a:pos x="966" y="2"/>
                </a:cxn>
                <a:cxn ang="0">
                  <a:pos x="880" y="0"/>
                </a:cxn>
                <a:cxn ang="0">
                  <a:pos x="794" y="5"/>
                </a:cxn>
                <a:cxn ang="0">
                  <a:pos x="708" y="18"/>
                </a:cxn>
                <a:cxn ang="0">
                  <a:pos x="624" y="40"/>
                </a:cxn>
                <a:cxn ang="0">
                  <a:pos x="543" y="69"/>
                </a:cxn>
                <a:cxn ang="0">
                  <a:pos x="466" y="107"/>
                </a:cxn>
                <a:cxn ang="0">
                  <a:pos x="391" y="155"/>
                </a:cxn>
                <a:cxn ang="0">
                  <a:pos x="322" y="210"/>
                </a:cxn>
                <a:cxn ang="0">
                  <a:pos x="258" y="272"/>
                </a:cxn>
                <a:cxn ang="0">
                  <a:pos x="200" y="345"/>
                </a:cxn>
                <a:cxn ang="0">
                  <a:pos x="149" y="426"/>
                </a:cxn>
                <a:cxn ang="0">
                  <a:pos x="124" y="472"/>
                </a:cxn>
                <a:cxn ang="0">
                  <a:pos x="83" y="568"/>
                </a:cxn>
                <a:cxn ang="0">
                  <a:pos x="48" y="667"/>
                </a:cxn>
                <a:cxn ang="0">
                  <a:pos x="23" y="769"/>
                </a:cxn>
                <a:cxn ang="0">
                  <a:pos x="7" y="875"/>
                </a:cxn>
                <a:cxn ang="0">
                  <a:pos x="0" y="982"/>
                </a:cxn>
                <a:cxn ang="0">
                  <a:pos x="2" y="1090"/>
                </a:cxn>
                <a:cxn ang="0">
                  <a:pos x="12" y="1200"/>
                </a:cxn>
                <a:cxn ang="0">
                  <a:pos x="31" y="1311"/>
                </a:cxn>
                <a:cxn ang="0">
                  <a:pos x="61" y="1420"/>
                </a:cxn>
                <a:cxn ang="0">
                  <a:pos x="101" y="1529"/>
                </a:cxn>
                <a:cxn ang="0">
                  <a:pos x="149" y="1636"/>
                </a:cxn>
                <a:cxn ang="0">
                  <a:pos x="206" y="1742"/>
                </a:cxn>
                <a:cxn ang="0">
                  <a:pos x="274" y="1844"/>
                </a:cxn>
                <a:cxn ang="0">
                  <a:pos x="353" y="1943"/>
                </a:cxn>
                <a:cxn ang="0">
                  <a:pos x="441" y="2039"/>
                </a:cxn>
                <a:cxn ang="0">
                  <a:pos x="2552" y="2085"/>
                </a:cxn>
                <a:cxn ang="0">
                  <a:pos x="2526" y="2070"/>
                </a:cxn>
                <a:cxn ang="0">
                  <a:pos x="2336" y="1955"/>
                </a:cxn>
                <a:cxn ang="0">
                  <a:pos x="2192" y="1860"/>
                </a:cxn>
                <a:cxn ang="0">
                  <a:pos x="2025" y="1748"/>
                </a:cxn>
                <a:cxn ang="0">
                  <a:pos x="1849" y="1619"/>
                </a:cxn>
                <a:cxn ang="0">
                  <a:pos x="1667" y="1477"/>
                </a:cxn>
                <a:cxn ang="0">
                  <a:pos x="1492" y="1326"/>
                </a:cxn>
                <a:cxn ang="0">
                  <a:pos x="1410" y="1246"/>
                </a:cxn>
                <a:cxn ang="0">
                  <a:pos x="1332" y="1167"/>
                </a:cxn>
                <a:cxn ang="0">
                  <a:pos x="1261" y="1086"/>
                </a:cxn>
                <a:cxn ang="0">
                  <a:pos x="1195" y="1004"/>
                </a:cxn>
                <a:cxn ang="0">
                  <a:pos x="1139" y="923"/>
                </a:cxn>
                <a:cxn ang="0">
                  <a:pos x="1091" y="840"/>
                </a:cxn>
                <a:cxn ang="0">
                  <a:pos x="1055" y="761"/>
                </a:cxn>
                <a:cxn ang="0">
                  <a:pos x="1030" y="680"/>
                </a:cxn>
                <a:cxn ang="0">
                  <a:pos x="1017" y="602"/>
                </a:cxn>
                <a:cxn ang="0">
                  <a:pos x="1019" y="527"/>
                </a:cxn>
                <a:cxn ang="0">
                  <a:pos x="1028" y="470"/>
                </a:cxn>
                <a:cxn ang="0">
                  <a:pos x="1040" y="434"/>
                </a:cxn>
                <a:cxn ang="0">
                  <a:pos x="1057" y="398"/>
                </a:cxn>
                <a:cxn ang="0">
                  <a:pos x="1076" y="363"/>
                </a:cxn>
                <a:cxn ang="0">
                  <a:pos x="1101" y="330"/>
                </a:cxn>
                <a:cxn ang="0">
                  <a:pos x="1131" y="295"/>
                </a:cxn>
                <a:cxn ang="0">
                  <a:pos x="1182" y="248"/>
                </a:cxn>
                <a:cxn ang="0">
                  <a:pos x="1269" y="186"/>
                </a:cxn>
                <a:cxn ang="0">
                  <a:pos x="1377" y="130"/>
                </a:cxn>
              </a:cxnLst>
              <a:rect l="0" t="0" r="r" b="b"/>
              <a:pathLst>
                <a:path w="2552" h="2085">
                  <a:moveTo>
                    <a:pt x="1377" y="130"/>
                  </a:moveTo>
                  <a:lnTo>
                    <a:pt x="1377" y="130"/>
                  </a:lnTo>
                  <a:lnTo>
                    <a:pt x="1339" y="109"/>
                  </a:lnTo>
                  <a:lnTo>
                    <a:pt x="1299" y="89"/>
                  </a:lnTo>
                  <a:lnTo>
                    <a:pt x="1260" y="73"/>
                  </a:lnTo>
                  <a:lnTo>
                    <a:pt x="1220" y="56"/>
                  </a:lnTo>
                  <a:lnTo>
                    <a:pt x="1179" y="43"/>
                  </a:lnTo>
                  <a:lnTo>
                    <a:pt x="1137" y="30"/>
                  </a:lnTo>
                  <a:lnTo>
                    <a:pt x="1094" y="20"/>
                  </a:lnTo>
                  <a:lnTo>
                    <a:pt x="1052" y="11"/>
                  </a:lnTo>
                  <a:lnTo>
                    <a:pt x="1009" y="7"/>
                  </a:lnTo>
                  <a:lnTo>
                    <a:pt x="966" y="2"/>
                  </a:lnTo>
                  <a:lnTo>
                    <a:pt x="923" y="0"/>
                  </a:lnTo>
                  <a:lnTo>
                    <a:pt x="880" y="0"/>
                  </a:lnTo>
                  <a:lnTo>
                    <a:pt x="837" y="2"/>
                  </a:lnTo>
                  <a:lnTo>
                    <a:pt x="794" y="5"/>
                  </a:lnTo>
                  <a:lnTo>
                    <a:pt x="751" y="10"/>
                  </a:lnTo>
                  <a:lnTo>
                    <a:pt x="708" y="18"/>
                  </a:lnTo>
                  <a:lnTo>
                    <a:pt x="667" y="28"/>
                  </a:lnTo>
                  <a:lnTo>
                    <a:pt x="624" y="40"/>
                  </a:lnTo>
                  <a:lnTo>
                    <a:pt x="584" y="54"/>
                  </a:lnTo>
                  <a:lnTo>
                    <a:pt x="543" y="69"/>
                  </a:lnTo>
                  <a:lnTo>
                    <a:pt x="504" y="87"/>
                  </a:lnTo>
                  <a:lnTo>
                    <a:pt x="466" y="107"/>
                  </a:lnTo>
                  <a:lnTo>
                    <a:pt x="428" y="130"/>
                  </a:lnTo>
                  <a:lnTo>
                    <a:pt x="391" y="155"/>
                  </a:lnTo>
                  <a:lnTo>
                    <a:pt x="357" y="182"/>
                  </a:lnTo>
                  <a:lnTo>
                    <a:pt x="322" y="210"/>
                  </a:lnTo>
                  <a:lnTo>
                    <a:pt x="289" y="241"/>
                  </a:lnTo>
                  <a:lnTo>
                    <a:pt x="258" y="272"/>
                  </a:lnTo>
                  <a:lnTo>
                    <a:pt x="228" y="309"/>
                  </a:lnTo>
                  <a:lnTo>
                    <a:pt x="200" y="345"/>
                  </a:lnTo>
                  <a:lnTo>
                    <a:pt x="173" y="385"/>
                  </a:lnTo>
                  <a:lnTo>
                    <a:pt x="149" y="426"/>
                  </a:lnTo>
                  <a:lnTo>
                    <a:pt x="149" y="426"/>
                  </a:lnTo>
                  <a:lnTo>
                    <a:pt x="124" y="472"/>
                  </a:lnTo>
                  <a:lnTo>
                    <a:pt x="102" y="520"/>
                  </a:lnTo>
                  <a:lnTo>
                    <a:pt x="83" y="568"/>
                  </a:lnTo>
                  <a:lnTo>
                    <a:pt x="64" y="617"/>
                  </a:lnTo>
                  <a:lnTo>
                    <a:pt x="48" y="667"/>
                  </a:lnTo>
                  <a:lnTo>
                    <a:pt x="35" y="718"/>
                  </a:lnTo>
                  <a:lnTo>
                    <a:pt x="23" y="769"/>
                  </a:lnTo>
                  <a:lnTo>
                    <a:pt x="15" y="822"/>
                  </a:lnTo>
                  <a:lnTo>
                    <a:pt x="7" y="875"/>
                  </a:lnTo>
                  <a:lnTo>
                    <a:pt x="2" y="928"/>
                  </a:lnTo>
                  <a:lnTo>
                    <a:pt x="0" y="982"/>
                  </a:lnTo>
                  <a:lnTo>
                    <a:pt x="0" y="1035"/>
                  </a:lnTo>
                  <a:lnTo>
                    <a:pt x="2" y="1090"/>
                  </a:lnTo>
                  <a:lnTo>
                    <a:pt x="5" y="1146"/>
                  </a:lnTo>
                  <a:lnTo>
                    <a:pt x="12" y="1200"/>
                  </a:lnTo>
                  <a:lnTo>
                    <a:pt x="22" y="1255"/>
                  </a:lnTo>
                  <a:lnTo>
                    <a:pt x="31" y="1311"/>
                  </a:lnTo>
                  <a:lnTo>
                    <a:pt x="46" y="1365"/>
                  </a:lnTo>
                  <a:lnTo>
                    <a:pt x="61" y="1420"/>
                  </a:lnTo>
                  <a:lnTo>
                    <a:pt x="79" y="1474"/>
                  </a:lnTo>
                  <a:lnTo>
                    <a:pt x="101" y="1529"/>
                  </a:lnTo>
                  <a:lnTo>
                    <a:pt x="124" y="1583"/>
                  </a:lnTo>
                  <a:lnTo>
                    <a:pt x="149" y="1636"/>
                  </a:lnTo>
                  <a:lnTo>
                    <a:pt x="177" y="1689"/>
                  </a:lnTo>
                  <a:lnTo>
                    <a:pt x="206" y="1742"/>
                  </a:lnTo>
                  <a:lnTo>
                    <a:pt x="239" y="1793"/>
                  </a:lnTo>
                  <a:lnTo>
                    <a:pt x="274" y="1844"/>
                  </a:lnTo>
                  <a:lnTo>
                    <a:pt x="312" y="1895"/>
                  </a:lnTo>
                  <a:lnTo>
                    <a:pt x="353" y="1943"/>
                  </a:lnTo>
                  <a:lnTo>
                    <a:pt x="396" y="1993"/>
                  </a:lnTo>
                  <a:lnTo>
                    <a:pt x="441" y="2039"/>
                  </a:lnTo>
                  <a:lnTo>
                    <a:pt x="489" y="2085"/>
                  </a:lnTo>
                  <a:lnTo>
                    <a:pt x="2552" y="2085"/>
                  </a:lnTo>
                  <a:lnTo>
                    <a:pt x="2552" y="2085"/>
                  </a:lnTo>
                  <a:lnTo>
                    <a:pt x="2526" y="2070"/>
                  </a:lnTo>
                  <a:lnTo>
                    <a:pt x="2450" y="2026"/>
                  </a:lnTo>
                  <a:lnTo>
                    <a:pt x="2336" y="1955"/>
                  </a:lnTo>
                  <a:lnTo>
                    <a:pt x="2266" y="1910"/>
                  </a:lnTo>
                  <a:lnTo>
                    <a:pt x="2192" y="1860"/>
                  </a:lnTo>
                  <a:lnTo>
                    <a:pt x="2111" y="1808"/>
                  </a:lnTo>
                  <a:lnTo>
                    <a:pt x="2025" y="1748"/>
                  </a:lnTo>
                  <a:lnTo>
                    <a:pt x="1938" y="1685"/>
                  </a:lnTo>
                  <a:lnTo>
                    <a:pt x="1849" y="1619"/>
                  </a:lnTo>
                  <a:lnTo>
                    <a:pt x="1758" y="1550"/>
                  </a:lnTo>
                  <a:lnTo>
                    <a:pt x="1667" y="1477"/>
                  </a:lnTo>
                  <a:lnTo>
                    <a:pt x="1578" y="1403"/>
                  </a:lnTo>
                  <a:lnTo>
                    <a:pt x="1492" y="1326"/>
                  </a:lnTo>
                  <a:lnTo>
                    <a:pt x="1451" y="1286"/>
                  </a:lnTo>
                  <a:lnTo>
                    <a:pt x="1410" y="1246"/>
                  </a:lnTo>
                  <a:lnTo>
                    <a:pt x="1370" y="1207"/>
                  </a:lnTo>
                  <a:lnTo>
                    <a:pt x="1332" y="1167"/>
                  </a:lnTo>
                  <a:lnTo>
                    <a:pt x="1296" y="1126"/>
                  </a:lnTo>
                  <a:lnTo>
                    <a:pt x="1261" y="1086"/>
                  </a:lnTo>
                  <a:lnTo>
                    <a:pt x="1227" y="1045"/>
                  </a:lnTo>
                  <a:lnTo>
                    <a:pt x="1195" y="1004"/>
                  </a:lnTo>
                  <a:lnTo>
                    <a:pt x="1167" y="962"/>
                  </a:lnTo>
                  <a:lnTo>
                    <a:pt x="1139" y="923"/>
                  </a:lnTo>
                  <a:lnTo>
                    <a:pt x="1114" y="881"/>
                  </a:lnTo>
                  <a:lnTo>
                    <a:pt x="1091" y="840"/>
                  </a:lnTo>
                  <a:lnTo>
                    <a:pt x="1071" y="801"/>
                  </a:lnTo>
                  <a:lnTo>
                    <a:pt x="1055" y="761"/>
                  </a:lnTo>
                  <a:lnTo>
                    <a:pt x="1042" y="720"/>
                  </a:lnTo>
                  <a:lnTo>
                    <a:pt x="1030" y="680"/>
                  </a:lnTo>
                  <a:lnTo>
                    <a:pt x="1022" y="642"/>
                  </a:lnTo>
                  <a:lnTo>
                    <a:pt x="1017" y="602"/>
                  </a:lnTo>
                  <a:lnTo>
                    <a:pt x="1015" y="565"/>
                  </a:lnTo>
                  <a:lnTo>
                    <a:pt x="1019" y="527"/>
                  </a:lnTo>
                  <a:lnTo>
                    <a:pt x="1023" y="489"/>
                  </a:lnTo>
                  <a:lnTo>
                    <a:pt x="1028" y="470"/>
                  </a:lnTo>
                  <a:lnTo>
                    <a:pt x="1033" y="452"/>
                  </a:lnTo>
                  <a:lnTo>
                    <a:pt x="1040" y="434"/>
                  </a:lnTo>
                  <a:lnTo>
                    <a:pt x="1048" y="416"/>
                  </a:lnTo>
                  <a:lnTo>
                    <a:pt x="1057" y="398"/>
                  </a:lnTo>
                  <a:lnTo>
                    <a:pt x="1066" y="381"/>
                  </a:lnTo>
                  <a:lnTo>
                    <a:pt x="1076" y="363"/>
                  </a:lnTo>
                  <a:lnTo>
                    <a:pt x="1088" y="347"/>
                  </a:lnTo>
                  <a:lnTo>
                    <a:pt x="1101" y="330"/>
                  </a:lnTo>
                  <a:lnTo>
                    <a:pt x="1116" y="312"/>
                  </a:lnTo>
                  <a:lnTo>
                    <a:pt x="1131" y="295"/>
                  </a:lnTo>
                  <a:lnTo>
                    <a:pt x="1147" y="281"/>
                  </a:lnTo>
                  <a:lnTo>
                    <a:pt x="1182" y="248"/>
                  </a:lnTo>
                  <a:lnTo>
                    <a:pt x="1223" y="216"/>
                  </a:lnTo>
                  <a:lnTo>
                    <a:pt x="1269" y="186"/>
                  </a:lnTo>
                  <a:lnTo>
                    <a:pt x="1321" y="158"/>
                  </a:lnTo>
                  <a:lnTo>
                    <a:pt x="1377" y="130"/>
                  </a:lnTo>
                  <a:lnTo>
                    <a:pt x="1377" y="130"/>
                  </a:lnTo>
                  <a:close/>
                </a:path>
              </a:pathLst>
            </a:custGeom>
            <a:solidFill>
              <a:schemeClr val="bg1">
                <a:lumMod val="95000"/>
                <a:alpha val="34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3" name="Freeform 11"/>
            <p:cNvSpPr>
              <a:spLocks/>
            </p:cNvSpPr>
            <p:nvPr userDrawn="1"/>
          </p:nvSpPr>
          <p:spPr bwMode="auto">
            <a:xfrm>
              <a:off x="876758" y="3994150"/>
              <a:ext cx="1719262" cy="2863850"/>
            </a:xfrm>
            <a:custGeom>
              <a:avLst/>
              <a:gdLst/>
              <a:ahLst/>
              <a:cxnLst>
                <a:cxn ang="0">
                  <a:pos x="99" y="1804"/>
                </a:cxn>
                <a:cxn ang="0">
                  <a:pos x="57" y="1647"/>
                </a:cxn>
                <a:cxn ang="0">
                  <a:pos x="29" y="1492"/>
                </a:cxn>
                <a:cxn ang="0">
                  <a:pos x="10" y="1342"/>
                </a:cxn>
                <a:cxn ang="0">
                  <a:pos x="1" y="1195"/>
                </a:cxn>
                <a:cxn ang="0">
                  <a:pos x="1" y="1054"/>
                </a:cxn>
                <a:cxn ang="0">
                  <a:pos x="10" y="919"/>
                </a:cxn>
                <a:cxn ang="0">
                  <a:pos x="26" y="790"/>
                </a:cxn>
                <a:cxn ang="0">
                  <a:pos x="49" y="667"/>
                </a:cxn>
                <a:cxn ang="0">
                  <a:pos x="81" y="553"/>
                </a:cxn>
                <a:cxn ang="0">
                  <a:pos x="117" y="445"/>
                </a:cxn>
                <a:cxn ang="0">
                  <a:pos x="158" y="346"/>
                </a:cxn>
                <a:cxn ang="0">
                  <a:pos x="203" y="255"/>
                </a:cxn>
                <a:cxn ang="0">
                  <a:pos x="254" y="176"/>
                </a:cxn>
                <a:cxn ang="0">
                  <a:pos x="307" y="105"/>
                </a:cxn>
                <a:cxn ang="0">
                  <a:pos x="363" y="47"/>
                </a:cxn>
                <a:cxn ang="0">
                  <a:pos x="421" y="0"/>
                </a:cxn>
                <a:cxn ang="0">
                  <a:pos x="383" y="57"/>
                </a:cxn>
                <a:cxn ang="0">
                  <a:pos x="317" y="176"/>
                </a:cxn>
                <a:cxn ang="0">
                  <a:pos x="265" y="298"/>
                </a:cxn>
                <a:cxn ang="0">
                  <a:pos x="226" y="421"/>
                </a:cxn>
                <a:cxn ang="0">
                  <a:pos x="201" y="544"/>
                </a:cxn>
                <a:cxn ang="0">
                  <a:pos x="188" y="667"/>
                </a:cxn>
                <a:cxn ang="0">
                  <a:pos x="186" y="789"/>
                </a:cxn>
                <a:cxn ang="0">
                  <a:pos x="196" y="911"/>
                </a:cxn>
                <a:cxn ang="0">
                  <a:pos x="219" y="1030"/>
                </a:cxn>
                <a:cxn ang="0">
                  <a:pos x="252" y="1147"/>
                </a:cxn>
                <a:cxn ang="0">
                  <a:pos x="297" y="1261"/>
                </a:cxn>
                <a:cxn ang="0">
                  <a:pos x="351" y="1371"/>
                </a:cxn>
                <a:cxn ang="0">
                  <a:pos x="416" y="1477"/>
                </a:cxn>
                <a:cxn ang="0">
                  <a:pos x="492" y="1578"/>
                </a:cxn>
                <a:cxn ang="0">
                  <a:pos x="576" y="1674"/>
                </a:cxn>
                <a:cxn ang="0">
                  <a:pos x="668" y="1763"/>
                </a:cxn>
                <a:cxn ang="0">
                  <a:pos x="99" y="1804"/>
                </a:cxn>
              </a:cxnLst>
              <a:rect l="0" t="0" r="r" b="b"/>
              <a:pathLst>
                <a:path w="718" h="1804">
                  <a:moveTo>
                    <a:pt x="99" y="1804"/>
                  </a:moveTo>
                  <a:lnTo>
                    <a:pt x="99" y="1804"/>
                  </a:lnTo>
                  <a:lnTo>
                    <a:pt x="77" y="1725"/>
                  </a:lnTo>
                  <a:lnTo>
                    <a:pt x="57" y="1647"/>
                  </a:lnTo>
                  <a:lnTo>
                    <a:pt x="43" y="1570"/>
                  </a:lnTo>
                  <a:lnTo>
                    <a:pt x="29" y="1492"/>
                  </a:lnTo>
                  <a:lnTo>
                    <a:pt x="18" y="1416"/>
                  </a:lnTo>
                  <a:lnTo>
                    <a:pt x="10" y="1342"/>
                  </a:lnTo>
                  <a:lnTo>
                    <a:pt x="5" y="1267"/>
                  </a:lnTo>
                  <a:lnTo>
                    <a:pt x="1" y="1195"/>
                  </a:lnTo>
                  <a:lnTo>
                    <a:pt x="0" y="1124"/>
                  </a:lnTo>
                  <a:lnTo>
                    <a:pt x="1" y="1054"/>
                  </a:lnTo>
                  <a:lnTo>
                    <a:pt x="5" y="987"/>
                  </a:lnTo>
                  <a:lnTo>
                    <a:pt x="10" y="919"/>
                  </a:lnTo>
                  <a:lnTo>
                    <a:pt x="18" y="853"/>
                  </a:lnTo>
                  <a:lnTo>
                    <a:pt x="26" y="790"/>
                  </a:lnTo>
                  <a:lnTo>
                    <a:pt x="38" y="728"/>
                  </a:lnTo>
                  <a:lnTo>
                    <a:pt x="49" y="667"/>
                  </a:lnTo>
                  <a:lnTo>
                    <a:pt x="64" y="609"/>
                  </a:lnTo>
                  <a:lnTo>
                    <a:pt x="81" y="553"/>
                  </a:lnTo>
                  <a:lnTo>
                    <a:pt x="97" y="496"/>
                  </a:lnTo>
                  <a:lnTo>
                    <a:pt x="117" y="445"/>
                  </a:lnTo>
                  <a:lnTo>
                    <a:pt x="137" y="394"/>
                  </a:lnTo>
                  <a:lnTo>
                    <a:pt x="158" y="346"/>
                  </a:lnTo>
                  <a:lnTo>
                    <a:pt x="180" y="300"/>
                  </a:lnTo>
                  <a:lnTo>
                    <a:pt x="203" y="255"/>
                  </a:lnTo>
                  <a:lnTo>
                    <a:pt x="227" y="214"/>
                  </a:lnTo>
                  <a:lnTo>
                    <a:pt x="254" y="176"/>
                  </a:lnTo>
                  <a:lnTo>
                    <a:pt x="280" y="140"/>
                  </a:lnTo>
                  <a:lnTo>
                    <a:pt x="307" y="105"/>
                  </a:lnTo>
                  <a:lnTo>
                    <a:pt x="335" y="76"/>
                  </a:lnTo>
                  <a:lnTo>
                    <a:pt x="363" y="47"/>
                  </a:lnTo>
                  <a:lnTo>
                    <a:pt x="391" y="21"/>
                  </a:lnTo>
                  <a:lnTo>
                    <a:pt x="421" y="0"/>
                  </a:lnTo>
                  <a:lnTo>
                    <a:pt x="421" y="0"/>
                  </a:lnTo>
                  <a:lnTo>
                    <a:pt x="383" y="57"/>
                  </a:lnTo>
                  <a:lnTo>
                    <a:pt x="348" y="117"/>
                  </a:lnTo>
                  <a:lnTo>
                    <a:pt x="317" y="176"/>
                  </a:lnTo>
                  <a:lnTo>
                    <a:pt x="289" y="237"/>
                  </a:lnTo>
                  <a:lnTo>
                    <a:pt x="265" y="298"/>
                  </a:lnTo>
                  <a:lnTo>
                    <a:pt x="244" y="359"/>
                  </a:lnTo>
                  <a:lnTo>
                    <a:pt x="226" y="421"/>
                  </a:lnTo>
                  <a:lnTo>
                    <a:pt x="213" y="482"/>
                  </a:lnTo>
                  <a:lnTo>
                    <a:pt x="201" y="544"/>
                  </a:lnTo>
                  <a:lnTo>
                    <a:pt x="193" y="605"/>
                  </a:lnTo>
                  <a:lnTo>
                    <a:pt x="188" y="667"/>
                  </a:lnTo>
                  <a:lnTo>
                    <a:pt x="185" y="728"/>
                  </a:lnTo>
                  <a:lnTo>
                    <a:pt x="186" y="789"/>
                  </a:lnTo>
                  <a:lnTo>
                    <a:pt x="189" y="850"/>
                  </a:lnTo>
                  <a:lnTo>
                    <a:pt x="196" y="911"/>
                  </a:lnTo>
                  <a:lnTo>
                    <a:pt x="206" y="970"/>
                  </a:lnTo>
                  <a:lnTo>
                    <a:pt x="219" y="1030"/>
                  </a:lnTo>
                  <a:lnTo>
                    <a:pt x="234" y="1089"/>
                  </a:lnTo>
                  <a:lnTo>
                    <a:pt x="252" y="1147"/>
                  </a:lnTo>
                  <a:lnTo>
                    <a:pt x="274" y="1205"/>
                  </a:lnTo>
                  <a:lnTo>
                    <a:pt x="297" y="1261"/>
                  </a:lnTo>
                  <a:lnTo>
                    <a:pt x="323" y="1317"/>
                  </a:lnTo>
                  <a:lnTo>
                    <a:pt x="351" y="1371"/>
                  </a:lnTo>
                  <a:lnTo>
                    <a:pt x="383" y="1424"/>
                  </a:lnTo>
                  <a:lnTo>
                    <a:pt x="416" y="1477"/>
                  </a:lnTo>
                  <a:lnTo>
                    <a:pt x="452" y="1528"/>
                  </a:lnTo>
                  <a:lnTo>
                    <a:pt x="492" y="1578"/>
                  </a:lnTo>
                  <a:lnTo>
                    <a:pt x="531" y="1626"/>
                  </a:lnTo>
                  <a:lnTo>
                    <a:pt x="576" y="1674"/>
                  </a:lnTo>
                  <a:lnTo>
                    <a:pt x="620" y="1718"/>
                  </a:lnTo>
                  <a:lnTo>
                    <a:pt x="668" y="1763"/>
                  </a:lnTo>
                  <a:lnTo>
                    <a:pt x="718" y="1804"/>
                  </a:lnTo>
                  <a:lnTo>
                    <a:pt x="99" y="1804"/>
                  </a:lnTo>
                  <a:lnTo>
                    <a:pt x="99" y="1804"/>
                  </a:lnTo>
                  <a:close/>
                </a:path>
              </a:pathLst>
            </a:custGeom>
            <a:solidFill>
              <a:schemeClr val="accent2">
                <a:lumMod val="60000"/>
                <a:lumOff val="40000"/>
                <a:alpha val="37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47" name="Freeform 46"/>
          <p:cNvSpPr>
            <a:spLocks/>
          </p:cNvSpPr>
          <p:nvPr userDrawn="1"/>
        </p:nvSpPr>
        <p:spPr bwMode="auto">
          <a:xfrm>
            <a:off x="7543800" y="0"/>
            <a:ext cx="1600201" cy="2209800"/>
          </a:xfrm>
          <a:custGeom>
            <a:avLst/>
            <a:gdLst/>
            <a:ahLst/>
            <a:cxnLst>
              <a:cxn ang="0">
                <a:pos x="0" y="0"/>
              </a:cxn>
              <a:cxn ang="0">
                <a:pos x="1432" y="0"/>
              </a:cxn>
              <a:cxn ang="0">
                <a:pos x="1432" y="3492"/>
              </a:cxn>
              <a:cxn ang="0">
                <a:pos x="1419" y="3252"/>
              </a:cxn>
              <a:cxn ang="0">
                <a:pos x="1406" y="3024"/>
              </a:cxn>
              <a:cxn ang="0">
                <a:pos x="1393" y="2807"/>
              </a:cxn>
              <a:cxn ang="0">
                <a:pos x="1379" y="2601"/>
              </a:cxn>
              <a:cxn ang="0">
                <a:pos x="1364" y="2407"/>
              </a:cxn>
              <a:cxn ang="0">
                <a:pos x="1348" y="2222"/>
              </a:cxn>
              <a:cxn ang="0">
                <a:pos x="1330" y="2047"/>
              </a:cxn>
              <a:cxn ang="0">
                <a:pos x="1311" y="1881"/>
              </a:cxn>
              <a:cxn ang="0">
                <a:pos x="1291" y="1726"/>
              </a:cxn>
              <a:cxn ang="0">
                <a:pos x="1268" y="1580"/>
              </a:cxn>
              <a:cxn ang="0">
                <a:pos x="1245" y="1442"/>
              </a:cxn>
              <a:cxn ang="0">
                <a:pos x="1218" y="1313"/>
              </a:cxn>
              <a:cxn ang="0">
                <a:pos x="1190" y="1192"/>
              </a:cxn>
              <a:cxn ang="0">
                <a:pos x="1158" y="1078"/>
              </a:cxn>
              <a:cxn ang="0">
                <a:pos x="1125" y="973"/>
              </a:cxn>
              <a:cxn ang="0">
                <a:pos x="1089" y="873"/>
              </a:cxn>
              <a:cxn ang="0">
                <a:pos x="1049" y="781"/>
              </a:cxn>
              <a:cxn ang="0">
                <a:pos x="1007" y="696"/>
              </a:cxn>
              <a:cxn ang="0">
                <a:pos x="962" y="617"/>
              </a:cxn>
              <a:cxn ang="0">
                <a:pos x="913" y="544"/>
              </a:cxn>
              <a:cxn ang="0">
                <a:pos x="860" y="475"/>
              </a:cxn>
              <a:cxn ang="0">
                <a:pos x="804" y="413"/>
              </a:cxn>
              <a:cxn ang="0">
                <a:pos x="744" y="354"/>
              </a:cxn>
              <a:cxn ang="0">
                <a:pos x="680" y="301"/>
              </a:cxn>
              <a:cxn ang="0">
                <a:pos x="611" y="252"/>
              </a:cxn>
              <a:cxn ang="0">
                <a:pos x="539" y="206"/>
              </a:cxn>
              <a:cxn ang="0">
                <a:pos x="461" y="165"/>
              </a:cxn>
              <a:cxn ang="0">
                <a:pos x="379" y="128"/>
              </a:cxn>
              <a:cxn ang="0">
                <a:pos x="292" y="92"/>
              </a:cxn>
              <a:cxn ang="0">
                <a:pos x="200" y="59"/>
              </a:cxn>
              <a:cxn ang="0">
                <a:pos x="103" y="28"/>
              </a:cxn>
              <a:cxn ang="0">
                <a:pos x="0" y="0"/>
              </a:cxn>
            </a:cxnLst>
            <a:rect l="0" t="0" r="r" b="b"/>
            <a:pathLst>
              <a:path w="1432" h="3492">
                <a:moveTo>
                  <a:pt x="0" y="0"/>
                </a:moveTo>
                <a:lnTo>
                  <a:pt x="1432" y="0"/>
                </a:lnTo>
                <a:lnTo>
                  <a:pt x="1432" y="3492"/>
                </a:lnTo>
                <a:lnTo>
                  <a:pt x="1419" y="3252"/>
                </a:lnTo>
                <a:lnTo>
                  <a:pt x="1406" y="3024"/>
                </a:lnTo>
                <a:lnTo>
                  <a:pt x="1393" y="2807"/>
                </a:lnTo>
                <a:lnTo>
                  <a:pt x="1379" y="2601"/>
                </a:lnTo>
                <a:lnTo>
                  <a:pt x="1364" y="2407"/>
                </a:lnTo>
                <a:lnTo>
                  <a:pt x="1348" y="2222"/>
                </a:lnTo>
                <a:lnTo>
                  <a:pt x="1330" y="2047"/>
                </a:lnTo>
                <a:lnTo>
                  <a:pt x="1311" y="1881"/>
                </a:lnTo>
                <a:lnTo>
                  <a:pt x="1291" y="1726"/>
                </a:lnTo>
                <a:lnTo>
                  <a:pt x="1268" y="1580"/>
                </a:lnTo>
                <a:lnTo>
                  <a:pt x="1245" y="1442"/>
                </a:lnTo>
                <a:lnTo>
                  <a:pt x="1218" y="1313"/>
                </a:lnTo>
                <a:lnTo>
                  <a:pt x="1190" y="1192"/>
                </a:lnTo>
                <a:lnTo>
                  <a:pt x="1158" y="1078"/>
                </a:lnTo>
                <a:lnTo>
                  <a:pt x="1125" y="973"/>
                </a:lnTo>
                <a:lnTo>
                  <a:pt x="1089" y="873"/>
                </a:lnTo>
                <a:lnTo>
                  <a:pt x="1049" y="781"/>
                </a:lnTo>
                <a:lnTo>
                  <a:pt x="1007" y="696"/>
                </a:lnTo>
                <a:lnTo>
                  <a:pt x="962" y="617"/>
                </a:lnTo>
                <a:lnTo>
                  <a:pt x="913" y="544"/>
                </a:lnTo>
                <a:lnTo>
                  <a:pt x="860" y="475"/>
                </a:lnTo>
                <a:lnTo>
                  <a:pt x="804" y="413"/>
                </a:lnTo>
                <a:lnTo>
                  <a:pt x="744" y="354"/>
                </a:lnTo>
                <a:lnTo>
                  <a:pt x="680" y="301"/>
                </a:lnTo>
                <a:lnTo>
                  <a:pt x="611" y="252"/>
                </a:lnTo>
                <a:lnTo>
                  <a:pt x="539" y="206"/>
                </a:lnTo>
                <a:lnTo>
                  <a:pt x="461" y="165"/>
                </a:lnTo>
                <a:lnTo>
                  <a:pt x="379" y="128"/>
                </a:lnTo>
                <a:lnTo>
                  <a:pt x="292" y="92"/>
                </a:lnTo>
                <a:lnTo>
                  <a:pt x="200" y="59"/>
                </a:lnTo>
                <a:lnTo>
                  <a:pt x="103" y="28"/>
                </a:lnTo>
                <a:lnTo>
                  <a:pt x="0" y="0"/>
                </a:lnTo>
                <a:close/>
              </a:path>
            </a:pathLst>
          </a:custGeom>
          <a:solidFill>
            <a:schemeClr val="accent2"/>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8" name="Freeform 47"/>
          <p:cNvSpPr>
            <a:spLocks/>
          </p:cNvSpPr>
          <p:nvPr userDrawn="1"/>
        </p:nvSpPr>
        <p:spPr bwMode="auto">
          <a:xfrm>
            <a:off x="3733800" y="5715000"/>
            <a:ext cx="5029200" cy="762000"/>
          </a:xfrm>
          <a:custGeom>
            <a:avLst/>
            <a:gdLst/>
            <a:ahLst/>
            <a:cxnLst>
              <a:cxn ang="0">
                <a:pos x="17264" y="180"/>
              </a:cxn>
              <a:cxn ang="0">
                <a:pos x="16706" y="689"/>
              </a:cxn>
              <a:cxn ang="0">
                <a:pos x="15959" y="1141"/>
              </a:cxn>
              <a:cxn ang="0">
                <a:pos x="15050" y="1535"/>
              </a:cxn>
              <a:cxn ang="0">
                <a:pos x="14003" y="1871"/>
              </a:cxn>
              <a:cxn ang="0">
                <a:pos x="12844" y="2151"/>
              </a:cxn>
              <a:cxn ang="0">
                <a:pos x="11599" y="2374"/>
              </a:cxn>
              <a:cxn ang="0">
                <a:pos x="10294" y="2540"/>
              </a:cxn>
              <a:cxn ang="0">
                <a:pos x="8951" y="2649"/>
              </a:cxn>
              <a:cxn ang="0">
                <a:pos x="7599" y="2704"/>
              </a:cxn>
              <a:cxn ang="0">
                <a:pos x="6264" y="2702"/>
              </a:cxn>
              <a:cxn ang="0">
                <a:pos x="4968" y="2645"/>
              </a:cxn>
              <a:cxn ang="0">
                <a:pos x="3740" y="2534"/>
              </a:cxn>
              <a:cxn ang="0">
                <a:pos x="2603" y="2367"/>
              </a:cxn>
              <a:cxn ang="0">
                <a:pos x="1584" y="2147"/>
              </a:cxn>
              <a:cxn ang="0">
                <a:pos x="708" y="1871"/>
              </a:cxn>
              <a:cxn ang="0">
                <a:pos x="0" y="1543"/>
              </a:cxn>
              <a:cxn ang="0">
                <a:pos x="341" y="1635"/>
              </a:cxn>
              <a:cxn ang="0">
                <a:pos x="1155" y="1920"/>
              </a:cxn>
              <a:cxn ang="0">
                <a:pos x="2121" y="2151"/>
              </a:cxn>
              <a:cxn ang="0">
                <a:pos x="3215" y="2331"/>
              </a:cxn>
              <a:cxn ang="0">
                <a:pos x="4413" y="2457"/>
              </a:cxn>
              <a:cxn ang="0">
                <a:pos x="5686" y="2531"/>
              </a:cxn>
              <a:cxn ang="0">
                <a:pos x="7011" y="2550"/>
              </a:cxn>
              <a:cxn ang="0">
                <a:pos x="8361" y="2515"/>
              </a:cxn>
              <a:cxn ang="0">
                <a:pos x="9712" y="2426"/>
              </a:cxn>
              <a:cxn ang="0">
                <a:pos x="11037" y="2283"/>
              </a:cxn>
              <a:cxn ang="0">
                <a:pos x="12311" y="2084"/>
              </a:cxn>
              <a:cxn ang="0">
                <a:pos x="13509" y="1831"/>
              </a:cxn>
              <a:cxn ang="0">
                <a:pos x="14604" y="1522"/>
              </a:cxn>
              <a:cxn ang="0">
                <a:pos x="15571" y="1158"/>
              </a:cxn>
              <a:cxn ang="0">
                <a:pos x="16386" y="737"/>
              </a:cxn>
              <a:cxn ang="0">
                <a:pos x="17021" y="260"/>
              </a:cxn>
            </a:cxnLst>
            <a:rect l="0" t="0" r="r" b="b"/>
            <a:pathLst>
              <a:path w="17264" h="2710">
                <a:moveTo>
                  <a:pt x="17264" y="0"/>
                </a:moveTo>
                <a:lnTo>
                  <a:pt x="17264" y="180"/>
                </a:lnTo>
                <a:lnTo>
                  <a:pt x="17010" y="442"/>
                </a:lnTo>
                <a:lnTo>
                  <a:pt x="16706" y="689"/>
                </a:lnTo>
                <a:lnTo>
                  <a:pt x="16354" y="923"/>
                </a:lnTo>
                <a:lnTo>
                  <a:pt x="15959" y="1141"/>
                </a:lnTo>
                <a:lnTo>
                  <a:pt x="15524" y="1345"/>
                </a:lnTo>
                <a:lnTo>
                  <a:pt x="15050" y="1535"/>
                </a:lnTo>
                <a:lnTo>
                  <a:pt x="14543" y="1710"/>
                </a:lnTo>
                <a:lnTo>
                  <a:pt x="14003" y="1871"/>
                </a:lnTo>
                <a:lnTo>
                  <a:pt x="13437" y="2018"/>
                </a:lnTo>
                <a:lnTo>
                  <a:pt x="12844" y="2151"/>
                </a:lnTo>
                <a:lnTo>
                  <a:pt x="12232" y="2269"/>
                </a:lnTo>
                <a:lnTo>
                  <a:pt x="11599" y="2374"/>
                </a:lnTo>
                <a:lnTo>
                  <a:pt x="10952" y="2464"/>
                </a:lnTo>
                <a:lnTo>
                  <a:pt x="10294" y="2540"/>
                </a:lnTo>
                <a:lnTo>
                  <a:pt x="9625" y="2602"/>
                </a:lnTo>
                <a:lnTo>
                  <a:pt x="8951" y="2649"/>
                </a:lnTo>
                <a:lnTo>
                  <a:pt x="8275" y="2684"/>
                </a:lnTo>
                <a:lnTo>
                  <a:pt x="7599" y="2704"/>
                </a:lnTo>
                <a:lnTo>
                  <a:pt x="6928" y="2710"/>
                </a:lnTo>
                <a:lnTo>
                  <a:pt x="6264" y="2702"/>
                </a:lnTo>
                <a:lnTo>
                  <a:pt x="5609" y="2681"/>
                </a:lnTo>
                <a:lnTo>
                  <a:pt x="4968" y="2645"/>
                </a:lnTo>
                <a:lnTo>
                  <a:pt x="4344" y="2597"/>
                </a:lnTo>
                <a:lnTo>
                  <a:pt x="3740" y="2534"/>
                </a:lnTo>
                <a:lnTo>
                  <a:pt x="3158" y="2457"/>
                </a:lnTo>
                <a:lnTo>
                  <a:pt x="2603" y="2367"/>
                </a:lnTo>
                <a:lnTo>
                  <a:pt x="2077" y="2264"/>
                </a:lnTo>
                <a:lnTo>
                  <a:pt x="1584" y="2147"/>
                </a:lnTo>
                <a:lnTo>
                  <a:pt x="1126" y="2016"/>
                </a:lnTo>
                <a:lnTo>
                  <a:pt x="708" y="1871"/>
                </a:lnTo>
                <a:lnTo>
                  <a:pt x="331" y="1714"/>
                </a:lnTo>
                <a:lnTo>
                  <a:pt x="0" y="1543"/>
                </a:lnTo>
                <a:lnTo>
                  <a:pt x="0" y="1474"/>
                </a:lnTo>
                <a:lnTo>
                  <a:pt x="341" y="1635"/>
                </a:lnTo>
                <a:lnTo>
                  <a:pt x="727" y="1784"/>
                </a:lnTo>
                <a:lnTo>
                  <a:pt x="1155" y="1920"/>
                </a:lnTo>
                <a:lnTo>
                  <a:pt x="1621" y="2042"/>
                </a:lnTo>
                <a:lnTo>
                  <a:pt x="2121" y="2151"/>
                </a:lnTo>
                <a:lnTo>
                  <a:pt x="2654" y="2249"/>
                </a:lnTo>
                <a:lnTo>
                  <a:pt x="3215" y="2331"/>
                </a:lnTo>
                <a:lnTo>
                  <a:pt x="3803" y="2401"/>
                </a:lnTo>
                <a:lnTo>
                  <a:pt x="4413" y="2457"/>
                </a:lnTo>
                <a:lnTo>
                  <a:pt x="5041" y="2500"/>
                </a:lnTo>
                <a:lnTo>
                  <a:pt x="5686" y="2531"/>
                </a:lnTo>
                <a:lnTo>
                  <a:pt x="6343" y="2547"/>
                </a:lnTo>
                <a:lnTo>
                  <a:pt x="7011" y="2550"/>
                </a:lnTo>
                <a:lnTo>
                  <a:pt x="7685" y="2539"/>
                </a:lnTo>
                <a:lnTo>
                  <a:pt x="8361" y="2515"/>
                </a:lnTo>
                <a:lnTo>
                  <a:pt x="9039" y="2478"/>
                </a:lnTo>
                <a:lnTo>
                  <a:pt x="9712" y="2426"/>
                </a:lnTo>
                <a:lnTo>
                  <a:pt x="10379" y="2361"/>
                </a:lnTo>
                <a:lnTo>
                  <a:pt x="11037" y="2283"/>
                </a:lnTo>
                <a:lnTo>
                  <a:pt x="11682" y="2190"/>
                </a:lnTo>
                <a:lnTo>
                  <a:pt x="12311" y="2084"/>
                </a:lnTo>
                <a:lnTo>
                  <a:pt x="12921" y="1964"/>
                </a:lnTo>
                <a:lnTo>
                  <a:pt x="13509" y="1831"/>
                </a:lnTo>
                <a:lnTo>
                  <a:pt x="14070" y="1683"/>
                </a:lnTo>
                <a:lnTo>
                  <a:pt x="14604" y="1522"/>
                </a:lnTo>
                <a:lnTo>
                  <a:pt x="15105" y="1347"/>
                </a:lnTo>
                <a:lnTo>
                  <a:pt x="15571" y="1158"/>
                </a:lnTo>
                <a:lnTo>
                  <a:pt x="15999" y="954"/>
                </a:lnTo>
                <a:lnTo>
                  <a:pt x="16386" y="737"/>
                </a:lnTo>
                <a:lnTo>
                  <a:pt x="16728" y="506"/>
                </a:lnTo>
                <a:lnTo>
                  <a:pt x="17021" y="260"/>
                </a:lnTo>
                <a:lnTo>
                  <a:pt x="17264" y="0"/>
                </a:lnTo>
                <a:close/>
              </a:path>
            </a:pathLst>
          </a:custGeom>
          <a:gradFill flip="none" rotWithShape="1">
            <a:gsLst>
              <a:gs pos="0">
                <a:schemeClr val="bg1">
                  <a:alpha val="0"/>
                </a:schemeClr>
              </a:gs>
              <a:gs pos="50000">
                <a:schemeClr val="accent2"/>
              </a:gs>
              <a:gs pos="100000">
                <a:schemeClr val="bg1">
                  <a:alpha val="0"/>
                </a:schemeClr>
              </a:gs>
            </a:gsLst>
            <a:lin ang="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 name="Title 1"/>
          <p:cNvSpPr>
            <a:spLocks noGrp="1"/>
          </p:cNvSpPr>
          <p:nvPr userDrawn="1">
            <p:ph type="ctrTitle"/>
          </p:nvPr>
        </p:nvSpPr>
        <p:spPr>
          <a:xfrm>
            <a:off x="990600" y="1116449"/>
            <a:ext cx="6858000" cy="707886"/>
          </a:xfrm>
        </p:spPr>
        <p:txBody>
          <a:bodyPr wrap="square">
            <a:spAutoFit/>
          </a:bodyPr>
          <a:lstStyle>
            <a:lvl1pPr algn="r">
              <a:defRPr sz="4000">
                <a:solidFill>
                  <a:schemeClr val="accent2">
                    <a:lumMod val="75000"/>
                  </a:schemeClr>
                </a:solidFill>
              </a:defRPr>
            </a:lvl1pPr>
          </a:lstStyle>
          <a:p>
            <a:r>
              <a:rPr lang="en-US" smtClean="0"/>
              <a:t>Click to edit Master title style</a:t>
            </a:r>
            <a:endParaRPr lang="en-US" dirty="0"/>
          </a:p>
        </p:txBody>
      </p:sp>
      <p:sp>
        <p:nvSpPr>
          <p:cNvPr id="3" name="Subtitle 2"/>
          <p:cNvSpPr>
            <a:spLocks noGrp="1"/>
          </p:cNvSpPr>
          <p:nvPr userDrawn="1">
            <p:ph type="subTitle" idx="1"/>
          </p:nvPr>
        </p:nvSpPr>
        <p:spPr>
          <a:xfrm>
            <a:off x="990600" y="1900535"/>
            <a:ext cx="6858000" cy="461665"/>
          </a:xfrm>
        </p:spPr>
        <p:txBody>
          <a:bodyPr wrap="square">
            <a:spAutoFit/>
          </a:bodyPr>
          <a:lstStyle>
            <a:lvl1pPr marL="0" indent="0" algn="r">
              <a:buNone/>
              <a:defRPr sz="2400">
                <a:solidFill>
                  <a:schemeClr val="accent1">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userDrawn="1">
            <p:ph type="dt" sz="half" idx="10"/>
          </p:nvPr>
        </p:nvSpPr>
        <p:spPr/>
        <p:txBody>
          <a:bodyPr/>
          <a:lstStyle/>
          <a:p>
            <a:fld id="{883274CE-D3A0-4F16-B687-31DD24AA140F}" type="datetime1">
              <a:rPr lang="en-US" smtClean="0"/>
              <a:t>3/16/2014</a:t>
            </a:fld>
            <a:endParaRPr lang="en-US" dirty="0"/>
          </a:p>
        </p:txBody>
      </p:sp>
      <p:sp>
        <p:nvSpPr>
          <p:cNvPr id="5" name="Footer Placeholder 4"/>
          <p:cNvSpPr>
            <a:spLocks noGrp="1"/>
          </p:cNvSpPr>
          <p:nvPr userDrawn="1">
            <p:ph type="ftr" sz="quarter" idx="11"/>
          </p:nvPr>
        </p:nvSpPr>
        <p:spPr/>
        <p:txBody>
          <a:bodyPr/>
          <a:lstStyle/>
          <a:p>
            <a:r>
              <a:rPr lang="en-US" dirty="0" smtClean="0"/>
              <a:t>©2014 Pearson Education, Inc. publishing as Prentice Hall</a:t>
            </a:r>
            <a:endParaRPr lang="en-US" dirty="0"/>
          </a:p>
        </p:txBody>
      </p:sp>
      <p:sp>
        <p:nvSpPr>
          <p:cNvPr id="6" name="Slide Number Placeholder 5"/>
          <p:cNvSpPr>
            <a:spLocks noGrp="1"/>
          </p:cNvSpPr>
          <p:nvPr userDrawn="1">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82154B-FC2C-4DA2-8E01-4B76401F6CF8}" type="datetime1">
              <a:rPr lang="en-US" smtClean="0"/>
              <a:t>3/16/2014</a:t>
            </a:fld>
            <a:endParaRPr lang="en-US" dirty="0"/>
          </a:p>
        </p:txBody>
      </p:sp>
      <p:sp>
        <p:nvSpPr>
          <p:cNvPr id="5" name="Footer Placeholder 4"/>
          <p:cNvSpPr>
            <a:spLocks noGrp="1"/>
          </p:cNvSpPr>
          <p:nvPr>
            <p:ph type="ftr" sz="quarter" idx="11"/>
          </p:nvPr>
        </p:nvSpPr>
        <p:spPr/>
        <p:txBody>
          <a:bodyPr/>
          <a:lstStyle/>
          <a:p>
            <a:r>
              <a:rPr lang="en-US" dirty="0" smtClean="0"/>
              <a:t>©2014 Pearson Education, Inc. publishing as Prentice Hall</a:t>
            </a:r>
            <a:endParaRPr lang="en-US" dirty="0"/>
          </a:p>
        </p:txBody>
      </p:sp>
      <p:sp>
        <p:nvSpPr>
          <p:cNvPr id="6" name="Slide Number Placeholder 5"/>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7A7370-8BE4-4FD1-8D30-634E9D58E8EE}" type="datetime1">
              <a:rPr lang="en-US" smtClean="0"/>
              <a:t>3/16/2014</a:t>
            </a:fld>
            <a:endParaRPr lang="en-US" dirty="0"/>
          </a:p>
        </p:txBody>
      </p:sp>
      <p:sp>
        <p:nvSpPr>
          <p:cNvPr id="5" name="Footer Placeholder 4"/>
          <p:cNvSpPr>
            <a:spLocks noGrp="1"/>
          </p:cNvSpPr>
          <p:nvPr>
            <p:ph type="ftr" sz="quarter" idx="11"/>
          </p:nvPr>
        </p:nvSpPr>
        <p:spPr/>
        <p:txBody>
          <a:bodyPr/>
          <a:lstStyle/>
          <a:p>
            <a:r>
              <a:rPr lang="en-US" dirty="0" smtClean="0"/>
              <a:t>©2014 Pearson Education, Inc. publishing as Prentice Hall</a:t>
            </a:r>
            <a:endParaRPr lang="en-US" dirty="0"/>
          </a:p>
        </p:txBody>
      </p:sp>
      <p:sp>
        <p:nvSpPr>
          <p:cNvPr id="6" name="Slide Number Placeholder 5"/>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2A22C9-A6D0-4587-8AF2-21DA9E3B5523}" type="datetime1">
              <a:rPr lang="en-US" smtClean="0"/>
              <a:t>3/16/2014</a:t>
            </a:fld>
            <a:endParaRPr lang="en-US" dirty="0"/>
          </a:p>
        </p:txBody>
      </p:sp>
      <p:sp>
        <p:nvSpPr>
          <p:cNvPr id="5" name="Footer Placeholder 4"/>
          <p:cNvSpPr>
            <a:spLocks noGrp="1"/>
          </p:cNvSpPr>
          <p:nvPr>
            <p:ph type="ftr" sz="quarter" idx="11"/>
          </p:nvPr>
        </p:nvSpPr>
        <p:spPr/>
        <p:txBody>
          <a:bodyPr/>
          <a:lstStyle/>
          <a:p>
            <a:r>
              <a:rPr lang="en-US" dirty="0" smtClean="0"/>
              <a:t>©2014 Pearson Education, Inc. publishing as Prentice Hall</a:t>
            </a:r>
            <a:endParaRPr lang="en-US" dirty="0"/>
          </a:p>
        </p:txBody>
      </p:sp>
      <p:sp>
        <p:nvSpPr>
          <p:cNvPr id="6" name="Slide Number Placeholder 5"/>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E8AAE95-6C87-4739-BDD6-6435103A41C0}" type="datetime1">
              <a:rPr lang="en-US" smtClean="0"/>
              <a:t>3/16/2014</a:t>
            </a:fld>
            <a:endParaRPr lang="en-US" dirty="0"/>
          </a:p>
        </p:txBody>
      </p:sp>
      <p:sp>
        <p:nvSpPr>
          <p:cNvPr id="5" name="Footer Placeholder 4"/>
          <p:cNvSpPr>
            <a:spLocks noGrp="1"/>
          </p:cNvSpPr>
          <p:nvPr>
            <p:ph type="ftr" sz="quarter" idx="11"/>
          </p:nvPr>
        </p:nvSpPr>
        <p:spPr/>
        <p:txBody>
          <a:bodyPr/>
          <a:lstStyle/>
          <a:p>
            <a:r>
              <a:rPr lang="en-US" dirty="0" smtClean="0"/>
              <a:t>©2014 Pearson Education, Inc. publishing as Prentice Hall</a:t>
            </a:r>
            <a:endParaRPr lang="en-US" dirty="0"/>
          </a:p>
        </p:txBody>
      </p:sp>
      <p:sp>
        <p:nvSpPr>
          <p:cNvPr id="6" name="Slide Number Placeholder 5"/>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FA5A75E-3C38-4372-A824-794E06732F97}" type="datetime1">
              <a:rPr lang="en-US" smtClean="0"/>
              <a:t>3/16/2014</a:t>
            </a:fld>
            <a:endParaRPr lang="en-US" dirty="0"/>
          </a:p>
        </p:txBody>
      </p:sp>
      <p:sp>
        <p:nvSpPr>
          <p:cNvPr id="6" name="Footer Placeholder 5"/>
          <p:cNvSpPr>
            <a:spLocks noGrp="1"/>
          </p:cNvSpPr>
          <p:nvPr>
            <p:ph type="ftr" sz="quarter" idx="11"/>
          </p:nvPr>
        </p:nvSpPr>
        <p:spPr/>
        <p:txBody>
          <a:bodyPr/>
          <a:lstStyle/>
          <a:p>
            <a:r>
              <a:rPr lang="en-US" dirty="0" smtClean="0"/>
              <a:t>©2014 Pearson Education, Inc. publishing as Prentice Hall</a:t>
            </a:r>
            <a:endParaRPr lang="en-US" dirty="0"/>
          </a:p>
        </p:txBody>
      </p:sp>
      <p:sp>
        <p:nvSpPr>
          <p:cNvPr id="7" name="Slide Number Placeholder 6"/>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4DA16E8-EDCC-4FC6-8431-663736963512}" type="datetime1">
              <a:rPr lang="en-US" smtClean="0"/>
              <a:t>3/16/2014</a:t>
            </a:fld>
            <a:endParaRPr lang="en-US" dirty="0"/>
          </a:p>
        </p:txBody>
      </p:sp>
      <p:sp>
        <p:nvSpPr>
          <p:cNvPr id="8" name="Footer Placeholder 7"/>
          <p:cNvSpPr>
            <a:spLocks noGrp="1"/>
          </p:cNvSpPr>
          <p:nvPr>
            <p:ph type="ftr" sz="quarter" idx="11"/>
          </p:nvPr>
        </p:nvSpPr>
        <p:spPr/>
        <p:txBody>
          <a:bodyPr/>
          <a:lstStyle/>
          <a:p>
            <a:r>
              <a:rPr lang="en-US" dirty="0" smtClean="0"/>
              <a:t>©2014 Pearson Education, Inc. publishing as Prentice Hall</a:t>
            </a:r>
            <a:endParaRPr lang="en-US" dirty="0"/>
          </a:p>
        </p:txBody>
      </p:sp>
      <p:sp>
        <p:nvSpPr>
          <p:cNvPr id="9" name="Slide Number Placeholder 8"/>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CFE7D70-F750-4394-9962-8689E77ACD9B}" type="datetime1">
              <a:rPr lang="en-US" smtClean="0"/>
              <a:t>3/16/2014</a:t>
            </a:fld>
            <a:endParaRPr lang="en-US" dirty="0"/>
          </a:p>
        </p:txBody>
      </p:sp>
      <p:sp>
        <p:nvSpPr>
          <p:cNvPr id="4" name="Footer Placeholder 3"/>
          <p:cNvSpPr>
            <a:spLocks noGrp="1"/>
          </p:cNvSpPr>
          <p:nvPr>
            <p:ph type="ftr" sz="quarter" idx="11"/>
          </p:nvPr>
        </p:nvSpPr>
        <p:spPr/>
        <p:txBody>
          <a:bodyPr/>
          <a:lstStyle/>
          <a:p>
            <a:r>
              <a:rPr lang="en-US" dirty="0" smtClean="0"/>
              <a:t>©2014 Pearson Education, Inc. publishing as Prentice Hall</a:t>
            </a:r>
            <a:endParaRPr lang="en-US" dirty="0"/>
          </a:p>
        </p:txBody>
      </p:sp>
      <p:sp>
        <p:nvSpPr>
          <p:cNvPr id="5" name="Slide Number Placeholder 4"/>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4169F2-71C1-4BD2-A287-664512BE2D6F}" type="datetime1">
              <a:rPr lang="en-US" smtClean="0"/>
              <a:t>3/16/2014</a:t>
            </a:fld>
            <a:endParaRPr lang="en-US" dirty="0"/>
          </a:p>
        </p:txBody>
      </p:sp>
      <p:sp>
        <p:nvSpPr>
          <p:cNvPr id="3" name="Footer Placeholder 2"/>
          <p:cNvSpPr>
            <a:spLocks noGrp="1"/>
          </p:cNvSpPr>
          <p:nvPr>
            <p:ph type="ftr" sz="quarter" idx="11"/>
          </p:nvPr>
        </p:nvSpPr>
        <p:spPr/>
        <p:txBody>
          <a:bodyPr/>
          <a:lstStyle/>
          <a:p>
            <a:r>
              <a:rPr lang="en-US" dirty="0" smtClean="0"/>
              <a:t>©2014 Pearson Education, Inc. publishing as Prentice Hall</a:t>
            </a:r>
            <a:endParaRPr lang="en-US" dirty="0"/>
          </a:p>
        </p:txBody>
      </p:sp>
      <p:sp>
        <p:nvSpPr>
          <p:cNvPr id="4" name="Slide Number Placeholder 3"/>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F2AB01E-1B25-4C90-9EE1-2ABA9579103B}" type="datetime1">
              <a:rPr lang="en-US" smtClean="0"/>
              <a:t>3/16/2014</a:t>
            </a:fld>
            <a:endParaRPr lang="en-US" dirty="0"/>
          </a:p>
        </p:txBody>
      </p:sp>
      <p:sp>
        <p:nvSpPr>
          <p:cNvPr id="6" name="Footer Placeholder 5"/>
          <p:cNvSpPr>
            <a:spLocks noGrp="1"/>
          </p:cNvSpPr>
          <p:nvPr>
            <p:ph type="ftr" sz="quarter" idx="11"/>
          </p:nvPr>
        </p:nvSpPr>
        <p:spPr/>
        <p:txBody>
          <a:bodyPr/>
          <a:lstStyle/>
          <a:p>
            <a:r>
              <a:rPr lang="en-US" dirty="0" smtClean="0"/>
              <a:t>©2014 Pearson Education, Inc. publishing as Prentice Hall</a:t>
            </a:r>
            <a:endParaRPr lang="en-US" dirty="0"/>
          </a:p>
        </p:txBody>
      </p:sp>
      <p:sp>
        <p:nvSpPr>
          <p:cNvPr id="7" name="Slide Number Placeholder 6"/>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A0DCBEC-C9DF-4F69-8F72-D363018B0129}" type="datetime1">
              <a:rPr lang="en-US" smtClean="0"/>
              <a:t>3/16/2014</a:t>
            </a:fld>
            <a:endParaRPr lang="en-US" dirty="0"/>
          </a:p>
        </p:txBody>
      </p:sp>
      <p:sp>
        <p:nvSpPr>
          <p:cNvPr id="6" name="Footer Placeholder 5"/>
          <p:cNvSpPr>
            <a:spLocks noGrp="1"/>
          </p:cNvSpPr>
          <p:nvPr>
            <p:ph type="ftr" sz="quarter" idx="11"/>
          </p:nvPr>
        </p:nvSpPr>
        <p:spPr/>
        <p:txBody>
          <a:bodyPr/>
          <a:lstStyle/>
          <a:p>
            <a:r>
              <a:rPr lang="en-US" dirty="0" smtClean="0"/>
              <a:t>©2014 Pearson Education, Inc. publishing as Prentice Hall</a:t>
            </a:r>
            <a:endParaRPr lang="en-US" dirty="0"/>
          </a:p>
        </p:txBody>
      </p:sp>
      <p:sp>
        <p:nvSpPr>
          <p:cNvPr id="7" name="Slide Number Placeholder 6"/>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7FE662-E786-4EE2-81CB-94220D1E562E}" type="datetime1">
              <a:rPr lang="en-US" smtClean="0"/>
              <a:t>3/16/2014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©2014 Pearson Education, Inc. publishing as Prentice Hall</a:t>
            </a:r>
            <a:endParaRPr lang="en-US" dirty="0"/>
          </a:p>
        </p:txBody>
      </p:sp>
      <p:grpSp>
        <p:nvGrpSpPr>
          <p:cNvPr id="33" name="Group 32"/>
          <p:cNvGrpSpPr/>
          <p:nvPr/>
        </p:nvGrpSpPr>
        <p:grpSpPr>
          <a:xfrm>
            <a:off x="0" y="0"/>
            <a:ext cx="9144001" cy="6858000"/>
            <a:chOff x="0" y="0"/>
            <a:chExt cx="9144001" cy="6858000"/>
          </a:xfrm>
        </p:grpSpPr>
        <p:sp>
          <p:nvSpPr>
            <p:cNvPr id="8" name="Rectangle 7"/>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9"/>
            <p:cNvSpPr>
              <a:spLocks/>
            </p:cNvSpPr>
            <p:nvPr userDrawn="1"/>
          </p:nvSpPr>
          <p:spPr bwMode="auto">
            <a:xfrm>
              <a:off x="7543800" y="0"/>
              <a:ext cx="1600201" cy="2209800"/>
            </a:xfrm>
            <a:custGeom>
              <a:avLst/>
              <a:gdLst/>
              <a:ahLst/>
              <a:cxnLst>
                <a:cxn ang="0">
                  <a:pos x="0" y="0"/>
                </a:cxn>
                <a:cxn ang="0">
                  <a:pos x="1432" y="0"/>
                </a:cxn>
                <a:cxn ang="0">
                  <a:pos x="1432" y="3492"/>
                </a:cxn>
                <a:cxn ang="0">
                  <a:pos x="1419" y="3252"/>
                </a:cxn>
                <a:cxn ang="0">
                  <a:pos x="1406" y="3024"/>
                </a:cxn>
                <a:cxn ang="0">
                  <a:pos x="1393" y="2807"/>
                </a:cxn>
                <a:cxn ang="0">
                  <a:pos x="1379" y="2601"/>
                </a:cxn>
                <a:cxn ang="0">
                  <a:pos x="1364" y="2407"/>
                </a:cxn>
                <a:cxn ang="0">
                  <a:pos x="1348" y="2222"/>
                </a:cxn>
                <a:cxn ang="0">
                  <a:pos x="1330" y="2047"/>
                </a:cxn>
                <a:cxn ang="0">
                  <a:pos x="1311" y="1881"/>
                </a:cxn>
                <a:cxn ang="0">
                  <a:pos x="1291" y="1726"/>
                </a:cxn>
                <a:cxn ang="0">
                  <a:pos x="1268" y="1580"/>
                </a:cxn>
                <a:cxn ang="0">
                  <a:pos x="1245" y="1442"/>
                </a:cxn>
                <a:cxn ang="0">
                  <a:pos x="1218" y="1313"/>
                </a:cxn>
                <a:cxn ang="0">
                  <a:pos x="1190" y="1192"/>
                </a:cxn>
                <a:cxn ang="0">
                  <a:pos x="1158" y="1078"/>
                </a:cxn>
                <a:cxn ang="0">
                  <a:pos x="1125" y="973"/>
                </a:cxn>
                <a:cxn ang="0">
                  <a:pos x="1089" y="873"/>
                </a:cxn>
                <a:cxn ang="0">
                  <a:pos x="1049" y="781"/>
                </a:cxn>
                <a:cxn ang="0">
                  <a:pos x="1007" y="696"/>
                </a:cxn>
                <a:cxn ang="0">
                  <a:pos x="962" y="617"/>
                </a:cxn>
                <a:cxn ang="0">
                  <a:pos x="913" y="544"/>
                </a:cxn>
                <a:cxn ang="0">
                  <a:pos x="860" y="475"/>
                </a:cxn>
                <a:cxn ang="0">
                  <a:pos x="804" y="413"/>
                </a:cxn>
                <a:cxn ang="0">
                  <a:pos x="744" y="354"/>
                </a:cxn>
                <a:cxn ang="0">
                  <a:pos x="680" y="301"/>
                </a:cxn>
                <a:cxn ang="0">
                  <a:pos x="611" y="252"/>
                </a:cxn>
                <a:cxn ang="0">
                  <a:pos x="539" y="206"/>
                </a:cxn>
                <a:cxn ang="0">
                  <a:pos x="461" y="165"/>
                </a:cxn>
                <a:cxn ang="0">
                  <a:pos x="379" y="128"/>
                </a:cxn>
                <a:cxn ang="0">
                  <a:pos x="292" y="92"/>
                </a:cxn>
                <a:cxn ang="0">
                  <a:pos x="200" y="59"/>
                </a:cxn>
                <a:cxn ang="0">
                  <a:pos x="103" y="28"/>
                </a:cxn>
                <a:cxn ang="0">
                  <a:pos x="0" y="0"/>
                </a:cxn>
              </a:cxnLst>
              <a:rect l="0" t="0" r="r" b="b"/>
              <a:pathLst>
                <a:path w="1432" h="3492">
                  <a:moveTo>
                    <a:pt x="0" y="0"/>
                  </a:moveTo>
                  <a:lnTo>
                    <a:pt x="1432" y="0"/>
                  </a:lnTo>
                  <a:lnTo>
                    <a:pt x="1432" y="3492"/>
                  </a:lnTo>
                  <a:lnTo>
                    <a:pt x="1419" y="3252"/>
                  </a:lnTo>
                  <a:lnTo>
                    <a:pt x="1406" y="3024"/>
                  </a:lnTo>
                  <a:lnTo>
                    <a:pt x="1393" y="2807"/>
                  </a:lnTo>
                  <a:lnTo>
                    <a:pt x="1379" y="2601"/>
                  </a:lnTo>
                  <a:lnTo>
                    <a:pt x="1364" y="2407"/>
                  </a:lnTo>
                  <a:lnTo>
                    <a:pt x="1348" y="2222"/>
                  </a:lnTo>
                  <a:lnTo>
                    <a:pt x="1330" y="2047"/>
                  </a:lnTo>
                  <a:lnTo>
                    <a:pt x="1311" y="1881"/>
                  </a:lnTo>
                  <a:lnTo>
                    <a:pt x="1291" y="1726"/>
                  </a:lnTo>
                  <a:lnTo>
                    <a:pt x="1268" y="1580"/>
                  </a:lnTo>
                  <a:lnTo>
                    <a:pt x="1245" y="1442"/>
                  </a:lnTo>
                  <a:lnTo>
                    <a:pt x="1218" y="1313"/>
                  </a:lnTo>
                  <a:lnTo>
                    <a:pt x="1190" y="1192"/>
                  </a:lnTo>
                  <a:lnTo>
                    <a:pt x="1158" y="1078"/>
                  </a:lnTo>
                  <a:lnTo>
                    <a:pt x="1125" y="973"/>
                  </a:lnTo>
                  <a:lnTo>
                    <a:pt x="1089" y="873"/>
                  </a:lnTo>
                  <a:lnTo>
                    <a:pt x="1049" y="781"/>
                  </a:lnTo>
                  <a:lnTo>
                    <a:pt x="1007" y="696"/>
                  </a:lnTo>
                  <a:lnTo>
                    <a:pt x="962" y="617"/>
                  </a:lnTo>
                  <a:lnTo>
                    <a:pt x="913" y="544"/>
                  </a:lnTo>
                  <a:lnTo>
                    <a:pt x="860" y="475"/>
                  </a:lnTo>
                  <a:lnTo>
                    <a:pt x="804" y="413"/>
                  </a:lnTo>
                  <a:lnTo>
                    <a:pt x="744" y="354"/>
                  </a:lnTo>
                  <a:lnTo>
                    <a:pt x="680" y="301"/>
                  </a:lnTo>
                  <a:lnTo>
                    <a:pt x="611" y="252"/>
                  </a:lnTo>
                  <a:lnTo>
                    <a:pt x="539" y="206"/>
                  </a:lnTo>
                  <a:lnTo>
                    <a:pt x="461" y="165"/>
                  </a:lnTo>
                  <a:lnTo>
                    <a:pt x="379" y="128"/>
                  </a:lnTo>
                  <a:lnTo>
                    <a:pt x="292" y="92"/>
                  </a:lnTo>
                  <a:lnTo>
                    <a:pt x="200" y="59"/>
                  </a:lnTo>
                  <a:lnTo>
                    <a:pt x="103" y="28"/>
                  </a:lnTo>
                  <a:lnTo>
                    <a:pt x="0" y="0"/>
                  </a:lnTo>
                  <a:close/>
                </a:path>
              </a:pathLst>
            </a:custGeom>
            <a:solidFill>
              <a:schemeClr val="accent2"/>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 name="Freeform 10"/>
            <p:cNvSpPr>
              <a:spLocks/>
            </p:cNvSpPr>
            <p:nvPr userDrawn="1"/>
          </p:nvSpPr>
          <p:spPr bwMode="auto">
            <a:xfrm>
              <a:off x="3733800" y="5715000"/>
              <a:ext cx="5029200" cy="762000"/>
            </a:xfrm>
            <a:custGeom>
              <a:avLst/>
              <a:gdLst/>
              <a:ahLst/>
              <a:cxnLst>
                <a:cxn ang="0">
                  <a:pos x="17264" y="180"/>
                </a:cxn>
                <a:cxn ang="0">
                  <a:pos x="16706" y="689"/>
                </a:cxn>
                <a:cxn ang="0">
                  <a:pos x="15959" y="1141"/>
                </a:cxn>
                <a:cxn ang="0">
                  <a:pos x="15050" y="1535"/>
                </a:cxn>
                <a:cxn ang="0">
                  <a:pos x="14003" y="1871"/>
                </a:cxn>
                <a:cxn ang="0">
                  <a:pos x="12844" y="2151"/>
                </a:cxn>
                <a:cxn ang="0">
                  <a:pos x="11599" y="2374"/>
                </a:cxn>
                <a:cxn ang="0">
                  <a:pos x="10294" y="2540"/>
                </a:cxn>
                <a:cxn ang="0">
                  <a:pos x="8951" y="2649"/>
                </a:cxn>
                <a:cxn ang="0">
                  <a:pos x="7599" y="2704"/>
                </a:cxn>
                <a:cxn ang="0">
                  <a:pos x="6264" y="2702"/>
                </a:cxn>
                <a:cxn ang="0">
                  <a:pos x="4968" y="2645"/>
                </a:cxn>
                <a:cxn ang="0">
                  <a:pos x="3740" y="2534"/>
                </a:cxn>
                <a:cxn ang="0">
                  <a:pos x="2603" y="2367"/>
                </a:cxn>
                <a:cxn ang="0">
                  <a:pos x="1584" y="2147"/>
                </a:cxn>
                <a:cxn ang="0">
                  <a:pos x="708" y="1871"/>
                </a:cxn>
                <a:cxn ang="0">
                  <a:pos x="0" y="1543"/>
                </a:cxn>
                <a:cxn ang="0">
                  <a:pos x="341" y="1635"/>
                </a:cxn>
                <a:cxn ang="0">
                  <a:pos x="1155" y="1920"/>
                </a:cxn>
                <a:cxn ang="0">
                  <a:pos x="2121" y="2151"/>
                </a:cxn>
                <a:cxn ang="0">
                  <a:pos x="3215" y="2331"/>
                </a:cxn>
                <a:cxn ang="0">
                  <a:pos x="4413" y="2457"/>
                </a:cxn>
                <a:cxn ang="0">
                  <a:pos x="5686" y="2531"/>
                </a:cxn>
                <a:cxn ang="0">
                  <a:pos x="7011" y="2550"/>
                </a:cxn>
                <a:cxn ang="0">
                  <a:pos x="8361" y="2515"/>
                </a:cxn>
                <a:cxn ang="0">
                  <a:pos x="9712" y="2426"/>
                </a:cxn>
                <a:cxn ang="0">
                  <a:pos x="11037" y="2283"/>
                </a:cxn>
                <a:cxn ang="0">
                  <a:pos x="12311" y="2084"/>
                </a:cxn>
                <a:cxn ang="0">
                  <a:pos x="13509" y="1831"/>
                </a:cxn>
                <a:cxn ang="0">
                  <a:pos x="14604" y="1522"/>
                </a:cxn>
                <a:cxn ang="0">
                  <a:pos x="15571" y="1158"/>
                </a:cxn>
                <a:cxn ang="0">
                  <a:pos x="16386" y="737"/>
                </a:cxn>
                <a:cxn ang="0">
                  <a:pos x="17021" y="260"/>
                </a:cxn>
              </a:cxnLst>
              <a:rect l="0" t="0" r="r" b="b"/>
              <a:pathLst>
                <a:path w="17264" h="2710">
                  <a:moveTo>
                    <a:pt x="17264" y="0"/>
                  </a:moveTo>
                  <a:lnTo>
                    <a:pt x="17264" y="180"/>
                  </a:lnTo>
                  <a:lnTo>
                    <a:pt x="17010" y="442"/>
                  </a:lnTo>
                  <a:lnTo>
                    <a:pt x="16706" y="689"/>
                  </a:lnTo>
                  <a:lnTo>
                    <a:pt x="16354" y="923"/>
                  </a:lnTo>
                  <a:lnTo>
                    <a:pt x="15959" y="1141"/>
                  </a:lnTo>
                  <a:lnTo>
                    <a:pt x="15524" y="1345"/>
                  </a:lnTo>
                  <a:lnTo>
                    <a:pt x="15050" y="1535"/>
                  </a:lnTo>
                  <a:lnTo>
                    <a:pt x="14543" y="1710"/>
                  </a:lnTo>
                  <a:lnTo>
                    <a:pt x="14003" y="1871"/>
                  </a:lnTo>
                  <a:lnTo>
                    <a:pt x="13437" y="2018"/>
                  </a:lnTo>
                  <a:lnTo>
                    <a:pt x="12844" y="2151"/>
                  </a:lnTo>
                  <a:lnTo>
                    <a:pt x="12232" y="2269"/>
                  </a:lnTo>
                  <a:lnTo>
                    <a:pt x="11599" y="2374"/>
                  </a:lnTo>
                  <a:lnTo>
                    <a:pt x="10952" y="2464"/>
                  </a:lnTo>
                  <a:lnTo>
                    <a:pt x="10294" y="2540"/>
                  </a:lnTo>
                  <a:lnTo>
                    <a:pt x="9625" y="2602"/>
                  </a:lnTo>
                  <a:lnTo>
                    <a:pt x="8951" y="2649"/>
                  </a:lnTo>
                  <a:lnTo>
                    <a:pt x="8275" y="2684"/>
                  </a:lnTo>
                  <a:lnTo>
                    <a:pt x="7599" y="2704"/>
                  </a:lnTo>
                  <a:lnTo>
                    <a:pt x="6928" y="2710"/>
                  </a:lnTo>
                  <a:lnTo>
                    <a:pt x="6264" y="2702"/>
                  </a:lnTo>
                  <a:lnTo>
                    <a:pt x="5609" y="2681"/>
                  </a:lnTo>
                  <a:lnTo>
                    <a:pt x="4968" y="2645"/>
                  </a:lnTo>
                  <a:lnTo>
                    <a:pt x="4344" y="2597"/>
                  </a:lnTo>
                  <a:lnTo>
                    <a:pt x="3740" y="2534"/>
                  </a:lnTo>
                  <a:lnTo>
                    <a:pt x="3158" y="2457"/>
                  </a:lnTo>
                  <a:lnTo>
                    <a:pt x="2603" y="2367"/>
                  </a:lnTo>
                  <a:lnTo>
                    <a:pt x="2077" y="2264"/>
                  </a:lnTo>
                  <a:lnTo>
                    <a:pt x="1584" y="2147"/>
                  </a:lnTo>
                  <a:lnTo>
                    <a:pt x="1126" y="2016"/>
                  </a:lnTo>
                  <a:lnTo>
                    <a:pt x="708" y="1871"/>
                  </a:lnTo>
                  <a:lnTo>
                    <a:pt x="331" y="1714"/>
                  </a:lnTo>
                  <a:lnTo>
                    <a:pt x="0" y="1543"/>
                  </a:lnTo>
                  <a:lnTo>
                    <a:pt x="0" y="1474"/>
                  </a:lnTo>
                  <a:lnTo>
                    <a:pt x="341" y="1635"/>
                  </a:lnTo>
                  <a:lnTo>
                    <a:pt x="727" y="1784"/>
                  </a:lnTo>
                  <a:lnTo>
                    <a:pt x="1155" y="1920"/>
                  </a:lnTo>
                  <a:lnTo>
                    <a:pt x="1621" y="2042"/>
                  </a:lnTo>
                  <a:lnTo>
                    <a:pt x="2121" y="2151"/>
                  </a:lnTo>
                  <a:lnTo>
                    <a:pt x="2654" y="2249"/>
                  </a:lnTo>
                  <a:lnTo>
                    <a:pt x="3215" y="2331"/>
                  </a:lnTo>
                  <a:lnTo>
                    <a:pt x="3803" y="2401"/>
                  </a:lnTo>
                  <a:lnTo>
                    <a:pt x="4413" y="2457"/>
                  </a:lnTo>
                  <a:lnTo>
                    <a:pt x="5041" y="2500"/>
                  </a:lnTo>
                  <a:lnTo>
                    <a:pt x="5686" y="2531"/>
                  </a:lnTo>
                  <a:lnTo>
                    <a:pt x="6343" y="2547"/>
                  </a:lnTo>
                  <a:lnTo>
                    <a:pt x="7011" y="2550"/>
                  </a:lnTo>
                  <a:lnTo>
                    <a:pt x="7685" y="2539"/>
                  </a:lnTo>
                  <a:lnTo>
                    <a:pt x="8361" y="2515"/>
                  </a:lnTo>
                  <a:lnTo>
                    <a:pt x="9039" y="2478"/>
                  </a:lnTo>
                  <a:lnTo>
                    <a:pt x="9712" y="2426"/>
                  </a:lnTo>
                  <a:lnTo>
                    <a:pt x="10379" y="2361"/>
                  </a:lnTo>
                  <a:lnTo>
                    <a:pt x="11037" y="2283"/>
                  </a:lnTo>
                  <a:lnTo>
                    <a:pt x="11682" y="2190"/>
                  </a:lnTo>
                  <a:lnTo>
                    <a:pt x="12311" y="2084"/>
                  </a:lnTo>
                  <a:lnTo>
                    <a:pt x="12921" y="1964"/>
                  </a:lnTo>
                  <a:lnTo>
                    <a:pt x="13509" y="1831"/>
                  </a:lnTo>
                  <a:lnTo>
                    <a:pt x="14070" y="1683"/>
                  </a:lnTo>
                  <a:lnTo>
                    <a:pt x="14604" y="1522"/>
                  </a:lnTo>
                  <a:lnTo>
                    <a:pt x="15105" y="1347"/>
                  </a:lnTo>
                  <a:lnTo>
                    <a:pt x="15571" y="1158"/>
                  </a:lnTo>
                  <a:lnTo>
                    <a:pt x="15999" y="954"/>
                  </a:lnTo>
                  <a:lnTo>
                    <a:pt x="16386" y="737"/>
                  </a:lnTo>
                  <a:lnTo>
                    <a:pt x="16728" y="506"/>
                  </a:lnTo>
                  <a:lnTo>
                    <a:pt x="17021" y="260"/>
                  </a:lnTo>
                  <a:lnTo>
                    <a:pt x="17264" y="0"/>
                  </a:lnTo>
                  <a:close/>
                </a:path>
              </a:pathLst>
            </a:custGeom>
            <a:gradFill flip="none" rotWithShape="1">
              <a:gsLst>
                <a:gs pos="0">
                  <a:schemeClr val="bg1">
                    <a:alpha val="0"/>
                  </a:schemeClr>
                </a:gs>
                <a:gs pos="50000">
                  <a:schemeClr val="accent2"/>
                </a:gs>
                <a:gs pos="100000">
                  <a:schemeClr val="bg1">
                    <a:alpha val="0"/>
                  </a:schemeClr>
                </a:gs>
              </a:gsLst>
              <a:lin ang="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38F03A-58E1-4ECA-9024-348A9A81A53D}" type="slidenum">
              <a:rPr lang="en-US" smtClean="0"/>
              <a:pPr/>
              <a:t>‹#›</a:t>
            </a:fld>
            <a:endParaRPr lang="en-US" dirty="0"/>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grpSp>
        <p:nvGrpSpPr>
          <p:cNvPr id="12" name="Group 11"/>
          <p:cNvGrpSpPr/>
          <p:nvPr/>
        </p:nvGrpSpPr>
        <p:grpSpPr>
          <a:xfrm>
            <a:off x="0" y="2855091"/>
            <a:ext cx="3581400" cy="4002909"/>
            <a:chOff x="0" y="2533588"/>
            <a:chExt cx="8022336" cy="8966516"/>
          </a:xfrm>
        </p:grpSpPr>
        <p:sp>
          <p:nvSpPr>
            <p:cNvPr id="13" name="Freeform 7"/>
            <p:cNvSpPr>
              <a:spLocks/>
            </p:cNvSpPr>
            <p:nvPr userDrawn="1"/>
          </p:nvSpPr>
          <p:spPr bwMode="auto">
            <a:xfrm>
              <a:off x="0" y="2533588"/>
              <a:ext cx="4127500" cy="2514599"/>
            </a:xfrm>
            <a:custGeom>
              <a:avLst/>
              <a:gdLst/>
              <a:ahLst/>
              <a:cxnLst>
                <a:cxn ang="0">
                  <a:pos x="0" y="0"/>
                </a:cxn>
                <a:cxn ang="0">
                  <a:pos x="124" y="18"/>
                </a:cxn>
                <a:cxn ang="0">
                  <a:pos x="246" y="40"/>
                </a:cxn>
                <a:cxn ang="0">
                  <a:pos x="365" y="64"/>
                </a:cxn>
                <a:cxn ang="0">
                  <a:pos x="596" y="127"/>
                </a:cxn>
                <a:cxn ang="0">
                  <a:pos x="815" y="200"/>
                </a:cxn>
                <a:cxn ang="0">
                  <a:pos x="1025" y="286"/>
                </a:cxn>
                <a:cxn ang="0">
                  <a:pos x="1223" y="380"/>
                </a:cxn>
                <a:cxn ang="0">
                  <a:pos x="1411" y="482"/>
                </a:cxn>
                <a:cxn ang="0">
                  <a:pos x="1588" y="591"/>
                </a:cxn>
                <a:cxn ang="0">
                  <a:pos x="1753" y="707"/>
                </a:cxn>
                <a:cxn ang="0">
                  <a:pos x="1907" y="824"/>
                </a:cxn>
                <a:cxn ang="0">
                  <a:pos x="2047" y="946"/>
                </a:cxn>
                <a:cxn ang="0">
                  <a:pos x="2177" y="1066"/>
                </a:cxn>
                <a:cxn ang="0">
                  <a:pos x="2293" y="1189"/>
                </a:cxn>
                <a:cxn ang="0">
                  <a:pos x="2397" y="1308"/>
                </a:cxn>
                <a:cxn ang="0">
                  <a:pos x="2488" y="1423"/>
                </a:cxn>
                <a:cxn ang="0">
                  <a:pos x="2565" y="1534"/>
                </a:cxn>
                <a:cxn ang="0">
                  <a:pos x="2600" y="1587"/>
                </a:cxn>
                <a:cxn ang="0">
                  <a:pos x="2535" y="1522"/>
                </a:cxn>
                <a:cxn ang="0">
                  <a:pos x="2455" y="1451"/>
                </a:cxn>
                <a:cxn ang="0">
                  <a:pos x="2359" y="1375"/>
                </a:cxn>
                <a:cxn ang="0">
                  <a:pos x="2247" y="1294"/>
                </a:cxn>
                <a:cxn ang="0">
                  <a:pos x="2119" y="1215"/>
                </a:cxn>
                <a:cxn ang="0">
                  <a:pos x="1981" y="1134"/>
                </a:cxn>
                <a:cxn ang="0">
                  <a:pos x="1827" y="1058"/>
                </a:cxn>
                <a:cxn ang="0">
                  <a:pos x="1662" y="986"/>
                </a:cxn>
                <a:cxn ang="0">
                  <a:pos x="1486" y="921"/>
                </a:cxn>
                <a:cxn ang="0">
                  <a:pos x="1299" y="865"/>
                </a:cxn>
                <a:cxn ang="0">
                  <a:pos x="1103" y="819"/>
                </a:cxn>
                <a:cxn ang="0">
                  <a:pos x="896" y="787"/>
                </a:cxn>
                <a:cxn ang="0">
                  <a:pos x="791" y="776"/>
                </a:cxn>
                <a:cxn ang="0">
                  <a:pos x="683" y="769"/>
                </a:cxn>
                <a:cxn ang="0">
                  <a:pos x="573" y="768"/>
                </a:cxn>
                <a:cxn ang="0">
                  <a:pos x="462" y="769"/>
                </a:cxn>
                <a:cxn ang="0">
                  <a:pos x="348" y="776"/>
                </a:cxn>
                <a:cxn ang="0">
                  <a:pos x="234" y="787"/>
                </a:cxn>
                <a:cxn ang="0">
                  <a:pos x="117" y="806"/>
                </a:cxn>
                <a:cxn ang="0">
                  <a:pos x="0" y="827"/>
                </a:cxn>
                <a:cxn ang="0">
                  <a:pos x="0" y="0"/>
                </a:cxn>
              </a:cxnLst>
              <a:rect l="0" t="0" r="r" b="b"/>
              <a:pathLst>
                <a:path w="2600" h="1587">
                  <a:moveTo>
                    <a:pt x="0" y="0"/>
                  </a:moveTo>
                  <a:lnTo>
                    <a:pt x="0" y="0"/>
                  </a:lnTo>
                  <a:lnTo>
                    <a:pt x="63" y="8"/>
                  </a:lnTo>
                  <a:lnTo>
                    <a:pt x="124" y="18"/>
                  </a:lnTo>
                  <a:lnTo>
                    <a:pt x="185" y="28"/>
                  </a:lnTo>
                  <a:lnTo>
                    <a:pt x="246" y="40"/>
                  </a:lnTo>
                  <a:lnTo>
                    <a:pt x="305" y="53"/>
                  </a:lnTo>
                  <a:lnTo>
                    <a:pt x="365" y="64"/>
                  </a:lnTo>
                  <a:lnTo>
                    <a:pt x="480" y="94"/>
                  </a:lnTo>
                  <a:lnTo>
                    <a:pt x="596" y="127"/>
                  </a:lnTo>
                  <a:lnTo>
                    <a:pt x="706" y="162"/>
                  </a:lnTo>
                  <a:lnTo>
                    <a:pt x="815" y="200"/>
                  </a:lnTo>
                  <a:lnTo>
                    <a:pt x="921" y="241"/>
                  </a:lnTo>
                  <a:lnTo>
                    <a:pt x="1025" y="286"/>
                  </a:lnTo>
                  <a:lnTo>
                    <a:pt x="1126" y="330"/>
                  </a:lnTo>
                  <a:lnTo>
                    <a:pt x="1223" y="380"/>
                  </a:lnTo>
                  <a:lnTo>
                    <a:pt x="1319" y="429"/>
                  </a:lnTo>
                  <a:lnTo>
                    <a:pt x="1411" y="482"/>
                  </a:lnTo>
                  <a:lnTo>
                    <a:pt x="1502" y="537"/>
                  </a:lnTo>
                  <a:lnTo>
                    <a:pt x="1588" y="591"/>
                  </a:lnTo>
                  <a:lnTo>
                    <a:pt x="1672" y="649"/>
                  </a:lnTo>
                  <a:lnTo>
                    <a:pt x="1753" y="707"/>
                  </a:lnTo>
                  <a:lnTo>
                    <a:pt x="1831" y="764"/>
                  </a:lnTo>
                  <a:lnTo>
                    <a:pt x="1907" y="824"/>
                  </a:lnTo>
                  <a:lnTo>
                    <a:pt x="1979" y="885"/>
                  </a:lnTo>
                  <a:lnTo>
                    <a:pt x="2047" y="946"/>
                  </a:lnTo>
                  <a:lnTo>
                    <a:pt x="2113" y="1005"/>
                  </a:lnTo>
                  <a:lnTo>
                    <a:pt x="2177" y="1066"/>
                  </a:lnTo>
                  <a:lnTo>
                    <a:pt x="2237" y="1128"/>
                  </a:lnTo>
                  <a:lnTo>
                    <a:pt x="2293" y="1189"/>
                  </a:lnTo>
                  <a:lnTo>
                    <a:pt x="2347" y="1248"/>
                  </a:lnTo>
                  <a:lnTo>
                    <a:pt x="2397" y="1308"/>
                  </a:lnTo>
                  <a:lnTo>
                    <a:pt x="2445" y="1365"/>
                  </a:lnTo>
                  <a:lnTo>
                    <a:pt x="2488" y="1423"/>
                  </a:lnTo>
                  <a:lnTo>
                    <a:pt x="2529" y="1479"/>
                  </a:lnTo>
                  <a:lnTo>
                    <a:pt x="2565" y="1534"/>
                  </a:lnTo>
                  <a:lnTo>
                    <a:pt x="2600" y="1587"/>
                  </a:lnTo>
                  <a:lnTo>
                    <a:pt x="2600" y="1587"/>
                  </a:lnTo>
                  <a:lnTo>
                    <a:pt x="2570" y="1555"/>
                  </a:lnTo>
                  <a:lnTo>
                    <a:pt x="2535" y="1522"/>
                  </a:lnTo>
                  <a:lnTo>
                    <a:pt x="2497" y="1487"/>
                  </a:lnTo>
                  <a:lnTo>
                    <a:pt x="2455" y="1451"/>
                  </a:lnTo>
                  <a:lnTo>
                    <a:pt x="2408" y="1413"/>
                  </a:lnTo>
                  <a:lnTo>
                    <a:pt x="2359" y="1375"/>
                  </a:lnTo>
                  <a:lnTo>
                    <a:pt x="2304" y="1336"/>
                  </a:lnTo>
                  <a:lnTo>
                    <a:pt x="2247" y="1294"/>
                  </a:lnTo>
                  <a:lnTo>
                    <a:pt x="2185" y="1255"/>
                  </a:lnTo>
                  <a:lnTo>
                    <a:pt x="2119" y="1215"/>
                  </a:lnTo>
                  <a:lnTo>
                    <a:pt x="2052" y="1174"/>
                  </a:lnTo>
                  <a:lnTo>
                    <a:pt x="1981" y="1134"/>
                  </a:lnTo>
                  <a:lnTo>
                    <a:pt x="1905" y="1096"/>
                  </a:lnTo>
                  <a:lnTo>
                    <a:pt x="1827" y="1058"/>
                  </a:lnTo>
                  <a:lnTo>
                    <a:pt x="1746" y="1020"/>
                  </a:lnTo>
                  <a:lnTo>
                    <a:pt x="1662" y="986"/>
                  </a:lnTo>
                  <a:lnTo>
                    <a:pt x="1576" y="953"/>
                  </a:lnTo>
                  <a:lnTo>
                    <a:pt x="1486" y="921"/>
                  </a:lnTo>
                  <a:lnTo>
                    <a:pt x="1393" y="891"/>
                  </a:lnTo>
                  <a:lnTo>
                    <a:pt x="1299" y="865"/>
                  </a:lnTo>
                  <a:lnTo>
                    <a:pt x="1202" y="840"/>
                  </a:lnTo>
                  <a:lnTo>
                    <a:pt x="1103" y="819"/>
                  </a:lnTo>
                  <a:lnTo>
                    <a:pt x="1000" y="801"/>
                  </a:lnTo>
                  <a:lnTo>
                    <a:pt x="896" y="787"/>
                  </a:lnTo>
                  <a:lnTo>
                    <a:pt x="843" y="781"/>
                  </a:lnTo>
                  <a:lnTo>
                    <a:pt x="791" y="776"/>
                  </a:lnTo>
                  <a:lnTo>
                    <a:pt x="738" y="773"/>
                  </a:lnTo>
                  <a:lnTo>
                    <a:pt x="683" y="769"/>
                  </a:lnTo>
                  <a:lnTo>
                    <a:pt x="629" y="768"/>
                  </a:lnTo>
                  <a:lnTo>
                    <a:pt x="573" y="768"/>
                  </a:lnTo>
                  <a:lnTo>
                    <a:pt x="518" y="768"/>
                  </a:lnTo>
                  <a:lnTo>
                    <a:pt x="462" y="769"/>
                  </a:lnTo>
                  <a:lnTo>
                    <a:pt x="406" y="773"/>
                  </a:lnTo>
                  <a:lnTo>
                    <a:pt x="348" y="776"/>
                  </a:lnTo>
                  <a:lnTo>
                    <a:pt x="292" y="781"/>
                  </a:lnTo>
                  <a:lnTo>
                    <a:pt x="234" y="787"/>
                  </a:lnTo>
                  <a:lnTo>
                    <a:pt x="177" y="796"/>
                  </a:lnTo>
                  <a:lnTo>
                    <a:pt x="117" y="806"/>
                  </a:lnTo>
                  <a:lnTo>
                    <a:pt x="59" y="816"/>
                  </a:lnTo>
                  <a:lnTo>
                    <a:pt x="0" y="827"/>
                  </a:lnTo>
                  <a:lnTo>
                    <a:pt x="0" y="0"/>
                  </a:lnTo>
                  <a:lnTo>
                    <a:pt x="0" y="0"/>
                  </a:lnTo>
                  <a:close/>
                </a:path>
              </a:pathLst>
            </a:custGeom>
            <a:solidFill>
              <a:schemeClr val="accent2">
                <a:lumMod val="20000"/>
                <a:lumOff val="8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 name="Freeform 8"/>
            <p:cNvSpPr>
              <a:spLocks/>
            </p:cNvSpPr>
            <p:nvPr userDrawn="1"/>
          </p:nvSpPr>
          <p:spPr bwMode="auto">
            <a:xfrm>
              <a:off x="0" y="4980432"/>
              <a:ext cx="3184026" cy="6519672"/>
            </a:xfrm>
            <a:custGeom>
              <a:avLst/>
              <a:gdLst/>
              <a:ahLst/>
              <a:cxnLst>
                <a:cxn ang="0">
                  <a:pos x="0" y="776"/>
                </a:cxn>
                <a:cxn ang="0">
                  <a:pos x="0" y="776"/>
                </a:cxn>
                <a:cxn ang="0">
                  <a:pos x="38" y="703"/>
                </a:cxn>
                <a:cxn ang="0">
                  <a:pos x="78" y="634"/>
                </a:cxn>
                <a:cxn ang="0">
                  <a:pos x="119" y="566"/>
                </a:cxn>
                <a:cxn ang="0">
                  <a:pos x="162" y="502"/>
                </a:cxn>
                <a:cxn ang="0">
                  <a:pos x="208" y="441"/>
                </a:cxn>
                <a:cxn ang="0">
                  <a:pos x="256" y="381"/>
                </a:cxn>
                <a:cxn ang="0">
                  <a:pos x="305" y="327"/>
                </a:cxn>
                <a:cxn ang="0">
                  <a:pos x="330" y="300"/>
                </a:cxn>
                <a:cxn ang="0">
                  <a:pos x="357" y="274"/>
                </a:cxn>
                <a:cxn ang="0">
                  <a:pos x="385" y="249"/>
                </a:cxn>
                <a:cxn ang="0">
                  <a:pos x="411" y="226"/>
                </a:cxn>
                <a:cxn ang="0">
                  <a:pos x="439" y="203"/>
                </a:cxn>
                <a:cxn ang="0">
                  <a:pos x="469" y="182"/>
                </a:cxn>
                <a:cxn ang="0">
                  <a:pos x="497" y="160"/>
                </a:cxn>
                <a:cxn ang="0">
                  <a:pos x="527" y="140"/>
                </a:cxn>
                <a:cxn ang="0">
                  <a:pos x="558" y="122"/>
                </a:cxn>
                <a:cxn ang="0">
                  <a:pos x="588" y="104"/>
                </a:cxn>
                <a:cxn ang="0">
                  <a:pos x="619" y="87"/>
                </a:cxn>
                <a:cxn ang="0">
                  <a:pos x="652" y="71"/>
                </a:cxn>
                <a:cxn ang="0">
                  <a:pos x="685" y="56"/>
                </a:cxn>
                <a:cxn ang="0">
                  <a:pos x="718" y="43"/>
                </a:cxn>
                <a:cxn ang="0">
                  <a:pos x="751" y="31"/>
                </a:cxn>
                <a:cxn ang="0">
                  <a:pos x="786" y="20"/>
                </a:cxn>
                <a:cxn ang="0">
                  <a:pos x="822" y="10"/>
                </a:cxn>
                <a:cxn ang="0">
                  <a:pos x="857" y="0"/>
                </a:cxn>
                <a:cxn ang="0">
                  <a:pos x="857" y="0"/>
                </a:cxn>
                <a:cxn ang="0">
                  <a:pos x="806" y="46"/>
                </a:cxn>
                <a:cxn ang="0">
                  <a:pos x="754" y="94"/>
                </a:cxn>
                <a:cxn ang="0">
                  <a:pos x="706" y="144"/>
                </a:cxn>
                <a:cxn ang="0">
                  <a:pos x="660" y="196"/>
                </a:cxn>
                <a:cxn ang="0">
                  <a:pos x="617" y="249"/>
                </a:cxn>
                <a:cxn ang="0">
                  <a:pos x="576" y="304"/>
                </a:cxn>
                <a:cxn ang="0">
                  <a:pos x="536" y="362"/>
                </a:cxn>
                <a:cxn ang="0">
                  <a:pos x="498" y="419"/>
                </a:cxn>
                <a:cxn ang="0">
                  <a:pos x="462" y="479"/>
                </a:cxn>
                <a:cxn ang="0">
                  <a:pos x="429" y="538"/>
                </a:cxn>
                <a:cxn ang="0">
                  <a:pos x="398" y="601"/>
                </a:cxn>
                <a:cxn ang="0">
                  <a:pos x="368" y="664"/>
                </a:cxn>
                <a:cxn ang="0">
                  <a:pos x="340" y="728"/>
                </a:cxn>
                <a:cxn ang="0">
                  <a:pos x="315" y="792"/>
                </a:cxn>
                <a:cxn ang="0">
                  <a:pos x="291" y="858"/>
                </a:cxn>
                <a:cxn ang="0">
                  <a:pos x="269" y="925"/>
                </a:cxn>
                <a:cxn ang="0">
                  <a:pos x="249" y="992"/>
                </a:cxn>
                <a:cxn ang="0">
                  <a:pos x="229" y="1060"/>
                </a:cxn>
                <a:cxn ang="0">
                  <a:pos x="213" y="1128"/>
                </a:cxn>
                <a:cxn ang="0">
                  <a:pos x="198" y="1197"/>
                </a:cxn>
                <a:cxn ang="0">
                  <a:pos x="185" y="1266"/>
                </a:cxn>
                <a:cxn ang="0">
                  <a:pos x="173" y="1336"/>
                </a:cxn>
                <a:cxn ang="0">
                  <a:pos x="162" y="1405"/>
                </a:cxn>
                <a:cxn ang="0">
                  <a:pos x="154" y="1474"/>
                </a:cxn>
                <a:cxn ang="0">
                  <a:pos x="147" y="1544"/>
                </a:cxn>
                <a:cxn ang="0">
                  <a:pos x="140" y="1613"/>
                </a:cxn>
                <a:cxn ang="0">
                  <a:pos x="137" y="1682"/>
                </a:cxn>
                <a:cxn ang="0">
                  <a:pos x="134" y="1752"/>
                </a:cxn>
                <a:cxn ang="0">
                  <a:pos x="132" y="1821"/>
                </a:cxn>
                <a:cxn ang="0">
                  <a:pos x="132" y="1889"/>
                </a:cxn>
                <a:cxn ang="0">
                  <a:pos x="134" y="1956"/>
                </a:cxn>
                <a:cxn ang="0">
                  <a:pos x="135" y="2024"/>
                </a:cxn>
                <a:cxn ang="0">
                  <a:pos x="0" y="2024"/>
                </a:cxn>
                <a:cxn ang="0">
                  <a:pos x="0" y="776"/>
                </a:cxn>
                <a:cxn ang="0">
                  <a:pos x="0" y="776"/>
                </a:cxn>
              </a:cxnLst>
              <a:rect l="0" t="0" r="r" b="b"/>
              <a:pathLst>
                <a:path w="857" h="2024">
                  <a:moveTo>
                    <a:pt x="0" y="776"/>
                  </a:moveTo>
                  <a:lnTo>
                    <a:pt x="0" y="776"/>
                  </a:lnTo>
                  <a:lnTo>
                    <a:pt x="38" y="703"/>
                  </a:lnTo>
                  <a:lnTo>
                    <a:pt x="78" y="634"/>
                  </a:lnTo>
                  <a:lnTo>
                    <a:pt x="119" y="566"/>
                  </a:lnTo>
                  <a:lnTo>
                    <a:pt x="162" y="502"/>
                  </a:lnTo>
                  <a:lnTo>
                    <a:pt x="208" y="441"/>
                  </a:lnTo>
                  <a:lnTo>
                    <a:pt x="256" y="381"/>
                  </a:lnTo>
                  <a:lnTo>
                    <a:pt x="305" y="327"/>
                  </a:lnTo>
                  <a:lnTo>
                    <a:pt x="330" y="300"/>
                  </a:lnTo>
                  <a:lnTo>
                    <a:pt x="357" y="274"/>
                  </a:lnTo>
                  <a:lnTo>
                    <a:pt x="385" y="249"/>
                  </a:lnTo>
                  <a:lnTo>
                    <a:pt x="411" y="226"/>
                  </a:lnTo>
                  <a:lnTo>
                    <a:pt x="439" y="203"/>
                  </a:lnTo>
                  <a:lnTo>
                    <a:pt x="469" y="182"/>
                  </a:lnTo>
                  <a:lnTo>
                    <a:pt x="497" y="160"/>
                  </a:lnTo>
                  <a:lnTo>
                    <a:pt x="527" y="140"/>
                  </a:lnTo>
                  <a:lnTo>
                    <a:pt x="558" y="122"/>
                  </a:lnTo>
                  <a:lnTo>
                    <a:pt x="588" y="104"/>
                  </a:lnTo>
                  <a:lnTo>
                    <a:pt x="619" y="87"/>
                  </a:lnTo>
                  <a:lnTo>
                    <a:pt x="652" y="71"/>
                  </a:lnTo>
                  <a:lnTo>
                    <a:pt x="685" y="56"/>
                  </a:lnTo>
                  <a:lnTo>
                    <a:pt x="718" y="43"/>
                  </a:lnTo>
                  <a:lnTo>
                    <a:pt x="751" y="31"/>
                  </a:lnTo>
                  <a:lnTo>
                    <a:pt x="786" y="20"/>
                  </a:lnTo>
                  <a:lnTo>
                    <a:pt x="822" y="10"/>
                  </a:lnTo>
                  <a:lnTo>
                    <a:pt x="857" y="0"/>
                  </a:lnTo>
                  <a:lnTo>
                    <a:pt x="857" y="0"/>
                  </a:lnTo>
                  <a:lnTo>
                    <a:pt x="806" y="46"/>
                  </a:lnTo>
                  <a:lnTo>
                    <a:pt x="754" y="94"/>
                  </a:lnTo>
                  <a:lnTo>
                    <a:pt x="706" y="144"/>
                  </a:lnTo>
                  <a:lnTo>
                    <a:pt x="660" y="196"/>
                  </a:lnTo>
                  <a:lnTo>
                    <a:pt x="617" y="249"/>
                  </a:lnTo>
                  <a:lnTo>
                    <a:pt x="576" y="304"/>
                  </a:lnTo>
                  <a:lnTo>
                    <a:pt x="536" y="362"/>
                  </a:lnTo>
                  <a:lnTo>
                    <a:pt x="498" y="419"/>
                  </a:lnTo>
                  <a:lnTo>
                    <a:pt x="462" y="479"/>
                  </a:lnTo>
                  <a:lnTo>
                    <a:pt x="429" y="538"/>
                  </a:lnTo>
                  <a:lnTo>
                    <a:pt x="398" y="601"/>
                  </a:lnTo>
                  <a:lnTo>
                    <a:pt x="368" y="664"/>
                  </a:lnTo>
                  <a:lnTo>
                    <a:pt x="340" y="728"/>
                  </a:lnTo>
                  <a:lnTo>
                    <a:pt x="315" y="792"/>
                  </a:lnTo>
                  <a:lnTo>
                    <a:pt x="291" y="858"/>
                  </a:lnTo>
                  <a:lnTo>
                    <a:pt x="269" y="925"/>
                  </a:lnTo>
                  <a:lnTo>
                    <a:pt x="249" y="992"/>
                  </a:lnTo>
                  <a:lnTo>
                    <a:pt x="229" y="1060"/>
                  </a:lnTo>
                  <a:lnTo>
                    <a:pt x="213" y="1128"/>
                  </a:lnTo>
                  <a:lnTo>
                    <a:pt x="198" y="1197"/>
                  </a:lnTo>
                  <a:lnTo>
                    <a:pt x="185" y="1266"/>
                  </a:lnTo>
                  <a:lnTo>
                    <a:pt x="173" y="1336"/>
                  </a:lnTo>
                  <a:lnTo>
                    <a:pt x="162" y="1405"/>
                  </a:lnTo>
                  <a:lnTo>
                    <a:pt x="154" y="1474"/>
                  </a:lnTo>
                  <a:lnTo>
                    <a:pt x="147" y="1544"/>
                  </a:lnTo>
                  <a:lnTo>
                    <a:pt x="140" y="1613"/>
                  </a:lnTo>
                  <a:lnTo>
                    <a:pt x="137" y="1682"/>
                  </a:lnTo>
                  <a:lnTo>
                    <a:pt x="134" y="1752"/>
                  </a:lnTo>
                  <a:lnTo>
                    <a:pt x="132" y="1821"/>
                  </a:lnTo>
                  <a:lnTo>
                    <a:pt x="132" y="1889"/>
                  </a:lnTo>
                  <a:lnTo>
                    <a:pt x="134" y="1956"/>
                  </a:lnTo>
                  <a:lnTo>
                    <a:pt x="135" y="2024"/>
                  </a:lnTo>
                  <a:lnTo>
                    <a:pt x="0" y="2024"/>
                  </a:lnTo>
                  <a:lnTo>
                    <a:pt x="0" y="776"/>
                  </a:lnTo>
                  <a:lnTo>
                    <a:pt x="0" y="776"/>
                  </a:lnTo>
                  <a:close/>
                </a:path>
              </a:pathLst>
            </a:custGeom>
            <a:solidFill>
              <a:schemeClr val="accent2">
                <a:lumMod val="40000"/>
                <a:lumOff val="60000"/>
                <a:alpha val="44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5" name="Freeform 9"/>
            <p:cNvSpPr>
              <a:spLocks/>
            </p:cNvSpPr>
            <p:nvPr userDrawn="1"/>
          </p:nvSpPr>
          <p:spPr bwMode="auto">
            <a:xfrm>
              <a:off x="0" y="3371787"/>
              <a:ext cx="2895599" cy="2154237"/>
            </a:xfrm>
            <a:custGeom>
              <a:avLst/>
              <a:gdLst/>
              <a:ahLst/>
              <a:cxnLst>
                <a:cxn ang="0">
                  <a:pos x="0" y="118"/>
                </a:cxn>
                <a:cxn ang="0">
                  <a:pos x="165" y="69"/>
                </a:cxn>
                <a:cxn ang="0">
                  <a:pos x="327" y="33"/>
                </a:cxn>
                <a:cxn ang="0">
                  <a:pos x="487" y="11"/>
                </a:cxn>
                <a:cxn ang="0">
                  <a:pos x="645" y="1"/>
                </a:cxn>
                <a:cxn ang="0">
                  <a:pos x="797" y="1"/>
                </a:cxn>
                <a:cxn ang="0">
                  <a:pos x="946" y="13"/>
                </a:cxn>
                <a:cxn ang="0">
                  <a:pos x="1088" y="33"/>
                </a:cxn>
                <a:cxn ang="0">
                  <a:pos x="1225" y="62"/>
                </a:cxn>
                <a:cxn ang="0">
                  <a:pos x="1352" y="97"/>
                </a:cxn>
                <a:cxn ang="0">
                  <a:pos x="1472" y="138"/>
                </a:cxn>
                <a:cxn ang="0">
                  <a:pos x="1585" y="184"/>
                </a:cxn>
                <a:cxn ang="0">
                  <a:pos x="1685" y="236"/>
                </a:cxn>
                <a:cxn ang="0">
                  <a:pos x="1776" y="288"/>
                </a:cxn>
                <a:cxn ang="0">
                  <a:pos x="1854" y="343"/>
                </a:cxn>
                <a:cxn ang="0">
                  <a:pos x="1921" y="399"/>
                </a:cxn>
                <a:cxn ang="0">
                  <a:pos x="1974" y="455"/>
                </a:cxn>
                <a:cxn ang="0">
                  <a:pos x="1920" y="434"/>
                </a:cxn>
                <a:cxn ang="0">
                  <a:pos x="1804" y="394"/>
                </a:cxn>
                <a:cxn ang="0">
                  <a:pos x="1680" y="361"/>
                </a:cxn>
                <a:cxn ang="0">
                  <a:pos x="1548" y="338"/>
                </a:cxn>
                <a:cxn ang="0">
                  <a:pos x="1413" y="323"/>
                </a:cxn>
                <a:cxn ang="0">
                  <a:pos x="1273" y="321"/>
                </a:cxn>
                <a:cxn ang="0">
                  <a:pos x="1132" y="331"/>
                </a:cxn>
                <a:cxn ang="0">
                  <a:pos x="990" y="356"/>
                </a:cxn>
                <a:cxn ang="0">
                  <a:pos x="919" y="374"/>
                </a:cxn>
                <a:cxn ang="0">
                  <a:pos x="850" y="396"/>
                </a:cxn>
                <a:cxn ang="0">
                  <a:pos x="781" y="424"/>
                </a:cxn>
                <a:cxn ang="0">
                  <a:pos x="711" y="455"/>
                </a:cxn>
                <a:cxn ang="0">
                  <a:pos x="645" y="490"/>
                </a:cxn>
                <a:cxn ang="0">
                  <a:pos x="579" y="531"/>
                </a:cxn>
                <a:cxn ang="0">
                  <a:pos x="515" y="577"/>
                </a:cxn>
                <a:cxn ang="0">
                  <a:pos x="452" y="629"/>
                </a:cxn>
                <a:cxn ang="0">
                  <a:pos x="391" y="685"/>
                </a:cxn>
                <a:cxn ang="0">
                  <a:pos x="333" y="747"/>
                </a:cxn>
                <a:cxn ang="0">
                  <a:pos x="277" y="815"/>
                </a:cxn>
                <a:cxn ang="0">
                  <a:pos x="223" y="889"/>
                </a:cxn>
                <a:cxn ang="0">
                  <a:pos x="172" y="970"/>
                </a:cxn>
                <a:cxn ang="0">
                  <a:pos x="124" y="1056"/>
                </a:cxn>
                <a:cxn ang="0">
                  <a:pos x="79" y="1150"/>
                </a:cxn>
                <a:cxn ang="0">
                  <a:pos x="38" y="1249"/>
                </a:cxn>
                <a:cxn ang="0">
                  <a:pos x="0" y="1357"/>
                </a:cxn>
                <a:cxn ang="0">
                  <a:pos x="0" y="118"/>
                </a:cxn>
              </a:cxnLst>
              <a:rect l="0" t="0" r="r" b="b"/>
              <a:pathLst>
                <a:path w="1974" h="1357">
                  <a:moveTo>
                    <a:pt x="0" y="118"/>
                  </a:moveTo>
                  <a:lnTo>
                    <a:pt x="0" y="118"/>
                  </a:lnTo>
                  <a:lnTo>
                    <a:pt x="83" y="92"/>
                  </a:lnTo>
                  <a:lnTo>
                    <a:pt x="165" y="69"/>
                  </a:lnTo>
                  <a:lnTo>
                    <a:pt x="246" y="49"/>
                  </a:lnTo>
                  <a:lnTo>
                    <a:pt x="327" y="33"/>
                  </a:lnTo>
                  <a:lnTo>
                    <a:pt x="408" y="21"/>
                  </a:lnTo>
                  <a:lnTo>
                    <a:pt x="487" y="11"/>
                  </a:lnTo>
                  <a:lnTo>
                    <a:pt x="566" y="5"/>
                  </a:lnTo>
                  <a:lnTo>
                    <a:pt x="645" y="1"/>
                  </a:lnTo>
                  <a:lnTo>
                    <a:pt x="721" y="0"/>
                  </a:lnTo>
                  <a:lnTo>
                    <a:pt x="797" y="1"/>
                  </a:lnTo>
                  <a:lnTo>
                    <a:pt x="873" y="6"/>
                  </a:lnTo>
                  <a:lnTo>
                    <a:pt x="946" y="13"/>
                  </a:lnTo>
                  <a:lnTo>
                    <a:pt x="1018" y="23"/>
                  </a:lnTo>
                  <a:lnTo>
                    <a:pt x="1088" y="33"/>
                  </a:lnTo>
                  <a:lnTo>
                    <a:pt x="1157" y="47"/>
                  </a:lnTo>
                  <a:lnTo>
                    <a:pt x="1225" y="62"/>
                  </a:lnTo>
                  <a:lnTo>
                    <a:pt x="1289" y="79"/>
                  </a:lnTo>
                  <a:lnTo>
                    <a:pt x="1352" y="97"/>
                  </a:lnTo>
                  <a:lnTo>
                    <a:pt x="1413" y="117"/>
                  </a:lnTo>
                  <a:lnTo>
                    <a:pt x="1472" y="138"/>
                  </a:lnTo>
                  <a:lnTo>
                    <a:pt x="1530" y="161"/>
                  </a:lnTo>
                  <a:lnTo>
                    <a:pt x="1585" y="184"/>
                  </a:lnTo>
                  <a:lnTo>
                    <a:pt x="1636" y="209"/>
                  </a:lnTo>
                  <a:lnTo>
                    <a:pt x="1685" y="236"/>
                  </a:lnTo>
                  <a:lnTo>
                    <a:pt x="1732" y="262"/>
                  </a:lnTo>
                  <a:lnTo>
                    <a:pt x="1776" y="288"/>
                  </a:lnTo>
                  <a:lnTo>
                    <a:pt x="1816" y="315"/>
                  </a:lnTo>
                  <a:lnTo>
                    <a:pt x="1854" y="343"/>
                  </a:lnTo>
                  <a:lnTo>
                    <a:pt x="1888" y="371"/>
                  </a:lnTo>
                  <a:lnTo>
                    <a:pt x="1921" y="399"/>
                  </a:lnTo>
                  <a:lnTo>
                    <a:pt x="1949" y="427"/>
                  </a:lnTo>
                  <a:lnTo>
                    <a:pt x="1974" y="455"/>
                  </a:lnTo>
                  <a:lnTo>
                    <a:pt x="1974" y="455"/>
                  </a:lnTo>
                  <a:lnTo>
                    <a:pt x="1920" y="434"/>
                  </a:lnTo>
                  <a:lnTo>
                    <a:pt x="1864" y="412"/>
                  </a:lnTo>
                  <a:lnTo>
                    <a:pt x="1804" y="394"/>
                  </a:lnTo>
                  <a:lnTo>
                    <a:pt x="1743" y="376"/>
                  </a:lnTo>
                  <a:lnTo>
                    <a:pt x="1680" y="361"/>
                  </a:lnTo>
                  <a:lnTo>
                    <a:pt x="1614" y="348"/>
                  </a:lnTo>
                  <a:lnTo>
                    <a:pt x="1548" y="338"/>
                  </a:lnTo>
                  <a:lnTo>
                    <a:pt x="1481" y="330"/>
                  </a:lnTo>
                  <a:lnTo>
                    <a:pt x="1413" y="323"/>
                  </a:lnTo>
                  <a:lnTo>
                    <a:pt x="1344" y="320"/>
                  </a:lnTo>
                  <a:lnTo>
                    <a:pt x="1273" y="321"/>
                  </a:lnTo>
                  <a:lnTo>
                    <a:pt x="1203" y="325"/>
                  </a:lnTo>
                  <a:lnTo>
                    <a:pt x="1132" y="331"/>
                  </a:lnTo>
                  <a:lnTo>
                    <a:pt x="1061" y="341"/>
                  </a:lnTo>
                  <a:lnTo>
                    <a:pt x="990" y="356"/>
                  </a:lnTo>
                  <a:lnTo>
                    <a:pt x="954" y="364"/>
                  </a:lnTo>
                  <a:lnTo>
                    <a:pt x="919" y="374"/>
                  </a:lnTo>
                  <a:lnTo>
                    <a:pt x="885" y="384"/>
                  </a:lnTo>
                  <a:lnTo>
                    <a:pt x="850" y="396"/>
                  </a:lnTo>
                  <a:lnTo>
                    <a:pt x="815" y="409"/>
                  </a:lnTo>
                  <a:lnTo>
                    <a:pt x="781" y="424"/>
                  </a:lnTo>
                  <a:lnTo>
                    <a:pt x="746" y="439"/>
                  </a:lnTo>
                  <a:lnTo>
                    <a:pt x="711" y="455"/>
                  </a:lnTo>
                  <a:lnTo>
                    <a:pt x="678" y="472"/>
                  </a:lnTo>
                  <a:lnTo>
                    <a:pt x="645" y="490"/>
                  </a:lnTo>
                  <a:lnTo>
                    <a:pt x="612" y="510"/>
                  </a:lnTo>
                  <a:lnTo>
                    <a:pt x="579" y="531"/>
                  </a:lnTo>
                  <a:lnTo>
                    <a:pt x="546" y="554"/>
                  </a:lnTo>
                  <a:lnTo>
                    <a:pt x="515" y="577"/>
                  </a:lnTo>
                  <a:lnTo>
                    <a:pt x="484" y="602"/>
                  </a:lnTo>
                  <a:lnTo>
                    <a:pt x="452" y="629"/>
                  </a:lnTo>
                  <a:lnTo>
                    <a:pt x="421" y="657"/>
                  </a:lnTo>
                  <a:lnTo>
                    <a:pt x="391" y="685"/>
                  </a:lnTo>
                  <a:lnTo>
                    <a:pt x="361" y="716"/>
                  </a:lnTo>
                  <a:lnTo>
                    <a:pt x="333" y="747"/>
                  </a:lnTo>
                  <a:lnTo>
                    <a:pt x="304" y="780"/>
                  </a:lnTo>
                  <a:lnTo>
                    <a:pt x="277" y="815"/>
                  </a:lnTo>
                  <a:lnTo>
                    <a:pt x="249" y="851"/>
                  </a:lnTo>
                  <a:lnTo>
                    <a:pt x="223" y="889"/>
                  </a:lnTo>
                  <a:lnTo>
                    <a:pt x="198" y="929"/>
                  </a:lnTo>
                  <a:lnTo>
                    <a:pt x="172" y="970"/>
                  </a:lnTo>
                  <a:lnTo>
                    <a:pt x="149" y="1012"/>
                  </a:lnTo>
                  <a:lnTo>
                    <a:pt x="124" y="1056"/>
                  </a:lnTo>
                  <a:lnTo>
                    <a:pt x="101" y="1102"/>
                  </a:lnTo>
                  <a:lnTo>
                    <a:pt x="79" y="1150"/>
                  </a:lnTo>
                  <a:lnTo>
                    <a:pt x="58" y="1198"/>
                  </a:lnTo>
                  <a:lnTo>
                    <a:pt x="38" y="1249"/>
                  </a:lnTo>
                  <a:lnTo>
                    <a:pt x="18" y="1302"/>
                  </a:lnTo>
                  <a:lnTo>
                    <a:pt x="0" y="1357"/>
                  </a:lnTo>
                  <a:lnTo>
                    <a:pt x="0" y="118"/>
                  </a:lnTo>
                  <a:lnTo>
                    <a:pt x="0" y="118"/>
                  </a:lnTo>
                  <a:close/>
                </a:path>
              </a:pathLst>
            </a:custGeom>
            <a:solidFill>
              <a:schemeClr val="accent2">
                <a:lumMod val="40000"/>
                <a:lumOff val="6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6" name="Freeform 10"/>
            <p:cNvSpPr>
              <a:spLocks/>
            </p:cNvSpPr>
            <p:nvPr userDrawn="1"/>
          </p:nvSpPr>
          <p:spPr bwMode="auto">
            <a:xfrm>
              <a:off x="1502664" y="5586916"/>
              <a:ext cx="6519672" cy="5913188"/>
            </a:xfrm>
            <a:custGeom>
              <a:avLst/>
              <a:gdLst/>
              <a:ahLst/>
              <a:cxnLst>
                <a:cxn ang="0">
                  <a:pos x="1377" y="130"/>
                </a:cxn>
                <a:cxn ang="0">
                  <a:pos x="1299" y="89"/>
                </a:cxn>
                <a:cxn ang="0">
                  <a:pos x="1220" y="56"/>
                </a:cxn>
                <a:cxn ang="0">
                  <a:pos x="1137" y="30"/>
                </a:cxn>
                <a:cxn ang="0">
                  <a:pos x="1052" y="11"/>
                </a:cxn>
                <a:cxn ang="0">
                  <a:pos x="966" y="2"/>
                </a:cxn>
                <a:cxn ang="0">
                  <a:pos x="880" y="0"/>
                </a:cxn>
                <a:cxn ang="0">
                  <a:pos x="794" y="5"/>
                </a:cxn>
                <a:cxn ang="0">
                  <a:pos x="708" y="18"/>
                </a:cxn>
                <a:cxn ang="0">
                  <a:pos x="624" y="40"/>
                </a:cxn>
                <a:cxn ang="0">
                  <a:pos x="543" y="69"/>
                </a:cxn>
                <a:cxn ang="0">
                  <a:pos x="466" y="107"/>
                </a:cxn>
                <a:cxn ang="0">
                  <a:pos x="391" y="155"/>
                </a:cxn>
                <a:cxn ang="0">
                  <a:pos x="322" y="210"/>
                </a:cxn>
                <a:cxn ang="0">
                  <a:pos x="258" y="272"/>
                </a:cxn>
                <a:cxn ang="0">
                  <a:pos x="200" y="345"/>
                </a:cxn>
                <a:cxn ang="0">
                  <a:pos x="149" y="426"/>
                </a:cxn>
                <a:cxn ang="0">
                  <a:pos x="124" y="472"/>
                </a:cxn>
                <a:cxn ang="0">
                  <a:pos x="83" y="568"/>
                </a:cxn>
                <a:cxn ang="0">
                  <a:pos x="48" y="667"/>
                </a:cxn>
                <a:cxn ang="0">
                  <a:pos x="23" y="769"/>
                </a:cxn>
                <a:cxn ang="0">
                  <a:pos x="7" y="875"/>
                </a:cxn>
                <a:cxn ang="0">
                  <a:pos x="0" y="982"/>
                </a:cxn>
                <a:cxn ang="0">
                  <a:pos x="2" y="1090"/>
                </a:cxn>
                <a:cxn ang="0">
                  <a:pos x="12" y="1200"/>
                </a:cxn>
                <a:cxn ang="0">
                  <a:pos x="31" y="1311"/>
                </a:cxn>
                <a:cxn ang="0">
                  <a:pos x="61" y="1420"/>
                </a:cxn>
                <a:cxn ang="0">
                  <a:pos x="101" y="1529"/>
                </a:cxn>
                <a:cxn ang="0">
                  <a:pos x="149" y="1636"/>
                </a:cxn>
                <a:cxn ang="0">
                  <a:pos x="206" y="1742"/>
                </a:cxn>
                <a:cxn ang="0">
                  <a:pos x="274" y="1844"/>
                </a:cxn>
                <a:cxn ang="0">
                  <a:pos x="353" y="1943"/>
                </a:cxn>
                <a:cxn ang="0">
                  <a:pos x="441" y="2039"/>
                </a:cxn>
                <a:cxn ang="0">
                  <a:pos x="2552" y="2085"/>
                </a:cxn>
                <a:cxn ang="0">
                  <a:pos x="2526" y="2070"/>
                </a:cxn>
                <a:cxn ang="0">
                  <a:pos x="2336" y="1955"/>
                </a:cxn>
                <a:cxn ang="0">
                  <a:pos x="2192" y="1860"/>
                </a:cxn>
                <a:cxn ang="0">
                  <a:pos x="2025" y="1748"/>
                </a:cxn>
                <a:cxn ang="0">
                  <a:pos x="1849" y="1619"/>
                </a:cxn>
                <a:cxn ang="0">
                  <a:pos x="1667" y="1477"/>
                </a:cxn>
                <a:cxn ang="0">
                  <a:pos x="1492" y="1326"/>
                </a:cxn>
                <a:cxn ang="0">
                  <a:pos x="1410" y="1246"/>
                </a:cxn>
                <a:cxn ang="0">
                  <a:pos x="1332" y="1167"/>
                </a:cxn>
                <a:cxn ang="0">
                  <a:pos x="1261" y="1086"/>
                </a:cxn>
                <a:cxn ang="0">
                  <a:pos x="1195" y="1004"/>
                </a:cxn>
                <a:cxn ang="0">
                  <a:pos x="1139" y="923"/>
                </a:cxn>
                <a:cxn ang="0">
                  <a:pos x="1091" y="840"/>
                </a:cxn>
                <a:cxn ang="0">
                  <a:pos x="1055" y="761"/>
                </a:cxn>
                <a:cxn ang="0">
                  <a:pos x="1030" y="680"/>
                </a:cxn>
                <a:cxn ang="0">
                  <a:pos x="1017" y="602"/>
                </a:cxn>
                <a:cxn ang="0">
                  <a:pos x="1019" y="527"/>
                </a:cxn>
                <a:cxn ang="0">
                  <a:pos x="1028" y="470"/>
                </a:cxn>
                <a:cxn ang="0">
                  <a:pos x="1040" y="434"/>
                </a:cxn>
                <a:cxn ang="0">
                  <a:pos x="1057" y="398"/>
                </a:cxn>
                <a:cxn ang="0">
                  <a:pos x="1076" y="363"/>
                </a:cxn>
                <a:cxn ang="0">
                  <a:pos x="1101" y="330"/>
                </a:cxn>
                <a:cxn ang="0">
                  <a:pos x="1131" y="295"/>
                </a:cxn>
                <a:cxn ang="0">
                  <a:pos x="1182" y="248"/>
                </a:cxn>
                <a:cxn ang="0">
                  <a:pos x="1269" y="186"/>
                </a:cxn>
                <a:cxn ang="0">
                  <a:pos x="1377" y="130"/>
                </a:cxn>
              </a:cxnLst>
              <a:rect l="0" t="0" r="r" b="b"/>
              <a:pathLst>
                <a:path w="2552" h="2085">
                  <a:moveTo>
                    <a:pt x="1377" y="130"/>
                  </a:moveTo>
                  <a:lnTo>
                    <a:pt x="1377" y="130"/>
                  </a:lnTo>
                  <a:lnTo>
                    <a:pt x="1339" y="109"/>
                  </a:lnTo>
                  <a:lnTo>
                    <a:pt x="1299" y="89"/>
                  </a:lnTo>
                  <a:lnTo>
                    <a:pt x="1260" y="73"/>
                  </a:lnTo>
                  <a:lnTo>
                    <a:pt x="1220" y="56"/>
                  </a:lnTo>
                  <a:lnTo>
                    <a:pt x="1179" y="43"/>
                  </a:lnTo>
                  <a:lnTo>
                    <a:pt x="1137" y="30"/>
                  </a:lnTo>
                  <a:lnTo>
                    <a:pt x="1094" y="20"/>
                  </a:lnTo>
                  <a:lnTo>
                    <a:pt x="1052" y="11"/>
                  </a:lnTo>
                  <a:lnTo>
                    <a:pt x="1009" y="7"/>
                  </a:lnTo>
                  <a:lnTo>
                    <a:pt x="966" y="2"/>
                  </a:lnTo>
                  <a:lnTo>
                    <a:pt x="923" y="0"/>
                  </a:lnTo>
                  <a:lnTo>
                    <a:pt x="880" y="0"/>
                  </a:lnTo>
                  <a:lnTo>
                    <a:pt x="837" y="2"/>
                  </a:lnTo>
                  <a:lnTo>
                    <a:pt x="794" y="5"/>
                  </a:lnTo>
                  <a:lnTo>
                    <a:pt x="751" y="10"/>
                  </a:lnTo>
                  <a:lnTo>
                    <a:pt x="708" y="18"/>
                  </a:lnTo>
                  <a:lnTo>
                    <a:pt x="667" y="28"/>
                  </a:lnTo>
                  <a:lnTo>
                    <a:pt x="624" y="40"/>
                  </a:lnTo>
                  <a:lnTo>
                    <a:pt x="584" y="54"/>
                  </a:lnTo>
                  <a:lnTo>
                    <a:pt x="543" y="69"/>
                  </a:lnTo>
                  <a:lnTo>
                    <a:pt x="504" y="87"/>
                  </a:lnTo>
                  <a:lnTo>
                    <a:pt x="466" y="107"/>
                  </a:lnTo>
                  <a:lnTo>
                    <a:pt x="428" y="130"/>
                  </a:lnTo>
                  <a:lnTo>
                    <a:pt x="391" y="155"/>
                  </a:lnTo>
                  <a:lnTo>
                    <a:pt x="357" y="182"/>
                  </a:lnTo>
                  <a:lnTo>
                    <a:pt x="322" y="210"/>
                  </a:lnTo>
                  <a:lnTo>
                    <a:pt x="289" y="241"/>
                  </a:lnTo>
                  <a:lnTo>
                    <a:pt x="258" y="272"/>
                  </a:lnTo>
                  <a:lnTo>
                    <a:pt x="228" y="309"/>
                  </a:lnTo>
                  <a:lnTo>
                    <a:pt x="200" y="345"/>
                  </a:lnTo>
                  <a:lnTo>
                    <a:pt x="173" y="385"/>
                  </a:lnTo>
                  <a:lnTo>
                    <a:pt x="149" y="426"/>
                  </a:lnTo>
                  <a:lnTo>
                    <a:pt x="149" y="426"/>
                  </a:lnTo>
                  <a:lnTo>
                    <a:pt x="124" y="472"/>
                  </a:lnTo>
                  <a:lnTo>
                    <a:pt x="102" y="520"/>
                  </a:lnTo>
                  <a:lnTo>
                    <a:pt x="83" y="568"/>
                  </a:lnTo>
                  <a:lnTo>
                    <a:pt x="64" y="617"/>
                  </a:lnTo>
                  <a:lnTo>
                    <a:pt x="48" y="667"/>
                  </a:lnTo>
                  <a:lnTo>
                    <a:pt x="35" y="718"/>
                  </a:lnTo>
                  <a:lnTo>
                    <a:pt x="23" y="769"/>
                  </a:lnTo>
                  <a:lnTo>
                    <a:pt x="15" y="822"/>
                  </a:lnTo>
                  <a:lnTo>
                    <a:pt x="7" y="875"/>
                  </a:lnTo>
                  <a:lnTo>
                    <a:pt x="2" y="928"/>
                  </a:lnTo>
                  <a:lnTo>
                    <a:pt x="0" y="982"/>
                  </a:lnTo>
                  <a:lnTo>
                    <a:pt x="0" y="1035"/>
                  </a:lnTo>
                  <a:lnTo>
                    <a:pt x="2" y="1090"/>
                  </a:lnTo>
                  <a:lnTo>
                    <a:pt x="5" y="1146"/>
                  </a:lnTo>
                  <a:lnTo>
                    <a:pt x="12" y="1200"/>
                  </a:lnTo>
                  <a:lnTo>
                    <a:pt x="22" y="1255"/>
                  </a:lnTo>
                  <a:lnTo>
                    <a:pt x="31" y="1311"/>
                  </a:lnTo>
                  <a:lnTo>
                    <a:pt x="46" y="1365"/>
                  </a:lnTo>
                  <a:lnTo>
                    <a:pt x="61" y="1420"/>
                  </a:lnTo>
                  <a:lnTo>
                    <a:pt x="79" y="1474"/>
                  </a:lnTo>
                  <a:lnTo>
                    <a:pt x="101" y="1529"/>
                  </a:lnTo>
                  <a:lnTo>
                    <a:pt x="124" y="1583"/>
                  </a:lnTo>
                  <a:lnTo>
                    <a:pt x="149" y="1636"/>
                  </a:lnTo>
                  <a:lnTo>
                    <a:pt x="177" y="1689"/>
                  </a:lnTo>
                  <a:lnTo>
                    <a:pt x="206" y="1742"/>
                  </a:lnTo>
                  <a:lnTo>
                    <a:pt x="239" y="1793"/>
                  </a:lnTo>
                  <a:lnTo>
                    <a:pt x="274" y="1844"/>
                  </a:lnTo>
                  <a:lnTo>
                    <a:pt x="312" y="1895"/>
                  </a:lnTo>
                  <a:lnTo>
                    <a:pt x="353" y="1943"/>
                  </a:lnTo>
                  <a:lnTo>
                    <a:pt x="396" y="1993"/>
                  </a:lnTo>
                  <a:lnTo>
                    <a:pt x="441" y="2039"/>
                  </a:lnTo>
                  <a:lnTo>
                    <a:pt x="489" y="2085"/>
                  </a:lnTo>
                  <a:lnTo>
                    <a:pt x="2552" y="2085"/>
                  </a:lnTo>
                  <a:lnTo>
                    <a:pt x="2552" y="2085"/>
                  </a:lnTo>
                  <a:lnTo>
                    <a:pt x="2526" y="2070"/>
                  </a:lnTo>
                  <a:lnTo>
                    <a:pt x="2450" y="2026"/>
                  </a:lnTo>
                  <a:lnTo>
                    <a:pt x="2336" y="1955"/>
                  </a:lnTo>
                  <a:lnTo>
                    <a:pt x="2266" y="1910"/>
                  </a:lnTo>
                  <a:lnTo>
                    <a:pt x="2192" y="1860"/>
                  </a:lnTo>
                  <a:lnTo>
                    <a:pt x="2111" y="1808"/>
                  </a:lnTo>
                  <a:lnTo>
                    <a:pt x="2025" y="1748"/>
                  </a:lnTo>
                  <a:lnTo>
                    <a:pt x="1938" y="1685"/>
                  </a:lnTo>
                  <a:lnTo>
                    <a:pt x="1849" y="1619"/>
                  </a:lnTo>
                  <a:lnTo>
                    <a:pt x="1758" y="1550"/>
                  </a:lnTo>
                  <a:lnTo>
                    <a:pt x="1667" y="1477"/>
                  </a:lnTo>
                  <a:lnTo>
                    <a:pt x="1578" y="1403"/>
                  </a:lnTo>
                  <a:lnTo>
                    <a:pt x="1492" y="1326"/>
                  </a:lnTo>
                  <a:lnTo>
                    <a:pt x="1451" y="1286"/>
                  </a:lnTo>
                  <a:lnTo>
                    <a:pt x="1410" y="1246"/>
                  </a:lnTo>
                  <a:lnTo>
                    <a:pt x="1370" y="1207"/>
                  </a:lnTo>
                  <a:lnTo>
                    <a:pt x="1332" y="1167"/>
                  </a:lnTo>
                  <a:lnTo>
                    <a:pt x="1296" y="1126"/>
                  </a:lnTo>
                  <a:lnTo>
                    <a:pt x="1261" y="1086"/>
                  </a:lnTo>
                  <a:lnTo>
                    <a:pt x="1227" y="1045"/>
                  </a:lnTo>
                  <a:lnTo>
                    <a:pt x="1195" y="1004"/>
                  </a:lnTo>
                  <a:lnTo>
                    <a:pt x="1167" y="962"/>
                  </a:lnTo>
                  <a:lnTo>
                    <a:pt x="1139" y="923"/>
                  </a:lnTo>
                  <a:lnTo>
                    <a:pt x="1114" y="881"/>
                  </a:lnTo>
                  <a:lnTo>
                    <a:pt x="1091" y="840"/>
                  </a:lnTo>
                  <a:lnTo>
                    <a:pt x="1071" y="801"/>
                  </a:lnTo>
                  <a:lnTo>
                    <a:pt x="1055" y="761"/>
                  </a:lnTo>
                  <a:lnTo>
                    <a:pt x="1042" y="720"/>
                  </a:lnTo>
                  <a:lnTo>
                    <a:pt x="1030" y="680"/>
                  </a:lnTo>
                  <a:lnTo>
                    <a:pt x="1022" y="642"/>
                  </a:lnTo>
                  <a:lnTo>
                    <a:pt x="1017" y="602"/>
                  </a:lnTo>
                  <a:lnTo>
                    <a:pt x="1015" y="565"/>
                  </a:lnTo>
                  <a:lnTo>
                    <a:pt x="1019" y="527"/>
                  </a:lnTo>
                  <a:lnTo>
                    <a:pt x="1023" y="489"/>
                  </a:lnTo>
                  <a:lnTo>
                    <a:pt x="1028" y="470"/>
                  </a:lnTo>
                  <a:lnTo>
                    <a:pt x="1033" y="452"/>
                  </a:lnTo>
                  <a:lnTo>
                    <a:pt x="1040" y="434"/>
                  </a:lnTo>
                  <a:lnTo>
                    <a:pt x="1048" y="416"/>
                  </a:lnTo>
                  <a:lnTo>
                    <a:pt x="1057" y="398"/>
                  </a:lnTo>
                  <a:lnTo>
                    <a:pt x="1066" y="381"/>
                  </a:lnTo>
                  <a:lnTo>
                    <a:pt x="1076" y="363"/>
                  </a:lnTo>
                  <a:lnTo>
                    <a:pt x="1088" y="347"/>
                  </a:lnTo>
                  <a:lnTo>
                    <a:pt x="1101" y="330"/>
                  </a:lnTo>
                  <a:lnTo>
                    <a:pt x="1116" y="312"/>
                  </a:lnTo>
                  <a:lnTo>
                    <a:pt x="1131" y="295"/>
                  </a:lnTo>
                  <a:lnTo>
                    <a:pt x="1147" y="281"/>
                  </a:lnTo>
                  <a:lnTo>
                    <a:pt x="1182" y="248"/>
                  </a:lnTo>
                  <a:lnTo>
                    <a:pt x="1223" y="216"/>
                  </a:lnTo>
                  <a:lnTo>
                    <a:pt x="1269" y="186"/>
                  </a:lnTo>
                  <a:lnTo>
                    <a:pt x="1321" y="158"/>
                  </a:lnTo>
                  <a:lnTo>
                    <a:pt x="1377" y="130"/>
                  </a:lnTo>
                  <a:lnTo>
                    <a:pt x="1377" y="130"/>
                  </a:lnTo>
                  <a:close/>
                </a:path>
              </a:pathLst>
            </a:custGeom>
            <a:solidFill>
              <a:schemeClr val="bg1">
                <a:lumMod val="95000"/>
                <a:alpha val="34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7" name="Freeform 11"/>
            <p:cNvSpPr>
              <a:spLocks/>
            </p:cNvSpPr>
            <p:nvPr userDrawn="1"/>
          </p:nvSpPr>
          <p:spPr bwMode="auto">
            <a:xfrm>
              <a:off x="1155002" y="5801712"/>
              <a:ext cx="3420932" cy="5698392"/>
            </a:xfrm>
            <a:custGeom>
              <a:avLst/>
              <a:gdLst/>
              <a:ahLst/>
              <a:cxnLst>
                <a:cxn ang="0">
                  <a:pos x="99" y="1804"/>
                </a:cxn>
                <a:cxn ang="0">
                  <a:pos x="57" y="1647"/>
                </a:cxn>
                <a:cxn ang="0">
                  <a:pos x="29" y="1492"/>
                </a:cxn>
                <a:cxn ang="0">
                  <a:pos x="10" y="1342"/>
                </a:cxn>
                <a:cxn ang="0">
                  <a:pos x="1" y="1195"/>
                </a:cxn>
                <a:cxn ang="0">
                  <a:pos x="1" y="1054"/>
                </a:cxn>
                <a:cxn ang="0">
                  <a:pos x="10" y="919"/>
                </a:cxn>
                <a:cxn ang="0">
                  <a:pos x="26" y="790"/>
                </a:cxn>
                <a:cxn ang="0">
                  <a:pos x="49" y="667"/>
                </a:cxn>
                <a:cxn ang="0">
                  <a:pos x="81" y="553"/>
                </a:cxn>
                <a:cxn ang="0">
                  <a:pos x="117" y="445"/>
                </a:cxn>
                <a:cxn ang="0">
                  <a:pos x="158" y="346"/>
                </a:cxn>
                <a:cxn ang="0">
                  <a:pos x="203" y="255"/>
                </a:cxn>
                <a:cxn ang="0">
                  <a:pos x="254" y="176"/>
                </a:cxn>
                <a:cxn ang="0">
                  <a:pos x="307" y="105"/>
                </a:cxn>
                <a:cxn ang="0">
                  <a:pos x="363" y="47"/>
                </a:cxn>
                <a:cxn ang="0">
                  <a:pos x="421" y="0"/>
                </a:cxn>
                <a:cxn ang="0">
                  <a:pos x="383" y="57"/>
                </a:cxn>
                <a:cxn ang="0">
                  <a:pos x="317" y="176"/>
                </a:cxn>
                <a:cxn ang="0">
                  <a:pos x="265" y="298"/>
                </a:cxn>
                <a:cxn ang="0">
                  <a:pos x="226" y="421"/>
                </a:cxn>
                <a:cxn ang="0">
                  <a:pos x="201" y="544"/>
                </a:cxn>
                <a:cxn ang="0">
                  <a:pos x="188" y="667"/>
                </a:cxn>
                <a:cxn ang="0">
                  <a:pos x="186" y="789"/>
                </a:cxn>
                <a:cxn ang="0">
                  <a:pos x="196" y="911"/>
                </a:cxn>
                <a:cxn ang="0">
                  <a:pos x="219" y="1030"/>
                </a:cxn>
                <a:cxn ang="0">
                  <a:pos x="252" y="1147"/>
                </a:cxn>
                <a:cxn ang="0">
                  <a:pos x="297" y="1261"/>
                </a:cxn>
                <a:cxn ang="0">
                  <a:pos x="351" y="1371"/>
                </a:cxn>
                <a:cxn ang="0">
                  <a:pos x="416" y="1477"/>
                </a:cxn>
                <a:cxn ang="0">
                  <a:pos x="492" y="1578"/>
                </a:cxn>
                <a:cxn ang="0">
                  <a:pos x="576" y="1674"/>
                </a:cxn>
                <a:cxn ang="0">
                  <a:pos x="668" y="1763"/>
                </a:cxn>
                <a:cxn ang="0">
                  <a:pos x="99" y="1804"/>
                </a:cxn>
              </a:cxnLst>
              <a:rect l="0" t="0" r="r" b="b"/>
              <a:pathLst>
                <a:path w="718" h="1804">
                  <a:moveTo>
                    <a:pt x="99" y="1804"/>
                  </a:moveTo>
                  <a:lnTo>
                    <a:pt x="99" y="1804"/>
                  </a:lnTo>
                  <a:lnTo>
                    <a:pt x="77" y="1725"/>
                  </a:lnTo>
                  <a:lnTo>
                    <a:pt x="57" y="1647"/>
                  </a:lnTo>
                  <a:lnTo>
                    <a:pt x="43" y="1570"/>
                  </a:lnTo>
                  <a:lnTo>
                    <a:pt x="29" y="1492"/>
                  </a:lnTo>
                  <a:lnTo>
                    <a:pt x="18" y="1416"/>
                  </a:lnTo>
                  <a:lnTo>
                    <a:pt x="10" y="1342"/>
                  </a:lnTo>
                  <a:lnTo>
                    <a:pt x="5" y="1267"/>
                  </a:lnTo>
                  <a:lnTo>
                    <a:pt x="1" y="1195"/>
                  </a:lnTo>
                  <a:lnTo>
                    <a:pt x="0" y="1124"/>
                  </a:lnTo>
                  <a:lnTo>
                    <a:pt x="1" y="1054"/>
                  </a:lnTo>
                  <a:lnTo>
                    <a:pt x="5" y="987"/>
                  </a:lnTo>
                  <a:lnTo>
                    <a:pt x="10" y="919"/>
                  </a:lnTo>
                  <a:lnTo>
                    <a:pt x="18" y="853"/>
                  </a:lnTo>
                  <a:lnTo>
                    <a:pt x="26" y="790"/>
                  </a:lnTo>
                  <a:lnTo>
                    <a:pt x="38" y="728"/>
                  </a:lnTo>
                  <a:lnTo>
                    <a:pt x="49" y="667"/>
                  </a:lnTo>
                  <a:lnTo>
                    <a:pt x="64" y="609"/>
                  </a:lnTo>
                  <a:lnTo>
                    <a:pt x="81" y="553"/>
                  </a:lnTo>
                  <a:lnTo>
                    <a:pt x="97" y="496"/>
                  </a:lnTo>
                  <a:lnTo>
                    <a:pt x="117" y="445"/>
                  </a:lnTo>
                  <a:lnTo>
                    <a:pt x="137" y="394"/>
                  </a:lnTo>
                  <a:lnTo>
                    <a:pt x="158" y="346"/>
                  </a:lnTo>
                  <a:lnTo>
                    <a:pt x="180" y="300"/>
                  </a:lnTo>
                  <a:lnTo>
                    <a:pt x="203" y="255"/>
                  </a:lnTo>
                  <a:lnTo>
                    <a:pt x="227" y="214"/>
                  </a:lnTo>
                  <a:lnTo>
                    <a:pt x="254" y="176"/>
                  </a:lnTo>
                  <a:lnTo>
                    <a:pt x="280" y="140"/>
                  </a:lnTo>
                  <a:lnTo>
                    <a:pt x="307" y="105"/>
                  </a:lnTo>
                  <a:lnTo>
                    <a:pt x="335" y="76"/>
                  </a:lnTo>
                  <a:lnTo>
                    <a:pt x="363" y="47"/>
                  </a:lnTo>
                  <a:lnTo>
                    <a:pt x="391" y="21"/>
                  </a:lnTo>
                  <a:lnTo>
                    <a:pt x="421" y="0"/>
                  </a:lnTo>
                  <a:lnTo>
                    <a:pt x="421" y="0"/>
                  </a:lnTo>
                  <a:lnTo>
                    <a:pt x="383" y="57"/>
                  </a:lnTo>
                  <a:lnTo>
                    <a:pt x="348" y="117"/>
                  </a:lnTo>
                  <a:lnTo>
                    <a:pt x="317" y="176"/>
                  </a:lnTo>
                  <a:lnTo>
                    <a:pt x="289" y="237"/>
                  </a:lnTo>
                  <a:lnTo>
                    <a:pt x="265" y="298"/>
                  </a:lnTo>
                  <a:lnTo>
                    <a:pt x="244" y="359"/>
                  </a:lnTo>
                  <a:lnTo>
                    <a:pt x="226" y="421"/>
                  </a:lnTo>
                  <a:lnTo>
                    <a:pt x="213" y="482"/>
                  </a:lnTo>
                  <a:lnTo>
                    <a:pt x="201" y="544"/>
                  </a:lnTo>
                  <a:lnTo>
                    <a:pt x="193" y="605"/>
                  </a:lnTo>
                  <a:lnTo>
                    <a:pt x="188" y="667"/>
                  </a:lnTo>
                  <a:lnTo>
                    <a:pt x="185" y="728"/>
                  </a:lnTo>
                  <a:lnTo>
                    <a:pt x="186" y="789"/>
                  </a:lnTo>
                  <a:lnTo>
                    <a:pt x="189" y="850"/>
                  </a:lnTo>
                  <a:lnTo>
                    <a:pt x="196" y="911"/>
                  </a:lnTo>
                  <a:lnTo>
                    <a:pt x="206" y="970"/>
                  </a:lnTo>
                  <a:lnTo>
                    <a:pt x="219" y="1030"/>
                  </a:lnTo>
                  <a:lnTo>
                    <a:pt x="234" y="1089"/>
                  </a:lnTo>
                  <a:lnTo>
                    <a:pt x="252" y="1147"/>
                  </a:lnTo>
                  <a:lnTo>
                    <a:pt x="274" y="1205"/>
                  </a:lnTo>
                  <a:lnTo>
                    <a:pt x="297" y="1261"/>
                  </a:lnTo>
                  <a:lnTo>
                    <a:pt x="323" y="1317"/>
                  </a:lnTo>
                  <a:lnTo>
                    <a:pt x="351" y="1371"/>
                  </a:lnTo>
                  <a:lnTo>
                    <a:pt x="383" y="1424"/>
                  </a:lnTo>
                  <a:lnTo>
                    <a:pt x="416" y="1477"/>
                  </a:lnTo>
                  <a:lnTo>
                    <a:pt x="452" y="1528"/>
                  </a:lnTo>
                  <a:lnTo>
                    <a:pt x="492" y="1578"/>
                  </a:lnTo>
                  <a:lnTo>
                    <a:pt x="531" y="1626"/>
                  </a:lnTo>
                  <a:lnTo>
                    <a:pt x="576" y="1674"/>
                  </a:lnTo>
                  <a:lnTo>
                    <a:pt x="620" y="1718"/>
                  </a:lnTo>
                  <a:lnTo>
                    <a:pt x="668" y="1763"/>
                  </a:lnTo>
                  <a:lnTo>
                    <a:pt x="718" y="1804"/>
                  </a:lnTo>
                  <a:lnTo>
                    <a:pt x="99" y="1804"/>
                  </a:lnTo>
                  <a:lnTo>
                    <a:pt x="99" y="1804"/>
                  </a:lnTo>
                  <a:close/>
                </a:path>
              </a:pathLst>
            </a:custGeom>
            <a:solidFill>
              <a:schemeClr val="accent2">
                <a:lumMod val="60000"/>
                <a:lumOff val="40000"/>
                <a:alpha val="37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spcBef>
          <a:spcPct val="0"/>
        </a:spcBef>
        <a:buNone/>
        <a:defRPr sz="4000" kern="1200">
          <a:solidFill>
            <a:schemeClr val="accent2">
              <a:lumMod val="75000"/>
            </a:schemeClr>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accent1">
              <a:lumMod val="7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accent1">
              <a:lumMod val="75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accent1">
              <a:lumMod val="75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600" kern="1200">
          <a:solidFill>
            <a:schemeClr val="accent1">
              <a:lumMod val="75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accent1">
              <a:lumMod val="7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990600" y="808673"/>
            <a:ext cx="6858000" cy="1323439"/>
          </a:xfrm>
        </p:spPr>
        <p:txBody>
          <a:bodyPr/>
          <a:lstStyle/>
          <a:p>
            <a:r>
              <a:rPr lang="en-US" dirty="0" smtClean="0"/>
              <a:t>E-Marketing/7E</a:t>
            </a:r>
            <a:br>
              <a:rPr lang="en-US" dirty="0" smtClean="0"/>
            </a:br>
            <a:r>
              <a:rPr lang="en-US" dirty="0" smtClean="0"/>
              <a:t>Chapter 7</a:t>
            </a:r>
            <a:endParaRPr lang="en-US" dirty="0"/>
          </a:p>
        </p:txBody>
      </p:sp>
      <p:sp>
        <p:nvSpPr>
          <p:cNvPr id="5" name="Subtitle 4"/>
          <p:cNvSpPr>
            <a:spLocks noGrp="1"/>
          </p:cNvSpPr>
          <p:nvPr>
            <p:ph type="subTitle" idx="1"/>
          </p:nvPr>
        </p:nvSpPr>
        <p:spPr>
          <a:xfrm>
            <a:off x="990600" y="2133600"/>
            <a:ext cx="6858000" cy="523220"/>
          </a:xfrm>
        </p:spPr>
        <p:txBody>
          <a:bodyPr/>
          <a:lstStyle/>
          <a:p>
            <a:r>
              <a:rPr lang="en-US" sz="2800" dirty="0" smtClean="0"/>
              <a:t>Connected Consumers Online</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8"/>
          <p:cNvSpPr>
            <a:spLocks noGrp="1" noChangeArrowheads="1"/>
          </p:cNvSpPr>
          <p:nvPr>
            <p:ph type="body" idx="1"/>
          </p:nvPr>
        </p:nvSpPr>
        <p:spPr>
          <a:xfrm>
            <a:off x="1295400" y="1600200"/>
            <a:ext cx="7470775" cy="4495800"/>
          </a:xfrm>
        </p:spPr>
        <p:txBody>
          <a:bodyPr/>
          <a:lstStyle/>
          <a:p>
            <a:r>
              <a:rPr lang="en-US" sz="2800" dirty="0" smtClean="0"/>
              <a:t>Exchange is a basic marketing concept.</a:t>
            </a:r>
          </a:p>
          <a:p>
            <a:pPr lvl="1"/>
            <a:r>
              <a:rPr lang="en-US" sz="2800" dirty="0" smtClean="0"/>
              <a:t>It refers to the act of obtaining a valued object by offering something in return.</a:t>
            </a:r>
          </a:p>
          <a:p>
            <a:r>
              <a:rPr lang="en-US" sz="2800" dirty="0" smtClean="0"/>
              <a:t>Exchange occurs within the following contexts:</a:t>
            </a:r>
          </a:p>
          <a:p>
            <a:pPr lvl="1"/>
            <a:r>
              <a:rPr lang="en-US" sz="2800" dirty="0" smtClean="0"/>
              <a:t>Technological </a:t>
            </a:r>
          </a:p>
          <a:p>
            <a:pPr lvl="1"/>
            <a:r>
              <a:rPr lang="en-US" sz="2800" dirty="0" smtClean="0"/>
              <a:t>Social/cultural </a:t>
            </a:r>
          </a:p>
          <a:p>
            <a:pPr lvl="1"/>
            <a:r>
              <a:rPr lang="en-US" sz="2800" dirty="0" smtClean="0"/>
              <a:t>Legal </a:t>
            </a:r>
          </a:p>
          <a:p>
            <a:pPr>
              <a:buFontTx/>
              <a:buNone/>
            </a:pPr>
            <a:endParaRPr lang="en-US" sz="2800" dirty="0" smtClean="0"/>
          </a:p>
        </p:txBody>
      </p:sp>
      <p:sp>
        <p:nvSpPr>
          <p:cNvPr id="18436" name="Rectangle 9"/>
          <p:cNvSpPr>
            <a:spLocks noGrp="1" noChangeArrowheads="1"/>
          </p:cNvSpPr>
          <p:nvPr>
            <p:ph type="title"/>
          </p:nvPr>
        </p:nvSpPr>
        <p:spPr>
          <a:xfrm>
            <a:off x="1143001" y="228600"/>
            <a:ext cx="7162800" cy="990600"/>
          </a:xfrm>
        </p:spPr>
        <p:txBody>
          <a:bodyPr>
            <a:normAutofit/>
          </a:bodyPr>
          <a:lstStyle/>
          <a:p>
            <a:pPr fontAlgn="auto">
              <a:spcAft>
                <a:spcPts val="0"/>
              </a:spcAft>
              <a:defRPr/>
            </a:pPr>
            <a:r>
              <a:rPr lang="en-US" dirty="0" smtClean="0">
                <a:ea typeface="+mj-ea"/>
                <a:cs typeface="+mj-cs"/>
              </a:rPr>
              <a:t>The Internet Exchange Process</a:t>
            </a:r>
          </a:p>
        </p:txBody>
      </p:sp>
      <p:sp>
        <p:nvSpPr>
          <p:cNvPr id="6" name="Slide Number Placeholder 5"/>
          <p:cNvSpPr>
            <a:spLocks noGrp="1"/>
          </p:cNvSpPr>
          <p:nvPr>
            <p:ph type="sldNum" sz="quarter" idx="12"/>
          </p:nvPr>
        </p:nvSpPr>
        <p:spPr/>
        <p:txBody>
          <a:bodyPr/>
          <a:lstStyle/>
          <a:p>
            <a:r>
              <a:rPr lang="en-US" dirty="0" smtClean="0"/>
              <a:t>7-</a:t>
            </a:r>
            <a:fld id="{C238F03A-58E1-4ECA-9024-348A9A81A53D}" type="slidenum">
              <a:rPr lang="en-US" smtClean="0"/>
              <a:pPr/>
              <a:t>10</a:t>
            </a:fld>
            <a:endParaRPr lang="en-US" dirty="0"/>
          </a:p>
        </p:txBody>
      </p:sp>
      <p:sp>
        <p:nvSpPr>
          <p:cNvPr id="7" name="Footer Placeholder 6"/>
          <p:cNvSpPr>
            <a:spLocks noGrp="1"/>
          </p:cNvSpPr>
          <p:nvPr>
            <p:ph type="ftr" sz="quarter" idx="11"/>
          </p:nvPr>
        </p:nvSpPr>
        <p:spPr/>
        <p:txBody>
          <a:bodyPr/>
          <a:lstStyle/>
          <a:p>
            <a:r>
              <a:rPr lang="en-US" dirty="0" smtClean="0"/>
              <a:t>©2014 Pearson Education, Inc. publishing as Prentice Hall</a:t>
            </a:r>
            <a:endParaRPr lang="en-US"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228600"/>
            <a:ext cx="6705600" cy="1143000"/>
          </a:xfrm>
        </p:spPr>
        <p:txBody>
          <a:bodyPr>
            <a:normAutofit/>
          </a:bodyPr>
          <a:lstStyle/>
          <a:p>
            <a:pPr fontAlgn="auto">
              <a:spcAft>
                <a:spcPts val="0"/>
              </a:spcAft>
              <a:defRPr/>
            </a:pPr>
            <a:r>
              <a:rPr lang="en-US" dirty="0" smtClean="0">
                <a:ea typeface="+mj-ea"/>
                <a:cs typeface="+mj-cs"/>
              </a:rPr>
              <a:t>The Online Exchange Process</a:t>
            </a:r>
            <a:endParaRPr lang="en-US" dirty="0">
              <a:ea typeface="+mj-ea"/>
              <a:cs typeface="+mj-cs"/>
            </a:endParaRPr>
          </a:p>
        </p:txBody>
      </p:sp>
      <p:grpSp>
        <p:nvGrpSpPr>
          <p:cNvPr id="6" name="Group 5"/>
          <p:cNvGrpSpPr>
            <a:grpSpLocks noChangeAspect="1"/>
          </p:cNvGrpSpPr>
          <p:nvPr/>
        </p:nvGrpSpPr>
        <p:grpSpPr bwMode="auto">
          <a:xfrm>
            <a:off x="1371600" y="1828800"/>
            <a:ext cx="5715000" cy="3276600"/>
            <a:chOff x="2040" y="2746"/>
            <a:chExt cx="6840" cy="3480"/>
          </a:xfrm>
        </p:grpSpPr>
        <p:sp>
          <p:nvSpPr>
            <p:cNvPr id="7" name="AutoShape 12"/>
            <p:cNvSpPr>
              <a:spLocks noChangeAspect="1" noChangeArrowheads="1" noTextEdit="1"/>
            </p:cNvSpPr>
            <p:nvPr/>
          </p:nvSpPr>
          <p:spPr bwMode="auto">
            <a:xfrm>
              <a:off x="2040" y="2746"/>
              <a:ext cx="6840" cy="3480"/>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sp>
          <p:nvSpPr>
            <p:cNvPr id="8" name="Text Box 11"/>
            <p:cNvSpPr txBox="1">
              <a:spLocks noChangeArrowheads="1"/>
            </p:cNvSpPr>
            <p:nvPr/>
          </p:nvSpPr>
          <p:spPr bwMode="auto">
            <a:xfrm>
              <a:off x="2520" y="2986"/>
              <a:ext cx="6000" cy="3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Technological, Social/Cultural, Legal Contexts</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n-US" sz="1600" b="1" dirty="0" smtClean="0">
                <a:latin typeface="Times New Roman" pitchFamily="18" charset="0"/>
                <a:ea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n-US" sz="1600" b="1" dirty="0" smtClean="0">
                <a:latin typeface="Times New Roman" pitchFamily="18" charset="0"/>
                <a:ea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n-US" sz="1600" b="1" dirty="0" smtClean="0">
                <a:latin typeface="Times New Roman" pitchFamily="18" charset="0"/>
                <a:ea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Marketing Stimuli</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9" name="Text Box 10"/>
            <p:cNvSpPr txBox="1">
              <a:spLocks noChangeArrowheads="1"/>
            </p:cNvSpPr>
            <p:nvPr/>
          </p:nvSpPr>
          <p:spPr bwMode="auto">
            <a:xfrm>
              <a:off x="2519" y="4065"/>
              <a:ext cx="1801" cy="961"/>
            </a:xfrm>
            <a:prstGeom prst="rect">
              <a:avLst/>
            </a:prstGeom>
            <a:solidFill>
              <a:srgbClr val="EAEAEA"/>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Individual</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Characteristics</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Resources</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10" name="AutoShape 9"/>
            <p:cNvSpPr>
              <a:spLocks noChangeArrowheads="1"/>
            </p:cNvSpPr>
            <p:nvPr/>
          </p:nvSpPr>
          <p:spPr bwMode="auto">
            <a:xfrm>
              <a:off x="4320" y="3827"/>
              <a:ext cx="2640" cy="1201"/>
            </a:xfrm>
            <a:prstGeom prst="leftRightArrow">
              <a:avLst>
                <a:gd name="adj1" fmla="val 50000"/>
                <a:gd name="adj2" fmla="val 43963"/>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11" name="Text Box 8"/>
            <p:cNvSpPr txBox="1">
              <a:spLocks noChangeArrowheads="1"/>
            </p:cNvSpPr>
            <p:nvPr/>
          </p:nvSpPr>
          <p:spPr bwMode="auto">
            <a:xfrm>
              <a:off x="4680" y="4186"/>
              <a:ext cx="1920" cy="48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Internet Exchange</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12" name="Text Box 7"/>
            <p:cNvSpPr txBox="1">
              <a:spLocks noChangeArrowheads="1"/>
            </p:cNvSpPr>
            <p:nvPr/>
          </p:nvSpPr>
          <p:spPr bwMode="auto">
            <a:xfrm>
              <a:off x="6960" y="3586"/>
              <a:ext cx="1560" cy="1831"/>
            </a:xfrm>
            <a:prstGeom prst="rect">
              <a:avLst/>
            </a:prstGeom>
            <a:solidFill>
              <a:srgbClr val="EAEAEA"/>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Outcomes</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Connect </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Create</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Enjoy</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Learn</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Trade</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Give</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13" name="Rectangle 6"/>
            <p:cNvSpPr>
              <a:spLocks noChangeArrowheads="1"/>
            </p:cNvSpPr>
            <p:nvPr/>
          </p:nvSpPr>
          <p:spPr bwMode="auto">
            <a:xfrm>
              <a:off x="2280" y="2986"/>
              <a:ext cx="6480" cy="3120"/>
            </a:xfrm>
            <a:prstGeom prst="rect">
              <a:avLst/>
            </a:prstGeom>
            <a:no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14" name="Slide Number Placeholder 13"/>
          <p:cNvSpPr>
            <a:spLocks noGrp="1"/>
          </p:cNvSpPr>
          <p:nvPr>
            <p:ph type="sldNum" sz="quarter" idx="12"/>
          </p:nvPr>
        </p:nvSpPr>
        <p:spPr/>
        <p:txBody>
          <a:bodyPr/>
          <a:lstStyle/>
          <a:p>
            <a:r>
              <a:rPr lang="en-US" dirty="0" smtClean="0"/>
              <a:t>7-</a:t>
            </a:r>
            <a:fld id="{C238F03A-58E1-4ECA-9024-348A9A81A53D}" type="slidenum">
              <a:rPr lang="en-US" smtClean="0"/>
              <a:pPr/>
              <a:t>11</a:t>
            </a:fld>
            <a:endParaRPr lang="en-US" dirty="0"/>
          </a:p>
        </p:txBody>
      </p:sp>
      <p:sp>
        <p:nvSpPr>
          <p:cNvPr id="15" name="Footer Placeholder 14"/>
          <p:cNvSpPr>
            <a:spLocks noGrp="1"/>
          </p:cNvSpPr>
          <p:nvPr>
            <p:ph type="ftr" sz="quarter" idx="11"/>
          </p:nvPr>
        </p:nvSpPr>
        <p:spPr/>
        <p:txBody>
          <a:bodyPr/>
          <a:lstStyle/>
          <a:p>
            <a:r>
              <a:rPr lang="en-US" dirty="0" smtClean="0"/>
              <a:t>©2014 Pearson Education, Inc. publishing as Prentice Hall</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9"/>
          <p:cNvSpPr>
            <a:spLocks noGrp="1" noChangeArrowheads="1"/>
          </p:cNvSpPr>
          <p:nvPr>
            <p:ph type="title"/>
          </p:nvPr>
        </p:nvSpPr>
        <p:spPr>
          <a:xfrm>
            <a:off x="1447800" y="228600"/>
            <a:ext cx="7318375" cy="990600"/>
          </a:xfrm>
        </p:spPr>
        <p:txBody>
          <a:bodyPr>
            <a:normAutofit/>
          </a:bodyPr>
          <a:lstStyle/>
          <a:p>
            <a:pPr fontAlgn="auto">
              <a:spcAft>
                <a:spcPts val="0"/>
              </a:spcAft>
              <a:defRPr/>
            </a:pPr>
            <a:r>
              <a:rPr lang="en-US" dirty="0" smtClean="0">
                <a:ea typeface="+mj-ea"/>
                <a:cs typeface="+mj-cs"/>
              </a:rPr>
              <a:t>Technological Context</a:t>
            </a:r>
          </a:p>
        </p:txBody>
      </p:sp>
      <p:sp>
        <p:nvSpPr>
          <p:cNvPr id="25602" name="Rectangle 10"/>
          <p:cNvSpPr>
            <a:spLocks noGrp="1" noChangeArrowheads="1"/>
          </p:cNvSpPr>
          <p:nvPr>
            <p:ph type="body" idx="1"/>
          </p:nvPr>
        </p:nvSpPr>
        <p:spPr>
          <a:xfrm>
            <a:off x="1524000" y="1447800"/>
            <a:ext cx="7391400" cy="4648200"/>
          </a:xfrm>
        </p:spPr>
        <p:txBody>
          <a:bodyPr>
            <a:normAutofit/>
          </a:bodyPr>
          <a:lstStyle/>
          <a:p>
            <a:r>
              <a:rPr lang="en-US" sz="2800" dirty="0" smtClean="0"/>
              <a:t>66-77% of online Americans connect to the internet at home with broadband.</a:t>
            </a:r>
          </a:p>
          <a:p>
            <a:r>
              <a:rPr lang="en-US" sz="2800" dirty="0" smtClean="0"/>
              <a:t>Broadband users enjoy more multimedia games, music, and entertainment because they download quickly.</a:t>
            </a:r>
          </a:p>
          <a:p>
            <a:r>
              <a:rPr lang="en-US" sz="2800" dirty="0" smtClean="0"/>
              <a:t>The typical U.S. home has 26 different electronic devices for media and communication.</a:t>
            </a:r>
          </a:p>
          <a:p>
            <a:r>
              <a:rPr lang="en-US" sz="2800" dirty="0" smtClean="0"/>
              <a:t>Web 2.0 technologies are driving marketing strategies and tactics.</a:t>
            </a:r>
          </a:p>
        </p:txBody>
      </p:sp>
      <p:sp>
        <p:nvSpPr>
          <p:cNvPr id="6" name="Slide Number Placeholder 5"/>
          <p:cNvSpPr>
            <a:spLocks noGrp="1"/>
          </p:cNvSpPr>
          <p:nvPr>
            <p:ph type="sldNum" sz="quarter" idx="12"/>
          </p:nvPr>
        </p:nvSpPr>
        <p:spPr/>
        <p:txBody>
          <a:bodyPr/>
          <a:lstStyle/>
          <a:p>
            <a:r>
              <a:rPr lang="en-US" dirty="0" smtClean="0"/>
              <a:t>7-</a:t>
            </a:r>
            <a:fld id="{C238F03A-58E1-4ECA-9024-348A9A81A53D}" type="slidenum">
              <a:rPr lang="en-US" smtClean="0"/>
              <a:pPr/>
              <a:t>12</a:t>
            </a:fld>
            <a:endParaRPr lang="en-US" dirty="0"/>
          </a:p>
        </p:txBody>
      </p:sp>
      <p:sp>
        <p:nvSpPr>
          <p:cNvPr id="7" name="Footer Placeholder 6"/>
          <p:cNvSpPr>
            <a:spLocks noGrp="1"/>
          </p:cNvSpPr>
          <p:nvPr>
            <p:ph type="ftr" sz="quarter" idx="11"/>
          </p:nvPr>
        </p:nvSpPr>
        <p:spPr/>
        <p:txBody>
          <a:bodyPr/>
          <a:lstStyle/>
          <a:p>
            <a:r>
              <a:rPr lang="en-US" dirty="0" smtClean="0"/>
              <a:t>©2014 Pearson Education, Inc. publishing as Prentice Hall</a:t>
            </a:r>
            <a:endParaRPr lang="en-US" dirty="0"/>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fontScale="90000"/>
          </a:bodyPr>
          <a:lstStyle/>
          <a:p>
            <a:pPr fontAlgn="auto">
              <a:spcAft>
                <a:spcPts val="0"/>
              </a:spcAft>
              <a:defRPr/>
            </a:pPr>
            <a:r>
              <a:rPr lang="en-US" dirty="0" smtClean="0"/>
              <a:t> 2012 U.S</a:t>
            </a:r>
            <a:r>
              <a:rPr lang="en-US" dirty="0" smtClean="0">
                <a:ea typeface="+mj-ea"/>
                <a:cs typeface="+mj-cs"/>
              </a:rPr>
              <a:t>. Daily Media Use </a:t>
            </a:r>
            <a:r>
              <a:rPr lang="en-US" dirty="0" smtClean="0">
                <a:ea typeface="+mj-ea"/>
                <a:cs typeface="+mj-cs"/>
              </a:rPr>
              <a:t>(Minutes/day</a:t>
            </a:r>
            <a:r>
              <a:rPr lang="en-US" dirty="0" smtClean="0">
                <a:ea typeface="+mj-ea"/>
                <a:cs typeface="+mj-cs"/>
              </a:rPr>
              <a:t>)</a:t>
            </a:r>
            <a:endParaRPr lang="en-US" dirty="0">
              <a:ea typeface="+mj-ea"/>
              <a:cs typeface="+mj-cs"/>
            </a:endParaRPr>
          </a:p>
        </p:txBody>
      </p:sp>
      <p:graphicFrame>
        <p:nvGraphicFramePr>
          <p:cNvPr id="6" name="Chart 5"/>
          <p:cNvGraphicFramePr/>
          <p:nvPr/>
        </p:nvGraphicFramePr>
        <p:xfrm>
          <a:off x="533400" y="1295400"/>
          <a:ext cx="8153400" cy="4876800"/>
        </p:xfrm>
        <a:graphic>
          <a:graphicData uri="http://schemas.openxmlformats.org/drawingml/2006/chart">
            <c:chart xmlns:c="http://schemas.openxmlformats.org/drawingml/2006/chart" xmlns:r="http://schemas.openxmlformats.org/officeDocument/2006/relationships" r:id="rId2"/>
          </a:graphicData>
        </a:graphic>
      </p:graphicFrame>
      <p:sp>
        <p:nvSpPr>
          <p:cNvPr id="7" name="Slide Number Placeholder 6"/>
          <p:cNvSpPr>
            <a:spLocks noGrp="1"/>
          </p:cNvSpPr>
          <p:nvPr>
            <p:ph type="sldNum" sz="quarter" idx="12"/>
          </p:nvPr>
        </p:nvSpPr>
        <p:spPr/>
        <p:txBody>
          <a:bodyPr/>
          <a:lstStyle/>
          <a:p>
            <a:r>
              <a:rPr lang="en-US" dirty="0" smtClean="0"/>
              <a:t>7-</a:t>
            </a:r>
            <a:fld id="{C238F03A-58E1-4ECA-9024-348A9A81A53D}" type="slidenum">
              <a:rPr lang="en-US" smtClean="0"/>
              <a:pPr/>
              <a:t>13</a:t>
            </a:fld>
            <a:endParaRPr lang="en-US" dirty="0"/>
          </a:p>
        </p:txBody>
      </p:sp>
      <p:sp>
        <p:nvSpPr>
          <p:cNvPr id="8" name="Footer Placeholder 7"/>
          <p:cNvSpPr>
            <a:spLocks noGrp="1"/>
          </p:cNvSpPr>
          <p:nvPr>
            <p:ph type="ftr" sz="quarter" idx="11"/>
          </p:nvPr>
        </p:nvSpPr>
        <p:spPr/>
        <p:txBody>
          <a:bodyPr/>
          <a:lstStyle/>
          <a:p>
            <a:r>
              <a:rPr lang="en-US" dirty="0" smtClean="0"/>
              <a:t>©2014 Pearson Education, Inc. publishing as Prentice Hall</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74638"/>
            <a:ext cx="7620000" cy="1143000"/>
          </a:xfrm>
        </p:spPr>
        <p:txBody>
          <a:bodyPr>
            <a:noAutofit/>
          </a:bodyPr>
          <a:lstStyle/>
          <a:p>
            <a:pPr fontAlgn="auto">
              <a:spcAft>
                <a:spcPts val="0"/>
              </a:spcAft>
              <a:defRPr/>
            </a:pPr>
            <a:r>
              <a:rPr lang="en-US" sz="4000" dirty="0" smtClean="0">
                <a:ea typeface="+mj-ea"/>
                <a:cs typeface="+mj-cs"/>
              </a:rPr>
              <a:t>Social and Cultural Contexts</a:t>
            </a:r>
            <a:endParaRPr lang="en-US" sz="4000" dirty="0">
              <a:ea typeface="+mj-ea"/>
              <a:cs typeface="+mj-cs"/>
            </a:endParaRPr>
          </a:p>
        </p:txBody>
      </p:sp>
      <p:sp>
        <p:nvSpPr>
          <p:cNvPr id="27650" name="Content Placeholder 2"/>
          <p:cNvSpPr>
            <a:spLocks noGrp="1"/>
          </p:cNvSpPr>
          <p:nvPr>
            <p:ph idx="1"/>
          </p:nvPr>
        </p:nvSpPr>
        <p:spPr>
          <a:xfrm>
            <a:off x="1295400" y="1676400"/>
            <a:ext cx="7620000" cy="4114800"/>
          </a:xfrm>
        </p:spPr>
        <p:txBody>
          <a:bodyPr/>
          <a:lstStyle/>
          <a:p>
            <a:r>
              <a:rPr lang="en-US" sz="2800" dirty="0" smtClean="0"/>
              <a:t>Three cornerstones for attracting customers online:</a:t>
            </a:r>
          </a:p>
          <a:p>
            <a:pPr lvl="1"/>
            <a:r>
              <a:rPr lang="en-US" sz="2800" dirty="0" smtClean="0"/>
              <a:t>Reputation: Brand image and reputation are based on the market’s perception.</a:t>
            </a:r>
          </a:p>
          <a:p>
            <a:pPr lvl="1"/>
            <a:r>
              <a:rPr lang="en-US" sz="2800" dirty="0" smtClean="0"/>
              <a:t>Relevance: Consumers don’t like being interrupted with irrelevant communication.</a:t>
            </a:r>
          </a:p>
          <a:p>
            <a:pPr lvl="1"/>
            <a:r>
              <a:rPr lang="en-US" sz="2800" dirty="0" smtClean="0"/>
              <a:t>Engagement: Marketers must provide relevant content or entertainment.</a:t>
            </a:r>
          </a:p>
        </p:txBody>
      </p:sp>
      <p:sp>
        <p:nvSpPr>
          <p:cNvPr id="8" name="Slide Number Placeholder 7"/>
          <p:cNvSpPr>
            <a:spLocks noGrp="1"/>
          </p:cNvSpPr>
          <p:nvPr>
            <p:ph type="sldNum" sz="quarter" idx="12"/>
          </p:nvPr>
        </p:nvSpPr>
        <p:spPr/>
        <p:txBody>
          <a:bodyPr/>
          <a:lstStyle/>
          <a:p>
            <a:r>
              <a:rPr lang="en-US" dirty="0" smtClean="0"/>
              <a:t>7-</a:t>
            </a:r>
            <a:fld id="{C238F03A-58E1-4ECA-9024-348A9A81A53D}" type="slidenum">
              <a:rPr lang="en-US" smtClean="0"/>
              <a:pPr/>
              <a:t>14</a:t>
            </a:fld>
            <a:endParaRPr lang="en-US" dirty="0"/>
          </a:p>
        </p:txBody>
      </p:sp>
      <p:sp>
        <p:nvSpPr>
          <p:cNvPr id="9" name="Footer Placeholder 8"/>
          <p:cNvSpPr>
            <a:spLocks noGrp="1"/>
          </p:cNvSpPr>
          <p:nvPr>
            <p:ph type="ftr" sz="quarter" idx="11"/>
          </p:nvPr>
        </p:nvSpPr>
        <p:spPr/>
        <p:txBody>
          <a:bodyPr/>
          <a:lstStyle/>
          <a:p>
            <a:r>
              <a:rPr lang="en-US" dirty="0" smtClean="0"/>
              <a:t>©2014 Pearson Education, Inc. publishing as Prentice Hall</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274638"/>
            <a:ext cx="7162800" cy="1143000"/>
          </a:xfrm>
        </p:spPr>
        <p:txBody>
          <a:bodyPr>
            <a:normAutofit fontScale="90000"/>
          </a:bodyPr>
          <a:lstStyle/>
          <a:p>
            <a:pPr fontAlgn="auto">
              <a:spcAft>
                <a:spcPts val="0"/>
              </a:spcAft>
              <a:defRPr/>
            </a:pPr>
            <a:r>
              <a:rPr lang="en-US" dirty="0" smtClean="0">
                <a:ea typeface="+mj-ea"/>
                <a:cs typeface="+mj-cs"/>
              </a:rPr>
              <a:t>Engaging Customers With Relevant Content</a:t>
            </a:r>
            <a:endParaRPr lang="en-US" dirty="0">
              <a:ea typeface="+mj-ea"/>
              <a:cs typeface="+mj-cs"/>
            </a:endParaRPr>
          </a:p>
        </p:txBody>
      </p:sp>
      <p:pic>
        <p:nvPicPr>
          <p:cNvPr id="28676" name="Picture 2"/>
          <p:cNvPicPr>
            <a:picLocks noChangeAspect="1" noChangeArrowheads="1"/>
          </p:cNvPicPr>
          <p:nvPr/>
        </p:nvPicPr>
        <p:blipFill>
          <a:blip r:embed="rId2" cstate="print"/>
          <a:srcRect/>
          <a:stretch>
            <a:fillRect/>
          </a:stretch>
        </p:blipFill>
        <p:spPr bwMode="auto">
          <a:xfrm>
            <a:off x="1447800" y="1600200"/>
            <a:ext cx="6705600" cy="4191000"/>
          </a:xfrm>
          <a:prstGeom prst="rect">
            <a:avLst/>
          </a:prstGeom>
          <a:noFill/>
          <a:ln w="9525">
            <a:noFill/>
            <a:miter lim="800000"/>
            <a:headEnd/>
            <a:tailEnd/>
          </a:ln>
        </p:spPr>
      </p:pic>
      <p:sp>
        <p:nvSpPr>
          <p:cNvPr id="6" name="Slide Number Placeholder 5"/>
          <p:cNvSpPr>
            <a:spLocks noGrp="1"/>
          </p:cNvSpPr>
          <p:nvPr>
            <p:ph type="sldNum" sz="quarter" idx="12"/>
          </p:nvPr>
        </p:nvSpPr>
        <p:spPr/>
        <p:txBody>
          <a:bodyPr/>
          <a:lstStyle/>
          <a:p>
            <a:r>
              <a:rPr lang="en-US" dirty="0" smtClean="0"/>
              <a:t>7-</a:t>
            </a:r>
            <a:fld id="{C238F03A-58E1-4ECA-9024-348A9A81A53D}" type="slidenum">
              <a:rPr lang="en-US" smtClean="0"/>
              <a:pPr/>
              <a:t>15</a:t>
            </a:fld>
            <a:endParaRPr lang="en-US" dirty="0"/>
          </a:p>
        </p:txBody>
      </p:sp>
      <p:sp>
        <p:nvSpPr>
          <p:cNvPr id="7" name="Footer Placeholder 6"/>
          <p:cNvSpPr>
            <a:spLocks noGrp="1"/>
          </p:cNvSpPr>
          <p:nvPr>
            <p:ph type="ftr" sz="quarter" idx="11"/>
          </p:nvPr>
        </p:nvSpPr>
        <p:spPr/>
        <p:txBody>
          <a:bodyPr/>
          <a:lstStyle/>
          <a:p>
            <a:r>
              <a:rPr lang="en-US" dirty="0" smtClean="0"/>
              <a:t>©2014 Pearson Education, Inc. publishing as Prentice Hall</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8"/>
          <p:cNvSpPr>
            <a:spLocks noGrp="1" noChangeArrowheads="1"/>
          </p:cNvSpPr>
          <p:nvPr>
            <p:ph type="body" idx="1"/>
          </p:nvPr>
        </p:nvSpPr>
        <p:spPr>
          <a:xfrm>
            <a:off x="1447800" y="1600200"/>
            <a:ext cx="7391400" cy="4495800"/>
          </a:xfrm>
        </p:spPr>
        <p:txBody>
          <a:bodyPr rtlCol="0">
            <a:normAutofit lnSpcReduction="10000"/>
          </a:bodyPr>
          <a:lstStyle/>
          <a:p>
            <a:pPr>
              <a:spcBef>
                <a:spcPts val="600"/>
              </a:spcBef>
              <a:defRPr/>
            </a:pPr>
            <a:r>
              <a:rPr lang="en-US" sz="2800" dirty="0" smtClean="0">
                <a:ea typeface="+mn-ea"/>
                <a:cs typeface="+mn-cs"/>
              </a:rPr>
              <a:t>In spite of the Can-Spam </a:t>
            </a:r>
            <a:r>
              <a:rPr lang="en-US" sz="2800" dirty="0" smtClean="0"/>
              <a:t>act</a:t>
            </a:r>
            <a:r>
              <a:rPr lang="en-US" sz="2800" dirty="0" smtClean="0">
                <a:ea typeface="+mn-ea"/>
                <a:cs typeface="+mn-cs"/>
              </a:rPr>
              <a:t> the number of unsolicited emails was 71.9% in June 2012.</a:t>
            </a:r>
          </a:p>
          <a:p>
            <a:pPr>
              <a:spcBef>
                <a:spcPts val="600"/>
              </a:spcBef>
              <a:defRPr/>
            </a:pPr>
            <a:r>
              <a:rPr lang="en-US" sz="2800" dirty="0" smtClean="0"/>
              <a:t>W</a:t>
            </a:r>
            <a:r>
              <a:rPr lang="en-US" sz="2800" dirty="0" smtClean="0">
                <a:ea typeface="+mn-ea"/>
                <a:cs typeface="+mn-cs"/>
              </a:rPr>
              <a:t>hen the recording industry sued illegal music file downloaders, consumer behavior </a:t>
            </a:r>
            <a:r>
              <a:rPr lang="en-US" sz="2800" dirty="0" smtClean="0"/>
              <a:t>was affected</a:t>
            </a:r>
            <a:r>
              <a:rPr lang="en-US" sz="2800" dirty="0" smtClean="0">
                <a:ea typeface="+mn-ea"/>
                <a:cs typeface="+mn-cs"/>
              </a:rPr>
              <a:t>.</a:t>
            </a:r>
          </a:p>
          <a:p>
            <a:pPr lvl="1">
              <a:spcBef>
                <a:spcPts val="600"/>
              </a:spcBef>
              <a:defRPr/>
            </a:pPr>
            <a:r>
              <a:rPr lang="en-US" sz="2800" dirty="0" smtClean="0">
                <a:ea typeface="+mn-ea"/>
              </a:rPr>
              <a:t>In 2002, 37% of online consumers shared music files, but the percentage has dropped.</a:t>
            </a:r>
          </a:p>
          <a:p>
            <a:pPr lvl="1">
              <a:spcBef>
                <a:spcPts val="600"/>
              </a:spcBef>
              <a:defRPr/>
            </a:pPr>
            <a:r>
              <a:rPr lang="en-US" sz="2800" dirty="0" smtClean="0"/>
              <a:t>The Recording Industry Association of America still claims $12.5B in annual losses from music piracy.</a:t>
            </a:r>
            <a:endParaRPr lang="en-US" sz="2800" dirty="0" smtClean="0">
              <a:ea typeface="+mn-ea"/>
            </a:endParaRPr>
          </a:p>
          <a:p>
            <a:pPr lvl="1">
              <a:lnSpc>
                <a:spcPct val="90000"/>
              </a:lnSpc>
              <a:defRPr/>
            </a:pPr>
            <a:endParaRPr lang="en-US" dirty="0" smtClean="0">
              <a:ea typeface="+mn-ea"/>
            </a:endParaRPr>
          </a:p>
        </p:txBody>
      </p:sp>
      <p:sp>
        <p:nvSpPr>
          <p:cNvPr id="24580" name="Rectangle 9"/>
          <p:cNvSpPr>
            <a:spLocks noGrp="1" noChangeArrowheads="1"/>
          </p:cNvSpPr>
          <p:nvPr>
            <p:ph type="title"/>
          </p:nvPr>
        </p:nvSpPr>
        <p:spPr>
          <a:xfrm>
            <a:off x="1600200" y="228600"/>
            <a:ext cx="7165975" cy="990600"/>
          </a:xfrm>
        </p:spPr>
        <p:txBody>
          <a:bodyPr/>
          <a:lstStyle/>
          <a:p>
            <a:pPr fontAlgn="auto">
              <a:spcAft>
                <a:spcPts val="0"/>
              </a:spcAft>
              <a:defRPr/>
            </a:pPr>
            <a:r>
              <a:rPr lang="en-US" dirty="0" smtClean="0">
                <a:ea typeface="+mj-ea"/>
                <a:cs typeface="+mj-cs"/>
              </a:rPr>
              <a:t>Legal Context</a:t>
            </a:r>
          </a:p>
        </p:txBody>
      </p:sp>
      <p:sp>
        <p:nvSpPr>
          <p:cNvPr id="6" name="Slide Number Placeholder 5"/>
          <p:cNvSpPr>
            <a:spLocks noGrp="1"/>
          </p:cNvSpPr>
          <p:nvPr>
            <p:ph type="sldNum" sz="quarter" idx="12"/>
          </p:nvPr>
        </p:nvSpPr>
        <p:spPr/>
        <p:txBody>
          <a:bodyPr/>
          <a:lstStyle/>
          <a:p>
            <a:r>
              <a:rPr lang="en-US" dirty="0" smtClean="0"/>
              <a:t>7-</a:t>
            </a:r>
            <a:fld id="{C238F03A-58E1-4ECA-9024-348A9A81A53D}" type="slidenum">
              <a:rPr lang="en-US" smtClean="0"/>
              <a:pPr/>
              <a:t>16</a:t>
            </a:fld>
            <a:endParaRPr lang="en-US" dirty="0"/>
          </a:p>
        </p:txBody>
      </p:sp>
      <p:sp>
        <p:nvSpPr>
          <p:cNvPr id="7" name="Footer Placeholder 6"/>
          <p:cNvSpPr>
            <a:spLocks noGrp="1"/>
          </p:cNvSpPr>
          <p:nvPr>
            <p:ph type="ftr" sz="quarter" idx="11"/>
          </p:nvPr>
        </p:nvSpPr>
        <p:spPr/>
        <p:txBody>
          <a:bodyPr/>
          <a:lstStyle/>
          <a:p>
            <a:r>
              <a:rPr lang="en-US" dirty="0" smtClean="0"/>
              <a:t>©2014 Pearson Education, Inc. publishing as Prentice Hall</a:t>
            </a:r>
            <a:endParaRPr lang="en-US" dirty="0"/>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8"/>
          <p:cNvSpPr>
            <a:spLocks noGrp="1" noChangeArrowheads="1"/>
          </p:cNvSpPr>
          <p:nvPr>
            <p:ph type="body" idx="1"/>
          </p:nvPr>
        </p:nvSpPr>
        <p:spPr>
          <a:xfrm>
            <a:off x="1371600" y="1752600"/>
            <a:ext cx="7394575" cy="4343400"/>
          </a:xfrm>
        </p:spPr>
        <p:txBody>
          <a:bodyPr>
            <a:normAutofit/>
          </a:bodyPr>
          <a:lstStyle/>
          <a:p>
            <a:r>
              <a:rPr lang="en-US" sz="3000" dirty="0" smtClean="0"/>
              <a:t>Individual characteristics affect internet use.</a:t>
            </a:r>
          </a:p>
          <a:p>
            <a:pPr lvl="1"/>
            <a:r>
              <a:rPr lang="en-US" sz="3000" dirty="0" smtClean="0"/>
              <a:t>Demographics such as age, income, education, ethnicity, and gender. </a:t>
            </a:r>
          </a:p>
          <a:p>
            <a:pPr lvl="1"/>
            <a:r>
              <a:rPr lang="en-US" sz="3000" dirty="0" smtClean="0"/>
              <a:t>Attitudes toward technology.</a:t>
            </a:r>
          </a:p>
          <a:p>
            <a:pPr lvl="1"/>
            <a:r>
              <a:rPr lang="en-US" sz="3000" dirty="0" smtClean="0"/>
              <a:t>Online skill and experience.</a:t>
            </a:r>
          </a:p>
          <a:p>
            <a:pPr lvl="1"/>
            <a:r>
              <a:rPr lang="en-US" sz="3000" dirty="0" smtClean="0"/>
              <a:t>Goal orientation.</a:t>
            </a:r>
          </a:p>
        </p:txBody>
      </p:sp>
      <p:sp>
        <p:nvSpPr>
          <p:cNvPr id="25604" name="Rectangle 9"/>
          <p:cNvSpPr>
            <a:spLocks noGrp="1" noChangeArrowheads="1"/>
          </p:cNvSpPr>
          <p:nvPr>
            <p:ph type="title"/>
          </p:nvPr>
        </p:nvSpPr>
        <p:spPr>
          <a:xfrm>
            <a:off x="1295400" y="228600"/>
            <a:ext cx="7470775" cy="1143000"/>
          </a:xfrm>
        </p:spPr>
        <p:txBody>
          <a:bodyPr>
            <a:noAutofit/>
          </a:bodyPr>
          <a:lstStyle/>
          <a:p>
            <a:pPr fontAlgn="auto">
              <a:spcAft>
                <a:spcPts val="0"/>
              </a:spcAft>
              <a:defRPr/>
            </a:pPr>
            <a:r>
              <a:rPr lang="en-US" dirty="0" smtClean="0">
                <a:ea typeface="+mj-ea"/>
                <a:cs typeface="+mj-cs"/>
              </a:rPr>
              <a:t>Individual Characteristics &amp; Resources</a:t>
            </a:r>
          </a:p>
        </p:txBody>
      </p:sp>
      <p:sp>
        <p:nvSpPr>
          <p:cNvPr id="6" name="Slide Number Placeholder 5"/>
          <p:cNvSpPr>
            <a:spLocks noGrp="1"/>
          </p:cNvSpPr>
          <p:nvPr>
            <p:ph type="sldNum" sz="quarter" idx="12"/>
          </p:nvPr>
        </p:nvSpPr>
        <p:spPr/>
        <p:txBody>
          <a:bodyPr/>
          <a:lstStyle/>
          <a:p>
            <a:r>
              <a:rPr lang="en-US" dirty="0" smtClean="0"/>
              <a:t>7-</a:t>
            </a:r>
            <a:fld id="{C238F03A-58E1-4ECA-9024-348A9A81A53D}" type="slidenum">
              <a:rPr lang="en-US" smtClean="0"/>
              <a:pPr/>
              <a:t>17</a:t>
            </a:fld>
            <a:endParaRPr lang="en-US" dirty="0"/>
          </a:p>
        </p:txBody>
      </p:sp>
      <p:sp>
        <p:nvSpPr>
          <p:cNvPr id="7" name="Footer Placeholder 6"/>
          <p:cNvSpPr>
            <a:spLocks noGrp="1"/>
          </p:cNvSpPr>
          <p:nvPr>
            <p:ph type="ftr" sz="quarter" idx="11"/>
          </p:nvPr>
        </p:nvSpPr>
        <p:spPr/>
        <p:txBody>
          <a:bodyPr/>
          <a:lstStyle/>
          <a:p>
            <a:r>
              <a:rPr lang="en-US" dirty="0" smtClean="0"/>
              <a:t>©2014 Pearson Education, Inc. publishing as Prentice Hall</a:t>
            </a:r>
            <a:endParaRPr lang="en-US" dirty="0"/>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1447800" y="228600"/>
            <a:ext cx="7315200" cy="1066800"/>
          </a:xfrm>
        </p:spPr>
        <p:txBody>
          <a:bodyPr/>
          <a:lstStyle/>
          <a:p>
            <a:pPr fontAlgn="auto">
              <a:spcAft>
                <a:spcPts val="0"/>
              </a:spcAft>
              <a:defRPr/>
            </a:pPr>
            <a:r>
              <a:rPr lang="en-US" dirty="0" smtClean="0">
                <a:ea typeface="+mj-ea"/>
                <a:cs typeface="+mj-cs"/>
              </a:rPr>
              <a:t>Consumer Resources</a:t>
            </a:r>
          </a:p>
        </p:txBody>
      </p:sp>
      <p:sp>
        <p:nvSpPr>
          <p:cNvPr id="31747" name="Content Placeholder 4"/>
          <p:cNvSpPr>
            <a:spLocks noGrp="1"/>
          </p:cNvSpPr>
          <p:nvPr>
            <p:ph sz="quarter" idx="1"/>
          </p:nvPr>
        </p:nvSpPr>
        <p:spPr>
          <a:xfrm>
            <a:off x="1371600" y="1600200"/>
            <a:ext cx="7394575" cy="4495800"/>
          </a:xfrm>
        </p:spPr>
        <p:txBody>
          <a:bodyPr/>
          <a:lstStyle/>
          <a:p>
            <a:r>
              <a:rPr lang="en-US" sz="3200" dirty="0" smtClean="0"/>
              <a:t>Consumers perceive value as benefits minus costs.</a:t>
            </a:r>
          </a:p>
          <a:p>
            <a:r>
              <a:rPr lang="en-US" sz="3200" dirty="0" smtClean="0"/>
              <a:t>These costs constitute a consumer’s resources for exchange:</a:t>
            </a:r>
          </a:p>
          <a:p>
            <a:pPr lvl="1"/>
            <a:r>
              <a:rPr lang="en-US" sz="3200" dirty="0" smtClean="0"/>
              <a:t>Money</a:t>
            </a:r>
          </a:p>
          <a:p>
            <a:pPr lvl="1"/>
            <a:r>
              <a:rPr lang="en-US" sz="3200" dirty="0" smtClean="0"/>
              <a:t>Time </a:t>
            </a:r>
          </a:p>
          <a:p>
            <a:pPr lvl="1"/>
            <a:r>
              <a:rPr lang="en-US" sz="3200" dirty="0" smtClean="0"/>
              <a:t>Energy   </a:t>
            </a:r>
          </a:p>
          <a:p>
            <a:pPr lvl="1"/>
            <a:r>
              <a:rPr lang="en-US" sz="3200" dirty="0" smtClean="0"/>
              <a:t>Psychic costs</a:t>
            </a:r>
          </a:p>
          <a:p>
            <a:endParaRPr lang="en-US" dirty="0" smtClean="0"/>
          </a:p>
        </p:txBody>
      </p:sp>
      <p:sp>
        <p:nvSpPr>
          <p:cNvPr id="6" name="Slide Number Placeholder 5"/>
          <p:cNvSpPr>
            <a:spLocks noGrp="1"/>
          </p:cNvSpPr>
          <p:nvPr>
            <p:ph type="sldNum" sz="quarter" idx="12"/>
          </p:nvPr>
        </p:nvSpPr>
        <p:spPr/>
        <p:txBody>
          <a:bodyPr/>
          <a:lstStyle/>
          <a:p>
            <a:r>
              <a:rPr lang="en-US" dirty="0" smtClean="0"/>
              <a:t>7-</a:t>
            </a:r>
            <a:fld id="{C238F03A-58E1-4ECA-9024-348A9A81A53D}" type="slidenum">
              <a:rPr lang="en-US" smtClean="0"/>
              <a:pPr/>
              <a:t>18</a:t>
            </a:fld>
            <a:endParaRPr lang="en-US" dirty="0"/>
          </a:p>
        </p:txBody>
      </p:sp>
      <p:sp>
        <p:nvSpPr>
          <p:cNvPr id="7" name="Footer Placeholder 6"/>
          <p:cNvSpPr>
            <a:spLocks noGrp="1"/>
          </p:cNvSpPr>
          <p:nvPr>
            <p:ph type="ftr" sz="quarter" idx="11"/>
          </p:nvPr>
        </p:nvSpPr>
        <p:spPr/>
        <p:txBody>
          <a:bodyPr/>
          <a:lstStyle/>
          <a:p>
            <a:r>
              <a:rPr lang="en-US" dirty="0" smtClean="0"/>
              <a:t>©2014 Pearson Education, Inc. publishing as Prentice Hall</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381000"/>
            <a:ext cx="6248400" cy="1143000"/>
          </a:xfrm>
        </p:spPr>
        <p:txBody>
          <a:bodyPr>
            <a:noAutofit/>
          </a:bodyPr>
          <a:lstStyle/>
          <a:p>
            <a:pPr fontAlgn="auto">
              <a:spcAft>
                <a:spcPts val="0"/>
              </a:spcAft>
              <a:defRPr/>
            </a:pPr>
            <a:r>
              <a:rPr lang="en-US" dirty="0" smtClean="0">
                <a:ea typeface="+mj-ea"/>
                <a:cs typeface="+mj-cs"/>
              </a:rPr>
              <a:t>U.S. Combined Home/Work </a:t>
            </a:r>
            <a:br>
              <a:rPr lang="en-US" dirty="0" smtClean="0">
                <a:ea typeface="+mj-ea"/>
                <a:cs typeface="+mj-cs"/>
              </a:rPr>
            </a:br>
            <a:r>
              <a:rPr lang="en-US" dirty="0" smtClean="0">
                <a:ea typeface="+mj-ea"/>
                <a:cs typeface="+mj-cs"/>
              </a:rPr>
              <a:t>Internet </a:t>
            </a:r>
            <a:r>
              <a:rPr lang="en-US" dirty="0" smtClean="0"/>
              <a:t>U</a:t>
            </a:r>
            <a:r>
              <a:rPr lang="en-US" dirty="0" smtClean="0">
                <a:ea typeface="+mj-ea"/>
                <a:cs typeface="+mj-cs"/>
              </a:rPr>
              <a:t>sage</a:t>
            </a:r>
            <a:endParaRPr lang="en-US" dirty="0">
              <a:ea typeface="+mj-ea"/>
              <a:cs typeface="+mj-cs"/>
            </a:endParaRPr>
          </a:p>
        </p:txBody>
      </p:sp>
      <p:pic>
        <p:nvPicPr>
          <p:cNvPr id="9218" name="Picture 2"/>
          <p:cNvPicPr>
            <a:picLocks noChangeAspect="1" noChangeArrowheads="1"/>
          </p:cNvPicPr>
          <p:nvPr/>
        </p:nvPicPr>
        <p:blipFill>
          <a:blip r:embed="rId2" cstate="print"/>
          <a:srcRect/>
          <a:stretch>
            <a:fillRect/>
          </a:stretch>
        </p:blipFill>
        <p:spPr bwMode="auto">
          <a:xfrm>
            <a:off x="1042988" y="2133600"/>
            <a:ext cx="7058025" cy="2667000"/>
          </a:xfrm>
          <a:prstGeom prst="rect">
            <a:avLst/>
          </a:prstGeom>
          <a:noFill/>
          <a:ln w="9525">
            <a:noFill/>
            <a:miter lim="800000"/>
            <a:headEnd/>
            <a:tailEnd/>
          </a:ln>
        </p:spPr>
      </p:pic>
      <p:sp>
        <p:nvSpPr>
          <p:cNvPr id="7" name="Slide Number Placeholder 6"/>
          <p:cNvSpPr>
            <a:spLocks noGrp="1"/>
          </p:cNvSpPr>
          <p:nvPr>
            <p:ph type="sldNum" sz="quarter" idx="12"/>
          </p:nvPr>
        </p:nvSpPr>
        <p:spPr/>
        <p:txBody>
          <a:bodyPr/>
          <a:lstStyle/>
          <a:p>
            <a:r>
              <a:rPr lang="en-US" dirty="0" smtClean="0"/>
              <a:t>7-</a:t>
            </a:r>
            <a:fld id="{C238F03A-58E1-4ECA-9024-348A9A81A53D}" type="slidenum">
              <a:rPr lang="en-US" smtClean="0"/>
              <a:pPr/>
              <a:t>19</a:t>
            </a:fld>
            <a:endParaRPr lang="en-US" dirty="0"/>
          </a:p>
        </p:txBody>
      </p:sp>
      <p:sp>
        <p:nvSpPr>
          <p:cNvPr id="8" name="Footer Placeholder 7"/>
          <p:cNvSpPr>
            <a:spLocks noGrp="1"/>
          </p:cNvSpPr>
          <p:nvPr>
            <p:ph type="ftr" sz="quarter" idx="11"/>
          </p:nvPr>
        </p:nvSpPr>
        <p:spPr/>
        <p:txBody>
          <a:bodyPr/>
          <a:lstStyle/>
          <a:p>
            <a:r>
              <a:rPr lang="en-US" dirty="0" smtClean="0"/>
              <a:t>©2014 Pearson Education, Inc. publishing as Prentice Hall</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ea typeface="+mj-ea"/>
                <a:cs typeface="+mj-cs"/>
              </a:rPr>
              <a:t>Chapter 7 Objectives</a:t>
            </a:r>
            <a:endParaRPr lang="en-US" dirty="0">
              <a:ea typeface="+mj-ea"/>
              <a:cs typeface="+mj-cs"/>
            </a:endParaRPr>
          </a:p>
        </p:txBody>
      </p:sp>
      <p:sp>
        <p:nvSpPr>
          <p:cNvPr id="16386" name="Content Placeholder 2"/>
          <p:cNvSpPr>
            <a:spLocks noGrp="1"/>
          </p:cNvSpPr>
          <p:nvPr>
            <p:ph idx="1"/>
          </p:nvPr>
        </p:nvSpPr>
        <p:spPr>
          <a:xfrm>
            <a:off x="685800" y="1295400"/>
            <a:ext cx="8001000" cy="5029200"/>
          </a:xfrm>
        </p:spPr>
        <p:txBody>
          <a:bodyPr>
            <a:normAutofit lnSpcReduction="10000"/>
          </a:bodyPr>
          <a:lstStyle/>
          <a:p>
            <a:pPr>
              <a:spcBef>
                <a:spcPct val="0"/>
              </a:spcBef>
            </a:pPr>
            <a:r>
              <a:rPr lang="en-US" sz="2800" dirty="0" smtClean="0"/>
              <a:t>After reading Chapter 7, you will be able to:</a:t>
            </a:r>
          </a:p>
          <a:p>
            <a:pPr lvl="1" indent="0">
              <a:spcBef>
                <a:spcPts val="600"/>
              </a:spcBef>
            </a:pPr>
            <a:r>
              <a:rPr lang="en-US" sz="2800" dirty="0" smtClean="0"/>
              <a:t>Discuss general statistics about the internet population.</a:t>
            </a:r>
          </a:p>
          <a:p>
            <a:pPr lvl="1" indent="0">
              <a:spcBef>
                <a:spcPts val="600"/>
              </a:spcBef>
            </a:pPr>
            <a:r>
              <a:rPr lang="en-US" sz="2800" dirty="0" smtClean="0"/>
              <a:t>Describe the internet exchange process and the technological, social/cultural and legal</a:t>
            </a:r>
            <a:r>
              <a:rPr lang="en-US" sz="2800" b="1" dirty="0" smtClean="0"/>
              <a:t> </a:t>
            </a:r>
            <a:r>
              <a:rPr lang="en-US" sz="2800" dirty="0" smtClean="0"/>
              <a:t>context in which consumers participate in this process.</a:t>
            </a:r>
          </a:p>
          <a:p>
            <a:pPr lvl="1" indent="0">
              <a:spcBef>
                <a:spcPts val="600"/>
              </a:spcBef>
            </a:pPr>
            <a:r>
              <a:rPr lang="en-US" sz="2800" dirty="0" smtClean="0"/>
              <a:t>Outline the broad individual characteristics, psychology, and consumer resources that consumers bring to the online exchange.</a:t>
            </a:r>
          </a:p>
          <a:p>
            <a:pPr lvl="1" indent="0">
              <a:spcBef>
                <a:spcPts val="600"/>
              </a:spcBef>
            </a:pPr>
            <a:r>
              <a:rPr lang="en-US" sz="2800" dirty="0" smtClean="0"/>
              <a:t>Highlight the five main categories of outcomes that consumers seek from online exchanges.</a:t>
            </a:r>
          </a:p>
          <a:p>
            <a:pPr lvl="1" indent="0">
              <a:spcBef>
                <a:spcPct val="0"/>
              </a:spcBef>
            </a:pPr>
            <a:endParaRPr lang="en-US" sz="2400" dirty="0" smtClean="0"/>
          </a:p>
        </p:txBody>
      </p:sp>
      <p:sp>
        <p:nvSpPr>
          <p:cNvPr id="6" name="Slide Number Placeholder 5"/>
          <p:cNvSpPr>
            <a:spLocks noGrp="1"/>
          </p:cNvSpPr>
          <p:nvPr>
            <p:ph type="sldNum" sz="quarter" idx="12"/>
          </p:nvPr>
        </p:nvSpPr>
        <p:spPr/>
        <p:txBody>
          <a:bodyPr/>
          <a:lstStyle/>
          <a:p>
            <a:r>
              <a:rPr lang="en-US" dirty="0" smtClean="0"/>
              <a:t>7-</a:t>
            </a:r>
            <a:fld id="{C238F03A-58E1-4ECA-9024-348A9A81A53D}" type="slidenum">
              <a:rPr lang="en-US" smtClean="0"/>
              <a:pPr/>
              <a:t>2</a:t>
            </a:fld>
            <a:endParaRPr lang="en-US" dirty="0"/>
          </a:p>
        </p:txBody>
      </p:sp>
      <p:sp>
        <p:nvSpPr>
          <p:cNvPr id="7" name="Footer Placeholder 6"/>
          <p:cNvSpPr>
            <a:spLocks noGrp="1"/>
          </p:cNvSpPr>
          <p:nvPr>
            <p:ph type="ftr" sz="quarter" idx="11"/>
          </p:nvPr>
        </p:nvSpPr>
        <p:spPr/>
        <p:txBody>
          <a:bodyPr/>
          <a:lstStyle/>
          <a:p>
            <a:r>
              <a:rPr lang="en-US" dirty="0" smtClean="0"/>
              <a:t>©2014 Pearson Education, Inc. publishing as Prentice Hall</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6"/>
          <p:cNvSpPr>
            <a:spLocks noGrp="1" noChangeArrowheads="1"/>
          </p:cNvSpPr>
          <p:nvPr>
            <p:ph type="title"/>
          </p:nvPr>
        </p:nvSpPr>
        <p:spPr>
          <a:xfrm>
            <a:off x="1371599" y="228600"/>
            <a:ext cx="7394575" cy="990600"/>
          </a:xfrm>
        </p:spPr>
        <p:txBody>
          <a:bodyPr/>
          <a:lstStyle/>
          <a:p>
            <a:pPr fontAlgn="auto">
              <a:spcAft>
                <a:spcPts val="0"/>
              </a:spcAft>
              <a:defRPr/>
            </a:pPr>
            <a:r>
              <a:rPr lang="en-US" dirty="0" smtClean="0">
                <a:ea typeface="+mj-ea"/>
                <a:cs typeface="+mj-cs"/>
              </a:rPr>
              <a:t>Exchange Outcomes</a:t>
            </a:r>
          </a:p>
        </p:txBody>
      </p:sp>
      <p:sp>
        <p:nvSpPr>
          <p:cNvPr id="31748" name="Rectangle 7"/>
          <p:cNvSpPr>
            <a:spLocks noGrp="1" noChangeArrowheads="1"/>
          </p:cNvSpPr>
          <p:nvPr>
            <p:ph type="body" idx="1"/>
          </p:nvPr>
        </p:nvSpPr>
        <p:spPr>
          <a:xfrm>
            <a:off x="1447800" y="1524000"/>
            <a:ext cx="7318375" cy="4572000"/>
          </a:xfrm>
        </p:spPr>
        <p:txBody>
          <a:bodyPr rtlCol="0">
            <a:normAutofit fontScale="92500" lnSpcReduction="20000"/>
          </a:bodyPr>
          <a:lstStyle/>
          <a:p>
            <a:pPr>
              <a:spcBef>
                <a:spcPts val="1200"/>
              </a:spcBef>
              <a:defRPr/>
            </a:pPr>
            <a:r>
              <a:rPr lang="en-US" sz="3200" dirty="0" smtClean="0">
                <a:ea typeface="+mn-ea"/>
                <a:cs typeface="+mn-cs"/>
              </a:rPr>
              <a:t>There are 6 basic things that people do online:</a:t>
            </a:r>
          </a:p>
          <a:p>
            <a:pPr lvl="1">
              <a:spcBef>
                <a:spcPts val="1200"/>
              </a:spcBef>
              <a:defRPr/>
            </a:pPr>
            <a:r>
              <a:rPr lang="en-US" sz="3200" dirty="0" smtClean="0">
                <a:ea typeface="+mn-ea"/>
              </a:rPr>
              <a:t>Connect</a:t>
            </a:r>
          </a:p>
          <a:p>
            <a:pPr lvl="1">
              <a:spcBef>
                <a:spcPts val="1200"/>
              </a:spcBef>
              <a:defRPr/>
            </a:pPr>
            <a:r>
              <a:rPr lang="en-US" sz="3200" dirty="0" smtClean="0">
                <a:ea typeface="+mn-ea"/>
              </a:rPr>
              <a:t>Create</a:t>
            </a:r>
          </a:p>
          <a:p>
            <a:pPr lvl="1">
              <a:spcBef>
                <a:spcPts val="1200"/>
              </a:spcBef>
              <a:defRPr/>
            </a:pPr>
            <a:r>
              <a:rPr lang="en-US" sz="3200" dirty="0" smtClean="0">
                <a:ea typeface="+mn-ea"/>
              </a:rPr>
              <a:t>Enjoy</a:t>
            </a:r>
          </a:p>
          <a:p>
            <a:pPr lvl="1">
              <a:spcBef>
                <a:spcPts val="1200"/>
              </a:spcBef>
              <a:defRPr/>
            </a:pPr>
            <a:r>
              <a:rPr lang="en-US" sz="3200" dirty="0" smtClean="0">
                <a:ea typeface="+mn-ea"/>
              </a:rPr>
              <a:t>Learn</a:t>
            </a:r>
          </a:p>
          <a:p>
            <a:pPr lvl="1">
              <a:spcBef>
                <a:spcPts val="1200"/>
              </a:spcBef>
              <a:defRPr/>
            </a:pPr>
            <a:r>
              <a:rPr lang="en-US" sz="3200" dirty="0" smtClean="0">
                <a:ea typeface="+mn-ea"/>
              </a:rPr>
              <a:t>Trade</a:t>
            </a:r>
          </a:p>
          <a:p>
            <a:pPr lvl="1">
              <a:spcBef>
                <a:spcPts val="1200"/>
              </a:spcBef>
              <a:defRPr/>
            </a:pPr>
            <a:r>
              <a:rPr lang="en-US" sz="3200" dirty="0" smtClean="0"/>
              <a:t>Give</a:t>
            </a:r>
            <a:endParaRPr lang="en-US" sz="3200" dirty="0" smtClean="0">
              <a:ea typeface="+mn-ea"/>
            </a:endParaRPr>
          </a:p>
          <a:p>
            <a:pPr>
              <a:spcBef>
                <a:spcPts val="1200"/>
              </a:spcBef>
              <a:defRPr/>
            </a:pPr>
            <a:r>
              <a:rPr lang="en-US" sz="3200" dirty="0" smtClean="0">
                <a:ea typeface="+mn-ea"/>
                <a:cs typeface="+mn-cs"/>
              </a:rPr>
              <a:t>Each is ripe with marketing opportunity.</a:t>
            </a:r>
          </a:p>
        </p:txBody>
      </p:sp>
      <p:sp>
        <p:nvSpPr>
          <p:cNvPr id="6" name="Slide Number Placeholder 5"/>
          <p:cNvSpPr>
            <a:spLocks noGrp="1"/>
          </p:cNvSpPr>
          <p:nvPr>
            <p:ph type="sldNum" sz="quarter" idx="12"/>
          </p:nvPr>
        </p:nvSpPr>
        <p:spPr/>
        <p:txBody>
          <a:bodyPr/>
          <a:lstStyle/>
          <a:p>
            <a:r>
              <a:rPr lang="en-US" dirty="0" smtClean="0"/>
              <a:t>7-</a:t>
            </a:r>
            <a:fld id="{C238F03A-58E1-4ECA-9024-348A9A81A53D}" type="slidenum">
              <a:rPr lang="en-US" smtClean="0"/>
              <a:pPr/>
              <a:t>20</a:t>
            </a:fld>
            <a:endParaRPr lang="en-US" dirty="0"/>
          </a:p>
        </p:txBody>
      </p:sp>
      <p:sp>
        <p:nvSpPr>
          <p:cNvPr id="7" name="Footer Placeholder 6"/>
          <p:cNvSpPr>
            <a:spLocks noGrp="1"/>
          </p:cNvSpPr>
          <p:nvPr>
            <p:ph type="ftr" sz="quarter" idx="11"/>
          </p:nvPr>
        </p:nvSpPr>
        <p:spPr/>
        <p:txBody>
          <a:bodyPr/>
          <a:lstStyle/>
          <a:p>
            <a:r>
              <a:rPr lang="en-US" dirty="0" smtClean="0"/>
              <a:t>©2014 Pearson Education, Inc. publishing as Prentice Hall</a:t>
            </a:r>
            <a:endParaRPr lang="en-US" dirty="0"/>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228600"/>
            <a:ext cx="7772400" cy="1143000"/>
          </a:xfrm>
        </p:spPr>
        <p:txBody>
          <a:bodyPr>
            <a:normAutofit/>
          </a:bodyPr>
          <a:lstStyle/>
          <a:p>
            <a:pPr fontAlgn="auto">
              <a:spcAft>
                <a:spcPts val="0"/>
              </a:spcAft>
              <a:defRPr/>
            </a:pPr>
            <a:r>
              <a:rPr lang="en-US" dirty="0" smtClean="0">
                <a:ea typeface="+mj-ea"/>
                <a:cs typeface="+mj-cs"/>
              </a:rPr>
              <a:t>Connecting Online in the U.S.</a:t>
            </a:r>
            <a:endParaRPr lang="en-US" dirty="0">
              <a:ea typeface="+mj-ea"/>
              <a:cs typeface="+mj-cs"/>
            </a:endParaRPr>
          </a:p>
        </p:txBody>
      </p:sp>
      <p:pic>
        <p:nvPicPr>
          <p:cNvPr id="7169" name="Picture 1"/>
          <p:cNvPicPr>
            <a:picLocks noChangeAspect="1" noChangeArrowheads="1"/>
          </p:cNvPicPr>
          <p:nvPr/>
        </p:nvPicPr>
        <p:blipFill>
          <a:blip r:embed="rId2" cstate="print"/>
          <a:srcRect/>
          <a:stretch>
            <a:fillRect/>
          </a:stretch>
        </p:blipFill>
        <p:spPr bwMode="auto">
          <a:xfrm>
            <a:off x="762000" y="2166938"/>
            <a:ext cx="7772400" cy="2862262"/>
          </a:xfrm>
          <a:prstGeom prst="rect">
            <a:avLst/>
          </a:prstGeom>
          <a:noFill/>
          <a:ln w="9525">
            <a:noFill/>
            <a:miter lim="800000"/>
            <a:headEnd/>
            <a:tailEnd/>
          </a:ln>
        </p:spPr>
      </p:pic>
      <p:sp>
        <p:nvSpPr>
          <p:cNvPr id="6" name="Slide Number Placeholder 5"/>
          <p:cNvSpPr>
            <a:spLocks noGrp="1"/>
          </p:cNvSpPr>
          <p:nvPr>
            <p:ph type="sldNum" sz="quarter" idx="12"/>
          </p:nvPr>
        </p:nvSpPr>
        <p:spPr/>
        <p:txBody>
          <a:bodyPr/>
          <a:lstStyle/>
          <a:p>
            <a:r>
              <a:rPr lang="en-US" dirty="0" smtClean="0"/>
              <a:t>7-</a:t>
            </a:r>
            <a:fld id="{C238F03A-58E1-4ECA-9024-348A9A81A53D}" type="slidenum">
              <a:rPr lang="en-US" smtClean="0"/>
              <a:pPr/>
              <a:t>21</a:t>
            </a:fld>
            <a:endParaRPr lang="en-US" dirty="0"/>
          </a:p>
        </p:txBody>
      </p:sp>
      <p:sp>
        <p:nvSpPr>
          <p:cNvPr id="7" name="Footer Placeholder 6"/>
          <p:cNvSpPr>
            <a:spLocks noGrp="1"/>
          </p:cNvSpPr>
          <p:nvPr>
            <p:ph type="ftr" sz="quarter" idx="11"/>
          </p:nvPr>
        </p:nvSpPr>
        <p:spPr/>
        <p:txBody>
          <a:bodyPr/>
          <a:lstStyle/>
          <a:p>
            <a:r>
              <a:rPr lang="en-US" dirty="0" smtClean="0"/>
              <a:t>©2014 Pearson Education, Inc. publishing as Prentice Hall</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28600"/>
            <a:ext cx="7924800" cy="1143000"/>
          </a:xfrm>
        </p:spPr>
        <p:txBody>
          <a:bodyPr>
            <a:normAutofit fontScale="90000"/>
          </a:bodyPr>
          <a:lstStyle/>
          <a:p>
            <a:pPr fontAlgn="auto">
              <a:spcAft>
                <a:spcPts val="0"/>
              </a:spcAft>
              <a:defRPr/>
            </a:pPr>
            <a:r>
              <a:rPr lang="en-US" dirty="0" smtClean="0">
                <a:ea typeface="+mj-ea"/>
                <a:cs typeface="+mj-cs"/>
              </a:rPr>
              <a:t>Creating &amp; Uploading Content in the U.S.</a:t>
            </a:r>
            <a:endParaRPr lang="en-US" dirty="0">
              <a:ea typeface="+mj-ea"/>
              <a:cs typeface="+mj-cs"/>
            </a:endParaRPr>
          </a:p>
        </p:txBody>
      </p:sp>
      <p:pic>
        <p:nvPicPr>
          <p:cNvPr id="6145" name="Picture 1"/>
          <p:cNvPicPr>
            <a:picLocks noChangeAspect="1" noChangeArrowheads="1"/>
          </p:cNvPicPr>
          <p:nvPr/>
        </p:nvPicPr>
        <p:blipFill>
          <a:blip r:embed="rId2" cstate="print"/>
          <a:srcRect/>
          <a:stretch>
            <a:fillRect/>
          </a:stretch>
        </p:blipFill>
        <p:spPr bwMode="auto">
          <a:xfrm>
            <a:off x="1143000" y="1905000"/>
            <a:ext cx="7010400" cy="3124200"/>
          </a:xfrm>
          <a:prstGeom prst="rect">
            <a:avLst/>
          </a:prstGeom>
          <a:noFill/>
          <a:ln w="9525">
            <a:noFill/>
            <a:miter lim="800000"/>
            <a:headEnd/>
            <a:tailEnd/>
          </a:ln>
        </p:spPr>
      </p:pic>
      <p:sp>
        <p:nvSpPr>
          <p:cNvPr id="6" name="Slide Number Placeholder 5"/>
          <p:cNvSpPr>
            <a:spLocks noGrp="1"/>
          </p:cNvSpPr>
          <p:nvPr>
            <p:ph type="sldNum" sz="quarter" idx="12"/>
          </p:nvPr>
        </p:nvSpPr>
        <p:spPr/>
        <p:txBody>
          <a:bodyPr/>
          <a:lstStyle/>
          <a:p>
            <a:r>
              <a:rPr lang="en-US" dirty="0" smtClean="0"/>
              <a:t>7-</a:t>
            </a:r>
            <a:fld id="{C238F03A-58E1-4ECA-9024-348A9A81A53D}" type="slidenum">
              <a:rPr lang="en-US" smtClean="0"/>
              <a:pPr/>
              <a:t>22</a:t>
            </a:fld>
            <a:endParaRPr lang="en-US" dirty="0"/>
          </a:p>
        </p:txBody>
      </p:sp>
      <p:sp>
        <p:nvSpPr>
          <p:cNvPr id="7" name="Footer Placeholder 6"/>
          <p:cNvSpPr>
            <a:spLocks noGrp="1"/>
          </p:cNvSpPr>
          <p:nvPr>
            <p:ph type="ftr" sz="quarter" idx="11"/>
          </p:nvPr>
        </p:nvSpPr>
        <p:spPr/>
        <p:txBody>
          <a:bodyPr/>
          <a:lstStyle/>
          <a:p>
            <a:r>
              <a:rPr lang="en-US" dirty="0" smtClean="0"/>
              <a:t>©2014 Pearson Education, Inc. publishing as Prentice Hall</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609600"/>
            <a:ext cx="7239000" cy="1295400"/>
          </a:xfrm>
        </p:spPr>
        <p:txBody>
          <a:bodyPr>
            <a:normAutofit/>
          </a:bodyPr>
          <a:lstStyle/>
          <a:p>
            <a:pPr fontAlgn="auto">
              <a:spcAft>
                <a:spcPts val="0"/>
              </a:spcAft>
              <a:defRPr/>
            </a:pPr>
            <a:r>
              <a:rPr lang="en-US" dirty="0" smtClean="0">
                <a:ea typeface="+mj-ea"/>
                <a:cs typeface="+mj-cs"/>
              </a:rPr>
              <a:t>Entertainment Online in the U.S.</a:t>
            </a:r>
            <a:endParaRPr lang="en-US" dirty="0">
              <a:ea typeface="+mj-ea"/>
              <a:cs typeface="+mj-cs"/>
            </a:endParaRPr>
          </a:p>
        </p:txBody>
      </p:sp>
      <p:pic>
        <p:nvPicPr>
          <p:cNvPr id="5121" name="Picture 1"/>
          <p:cNvPicPr>
            <a:picLocks noChangeAspect="1" noChangeArrowheads="1"/>
          </p:cNvPicPr>
          <p:nvPr/>
        </p:nvPicPr>
        <p:blipFill>
          <a:blip r:embed="rId2" cstate="print"/>
          <a:srcRect/>
          <a:stretch>
            <a:fillRect/>
          </a:stretch>
        </p:blipFill>
        <p:spPr bwMode="auto">
          <a:xfrm>
            <a:off x="638175" y="2209800"/>
            <a:ext cx="7867650" cy="2514600"/>
          </a:xfrm>
          <a:prstGeom prst="rect">
            <a:avLst/>
          </a:prstGeom>
          <a:noFill/>
          <a:ln w="9525">
            <a:noFill/>
            <a:miter lim="800000"/>
            <a:headEnd/>
            <a:tailEnd/>
          </a:ln>
        </p:spPr>
      </p:pic>
      <p:sp>
        <p:nvSpPr>
          <p:cNvPr id="6" name="Slide Number Placeholder 5"/>
          <p:cNvSpPr>
            <a:spLocks noGrp="1"/>
          </p:cNvSpPr>
          <p:nvPr>
            <p:ph type="sldNum" sz="quarter" idx="12"/>
          </p:nvPr>
        </p:nvSpPr>
        <p:spPr/>
        <p:txBody>
          <a:bodyPr/>
          <a:lstStyle/>
          <a:p>
            <a:r>
              <a:rPr lang="en-US" dirty="0" smtClean="0"/>
              <a:t>7-</a:t>
            </a:r>
            <a:fld id="{C238F03A-58E1-4ECA-9024-348A9A81A53D}" type="slidenum">
              <a:rPr lang="en-US" smtClean="0"/>
              <a:pPr/>
              <a:t>23</a:t>
            </a:fld>
            <a:endParaRPr lang="en-US" dirty="0"/>
          </a:p>
        </p:txBody>
      </p:sp>
      <p:sp>
        <p:nvSpPr>
          <p:cNvPr id="7" name="Footer Placeholder 6"/>
          <p:cNvSpPr>
            <a:spLocks noGrp="1"/>
          </p:cNvSpPr>
          <p:nvPr>
            <p:ph type="ftr" sz="quarter" idx="11"/>
          </p:nvPr>
        </p:nvSpPr>
        <p:spPr/>
        <p:txBody>
          <a:bodyPr/>
          <a:lstStyle/>
          <a:p>
            <a:r>
              <a:rPr lang="en-US" dirty="0" smtClean="0"/>
              <a:t>©2014 Pearson Education, Inc. publishing as Prentice Hall</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228600"/>
            <a:ext cx="7391400" cy="1143000"/>
          </a:xfrm>
        </p:spPr>
        <p:txBody>
          <a:bodyPr>
            <a:normAutofit/>
          </a:bodyPr>
          <a:lstStyle/>
          <a:p>
            <a:pPr fontAlgn="auto">
              <a:spcAft>
                <a:spcPts val="0"/>
              </a:spcAft>
              <a:defRPr/>
            </a:pPr>
            <a:r>
              <a:rPr lang="en-US" dirty="0" smtClean="0">
                <a:ea typeface="+mj-ea"/>
                <a:cs typeface="+mj-cs"/>
              </a:rPr>
              <a:t>Top 10 Search Terms for 2011</a:t>
            </a:r>
            <a:endParaRPr lang="en-US" dirty="0">
              <a:ea typeface="+mj-ea"/>
              <a:cs typeface="+mj-cs"/>
            </a:endParaRPr>
          </a:p>
        </p:txBody>
      </p:sp>
      <p:graphicFrame>
        <p:nvGraphicFramePr>
          <p:cNvPr id="6" name="Table 5"/>
          <p:cNvGraphicFramePr>
            <a:graphicFrameLocks noGrp="1"/>
          </p:cNvGraphicFramePr>
          <p:nvPr/>
        </p:nvGraphicFramePr>
        <p:xfrm>
          <a:off x="990600" y="1828800"/>
          <a:ext cx="7391398" cy="3505200"/>
        </p:xfrm>
        <a:graphic>
          <a:graphicData uri="http://schemas.openxmlformats.org/drawingml/2006/table">
            <a:tbl>
              <a:tblPr/>
              <a:tblGrid>
                <a:gridCol w="914400"/>
                <a:gridCol w="1601892"/>
                <a:gridCol w="760306"/>
                <a:gridCol w="1447800"/>
                <a:gridCol w="914400"/>
                <a:gridCol w="1752600"/>
              </a:tblGrid>
              <a:tr h="292100">
                <a:tc>
                  <a:txBody>
                    <a:bodyPr/>
                    <a:lstStyle/>
                    <a:p>
                      <a:pPr marL="0" marR="0" algn="l">
                        <a:lnSpc>
                          <a:spcPts val="1200"/>
                        </a:lnSpc>
                        <a:spcBef>
                          <a:spcPts val="300"/>
                        </a:spcBef>
                        <a:spcAft>
                          <a:spcPts val="300"/>
                        </a:spcAft>
                      </a:pPr>
                      <a:endParaRPr lang="en-US" sz="1400" dirty="0">
                        <a:latin typeface="Times New Roman"/>
                        <a:ea typeface="Times New Roman"/>
                        <a:cs typeface="Times New Roman"/>
                      </a:endParaRPr>
                    </a:p>
                  </a:txBody>
                  <a:tcPr marL="68580" marR="68580" marT="0" marB="0">
                    <a:lnL>
                      <a:noFill/>
                    </a:lnL>
                    <a:lnR>
                      <a:noFill/>
                    </a:lnR>
                    <a:lnT>
                      <a:noFill/>
                    </a:lnT>
                    <a:lnB>
                      <a:noFill/>
                    </a:lnB>
                  </a:tcPr>
                </a:tc>
                <a:tc>
                  <a:txBody>
                    <a:bodyPr/>
                    <a:lstStyle/>
                    <a:p>
                      <a:pPr marL="0" marR="0" algn="l">
                        <a:lnSpc>
                          <a:spcPts val="1200"/>
                        </a:lnSpc>
                        <a:spcBef>
                          <a:spcPts val="300"/>
                        </a:spcBef>
                        <a:spcAft>
                          <a:spcPts val="300"/>
                        </a:spcAft>
                      </a:pPr>
                      <a:r>
                        <a:rPr lang="en-US" sz="1400" b="1" u="sng" dirty="0">
                          <a:latin typeface="Times New Roman"/>
                          <a:ea typeface="Times New Roman"/>
                          <a:cs typeface="Times New Roman"/>
                        </a:rPr>
                        <a:t>Google</a:t>
                      </a:r>
                      <a:endParaRPr lang="en-US" sz="1400" dirty="0">
                        <a:latin typeface="Times New Roman"/>
                        <a:ea typeface="Times New Roman"/>
                        <a:cs typeface="Times New Roman"/>
                      </a:endParaRPr>
                    </a:p>
                  </a:txBody>
                  <a:tcPr marL="68580" marR="68580" marT="0" marB="0">
                    <a:lnL>
                      <a:noFill/>
                    </a:lnL>
                    <a:lnR>
                      <a:noFill/>
                    </a:lnR>
                    <a:lnT>
                      <a:noFill/>
                    </a:lnT>
                    <a:lnB>
                      <a:noFill/>
                    </a:lnB>
                  </a:tcPr>
                </a:tc>
                <a:tc>
                  <a:txBody>
                    <a:bodyPr/>
                    <a:lstStyle/>
                    <a:p>
                      <a:pPr marL="0" marR="0" algn="l">
                        <a:lnSpc>
                          <a:spcPts val="1200"/>
                        </a:lnSpc>
                        <a:spcBef>
                          <a:spcPts val="300"/>
                        </a:spcBef>
                        <a:spcAft>
                          <a:spcPts val="300"/>
                        </a:spcAft>
                      </a:pPr>
                      <a:endParaRPr lang="en-US" sz="1400" dirty="0">
                        <a:latin typeface="Times New Roman"/>
                        <a:ea typeface="Times New Roman"/>
                        <a:cs typeface="Times New Roman"/>
                      </a:endParaRPr>
                    </a:p>
                  </a:txBody>
                  <a:tcPr marL="68580" marR="68580" marT="0" marB="0">
                    <a:lnL>
                      <a:noFill/>
                    </a:lnL>
                    <a:lnR>
                      <a:noFill/>
                    </a:lnR>
                    <a:lnT>
                      <a:noFill/>
                    </a:lnT>
                    <a:lnB>
                      <a:noFill/>
                    </a:lnB>
                  </a:tcPr>
                </a:tc>
                <a:tc>
                  <a:txBody>
                    <a:bodyPr/>
                    <a:lstStyle/>
                    <a:p>
                      <a:pPr marL="0" marR="0" algn="l">
                        <a:lnSpc>
                          <a:spcPts val="1200"/>
                        </a:lnSpc>
                        <a:spcBef>
                          <a:spcPts val="300"/>
                        </a:spcBef>
                        <a:spcAft>
                          <a:spcPts val="300"/>
                        </a:spcAft>
                      </a:pPr>
                      <a:r>
                        <a:rPr lang="en-US" sz="1400" b="1" u="sng" dirty="0">
                          <a:latin typeface="Times New Roman"/>
                          <a:ea typeface="Times New Roman"/>
                          <a:cs typeface="Times New Roman"/>
                        </a:rPr>
                        <a:t>Yahoo!</a:t>
                      </a:r>
                      <a:endParaRPr lang="en-US" sz="1400" dirty="0">
                        <a:latin typeface="Times New Roman"/>
                        <a:ea typeface="Times New Roman"/>
                        <a:cs typeface="Times New Roman"/>
                      </a:endParaRPr>
                    </a:p>
                  </a:txBody>
                  <a:tcPr marL="68580" marR="68580" marT="0" marB="0">
                    <a:lnL>
                      <a:noFill/>
                    </a:lnL>
                    <a:lnR>
                      <a:noFill/>
                    </a:lnR>
                    <a:lnT>
                      <a:noFill/>
                    </a:lnT>
                    <a:lnB>
                      <a:noFill/>
                    </a:lnB>
                  </a:tcPr>
                </a:tc>
                <a:tc>
                  <a:txBody>
                    <a:bodyPr/>
                    <a:lstStyle/>
                    <a:p>
                      <a:pPr marL="0" marR="0" algn="l">
                        <a:lnSpc>
                          <a:spcPts val="1200"/>
                        </a:lnSpc>
                        <a:spcBef>
                          <a:spcPts val="300"/>
                        </a:spcBef>
                        <a:spcAft>
                          <a:spcPts val="300"/>
                        </a:spcAft>
                      </a:pPr>
                      <a:endParaRPr lang="en-US" sz="1400" dirty="0">
                        <a:latin typeface="Times New Roman"/>
                        <a:ea typeface="Times New Roman"/>
                        <a:cs typeface="Times New Roman"/>
                      </a:endParaRPr>
                    </a:p>
                  </a:txBody>
                  <a:tcPr marL="68580" marR="68580" marT="0" marB="0">
                    <a:lnL>
                      <a:noFill/>
                    </a:lnL>
                    <a:lnR>
                      <a:noFill/>
                    </a:lnR>
                    <a:lnT>
                      <a:noFill/>
                    </a:lnT>
                    <a:lnB>
                      <a:noFill/>
                    </a:lnB>
                  </a:tcPr>
                </a:tc>
                <a:tc>
                  <a:txBody>
                    <a:bodyPr/>
                    <a:lstStyle/>
                    <a:p>
                      <a:pPr marL="0" marR="0" algn="l">
                        <a:lnSpc>
                          <a:spcPts val="1200"/>
                        </a:lnSpc>
                        <a:spcBef>
                          <a:spcPts val="300"/>
                        </a:spcBef>
                        <a:spcAft>
                          <a:spcPts val="300"/>
                        </a:spcAft>
                      </a:pPr>
                      <a:r>
                        <a:rPr lang="en-US" sz="1400" b="1" u="sng" dirty="0">
                          <a:latin typeface="Times New Roman"/>
                          <a:ea typeface="Times New Roman"/>
                          <a:cs typeface="Times New Roman"/>
                        </a:rPr>
                        <a:t>Bing   </a:t>
                      </a:r>
                      <a:endParaRPr lang="en-US" sz="1400" dirty="0">
                        <a:latin typeface="Times New Roman"/>
                        <a:ea typeface="Times New Roman"/>
                        <a:cs typeface="Times New Roman"/>
                      </a:endParaRPr>
                    </a:p>
                  </a:txBody>
                  <a:tcPr marL="68580" marR="68580" marT="0" marB="0">
                    <a:lnL>
                      <a:noFill/>
                    </a:lnL>
                    <a:lnR>
                      <a:noFill/>
                    </a:lnR>
                    <a:lnT>
                      <a:noFill/>
                    </a:lnT>
                    <a:lnB>
                      <a:noFill/>
                    </a:lnB>
                  </a:tcPr>
                </a:tc>
              </a:tr>
              <a:tr h="292100">
                <a:tc>
                  <a:txBody>
                    <a:bodyPr/>
                    <a:lstStyle/>
                    <a:p>
                      <a:pPr marL="0" marR="0" algn="l">
                        <a:lnSpc>
                          <a:spcPts val="1200"/>
                        </a:lnSpc>
                        <a:spcBef>
                          <a:spcPts val="300"/>
                        </a:spcBef>
                        <a:spcAft>
                          <a:spcPts val="300"/>
                        </a:spcAft>
                      </a:pPr>
                      <a:r>
                        <a:rPr lang="en-US" sz="1400" b="1" dirty="0">
                          <a:solidFill>
                            <a:srgbClr val="000000"/>
                          </a:solidFill>
                          <a:latin typeface="Times New Roman"/>
                          <a:ea typeface="Times New Roman"/>
                          <a:cs typeface="Times New Roman"/>
                        </a:rPr>
                        <a:t>Rank</a:t>
                      </a:r>
                      <a:endParaRPr lang="en-US" sz="1400" dirty="0">
                        <a:solidFill>
                          <a:srgbClr val="000000"/>
                        </a:solidFill>
                        <a:latin typeface="Helvetica"/>
                        <a:ea typeface="Times New Roman"/>
                        <a:cs typeface="Times New Roman"/>
                      </a:endParaRPr>
                    </a:p>
                  </a:txBody>
                  <a:tcPr marL="68580" marR="68580" marT="0" marB="0">
                    <a:lnL>
                      <a:noFill/>
                    </a:lnL>
                    <a:lnR>
                      <a:noFill/>
                    </a:lnR>
                    <a:lnT>
                      <a:noFill/>
                    </a:lnT>
                    <a:lnB>
                      <a:noFill/>
                    </a:lnB>
                  </a:tcPr>
                </a:tc>
                <a:tc>
                  <a:txBody>
                    <a:bodyPr/>
                    <a:lstStyle/>
                    <a:p>
                      <a:pPr marL="0" marR="0" algn="l">
                        <a:lnSpc>
                          <a:spcPts val="1200"/>
                        </a:lnSpc>
                        <a:spcBef>
                          <a:spcPts val="300"/>
                        </a:spcBef>
                        <a:spcAft>
                          <a:spcPts val="300"/>
                        </a:spcAft>
                      </a:pPr>
                      <a:r>
                        <a:rPr lang="en-US" sz="1400" b="1" dirty="0">
                          <a:solidFill>
                            <a:srgbClr val="000000"/>
                          </a:solidFill>
                          <a:latin typeface="Times New Roman"/>
                          <a:ea typeface="Times New Roman"/>
                          <a:cs typeface="Times New Roman"/>
                        </a:rPr>
                        <a:t>Term</a:t>
                      </a:r>
                      <a:endParaRPr lang="en-US" sz="1400" dirty="0">
                        <a:solidFill>
                          <a:srgbClr val="000000"/>
                        </a:solidFill>
                        <a:latin typeface="Helvetica"/>
                        <a:ea typeface="Times New Roman"/>
                        <a:cs typeface="Times New Roman"/>
                      </a:endParaRPr>
                    </a:p>
                  </a:txBody>
                  <a:tcPr marL="68580" marR="68580" marT="0" marB="0">
                    <a:lnL>
                      <a:noFill/>
                    </a:lnL>
                    <a:lnR>
                      <a:noFill/>
                    </a:lnR>
                    <a:lnT>
                      <a:noFill/>
                    </a:lnT>
                    <a:lnB>
                      <a:noFill/>
                    </a:lnB>
                  </a:tcPr>
                </a:tc>
                <a:tc>
                  <a:txBody>
                    <a:bodyPr/>
                    <a:lstStyle/>
                    <a:p>
                      <a:pPr marL="0" marR="0" algn="l">
                        <a:lnSpc>
                          <a:spcPts val="1200"/>
                        </a:lnSpc>
                        <a:spcBef>
                          <a:spcPts val="300"/>
                        </a:spcBef>
                        <a:spcAft>
                          <a:spcPts val="300"/>
                        </a:spcAft>
                      </a:pPr>
                      <a:r>
                        <a:rPr lang="en-US" sz="1400" b="1" dirty="0">
                          <a:solidFill>
                            <a:srgbClr val="000000"/>
                          </a:solidFill>
                          <a:latin typeface="Times New Roman"/>
                          <a:ea typeface="Times New Roman"/>
                          <a:cs typeface="Times New Roman"/>
                        </a:rPr>
                        <a:t>Rank</a:t>
                      </a:r>
                      <a:endParaRPr lang="en-US" sz="1400" dirty="0">
                        <a:solidFill>
                          <a:srgbClr val="000000"/>
                        </a:solidFill>
                        <a:latin typeface="Helvetica"/>
                        <a:ea typeface="Times New Roman"/>
                        <a:cs typeface="Times New Roman"/>
                      </a:endParaRPr>
                    </a:p>
                  </a:txBody>
                  <a:tcPr marL="68580" marR="68580" marT="0" marB="0">
                    <a:lnL>
                      <a:noFill/>
                    </a:lnL>
                    <a:lnR>
                      <a:noFill/>
                    </a:lnR>
                    <a:lnT>
                      <a:noFill/>
                    </a:lnT>
                    <a:lnB>
                      <a:noFill/>
                    </a:lnB>
                  </a:tcPr>
                </a:tc>
                <a:tc>
                  <a:txBody>
                    <a:bodyPr/>
                    <a:lstStyle/>
                    <a:p>
                      <a:pPr marL="0" marR="0" algn="l">
                        <a:lnSpc>
                          <a:spcPts val="1200"/>
                        </a:lnSpc>
                        <a:spcBef>
                          <a:spcPts val="300"/>
                        </a:spcBef>
                        <a:spcAft>
                          <a:spcPts val="300"/>
                        </a:spcAft>
                      </a:pPr>
                      <a:r>
                        <a:rPr lang="en-US" sz="1400" b="1" dirty="0">
                          <a:solidFill>
                            <a:srgbClr val="000000"/>
                          </a:solidFill>
                          <a:latin typeface="Times New Roman"/>
                          <a:ea typeface="Times New Roman"/>
                          <a:cs typeface="Times New Roman"/>
                        </a:rPr>
                        <a:t>Term</a:t>
                      </a:r>
                      <a:endParaRPr lang="en-US" sz="1400" dirty="0">
                        <a:solidFill>
                          <a:srgbClr val="000000"/>
                        </a:solidFill>
                        <a:latin typeface="Helvetica"/>
                        <a:ea typeface="Times New Roman"/>
                        <a:cs typeface="Times New Roman"/>
                      </a:endParaRPr>
                    </a:p>
                  </a:txBody>
                  <a:tcPr marL="68580" marR="68580" marT="0" marB="0">
                    <a:lnL>
                      <a:noFill/>
                    </a:lnL>
                    <a:lnR>
                      <a:noFill/>
                    </a:lnR>
                    <a:lnT>
                      <a:noFill/>
                    </a:lnT>
                    <a:lnB>
                      <a:noFill/>
                    </a:lnB>
                  </a:tcPr>
                </a:tc>
                <a:tc>
                  <a:txBody>
                    <a:bodyPr/>
                    <a:lstStyle/>
                    <a:p>
                      <a:pPr marL="0" marR="0" algn="l">
                        <a:lnSpc>
                          <a:spcPts val="1200"/>
                        </a:lnSpc>
                        <a:spcBef>
                          <a:spcPts val="300"/>
                        </a:spcBef>
                        <a:spcAft>
                          <a:spcPts val="300"/>
                        </a:spcAft>
                      </a:pPr>
                      <a:r>
                        <a:rPr lang="en-US" sz="1400" b="1" dirty="0">
                          <a:solidFill>
                            <a:srgbClr val="000000"/>
                          </a:solidFill>
                          <a:latin typeface="Times New Roman"/>
                          <a:ea typeface="Times New Roman"/>
                          <a:cs typeface="Times New Roman"/>
                        </a:rPr>
                        <a:t>Rank</a:t>
                      </a:r>
                      <a:endParaRPr lang="en-US" sz="1400" dirty="0">
                        <a:solidFill>
                          <a:srgbClr val="000000"/>
                        </a:solidFill>
                        <a:latin typeface="Helvetica"/>
                        <a:ea typeface="Times New Roman"/>
                        <a:cs typeface="Times New Roman"/>
                      </a:endParaRPr>
                    </a:p>
                  </a:txBody>
                  <a:tcPr marL="68580" marR="68580" marT="0" marB="0">
                    <a:lnL>
                      <a:noFill/>
                    </a:lnL>
                    <a:lnR>
                      <a:noFill/>
                    </a:lnR>
                    <a:lnT>
                      <a:noFill/>
                    </a:lnT>
                    <a:lnB>
                      <a:noFill/>
                    </a:lnB>
                  </a:tcPr>
                </a:tc>
                <a:tc>
                  <a:txBody>
                    <a:bodyPr/>
                    <a:lstStyle/>
                    <a:p>
                      <a:pPr marL="0" marR="0" algn="l">
                        <a:lnSpc>
                          <a:spcPts val="1200"/>
                        </a:lnSpc>
                        <a:spcBef>
                          <a:spcPts val="300"/>
                        </a:spcBef>
                        <a:spcAft>
                          <a:spcPts val="300"/>
                        </a:spcAft>
                      </a:pPr>
                      <a:r>
                        <a:rPr lang="en-US" sz="1400" b="1" dirty="0">
                          <a:solidFill>
                            <a:srgbClr val="000000"/>
                          </a:solidFill>
                          <a:latin typeface="Times New Roman"/>
                          <a:ea typeface="Times New Roman"/>
                          <a:cs typeface="Times New Roman"/>
                        </a:rPr>
                        <a:t>Term</a:t>
                      </a:r>
                      <a:endParaRPr lang="en-US" sz="1400" dirty="0">
                        <a:solidFill>
                          <a:srgbClr val="000000"/>
                        </a:solidFill>
                        <a:latin typeface="Helvetica"/>
                        <a:ea typeface="Times New Roman"/>
                        <a:cs typeface="Times New Roman"/>
                      </a:endParaRPr>
                    </a:p>
                  </a:txBody>
                  <a:tcPr marL="68580" marR="68580" marT="0" marB="0">
                    <a:lnL>
                      <a:noFill/>
                    </a:lnL>
                    <a:lnR>
                      <a:noFill/>
                    </a:lnR>
                    <a:lnT>
                      <a:noFill/>
                    </a:lnT>
                    <a:lnB>
                      <a:noFill/>
                    </a:lnB>
                  </a:tcPr>
                </a:tc>
              </a:tr>
              <a:tr h="292100">
                <a:tc>
                  <a:txBody>
                    <a:bodyPr/>
                    <a:lstStyle/>
                    <a:p>
                      <a:pPr marL="0" marR="0" algn="l">
                        <a:lnSpc>
                          <a:spcPts val="1200"/>
                        </a:lnSpc>
                        <a:spcBef>
                          <a:spcPts val="200"/>
                        </a:spcBef>
                        <a:spcAft>
                          <a:spcPts val="200"/>
                        </a:spcAft>
                      </a:pPr>
                      <a:r>
                        <a:rPr lang="en-US" sz="1400" dirty="0">
                          <a:latin typeface="Times New Roman"/>
                          <a:ea typeface="Times New Roman"/>
                          <a:cs typeface="Times New Roman"/>
                        </a:rPr>
                        <a:t>1</a:t>
                      </a:r>
                    </a:p>
                  </a:txBody>
                  <a:tcPr marL="68580" marR="68580" marT="0" marB="0">
                    <a:lnL>
                      <a:noFill/>
                    </a:lnL>
                    <a:lnR>
                      <a:noFill/>
                    </a:lnR>
                    <a:lnT>
                      <a:noFill/>
                    </a:lnT>
                    <a:lnB>
                      <a:noFill/>
                    </a:lnB>
                  </a:tcPr>
                </a:tc>
                <a:tc>
                  <a:txBody>
                    <a:bodyPr/>
                    <a:lstStyle/>
                    <a:p>
                      <a:pPr marL="0" marR="0" algn="l">
                        <a:lnSpc>
                          <a:spcPts val="1200"/>
                        </a:lnSpc>
                        <a:spcBef>
                          <a:spcPts val="200"/>
                        </a:spcBef>
                        <a:spcAft>
                          <a:spcPts val="200"/>
                        </a:spcAft>
                      </a:pPr>
                      <a:r>
                        <a:rPr lang="en-US" sz="1400" dirty="0">
                          <a:latin typeface="Times New Roman"/>
                          <a:ea typeface="Times New Roman"/>
                          <a:cs typeface="Times New Roman"/>
                        </a:rPr>
                        <a:t>Rebecca Black</a:t>
                      </a:r>
                    </a:p>
                  </a:txBody>
                  <a:tcPr marL="68580" marR="68580" marT="0" marB="0">
                    <a:lnL>
                      <a:noFill/>
                    </a:lnL>
                    <a:lnR>
                      <a:noFill/>
                    </a:lnR>
                    <a:lnT>
                      <a:noFill/>
                    </a:lnT>
                    <a:lnB>
                      <a:noFill/>
                    </a:lnB>
                  </a:tcPr>
                </a:tc>
                <a:tc>
                  <a:txBody>
                    <a:bodyPr/>
                    <a:lstStyle/>
                    <a:p>
                      <a:pPr marL="0" marR="0" algn="l">
                        <a:lnSpc>
                          <a:spcPts val="1200"/>
                        </a:lnSpc>
                        <a:spcBef>
                          <a:spcPts val="200"/>
                        </a:spcBef>
                        <a:spcAft>
                          <a:spcPts val="200"/>
                        </a:spcAft>
                      </a:pPr>
                      <a:r>
                        <a:rPr lang="en-US" sz="1400" dirty="0">
                          <a:latin typeface="Times New Roman"/>
                          <a:ea typeface="Times New Roman"/>
                          <a:cs typeface="Times New Roman"/>
                        </a:rPr>
                        <a:t>1</a:t>
                      </a:r>
                    </a:p>
                  </a:txBody>
                  <a:tcPr marL="68580" marR="68580" marT="0" marB="0">
                    <a:lnL>
                      <a:noFill/>
                    </a:lnL>
                    <a:lnR>
                      <a:noFill/>
                    </a:lnR>
                    <a:lnT>
                      <a:noFill/>
                    </a:lnT>
                    <a:lnB>
                      <a:noFill/>
                    </a:lnB>
                  </a:tcPr>
                </a:tc>
                <a:tc>
                  <a:txBody>
                    <a:bodyPr/>
                    <a:lstStyle/>
                    <a:p>
                      <a:pPr marL="0" marR="0" algn="l">
                        <a:lnSpc>
                          <a:spcPts val="1200"/>
                        </a:lnSpc>
                        <a:spcBef>
                          <a:spcPts val="200"/>
                        </a:spcBef>
                        <a:spcAft>
                          <a:spcPts val="200"/>
                        </a:spcAft>
                      </a:pPr>
                      <a:r>
                        <a:rPr lang="en-US" sz="1400" dirty="0">
                          <a:latin typeface="Times New Roman"/>
                          <a:ea typeface="Times New Roman"/>
                          <a:cs typeface="Times New Roman"/>
                        </a:rPr>
                        <a:t>iPhone</a:t>
                      </a:r>
                    </a:p>
                  </a:txBody>
                  <a:tcPr marL="68580" marR="68580" marT="0" marB="0">
                    <a:lnL>
                      <a:noFill/>
                    </a:lnL>
                    <a:lnR>
                      <a:noFill/>
                    </a:lnR>
                    <a:lnT>
                      <a:noFill/>
                    </a:lnT>
                    <a:lnB>
                      <a:noFill/>
                    </a:lnB>
                  </a:tcPr>
                </a:tc>
                <a:tc>
                  <a:txBody>
                    <a:bodyPr/>
                    <a:lstStyle/>
                    <a:p>
                      <a:pPr marL="0" marR="0" algn="l">
                        <a:lnSpc>
                          <a:spcPts val="1200"/>
                        </a:lnSpc>
                        <a:spcBef>
                          <a:spcPts val="200"/>
                        </a:spcBef>
                        <a:spcAft>
                          <a:spcPts val="200"/>
                        </a:spcAft>
                      </a:pPr>
                      <a:r>
                        <a:rPr lang="en-US" sz="1400" dirty="0">
                          <a:latin typeface="Times New Roman"/>
                          <a:ea typeface="Times New Roman"/>
                          <a:cs typeface="Times New Roman"/>
                        </a:rPr>
                        <a:t>1</a:t>
                      </a:r>
                    </a:p>
                  </a:txBody>
                  <a:tcPr marL="68580" marR="68580" marT="0" marB="0">
                    <a:lnL>
                      <a:noFill/>
                    </a:lnL>
                    <a:lnR>
                      <a:noFill/>
                    </a:lnR>
                    <a:lnT>
                      <a:noFill/>
                    </a:lnT>
                    <a:lnB>
                      <a:noFill/>
                    </a:lnB>
                  </a:tcPr>
                </a:tc>
                <a:tc>
                  <a:txBody>
                    <a:bodyPr/>
                    <a:lstStyle/>
                    <a:p>
                      <a:pPr marL="0" marR="0" algn="l">
                        <a:lnSpc>
                          <a:spcPts val="1200"/>
                        </a:lnSpc>
                        <a:spcBef>
                          <a:spcPts val="200"/>
                        </a:spcBef>
                        <a:spcAft>
                          <a:spcPts val="200"/>
                        </a:spcAft>
                      </a:pPr>
                      <a:r>
                        <a:rPr lang="en-US" sz="1400" dirty="0">
                          <a:latin typeface="Times New Roman"/>
                          <a:ea typeface="Times New Roman"/>
                          <a:cs typeface="Times New Roman"/>
                        </a:rPr>
                        <a:t>Fauja Singh</a:t>
                      </a:r>
                    </a:p>
                  </a:txBody>
                  <a:tcPr marL="68580" marR="68580" marT="0" marB="0">
                    <a:lnL>
                      <a:noFill/>
                    </a:lnL>
                    <a:lnR>
                      <a:noFill/>
                    </a:lnR>
                    <a:lnT>
                      <a:noFill/>
                    </a:lnT>
                    <a:lnB>
                      <a:noFill/>
                    </a:lnB>
                  </a:tcPr>
                </a:tc>
              </a:tr>
              <a:tr h="292100">
                <a:tc>
                  <a:txBody>
                    <a:bodyPr/>
                    <a:lstStyle/>
                    <a:p>
                      <a:pPr marL="0" marR="0" algn="l">
                        <a:lnSpc>
                          <a:spcPts val="1200"/>
                        </a:lnSpc>
                        <a:spcBef>
                          <a:spcPts val="200"/>
                        </a:spcBef>
                        <a:spcAft>
                          <a:spcPts val="200"/>
                        </a:spcAft>
                      </a:pPr>
                      <a:r>
                        <a:rPr lang="en-US" sz="1400" dirty="0">
                          <a:latin typeface="Times New Roman"/>
                          <a:ea typeface="Times New Roman"/>
                          <a:cs typeface="Times New Roman"/>
                        </a:rPr>
                        <a:t>2</a:t>
                      </a:r>
                    </a:p>
                  </a:txBody>
                  <a:tcPr marL="68580" marR="68580" marT="0" marB="0">
                    <a:lnL>
                      <a:noFill/>
                    </a:lnL>
                    <a:lnR>
                      <a:noFill/>
                    </a:lnR>
                    <a:lnT>
                      <a:noFill/>
                    </a:lnT>
                    <a:lnB>
                      <a:noFill/>
                    </a:lnB>
                  </a:tcPr>
                </a:tc>
                <a:tc>
                  <a:txBody>
                    <a:bodyPr/>
                    <a:lstStyle/>
                    <a:p>
                      <a:pPr marL="0" marR="0" algn="l">
                        <a:lnSpc>
                          <a:spcPts val="1200"/>
                        </a:lnSpc>
                        <a:spcBef>
                          <a:spcPts val="200"/>
                        </a:spcBef>
                        <a:spcAft>
                          <a:spcPts val="200"/>
                        </a:spcAft>
                      </a:pPr>
                      <a:r>
                        <a:rPr lang="en-US" sz="1400" dirty="0">
                          <a:latin typeface="Times New Roman"/>
                          <a:ea typeface="Times New Roman"/>
                          <a:cs typeface="Times New Roman"/>
                        </a:rPr>
                        <a:t>Google+</a:t>
                      </a:r>
                    </a:p>
                  </a:txBody>
                  <a:tcPr marL="68580" marR="68580" marT="0" marB="0">
                    <a:lnL>
                      <a:noFill/>
                    </a:lnL>
                    <a:lnR>
                      <a:noFill/>
                    </a:lnR>
                    <a:lnT>
                      <a:noFill/>
                    </a:lnT>
                    <a:lnB>
                      <a:noFill/>
                    </a:lnB>
                  </a:tcPr>
                </a:tc>
                <a:tc>
                  <a:txBody>
                    <a:bodyPr/>
                    <a:lstStyle/>
                    <a:p>
                      <a:pPr marL="0" marR="0" algn="l">
                        <a:lnSpc>
                          <a:spcPts val="1200"/>
                        </a:lnSpc>
                        <a:spcBef>
                          <a:spcPts val="200"/>
                        </a:spcBef>
                        <a:spcAft>
                          <a:spcPts val="200"/>
                        </a:spcAft>
                      </a:pPr>
                      <a:r>
                        <a:rPr lang="en-US" sz="1400" dirty="0">
                          <a:latin typeface="Times New Roman"/>
                          <a:ea typeface="Times New Roman"/>
                          <a:cs typeface="Times New Roman"/>
                        </a:rPr>
                        <a:t>2</a:t>
                      </a:r>
                    </a:p>
                  </a:txBody>
                  <a:tcPr marL="68580" marR="68580" marT="0" marB="0">
                    <a:lnL>
                      <a:noFill/>
                    </a:lnL>
                    <a:lnR>
                      <a:noFill/>
                    </a:lnR>
                    <a:lnT>
                      <a:noFill/>
                    </a:lnT>
                    <a:lnB>
                      <a:noFill/>
                    </a:lnB>
                  </a:tcPr>
                </a:tc>
                <a:tc>
                  <a:txBody>
                    <a:bodyPr/>
                    <a:lstStyle/>
                    <a:p>
                      <a:pPr marL="0" marR="0" algn="l">
                        <a:lnSpc>
                          <a:spcPts val="1200"/>
                        </a:lnSpc>
                        <a:spcBef>
                          <a:spcPts val="200"/>
                        </a:spcBef>
                        <a:spcAft>
                          <a:spcPts val="200"/>
                        </a:spcAft>
                      </a:pPr>
                      <a:r>
                        <a:rPr lang="en-US" sz="1400" dirty="0">
                          <a:latin typeface="Times New Roman"/>
                          <a:ea typeface="Times New Roman"/>
                          <a:cs typeface="Times New Roman"/>
                        </a:rPr>
                        <a:t>Casey Anthony</a:t>
                      </a:r>
                    </a:p>
                  </a:txBody>
                  <a:tcPr marL="68580" marR="68580" marT="0" marB="0">
                    <a:lnL>
                      <a:noFill/>
                    </a:lnL>
                    <a:lnR>
                      <a:noFill/>
                    </a:lnR>
                    <a:lnT>
                      <a:noFill/>
                    </a:lnT>
                    <a:lnB>
                      <a:noFill/>
                    </a:lnB>
                  </a:tcPr>
                </a:tc>
                <a:tc>
                  <a:txBody>
                    <a:bodyPr/>
                    <a:lstStyle/>
                    <a:p>
                      <a:pPr marL="0" marR="0" algn="l">
                        <a:lnSpc>
                          <a:spcPts val="1200"/>
                        </a:lnSpc>
                        <a:spcBef>
                          <a:spcPts val="200"/>
                        </a:spcBef>
                        <a:spcAft>
                          <a:spcPts val="200"/>
                        </a:spcAft>
                      </a:pPr>
                      <a:r>
                        <a:rPr lang="en-US" sz="1400" dirty="0">
                          <a:latin typeface="Times New Roman"/>
                          <a:ea typeface="Times New Roman"/>
                          <a:cs typeface="Times New Roman"/>
                        </a:rPr>
                        <a:t>2</a:t>
                      </a:r>
                    </a:p>
                  </a:txBody>
                  <a:tcPr marL="68580" marR="68580" marT="0" marB="0">
                    <a:lnL>
                      <a:noFill/>
                    </a:lnL>
                    <a:lnR>
                      <a:noFill/>
                    </a:lnR>
                    <a:lnT>
                      <a:noFill/>
                    </a:lnT>
                    <a:lnB>
                      <a:noFill/>
                    </a:lnB>
                  </a:tcPr>
                </a:tc>
                <a:tc>
                  <a:txBody>
                    <a:bodyPr/>
                    <a:lstStyle/>
                    <a:p>
                      <a:pPr marL="0" marR="0" algn="l">
                        <a:lnSpc>
                          <a:spcPts val="1200"/>
                        </a:lnSpc>
                        <a:spcBef>
                          <a:spcPts val="200"/>
                        </a:spcBef>
                        <a:spcAft>
                          <a:spcPts val="200"/>
                        </a:spcAft>
                      </a:pPr>
                      <a:r>
                        <a:rPr lang="en-US" sz="1400" dirty="0">
                          <a:latin typeface="Times New Roman"/>
                          <a:ea typeface="Times New Roman"/>
                          <a:cs typeface="Times New Roman"/>
                        </a:rPr>
                        <a:t>Katy Perry</a:t>
                      </a:r>
                    </a:p>
                  </a:txBody>
                  <a:tcPr marL="68580" marR="68580" marT="0" marB="0">
                    <a:lnL>
                      <a:noFill/>
                    </a:lnL>
                    <a:lnR>
                      <a:noFill/>
                    </a:lnR>
                    <a:lnT>
                      <a:noFill/>
                    </a:lnT>
                    <a:lnB>
                      <a:noFill/>
                    </a:lnB>
                  </a:tcPr>
                </a:tc>
              </a:tr>
              <a:tr h="292100">
                <a:tc>
                  <a:txBody>
                    <a:bodyPr/>
                    <a:lstStyle/>
                    <a:p>
                      <a:pPr marL="0" marR="0" algn="l">
                        <a:lnSpc>
                          <a:spcPts val="1200"/>
                        </a:lnSpc>
                        <a:spcBef>
                          <a:spcPts val="200"/>
                        </a:spcBef>
                        <a:spcAft>
                          <a:spcPts val="200"/>
                        </a:spcAft>
                      </a:pPr>
                      <a:r>
                        <a:rPr lang="en-US" sz="1400" dirty="0">
                          <a:latin typeface="Times New Roman"/>
                          <a:ea typeface="Times New Roman"/>
                          <a:cs typeface="Times New Roman"/>
                        </a:rPr>
                        <a:t>3</a:t>
                      </a:r>
                    </a:p>
                  </a:txBody>
                  <a:tcPr marL="68580" marR="68580" marT="0" marB="0">
                    <a:lnL>
                      <a:noFill/>
                    </a:lnL>
                    <a:lnR>
                      <a:noFill/>
                    </a:lnR>
                    <a:lnT>
                      <a:noFill/>
                    </a:lnT>
                    <a:lnB>
                      <a:noFill/>
                    </a:lnB>
                  </a:tcPr>
                </a:tc>
                <a:tc>
                  <a:txBody>
                    <a:bodyPr/>
                    <a:lstStyle/>
                    <a:p>
                      <a:pPr marL="0" marR="0" algn="l">
                        <a:lnSpc>
                          <a:spcPts val="1200"/>
                        </a:lnSpc>
                        <a:spcBef>
                          <a:spcPts val="200"/>
                        </a:spcBef>
                        <a:spcAft>
                          <a:spcPts val="200"/>
                        </a:spcAft>
                      </a:pPr>
                      <a:r>
                        <a:rPr lang="en-US" sz="1400" dirty="0">
                          <a:latin typeface="Times New Roman"/>
                          <a:ea typeface="Times New Roman"/>
                          <a:cs typeface="Times New Roman"/>
                        </a:rPr>
                        <a:t>Ryan Dunn</a:t>
                      </a:r>
                    </a:p>
                  </a:txBody>
                  <a:tcPr marL="68580" marR="68580" marT="0" marB="0">
                    <a:lnL>
                      <a:noFill/>
                    </a:lnL>
                    <a:lnR>
                      <a:noFill/>
                    </a:lnR>
                    <a:lnT>
                      <a:noFill/>
                    </a:lnT>
                    <a:lnB>
                      <a:noFill/>
                    </a:lnB>
                  </a:tcPr>
                </a:tc>
                <a:tc>
                  <a:txBody>
                    <a:bodyPr/>
                    <a:lstStyle/>
                    <a:p>
                      <a:pPr marL="0" marR="0" algn="l">
                        <a:lnSpc>
                          <a:spcPts val="1200"/>
                        </a:lnSpc>
                        <a:spcBef>
                          <a:spcPts val="200"/>
                        </a:spcBef>
                        <a:spcAft>
                          <a:spcPts val="200"/>
                        </a:spcAft>
                      </a:pPr>
                      <a:r>
                        <a:rPr lang="en-US" sz="1400" dirty="0">
                          <a:latin typeface="Times New Roman"/>
                          <a:ea typeface="Times New Roman"/>
                          <a:cs typeface="Times New Roman"/>
                        </a:rPr>
                        <a:t>3</a:t>
                      </a:r>
                    </a:p>
                  </a:txBody>
                  <a:tcPr marL="68580" marR="68580" marT="0" marB="0">
                    <a:lnL>
                      <a:noFill/>
                    </a:lnL>
                    <a:lnR>
                      <a:noFill/>
                    </a:lnR>
                    <a:lnT>
                      <a:noFill/>
                    </a:lnT>
                    <a:lnB>
                      <a:noFill/>
                    </a:lnB>
                  </a:tcPr>
                </a:tc>
                <a:tc>
                  <a:txBody>
                    <a:bodyPr/>
                    <a:lstStyle/>
                    <a:p>
                      <a:pPr marL="0" marR="0" algn="l">
                        <a:lnSpc>
                          <a:spcPts val="1200"/>
                        </a:lnSpc>
                        <a:spcBef>
                          <a:spcPts val="200"/>
                        </a:spcBef>
                        <a:spcAft>
                          <a:spcPts val="200"/>
                        </a:spcAft>
                      </a:pPr>
                      <a:r>
                        <a:rPr lang="en-US" sz="1400" dirty="0">
                          <a:latin typeface="Times New Roman"/>
                          <a:ea typeface="Times New Roman"/>
                          <a:cs typeface="Times New Roman"/>
                        </a:rPr>
                        <a:t>Kim Kardashian</a:t>
                      </a:r>
                    </a:p>
                  </a:txBody>
                  <a:tcPr marL="68580" marR="68580" marT="0" marB="0">
                    <a:lnL>
                      <a:noFill/>
                    </a:lnL>
                    <a:lnR>
                      <a:noFill/>
                    </a:lnR>
                    <a:lnT>
                      <a:noFill/>
                    </a:lnT>
                    <a:lnB>
                      <a:noFill/>
                    </a:lnB>
                  </a:tcPr>
                </a:tc>
                <a:tc>
                  <a:txBody>
                    <a:bodyPr/>
                    <a:lstStyle/>
                    <a:p>
                      <a:pPr marL="0" marR="0" algn="l">
                        <a:lnSpc>
                          <a:spcPts val="1200"/>
                        </a:lnSpc>
                        <a:spcBef>
                          <a:spcPts val="200"/>
                        </a:spcBef>
                        <a:spcAft>
                          <a:spcPts val="200"/>
                        </a:spcAft>
                      </a:pPr>
                      <a:r>
                        <a:rPr lang="en-US" sz="1400" dirty="0">
                          <a:latin typeface="Times New Roman"/>
                          <a:ea typeface="Times New Roman"/>
                          <a:cs typeface="Times New Roman"/>
                        </a:rPr>
                        <a:t>3</a:t>
                      </a:r>
                    </a:p>
                  </a:txBody>
                  <a:tcPr marL="68580" marR="68580" marT="0" marB="0">
                    <a:lnL>
                      <a:noFill/>
                    </a:lnL>
                    <a:lnR>
                      <a:noFill/>
                    </a:lnR>
                    <a:lnT>
                      <a:noFill/>
                    </a:lnT>
                    <a:lnB>
                      <a:noFill/>
                    </a:lnB>
                  </a:tcPr>
                </a:tc>
                <a:tc>
                  <a:txBody>
                    <a:bodyPr/>
                    <a:lstStyle/>
                    <a:p>
                      <a:pPr marL="0" marR="0" algn="l">
                        <a:lnSpc>
                          <a:spcPts val="1200"/>
                        </a:lnSpc>
                        <a:spcBef>
                          <a:spcPts val="200"/>
                        </a:spcBef>
                        <a:spcAft>
                          <a:spcPts val="200"/>
                        </a:spcAft>
                      </a:pPr>
                      <a:r>
                        <a:rPr lang="en-US" sz="1400" dirty="0">
                          <a:latin typeface="Times New Roman"/>
                          <a:ea typeface="Times New Roman"/>
                          <a:cs typeface="Times New Roman"/>
                        </a:rPr>
                        <a:t>The cardinals</a:t>
                      </a:r>
                    </a:p>
                  </a:txBody>
                  <a:tcPr marL="68580" marR="68580" marT="0" marB="0">
                    <a:lnL>
                      <a:noFill/>
                    </a:lnL>
                    <a:lnR>
                      <a:noFill/>
                    </a:lnR>
                    <a:lnT>
                      <a:noFill/>
                    </a:lnT>
                    <a:lnB>
                      <a:noFill/>
                    </a:lnB>
                  </a:tcPr>
                </a:tc>
              </a:tr>
              <a:tr h="292100">
                <a:tc>
                  <a:txBody>
                    <a:bodyPr/>
                    <a:lstStyle/>
                    <a:p>
                      <a:pPr marL="0" marR="0" algn="l">
                        <a:lnSpc>
                          <a:spcPts val="1200"/>
                        </a:lnSpc>
                        <a:spcBef>
                          <a:spcPts val="200"/>
                        </a:spcBef>
                        <a:spcAft>
                          <a:spcPts val="200"/>
                        </a:spcAft>
                      </a:pPr>
                      <a:r>
                        <a:rPr lang="en-US" sz="1400" dirty="0">
                          <a:latin typeface="Times New Roman"/>
                          <a:ea typeface="Times New Roman"/>
                          <a:cs typeface="Times New Roman"/>
                        </a:rPr>
                        <a:t>4</a:t>
                      </a:r>
                    </a:p>
                  </a:txBody>
                  <a:tcPr marL="68580" marR="68580" marT="0" marB="0">
                    <a:lnL>
                      <a:noFill/>
                    </a:lnL>
                    <a:lnR>
                      <a:noFill/>
                    </a:lnR>
                    <a:lnT>
                      <a:noFill/>
                    </a:lnT>
                    <a:lnB>
                      <a:noFill/>
                    </a:lnB>
                  </a:tcPr>
                </a:tc>
                <a:tc>
                  <a:txBody>
                    <a:bodyPr/>
                    <a:lstStyle/>
                    <a:p>
                      <a:pPr marL="0" marR="0" algn="l">
                        <a:lnSpc>
                          <a:spcPts val="1200"/>
                        </a:lnSpc>
                        <a:spcBef>
                          <a:spcPts val="200"/>
                        </a:spcBef>
                        <a:spcAft>
                          <a:spcPts val="200"/>
                        </a:spcAft>
                      </a:pPr>
                      <a:r>
                        <a:rPr lang="en-US" sz="1400" dirty="0">
                          <a:latin typeface="Times New Roman"/>
                          <a:ea typeface="Times New Roman"/>
                          <a:cs typeface="Times New Roman"/>
                        </a:rPr>
                        <a:t>Casey Anthony</a:t>
                      </a:r>
                    </a:p>
                  </a:txBody>
                  <a:tcPr marL="68580" marR="68580" marT="0" marB="0">
                    <a:lnL>
                      <a:noFill/>
                    </a:lnL>
                    <a:lnR>
                      <a:noFill/>
                    </a:lnR>
                    <a:lnT>
                      <a:noFill/>
                    </a:lnT>
                    <a:lnB>
                      <a:noFill/>
                    </a:lnB>
                  </a:tcPr>
                </a:tc>
                <a:tc>
                  <a:txBody>
                    <a:bodyPr/>
                    <a:lstStyle/>
                    <a:p>
                      <a:pPr marL="0" marR="0" algn="l">
                        <a:lnSpc>
                          <a:spcPts val="1200"/>
                        </a:lnSpc>
                        <a:spcBef>
                          <a:spcPts val="200"/>
                        </a:spcBef>
                        <a:spcAft>
                          <a:spcPts val="200"/>
                        </a:spcAft>
                      </a:pPr>
                      <a:r>
                        <a:rPr lang="en-US" sz="1400" dirty="0">
                          <a:latin typeface="Times New Roman"/>
                          <a:ea typeface="Times New Roman"/>
                          <a:cs typeface="Times New Roman"/>
                        </a:rPr>
                        <a:t>4</a:t>
                      </a:r>
                    </a:p>
                  </a:txBody>
                  <a:tcPr marL="68580" marR="68580" marT="0" marB="0">
                    <a:lnL>
                      <a:noFill/>
                    </a:lnL>
                    <a:lnR>
                      <a:noFill/>
                    </a:lnR>
                    <a:lnT>
                      <a:noFill/>
                    </a:lnT>
                    <a:lnB>
                      <a:noFill/>
                    </a:lnB>
                  </a:tcPr>
                </a:tc>
                <a:tc>
                  <a:txBody>
                    <a:bodyPr/>
                    <a:lstStyle/>
                    <a:p>
                      <a:pPr marL="0" marR="0" algn="l">
                        <a:lnSpc>
                          <a:spcPts val="1200"/>
                        </a:lnSpc>
                        <a:spcBef>
                          <a:spcPts val="200"/>
                        </a:spcBef>
                        <a:spcAft>
                          <a:spcPts val="200"/>
                        </a:spcAft>
                      </a:pPr>
                      <a:r>
                        <a:rPr lang="en-US" sz="1400" dirty="0">
                          <a:latin typeface="Times New Roman"/>
                          <a:ea typeface="Times New Roman"/>
                          <a:cs typeface="Times New Roman"/>
                        </a:rPr>
                        <a:t>Katy Perry</a:t>
                      </a:r>
                    </a:p>
                  </a:txBody>
                  <a:tcPr marL="68580" marR="68580" marT="0" marB="0">
                    <a:lnL>
                      <a:noFill/>
                    </a:lnL>
                    <a:lnR>
                      <a:noFill/>
                    </a:lnR>
                    <a:lnT>
                      <a:noFill/>
                    </a:lnT>
                    <a:lnB>
                      <a:noFill/>
                    </a:lnB>
                  </a:tcPr>
                </a:tc>
                <a:tc>
                  <a:txBody>
                    <a:bodyPr/>
                    <a:lstStyle/>
                    <a:p>
                      <a:pPr marL="0" marR="0" algn="l">
                        <a:lnSpc>
                          <a:spcPts val="1200"/>
                        </a:lnSpc>
                        <a:spcBef>
                          <a:spcPts val="200"/>
                        </a:spcBef>
                        <a:spcAft>
                          <a:spcPts val="200"/>
                        </a:spcAft>
                      </a:pPr>
                      <a:r>
                        <a:rPr lang="en-US" sz="1400" dirty="0">
                          <a:latin typeface="Times New Roman"/>
                          <a:ea typeface="Times New Roman"/>
                          <a:cs typeface="Times New Roman"/>
                        </a:rPr>
                        <a:t>4</a:t>
                      </a:r>
                    </a:p>
                  </a:txBody>
                  <a:tcPr marL="68580" marR="68580" marT="0" marB="0">
                    <a:lnL>
                      <a:noFill/>
                    </a:lnL>
                    <a:lnR>
                      <a:noFill/>
                    </a:lnR>
                    <a:lnT>
                      <a:noFill/>
                    </a:lnT>
                    <a:lnB>
                      <a:noFill/>
                    </a:lnB>
                  </a:tcPr>
                </a:tc>
                <a:tc>
                  <a:txBody>
                    <a:bodyPr/>
                    <a:lstStyle/>
                    <a:p>
                      <a:pPr marL="0" marR="0" algn="l">
                        <a:lnSpc>
                          <a:spcPts val="1200"/>
                        </a:lnSpc>
                        <a:spcBef>
                          <a:spcPts val="200"/>
                        </a:spcBef>
                        <a:spcAft>
                          <a:spcPts val="200"/>
                        </a:spcAft>
                      </a:pPr>
                      <a:r>
                        <a:rPr lang="en-US" sz="1400" dirty="0">
                          <a:latin typeface="Times New Roman"/>
                          <a:ea typeface="Times New Roman"/>
                          <a:cs typeface="Times New Roman"/>
                        </a:rPr>
                        <a:t>Harry Potter</a:t>
                      </a:r>
                    </a:p>
                  </a:txBody>
                  <a:tcPr marL="68580" marR="68580" marT="0" marB="0">
                    <a:lnL>
                      <a:noFill/>
                    </a:lnL>
                    <a:lnR>
                      <a:noFill/>
                    </a:lnR>
                    <a:lnT>
                      <a:noFill/>
                    </a:lnT>
                    <a:lnB>
                      <a:noFill/>
                    </a:lnB>
                  </a:tcPr>
                </a:tc>
              </a:tr>
              <a:tr h="292100">
                <a:tc>
                  <a:txBody>
                    <a:bodyPr/>
                    <a:lstStyle/>
                    <a:p>
                      <a:pPr marL="0" marR="0" algn="l">
                        <a:lnSpc>
                          <a:spcPts val="1200"/>
                        </a:lnSpc>
                        <a:spcBef>
                          <a:spcPts val="200"/>
                        </a:spcBef>
                        <a:spcAft>
                          <a:spcPts val="200"/>
                        </a:spcAft>
                      </a:pPr>
                      <a:r>
                        <a:rPr lang="en-US" sz="1400" dirty="0">
                          <a:latin typeface="Times New Roman"/>
                          <a:ea typeface="Times New Roman"/>
                          <a:cs typeface="Times New Roman"/>
                        </a:rPr>
                        <a:t>5</a:t>
                      </a:r>
                    </a:p>
                  </a:txBody>
                  <a:tcPr marL="68580" marR="68580" marT="0" marB="0">
                    <a:lnL>
                      <a:noFill/>
                    </a:lnL>
                    <a:lnR>
                      <a:noFill/>
                    </a:lnR>
                    <a:lnT>
                      <a:noFill/>
                    </a:lnT>
                    <a:lnB>
                      <a:noFill/>
                    </a:lnB>
                  </a:tcPr>
                </a:tc>
                <a:tc>
                  <a:txBody>
                    <a:bodyPr/>
                    <a:lstStyle/>
                    <a:p>
                      <a:pPr marL="0" marR="0" algn="l">
                        <a:lnSpc>
                          <a:spcPts val="1200"/>
                        </a:lnSpc>
                        <a:spcBef>
                          <a:spcPts val="200"/>
                        </a:spcBef>
                        <a:spcAft>
                          <a:spcPts val="200"/>
                        </a:spcAft>
                      </a:pPr>
                      <a:r>
                        <a:rPr lang="en-US" sz="1400" dirty="0">
                          <a:latin typeface="Times New Roman"/>
                          <a:ea typeface="Times New Roman"/>
                          <a:cs typeface="Times New Roman"/>
                        </a:rPr>
                        <a:t>Battlefield 3</a:t>
                      </a:r>
                    </a:p>
                  </a:txBody>
                  <a:tcPr marL="68580" marR="68580" marT="0" marB="0">
                    <a:lnL>
                      <a:noFill/>
                    </a:lnL>
                    <a:lnR>
                      <a:noFill/>
                    </a:lnR>
                    <a:lnT>
                      <a:noFill/>
                    </a:lnT>
                    <a:lnB>
                      <a:noFill/>
                    </a:lnB>
                  </a:tcPr>
                </a:tc>
                <a:tc>
                  <a:txBody>
                    <a:bodyPr/>
                    <a:lstStyle/>
                    <a:p>
                      <a:pPr marL="0" marR="0" algn="l">
                        <a:lnSpc>
                          <a:spcPts val="1200"/>
                        </a:lnSpc>
                        <a:spcBef>
                          <a:spcPts val="200"/>
                        </a:spcBef>
                        <a:spcAft>
                          <a:spcPts val="200"/>
                        </a:spcAft>
                      </a:pPr>
                      <a:r>
                        <a:rPr lang="en-US" sz="1400" dirty="0">
                          <a:latin typeface="Times New Roman"/>
                          <a:ea typeface="Times New Roman"/>
                          <a:cs typeface="Times New Roman"/>
                        </a:rPr>
                        <a:t>5</a:t>
                      </a:r>
                    </a:p>
                  </a:txBody>
                  <a:tcPr marL="68580" marR="68580" marT="0" marB="0">
                    <a:lnL>
                      <a:noFill/>
                    </a:lnL>
                    <a:lnR>
                      <a:noFill/>
                    </a:lnR>
                    <a:lnT>
                      <a:noFill/>
                    </a:lnT>
                    <a:lnB>
                      <a:noFill/>
                    </a:lnB>
                  </a:tcPr>
                </a:tc>
                <a:tc>
                  <a:txBody>
                    <a:bodyPr/>
                    <a:lstStyle/>
                    <a:p>
                      <a:pPr marL="0" marR="0" algn="l">
                        <a:lnSpc>
                          <a:spcPts val="1200"/>
                        </a:lnSpc>
                        <a:spcBef>
                          <a:spcPts val="200"/>
                        </a:spcBef>
                        <a:spcAft>
                          <a:spcPts val="200"/>
                        </a:spcAft>
                      </a:pPr>
                      <a:r>
                        <a:rPr lang="en-US" sz="1400" dirty="0">
                          <a:latin typeface="Times New Roman"/>
                          <a:ea typeface="Times New Roman"/>
                          <a:cs typeface="Times New Roman"/>
                        </a:rPr>
                        <a:t>Jennifer Lopez</a:t>
                      </a:r>
                    </a:p>
                  </a:txBody>
                  <a:tcPr marL="68580" marR="68580" marT="0" marB="0">
                    <a:lnL>
                      <a:noFill/>
                    </a:lnL>
                    <a:lnR>
                      <a:noFill/>
                    </a:lnR>
                    <a:lnT>
                      <a:noFill/>
                    </a:lnT>
                    <a:lnB>
                      <a:noFill/>
                    </a:lnB>
                  </a:tcPr>
                </a:tc>
                <a:tc>
                  <a:txBody>
                    <a:bodyPr/>
                    <a:lstStyle/>
                    <a:p>
                      <a:pPr marL="0" marR="0" algn="l">
                        <a:lnSpc>
                          <a:spcPts val="1200"/>
                        </a:lnSpc>
                        <a:spcBef>
                          <a:spcPts val="200"/>
                        </a:spcBef>
                        <a:spcAft>
                          <a:spcPts val="200"/>
                        </a:spcAft>
                      </a:pPr>
                      <a:r>
                        <a:rPr lang="en-US" sz="1400" dirty="0">
                          <a:latin typeface="Times New Roman"/>
                          <a:ea typeface="Times New Roman"/>
                          <a:cs typeface="Times New Roman"/>
                        </a:rPr>
                        <a:t>5</a:t>
                      </a:r>
                    </a:p>
                  </a:txBody>
                  <a:tcPr marL="68580" marR="68580" marT="0" marB="0">
                    <a:lnL>
                      <a:noFill/>
                    </a:lnL>
                    <a:lnR>
                      <a:noFill/>
                    </a:lnR>
                    <a:lnT>
                      <a:noFill/>
                    </a:lnT>
                    <a:lnB>
                      <a:noFill/>
                    </a:lnB>
                  </a:tcPr>
                </a:tc>
                <a:tc>
                  <a:txBody>
                    <a:bodyPr/>
                    <a:lstStyle/>
                    <a:p>
                      <a:pPr marL="0" marR="0" algn="l">
                        <a:lnSpc>
                          <a:spcPts val="1200"/>
                        </a:lnSpc>
                        <a:spcBef>
                          <a:spcPts val="200"/>
                        </a:spcBef>
                        <a:spcAft>
                          <a:spcPts val="200"/>
                        </a:spcAft>
                      </a:pPr>
                      <a:r>
                        <a:rPr lang="en-US" sz="1400" dirty="0">
                          <a:latin typeface="Times New Roman"/>
                          <a:ea typeface="Times New Roman"/>
                          <a:cs typeface="Times New Roman"/>
                        </a:rPr>
                        <a:t>Adele</a:t>
                      </a:r>
                    </a:p>
                  </a:txBody>
                  <a:tcPr marL="68580" marR="68580" marT="0" marB="0">
                    <a:lnL>
                      <a:noFill/>
                    </a:lnL>
                    <a:lnR>
                      <a:noFill/>
                    </a:lnR>
                    <a:lnT>
                      <a:noFill/>
                    </a:lnT>
                    <a:lnB>
                      <a:noFill/>
                    </a:lnB>
                  </a:tcPr>
                </a:tc>
              </a:tr>
              <a:tr h="292100">
                <a:tc>
                  <a:txBody>
                    <a:bodyPr/>
                    <a:lstStyle/>
                    <a:p>
                      <a:pPr marL="0" marR="0" algn="l">
                        <a:lnSpc>
                          <a:spcPts val="1200"/>
                        </a:lnSpc>
                        <a:spcBef>
                          <a:spcPts val="200"/>
                        </a:spcBef>
                        <a:spcAft>
                          <a:spcPts val="200"/>
                        </a:spcAft>
                      </a:pPr>
                      <a:r>
                        <a:rPr lang="en-US" sz="1400" dirty="0">
                          <a:latin typeface="Times New Roman"/>
                          <a:ea typeface="Times New Roman"/>
                          <a:cs typeface="Times New Roman"/>
                        </a:rPr>
                        <a:t>6</a:t>
                      </a:r>
                    </a:p>
                  </a:txBody>
                  <a:tcPr marL="68580" marR="68580" marT="0" marB="0">
                    <a:lnL>
                      <a:noFill/>
                    </a:lnL>
                    <a:lnR>
                      <a:noFill/>
                    </a:lnR>
                    <a:lnT>
                      <a:noFill/>
                    </a:lnT>
                    <a:lnB>
                      <a:noFill/>
                    </a:lnB>
                  </a:tcPr>
                </a:tc>
                <a:tc>
                  <a:txBody>
                    <a:bodyPr/>
                    <a:lstStyle/>
                    <a:p>
                      <a:pPr marL="0" marR="0" algn="l">
                        <a:lnSpc>
                          <a:spcPts val="1200"/>
                        </a:lnSpc>
                        <a:spcBef>
                          <a:spcPts val="200"/>
                        </a:spcBef>
                        <a:spcAft>
                          <a:spcPts val="200"/>
                        </a:spcAft>
                      </a:pPr>
                      <a:r>
                        <a:rPr lang="en-US" sz="1400" dirty="0">
                          <a:latin typeface="Times New Roman"/>
                          <a:ea typeface="Times New Roman"/>
                          <a:cs typeface="Times New Roman"/>
                        </a:rPr>
                        <a:t>iPhone 5</a:t>
                      </a:r>
                    </a:p>
                  </a:txBody>
                  <a:tcPr marL="68580" marR="68580" marT="0" marB="0">
                    <a:lnL>
                      <a:noFill/>
                    </a:lnL>
                    <a:lnR>
                      <a:noFill/>
                    </a:lnR>
                    <a:lnT>
                      <a:noFill/>
                    </a:lnT>
                    <a:lnB>
                      <a:noFill/>
                    </a:lnB>
                  </a:tcPr>
                </a:tc>
                <a:tc>
                  <a:txBody>
                    <a:bodyPr/>
                    <a:lstStyle/>
                    <a:p>
                      <a:pPr marL="0" marR="0" algn="l">
                        <a:lnSpc>
                          <a:spcPts val="1200"/>
                        </a:lnSpc>
                        <a:spcBef>
                          <a:spcPts val="200"/>
                        </a:spcBef>
                        <a:spcAft>
                          <a:spcPts val="200"/>
                        </a:spcAft>
                      </a:pPr>
                      <a:r>
                        <a:rPr lang="en-US" sz="1400" dirty="0">
                          <a:latin typeface="Times New Roman"/>
                          <a:ea typeface="Times New Roman"/>
                          <a:cs typeface="Times New Roman"/>
                        </a:rPr>
                        <a:t>6</a:t>
                      </a:r>
                    </a:p>
                  </a:txBody>
                  <a:tcPr marL="68580" marR="68580" marT="0" marB="0">
                    <a:lnL>
                      <a:noFill/>
                    </a:lnL>
                    <a:lnR>
                      <a:noFill/>
                    </a:lnR>
                    <a:lnT>
                      <a:noFill/>
                    </a:lnT>
                    <a:lnB>
                      <a:noFill/>
                    </a:lnB>
                  </a:tcPr>
                </a:tc>
                <a:tc>
                  <a:txBody>
                    <a:bodyPr/>
                    <a:lstStyle/>
                    <a:p>
                      <a:pPr marL="0" marR="0" algn="l">
                        <a:lnSpc>
                          <a:spcPts val="1200"/>
                        </a:lnSpc>
                        <a:spcBef>
                          <a:spcPts val="200"/>
                        </a:spcBef>
                        <a:spcAft>
                          <a:spcPts val="200"/>
                        </a:spcAft>
                      </a:pPr>
                      <a:r>
                        <a:rPr lang="en-US" sz="1400" dirty="0">
                          <a:latin typeface="Times New Roman"/>
                          <a:ea typeface="Times New Roman"/>
                          <a:cs typeface="Times New Roman"/>
                        </a:rPr>
                        <a:t>Lindsay Lohan</a:t>
                      </a:r>
                    </a:p>
                  </a:txBody>
                  <a:tcPr marL="68580" marR="68580" marT="0" marB="0">
                    <a:lnL>
                      <a:noFill/>
                    </a:lnL>
                    <a:lnR>
                      <a:noFill/>
                    </a:lnR>
                    <a:lnT>
                      <a:noFill/>
                    </a:lnT>
                    <a:lnB>
                      <a:noFill/>
                    </a:lnB>
                  </a:tcPr>
                </a:tc>
                <a:tc>
                  <a:txBody>
                    <a:bodyPr/>
                    <a:lstStyle/>
                    <a:p>
                      <a:pPr marL="0" marR="0" algn="l">
                        <a:lnSpc>
                          <a:spcPts val="1200"/>
                        </a:lnSpc>
                        <a:spcBef>
                          <a:spcPts val="200"/>
                        </a:spcBef>
                        <a:spcAft>
                          <a:spcPts val="200"/>
                        </a:spcAft>
                      </a:pPr>
                      <a:r>
                        <a:rPr lang="en-US" sz="1400" dirty="0">
                          <a:latin typeface="Times New Roman"/>
                          <a:ea typeface="Times New Roman"/>
                          <a:cs typeface="Times New Roman"/>
                        </a:rPr>
                        <a:t>6</a:t>
                      </a:r>
                    </a:p>
                  </a:txBody>
                  <a:tcPr marL="68580" marR="68580" marT="0" marB="0">
                    <a:lnL>
                      <a:noFill/>
                    </a:lnL>
                    <a:lnR>
                      <a:noFill/>
                    </a:lnR>
                    <a:lnT>
                      <a:noFill/>
                    </a:lnT>
                    <a:lnB>
                      <a:noFill/>
                    </a:lnB>
                  </a:tcPr>
                </a:tc>
                <a:tc>
                  <a:txBody>
                    <a:bodyPr/>
                    <a:lstStyle/>
                    <a:p>
                      <a:pPr marL="0" marR="0" algn="l">
                        <a:lnSpc>
                          <a:spcPts val="1200"/>
                        </a:lnSpc>
                        <a:spcBef>
                          <a:spcPts val="200"/>
                        </a:spcBef>
                        <a:spcAft>
                          <a:spcPts val="200"/>
                        </a:spcAft>
                      </a:pPr>
                      <a:r>
                        <a:rPr lang="en-US" sz="1400" dirty="0">
                          <a:latin typeface="Times New Roman"/>
                          <a:ea typeface="Times New Roman"/>
                          <a:cs typeface="Times New Roman"/>
                        </a:rPr>
                        <a:t>Rory Mcllroy</a:t>
                      </a:r>
                    </a:p>
                  </a:txBody>
                  <a:tcPr marL="68580" marR="68580" marT="0" marB="0">
                    <a:lnL>
                      <a:noFill/>
                    </a:lnL>
                    <a:lnR>
                      <a:noFill/>
                    </a:lnR>
                    <a:lnT>
                      <a:noFill/>
                    </a:lnT>
                    <a:lnB>
                      <a:noFill/>
                    </a:lnB>
                  </a:tcPr>
                </a:tc>
              </a:tr>
              <a:tr h="292100">
                <a:tc>
                  <a:txBody>
                    <a:bodyPr/>
                    <a:lstStyle/>
                    <a:p>
                      <a:pPr marL="0" marR="0" algn="l">
                        <a:lnSpc>
                          <a:spcPts val="1200"/>
                        </a:lnSpc>
                        <a:spcBef>
                          <a:spcPts val="200"/>
                        </a:spcBef>
                        <a:spcAft>
                          <a:spcPts val="200"/>
                        </a:spcAft>
                      </a:pPr>
                      <a:r>
                        <a:rPr lang="en-US" sz="1400" dirty="0">
                          <a:latin typeface="Times New Roman"/>
                          <a:ea typeface="Times New Roman"/>
                          <a:cs typeface="Times New Roman"/>
                        </a:rPr>
                        <a:t>7</a:t>
                      </a:r>
                    </a:p>
                  </a:txBody>
                  <a:tcPr marL="68580" marR="68580" marT="0" marB="0">
                    <a:lnL>
                      <a:noFill/>
                    </a:lnL>
                    <a:lnR>
                      <a:noFill/>
                    </a:lnR>
                    <a:lnT>
                      <a:noFill/>
                    </a:lnT>
                    <a:lnB>
                      <a:noFill/>
                    </a:lnB>
                  </a:tcPr>
                </a:tc>
                <a:tc>
                  <a:txBody>
                    <a:bodyPr/>
                    <a:lstStyle/>
                    <a:p>
                      <a:pPr marL="0" marR="0" algn="l">
                        <a:lnSpc>
                          <a:spcPts val="1200"/>
                        </a:lnSpc>
                        <a:spcBef>
                          <a:spcPts val="200"/>
                        </a:spcBef>
                        <a:spcAft>
                          <a:spcPts val="200"/>
                        </a:spcAft>
                      </a:pPr>
                      <a:r>
                        <a:rPr lang="en-US" sz="1400" dirty="0">
                          <a:latin typeface="Times New Roman"/>
                          <a:ea typeface="Times New Roman"/>
                          <a:cs typeface="Times New Roman"/>
                        </a:rPr>
                        <a:t>Adele</a:t>
                      </a:r>
                    </a:p>
                  </a:txBody>
                  <a:tcPr marL="68580" marR="68580" marT="0" marB="0">
                    <a:lnL>
                      <a:noFill/>
                    </a:lnL>
                    <a:lnR>
                      <a:noFill/>
                    </a:lnR>
                    <a:lnT>
                      <a:noFill/>
                    </a:lnT>
                    <a:lnB>
                      <a:noFill/>
                    </a:lnB>
                  </a:tcPr>
                </a:tc>
                <a:tc>
                  <a:txBody>
                    <a:bodyPr/>
                    <a:lstStyle/>
                    <a:p>
                      <a:pPr marL="0" marR="0" algn="l">
                        <a:lnSpc>
                          <a:spcPts val="1200"/>
                        </a:lnSpc>
                        <a:spcBef>
                          <a:spcPts val="200"/>
                        </a:spcBef>
                        <a:spcAft>
                          <a:spcPts val="200"/>
                        </a:spcAft>
                      </a:pPr>
                      <a:r>
                        <a:rPr lang="en-US" sz="1400" dirty="0">
                          <a:latin typeface="Times New Roman"/>
                          <a:ea typeface="Times New Roman"/>
                          <a:cs typeface="Times New Roman"/>
                        </a:rPr>
                        <a:t>7</a:t>
                      </a:r>
                    </a:p>
                  </a:txBody>
                  <a:tcPr marL="68580" marR="68580" marT="0" marB="0">
                    <a:lnL>
                      <a:noFill/>
                    </a:lnL>
                    <a:lnR>
                      <a:noFill/>
                    </a:lnR>
                    <a:lnT>
                      <a:noFill/>
                    </a:lnT>
                    <a:lnB>
                      <a:noFill/>
                    </a:lnB>
                  </a:tcPr>
                </a:tc>
                <a:tc>
                  <a:txBody>
                    <a:bodyPr/>
                    <a:lstStyle/>
                    <a:p>
                      <a:pPr marL="0" marR="0" algn="l">
                        <a:lnSpc>
                          <a:spcPts val="1200"/>
                        </a:lnSpc>
                        <a:spcBef>
                          <a:spcPts val="200"/>
                        </a:spcBef>
                        <a:spcAft>
                          <a:spcPts val="200"/>
                        </a:spcAft>
                      </a:pPr>
                      <a:r>
                        <a:rPr lang="en-US" sz="1400" dirty="0">
                          <a:latin typeface="Times New Roman"/>
                          <a:ea typeface="Times New Roman"/>
                          <a:cs typeface="Times New Roman"/>
                        </a:rPr>
                        <a:t>American Idol</a:t>
                      </a:r>
                    </a:p>
                  </a:txBody>
                  <a:tcPr marL="68580" marR="68580" marT="0" marB="0">
                    <a:lnL>
                      <a:noFill/>
                    </a:lnL>
                    <a:lnR>
                      <a:noFill/>
                    </a:lnR>
                    <a:lnT>
                      <a:noFill/>
                    </a:lnT>
                    <a:lnB>
                      <a:noFill/>
                    </a:lnB>
                  </a:tcPr>
                </a:tc>
                <a:tc>
                  <a:txBody>
                    <a:bodyPr/>
                    <a:lstStyle/>
                    <a:p>
                      <a:pPr marL="0" marR="0" algn="l">
                        <a:lnSpc>
                          <a:spcPts val="1200"/>
                        </a:lnSpc>
                        <a:spcBef>
                          <a:spcPts val="200"/>
                        </a:spcBef>
                        <a:spcAft>
                          <a:spcPts val="200"/>
                        </a:spcAft>
                      </a:pPr>
                      <a:r>
                        <a:rPr lang="en-US" sz="1400" dirty="0">
                          <a:latin typeface="Times New Roman"/>
                          <a:ea typeface="Times New Roman"/>
                          <a:cs typeface="Times New Roman"/>
                        </a:rPr>
                        <a:t>7</a:t>
                      </a:r>
                    </a:p>
                  </a:txBody>
                  <a:tcPr marL="68580" marR="68580" marT="0" marB="0">
                    <a:lnL>
                      <a:noFill/>
                    </a:lnL>
                    <a:lnR>
                      <a:noFill/>
                    </a:lnR>
                    <a:lnT>
                      <a:noFill/>
                    </a:lnT>
                    <a:lnB>
                      <a:noFill/>
                    </a:lnB>
                  </a:tcPr>
                </a:tc>
                <a:tc>
                  <a:txBody>
                    <a:bodyPr/>
                    <a:lstStyle/>
                    <a:p>
                      <a:pPr marL="0" marR="0" algn="l">
                        <a:lnSpc>
                          <a:spcPts val="1200"/>
                        </a:lnSpc>
                        <a:spcBef>
                          <a:spcPts val="200"/>
                        </a:spcBef>
                        <a:spcAft>
                          <a:spcPts val="200"/>
                        </a:spcAft>
                      </a:pPr>
                      <a:r>
                        <a:rPr lang="en-US" sz="1400" dirty="0">
                          <a:latin typeface="Times New Roman"/>
                          <a:ea typeface="Times New Roman"/>
                          <a:cs typeface="Times New Roman"/>
                        </a:rPr>
                        <a:t>Japan Earthquake</a:t>
                      </a:r>
                    </a:p>
                  </a:txBody>
                  <a:tcPr marL="68580" marR="68580" marT="0" marB="0">
                    <a:lnL>
                      <a:noFill/>
                    </a:lnL>
                    <a:lnR>
                      <a:noFill/>
                    </a:lnR>
                    <a:lnT>
                      <a:noFill/>
                    </a:lnT>
                    <a:lnB>
                      <a:noFill/>
                    </a:lnB>
                  </a:tcPr>
                </a:tc>
              </a:tr>
              <a:tr h="292100">
                <a:tc>
                  <a:txBody>
                    <a:bodyPr/>
                    <a:lstStyle/>
                    <a:p>
                      <a:pPr marL="0" marR="0" algn="l">
                        <a:lnSpc>
                          <a:spcPts val="1200"/>
                        </a:lnSpc>
                        <a:spcBef>
                          <a:spcPts val="200"/>
                        </a:spcBef>
                        <a:spcAft>
                          <a:spcPts val="200"/>
                        </a:spcAft>
                      </a:pPr>
                      <a:r>
                        <a:rPr lang="en-US" sz="1400" dirty="0">
                          <a:latin typeface="Times New Roman"/>
                          <a:ea typeface="Times New Roman"/>
                          <a:cs typeface="Times New Roman"/>
                        </a:rPr>
                        <a:t>8</a:t>
                      </a:r>
                    </a:p>
                  </a:txBody>
                  <a:tcPr marL="68580" marR="68580" marT="0" marB="0">
                    <a:lnL>
                      <a:noFill/>
                    </a:lnL>
                    <a:lnR>
                      <a:noFill/>
                    </a:lnR>
                    <a:lnT>
                      <a:noFill/>
                    </a:lnT>
                    <a:lnB>
                      <a:noFill/>
                    </a:lnB>
                  </a:tcPr>
                </a:tc>
                <a:tc>
                  <a:txBody>
                    <a:bodyPr/>
                    <a:lstStyle/>
                    <a:p>
                      <a:pPr marL="0" marR="0" algn="l">
                        <a:lnSpc>
                          <a:spcPts val="1200"/>
                        </a:lnSpc>
                        <a:spcBef>
                          <a:spcPts val="200"/>
                        </a:spcBef>
                        <a:spcAft>
                          <a:spcPts val="200"/>
                        </a:spcAft>
                      </a:pPr>
                      <a:r>
                        <a:rPr lang="en-US" sz="1400" dirty="0">
                          <a:latin typeface="Times New Roman"/>
                          <a:ea typeface="Times New Roman"/>
                          <a:cs typeface="Times New Roman"/>
                        </a:rPr>
                        <a:t>Tepco</a:t>
                      </a:r>
                    </a:p>
                  </a:txBody>
                  <a:tcPr marL="68580" marR="68580" marT="0" marB="0">
                    <a:lnL>
                      <a:noFill/>
                    </a:lnL>
                    <a:lnR>
                      <a:noFill/>
                    </a:lnR>
                    <a:lnT>
                      <a:noFill/>
                    </a:lnT>
                    <a:lnB>
                      <a:noFill/>
                    </a:lnB>
                  </a:tcPr>
                </a:tc>
                <a:tc>
                  <a:txBody>
                    <a:bodyPr/>
                    <a:lstStyle/>
                    <a:p>
                      <a:pPr marL="0" marR="0" algn="l">
                        <a:lnSpc>
                          <a:spcPts val="1200"/>
                        </a:lnSpc>
                        <a:spcBef>
                          <a:spcPts val="200"/>
                        </a:spcBef>
                        <a:spcAft>
                          <a:spcPts val="200"/>
                        </a:spcAft>
                      </a:pPr>
                      <a:r>
                        <a:rPr lang="en-US" sz="1400" dirty="0">
                          <a:latin typeface="Times New Roman"/>
                          <a:ea typeface="Times New Roman"/>
                          <a:cs typeface="Times New Roman"/>
                        </a:rPr>
                        <a:t>8</a:t>
                      </a:r>
                    </a:p>
                  </a:txBody>
                  <a:tcPr marL="68580" marR="68580" marT="0" marB="0">
                    <a:lnL>
                      <a:noFill/>
                    </a:lnL>
                    <a:lnR>
                      <a:noFill/>
                    </a:lnR>
                    <a:lnT>
                      <a:noFill/>
                    </a:lnT>
                    <a:lnB>
                      <a:noFill/>
                    </a:lnB>
                  </a:tcPr>
                </a:tc>
                <a:tc>
                  <a:txBody>
                    <a:bodyPr/>
                    <a:lstStyle/>
                    <a:p>
                      <a:pPr marL="0" marR="0" algn="l">
                        <a:lnSpc>
                          <a:spcPts val="1200"/>
                        </a:lnSpc>
                        <a:spcBef>
                          <a:spcPts val="200"/>
                        </a:spcBef>
                        <a:spcAft>
                          <a:spcPts val="200"/>
                        </a:spcAft>
                      </a:pPr>
                      <a:r>
                        <a:rPr lang="en-US" sz="1400" dirty="0">
                          <a:latin typeface="Times New Roman"/>
                          <a:ea typeface="Times New Roman"/>
                          <a:cs typeface="Times New Roman"/>
                        </a:rPr>
                        <a:t>Jennifer Aniston</a:t>
                      </a:r>
                    </a:p>
                  </a:txBody>
                  <a:tcPr marL="68580" marR="68580" marT="0" marB="0">
                    <a:lnL>
                      <a:noFill/>
                    </a:lnL>
                    <a:lnR>
                      <a:noFill/>
                    </a:lnR>
                    <a:lnT>
                      <a:noFill/>
                    </a:lnT>
                    <a:lnB>
                      <a:noFill/>
                    </a:lnB>
                  </a:tcPr>
                </a:tc>
                <a:tc>
                  <a:txBody>
                    <a:bodyPr/>
                    <a:lstStyle/>
                    <a:p>
                      <a:pPr marL="0" marR="0" algn="l">
                        <a:lnSpc>
                          <a:spcPts val="1200"/>
                        </a:lnSpc>
                        <a:spcBef>
                          <a:spcPts val="200"/>
                        </a:spcBef>
                        <a:spcAft>
                          <a:spcPts val="200"/>
                        </a:spcAft>
                      </a:pPr>
                      <a:r>
                        <a:rPr lang="en-US" sz="1400" dirty="0">
                          <a:latin typeface="Times New Roman"/>
                          <a:ea typeface="Times New Roman"/>
                          <a:cs typeface="Times New Roman"/>
                        </a:rPr>
                        <a:t>8</a:t>
                      </a:r>
                    </a:p>
                  </a:txBody>
                  <a:tcPr marL="68580" marR="68580" marT="0" marB="0">
                    <a:lnL>
                      <a:noFill/>
                    </a:lnL>
                    <a:lnR>
                      <a:noFill/>
                    </a:lnR>
                    <a:lnT>
                      <a:noFill/>
                    </a:lnT>
                    <a:lnB>
                      <a:noFill/>
                    </a:lnB>
                  </a:tcPr>
                </a:tc>
                <a:tc>
                  <a:txBody>
                    <a:bodyPr/>
                    <a:lstStyle/>
                    <a:p>
                      <a:pPr marL="0" marR="0" algn="l">
                        <a:lnSpc>
                          <a:spcPts val="1200"/>
                        </a:lnSpc>
                        <a:spcBef>
                          <a:spcPts val="200"/>
                        </a:spcBef>
                        <a:spcAft>
                          <a:spcPts val="200"/>
                        </a:spcAft>
                      </a:pPr>
                      <a:r>
                        <a:rPr lang="en-US" sz="1400" dirty="0">
                          <a:latin typeface="Times New Roman"/>
                          <a:ea typeface="Times New Roman"/>
                          <a:cs typeface="Times New Roman"/>
                        </a:rPr>
                        <a:t>Job crisis</a:t>
                      </a:r>
                    </a:p>
                  </a:txBody>
                  <a:tcPr marL="68580" marR="68580" marT="0" marB="0">
                    <a:lnL>
                      <a:noFill/>
                    </a:lnL>
                    <a:lnR>
                      <a:noFill/>
                    </a:lnR>
                    <a:lnT>
                      <a:noFill/>
                    </a:lnT>
                    <a:lnB>
                      <a:noFill/>
                    </a:lnB>
                  </a:tcPr>
                </a:tc>
              </a:tr>
              <a:tr h="292100">
                <a:tc>
                  <a:txBody>
                    <a:bodyPr/>
                    <a:lstStyle/>
                    <a:p>
                      <a:pPr marL="0" marR="0" algn="l">
                        <a:lnSpc>
                          <a:spcPts val="1200"/>
                        </a:lnSpc>
                        <a:spcBef>
                          <a:spcPts val="200"/>
                        </a:spcBef>
                        <a:spcAft>
                          <a:spcPts val="200"/>
                        </a:spcAft>
                      </a:pPr>
                      <a:r>
                        <a:rPr lang="en-US" sz="1400" dirty="0">
                          <a:latin typeface="Times New Roman"/>
                          <a:ea typeface="Times New Roman"/>
                          <a:cs typeface="Times New Roman"/>
                        </a:rPr>
                        <a:t>9</a:t>
                      </a:r>
                    </a:p>
                  </a:txBody>
                  <a:tcPr marL="68580" marR="68580" marT="0" marB="0">
                    <a:lnL>
                      <a:noFill/>
                    </a:lnL>
                    <a:lnR>
                      <a:noFill/>
                    </a:lnR>
                    <a:lnT>
                      <a:noFill/>
                    </a:lnT>
                    <a:lnB>
                      <a:noFill/>
                    </a:lnB>
                  </a:tcPr>
                </a:tc>
                <a:tc>
                  <a:txBody>
                    <a:bodyPr/>
                    <a:lstStyle/>
                    <a:p>
                      <a:pPr marL="0" marR="0" algn="l">
                        <a:lnSpc>
                          <a:spcPts val="1200"/>
                        </a:lnSpc>
                        <a:spcBef>
                          <a:spcPts val="200"/>
                        </a:spcBef>
                        <a:spcAft>
                          <a:spcPts val="200"/>
                        </a:spcAft>
                      </a:pPr>
                      <a:r>
                        <a:rPr lang="en-US" sz="1400" dirty="0">
                          <a:latin typeface="Times New Roman"/>
                          <a:ea typeface="Times New Roman"/>
                          <a:cs typeface="Times New Roman"/>
                        </a:rPr>
                        <a:t>Steve Jobs</a:t>
                      </a:r>
                    </a:p>
                  </a:txBody>
                  <a:tcPr marL="68580" marR="68580" marT="0" marB="0">
                    <a:lnL>
                      <a:noFill/>
                    </a:lnL>
                    <a:lnR>
                      <a:noFill/>
                    </a:lnR>
                    <a:lnT>
                      <a:noFill/>
                    </a:lnT>
                    <a:lnB>
                      <a:noFill/>
                    </a:lnB>
                  </a:tcPr>
                </a:tc>
                <a:tc>
                  <a:txBody>
                    <a:bodyPr/>
                    <a:lstStyle/>
                    <a:p>
                      <a:pPr marL="0" marR="0" algn="l">
                        <a:lnSpc>
                          <a:spcPts val="1200"/>
                        </a:lnSpc>
                        <a:spcBef>
                          <a:spcPts val="200"/>
                        </a:spcBef>
                        <a:spcAft>
                          <a:spcPts val="200"/>
                        </a:spcAft>
                      </a:pPr>
                      <a:r>
                        <a:rPr lang="en-US" sz="1400" dirty="0">
                          <a:latin typeface="Times New Roman"/>
                          <a:ea typeface="Times New Roman"/>
                          <a:cs typeface="Times New Roman"/>
                        </a:rPr>
                        <a:t>9</a:t>
                      </a:r>
                    </a:p>
                  </a:txBody>
                  <a:tcPr marL="68580" marR="68580" marT="0" marB="0">
                    <a:lnL>
                      <a:noFill/>
                    </a:lnL>
                    <a:lnR>
                      <a:noFill/>
                    </a:lnR>
                    <a:lnT>
                      <a:noFill/>
                    </a:lnT>
                    <a:lnB>
                      <a:noFill/>
                    </a:lnB>
                  </a:tcPr>
                </a:tc>
                <a:tc>
                  <a:txBody>
                    <a:bodyPr/>
                    <a:lstStyle/>
                    <a:p>
                      <a:pPr marL="0" marR="0" algn="l">
                        <a:lnSpc>
                          <a:spcPts val="1200"/>
                        </a:lnSpc>
                        <a:spcBef>
                          <a:spcPts val="200"/>
                        </a:spcBef>
                        <a:spcAft>
                          <a:spcPts val="200"/>
                        </a:spcAft>
                      </a:pPr>
                      <a:r>
                        <a:rPr lang="en-US" sz="1400" dirty="0">
                          <a:latin typeface="Times New Roman"/>
                          <a:ea typeface="Times New Roman"/>
                          <a:cs typeface="Times New Roman"/>
                        </a:rPr>
                        <a:t>Japan Earthquake</a:t>
                      </a:r>
                    </a:p>
                  </a:txBody>
                  <a:tcPr marL="68580" marR="68580" marT="0" marB="0">
                    <a:lnL>
                      <a:noFill/>
                    </a:lnL>
                    <a:lnR>
                      <a:noFill/>
                    </a:lnR>
                    <a:lnT>
                      <a:noFill/>
                    </a:lnT>
                    <a:lnB>
                      <a:noFill/>
                    </a:lnB>
                  </a:tcPr>
                </a:tc>
                <a:tc>
                  <a:txBody>
                    <a:bodyPr/>
                    <a:lstStyle/>
                    <a:p>
                      <a:pPr marL="0" marR="0" algn="l">
                        <a:lnSpc>
                          <a:spcPts val="1200"/>
                        </a:lnSpc>
                        <a:spcBef>
                          <a:spcPts val="200"/>
                        </a:spcBef>
                        <a:spcAft>
                          <a:spcPts val="200"/>
                        </a:spcAft>
                      </a:pPr>
                      <a:r>
                        <a:rPr lang="en-US" sz="1400" dirty="0">
                          <a:latin typeface="Times New Roman"/>
                          <a:ea typeface="Times New Roman"/>
                          <a:cs typeface="Times New Roman"/>
                        </a:rPr>
                        <a:t>9</a:t>
                      </a:r>
                    </a:p>
                  </a:txBody>
                  <a:tcPr marL="68580" marR="68580" marT="0" marB="0">
                    <a:lnL>
                      <a:noFill/>
                    </a:lnL>
                    <a:lnR>
                      <a:noFill/>
                    </a:lnR>
                    <a:lnT>
                      <a:noFill/>
                    </a:lnT>
                    <a:lnB>
                      <a:noFill/>
                    </a:lnB>
                  </a:tcPr>
                </a:tc>
                <a:tc>
                  <a:txBody>
                    <a:bodyPr/>
                    <a:lstStyle/>
                    <a:p>
                      <a:pPr marL="0" marR="0" algn="l">
                        <a:lnSpc>
                          <a:spcPts val="1200"/>
                        </a:lnSpc>
                        <a:spcBef>
                          <a:spcPts val="200"/>
                        </a:spcBef>
                        <a:spcAft>
                          <a:spcPts val="200"/>
                        </a:spcAft>
                      </a:pPr>
                      <a:r>
                        <a:rPr lang="en-US" sz="1400" dirty="0">
                          <a:latin typeface="Times New Roman"/>
                          <a:ea typeface="Times New Roman"/>
                          <a:cs typeface="Times New Roman"/>
                        </a:rPr>
                        <a:t>Foreclosures</a:t>
                      </a:r>
                    </a:p>
                  </a:txBody>
                  <a:tcPr marL="68580" marR="68580" marT="0" marB="0">
                    <a:lnL>
                      <a:noFill/>
                    </a:lnL>
                    <a:lnR>
                      <a:noFill/>
                    </a:lnR>
                    <a:lnT>
                      <a:noFill/>
                    </a:lnT>
                    <a:lnB>
                      <a:noFill/>
                    </a:lnB>
                  </a:tcPr>
                </a:tc>
              </a:tr>
              <a:tr h="292100">
                <a:tc>
                  <a:txBody>
                    <a:bodyPr/>
                    <a:lstStyle/>
                    <a:p>
                      <a:pPr marL="0" marR="0" algn="l">
                        <a:lnSpc>
                          <a:spcPts val="1200"/>
                        </a:lnSpc>
                        <a:spcBef>
                          <a:spcPts val="200"/>
                        </a:spcBef>
                        <a:spcAft>
                          <a:spcPts val="200"/>
                        </a:spcAft>
                      </a:pPr>
                      <a:r>
                        <a:rPr lang="en-US" sz="1400" dirty="0">
                          <a:latin typeface="Times New Roman"/>
                          <a:ea typeface="Times New Roman"/>
                          <a:cs typeface="Times New Roman"/>
                        </a:rPr>
                        <a:t>10</a:t>
                      </a:r>
                    </a:p>
                  </a:txBody>
                  <a:tcPr marL="68580" marR="68580" marT="0" marB="0">
                    <a:lnL>
                      <a:noFill/>
                    </a:lnL>
                    <a:lnR>
                      <a:noFill/>
                    </a:lnR>
                    <a:lnT>
                      <a:noFill/>
                    </a:lnT>
                    <a:lnB>
                      <a:noFill/>
                    </a:lnB>
                  </a:tcPr>
                </a:tc>
                <a:tc>
                  <a:txBody>
                    <a:bodyPr/>
                    <a:lstStyle/>
                    <a:p>
                      <a:pPr marL="0" marR="0" algn="l">
                        <a:lnSpc>
                          <a:spcPts val="1200"/>
                        </a:lnSpc>
                        <a:spcBef>
                          <a:spcPts val="200"/>
                        </a:spcBef>
                        <a:spcAft>
                          <a:spcPts val="200"/>
                        </a:spcAft>
                      </a:pPr>
                      <a:r>
                        <a:rPr lang="en-US" sz="1400" dirty="0">
                          <a:latin typeface="Times New Roman"/>
                          <a:ea typeface="Times New Roman"/>
                          <a:cs typeface="Times New Roman"/>
                        </a:rPr>
                        <a:t>iPad2</a:t>
                      </a:r>
                    </a:p>
                  </a:txBody>
                  <a:tcPr marL="68580" marR="68580" marT="0" marB="0">
                    <a:lnL>
                      <a:noFill/>
                    </a:lnL>
                    <a:lnR>
                      <a:noFill/>
                    </a:lnR>
                    <a:lnT>
                      <a:noFill/>
                    </a:lnT>
                    <a:lnB>
                      <a:noFill/>
                    </a:lnB>
                  </a:tcPr>
                </a:tc>
                <a:tc>
                  <a:txBody>
                    <a:bodyPr/>
                    <a:lstStyle/>
                    <a:p>
                      <a:pPr marL="0" marR="0" algn="l">
                        <a:lnSpc>
                          <a:spcPts val="1200"/>
                        </a:lnSpc>
                        <a:spcBef>
                          <a:spcPts val="200"/>
                        </a:spcBef>
                        <a:spcAft>
                          <a:spcPts val="200"/>
                        </a:spcAft>
                      </a:pPr>
                      <a:r>
                        <a:rPr lang="en-US" sz="1400" dirty="0">
                          <a:latin typeface="Times New Roman"/>
                          <a:ea typeface="Times New Roman"/>
                          <a:cs typeface="Times New Roman"/>
                        </a:rPr>
                        <a:t>10</a:t>
                      </a:r>
                    </a:p>
                  </a:txBody>
                  <a:tcPr marL="68580" marR="68580" marT="0" marB="0">
                    <a:lnL>
                      <a:noFill/>
                    </a:lnL>
                    <a:lnR>
                      <a:noFill/>
                    </a:lnR>
                    <a:lnT>
                      <a:noFill/>
                    </a:lnT>
                    <a:lnB>
                      <a:noFill/>
                    </a:lnB>
                  </a:tcPr>
                </a:tc>
                <a:tc>
                  <a:txBody>
                    <a:bodyPr/>
                    <a:lstStyle/>
                    <a:p>
                      <a:pPr marL="0" marR="0" algn="l">
                        <a:lnSpc>
                          <a:spcPts val="1200"/>
                        </a:lnSpc>
                        <a:spcBef>
                          <a:spcPts val="200"/>
                        </a:spcBef>
                        <a:spcAft>
                          <a:spcPts val="200"/>
                        </a:spcAft>
                      </a:pPr>
                      <a:r>
                        <a:rPr lang="en-US" sz="1400" dirty="0">
                          <a:latin typeface="Times New Roman"/>
                          <a:ea typeface="Times New Roman"/>
                          <a:cs typeface="Times New Roman"/>
                        </a:rPr>
                        <a:t>Osama Bin </a:t>
                      </a:r>
                      <a:r>
                        <a:rPr lang="en-US" sz="1400" dirty="0" smtClean="0">
                          <a:latin typeface="Times New Roman"/>
                          <a:ea typeface="Times New Roman"/>
                          <a:cs typeface="Times New Roman"/>
                        </a:rPr>
                        <a:t>Laden</a:t>
                      </a:r>
                      <a:endParaRPr lang="en-US" sz="1400" dirty="0">
                        <a:latin typeface="Times New Roman"/>
                        <a:ea typeface="Times New Roman"/>
                        <a:cs typeface="Times New Roman"/>
                      </a:endParaRPr>
                    </a:p>
                  </a:txBody>
                  <a:tcPr marL="68580" marR="68580" marT="0" marB="0">
                    <a:lnL>
                      <a:noFill/>
                    </a:lnL>
                    <a:lnR>
                      <a:noFill/>
                    </a:lnR>
                    <a:lnT>
                      <a:noFill/>
                    </a:lnT>
                    <a:lnB>
                      <a:noFill/>
                    </a:lnB>
                  </a:tcPr>
                </a:tc>
                <a:tc>
                  <a:txBody>
                    <a:bodyPr/>
                    <a:lstStyle/>
                    <a:p>
                      <a:pPr marL="0" marR="0" algn="l">
                        <a:lnSpc>
                          <a:spcPts val="1200"/>
                        </a:lnSpc>
                        <a:spcBef>
                          <a:spcPts val="200"/>
                        </a:spcBef>
                        <a:spcAft>
                          <a:spcPts val="200"/>
                        </a:spcAft>
                      </a:pPr>
                      <a:r>
                        <a:rPr lang="en-US" sz="1400" dirty="0">
                          <a:latin typeface="Times New Roman"/>
                          <a:ea typeface="Times New Roman"/>
                          <a:cs typeface="Times New Roman"/>
                        </a:rPr>
                        <a:t>10</a:t>
                      </a:r>
                    </a:p>
                  </a:txBody>
                  <a:tcPr marL="68580" marR="68580" marT="0" marB="0">
                    <a:lnL>
                      <a:noFill/>
                    </a:lnL>
                    <a:lnR>
                      <a:noFill/>
                    </a:lnR>
                    <a:lnT>
                      <a:noFill/>
                    </a:lnT>
                    <a:lnB>
                      <a:noFill/>
                    </a:lnB>
                  </a:tcPr>
                </a:tc>
                <a:tc>
                  <a:txBody>
                    <a:bodyPr/>
                    <a:lstStyle/>
                    <a:p>
                      <a:pPr marL="0" marR="0" algn="l">
                        <a:lnSpc>
                          <a:spcPts val="1200"/>
                        </a:lnSpc>
                        <a:spcBef>
                          <a:spcPts val="200"/>
                        </a:spcBef>
                        <a:spcAft>
                          <a:spcPts val="200"/>
                        </a:spcAft>
                      </a:pPr>
                      <a:r>
                        <a:rPr lang="en-US" sz="1400" dirty="0">
                          <a:latin typeface="Times New Roman"/>
                          <a:ea typeface="Times New Roman"/>
                          <a:cs typeface="Times New Roman"/>
                        </a:rPr>
                        <a:t>Weather disasters</a:t>
                      </a:r>
                    </a:p>
                  </a:txBody>
                  <a:tcPr marL="68580" marR="68580" marT="0" marB="0">
                    <a:lnL>
                      <a:noFill/>
                    </a:lnL>
                    <a:lnR>
                      <a:noFill/>
                    </a:lnR>
                    <a:lnT>
                      <a:noFill/>
                    </a:lnT>
                    <a:lnB>
                      <a:noFill/>
                    </a:lnB>
                  </a:tcPr>
                </a:tc>
              </a:tr>
            </a:tbl>
          </a:graphicData>
        </a:graphic>
      </p:graphicFrame>
      <p:sp>
        <p:nvSpPr>
          <p:cNvPr id="7" name="Slide Number Placeholder 6"/>
          <p:cNvSpPr>
            <a:spLocks noGrp="1"/>
          </p:cNvSpPr>
          <p:nvPr>
            <p:ph type="sldNum" sz="quarter" idx="12"/>
          </p:nvPr>
        </p:nvSpPr>
        <p:spPr/>
        <p:txBody>
          <a:bodyPr/>
          <a:lstStyle/>
          <a:p>
            <a:r>
              <a:rPr lang="en-US" dirty="0" smtClean="0"/>
              <a:t>7-</a:t>
            </a:r>
            <a:fld id="{C238F03A-58E1-4ECA-9024-348A9A81A53D}" type="slidenum">
              <a:rPr lang="en-US" smtClean="0"/>
              <a:pPr/>
              <a:t>24</a:t>
            </a:fld>
            <a:endParaRPr lang="en-US" dirty="0"/>
          </a:p>
        </p:txBody>
      </p:sp>
      <p:sp>
        <p:nvSpPr>
          <p:cNvPr id="8" name="Footer Placeholder 7"/>
          <p:cNvSpPr>
            <a:spLocks noGrp="1"/>
          </p:cNvSpPr>
          <p:nvPr>
            <p:ph type="ftr" sz="quarter" idx="11"/>
          </p:nvPr>
        </p:nvSpPr>
        <p:spPr/>
        <p:txBody>
          <a:bodyPr/>
          <a:lstStyle/>
          <a:p>
            <a:r>
              <a:rPr lang="en-US" dirty="0" smtClean="0"/>
              <a:t>©2014 Pearson Education, Inc. publishing as Prentice Hall</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7467600" cy="1143000"/>
          </a:xfrm>
        </p:spPr>
        <p:txBody>
          <a:bodyPr>
            <a:normAutofit/>
          </a:bodyPr>
          <a:lstStyle/>
          <a:p>
            <a:pPr fontAlgn="auto">
              <a:spcAft>
                <a:spcPts val="0"/>
              </a:spcAft>
              <a:defRPr/>
            </a:pPr>
            <a:r>
              <a:rPr lang="en-US" dirty="0" smtClean="0">
                <a:ea typeface="+mj-ea"/>
                <a:cs typeface="+mj-cs"/>
              </a:rPr>
              <a:t>Learning and Getting Information</a:t>
            </a:r>
            <a:endParaRPr lang="en-US" dirty="0">
              <a:ea typeface="+mj-ea"/>
              <a:cs typeface="+mj-cs"/>
            </a:endParaRPr>
          </a:p>
        </p:txBody>
      </p:sp>
      <p:pic>
        <p:nvPicPr>
          <p:cNvPr id="3073" name="Picture 1"/>
          <p:cNvPicPr>
            <a:picLocks noChangeAspect="1" noChangeArrowheads="1"/>
          </p:cNvPicPr>
          <p:nvPr/>
        </p:nvPicPr>
        <p:blipFill>
          <a:blip r:embed="rId2" cstate="print"/>
          <a:srcRect/>
          <a:stretch>
            <a:fillRect/>
          </a:stretch>
        </p:blipFill>
        <p:spPr bwMode="auto">
          <a:xfrm>
            <a:off x="652463" y="1600200"/>
            <a:ext cx="7839075" cy="4114799"/>
          </a:xfrm>
          <a:prstGeom prst="rect">
            <a:avLst/>
          </a:prstGeom>
          <a:noFill/>
          <a:ln w="9525">
            <a:noFill/>
            <a:miter lim="800000"/>
            <a:headEnd/>
            <a:tailEnd/>
          </a:ln>
        </p:spPr>
      </p:pic>
      <p:sp>
        <p:nvSpPr>
          <p:cNvPr id="6" name="Slide Number Placeholder 5"/>
          <p:cNvSpPr>
            <a:spLocks noGrp="1"/>
          </p:cNvSpPr>
          <p:nvPr>
            <p:ph type="sldNum" sz="quarter" idx="12"/>
          </p:nvPr>
        </p:nvSpPr>
        <p:spPr/>
        <p:txBody>
          <a:bodyPr/>
          <a:lstStyle/>
          <a:p>
            <a:r>
              <a:rPr lang="en-US" dirty="0" smtClean="0"/>
              <a:t>7-</a:t>
            </a:r>
            <a:fld id="{C238F03A-58E1-4ECA-9024-348A9A81A53D}" type="slidenum">
              <a:rPr lang="en-US" smtClean="0"/>
              <a:pPr/>
              <a:t>25</a:t>
            </a:fld>
            <a:endParaRPr lang="en-US" dirty="0"/>
          </a:p>
        </p:txBody>
      </p:sp>
      <p:sp>
        <p:nvSpPr>
          <p:cNvPr id="7" name="Footer Placeholder 6"/>
          <p:cNvSpPr>
            <a:spLocks noGrp="1"/>
          </p:cNvSpPr>
          <p:nvPr>
            <p:ph type="ftr" sz="quarter" idx="11"/>
          </p:nvPr>
        </p:nvSpPr>
        <p:spPr/>
        <p:txBody>
          <a:bodyPr/>
          <a:lstStyle/>
          <a:p>
            <a:r>
              <a:rPr lang="en-US" dirty="0" smtClean="0"/>
              <a:t>©2014 Pearson Education, Inc. publishing as Prentice Hall</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5486400" cy="1143000"/>
          </a:xfrm>
        </p:spPr>
        <p:txBody>
          <a:bodyPr>
            <a:normAutofit/>
          </a:bodyPr>
          <a:lstStyle/>
          <a:p>
            <a:pPr fontAlgn="auto">
              <a:spcAft>
                <a:spcPts val="0"/>
              </a:spcAft>
              <a:defRPr/>
            </a:pPr>
            <a:r>
              <a:rPr lang="en-US" dirty="0" smtClean="0">
                <a:ea typeface="+mj-ea"/>
                <a:cs typeface="+mj-cs"/>
              </a:rPr>
              <a:t>Trading Online in the U.S.</a:t>
            </a:r>
            <a:endParaRPr lang="en-US" dirty="0">
              <a:ea typeface="+mj-ea"/>
              <a:cs typeface="+mj-cs"/>
            </a:endParaRPr>
          </a:p>
        </p:txBody>
      </p:sp>
      <p:pic>
        <p:nvPicPr>
          <p:cNvPr id="2049" name="Picture 1"/>
          <p:cNvPicPr>
            <a:picLocks noChangeAspect="1" noChangeArrowheads="1"/>
          </p:cNvPicPr>
          <p:nvPr/>
        </p:nvPicPr>
        <p:blipFill>
          <a:blip r:embed="rId2" cstate="print"/>
          <a:srcRect/>
          <a:stretch>
            <a:fillRect/>
          </a:stretch>
        </p:blipFill>
        <p:spPr bwMode="auto">
          <a:xfrm>
            <a:off x="666750" y="1981200"/>
            <a:ext cx="7810500" cy="3048000"/>
          </a:xfrm>
          <a:prstGeom prst="rect">
            <a:avLst/>
          </a:prstGeom>
          <a:noFill/>
          <a:ln w="9525">
            <a:noFill/>
            <a:miter lim="800000"/>
            <a:headEnd/>
            <a:tailEnd/>
          </a:ln>
        </p:spPr>
      </p:pic>
      <p:sp>
        <p:nvSpPr>
          <p:cNvPr id="6" name="Slide Number Placeholder 5"/>
          <p:cNvSpPr>
            <a:spLocks noGrp="1"/>
          </p:cNvSpPr>
          <p:nvPr>
            <p:ph type="sldNum" sz="quarter" idx="12"/>
          </p:nvPr>
        </p:nvSpPr>
        <p:spPr/>
        <p:txBody>
          <a:bodyPr/>
          <a:lstStyle/>
          <a:p>
            <a:r>
              <a:rPr lang="en-US" dirty="0" smtClean="0"/>
              <a:t>7-</a:t>
            </a:r>
            <a:fld id="{C238F03A-58E1-4ECA-9024-348A9A81A53D}" type="slidenum">
              <a:rPr lang="en-US" smtClean="0"/>
              <a:pPr/>
              <a:t>26</a:t>
            </a:fld>
            <a:endParaRPr lang="en-US" dirty="0"/>
          </a:p>
        </p:txBody>
      </p:sp>
      <p:sp>
        <p:nvSpPr>
          <p:cNvPr id="7" name="Footer Placeholder 6"/>
          <p:cNvSpPr>
            <a:spLocks noGrp="1"/>
          </p:cNvSpPr>
          <p:nvPr>
            <p:ph type="ftr" sz="quarter" idx="11"/>
          </p:nvPr>
        </p:nvSpPr>
        <p:spPr/>
        <p:txBody>
          <a:bodyPr/>
          <a:lstStyle/>
          <a:p>
            <a:r>
              <a:rPr lang="en-US" dirty="0" smtClean="0"/>
              <a:t>©2014 Pearson Education, Inc. publishing as Prentice Hall</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74638"/>
            <a:ext cx="7924800" cy="1143000"/>
          </a:xfrm>
        </p:spPr>
        <p:txBody>
          <a:bodyPr/>
          <a:lstStyle/>
          <a:p>
            <a:r>
              <a:rPr lang="en-US" dirty="0" smtClean="0"/>
              <a:t>Giving Online</a:t>
            </a:r>
            <a:endParaRPr lang="en-US" dirty="0"/>
          </a:p>
        </p:txBody>
      </p:sp>
      <p:sp>
        <p:nvSpPr>
          <p:cNvPr id="3" name="Content Placeholder 2"/>
          <p:cNvSpPr>
            <a:spLocks noGrp="1"/>
          </p:cNvSpPr>
          <p:nvPr>
            <p:ph idx="1"/>
          </p:nvPr>
        </p:nvSpPr>
        <p:spPr>
          <a:xfrm>
            <a:off x="685800" y="1600200"/>
            <a:ext cx="8001000" cy="4525963"/>
          </a:xfrm>
        </p:spPr>
        <p:txBody>
          <a:bodyPr>
            <a:normAutofit/>
          </a:bodyPr>
          <a:lstStyle/>
          <a:p>
            <a:r>
              <a:rPr lang="en-US" sz="3200" dirty="0" smtClean="0"/>
              <a:t>Trendwatcher.com mentions “Generation Generosity” as one of the top global consumer trends.</a:t>
            </a:r>
          </a:p>
          <a:p>
            <a:r>
              <a:rPr lang="en-US" sz="3200" dirty="0" smtClean="0"/>
              <a:t>25% of Americans made an online donation to charity in 2011.</a:t>
            </a:r>
          </a:p>
          <a:p>
            <a:r>
              <a:rPr lang="en-US" sz="3200" dirty="0" smtClean="0"/>
              <a:t>Kickstarter.com offers a Web platform for individuals seeking funding for creative projects.</a:t>
            </a:r>
            <a:endParaRPr lang="en-US" sz="3200" dirty="0"/>
          </a:p>
        </p:txBody>
      </p:sp>
      <p:sp>
        <p:nvSpPr>
          <p:cNvPr id="6" name="Slide Number Placeholder 5"/>
          <p:cNvSpPr>
            <a:spLocks noGrp="1"/>
          </p:cNvSpPr>
          <p:nvPr>
            <p:ph type="sldNum" sz="quarter" idx="12"/>
          </p:nvPr>
        </p:nvSpPr>
        <p:spPr/>
        <p:txBody>
          <a:bodyPr/>
          <a:lstStyle/>
          <a:p>
            <a:r>
              <a:rPr lang="en-US" dirty="0" smtClean="0"/>
              <a:t>7-</a:t>
            </a:r>
            <a:fld id="{C238F03A-58E1-4ECA-9024-348A9A81A53D}" type="slidenum">
              <a:rPr lang="en-US" smtClean="0"/>
              <a:pPr/>
              <a:t>27</a:t>
            </a:fld>
            <a:endParaRPr lang="en-US" dirty="0"/>
          </a:p>
        </p:txBody>
      </p:sp>
      <p:sp>
        <p:nvSpPr>
          <p:cNvPr id="7" name="Footer Placeholder 6"/>
          <p:cNvSpPr>
            <a:spLocks noGrp="1"/>
          </p:cNvSpPr>
          <p:nvPr>
            <p:ph type="ftr" sz="quarter" idx="11"/>
          </p:nvPr>
        </p:nvSpPr>
        <p:spPr/>
        <p:txBody>
          <a:bodyPr/>
          <a:lstStyle/>
          <a:p>
            <a:r>
              <a:rPr lang="en-US" dirty="0" smtClean="0"/>
              <a:t>©2014 Pearson Education, Inc. publishing as Prentice Hall</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3"/>
          <p:cNvSpPr>
            <a:spLocks noChangeArrowheads="1"/>
          </p:cNvSpPr>
          <p:nvPr/>
        </p:nvSpPr>
        <p:spPr bwMode="auto">
          <a:xfrm>
            <a:off x="-3725863" y="2114550"/>
            <a:ext cx="184150" cy="366713"/>
          </a:xfrm>
          <a:prstGeom prst="rect">
            <a:avLst/>
          </a:prstGeom>
          <a:noFill/>
          <a:ln w="25400">
            <a:noFill/>
            <a:miter lim="800000"/>
            <a:headEnd/>
            <a:tailEnd/>
          </a:ln>
        </p:spPr>
        <p:txBody>
          <a:bodyPr wrap="none" anchor="ctr">
            <a:prstTxWarp prst="textNoShape">
              <a:avLst/>
            </a:prstTxWarp>
            <a:spAutoFit/>
          </a:bodyPr>
          <a:lstStyle/>
          <a:p>
            <a:endParaRPr lang="en-US" dirty="0">
              <a:latin typeface="Calibri" pitchFamily="-72" charset="0"/>
            </a:endParaRPr>
          </a:p>
        </p:txBody>
      </p:sp>
      <p:pic>
        <p:nvPicPr>
          <p:cNvPr id="40962" name="Picture 4" descr="cid:3287383400_2177562"/>
          <p:cNvPicPr>
            <a:picLocks noChangeAspect="1" noChangeArrowheads="1"/>
          </p:cNvPicPr>
          <p:nvPr/>
        </p:nvPicPr>
        <p:blipFill>
          <a:blip r:embed="rId2" cstate="print">
            <a:clrChange>
              <a:clrFrom>
                <a:srgbClr val="FEFEFE"/>
              </a:clrFrom>
              <a:clrTo>
                <a:srgbClr val="FEFEFE">
                  <a:alpha val="0"/>
                </a:srgbClr>
              </a:clrTo>
            </a:clrChange>
          </a:blip>
          <a:srcRect/>
          <a:stretch>
            <a:fillRect/>
          </a:stretch>
        </p:blipFill>
        <p:spPr bwMode="auto">
          <a:xfrm>
            <a:off x="762000" y="685800"/>
            <a:ext cx="8118475" cy="2647950"/>
          </a:xfrm>
          <a:prstGeom prst="rect">
            <a:avLst/>
          </a:prstGeom>
          <a:noFill/>
          <a:ln w="9525">
            <a:noFill/>
            <a:miter lim="800000"/>
            <a:headEnd/>
            <a:tailEnd/>
          </a:ln>
        </p:spPr>
      </p:pic>
      <p:sp>
        <p:nvSpPr>
          <p:cNvPr id="40963" name="Rectangle 5"/>
          <p:cNvSpPr>
            <a:spLocks noChangeArrowheads="1"/>
          </p:cNvSpPr>
          <p:nvPr/>
        </p:nvSpPr>
        <p:spPr bwMode="auto">
          <a:xfrm>
            <a:off x="1066800" y="3582988"/>
            <a:ext cx="7696200" cy="1069975"/>
          </a:xfrm>
          <a:prstGeom prst="rect">
            <a:avLst/>
          </a:prstGeom>
          <a:noFill/>
          <a:ln w="25400">
            <a:noFill/>
            <a:miter lim="800000"/>
            <a:headEnd/>
            <a:tailEnd/>
          </a:ln>
        </p:spPr>
        <p:txBody>
          <a:bodyPr anchor="ctr">
            <a:prstTxWarp prst="textNoShape">
              <a:avLst/>
            </a:prstTxWarp>
            <a:spAutoFit/>
          </a:bodyPr>
          <a:lstStyle/>
          <a:p>
            <a:pPr algn="ctr"/>
            <a:r>
              <a:rPr lang="en-US" sz="1600" dirty="0">
                <a:solidFill>
                  <a:srgbClr val="000000"/>
                </a:solidFill>
                <a:latin typeface="Calibri" pitchFamily="-72" charset="0"/>
              </a:rPr>
              <a:t>All rights reserved. No part of this publication may be reproduced, stored in a retrieval system, or transmitted, in any form or by any means, electronic, mechanical, photocopying, recording, or otherwise, without the prior written permission of the publisher. Printed in the United States of America.</a:t>
            </a:r>
          </a:p>
        </p:txBody>
      </p:sp>
      <p:sp>
        <p:nvSpPr>
          <p:cNvPr id="5" name="Rectangle 5"/>
          <p:cNvSpPr txBox="1">
            <a:spLocks noGrp="1" noChangeArrowheads="1"/>
          </p:cNvSpPr>
          <p:nvPr/>
        </p:nvSpPr>
        <p:spPr bwMode="auto">
          <a:xfrm>
            <a:off x="1066800" y="5006975"/>
            <a:ext cx="7631113" cy="636588"/>
          </a:xfrm>
          <a:prstGeom prst="rect">
            <a:avLst/>
          </a:prstGeom>
          <a:noFill/>
          <a:ln>
            <a:miter lim="800000"/>
            <a:headEnd/>
            <a:tailEnd/>
          </a:ln>
        </p:spPr>
        <p:txBody>
          <a:bodyPr anchor="b"/>
          <a:lstStyle/>
          <a:p>
            <a:pPr algn="ctr" fontAlgn="auto">
              <a:spcBef>
                <a:spcPts val="0"/>
              </a:spcBef>
              <a:spcAft>
                <a:spcPts val="0"/>
              </a:spcAft>
              <a:defRPr/>
            </a:pPr>
            <a:r>
              <a:rPr lang="en-US" dirty="0">
                <a:solidFill>
                  <a:srgbClr val="000000"/>
                </a:solidFill>
                <a:effectLst>
                  <a:outerShdw blurRad="38100" dist="38100" dir="2700000" algn="tl">
                    <a:srgbClr val="C0C0C0"/>
                  </a:outerShdw>
                </a:effectLst>
                <a:latin typeface="Tahoma" pitchFamily="34" charset="0"/>
                <a:ea typeface="+mn-ea"/>
                <a:cs typeface="Arial" charset="0"/>
              </a:rPr>
              <a:t>Copyright © </a:t>
            </a:r>
            <a:r>
              <a:rPr lang="en-US" dirty="0" smtClean="0">
                <a:solidFill>
                  <a:srgbClr val="000000"/>
                </a:solidFill>
                <a:effectLst>
                  <a:outerShdw blurRad="38100" dist="38100" dir="2700000" algn="tl">
                    <a:srgbClr val="C0C0C0"/>
                  </a:outerShdw>
                </a:effectLst>
                <a:latin typeface="Tahoma" pitchFamily="34" charset="0"/>
                <a:ea typeface="+mn-ea"/>
                <a:cs typeface="Arial" charset="0"/>
              </a:rPr>
              <a:t>2014 </a:t>
            </a:r>
            <a:r>
              <a:rPr lang="en-US" dirty="0">
                <a:solidFill>
                  <a:srgbClr val="000000"/>
                </a:solidFill>
                <a:effectLst>
                  <a:outerShdw blurRad="38100" dist="38100" dir="2700000" algn="tl">
                    <a:srgbClr val="C0C0C0"/>
                  </a:outerShdw>
                </a:effectLst>
                <a:latin typeface="Tahoma" pitchFamily="34" charset="0"/>
                <a:ea typeface="+mn-ea"/>
                <a:cs typeface="Arial" charset="0"/>
              </a:rPr>
              <a:t>Pearson Education, Inc.  </a:t>
            </a:r>
          </a:p>
          <a:p>
            <a:pPr algn="ctr" fontAlgn="auto">
              <a:spcBef>
                <a:spcPts val="0"/>
              </a:spcBef>
              <a:spcAft>
                <a:spcPts val="0"/>
              </a:spcAft>
              <a:defRPr/>
            </a:pPr>
            <a:r>
              <a:rPr lang="en-US" dirty="0">
                <a:solidFill>
                  <a:srgbClr val="000000"/>
                </a:solidFill>
                <a:effectLst>
                  <a:outerShdw blurRad="38100" dist="38100" dir="2700000" algn="tl">
                    <a:srgbClr val="C0C0C0"/>
                  </a:outerShdw>
                </a:effectLst>
                <a:latin typeface="Tahoma" pitchFamily="34" charset="0"/>
                <a:ea typeface="+mn-ea"/>
                <a:cs typeface="Arial" charset="0"/>
              </a:rPr>
              <a:t>Publishing as Prentice Hall</a:t>
            </a:r>
            <a:endParaRPr lang="en-US" dirty="0">
              <a:solidFill>
                <a:srgbClr val="000000"/>
              </a:solidFill>
              <a:effectLst>
                <a:outerShdw blurRad="38100" dist="38100" dir="2700000" algn="tl">
                  <a:srgbClr val="C0C0C0"/>
                </a:outerShdw>
              </a:effectLst>
              <a:latin typeface="+mn-lt"/>
              <a:ea typeface="+mn-ea"/>
              <a:cs typeface="Arial" charset="0"/>
            </a:endParaRPr>
          </a:p>
        </p:txBody>
      </p:sp>
      <p:sp>
        <p:nvSpPr>
          <p:cNvPr id="8" name="Slide Number Placeholder 7"/>
          <p:cNvSpPr>
            <a:spLocks noGrp="1"/>
          </p:cNvSpPr>
          <p:nvPr>
            <p:ph type="sldNum" sz="quarter" idx="12"/>
          </p:nvPr>
        </p:nvSpPr>
        <p:spPr/>
        <p:txBody>
          <a:bodyPr/>
          <a:lstStyle/>
          <a:p>
            <a:r>
              <a:rPr lang="en-US" dirty="0" smtClean="0"/>
              <a:t>7-</a:t>
            </a:r>
            <a:fld id="{C238F03A-58E1-4ECA-9024-348A9A81A53D}" type="slidenum">
              <a:rPr lang="en-US" smtClean="0"/>
              <a:pPr/>
              <a:t>28</a:t>
            </a:fld>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195736" y="228600"/>
            <a:ext cx="6491064" cy="1143000"/>
          </a:xfrm>
        </p:spPr>
        <p:txBody>
          <a:bodyPr/>
          <a:lstStyle/>
          <a:p>
            <a:pPr algn="ctr"/>
            <a:r>
              <a:rPr lang="en-US" dirty="0" err="1"/>
              <a:t>Millennials</a:t>
            </a:r>
            <a:endParaRPr lang="en-US" b="1" dirty="0"/>
          </a:p>
        </p:txBody>
      </p:sp>
      <p:sp>
        <p:nvSpPr>
          <p:cNvPr id="6" name="Content Placeholder 5"/>
          <p:cNvSpPr>
            <a:spLocks noGrp="1"/>
          </p:cNvSpPr>
          <p:nvPr>
            <p:ph sz="half" idx="1"/>
          </p:nvPr>
        </p:nvSpPr>
        <p:spPr>
          <a:xfrm>
            <a:off x="2267744" y="1916832"/>
            <a:ext cx="3312368" cy="4464496"/>
          </a:xfrm>
        </p:spPr>
        <p:txBody>
          <a:bodyPr>
            <a:normAutofit/>
          </a:bodyPr>
          <a:lstStyle/>
          <a:p>
            <a:pPr>
              <a:spcBef>
                <a:spcPts val="100"/>
              </a:spcBef>
              <a:spcAft>
                <a:spcPts val="100"/>
              </a:spcAft>
            </a:pPr>
            <a:r>
              <a:rPr lang="en-US" sz="2000" dirty="0"/>
              <a:t>Greatest Generation (1901-1924)</a:t>
            </a:r>
          </a:p>
          <a:p>
            <a:pPr>
              <a:spcBef>
                <a:spcPts val="100"/>
              </a:spcBef>
              <a:spcAft>
                <a:spcPts val="100"/>
              </a:spcAft>
            </a:pPr>
            <a:r>
              <a:rPr lang="en-US" sz="2000" dirty="0"/>
              <a:t>Silent Generation (1925-1945)</a:t>
            </a:r>
          </a:p>
          <a:p>
            <a:pPr>
              <a:spcBef>
                <a:spcPts val="100"/>
              </a:spcBef>
              <a:spcAft>
                <a:spcPts val="100"/>
              </a:spcAft>
            </a:pPr>
            <a:r>
              <a:rPr lang="en-US" sz="2000" dirty="0"/>
              <a:t>Baby Boomers (1946-1964)</a:t>
            </a:r>
          </a:p>
          <a:p>
            <a:pPr>
              <a:spcBef>
                <a:spcPts val="100"/>
              </a:spcBef>
              <a:spcAft>
                <a:spcPts val="100"/>
              </a:spcAft>
            </a:pPr>
            <a:r>
              <a:rPr lang="en-US" sz="2000" dirty="0"/>
              <a:t>Generation X (1965-1976) </a:t>
            </a:r>
            <a:endParaRPr lang="en-US" sz="2000" dirty="0" smtClean="0"/>
          </a:p>
          <a:p>
            <a:pPr>
              <a:spcBef>
                <a:spcPts val="100"/>
              </a:spcBef>
              <a:spcAft>
                <a:spcPts val="100"/>
              </a:spcAft>
            </a:pPr>
            <a:r>
              <a:rPr lang="en-US" sz="2000" dirty="0" err="1" smtClean="0"/>
              <a:t>Millennials</a:t>
            </a:r>
            <a:r>
              <a:rPr lang="en-US" sz="2000" dirty="0" smtClean="0"/>
              <a:t>/Gen </a:t>
            </a:r>
            <a:r>
              <a:rPr lang="en-US" sz="2000" dirty="0"/>
              <a:t>Y (</a:t>
            </a:r>
            <a:r>
              <a:rPr lang="en-US" sz="2000" dirty="0" smtClean="0"/>
              <a:t>1977-1995)</a:t>
            </a:r>
            <a:r>
              <a:rPr lang="en-US" sz="2000" dirty="0"/>
              <a:t/>
            </a:r>
            <a:br>
              <a:rPr lang="en-US" sz="2000" dirty="0"/>
            </a:br>
            <a:r>
              <a:rPr lang="en-US" sz="2000" dirty="0"/>
              <a:t>--Younger </a:t>
            </a:r>
            <a:r>
              <a:rPr lang="en-US" sz="2000" dirty="0" err="1"/>
              <a:t>Millennials</a:t>
            </a:r>
            <a:r>
              <a:rPr lang="en-US" sz="2000" dirty="0"/>
              <a:t> (18-27)</a:t>
            </a:r>
            <a:br>
              <a:rPr lang="en-US" sz="2000" dirty="0"/>
            </a:br>
            <a:r>
              <a:rPr lang="en-US" sz="2000" dirty="0"/>
              <a:t>--Older </a:t>
            </a:r>
            <a:r>
              <a:rPr lang="en-US" sz="2000" dirty="0" err="1"/>
              <a:t>Millennials</a:t>
            </a:r>
            <a:r>
              <a:rPr lang="en-US" sz="2000" dirty="0"/>
              <a:t> (28-36)</a:t>
            </a:r>
          </a:p>
          <a:p>
            <a:pPr>
              <a:spcBef>
                <a:spcPts val="100"/>
              </a:spcBef>
              <a:spcAft>
                <a:spcPts val="100"/>
              </a:spcAft>
            </a:pPr>
            <a:r>
              <a:rPr lang="en-US" sz="2000" dirty="0"/>
              <a:t>Generation Z (1995-Present)</a:t>
            </a:r>
            <a:endParaRPr lang="en-US" sz="2000" dirty="0"/>
          </a:p>
        </p:txBody>
      </p:sp>
      <p:pic>
        <p:nvPicPr>
          <p:cNvPr id="8" name="Content Placeholder 7"/>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5652120" y="2636912"/>
            <a:ext cx="3254708" cy="2104053"/>
          </a:xfrm>
        </p:spPr>
      </p:pic>
      <p:sp>
        <p:nvSpPr>
          <p:cNvPr id="2" name="Slide Number Placeholder 1"/>
          <p:cNvSpPr>
            <a:spLocks noGrp="1"/>
          </p:cNvSpPr>
          <p:nvPr>
            <p:ph type="sldNum" sz="quarter" idx="11"/>
          </p:nvPr>
        </p:nvSpPr>
        <p:spPr/>
        <p:txBody>
          <a:bodyPr/>
          <a:lstStyle/>
          <a:p>
            <a:r>
              <a:rPr lang="en-US" smtClean="0"/>
              <a:t>7-</a:t>
            </a:r>
            <a:fld id="{EBD8BD88-09EB-4027-A0A7-3600A6A2DC9E}" type="slidenum">
              <a:rPr lang="en-US" smtClean="0"/>
              <a:pPr/>
              <a:t>29</a:t>
            </a:fld>
            <a:endParaRPr lang="en-US"/>
          </a:p>
        </p:txBody>
      </p:sp>
    </p:spTree>
    <p:extLst>
      <p:ext uri="{BB962C8B-B14F-4D97-AF65-F5344CB8AC3E}">
        <p14:creationId xmlns:p14="http://schemas.microsoft.com/office/powerpoint/2010/main" val="10676127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990599" y="228600"/>
            <a:ext cx="7775575" cy="990600"/>
          </a:xfrm>
        </p:spPr>
        <p:txBody>
          <a:bodyPr/>
          <a:lstStyle/>
          <a:p>
            <a:pPr fontAlgn="auto">
              <a:spcAft>
                <a:spcPts val="0"/>
              </a:spcAft>
              <a:defRPr/>
            </a:pPr>
            <a:r>
              <a:rPr lang="en-US" dirty="0" smtClean="0">
                <a:ea typeface="+mj-ea"/>
                <a:cs typeface="+mj-cs"/>
              </a:rPr>
              <a:t>The Customer’s Story</a:t>
            </a:r>
          </a:p>
        </p:txBody>
      </p:sp>
      <p:sp>
        <p:nvSpPr>
          <p:cNvPr id="13317" name="Content Placeholder 4"/>
          <p:cNvSpPr>
            <a:spLocks noGrp="1"/>
          </p:cNvSpPr>
          <p:nvPr>
            <p:ph sz="quarter" idx="1"/>
          </p:nvPr>
        </p:nvSpPr>
        <p:spPr>
          <a:xfrm>
            <a:off x="914400" y="1295400"/>
            <a:ext cx="7851775" cy="4800600"/>
          </a:xfrm>
        </p:spPr>
        <p:txBody>
          <a:bodyPr rtlCol="0">
            <a:normAutofit lnSpcReduction="10000"/>
          </a:bodyPr>
          <a:lstStyle/>
          <a:p>
            <a:pPr>
              <a:defRPr/>
            </a:pPr>
            <a:r>
              <a:rPr lang="en-US" sz="2800" dirty="0" smtClean="0">
                <a:ea typeface="+mn-ea"/>
                <a:cs typeface="+mn-cs"/>
              </a:rPr>
              <a:t>A typical one-hour adventure in the life of a 25-year-old professional, Justin:</a:t>
            </a:r>
          </a:p>
          <a:p>
            <a:pPr lvl="1">
              <a:defRPr/>
            </a:pPr>
            <a:r>
              <a:rPr lang="en-US" sz="2800" dirty="0" smtClean="0">
                <a:ea typeface="+mn-ea"/>
              </a:rPr>
              <a:t>Tunes his iPod to the latest Diggnation podcast while his TV is tuned to a soccer game and his </a:t>
            </a:r>
            <a:r>
              <a:rPr lang="en-US" sz="2800" dirty="0" smtClean="0"/>
              <a:t>smart</a:t>
            </a:r>
            <a:r>
              <a:rPr lang="en-US" sz="2800" dirty="0" smtClean="0">
                <a:ea typeface="+mn-ea"/>
              </a:rPr>
              <a:t>phone and </a:t>
            </a:r>
            <a:r>
              <a:rPr lang="en-US" sz="2800" dirty="0" smtClean="0"/>
              <a:t>iPad tablet</a:t>
            </a:r>
            <a:r>
              <a:rPr lang="en-US" sz="2800" dirty="0" smtClean="0">
                <a:ea typeface="+mn-ea"/>
              </a:rPr>
              <a:t> are within reach.</a:t>
            </a:r>
          </a:p>
          <a:p>
            <a:pPr lvl="1">
              <a:defRPr/>
            </a:pPr>
            <a:r>
              <a:rPr lang="en-US" sz="2800" dirty="0" smtClean="0">
                <a:ea typeface="+mn-ea"/>
              </a:rPr>
              <a:t>Picks up </a:t>
            </a:r>
            <a:r>
              <a:rPr lang="en-US" sz="2800" dirty="0" smtClean="0"/>
              <a:t>iPad</a:t>
            </a:r>
            <a:r>
              <a:rPr lang="en-US" sz="2800" dirty="0" smtClean="0">
                <a:ea typeface="+mn-ea"/>
              </a:rPr>
              <a:t> to find a blog mentioned during the podcast, sees a video on the blog, tunes it on his TV set and texts a friend about the video.</a:t>
            </a:r>
          </a:p>
          <a:p>
            <a:pPr lvl="1">
              <a:defRPr/>
            </a:pPr>
            <a:r>
              <a:rPr lang="en-US" sz="2800" dirty="0" smtClean="0"/>
              <a:t>Justin searches for the video title on Google and finds a job posting on Vimeo, an online video-posting site.</a:t>
            </a:r>
          </a:p>
          <a:p>
            <a:pPr lvl="1">
              <a:defRPr/>
            </a:pPr>
            <a:endParaRPr lang="en-US" sz="2800" dirty="0" smtClean="0">
              <a:ea typeface="+mn-ea"/>
            </a:endParaRPr>
          </a:p>
          <a:p>
            <a:pPr lvl="1" fontAlgn="auto">
              <a:spcAft>
                <a:spcPts val="0"/>
              </a:spcAft>
              <a:buFont typeface="Wingdings 2" pitchFamily="18" charset="2"/>
              <a:buNone/>
              <a:defRPr/>
            </a:pPr>
            <a:endParaRPr lang="en-US" dirty="0" smtClean="0">
              <a:ea typeface="+mn-ea"/>
            </a:endParaRPr>
          </a:p>
        </p:txBody>
      </p:sp>
      <p:sp>
        <p:nvSpPr>
          <p:cNvPr id="6" name="Slide Number Placeholder 5"/>
          <p:cNvSpPr>
            <a:spLocks noGrp="1"/>
          </p:cNvSpPr>
          <p:nvPr>
            <p:ph type="sldNum" sz="quarter" idx="12"/>
          </p:nvPr>
        </p:nvSpPr>
        <p:spPr/>
        <p:txBody>
          <a:bodyPr/>
          <a:lstStyle/>
          <a:p>
            <a:r>
              <a:rPr lang="en-US" dirty="0" smtClean="0"/>
              <a:t>7-</a:t>
            </a:r>
            <a:fld id="{C238F03A-58E1-4ECA-9024-348A9A81A53D}" type="slidenum">
              <a:rPr lang="en-US" smtClean="0"/>
              <a:pPr/>
              <a:t>3</a:t>
            </a:fld>
            <a:endParaRPr lang="en-US" dirty="0"/>
          </a:p>
        </p:txBody>
      </p:sp>
      <p:sp>
        <p:nvSpPr>
          <p:cNvPr id="7" name="Footer Placeholder 6"/>
          <p:cNvSpPr>
            <a:spLocks noGrp="1"/>
          </p:cNvSpPr>
          <p:nvPr>
            <p:ph type="ftr" sz="quarter" idx="11"/>
          </p:nvPr>
        </p:nvSpPr>
        <p:spPr/>
        <p:txBody>
          <a:bodyPr/>
          <a:lstStyle/>
          <a:p>
            <a:r>
              <a:rPr lang="en-US" dirty="0" smtClean="0"/>
              <a:t>©2014 Pearson Education, Inc. publishing as Prentice Hall</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1295400" y="228600"/>
            <a:ext cx="7470775" cy="990600"/>
          </a:xfrm>
        </p:spPr>
        <p:txBody>
          <a:bodyPr>
            <a:normAutofit/>
          </a:bodyPr>
          <a:lstStyle/>
          <a:p>
            <a:pPr fontAlgn="auto">
              <a:spcAft>
                <a:spcPts val="0"/>
              </a:spcAft>
              <a:defRPr/>
            </a:pPr>
            <a:r>
              <a:rPr lang="en-US" dirty="0" smtClean="0">
                <a:ea typeface="+mj-ea"/>
                <a:cs typeface="+mj-cs"/>
              </a:rPr>
              <a:t>The Customer’s Story, cont.</a:t>
            </a:r>
          </a:p>
        </p:txBody>
      </p:sp>
      <p:sp>
        <p:nvSpPr>
          <p:cNvPr id="14341" name="Content Placeholder 4"/>
          <p:cNvSpPr>
            <a:spLocks noGrp="1"/>
          </p:cNvSpPr>
          <p:nvPr>
            <p:ph sz="quarter" idx="1"/>
          </p:nvPr>
        </p:nvSpPr>
        <p:spPr>
          <a:xfrm>
            <a:off x="1447800" y="1447800"/>
            <a:ext cx="7318375" cy="4648200"/>
          </a:xfrm>
        </p:spPr>
        <p:txBody>
          <a:bodyPr>
            <a:normAutofit/>
          </a:bodyPr>
          <a:lstStyle/>
          <a:p>
            <a:pPr marL="1028700" lvl="1">
              <a:lnSpc>
                <a:spcPct val="90000"/>
              </a:lnSpc>
              <a:spcBef>
                <a:spcPts val="600"/>
              </a:spcBef>
            </a:pPr>
            <a:r>
              <a:rPr lang="en-US" sz="2800" dirty="0" smtClean="0"/>
              <a:t>He posts a link to the video and Vimeo site to his Twitter stream.</a:t>
            </a:r>
          </a:p>
          <a:p>
            <a:pPr>
              <a:lnSpc>
                <a:spcPct val="90000"/>
              </a:lnSpc>
              <a:spcBef>
                <a:spcPts val="600"/>
              </a:spcBef>
            </a:pPr>
            <a:r>
              <a:rPr lang="en-US" sz="2800" dirty="0" smtClean="0"/>
              <a:t>Justin is the new consumer: a multitasker attending to different electronic media simultaneously.</a:t>
            </a:r>
          </a:p>
          <a:p>
            <a:pPr>
              <a:lnSpc>
                <a:spcPct val="90000"/>
              </a:lnSpc>
              <a:spcBef>
                <a:spcPts val="600"/>
              </a:spcBef>
            </a:pPr>
            <a:r>
              <a:rPr lang="en-US" sz="2800" dirty="0" smtClean="0"/>
              <a:t>How can a marketer capture dollars from advertising online, selling music downloads, charging fees for social media subscriptions?</a:t>
            </a:r>
          </a:p>
        </p:txBody>
      </p:sp>
      <p:sp>
        <p:nvSpPr>
          <p:cNvPr id="6" name="Slide Number Placeholder 5"/>
          <p:cNvSpPr>
            <a:spLocks noGrp="1"/>
          </p:cNvSpPr>
          <p:nvPr>
            <p:ph type="sldNum" sz="quarter" idx="12"/>
          </p:nvPr>
        </p:nvSpPr>
        <p:spPr/>
        <p:txBody>
          <a:bodyPr/>
          <a:lstStyle/>
          <a:p>
            <a:r>
              <a:rPr lang="en-US" dirty="0" smtClean="0"/>
              <a:t>7-</a:t>
            </a:r>
            <a:fld id="{C238F03A-58E1-4ECA-9024-348A9A81A53D}" type="slidenum">
              <a:rPr lang="en-US" smtClean="0"/>
              <a:pPr/>
              <a:t>4</a:t>
            </a:fld>
            <a:endParaRPr lang="en-US" dirty="0"/>
          </a:p>
        </p:txBody>
      </p:sp>
      <p:sp>
        <p:nvSpPr>
          <p:cNvPr id="7" name="Footer Placeholder 6"/>
          <p:cNvSpPr>
            <a:spLocks noGrp="1"/>
          </p:cNvSpPr>
          <p:nvPr>
            <p:ph type="ftr" sz="quarter" idx="11"/>
          </p:nvPr>
        </p:nvSpPr>
        <p:spPr/>
        <p:txBody>
          <a:bodyPr/>
          <a:lstStyle/>
          <a:p>
            <a:r>
              <a:rPr lang="en-US" dirty="0" smtClean="0"/>
              <a:t>©2014 Pearson Education, Inc. publishing as Prentice Hall</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8"/>
          <p:cNvSpPr>
            <a:spLocks noGrp="1" noChangeArrowheads="1"/>
          </p:cNvSpPr>
          <p:nvPr>
            <p:ph type="body" idx="1"/>
          </p:nvPr>
        </p:nvSpPr>
        <p:spPr>
          <a:xfrm>
            <a:off x="1219200" y="1676400"/>
            <a:ext cx="7546975" cy="4419600"/>
          </a:xfrm>
        </p:spPr>
        <p:txBody>
          <a:bodyPr>
            <a:normAutofit/>
          </a:bodyPr>
          <a:lstStyle/>
          <a:p>
            <a:pPr>
              <a:lnSpc>
                <a:spcPct val="90000"/>
              </a:lnSpc>
              <a:spcBef>
                <a:spcPts val="1200"/>
              </a:spcBef>
            </a:pPr>
            <a:r>
              <a:rPr lang="en-US" sz="3000" dirty="0" smtClean="0"/>
              <a:t>85% of U.S. consumers used the internet in 2012.</a:t>
            </a:r>
          </a:p>
          <a:p>
            <a:pPr>
              <a:lnSpc>
                <a:spcPct val="90000"/>
              </a:lnSpc>
              <a:spcBef>
                <a:spcPts val="1200"/>
              </a:spcBef>
            </a:pPr>
            <a:r>
              <a:rPr lang="en-US" sz="3000" dirty="0" smtClean="0"/>
              <a:t>Less connected groups tend to be:</a:t>
            </a:r>
          </a:p>
          <a:p>
            <a:pPr lvl="1">
              <a:lnSpc>
                <a:spcPct val="90000"/>
              </a:lnSpc>
              <a:spcBef>
                <a:spcPts val="1200"/>
              </a:spcBef>
            </a:pPr>
            <a:r>
              <a:rPr lang="en-US" sz="2800" dirty="0" smtClean="0"/>
              <a:t>Older</a:t>
            </a:r>
          </a:p>
          <a:p>
            <a:pPr lvl="1">
              <a:lnSpc>
                <a:spcPct val="90000"/>
              </a:lnSpc>
              <a:spcBef>
                <a:spcPts val="1200"/>
              </a:spcBef>
            </a:pPr>
            <a:r>
              <a:rPr lang="en-US" sz="2800" dirty="0" smtClean="0"/>
              <a:t>Less educated</a:t>
            </a:r>
          </a:p>
          <a:p>
            <a:pPr lvl="1">
              <a:lnSpc>
                <a:spcPct val="90000"/>
              </a:lnSpc>
              <a:spcBef>
                <a:spcPts val="1200"/>
              </a:spcBef>
            </a:pPr>
            <a:r>
              <a:rPr lang="en-US" sz="2800" dirty="0" smtClean="0"/>
              <a:t>Hispanic</a:t>
            </a:r>
          </a:p>
          <a:p>
            <a:pPr lvl="1">
              <a:lnSpc>
                <a:spcPct val="90000"/>
              </a:lnSpc>
              <a:spcBef>
                <a:spcPts val="1200"/>
              </a:spcBef>
            </a:pPr>
            <a:r>
              <a:rPr lang="en-US" sz="2800" dirty="0" smtClean="0"/>
              <a:t>Lower income or disability</a:t>
            </a:r>
          </a:p>
        </p:txBody>
      </p:sp>
      <p:sp>
        <p:nvSpPr>
          <p:cNvPr id="15364" name="Rectangle 9"/>
          <p:cNvSpPr>
            <a:spLocks noGrp="1" noChangeArrowheads="1"/>
          </p:cNvSpPr>
          <p:nvPr>
            <p:ph type="title"/>
          </p:nvPr>
        </p:nvSpPr>
        <p:spPr>
          <a:xfrm>
            <a:off x="1295400" y="228600"/>
            <a:ext cx="7470775" cy="990600"/>
          </a:xfrm>
        </p:spPr>
        <p:txBody>
          <a:bodyPr>
            <a:normAutofit/>
          </a:bodyPr>
          <a:lstStyle/>
          <a:p>
            <a:pPr fontAlgn="auto">
              <a:spcAft>
                <a:spcPts val="0"/>
              </a:spcAft>
              <a:defRPr/>
            </a:pPr>
            <a:r>
              <a:rPr lang="en-US" dirty="0" smtClean="0">
                <a:ea typeface="+mj-ea"/>
                <a:cs typeface="+mj-cs"/>
              </a:rPr>
              <a:t>Consumers in the 21</a:t>
            </a:r>
            <a:r>
              <a:rPr lang="en-US" baseline="30000" dirty="0" smtClean="0">
                <a:ea typeface="+mj-ea"/>
                <a:cs typeface="+mj-cs"/>
              </a:rPr>
              <a:t>st</a:t>
            </a:r>
            <a:r>
              <a:rPr lang="en-US" dirty="0" smtClean="0">
                <a:ea typeface="+mj-ea"/>
                <a:cs typeface="+mj-cs"/>
              </a:rPr>
              <a:t> Century</a:t>
            </a:r>
          </a:p>
        </p:txBody>
      </p:sp>
      <p:sp>
        <p:nvSpPr>
          <p:cNvPr id="6" name="Slide Number Placeholder 5"/>
          <p:cNvSpPr>
            <a:spLocks noGrp="1"/>
          </p:cNvSpPr>
          <p:nvPr>
            <p:ph type="sldNum" sz="quarter" idx="12"/>
          </p:nvPr>
        </p:nvSpPr>
        <p:spPr/>
        <p:txBody>
          <a:bodyPr/>
          <a:lstStyle/>
          <a:p>
            <a:r>
              <a:rPr lang="en-US" dirty="0" smtClean="0"/>
              <a:t>7-</a:t>
            </a:r>
            <a:fld id="{C238F03A-58E1-4ECA-9024-348A9A81A53D}" type="slidenum">
              <a:rPr lang="en-US" smtClean="0"/>
              <a:pPr/>
              <a:t>5</a:t>
            </a:fld>
            <a:endParaRPr lang="en-US" dirty="0"/>
          </a:p>
        </p:txBody>
      </p:sp>
      <p:sp>
        <p:nvSpPr>
          <p:cNvPr id="7" name="Footer Placeholder 6"/>
          <p:cNvSpPr>
            <a:spLocks noGrp="1"/>
          </p:cNvSpPr>
          <p:nvPr>
            <p:ph type="ftr" sz="quarter" idx="11"/>
          </p:nvPr>
        </p:nvSpPr>
        <p:spPr/>
        <p:txBody>
          <a:bodyPr/>
          <a:lstStyle/>
          <a:p>
            <a:r>
              <a:rPr lang="en-US" dirty="0" smtClean="0"/>
              <a:t>©2014 Pearson Education, Inc. publishing as Prentice Hall</a:t>
            </a:r>
            <a:endParaRPr lang="en-US" dirty="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1219200" y="228600"/>
            <a:ext cx="7696200" cy="990600"/>
          </a:xfrm>
        </p:spPr>
        <p:txBody>
          <a:bodyPr>
            <a:noAutofit/>
          </a:bodyPr>
          <a:lstStyle/>
          <a:p>
            <a:pPr fontAlgn="auto">
              <a:spcAft>
                <a:spcPts val="0"/>
              </a:spcAft>
              <a:defRPr/>
            </a:pPr>
            <a:r>
              <a:rPr lang="en-US" dirty="0" smtClean="0">
                <a:ea typeface="+mj-ea"/>
                <a:cs typeface="+mj-cs"/>
              </a:rPr>
              <a:t>Consumers in the 21</a:t>
            </a:r>
            <a:r>
              <a:rPr lang="en-US" baseline="30000" dirty="0" smtClean="0">
                <a:ea typeface="+mj-ea"/>
                <a:cs typeface="+mj-cs"/>
              </a:rPr>
              <a:t>st</a:t>
            </a:r>
            <a:r>
              <a:rPr lang="en-US" dirty="0" smtClean="0">
                <a:ea typeface="+mj-ea"/>
                <a:cs typeface="+mj-cs"/>
              </a:rPr>
              <a:t> Century, cont.</a:t>
            </a:r>
          </a:p>
        </p:txBody>
      </p:sp>
      <p:sp>
        <p:nvSpPr>
          <p:cNvPr id="16389" name="Content Placeholder 4"/>
          <p:cNvSpPr>
            <a:spLocks noGrp="1"/>
          </p:cNvSpPr>
          <p:nvPr>
            <p:ph sz="quarter" idx="1"/>
          </p:nvPr>
        </p:nvSpPr>
        <p:spPr>
          <a:xfrm>
            <a:off x="1524001" y="1676400"/>
            <a:ext cx="6705600" cy="4419600"/>
          </a:xfrm>
        </p:spPr>
        <p:txBody>
          <a:bodyPr>
            <a:normAutofit/>
          </a:bodyPr>
          <a:lstStyle/>
          <a:p>
            <a:pPr>
              <a:lnSpc>
                <a:spcPct val="80000"/>
              </a:lnSpc>
            </a:pPr>
            <a:r>
              <a:rPr lang="en-US" sz="2800" dirty="0" smtClean="0"/>
              <a:t>Approximately 1.8 billion people have access to the internet, 32.7% of the global population.</a:t>
            </a:r>
          </a:p>
          <a:p>
            <a:pPr>
              <a:lnSpc>
                <a:spcPct val="80000"/>
              </a:lnSpc>
            </a:pPr>
            <a:r>
              <a:rPr lang="en-US" sz="2800" dirty="0" smtClean="0"/>
              <a:t>Top ten countries account for 60% of all users and adoption rates range from 10-84%.</a:t>
            </a:r>
          </a:p>
          <a:p>
            <a:pPr>
              <a:lnSpc>
                <a:spcPct val="80000"/>
              </a:lnSpc>
            </a:pPr>
            <a:r>
              <a:rPr lang="en-US" sz="2800" dirty="0" smtClean="0"/>
              <a:t>internet usage in developed nations has reached a critical mass, leading marketers to ask more questions about consumer behavior on the internet.</a:t>
            </a:r>
          </a:p>
          <a:p>
            <a:pPr>
              <a:lnSpc>
                <a:spcPct val="80000"/>
              </a:lnSpc>
            </a:pPr>
            <a:endParaRPr lang="en-US" sz="2800" dirty="0" smtClean="0"/>
          </a:p>
        </p:txBody>
      </p:sp>
      <p:sp>
        <p:nvSpPr>
          <p:cNvPr id="6" name="Slide Number Placeholder 5"/>
          <p:cNvSpPr>
            <a:spLocks noGrp="1"/>
          </p:cNvSpPr>
          <p:nvPr>
            <p:ph type="sldNum" sz="quarter" idx="12"/>
          </p:nvPr>
        </p:nvSpPr>
        <p:spPr/>
        <p:txBody>
          <a:bodyPr/>
          <a:lstStyle/>
          <a:p>
            <a:r>
              <a:rPr lang="en-US" dirty="0" smtClean="0"/>
              <a:t>7-</a:t>
            </a:r>
            <a:fld id="{C238F03A-58E1-4ECA-9024-348A9A81A53D}" type="slidenum">
              <a:rPr lang="en-US" smtClean="0"/>
              <a:pPr/>
              <a:t>6</a:t>
            </a:fld>
            <a:endParaRPr lang="en-US" dirty="0"/>
          </a:p>
        </p:txBody>
      </p:sp>
      <p:sp>
        <p:nvSpPr>
          <p:cNvPr id="7" name="Footer Placeholder 6"/>
          <p:cNvSpPr>
            <a:spLocks noGrp="1"/>
          </p:cNvSpPr>
          <p:nvPr>
            <p:ph type="ftr" sz="quarter" idx="11"/>
          </p:nvPr>
        </p:nvSpPr>
        <p:spPr/>
        <p:txBody>
          <a:bodyPr/>
          <a:lstStyle/>
          <a:p>
            <a:r>
              <a:rPr lang="en-US" dirty="0" smtClean="0"/>
              <a:t>©2014 Pearson Education, Inc. publishing as Prentice Hall</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fontAlgn="auto">
              <a:spcAft>
                <a:spcPts val="0"/>
              </a:spcAft>
              <a:defRPr/>
            </a:pPr>
            <a:r>
              <a:rPr lang="en-US" dirty="0" smtClean="0">
                <a:ea typeface="+mj-ea"/>
                <a:cs typeface="+mj-cs"/>
              </a:rPr>
              <a:t>Internet Reaches Maturity: 1995-2012</a:t>
            </a:r>
            <a:endParaRPr lang="en-US" dirty="0">
              <a:ea typeface="+mj-ea"/>
              <a:cs typeface="+mj-cs"/>
            </a:endParaRPr>
          </a:p>
        </p:txBody>
      </p:sp>
      <p:sp>
        <p:nvSpPr>
          <p:cNvPr id="20482" name="AutoShape 2" descr="ftp://be133:rrytuR@beftp.pearsoned.com/Bloom/strauss7e_supps/manuscript/Ch_07Strauss7e/Ch_07__Exhibit%207.1.pn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pic>
        <p:nvPicPr>
          <p:cNvPr id="20483" name="Picture 3" descr="C:\Users\Betty\Desktop\Ch_07__Exhibit 7.1.png"/>
          <p:cNvPicPr>
            <a:picLocks noChangeAspect="1" noChangeArrowheads="1"/>
          </p:cNvPicPr>
          <p:nvPr/>
        </p:nvPicPr>
        <p:blipFill>
          <a:blip r:embed="rId3" cstate="print"/>
          <a:srcRect/>
          <a:stretch>
            <a:fillRect/>
          </a:stretch>
        </p:blipFill>
        <p:spPr bwMode="auto">
          <a:xfrm>
            <a:off x="1371600" y="1362332"/>
            <a:ext cx="6096000" cy="4352667"/>
          </a:xfrm>
          <a:prstGeom prst="rect">
            <a:avLst/>
          </a:prstGeom>
          <a:noFill/>
        </p:spPr>
      </p:pic>
      <p:sp>
        <p:nvSpPr>
          <p:cNvPr id="7" name="Slide Number Placeholder 6"/>
          <p:cNvSpPr>
            <a:spLocks noGrp="1"/>
          </p:cNvSpPr>
          <p:nvPr>
            <p:ph type="sldNum" sz="quarter" idx="12"/>
          </p:nvPr>
        </p:nvSpPr>
        <p:spPr/>
        <p:txBody>
          <a:bodyPr/>
          <a:lstStyle/>
          <a:p>
            <a:r>
              <a:rPr lang="en-US" dirty="0" smtClean="0"/>
              <a:t>7-</a:t>
            </a:r>
            <a:fld id="{C238F03A-58E1-4ECA-9024-348A9A81A53D}" type="slidenum">
              <a:rPr lang="en-US" smtClean="0"/>
              <a:pPr/>
              <a:t>7</a:t>
            </a:fld>
            <a:endParaRPr lang="en-US" dirty="0"/>
          </a:p>
        </p:txBody>
      </p:sp>
      <p:sp>
        <p:nvSpPr>
          <p:cNvPr id="8" name="Footer Placeholder 7"/>
          <p:cNvSpPr>
            <a:spLocks noGrp="1"/>
          </p:cNvSpPr>
          <p:nvPr>
            <p:ph type="ftr" sz="quarter" idx="11"/>
          </p:nvPr>
        </p:nvSpPr>
        <p:spPr/>
        <p:txBody>
          <a:bodyPr/>
          <a:lstStyle/>
          <a:p>
            <a:r>
              <a:rPr lang="en-US" dirty="0" smtClean="0"/>
              <a:t>©2014 Pearson Education, Inc. publishing as Prentice Hall</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1143000"/>
          </a:xfrm>
        </p:spPr>
        <p:txBody>
          <a:bodyPr/>
          <a:lstStyle/>
          <a:p>
            <a:r>
              <a:rPr lang="en-US" dirty="0" smtClean="0"/>
              <a:t>Consumer Behavior Online</a:t>
            </a:r>
            <a:endParaRPr lang="en-US" dirty="0"/>
          </a:p>
        </p:txBody>
      </p:sp>
      <p:sp>
        <p:nvSpPr>
          <p:cNvPr id="3" name="Content Placeholder 2"/>
          <p:cNvSpPr>
            <a:spLocks noGrp="1"/>
          </p:cNvSpPr>
          <p:nvPr>
            <p:ph idx="1"/>
          </p:nvPr>
        </p:nvSpPr>
        <p:spPr>
          <a:xfrm>
            <a:off x="1143000" y="1600200"/>
            <a:ext cx="7543800" cy="4525963"/>
          </a:xfrm>
        </p:spPr>
        <p:txBody>
          <a:bodyPr>
            <a:normAutofit/>
          </a:bodyPr>
          <a:lstStyle/>
          <a:p>
            <a:r>
              <a:rPr lang="en-US" sz="2800" dirty="0" smtClean="0"/>
              <a:t>Many consumer behavior principles that describe offline buyer behavior also apply to online behavior.</a:t>
            </a:r>
          </a:p>
          <a:p>
            <a:r>
              <a:rPr lang="en-US" sz="2800" dirty="0" smtClean="0"/>
              <a:t>Exhibit 7.2 explains some consumer behavior theories for online buyer behavior.</a:t>
            </a:r>
          </a:p>
          <a:p>
            <a:pPr lvl="1"/>
            <a:r>
              <a:rPr lang="en-US" dirty="0" smtClean="0"/>
              <a:t>Scarcity</a:t>
            </a:r>
          </a:p>
          <a:p>
            <a:pPr lvl="1"/>
            <a:r>
              <a:rPr lang="en-US" dirty="0" smtClean="0"/>
              <a:t>Popularity</a:t>
            </a:r>
          </a:p>
          <a:p>
            <a:pPr lvl="1"/>
            <a:r>
              <a:rPr lang="en-US" dirty="0" smtClean="0"/>
              <a:t>Affinity</a:t>
            </a:r>
          </a:p>
          <a:p>
            <a:pPr lvl="1"/>
            <a:r>
              <a:rPr lang="en-US" dirty="0" smtClean="0"/>
              <a:t>Authority</a:t>
            </a:r>
          </a:p>
          <a:p>
            <a:pPr lvl="1"/>
            <a:r>
              <a:rPr lang="en-US" dirty="0" smtClean="0"/>
              <a:t>Consistency</a:t>
            </a:r>
          </a:p>
          <a:p>
            <a:pPr lvl="1"/>
            <a:r>
              <a:rPr lang="en-US" dirty="0" smtClean="0"/>
              <a:t>Reciprocity</a:t>
            </a:r>
            <a:endParaRPr lang="en-US" dirty="0"/>
          </a:p>
        </p:txBody>
      </p:sp>
      <p:sp>
        <p:nvSpPr>
          <p:cNvPr id="6" name="Slide Number Placeholder 5"/>
          <p:cNvSpPr>
            <a:spLocks noGrp="1"/>
          </p:cNvSpPr>
          <p:nvPr>
            <p:ph type="sldNum" sz="quarter" idx="12"/>
          </p:nvPr>
        </p:nvSpPr>
        <p:spPr/>
        <p:txBody>
          <a:bodyPr/>
          <a:lstStyle/>
          <a:p>
            <a:r>
              <a:rPr lang="en-US" dirty="0" smtClean="0"/>
              <a:t>7-</a:t>
            </a:r>
            <a:fld id="{C238F03A-58E1-4ECA-9024-348A9A81A53D}" type="slidenum">
              <a:rPr lang="en-US" smtClean="0"/>
              <a:pPr/>
              <a:t>8</a:t>
            </a:fld>
            <a:endParaRPr lang="en-US" dirty="0"/>
          </a:p>
        </p:txBody>
      </p:sp>
      <p:sp>
        <p:nvSpPr>
          <p:cNvPr id="7" name="Footer Placeholder 6"/>
          <p:cNvSpPr>
            <a:spLocks noGrp="1"/>
          </p:cNvSpPr>
          <p:nvPr>
            <p:ph type="ftr" sz="quarter" idx="11"/>
          </p:nvPr>
        </p:nvSpPr>
        <p:spPr/>
        <p:txBody>
          <a:bodyPr/>
          <a:lstStyle/>
          <a:p>
            <a:r>
              <a:rPr lang="en-US" dirty="0" smtClean="0"/>
              <a:t>©2014 Pearson Education, Inc. publishing as Prentice Hall</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Psychology of Social Shopping</a:t>
            </a:r>
            <a:endParaRPr lang="en-US" dirty="0"/>
          </a:p>
        </p:txBody>
      </p:sp>
      <p:pic>
        <p:nvPicPr>
          <p:cNvPr id="43010" name="Picture 2" descr="ftp://be133:rrytuR@beftp.pearsoned.com/Bloom/strauss7e_supps/manuscript/Ch_07Strauss7e/Ch_07__Exhibit%207.2.png"/>
          <p:cNvPicPr>
            <a:picLocks noChangeAspect="1" noChangeArrowheads="1"/>
          </p:cNvPicPr>
          <p:nvPr/>
        </p:nvPicPr>
        <p:blipFill>
          <a:blip r:embed="rId2" cstate="print"/>
          <a:srcRect/>
          <a:stretch>
            <a:fillRect/>
          </a:stretch>
        </p:blipFill>
        <p:spPr bwMode="auto">
          <a:xfrm>
            <a:off x="914400" y="1371600"/>
            <a:ext cx="6724650" cy="4695825"/>
          </a:xfrm>
          <a:prstGeom prst="rect">
            <a:avLst/>
          </a:prstGeom>
          <a:noFill/>
        </p:spPr>
      </p:pic>
      <p:sp>
        <p:nvSpPr>
          <p:cNvPr id="6" name="Slide Number Placeholder 5"/>
          <p:cNvSpPr>
            <a:spLocks noGrp="1"/>
          </p:cNvSpPr>
          <p:nvPr>
            <p:ph type="sldNum" sz="quarter" idx="12"/>
          </p:nvPr>
        </p:nvSpPr>
        <p:spPr/>
        <p:txBody>
          <a:bodyPr/>
          <a:lstStyle/>
          <a:p>
            <a:r>
              <a:rPr lang="en-US" dirty="0" smtClean="0"/>
              <a:t>7-</a:t>
            </a:r>
            <a:fld id="{C238F03A-58E1-4ECA-9024-348A9A81A53D}" type="slidenum">
              <a:rPr lang="en-US" smtClean="0"/>
              <a:pPr/>
              <a:t>9</a:t>
            </a:fld>
            <a:endParaRPr lang="en-US" dirty="0"/>
          </a:p>
        </p:txBody>
      </p:sp>
      <p:sp>
        <p:nvSpPr>
          <p:cNvPr id="7" name="Footer Placeholder 6"/>
          <p:cNvSpPr>
            <a:spLocks noGrp="1"/>
          </p:cNvSpPr>
          <p:nvPr>
            <p:ph type="ftr" sz="quarter" idx="11"/>
          </p:nvPr>
        </p:nvSpPr>
        <p:spPr/>
        <p:txBody>
          <a:bodyPr/>
          <a:lstStyle/>
          <a:p>
            <a:r>
              <a:rPr lang="en-US" dirty="0" smtClean="0"/>
              <a:t>©2014 Pearson Education, Inc. publishing as Prentice Hall</a:t>
            </a:r>
            <a:endParaRPr lang="en-US" dirty="0"/>
          </a:p>
        </p:txBody>
      </p:sp>
    </p:spTree>
  </p:cSld>
  <p:clrMapOvr>
    <a:masterClrMapping/>
  </p:clrMapOvr>
</p:sld>
</file>

<file path=ppt/theme/theme1.xml><?xml version="1.0" encoding="utf-8"?>
<a:theme xmlns:a="http://schemas.openxmlformats.org/drawingml/2006/main" name="TS010385378">
  <a:themeElements>
    <a:clrScheme name="Fresh">
      <a:dk1>
        <a:sysClr val="windowText" lastClr="000000"/>
      </a:dk1>
      <a:lt1>
        <a:sysClr val="window" lastClr="FFFFFF"/>
      </a:lt1>
      <a:dk2>
        <a:srgbClr val="89C540"/>
      </a:dk2>
      <a:lt2>
        <a:srgbClr val="F0E5B6"/>
      </a:lt2>
      <a:accent1>
        <a:srgbClr val="3B4F18"/>
      </a:accent1>
      <a:accent2>
        <a:srgbClr val="CCC834"/>
      </a:accent2>
      <a:accent3>
        <a:srgbClr val="F49AE1"/>
      </a:accent3>
      <a:accent4>
        <a:srgbClr val="2AC9DE"/>
      </a:accent4>
      <a:accent5>
        <a:srgbClr val="927B74"/>
      </a:accent5>
      <a:accent6>
        <a:srgbClr val="769F11"/>
      </a:accent6>
      <a:hlink>
        <a:srgbClr val="0A6A21"/>
      </a:hlink>
      <a:folHlink>
        <a:srgbClr val="406EA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1406B6EB-8CCB-429C-9D3B-EA09378A397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TS010385378</Template>
  <TotalTime>1608</TotalTime>
  <Words>1303</Words>
  <Application>Microsoft Office PowerPoint</Application>
  <PresentationFormat>On-screen Show (4:3)</PresentationFormat>
  <Paragraphs>257</Paragraphs>
  <Slides>29</Slides>
  <Notes>2</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TS010385378</vt:lpstr>
      <vt:lpstr>E-Marketing/7E Chapter 7</vt:lpstr>
      <vt:lpstr>Chapter 7 Objectives</vt:lpstr>
      <vt:lpstr>The Customer’s Story</vt:lpstr>
      <vt:lpstr>The Customer’s Story, cont.</vt:lpstr>
      <vt:lpstr>Consumers in the 21st Century</vt:lpstr>
      <vt:lpstr>Consumers in the 21st Century, cont.</vt:lpstr>
      <vt:lpstr>Internet Reaches Maturity: 1995-2012</vt:lpstr>
      <vt:lpstr>Consumer Behavior Online</vt:lpstr>
      <vt:lpstr>Social Psychology of Social Shopping</vt:lpstr>
      <vt:lpstr>The Internet Exchange Process</vt:lpstr>
      <vt:lpstr>The Online Exchange Process</vt:lpstr>
      <vt:lpstr>Technological Context</vt:lpstr>
      <vt:lpstr> 2012 U.S. Daily Media Use (Minutes/day)</vt:lpstr>
      <vt:lpstr>Social and Cultural Contexts</vt:lpstr>
      <vt:lpstr>Engaging Customers With Relevant Content</vt:lpstr>
      <vt:lpstr>Legal Context</vt:lpstr>
      <vt:lpstr>Individual Characteristics &amp; Resources</vt:lpstr>
      <vt:lpstr>Consumer Resources</vt:lpstr>
      <vt:lpstr>U.S. Combined Home/Work  Internet Usage</vt:lpstr>
      <vt:lpstr>Exchange Outcomes</vt:lpstr>
      <vt:lpstr>Connecting Online in the U.S.</vt:lpstr>
      <vt:lpstr>Creating &amp; Uploading Content in the U.S.</vt:lpstr>
      <vt:lpstr>Entertainment Online in the U.S.</vt:lpstr>
      <vt:lpstr>Top 10 Search Terms for 2011</vt:lpstr>
      <vt:lpstr>Learning and Getting Information</vt:lpstr>
      <vt:lpstr>Trading Online in the U.S.</vt:lpstr>
      <vt:lpstr>Giving Online</vt:lpstr>
      <vt:lpstr>PowerPoint Presentation</vt:lpstr>
      <vt:lpstr>Millennials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Communication]</dc:title>
  <dc:creator>Betty</dc:creator>
  <cp:lastModifiedBy>Sony</cp:lastModifiedBy>
  <cp:revision>55</cp:revision>
  <dcterms:created xsi:type="dcterms:W3CDTF">2013-04-24T20:55:47Z</dcterms:created>
  <dcterms:modified xsi:type="dcterms:W3CDTF">2014-03-17T11:17:18Z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TC103853789990</vt:lpwstr>
  </property>
</Properties>
</file>